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2" r:id="rId4"/>
    <p:sldId id="273" r:id="rId5"/>
    <p:sldId id="258" r:id="rId6"/>
    <p:sldId id="274" r:id="rId7"/>
    <p:sldId id="276" r:id="rId8"/>
    <p:sldId id="275" r:id="rId9"/>
    <p:sldId id="278" r:id="rId10"/>
    <p:sldId id="279"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7239-732D-4437-A37E-6AE8152C7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DB0E5-A56F-427F-B4FA-742F70FC9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84FE3A-7D4C-4FE8-A8D0-EFCB73E329D7}"/>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5" name="Footer Placeholder 4">
            <a:extLst>
              <a:ext uri="{FF2B5EF4-FFF2-40B4-BE49-F238E27FC236}">
                <a16:creationId xmlns:a16="http://schemas.microsoft.com/office/drawing/2014/main" id="{A89CEB7A-825B-48DD-B78E-3BDDA18EA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D279D-C6DD-46EC-AFAB-1315A27175CA}"/>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323437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1404-7884-4551-BB32-FDD117980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32E97-4BCB-44E2-AC52-EBE6F9A17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76FDF-1E1B-4779-AEBF-A12E72D59A21}"/>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5" name="Footer Placeholder 4">
            <a:extLst>
              <a:ext uri="{FF2B5EF4-FFF2-40B4-BE49-F238E27FC236}">
                <a16:creationId xmlns:a16="http://schemas.microsoft.com/office/drawing/2014/main" id="{4F7799B5-53C2-46C3-90CC-E3B2F186B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96B75-D023-45D8-9CC7-8DA8E9FD3420}"/>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105501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1110F8-F57B-4BF6-B188-C949C4514B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95178-C32B-4E14-A956-44677B50E0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4C81A-FEDE-425B-B190-D6AAC920C003}"/>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5" name="Footer Placeholder 4">
            <a:extLst>
              <a:ext uri="{FF2B5EF4-FFF2-40B4-BE49-F238E27FC236}">
                <a16:creationId xmlns:a16="http://schemas.microsoft.com/office/drawing/2014/main" id="{AB22381B-82C8-4354-B9E3-740F27403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EE6DC-9C88-40F7-887D-408CF4571326}"/>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277974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4362-CD58-4F85-83CF-5A5873BEF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F511B-8827-4DB4-801E-60F243631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1887E-E028-493E-879F-3F3BCD30E2FF}"/>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5" name="Footer Placeholder 4">
            <a:extLst>
              <a:ext uri="{FF2B5EF4-FFF2-40B4-BE49-F238E27FC236}">
                <a16:creationId xmlns:a16="http://schemas.microsoft.com/office/drawing/2014/main" id="{11BA7B94-3EF9-4956-B20E-172860F87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88801-1393-4E9E-B8BB-3C7611D70534}"/>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122164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CDFC-88B3-4F8F-A083-B1359955E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9CA186-83FA-4E4B-B4F1-9BC653C4DA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BA863D-7D93-4AF6-B9D7-DD5BFBAE3161}"/>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5" name="Footer Placeholder 4">
            <a:extLst>
              <a:ext uri="{FF2B5EF4-FFF2-40B4-BE49-F238E27FC236}">
                <a16:creationId xmlns:a16="http://schemas.microsoft.com/office/drawing/2014/main" id="{FA7407F4-D3D5-4171-A6B6-F01A24D1C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1CD5F-3D8D-47B9-8BB4-158C6D2C1DC8}"/>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60064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F38E-7E7E-4593-974B-DE758D0695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44894F-81F4-40A5-AAF1-6BA947A1F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39F3B1-F295-4246-B14A-1AE8F8FCF2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63606-0C97-47F0-BB0A-8E76AC585B96}"/>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6" name="Footer Placeholder 5">
            <a:extLst>
              <a:ext uri="{FF2B5EF4-FFF2-40B4-BE49-F238E27FC236}">
                <a16:creationId xmlns:a16="http://schemas.microsoft.com/office/drawing/2014/main" id="{895A0A91-42BF-40CE-A35B-44D8272B0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C9F76-6998-4962-94D2-C02DB08E96E3}"/>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397047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9FE9-A2E3-417C-A39C-9E84373C89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929365-3C5A-48E2-8510-9D8EE90AC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01AFF-D64D-4AA5-8B10-CA6B3FD465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4D14EB-9B72-4C5E-8232-D768F92A3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F4FAE-4189-42F9-8B3F-1976D2BC35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D7D19C-BACF-44CE-B43F-48A21B305947}"/>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8" name="Footer Placeholder 7">
            <a:extLst>
              <a:ext uri="{FF2B5EF4-FFF2-40B4-BE49-F238E27FC236}">
                <a16:creationId xmlns:a16="http://schemas.microsoft.com/office/drawing/2014/main" id="{968F9F12-3F9E-48E9-B474-19D69CA39E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8326C-6C43-4BA6-A186-63DB6FBEB411}"/>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321764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6D44-72A2-4BAD-B428-CB7B487973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56766-2D7F-44B5-BA62-10AD1A7DCB45}"/>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4" name="Footer Placeholder 3">
            <a:extLst>
              <a:ext uri="{FF2B5EF4-FFF2-40B4-BE49-F238E27FC236}">
                <a16:creationId xmlns:a16="http://schemas.microsoft.com/office/drawing/2014/main" id="{B290666D-A305-44E4-B3CB-3122E90441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786317-8095-402A-B808-271068572D10}"/>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23922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6B229B-209A-4010-B0C3-10E488BD3903}"/>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3" name="Footer Placeholder 2">
            <a:extLst>
              <a:ext uri="{FF2B5EF4-FFF2-40B4-BE49-F238E27FC236}">
                <a16:creationId xmlns:a16="http://schemas.microsoft.com/office/drawing/2014/main" id="{D55681EB-0603-4A15-823B-16CC14D49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B7DFE2-3CA0-4FA9-B5FB-DDF4922E6E76}"/>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150566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F243-066A-4566-99EF-608FBF51E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2DC090-D54B-4D9D-9EB3-E9326A9789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14CE68-52B8-4CF5-AEA1-1C169333D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EAA8F-043C-47CC-9606-ED3E723FE6A0}"/>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6" name="Footer Placeholder 5">
            <a:extLst>
              <a:ext uri="{FF2B5EF4-FFF2-40B4-BE49-F238E27FC236}">
                <a16:creationId xmlns:a16="http://schemas.microsoft.com/office/drawing/2014/main" id="{19175E63-1F50-40C4-B709-1A64AF45B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4EB50-9778-45FA-BB17-99C361AC7CC5}"/>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385192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3DB3-8ACD-4DFE-A882-B181381C1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2AFE9-0AB2-4E58-AF8B-300078438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51460A-3262-4E5B-8956-7990F2974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2B203-7B56-44F3-8E6F-3DFDF1A98F2B}"/>
              </a:ext>
            </a:extLst>
          </p:cNvPr>
          <p:cNvSpPr>
            <a:spLocks noGrp="1"/>
          </p:cNvSpPr>
          <p:nvPr>
            <p:ph type="dt" sz="half" idx="10"/>
          </p:nvPr>
        </p:nvSpPr>
        <p:spPr/>
        <p:txBody>
          <a:bodyPr/>
          <a:lstStyle/>
          <a:p>
            <a:fld id="{79E0D4AA-B5C0-46E4-9E5A-B3F6D8BFA537}" type="datetimeFigureOut">
              <a:rPr lang="en-US" smtClean="0"/>
              <a:t>22/4/2021</a:t>
            </a:fld>
            <a:endParaRPr lang="en-US"/>
          </a:p>
        </p:txBody>
      </p:sp>
      <p:sp>
        <p:nvSpPr>
          <p:cNvPr id="6" name="Footer Placeholder 5">
            <a:extLst>
              <a:ext uri="{FF2B5EF4-FFF2-40B4-BE49-F238E27FC236}">
                <a16:creationId xmlns:a16="http://schemas.microsoft.com/office/drawing/2014/main" id="{279C0186-EF7E-4837-9AA8-3301B73DD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6A707-36C5-4A7E-A8A1-A06A4B545632}"/>
              </a:ext>
            </a:extLst>
          </p:cNvPr>
          <p:cNvSpPr>
            <a:spLocks noGrp="1"/>
          </p:cNvSpPr>
          <p:nvPr>
            <p:ph type="sldNum" sz="quarter" idx="12"/>
          </p:nvPr>
        </p:nvSpPr>
        <p:spPr/>
        <p:txBody>
          <a:bodyPr/>
          <a:lstStyle/>
          <a:p>
            <a:fld id="{2D71C5EB-7EC7-42FD-B160-52354A92939F}" type="slidenum">
              <a:rPr lang="en-US" smtClean="0"/>
              <a:t>‹#›</a:t>
            </a:fld>
            <a:endParaRPr lang="en-US"/>
          </a:p>
        </p:txBody>
      </p:sp>
    </p:spTree>
    <p:extLst>
      <p:ext uri="{BB962C8B-B14F-4D97-AF65-F5344CB8AC3E}">
        <p14:creationId xmlns:p14="http://schemas.microsoft.com/office/powerpoint/2010/main" val="367148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6FBDD-5726-47DF-9126-ACCDA4AB52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6CE870-4CD0-4FE3-A518-0DD281E13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627C4-1E81-46B7-94CC-D1B076A16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0D4AA-B5C0-46E4-9E5A-B3F6D8BFA537}" type="datetimeFigureOut">
              <a:rPr lang="en-US" smtClean="0"/>
              <a:t>22/4/2021</a:t>
            </a:fld>
            <a:endParaRPr lang="en-US"/>
          </a:p>
        </p:txBody>
      </p:sp>
      <p:sp>
        <p:nvSpPr>
          <p:cNvPr id="5" name="Footer Placeholder 4">
            <a:extLst>
              <a:ext uri="{FF2B5EF4-FFF2-40B4-BE49-F238E27FC236}">
                <a16:creationId xmlns:a16="http://schemas.microsoft.com/office/drawing/2014/main" id="{5C456C6A-68F8-4AF3-8243-0C8B0BD04F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F394BF-57DB-40D3-9662-EA4FEDF57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1C5EB-7EC7-42FD-B160-52354A92939F}" type="slidenum">
              <a:rPr lang="en-US" smtClean="0"/>
              <a:t>‹#›</a:t>
            </a:fld>
            <a:endParaRPr lang="en-US"/>
          </a:p>
        </p:txBody>
      </p:sp>
    </p:spTree>
    <p:extLst>
      <p:ext uri="{BB962C8B-B14F-4D97-AF65-F5344CB8AC3E}">
        <p14:creationId xmlns:p14="http://schemas.microsoft.com/office/powerpoint/2010/main" val="427755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Text&#10;&#10;Description automatically generated">
            <a:extLst>
              <a:ext uri="{FF2B5EF4-FFF2-40B4-BE49-F238E27FC236}">
                <a16:creationId xmlns:a16="http://schemas.microsoft.com/office/drawing/2014/main" id="{4E9A702A-E852-42F8-88E4-C808B748D2CB}"/>
              </a:ext>
            </a:extLst>
          </p:cNvPr>
          <p:cNvPicPr/>
          <p:nvPr/>
        </p:nvPicPr>
        <p:blipFill>
          <a:blip r:embed="rId2">
            <a:extLst>
              <a:ext uri="{28A0092B-C50C-407E-A947-70E740481C1C}">
                <a14:useLocalDpi xmlns:a14="http://schemas.microsoft.com/office/drawing/2010/main" val="0"/>
              </a:ext>
            </a:extLst>
          </a:blip>
          <a:stretch>
            <a:fillRect/>
          </a:stretch>
        </p:blipFill>
        <p:spPr>
          <a:xfrm>
            <a:off x="643468" y="1174828"/>
            <a:ext cx="4201424" cy="1575533"/>
          </a:xfrm>
          <a:prstGeom prst="rect">
            <a:avLst/>
          </a:prstGeom>
        </p:spPr>
      </p:pic>
      <p:pic>
        <p:nvPicPr>
          <p:cNvPr id="23" name="Graphic 33">
            <a:extLst>
              <a:ext uri="{FF2B5EF4-FFF2-40B4-BE49-F238E27FC236}">
                <a16:creationId xmlns:a16="http://schemas.microsoft.com/office/drawing/2014/main" id="{BA83FAAE-2E94-42C2-8BCB-EA54A2CAC77F}"/>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31760" y="3593184"/>
            <a:ext cx="2044328" cy="2702672"/>
          </a:xfrm>
          <a:prstGeom prst="rect">
            <a:avLst/>
          </a:prstGeom>
        </p:spPr>
      </p:pic>
      <p:sp>
        <p:nvSpPr>
          <p:cNvPr id="153" name="Freeform: Shape 152">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BC1F9D-721B-43D4-A709-967F7A7F62DE}"/>
              </a:ext>
            </a:extLst>
          </p:cNvPr>
          <p:cNvSpPr>
            <a:spLocks noGrp="1"/>
          </p:cNvSpPr>
          <p:nvPr>
            <p:ph type="ctrTitle"/>
          </p:nvPr>
        </p:nvSpPr>
        <p:spPr>
          <a:xfrm>
            <a:off x="6209383" y="1371600"/>
            <a:ext cx="3573440" cy="1180532"/>
          </a:xfrm>
          <a:prstGeom prst="ellipse">
            <a:avLst/>
          </a:prstGeom>
        </p:spPr>
        <p:txBody>
          <a:bodyPr vert="horz" lIns="91440" tIns="45720" rIns="91440" bIns="45720" rtlCol="0" anchor="b">
            <a:normAutofit/>
          </a:bodyPr>
          <a:lstStyle/>
          <a:p>
            <a:pPr algn="l"/>
            <a:r>
              <a:rPr lang="en-US" sz="1700" b="1">
                <a:solidFill>
                  <a:schemeClr val="bg1"/>
                </a:solidFill>
              </a:rPr>
              <a:t>BitGate Language Design And Implementation</a:t>
            </a:r>
          </a:p>
        </p:txBody>
      </p:sp>
      <p:sp>
        <p:nvSpPr>
          <p:cNvPr id="3" name="Subtitle 2">
            <a:extLst>
              <a:ext uri="{FF2B5EF4-FFF2-40B4-BE49-F238E27FC236}">
                <a16:creationId xmlns:a16="http://schemas.microsoft.com/office/drawing/2014/main" id="{B1CDB85B-13F2-4711-8D87-909B75D3DCC3}"/>
              </a:ext>
            </a:extLst>
          </p:cNvPr>
          <p:cNvSpPr>
            <a:spLocks noGrp="1"/>
          </p:cNvSpPr>
          <p:nvPr>
            <p:ph type="subTitle" idx="1"/>
          </p:nvPr>
        </p:nvSpPr>
        <p:spPr>
          <a:xfrm>
            <a:off x="6096000" y="2954322"/>
            <a:ext cx="4034828" cy="1943985"/>
          </a:xfrm>
        </p:spPr>
        <p:txBody>
          <a:bodyPr vert="horz" lIns="91440" tIns="45720" rIns="91440" bIns="45720" rtlCol="0" anchor="t">
            <a:normAutofit/>
          </a:bodyPr>
          <a:lstStyle/>
          <a:p>
            <a:pPr marL="0" marR="0" indent="-228600" algn="l">
              <a:spcBef>
                <a:spcPts val="0"/>
              </a:spcBef>
              <a:spcAft>
                <a:spcPts val="0"/>
              </a:spcAft>
              <a:buFont typeface="Arial" panose="020B0604020202020204" pitchFamily="34" charset="0"/>
              <a:buChar char="•"/>
            </a:pPr>
            <a:r>
              <a:rPr lang="en-US" sz="1800" dirty="0">
                <a:solidFill>
                  <a:schemeClr val="bg1"/>
                </a:solidFill>
                <a:effectLst/>
              </a:rPr>
              <a:t>Student Name: </a:t>
            </a:r>
            <a:r>
              <a:rPr lang="en-US" sz="1800" b="1" dirty="0">
                <a:solidFill>
                  <a:schemeClr val="bg1"/>
                </a:solidFill>
                <a:effectLst/>
              </a:rPr>
              <a:t>Alexanter Baso</a:t>
            </a:r>
          </a:p>
          <a:p>
            <a:pPr marL="0" marR="0" indent="-228600" algn="l">
              <a:spcBef>
                <a:spcPts val="0"/>
              </a:spcBef>
              <a:spcAft>
                <a:spcPts val="0"/>
              </a:spcAft>
              <a:buFont typeface="Arial" panose="020B0604020202020204" pitchFamily="34" charset="0"/>
              <a:buChar char="•"/>
            </a:pPr>
            <a:r>
              <a:rPr lang="en-US" sz="1800" dirty="0">
                <a:solidFill>
                  <a:schemeClr val="bg1"/>
                </a:solidFill>
                <a:effectLst/>
              </a:rPr>
              <a:t>Student ID: </a:t>
            </a:r>
            <a:r>
              <a:rPr lang="en-US" sz="1800" b="1" dirty="0">
                <a:solidFill>
                  <a:schemeClr val="bg1"/>
                </a:solidFill>
                <a:effectLst/>
              </a:rPr>
              <a:t>100533316</a:t>
            </a:r>
          </a:p>
          <a:p>
            <a:pPr marL="0" marR="0" indent="-228600" algn="l">
              <a:spcBef>
                <a:spcPts val="0"/>
              </a:spcBef>
              <a:spcAft>
                <a:spcPts val="0"/>
              </a:spcAft>
              <a:buFont typeface="Arial" panose="020B0604020202020204" pitchFamily="34" charset="0"/>
              <a:buChar char="•"/>
            </a:pPr>
            <a:r>
              <a:rPr lang="en-US" sz="1800" dirty="0">
                <a:solidFill>
                  <a:schemeClr val="bg1"/>
                </a:solidFill>
                <a:effectLst/>
              </a:rPr>
              <a:t>Module Leader: </a:t>
            </a:r>
            <a:r>
              <a:rPr lang="en-US" sz="1800" b="1" dirty="0">
                <a:solidFill>
                  <a:schemeClr val="bg1"/>
                </a:solidFill>
                <a:effectLst/>
              </a:rPr>
              <a:t>Sotirios Chronopoulos</a:t>
            </a:r>
          </a:p>
          <a:p>
            <a:pPr indent="-228600" algn="l">
              <a:buFont typeface="Arial" panose="020B0604020202020204" pitchFamily="34" charset="0"/>
              <a:buChar char="•"/>
            </a:pPr>
            <a:endParaRPr lang="en-US" sz="1800" dirty="0">
              <a:solidFill>
                <a:schemeClr val="bg1"/>
              </a:solidFill>
            </a:endParaRPr>
          </a:p>
        </p:txBody>
      </p:sp>
    </p:spTree>
    <p:extLst>
      <p:ext uri="{BB962C8B-B14F-4D97-AF65-F5344CB8AC3E}">
        <p14:creationId xmlns:p14="http://schemas.microsoft.com/office/powerpoint/2010/main" val="1970453511"/>
      </p:ext>
    </p:extLst>
  </p:cSld>
  <p:clrMapOvr>
    <a:masterClrMapping/>
  </p:clrMapOvr>
  <mc:AlternateContent xmlns:mc="http://schemas.openxmlformats.org/markup-compatibility/2006" xmlns:p14="http://schemas.microsoft.com/office/powerpoint/2010/main">
    <mc:Choice Requires="p14">
      <p:transition spd="slow" p14:dur="25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42F5C-455F-4416-A40B-75F423AC1085}"/>
              </a:ext>
            </a:extLst>
          </p:cNvPr>
          <p:cNvSpPr>
            <a:spLocks noGrp="1"/>
          </p:cNvSpPr>
          <p:nvPr>
            <p:ph type="title"/>
          </p:nvPr>
        </p:nvSpPr>
        <p:spPr>
          <a:xfrm>
            <a:off x="965199" y="447741"/>
            <a:ext cx="4278623" cy="1645919"/>
          </a:xfrm>
        </p:spPr>
        <p:txBody>
          <a:bodyPr>
            <a:normAutofit/>
          </a:bodyPr>
          <a:lstStyle/>
          <a:p>
            <a:pPr algn="ctr"/>
            <a:r>
              <a:rPr lang="en-US" sz="3700" kern="1200" dirty="0">
                <a:effectLst/>
                <a:latin typeface="+mj-lt"/>
                <a:ea typeface="+mj-ea"/>
                <a:cs typeface="+mj-cs"/>
              </a:rPr>
              <a:t>BitGate </a:t>
            </a:r>
            <a:r>
              <a:rPr lang="en-US" sz="3700" kern="1200" dirty="0" err="1">
                <a:effectLst/>
                <a:latin typeface="+mj-lt"/>
                <a:ea typeface="+mj-ea"/>
                <a:cs typeface="+mj-cs"/>
              </a:rPr>
              <a:t>makefile</a:t>
            </a:r>
            <a:r>
              <a:rPr lang="en-US" sz="3700" kern="1200" dirty="0">
                <a:effectLst/>
                <a:latin typeface="+mj-lt"/>
                <a:ea typeface="+mj-ea"/>
                <a:cs typeface="+mj-cs"/>
              </a:rPr>
              <a:t> </a:t>
            </a:r>
            <a:br>
              <a:rPr lang="en-US" sz="3700" kern="1200" dirty="0">
                <a:effectLst/>
                <a:latin typeface="+mj-lt"/>
                <a:ea typeface="+mj-ea"/>
                <a:cs typeface="+mj-cs"/>
              </a:rPr>
            </a:br>
            <a:r>
              <a:rPr lang="en-US" sz="3700" kern="1200" dirty="0">
                <a:effectLst/>
                <a:latin typeface="+mj-lt"/>
                <a:ea typeface="+mj-ea"/>
                <a:cs typeface="+mj-cs"/>
              </a:rPr>
              <a:t>-</a:t>
            </a:r>
            <a:br>
              <a:rPr lang="en-US" sz="3700" kern="1200" dirty="0">
                <a:effectLst/>
                <a:latin typeface="+mj-lt"/>
                <a:ea typeface="+mj-ea"/>
                <a:cs typeface="+mj-cs"/>
              </a:rPr>
            </a:br>
            <a:r>
              <a:rPr lang="en-US" sz="3700" kern="1200" dirty="0">
                <a:effectLst/>
                <a:latin typeface="+mj-lt"/>
                <a:ea typeface="+mj-ea"/>
                <a:cs typeface="+mj-cs"/>
              </a:rPr>
              <a:t> Make</a:t>
            </a:r>
            <a:endParaRPr lang="en-US" sz="3700" dirty="0"/>
          </a:p>
        </p:txBody>
      </p:sp>
      <p:grpSp>
        <p:nvGrpSpPr>
          <p:cNvPr id="21" name="Group 20">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2"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5"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Shape 26">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Document with solid fill">
            <a:extLst>
              <a:ext uri="{FF2B5EF4-FFF2-40B4-BE49-F238E27FC236}">
                <a16:creationId xmlns:a16="http://schemas.microsoft.com/office/drawing/2014/main" id="{F4327384-F8F1-4915-AA3E-8899B23A9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72428" y="1636595"/>
            <a:ext cx="2934082" cy="2934082"/>
          </a:xfrm>
          <a:prstGeom prst="rect">
            <a:avLst/>
          </a:prstGeom>
        </p:spPr>
      </p:pic>
      <p:pic>
        <p:nvPicPr>
          <p:cNvPr id="6" name="Content Placeholder 5">
            <a:extLst>
              <a:ext uri="{FF2B5EF4-FFF2-40B4-BE49-F238E27FC236}">
                <a16:creationId xmlns:a16="http://schemas.microsoft.com/office/drawing/2014/main" id="{9C694314-C39A-449C-8218-6B3242DAB2F5}"/>
              </a:ext>
            </a:extLst>
          </p:cNvPr>
          <p:cNvPicPr>
            <a:picLocks noGrp="1" noChangeAspect="1"/>
          </p:cNvPicPr>
          <p:nvPr>
            <p:ph idx="1"/>
          </p:nvPr>
        </p:nvPicPr>
        <p:blipFill>
          <a:blip r:embed="rId4"/>
          <a:stretch>
            <a:fillRect/>
          </a:stretch>
        </p:blipFill>
        <p:spPr>
          <a:xfrm>
            <a:off x="144313" y="5248656"/>
            <a:ext cx="7309758" cy="1381324"/>
          </a:xfrm>
        </p:spPr>
      </p:pic>
      <p:sp>
        <p:nvSpPr>
          <p:cNvPr id="11" name="Content Placeholder 2">
            <a:extLst>
              <a:ext uri="{FF2B5EF4-FFF2-40B4-BE49-F238E27FC236}">
                <a16:creationId xmlns:a16="http://schemas.microsoft.com/office/drawing/2014/main" id="{0AC46777-4948-41A6-B173-1D35F71CB8F3}"/>
              </a:ext>
            </a:extLst>
          </p:cNvPr>
          <p:cNvSpPr txBox="1">
            <a:spLocks/>
          </p:cNvSpPr>
          <p:nvPr/>
        </p:nvSpPr>
        <p:spPr>
          <a:xfrm>
            <a:off x="996713" y="3103636"/>
            <a:ext cx="4701706" cy="194398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solidFill>
                  <a:schemeClr val="bg1"/>
                </a:solidFill>
              </a:rPr>
              <a:t>makefile</a:t>
            </a:r>
            <a:r>
              <a:rPr lang="en-US" sz="1800" dirty="0">
                <a:solidFill>
                  <a:schemeClr val="bg1"/>
                </a:solidFill>
              </a:rPr>
              <a:t> is a file that run all the commands that are needed to run the language–compiler with only one command in the terminal. The command is “make” and help us to save time.</a:t>
            </a:r>
          </a:p>
        </p:txBody>
      </p:sp>
    </p:spTree>
    <p:extLst>
      <p:ext uri="{BB962C8B-B14F-4D97-AF65-F5344CB8AC3E}">
        <p14:creationId xmlns:p14="http://schemas.microsoft.com/office/powerpoint/2010/main" val="181703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42F5C-455F-4416-A40B-75F423AC1085}"/>
              </a:ext>
            </a:extLst>
          </p:cNvPr>
          <p:cNvSpPr>
            <a:spLocks noGrp="1"/>
          </p:cNvSpPr>
          <p:nvPr>
            <p:ph type="title"/>
          </p:nvPr>
        </p:nvSpPr>
        <p:spPr>
          <a:xfrm>
            <a:off x="814907" y="567451"/>
            <a:ext cx="4278623" cy="1645919"/>
          </a:xfrm>
        </p:spPr>
        <p:txBody>
          <a:bodyPr>
            <a:normAutofit/>
          </a:bodyPr>
          <a:lstStyle/>
          <a:p>
            <a:pPr algn="ctr"/>
            <a:r>
              <a:rPr lang="en-US" sz="3700" dirty="0"/>
              <a:t>Conclusion</a:t>
            </a:r>
          </a:p>
        </p:txBody>
      </p:sp>
      <p:grpSp>
        <p:nvGrpSpPr>
          <p:cNvPr id="21" name="Group 20">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2"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5"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Shape 26">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Branching diagram with solid fill">
            <a:extLst>
              <a:ext uri="{FF2B5EF4-FFF2-40B4-BE49-F238E27FC236}">
                <a16:creationId xmlns:a16="http://schemas.microsoft.com/office/drawing/2014/main" id="{F4327384-F8F1-4915-AA3E-8899B23A9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72428" y="1636595"/>
            <a:ext cx="2934082" cy="2934082"/>
          </a:xfrm>
          <a:prstGeom prst="rect">
            <a:avLst/>
          </a:prstGeom>
        </p:spPr>
      </p:pic>
      <p:sp>
        <p:nvSpPr>
          <p:cNvPr id="4" name="Content Placeholder 3">
            <a:extLst>
              <a:ext uri="{FF2B5EF4-FFF2-40B4-BE49-F238E27FC236}">
                <a16:creationId xmlns:a16="http://schemas.microsoft.com/office/drawing/2014/main" id="{06673FA9-15CA-4620-8BF4-105E3EE9881C}"/>
              </a:ext>
            </a:extLst>
          </p:cNvPr>
          <p:cNvSpPr>
            <a:spLocks noGrp="1"/>
          </p:cNvSpPr>
          <p:nvPr>
            <p:ph idx="1"/>
          </p:nvPr>
        </p:nvSpPr>
        <p:spPr>
          <a:xfrm>
            <a:off x="642415" y="2943783"/>
            <a:ext cx="5487807" cy="3638086"/>
          </a:xfrm>
        </p:spPr>
        <p:txBody>
          <a:bodyPr>
            <a:normAutofit fontScale="85000" lnSpcReduction="20000"/>
          </a:bodyPr>
          <a:lstStyle/>
          <a:p>
            <a:r>
              <a:rPr lang="en-US" sz="2400" dirty="0">
                <a:solidFill>
                  <a:schemeClr val="bg1"/>
                </a:solidFill>
              </a:rPr>
              <a:t>In Conclusion, BitGate is a general-purpose language and consists of a “mix” of imperative and object-oriented language that implements an imperative and object-oriented paradigm. It is a “mix” of Object-Oriented Language, Functional Language and of an Algorithmic Language because it is based on code blocks and in classes. BitGate performs mathematical operations without symbols and performs logical expressions between numbers in decimal, binary, octal or hexadecimal form. It consists of two files, the file "</a:t>
            </a:r>
            <a:r>
              <a:rPr lang="en-US" sz="2400" dirty="0" err="1">
                <a:solidFill>
                  <a:schemeClr val="bg1"/>
                </a:solidFill>
              </a:rPr>
              <a:t>lexer.l</a:t>
            </a:r>
            <a:r>
              <a:rPr lang="en-US" sz="2400" dirty="0">
                <a:solidFill>
                  <a:schemeClr val="bg1"/>
                </a:solidFill>
              </a:rPr>
              <a:t>", in which is made the declaration and the match of tokens with static words or regular expressions, the file "</a:t>
            </a:r>
            <a:r>
              <a:rPr lang="en-US" sz="2400" dirty="0" err="1">
                <a:solidFill>
                  <a:schemeClr val="bg1"/>
                </a:solidFill>
              </a:rPr>
              <a:t>parser.y</a:t>
            </a:r>
            <a:r>
              <a:rPr lang="en-US" sz="2400" dirty="0">
                <a:solidFill>
                  <a:schemeClr val="bg1"/>
                </a:solidFill>
              </a:rPr>
              <a:t>", in which is made the declaration of language's grammar and of tokens with their type.</a:t>
            </a:r>
          </a:p>
        </p:txBody>
      </p:sp>
    </p:spTree>
    <p:extLst>
      <p:ext uri="{BB962C8B-B14F-4D97-AF65-F5344CB8AC3E}">
        <p14:creationId xmlns:p14="http://schemas.microsoft.com/office/powerpoint/2010/main" val="406540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2">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4" name="Group 13">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3" name="Freeform: Shape 17">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8">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5" name="Group 14">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5" name="Freeform: Shape 15">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6">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95E945AB-66EC-418C-91B2-92BEAE870B7E}"/>
              </a:ext>
            </a:extLst>
          </p:cNvPr>
          <p:cNvSpPr>
            <a:spLocks noGrp="1"/>
          </p:cNvSpPr>
          <p:nvPr>
            <p:ph type="ctrTitle"/>
          </p:nvPr>
        </p:nvSpPr>
        <p:spPr>
          <a:xfrm>
            <a:off x="6099175" y="1354819"/>
            <a:ext cx="5240881" cy="2411014"/>
          </a:xfrm>
        </p:spPr>
        <p:txBody>
          <a:bodyPr vert="horz" lIns="91440" tIns="45720" rIns="91440" bIns="45720" rtlCol="0">
            <a:normAutofit fontScale="90000"/>
          </a:bodyPr>
          <a:lstStyle/>
          <a:p>
            <a:r>
              <a:rPr lang="en-US" sz="5600" kern="1200" dirty="0">
                <a:solidFill>
                  <a:schemeClr val="bg1"/>
                </a:solidFill>
                <a:latin typeface="+mj-lt"/>
                <a:ea typeface="+mj-ea"/>
                <a:cs typeface="+mj-cs"/>
              </a:rPr>
              <a:t>Thank You </a:t>
            </a:r>
            <a:br>
              <a:rPr lang="en-US" sz="5600" kern="1200" dirty="0">
                <a:solidFill>
                  <a:schemeClr val="bg1"/>
                </a:solidFill>
                <a:latin typeface="+mj-lt"/>
                <a:ea typeface="+mj-ea"/>
                <a:cs typeface="+mj-cs"/>
              </a:rPr>
            </a:br>
            <a:r>
              <a:rPr lang="en-US" sz="5600" kern="1200" dirty="0">
                <a:solidFill>
                  <a:schemeClr val="bg1"/>
                </a:solidFill>
                <a:latin typeface="+mj-lt"/>
                <a:ea typeface="+mj-ea"/>
                <a:cs typeface="+mj-cs"/>
              </a:rPr>
              <a:t>For Your Attention </a:t>
            </a:r>
            <a:br>
              <a:rPr lang="en-US" sz="5600" kern="1200" dirty="0">
                <a:solidFill>
                  <a:schemeClr val="bg1"/>
                </a:solidFill>
                <a:latin typeface="+mj-lt"/>
                <a:ea typeface="+mj-ea"/>
                <a:cs typeface="+mj-cs"/>
              </a:rPr>
            </a:br>
            <a:r>
              <a:rPr lang="en-US" sz="5600" kern="1200" dirty="0">
                <a:solidFill>
                  <a:schemeClr val="bg1"/>
                </a:solidFill>
                <a:latin typeface="+mj-lt"/>
                <a:ea typeface="+mj-ea"/>
                <a:cs typeface="+mj-cs"/>
              </a:rPr>
              <a:t>And </a:t>
            </a:r>
            <a:r>
              <a:rPr lang="en-US" sz="5600" dirty="0">
                <a:solidFill>
                  <a:schemeClr val="bg1"/>
                </a:solidFill>
              </a:rPr>
              <a:t>Y</a:t>
            </a:r>
            <a:r>
              <a:rPr lang="en-US" sz="5600" kern="1200" dirty="0">
                <a:solidFill>
                  <a:schemeClr val="bg1"/>
                </a:solidFill>
                <a:latin typeface="+mj-lt"/>
                <a:ea typeface="+mj-ea"/>
                <a:cs typeface="+mj-cs"/>
              </a:rPr>
              <a:t>our </a:t>
            </a:r>
            <a:r>
              <a:rPr lang="en-US" sz="5600" dirty="0">
                <a:solidFill>
                  <a:schemeClr val="bg1"/>
                </a:solidFill>
              </a:rPr>
              <a:t>T</a:t>
            </a:r>
            <a:r>
              <a:rPr lang="en-US" sz="5600" kern="1200" dirty="0">
                <a:solidFill>
                  <a:schemeClr val="bg1"/>
                </a:solidFill>
                <a:latin typeface="+mj-lt"/>
                <a:ea typeface="+mj-ea"/>
                <a:cs typeface="+mj-cs"/>
              </a:rPr>
              <a:t>ime!</a:t>
            </a:r>
          </a:p>
        </p:txBody>
      </p:sp>
      <p:pic>
        <p:nvPicPr>
          <p:cNvPr id="6" name="Graphic 5" descr="Handshake">
            <a:extLst>
              <a:ext uri="{FF2B5EF4-FFF2-40B4-BE49-F238E27FC236}">
                <a16:creationId xmlns:a16="http://schemas.microsoft.com/office/drawing/2014/main" id="{8E7FB2DB-A902-4580-A227-DB2EFA00B2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7421" y="1354819"/>
            <a:ext cx="3287655" cy="3287655"/>
          </a:xfrm>
          <a:prstGeom prst="rect">
            <a:avLst/>
          </a:prstGeom>
        </p:spPr>
      </p:pic>
    </p:spTree>
    <p:extLst>
      <p:ext uri="{BB962C8B-B14F-4D97-AF65-F5344CB8AC3E}">
        <p14:creationId xmlns:p14="http://schemas.microsoft.com/office/powerpoint/2010/main" val="137098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Shape 154">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2BCB5B-AF30-4629-959A-7A60EA100B12}"/>
              </a:ext>
            </a:extLst>
          </p:cNvPr>
          <p:cNvSpPr>
            <a:spLocks noGrp="1"/>
          </p:cNvSpPr>
          <p:nvPr>
            <p:ph type="title"/>
          </p:nvPr>
        </p:nvSpPr>
        <p:spPr>
          <a:xfrm>
            <a:off x="756744" y="349858"/>
            <a:ext cx="4761461" cy="1351722"/>
          </a:xfrm>
          <a:prstGeom prst="ellipse">
            <a:avLst/>
          </a:prstGeom>
        </p:spPr>
        <p:txBody>
          <a:bodyPr anchor="ctr">
            <a:normAutofit/>
          </a:bodyPr>
          <a:lstStyle/>
          <a:p>
            <a:pPr algn="ctr"/>
            <a:r>
              <a:rPr lang="en-GB" sz="2100" dirty="0">
                <a:solidFill>
                  <a:schemeClr val="bg1"/>
                </a:solidFill>
                <a:effectLst/>
                <a:latin typeface="+mn-lt"/>
                <a:ea typeface="Times New Roman" panose="02020603050405020304" pitchFamily="18" charset="0"/>
              </a:rPr>
              <a:t>BitGate Language </a:t>
            </a:r>
            <a:r>
              <a:rPr lang="en-GB" sz="2100" dirty="0">
                <a:solidFill>
                  <a:schemeClr val="bg1"/>
                </a:solidFill>
                <a:latin typeface="+mn-lt"/>
                <a:ea typeface="Times New Roman" panose="02020603050405020304" pitchFamily="18" charset="0"/>
              </a:rPr>
              <a:t>C</a:t>
            </a:r>
            <a:r>
              <a:rPr lang="en-GB" sz="2100" dirty="0">
                <a:solidFill>
                  <a:schemeClr val="bg1"/>
                </a:solidFill>
                <a:effectLst/>
                <a:latin typeface="+mn-lt"/>
                <a:ea typeface="Times New Roman" panose="02020603050405020304" pitchFamily="18" charset="0"/>
              </a:rPr>
              <a:t>omputational </a:t>
            </a:r>
            <a:r>
              <a:rPr lang="en-GB" sz="2100" dirty="0">
                <a:solidFill>
                  <a:schemeClr val="bg1"/>
                </a:solidFill>
                <a:latin typeface="+mn-lt"/>
                <a:ea typeface="Times New Roman" panose="02020603050405020304" pitchFamily="18" charset="0"/>
              </a:rPr>
              <a:t>M</a:t>
            </a:r>
            <a:r>
              <a:rPr lang="en-GB" sz="2100" dirty="0">
                <a:solidFill>
                  <a:schemeClr val="bg1"/>
                </a:solidFill>
                <a:effectLst/>
                <a:latin typeface="+mn-lt"/>
                <a:ea typeface="Times New Roman" panose="02020603050405020304" pitchFamily="18" charset="0"/>
              </a:rPr>
              <a:t>odel</a:t>
            </a:r>
            <a:br>
              <a:rPr lang="en-GB" sz="2100" dirty="0">
                <a:solidFill>
                  <a:schemeClr val="bg1"/>
                </a:solidFill>
                <a:effectLst/>
                <a:latin typeface="+mn-lt"/>
                <a:ea typeface="Times New Roman" panose="02020603050405020304" pitchFamily="18" charset="0"/>
              </a:rPr>
            </a:br>
            <a:endParaRPr lang="en-US" sz="2100" dirty="0">
              <a:solidFill>
                <a:schemeClr val="bg1"/>
              </a:solidFill>
              <a:latin typeface="+mn-lt"/>
            </a:endParaRPr>
          </a:p>
        </p:txBody>
      </p:sp>
      <p:sp>
        <p:nvSpPr>
          <p:cNvPr id="3" name="Content Placeholder 2">
            <a:extLst>
              <a:ext uri="{FF2B5EF4-FFF2-40B4-BE49-F238E27FC236}">
                <a16:creationId xmlns:a16="http://schemas.microsoft.com/office/drawing/2014/main" id="{33847BEB-B695-4C4F-BCCD-17C92D328EBC}"/>
              </a:ext>
            </a:extLst>
          </p:cNvPr>
          <p:cNvSpPr>
            <a:spLocks noGrp="1"/>
          </p:cNvSpPr>
          <p:nvPr>
            <p:ph idx="1"/>
          </p:nvPr>
        </p:nvSpPr>
        <p:spPr>
          <a:xfrm>
            <a:off x="756744" y="3429000"/>
            <a:ext cx="4666592" cy="3304451"/>
          </a:xfrm>
        </p:spPr>
        <p:txBody>
          <a:bodyPr>
            <a:normAutofit/>
          </a:bodyPr>
          <a:lstStyle/>
          <a:p>
            <a:r>
              <a:rPr lang="en-US" sz="2200" dirty="0">
                <a:solidFill>
                  <a:schemeClr val="bg1"/>
                </a:solidFill>
              </a:rPr>
              <a:t>BitGate is a general-purpose language and consists of a “mix” of imperative and object-oriented language. The thought behind this is that: the user must give commands into a class that the computer must strictly follow, such as, declare a variable x, do a during function, write into the screen or do a weather function. </a:t>
            </a:r>
          </a:p>
        </p:txBody>
      </p:sp>
      <p:pic>
        <p:nvPicPr>
          <p:cNvPr id="173" name="Graphic 172" descr="Remote learning language with solid fill">
            <a:extLst>
              <a:ext uri="{FF2B5EF4-FFF2-40B4-BE49-F238E27FC236}">
                <a16:creationId xmlns:a16="http://schemas.microsoft.com/office/drawing/2014/main" id="{3B888551-7B00-4E15-A45D-1590A697F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743949" y="1185259"/>
            <a:ext cx="4302612" cy="4302612"/>
          </a:xfrm>
          <a:prstGeom prst="rect">
            <a:avLst/>
          </a:prstGeom>
        </p:spPr>
      </p:pic>
    </p:spTree>
    <p:extLst>
      <p:ext uri="{BB962C8B-B14F-4D97-AF65-F5344CB8AC3E}">
        <p14:creationId xmlns:p14="http://schemas.microsoft.com/office/powerpoint/2010/main" val="148688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0" name="Rectangle 159">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Shape 16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2" name="Group 165">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73"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74"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70" name="Freeform: Shape 169">
            <a:extLst>
              <a:ext uri="{FF2B5EF4-FFF2-40B4-BE49-F238E27FC236}">
                <a16:creationId xmlns:a16="http://schemas.microsoft.com/office/drawing/2014/main" id="{91E9AE86-E5FF-46E4-BE50-58DD19A2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2BCB5B-AF30-4629-959A-7A60EA100B12}"/>
              </a:ext>
            </a:extLst>
          </p:cNvPr>
          <p:cNvSpPr>
            <a:spLocks noGrp="1"/>
          </p:cNvSpPr>
          <p:nvPr>
            <p:ph type="title"/>
          </p:nvPr>
        </p:nvSpPr>
        <p:spPr>
          <a:xfrm>
            <a:off x="271624" y="69498"/>
            <a:ext cx="5386661" cy="2650888"/>
          </a:xfrm>
          <a:prstGeom prst="ellipse">
            <a:avLst/>
          </a:prstGeom>
        </p:spPr>
        <p:txBody>
          <a:bodyPr vert="horz" lIns="91440" tIns="45720" rIns="91440" bIns="45720" rtlCol="0" anchor="ctr">
            <a:normAutofit/>
          </a:bodyPr>
          <a:lstStyle/>
          <a:p>
            <a:pPr algn="ctr"/>
            <a:r>
              <a:rPr lang="en-US" sz="3800" kern="1200" dirty="0">
                <a:effectLst/>
                <a:latin typeface="+mj-lt"/>
                <a:ea typeface="+mj-ea"/>
                <a:cs typeface="+mj-cs"/>
              </a:rPr>
              <a:t>BitGate Language </a:t>
            </a:r>
            <a:r>
              <a:rPr lang="en-US" sz="3800" kern="1200" dirty="0">
                <a:latin typeface="+mj-lt"/>
                <a:ea typeface="+mj-ea"/>
                <a:cs typeface="+mj-cs"/>
              </a:rPr>
              <a:t>Paradigm</a:t>
            </a:r>
            <a:br>
              <a:rPr lang="en-US" sz="3800" kern="1200" dirty="0">
                <a:solidFill>
                  <a:schemeClr val="bg1"/>
                </a:solidFill>
                <a:effectLst/>
                <a:latin typeface="+mj-lt"/>
                <a:ea typeface="+mj-ea"/>
                <a:cs typeface="+mj-cs"/>
              </a:rPr>
            </a:br>
            <a:endParaRPr lang="en-US" sz="3800" kern="1200" dirty="0">
              <a:solidFill>
                <a:schemeClr val="bg1"/>
              </a:solidFill>
              <a:latin typeface="+mj-lt"/>
              <a:ea typeface="+mj-ea"/>
              <a:cs typeface="+mj-cs"/>
            </a:endParaRPr>
          </a:p>
        </p:txBody>
      </p:sp>
      <p:pic>
        <p:nvPicPr>
          <p:cNvPr id="104" name="Content Placeholder 103" descr="Web design with solid fill">
            <a:extLst>
              <a:ext uri="{FF2B5EF4-FFF2-40B4-BE49-F238E27FC236}">
                <a16:creationId xmlns:a16="http://schemas.microsoft.com/office/drawing/2014/main" id="{8EA06132-3DBE-4F5C-A2EA-5ACF650F54E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8367569" y="2705024"/>
            <a:ext cx="2493913" cy="2493913"/>
          </a:xfrm>
          <a:prstGeom prst="rect">
            <a:avLst/>
          </a:prstGeom>
        </p:spPr>
      </p:pic>
      <p:sp>
        <p:nvSpPr>
          <p:cNvPr id="20" name="Content Placeholder 2">
            <a:extLst>
              <a:ext uri="{FF2B5EF4-FFF2-40B4-BE49-F238E27FC236}">
                <a16:creationId xmlns:a16="http://schemas.microsoft.com/office/drawing/2014/main" id="{60EA0186-E569-4CBE-9282-CA0747424EBE}"/>
              </a:ext>
            </a:extLst>
          </p:cNvPr>
          <p:cNvSpPr txBox="1">
            <a:spLocks/>
          </p:cNvSpPr>
          <p:nvPr/>
        </p:nvSpPr>
        <p:spPr>
          <a:xfrm>
            <a:off x="915936" y="3136967"/>
            <a:ext cx="4666592" cy="3304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bg1"/>
                </a:solidFill>
              </a:rPr>
              <a:t>BitGate implements a “mix” of imperative paradigm and of an object-oriented paradigm. This means that the commands given by the user will be specific into a class and the computer will follow them in order. All of these must be commands that the computer understands, such as "INTEGER _</a:t>
            </a:r>
            <a:r>
              <a:rPr lang="en-US" sz="2200" dirty="0" err="1">
                <a:solidFill>
                  <a:schemeClr val="bg1"/>
                </a:solidFill>
              </a:rPr>
              <a:t>firstInteger</a:t>
            </a:r>
            <a:r>
              <a:rPr lang="en-US" sz="2200" dirty="0">
                <a:solidFill>
                  <a:schemeClr val="bg1"/>
                </a:solidFill>
              </a:rPr>
              <a:t> = 6;".</a:t>
            </a:r>
          </a:p>
        </p:txBody>
      </p:sp>
    </p:spTree>
    <p:extLst>
      <p:ext uri="{BB962C8B-B14F-4D97-AF65-F5344CB8AC3E}">
        <p14:creationId xmlns:p14="http://schemas.microsoft.com/office/powerpoint/2010/main" val="204153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Shape 180">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816"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2BCB5B-AF30-4629-959A-7A60EA100B12}"/>
              </a:ext>
            </a:extLst>
          </p:cNvPr>
          <p:cNvSpPr>
            <a:spLocks noGrp="1"/>
          </p:cNvSpPr>
          <p:nvPr>
            <p:ph type="title"/>
          </p:nvPr>
        </p:nvSpPr>
        <p:spPr>
          <a:xfrm>
            <a:off x="1514554" y="1371600"/>
            <a:ext cx="3573440" cy="1180532"/>
          </a:xfrm>
          <a:prstGeom prst="ellipse">
            <a:avLst/>
          </a:prstGeom>
        </p:spPr>
        <p:txBody>
          <a:bodyPr vert="horz" lIns="91440" tIns="45720" rIns="91440" bIns="45720" rtlCol="0" anchor="b">
            <a:normAutofit/>
          </a:bodyPr>
          <a:lstStyle/>
          <a:p>
            <a:r>
              <a:rPr lang="en-US" sz="2000" kern="1200" dirty="0">
                <a:solidFill>
                  <a:schemeClr val="bg1"/>
                </a:solidFill>
                <a:effectLst/>
                <a:latin typeface="+mj-lt"/>
                <a:ea typeface="+mj-ea"/>
                <a:cs typeface="+mj-cs"/>
              </a:rPr>
              <a:t>BitGate Language </a:t>
            </a:r>
            <a:r>
              <a:rPr lang="en-US" sz="2000" kern="1200" dirty="0">
                <a:solidFill>
                  <a:schemeClr val="bg1"/>
                </a:solidFill>
                <a:latin typeface="+mj-lt"/>
                <a:ea typeface="+mj-ea"/>
                <a:cs typeface="+mj-cs"/>
              </a:rPr>
              <a:t>Type</a:t>
            </a:r>
            <a:br>
              <a:rPr lang="en-US" sz="2000" kern="1200" dirty="0">
                <a:solidFill>
                  <a:schemeClr val="bg1"/>
                </a:solidFill>
                <a:effectLst/>
                <a:latin typeface="+mj-lt"/>
                <a:ea typeface="+mj-ea"/>
                <a:cs typeface="+mj-cs"/>
              </a:rPr>
            </a:br>
            <a:endParaRPr lang="en-US" sz="2000" kern="1200" dirty="0">
              <a:solidFill>
                <a:schemeClr val="bg1"/>
              </a:solidFill>
              <a:latin typeface="+mj-lt"/>
              <a:ea typeface="+mj-ea"/>
              <a:cs typeface="+mj-cs"/>
            </a:endParaRPr>
          </a:p>
        </p:txBody>
      </p:sp>
      <p:sp>
        <p:nvSpPr>
          <p:cNvPr id="20" name="Content Placeholder 2">
            <a:extLst>
              <a:ext uri="{FF2B5EF4-FFF2-40B4-BE49-F238E27FC236}">
                <a16:creationId xmlns:a16="http://schemas.microsoft.com/office/drawing/2014/main" id="{60EA0186-E569-4CBE-9282-CA0747424EBE}"/>
              </a:ext>
            </a:extLst>
          </p:cNvPr>
          <p:cNvSpPr txBox="1">
            <a:spLocks/>
          </p:cNvSpPr>
          <p:nvPr/>
        </p:nvSpPr>
        <p:spPr>
          <a:xfrm>
            <a:off x="1514554" y="2514973"/>
            <a:ext cx="3894161" cy="194398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The type of BitGate language is a “mix” of Object-Oriented Language, Functional Language and of an Algorithmic Language. The functions, “</a:t>
            </a:r>
            <a:r>
              <a:rPr lang="en-US" sz="1800" dirty="0" err="1">
                <a:solidFill>
                  <a:schemeClr val="bg1"/>
                </a:solidFill>
              </a:rPr>
              <a:t>Headfunc</a:t>
            </a:r>
            <a:r>
              <a:rPr lang="en-US" sz="1800" dirty="0">
                <a:solidFill>
                  <a:schemeClr val="bg1"/>
                </a:solidFill>
              </a:rPr>
              <a:t>” function, “Whether-Otherwise” and “During-Do” are based on code blocks and all those must be into a class.</a:t>
            </a:r>
          </a:p>
        </p:txBody>
      </p:sp>
      <p:pic>
        <p:nvPicPr>
          <p:cNvPr id="104" name="Graphic 103" descr="Programmer male with solid fill">
            <a:extLst>
              <a:ext uri="{FF2B5EF4-FFF2-40B4-BE49-F238E27FC236}">
                <a16:creationId xmlns:a16="http://schemas.microsoft.com/office/drawing/2014/main" id="{8EA06132-3DBE-4F5C-A2EA-5ACF650F5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81710" y="1073426"/>
            <a:ext cx="4302612" cy="4302612"/>
          </a:xfrm>
          <a:prstGeom prst="rect">
            <a:avLst/>
          </a:prstGeom>
        </p:spPr>
      </p:pic>
    </p:spTree>
    <p:extLst>
      <p:ext uri="{BB962C8B-B14F-4D97-AF65-F5344CB8AC3E}">
        <p14:creationId xmlns:p14="http://schemas.microsoft.com/office/powerpoint/2010/main" val="69021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BEFB3-352A-459F-8555-BE82C85AC9C2}"/>
              </a:ext>
            </a:extLst>
          </p:cNvPr>
          <p:cNvSpPr>
            <a:spLocks noGrp="1"/>
          </p:cNvSpPr>
          <p:nvPr>
            <p:ph type="title"/>
          </p:nvPr>
        </p:nvSpPr>
        <p:spPr>
          <a:xfrm>
            <a:off x="880281" y="921452"/>
            <a:ext cx="4985018" cy="1230809"/>
          </a:xfrm>
        </p:spPr>
        <p:txBody>
          <a:bodyPr vert="horz" lIns="91440" tIns="45720" rIns="91440" bIns="45720" rtlCol="0" anchor="b">
            <a:normAutofit/>
          </a:bodyPr>
          <a:lstStyle/>
          <a:p>
            <a:pPr algn="ctr"/>
            <a:r>
              <a:rPr lang="en-US" sz="3800" dirty="0"/>
              <a:t>Is BitGate Unique?</a:t>
            </a:r>
            <a:br>
              <a:rPr lang="en-US" sz="3800" kern="1200" dirty="0">
                <a:effectLst/>
                <a:latin typeface="+mj-lt"/>
                <a:ea typeface="+mj-ea"/>
                <a:cs typeface="+mj-cs"/>
              </a:rPr>
            </a:br>
            <a:endParaRPr lang="en-US" sz="3800" kern="1200" dirty="0">
              <a:latin typeface="+mj-lt"/>
              <a:ea typeface="+mj-ea"/>
              <a:cs typeface="+mj-cs"/>
            </a:endParaRPr>
          </a:p>
        </p:txBody>
      </p:sp>
      <p:sp>
        <p:nvSpPr>
          <p:cNvPr id="10" name="Freeform: Shape 9">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2">
            <a:extLst>
              <a:ext uri="{FF2B5EF4-FFF2-40B4-BE49-F238E27FC236}">
                <a16:creationId xmlns:a16="http://schemas.microsoft.com/office/drawing/2014/main" id="{07597C57-EF3E-46CA-B0BD-BCC5C1EE8227}"/>
              </a:ext>
            </a:extLst>
          </p:cNvPr>
          <p:cNvSpPr txBox="1">
            <a:spLocks/>
          </p:cNvSpPr>
          <p:nvPr/>
        </p:nvSpPr>
        <p:spPr>
          <a:xfrm>
            <a:off x="6468530" y="2152261"/>
            <a:ext cx="3926331" cy="2205116"/>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The BitGate language is very easy to use and is unique because it can implement programs that are related to all logical expressions which are related to Binary system, Octal system, Hexadecimal system. For example, the user can write as command "0b11100 NAND 0b10011" or "0o231 OR 0o532" or "0xDAD XOR 0xABC" and can also do mathematical operations without symbols. For example, "5 MULTIPLY 7" or "15 DIVIDE 5" or "17.5 ADD 7.3" etc.</a:t>
            </a:r>
          </a:p>
        </p:txBody>
      </p:sp>
      <p:pic>
        <p:nvPicPr>
          <p:cNvPr id="9" name="Graphic 8" descr="Fingerprint with solid fill">
            <a:extLst>
              <a:ext uri="{FF2B5EF4-FFF2-40B4-BE49-F238E27FC236}">
                <a16:creationId xmlns:a16="http://schemas.microsoft.com/office/drawing/2014/main" id="{A6D97B28-1C03-4D79-9BF6-411C73FFE8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401203" y="1974395"/>
            <a:ext cx="3666124" cy="3666124"/>
          </a:xfrm>
          <a:prstGeom prst="rect">
            <a:avLst/>
          </a:prstGeom>
        </p:spPr>
      </p:pic>
    </p:spTree>
    <p:extLst>
      <p:ext uri="{BB962C8B-B14F-4D97-AF65-F5344CB8AC3E}">
        <p14:creationId xmlns:p14="http://schemas.microsoft.com/office/powerpoint/2010/main" val="426735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0" name="Rectangle 18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187">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816"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2BCB5B-AF30-4629-959A-7A60EA100B12}"/>
              </a:ext>
            </a:extLst>
          </p:cNvPr>
          <p:cNvSpPr>
            <a:spLocks noGrp="1"/>
          </p:cNvSpPr>
          <p:nvPr>
            <p:ph type="title"/>
          </p:nvPr>
        </p:nvSpPr>
        <p:spPr>
          <a:xfrm>
            <a:off x="1514554" y="1371600"/>
            <a:ext cx="3573440" cy="1180532"/>
          </a:xfrm>
          <a:prstGeom prst="ellipse">
            <a:avLst/>
          </a:prstGeom>
        </p:spPr>
        <p:txBody>
          <a:bodyPr vert="horz" lIns="91440" tIns="45720" rIns="91440" bIns="45720" rtlCol="0" anchor="b">
            <a:normAutofit/>
          </a:bodyPr>
          <a:lstStyle/>
          <a:p>
            <a:r>
              <a:rPr lang="en-US" sz="1700" kern="1200" dirty="0">
                <a:solidFill>
                  <a:schemeClr val="bg1"/>
                </a:solidFill>
                <a:effectLst/>
                <a:latin typeface="+mj-lt"/>
                <a:ea typeface="+mj-ea"/>
                <a:cs typeface="+mj-cs"/>
              </a:rPr>
              <a:t>BitGate Lexical Analysis</a:t>
            </a:r>
            <a:br>
              <a:rPr lang="en-US" sz="1700" kern="1200" dirty="0">
                <a:solidFill>
                  <a:schemeClr val="bg1"/>
                </a:solidFill>
                <a:effectLst/>
                <a:latin typeface="+mj-lt"/>
                <a:ea typeface="+mj-ea"/>
                <a:cs typeface="+mj-cs"/>
              </a:rPr>
            </a:br>
            <a:endParaRPr lang="en-US" sz="1700" kern="1200" dirty="0">
              <a:solidFill>
                <a:schemeClr val="bg1"/>
              </a:solidFill>
              <a:latin typeface="+mj-lt"/>
              <a:ea typeface="+mj-ea"/>
              <a:cs typeface="+mj-cs"/>
            </a:endParaRPr>
          </a:p>
        </p:txBody>
      </p:sp>
      <p:sp>
        <p:nvSpPr>
          <p:cNvPr id="20" name="Content Placeholder 2">
            <a:extLst>
              <a:ext uri="{FF2B5EF4-FFF2-40B4-BE49-F238E27FC236}">
                <a16:creationId xmlns:a16="http://schemas.microsoft.com/office/drawing/2014/main" id="{60EA0186-E569-4CBE-9282-CA0747424EBE}"/>
              </a:ext>
            </a:extLst>
          </p:cNvPr>
          <p:cNvSpPr txBox="1">
            <a:spLocks/>
          </p:cNvSpPr>
          <p:nvPr/>
        </p:nvSpPr>
        <p:spPr>
          <a:xfrm>
            <a:off x="1456822" y="2552132"/>
            <a:ext cx="3894161" cy="194398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In the Lexical Analysis of the BitGate language were declared all the tokens used in the language, which in total are 51 without the single or multiline comment. The tokens have been matched with either static words or regular expressions.</a:t>
            </a:r>
          </a:p>
        </p:txBody>
      </p:sp>
      <p:pic>
        <p:nvPicPr>
          <p:cNvPr id="104" name="Graphic 103" descr="Checklist with solid fill">
            <a:extLst>
              <a:ext uri="{FF2B5EF4-FFF2-40B4-BE49-F238E27FC236}">
                <a16:creationId xmlns:a16="http://schemas.microsoft.com/office/drawing/2014/main" id="{8EA06132-3DBE-4F5C-A2EA-5ACF650F5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7381710" y="1073426"/>
            <a:ext cx="4302612" cy="4302612"/>
          </a:xfrm>
          <a:prstGeom prst="rect">
            <a:avLst/>
          </a:prstGeom>
        </p:spPr>
      </p:pic>
    </p:spTree>
    <p:extLst>
      <p:ext uri="{BB962C8B-B14F-4D97-AF65-F5344CB8AC3E}">
        <p14:creationId xmlns:p14="http://schemas.microsoft.com/office/powerpoint/2010/main" val="266416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42F5C-455F-4416-A40B-75F423AC1085}"/>
              </a:ext>
            </a:extLst>
          </p:cNvPr>
          <p:cNvSpPr>
            <a:spLocks noGrp="1"/>
          </p:cNvSpPr>
          <p:nvPr>
            <p:ph type="title"/>
          </p:nvPr>
        </p:nvSpPr>
        <p:spPr>
          <a:xfrm>
            <a:off x="965199" y="447741"/>
            <a:ext cx="4278623" cy="1805838"/>
          </a:xfrm>
        </p:spPr>
        <p:txBody>
          <a:bodyPr>
            <a:normAutofit fontScale="90000"/>
          </a:bodyPr>
          <a:lstStyle/>
          <a:p>
            <a:pPr algn="ctr"/>
            <a:r>
              <a:rPr lang="en-US" sz="3700" kern="1200" dirty="0">
                <a:effectLst/>
                <a:latin typeface="+mj-lt"/>
                <a:ea typeface="+mj-ea"/>
                <a:cs typeface="+mj-cs"/>
              </a:rPr>
              <a:t>BitGate </a:t>
            </a:r>
            <a:r>
              <a:rPr lang="en-US" sz="3700" dirty="0"/>
              <a:t>Lexical</a:t>
            </a:r>
            <a:r>
              <a:rPr lang="en-US" sz="3700" kern="1200" dirty="0">
                <a:effectLst/>
                <a:latin typeface="+mj-lt"/>
                <a:ea typeface="+mj-ea"/>
                <a:cs typeface="+mj-cs"/>
              </a:rPr>
              <a:t> Analysis – </a:t>
            </a:r>
            <a:br>
              <a:rPr lang="en-US" sz="3700" kern="1200" dirty="0">
                <a:effectLst/>
                <a:latin typeface="+mj-lt"/>
                <a:ea typeface="+mj-ea"/>
                <a:cs typeface="+mj-cs"/>
              </a:rPr>
            </a:br>
            <a:r>
              <a:rPr lang="en-US" sz="3700" kern="1200" dirty="0">
                <a:effectLst/>
                <a:latin typeface="+mj-lt"/>
                <a:ea typeface="+mj-ea"/>
                <a:cs typeface="+mj-cs"/>
              </a:rPr>
              <a:t>“</a:t>
            </a:r>
            <a:r>
              <a:rPr lang="en-US" sz="3700" kern="1200" dirty="0" err="1">
                <a:effectLst/>
                <a:latin typeface="+mj-lt"/>
                <a:ea typeface="+mj-ea"/>
                <a:cs typeface="+mj-cs"/>
              </a:rPr>
              <a:t>lexer.l</a:t>
            </a:r>
            <a:r>
              <a:rPr lang="en-US" sz="3700" kern="1200" dirty="0">
                <a:effectLst/>
                <a:latin typeface="+mj-lt"/>
                <a:ea typeface="+mj-ea"/>
                <a:cs typeface="+mj-cs"/>
              </a:rPr>
              <a:t>” - Flex</a:t>
            </a:r>
            <a:br>
              <a:rPr lang="en-US" sz="3700" kern="1200" dirty="0">
                <a:effectLst/>
                <a:latin typeface="+mj-lt"/>
                <a:ea typeface="+mj-ea"/>
                <a:cs typeface="+mj-cs"/>
              </a:rPr>
            </a:br>
            <a:endParaRPr lang="en-US" sz="3700" dirty="0"/>
          </a:p>
        </p:txBody>
      </p:sp>
      <p:grpSp>
        <p:nvGrpSpPr>
          <p:cNvPr id="21" name="Group 20">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2"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5"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Shape 26">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5EE39AA5-9D7D-48DE-8F59-B321114CE83A}"/>
              </a:ext>
            </a:extLst>
          </p:cNvPr>
          <p:cNvPicPr>
            <a:picLocks noGrp="1" noChangeAspect="1"/>
          </p:cNvPicPr>
          <p:nvPr>
            <p:ph idx="1"/>
          </p:nvPr>
        </p:nvPicPr>
        <p:blipFill>
          <a:blip r:embed="rId2"/>
          <a:stretch>
            <a:fillRect/>
          </a:stretch>
        </p:blipFill>
        <p:spPr>
          <a:xfrm>
            <a:off x="455006" y="3185599"/>
            <a:ext cx="5803588" cy="3281313"/>
          </a:xfrm>
        </p:spPr>
      </p:pic>
      <p:pic>
        <p:nvPicPr>
          <p:cNvPr id="9" name="Graphic 8" descr="Postit Notes with solid fill">
            <a:extLst>
              <a:ext uri="{FF2B5EF4-FFF2-40B4-BE49-F238E27FC236}">
                <a16:creationId xmlns:a16="http://schemas.microsoft.com/office/drawing/2014/main" id="{F4327384-F8F1-4915-AA3E-8899B23A90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672428" y="1636595"/>
            <a:ext cx="2934082" cy="2934082"/>
          </a:xfrm>
          <a:prstGeom prst="rect">
            <a:avLst/>
          </a:prstGeom>
        </p:spPr>
      </p:pic>
    </p:spTree>
    <p:extLst>
      <p:ext uri="{BB962C8B-B14F-4D97-AF65-F5344CB8AC3E}">
        <p14:creationId xmlns:p14="http://schemas.microsoft.com/office/powerpoint/2010/main" val="140089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Workflow with solid fill">
            <a:extLst>
              <a:ext uri="{FF2B5EF4-FFF2-40B4-BE49-F238E27FC236}">
                <a16:creationId xmlns:a16="http://schemas.microsoft.com/office/drawing/2014/main" id="{F4327384-F8F1-4915-AA3E-8899B23A9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643468" y="1368949"/>
            <a:ext cx="4201424" cy="4201424"/>
          </a:xfrm>
          <a:prstGeom prst="rect">
            <a:avLst/>
          </a:prstGeom>
        </p:spPr>
      </p:pic>
      <p:sp>
        <p:nvSpPr>
          <p:cNvPr id="34" name="Freeform: Shape 3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A42F5C-455F-4416-A40B-75F423AC1085}"/>
              </a:ext>
            </a:extLst>
          </p:cNvPr>
          <p:cNvSpPr>
            <a:spLocks noGrp="1"/>
          </p:cNvSpPr>
          <p:nvPr>
            <p:ph type="title"/>
          </p:nvPr>
        </p:nvSpPr>
        <p:spPr>
          <a:xfrm>
            <a:off x="6209383" y="1371600"/>
            <a:ext cx="3573440" cy="1180532"/>
          </a:xfrm>
        </p:spPr>
        <p:txBody>
          <a:bodyPr anchor="b">
            <a:normAutofit/>
          </a:bodyPr>
          <a:lstStyle/>
          <a:p>
            <a:r>
              <a:rPr lang="en-US" sz="2800" kern="1200">
                <a:solidFill>
                  <a:schemeClr val="bg1"/>
                </a:solidFill>
                <a:effectLst/>
                <a:latin typeface="+mj-lt"/>
                <a:ea typeface="+mj-ea"/>
                <a:cs typeface="+mj-cs"/>
              </a:rPr>
              <a:t>BitGate Syntax Analysis</a:t>
            </a:r>
            <a:br>
              <a:rPr lang="en-US" sz="2800" kern="1200">
                <a:solidFill>
                  <a:schemeClr val="bg1"/>
                </a:solidFill>
                <a:effectLst/>
                <a:latin typeface="+mj-lt"/>
                <a:ea typeface="+mj-ea"/>
                <a:cs typeface="+mj-cs"/>
              </a:rPr>
            </a:br>
            <a:endParaRPr lang="en-US" sz="2800">
              <a:solidFill>
                <a:schemeClr val="bg1"/>
              </a:solidFill>
            </a:endParaRPr>
          </a:p>
        </p:txBody>
      </p:sp>
      <p:sp>
        <p:nvSpPr>
          <p:cNvPr id="3" name="Content Placeholder 2">
            <a:extLst>
              <a:ext uri="{FF2B5EF4-FFF2-40B4-BE49-F238E27FC236}">
                <a16:creationId xmlns:a16="http://schemas.microsoft.com/office/drawing/2014/main" id="{C1DB267A-D11F-4E5B-B6EE-1F4C4F9F719C}"/>
              </a:ext>
            </a:extLst>
          </p:cNvPr>
          <p:cNvSpPr>
            <a:spLocks noGrp="1"/>
          </p:cNvSpPr>
          <p:nvPr>
            <p:ph idx="1"/>
          </p:nvPr>
        </p:nvSpPr>
        <p:spPr>
          <a:xfrm>
            <a:off x="6209382" y="2621191"/>
            <a:ext cx="3894161" cy="1943985"/>
          </a:xfrm>
        </p:spPr>
        <p:txBody>
          <a:bodyPr anchor="t">
            <a:normAutofit/>
          </a:bodyPr>
          <a:lstStyle/>
          <a:p>
            <a:r>
              <a:rPr lang="en-US" sz="1500" dirty="0">
                <a:solidFill>
                  <a:schemeClr val="bg1"/>
                </a:solidFill>
              </a:rPr>
              <a:t>In the Syntax Analysis of the BitGate language the 51 tokens were re-declared because the Syntax Analysis needs the type of each token. So, in the Syntax Analysis the tokens were declared with their type. Also, the most important in this phase is the implementation of the language's grammar.</a:t>
            </a:r>
          </a:p>
        </p:txBody>
      </p:sp>
    </p:spTree>
    <p:extLst>
      <p:ext uri="{BB962C8B-B14F-4D97-AF65-F5344CB8AC3E}">
        <p14:creationId xmlns:p14="http://schemas.microsoft.com/office/powerpoint/2010/main" val="384389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42F5C-455F-4416-A40B-75F423AC1085}"/>
              </a:ext>
            </a:extLst>
          </p:cNvPr>
          <p:cNvSpPr>
            <a:spLocks noGrp="1"/>
          </p:cNvSpPr>
          <p:nvPr>
            <p:ph type="title"/>
          </p:nvPr>
        </p:nvSpPr>
        <p:spPr>
          <a:xfrm>
            <a:off x="965199" y="447741"/>
            <a:ext cx="4278623" cy="1805838"/>
          </a:xfrm>
        </p:spPr>
        <p:txBody>
          <a:bodyPr>
            <a:normAutofit fontScale="90000"/>
          </a:bodyPr>
          <a:lstStyle/>
          <a:p>
            <a:pPr algn="ctr"/>
            <a:r>
              <a:rPr lang="en-US" sz="3700" kern="1200" dirty="0">
                <a:effectLst/>
                <a:latin typeface="+mj-lt"/>
                <a:ea typeface="+mj-ea"/>
                <a:cs typeface="+mj-cs"/>
              </a:rPr>
              <a:t>BitGate </a:t>
            </a:r>
            <a:r>
              <a:rPr lang="en-US" sz="3700" dirty="0"/>
              <a:t>Syntax</a:t>
            </a:r>
            <a:r>
              <a:rPr lang="en-US" sz="3700" kern="1200" dirty="0">
                <a:effectLst/>
                <a:latin typeface="+mj-lt"/>
                <a:ea typeface="+mj-ea"/>
                <a:cs typeface="+mj-cs"/>
              </a:rPr>
              <a:t> Analysis – </a:t>
            </a:r>
            <a:br>
              <a:rPr lang="en-US" sz="3700" kern="1200" dirty="0">
                <a:effectLst/>
                <a:latin typeface="+mj-lt"/>
                <a:ea typeface="+mj-ea"/>
                <a:cs typeface="+mj-cs"/>
              </a:rPr>
            </a:br>
            <a:r>
              <a:rPr lang="en-US" sz="3700" kern="1200" dirty="0">
                <a:effectLst/>
                <a:latin typeface="+mj-lt"/>
                <a:ea typeface="+mj-ea"/>
                <a:cs typeface="+mj-cs"/>
              </a:rPr>
              <a:t>“</a:t>
            </a:r>
            <a:r>
              <a:rPr lang="en-US" sz="3700" kern="1200" dirty="0" err="1">
                <a:effectLst/>
                <a:latin typeface="+mj-lt"/>
                <a:ea typeface="+mj-ea"/>
                <a:cs typeface="+mj-cs"/>
              </a:rPr>
              <a:t>parser.y</a:t>
            </a:r>
            <a:r>
              <a:rPr lang="en-US" sz="3700" kern="1200" dirty="0">
                <a:effectLst/>
                <a:latin typeface="+mj-lt"/>
                <a:ea typeface="+mj-ea"/>
                <a:cs typeface="+mj-cs"/>
              </a:rPr>
              <a:t>” - Bison</a:t>
            </a:r>
            <a:br>
              <a:rPr lang="en-US" sz="3700" kern="1200" dirty="0">
                <a:effectLst/>
                <a:latin typeface="+mj-lt"/>
                <a:ea typeface="+mj-ea"/>
                <a:cs typeface="+mj-cs"/>
              </a:rPr>
            </a:br>
            <a:endParaRPr lang="en-US" sz="3700" dirty="0"/>
          </a:p>
        </p:txBody>
      </p:sp>
      <p:grpSp>
        <p:nvGrpSpPr>
          <p:cNvPr id="21" name="Group 20">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2"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5"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Shape 26">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Hierarchy with solid fill">
            <a:extLst>
              <a:ext uri="{FF2B5EF4-FFF2-40B4-BE49-F238E27FC236}">
                <a16:creationId xmlns:a16="http://schemas.microsoft.com/office/drawing/2014/main" id="{F4327384-F8F1-4915-AA3E-8899B23A9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72428" y="1636595"/>
            <a:ext cx="2934082" cy="2934082"/>
          </a:xfrm>
          <a:prstGeom prst="rect">
            <a:avLst/>
          </a:prstGeom>
        </p:spPr>
      </p:pic>
      <p:pic>
        <p:nvPicPr>
          <p:cNvPr id="7" name="Content Placeholder 6">
            <a:extLst>
              <a:ext uri="{FF2B5EF4-FFF2-40B4-BE49-F238E27FC236}">
                <a16:creationId xmlns:a16="http://schemas.microsoft.com/office/drawing/2014/main" id="{AAB3FCE6-2022-4559-98FD-D2CDB53428E8}"/>
              </a:ext>
            </a:extLst>
          </p:cNvPr>
          <p:cNvPicPr>
            <a:picLocks noGrp="1" noChangeAspect="1"/>
          </p:cNvPicPr>
          <p:nvPr>
            <p:ph idx="1"/>
          </p:nvPr>
        </p:nvPicPr>
        <p:blipFill>
          <a:blip r:embed="rId4"/>
          <a:stretch>
            <a:fillRect/>
          </a:stretch>
        </p:blipFill>
        <p:spPr>
          <a:xfrm>
            <a:off x="127832" y="3614139"/>
            <a:ext cx="6437429" cy="2998923"/>
          </a:xfrm>
        </p:spPr>
      </p:pic>
    </p:spTree>
    <p:extLst>
      <p:ext uri="{BB962C8B-B14F-4D97-AF65-F5344CB8AC3E}">
        <p14:creationId xmlns:p14="http://schemas.microsoft.com/office/powerpoint/2010/main" val="1009519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158</TotalTime>
  <Words>624</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BitGate Language Design And Implementation</vt:lpstr>
      <vt:lpstr>BitGate Language Computational Model </vt:lpstr>
      <vt:lpstr>BitGate Language Paradigm </vt:lpstr>
      <vt:lpstr>BitGate Language Type </vt:lpstr>
      <vt:lpstr>Is BitGate Unique? </vt:lpstr>
      <vt:lpstr>BitGate Lexical Analysis </vt:lpstr>
      <vt:lpstr>BitGate Lexical Analysis –  “lexer.l” - Flex </vt:lpstr>
      <vt:lpstr>BitGate Syntax Analysis </vt:lpstr>
      <vt:lpstr>BitGate Syntax Analysis –  “parser.y” - Bison </vt:lpstr>
      <vt:lpstr>BitGate makefile  -  Make</vt:lpstr>
      <vt:lpstr>Conclusion</vt:lpstr>
      <vt:lpstr>Thank You  For Your Attention  And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BitGate Language Design And Implementation</dc:title>
  <dc:creator>Alexander Basho</dc:creator>
  <cp:lastModifiedBy>Alexander Basho</cp:lastModifiedBy>
  <cp:revision>49</cp:revision>
  <dcterms:created xsi:type="dcterms:W3CDTF">2021-04-21T20:05:33Z</dcterms:created>
  <dcterms:modified xsi:type="dcterms:W3CDTF">2021-04-22T13:06:08Z</dcterms:modified>
</cp:coreProperties>
</file>