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Tahom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Tahoma-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Tahom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e096b664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e096b664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1"/>
                </a:solidFill>
              </a:rPr>
              <a:t>Customer is wrapper class: In object-oriented programming, a wrapper class is a class that encapsulates types, so that those types can be used to create object instances and methods in another class that needs those types.</a:t>
            </a:r>
            <a:endParaRPr sz="1900">
              <a:solidFill>
                <a:schemeClr val="dk1"/>
              </a:solidFill>
            </a:endParaRPr>
          </a:p>
          <a:p>
            <a:pPr indent="0" lvl="0" marL="0" rtl="0" algn="l">
              <a:lnSpc>
                <a:spcPct val="115000"/>
              </a:lnSpc>
              <a:spcBef>
                <a:spcPts val="0"/>
              </a:spcBef>
              <a:spcAft>
                <a:spcPts val="0"/>
              </a:spcAft>
              <a:buNone/>
            </a:pPr>
            <a:r>
              <a:t/>
            </a:r>
            <a:endParaRPr sz="1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900">
                <a:solidFill>
                  <a:schemeClr val="dk1"/>
                </a:solidFill>
              </a:rPr>
              <a:t>Constructs a Customer instance from a Result Set containing a customer record and </a:t>
            </a:r>
            <a:endParaRPr sz="1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900">
                <a:solidFill>
                  <a:schemeClr val="dk1"/>
                </a:solidFill>
              </a:rPr>
              <a:t>	 * sets the internal state to true or false for a valid customer. A valid customer is</a:t>
            </a:r>
            <a:endParaRPr sz="1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900">
                <a:solidFill>
                  <a:schemeClr val="dk1"/>
                </a:solidFill>
              </a:rPr>
              <a:t>	 * the case where there is a matching PIN in the database for the Customer. An invalid</a:t>
            </a:r>
            <a:endParaRPr sz="1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900">
                <a:solidFill>
                  <a:schemeClr val="dk1"/>
                </a:solidFill>
              </a:rPr>
              <a:t>	 * state is set when there was no Customer record in the Result Set. </a:t>
            </a:r>
            <a:endParaRPr sz="1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900">
                <a:solidFill>
                  <a:schemeClr val="dk1"/>
                </a:solidFill>
              </a:rPr>
              <a:t>	 * </a:t>
            </a:r>
            <a:endParaRPr sz="1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900">
                <a:solidFill>
                  <a:schemeClr val="dk1"/>
                </a:solidFill>
              </a:rPr>
              <a:t>	 * In the event of an SQLException, the internal state is set as invalid and the </a:t>
            </a:r>
            <a:endParaRPr sz="1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900">
                <a:solidFill>
                  <a:schemeClr val="dk1"/>
                </a:solidFill>
              </a:rPr>
              <a:t>	 * stack trace is displayed on the console.</a:t>
            </a:r>
            <a:endParaRPr sz="1900">
              <a:solidFill>
                <a:schemeClr val="dk1"/>
              </a:solidFill>
            </a:endParaRPr>
          </a:p>
          <a:p>
            <a:pPr indent="0" lvl="0" marL="0" rtl="0" algn="l">
              <a:spcBef>
                <a:spcPts val="0"/>
              </a:spcBef>
              <a:spcAft>
                <a:spcPts val="0"/>
              </a:spcAft>
              <a:buNone/>
            </a:pPr>
            <a:r>
              <a:t/>
            </a:r>
            <a:endParaRPr sz="19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e096b664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e096b664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Tahoma"/>
              <a:buChar char="●"/>
            </a:pPr>
            <a:r>
              <a:rPr lang="en" sz="1600">
                <a:solidFill>
                  <a:schemeClr val="dk1"/>
                </a:solidFill>
                <a:latin typeface="Tahoma"/>
                <a:ea typeface="Tahoma"/>
                <a:cs typeface="Tahoma"/>
                <a:sym typeface="Tahoma"/>
              </a:rPr>
              <a:t>Account history is the  payment and order history for accounts of the customer </a:t>
            </a:r>
            <a:endParaRPr sz="1600">
              <a:solidFill>
                <a:schemeClr val="dk1"/>
              </a:solidFill>
              <a:latin typeface="Tahoma"/>
              <a:ea typeface="Tahoma"/>
              <a:cs typeface="Tahoma"/>
              <a:sym typeface="Tahoma"/>
            </a:endParaRPr>
          </a:p>
          <a:p>
            <a:pPr indent="457200" lvl="0" marL="457200" rtl="0" algn="l">
              <a:lnSpc>
                <a:spcPct val="115000"/>
              </a:lnSpc>
              <a:spcBef>
                <a:spcPts val="0"/>
              </a:spcBef>
              <a:spcAft>
                <a:spcPts val="0"/>
              </a:spcAft>
              <a:buClr>
                <a:schemeClr val="dk1"/>
              </a:buClr>
              <a:buSzPts val="1100"/>
              <a:buFont typeface="Arial"/>
              <a:buNone/>
            </a:pPr>
            <a:r>
              <a:rPr lang="en" sz="1600">
                <a:solidFill>
                  <a:schemeClr val="dk1"/>
                </a:solidFill>
                <a:latin typeface="Tahoma"/>
                <a:ea typeface="Tahoma"/>
                <a:cs typeface="Tahoma"/>
                <a:sym typeface="Tahoma"/>
              </a:rPr>
              <a:t>Ex.  if a customer placed a precious order for something like fuel and then there was a payment for that a date after that payment.</a:t>
            </a:r>
            <a:endParaRPr sz="1600">
              <a:solidFill>
                <a:schemeClr val="dk1"/>
              </a:solidFill>
              <a:latin typeface="Tahoma"/>
              <a:ea typeface="Tahoma"/>
              <a:cs typeface="Tahoma"/>
              <a:sym typeface="Tahoma"/>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ahoma"/>
                <a:ea typeface="Tahoma"/>
                <a:cs typeface="Tahoma"/>
                <a:sym typeface="Tahoma"/>
              </a:rPr>
              <a:t>First you have the account History record </a:t>
            </a:r>
            <a:endParaRPr sz="1600">
              <a:solidFill>
                <a:schemeClr val="dk1"/>
              </a:solidFill>
              <a:latin typeface="Tahoma"/>
              <a:ea typeface="Tahoma"/>
              <a:cs typeface="Tahoma"/>
              <a:sym typeface="Tahoma"/>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ahoma"/>
                <a:ea typeface="Tahoma"/>
                <a:cs typeface="Tahoma"/>
                <a:sym typeface="Tahoma"/>
              </a:rPr>
              <a:t>	This guided us through the entire code </a:t>
            </a:r>
            <a:endParaRPr sz="1600">
              <a:solidFill>
                <a:schemeClr val="dk1"/>
              </a:solidFill>
              <a:latin typeface="Tahoma"/>
              <a:ea typeface="Tahoma"/>
              <a:cs typeface="Tahoma"/>
              <a:sym typeface="Tahoma"/>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ahoma"/>
                <a:ea typeface="Tahoma"/>
                <a:cs typeface="Tahoma"/>
                <a:sym typeface="Tahoma"/>
              </a:rPr>
              <a:t>After variables, You see our constructors </a:t>
            </a:r>
            <a:endParaRPr sz="1600">
              <a:solidFill>
                <a:schemeClr val="dk1"/>
              </a:solidFill>
              <a:latin typeface="Tahoma"/>
              <a:ea typeface="Tahoma"/>
              <a:cs typeface="Tahoma"/>
              <a:sym typeface="Tahoma"/>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ahoma"/>
                <a:ea typeface="Tahoma"/>
                <a:cs typeface="Tahoma"/>
                <a:sym typeface="Tahoma"/>
              </a:rPr>
              <a:t>                  its lists account number, date, description and so on which are just the fields that are associated with one line of the account history data </a:t>
            </a:r>
            <a:endParaRPr sz="1600">
              <a:solidFill>
                <a:schemeClr val="dk1"/>
              </a:solidFill>
              <a:latin typeface="Tahoma"/>
              <a:ea typeface="Tahoma"/>
              <a:cs typeface="Tahoma"/>
              <a:sym typeface="Tahoma"/>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ahoma"/>
                <a:ea typeface="Tahoma"/>
                <a:cs typeface="Tahoma"/>
                <a:sym typeface="Tahoma"/>
              </a:rPr>
              <a:t>Getters/accessors </a:t>
            </a:r>
            <a:endParaRPr sz="1600">
              <a:solidFill>
                <a:schemeClr val="dk1"/>
              </a:solidFill>
              <a:latin typeface="Tahoma"/>
              <a:ea typeface="Tahoma"/>
              <a:cs typeface="Tahoma"/>
              <a:sym typeface="Tahoma"/>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ahoma"/>
                <a:ea typeface="Tahoma"/>
                <a:cs typeface="Tahoma"/>
                <a:sym typeface="Tahoma"/>
              </a:rPr>
              <a:t>           we provided so people cant change that data just access it (and as you can see we did that for each attribute thats part of the class)</a:t>
            </a:r>
            <a:endParaRPr sz="1600">
              <a:solidFill>
                <a:schemeClr val="dk1"/>
              </a:solidFill>
              <a:latin typeface="Tahoma"/>
              <a:ea typeface="Tahoma"/>
              <a:cs typeface="Tahoma"/>
              <a:sym typeface="Tahoma"/>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ahoma"/>
                <a:ea typeface="Tahoma"/>
                <a:cs typeface="Tahoma"/>
                <a:sym typeface="Tahoma"/>
              </a:rPr>
              <a:t>For the get date and amount boolean formatt so it just stores true or false as possible values </a:t>
            </a:r>
            <a:endParaRPr sz="1600">
              <a:solidFill>
                <a:schemeClr val="dk1"/>
              </a:solidFill>
              <a:latin typeface="Tahoma"/>
              <a:ea typeface="Tahoma"/>
              <a:cs typeface="Tahoma"/>
              <a:sym typeface="Tahoma"/>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ahoma"/>
                <a:ea typeface="Tahoma"/>
                <a:cs typeface="Tahoma"/>
                <a:sym typeface="Tahoma"/>
              </a:rPr>
              <a:t>Lastly for the private string which takes in string data (</a:t>
            </a:r>
            <a:r>
              <a:rPr lang="en" sz="1600">
                <a:solidFill>
                  <a:schemeClr val="dk1"/>
                </a:solidFill>
                <a:highlight>
                  <a:schemeClr val="lt1"/>
                </a:highlight>
                <a:latin typeface="Tahoma"/>
                <a:ea typeface="Tahoma"/>
                <a:cs typeface="Tahoma"/>
                <a:sym typeface="Tahoma"/>
              </a:rPr>
              <a:t>Returns a String in a pre-determined format that we had to create</a:t>
            </a:r>
            <a:endParaRPr sz="1600">
              <a:solidFill>
                <a:schemeClr val="dk1"/>
              </a:solidFill>
              <a:highlight>
                <a:schemeClr val="lt1"/>
              </a:highlight>
              <a:latin typeface="Tahoma"/>
              <a:ea typeface="Tahoma"/>
              <a:cs typeface="Tahoma"/>
              <a:sym typeface="Tahoma"/>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Tahoma"/>
              <a:ea typeface="Tahoma"/>
              <a:cs typeface="Tahoma"/>
              <a:sym typeface="Tahoma"/>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Tahoma"/>
              <a:ea typeface="Tahoma"/>
              <a:cs typeface="Tahoma"/>
              <a:sym typeface="Tahoma"/>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t/>
            </a:r>
            <a:endParaRPr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dff05481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dff05481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dff05481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dff05481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Similar to the Account Balance, our cart would have the same roundtrip. We would use the same HTML page, which sends a HTTP request to the Servlet. The servlet would then invoke an execute method in OrderManager which would execute SQL statements to access the database. The database will contain a table for the cart and account history of course to </a:t>
            </a:r>
            <a:r>
              <a:rPr lang="en" sz="1800"/>
              <a:t>track current and past orders. Once the database hands the information back over, a response jsp will be dispatched from the OrderManager. A page would appear with an itemized order.</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dff05481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dff05481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dff05481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dff05481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dff05481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dff05481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3dff05481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3dff05481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dff0548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dff0548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dff05481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dff05481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e096b66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e096b66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Apache Tomcat provides a pure Java HTTP web server environment in which Java code can also run. Thus, it is a Java web application server. For the database, we used Apache Derby which is a relational database management system and is used for online </a:t>
            </a:r>
            <a:r>
              <a:rPr lang="en" sz="1800"/>
              <a:t>transaction</a:t>
            </a:r>
            <a:r>
              <a:rPr lang="en" sz="1800"/>
              <a:t> processing. Both Tomcat and Derby were local on VMWare.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Our web application uses a combination of HTML, Java, and SQL. The front-end and back-end are separate in the way that the HTML page can be swapped out with another HTML page, and the Java and DB will remain with the same functionality. This makes it suitable for businesses to use because they all practically have the same functionality, but different front-pages.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use SQL statements to pull information from our Derby database. That is where all the customer and account information is stored.</a:t>
            </a:r>
            <a:endParaRPr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e096b664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e096b664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e096b664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e096b664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e096b664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e096b664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e096b664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e096b664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673350" y="1135650"/>
            <a:ext cx="7797300" cy="2872200"/>
          </a:xfrm>
          <a:prstGeom prst="rect">
            <a:avLst/>
          </a:prstGeom>
          <a:solidFill>
            <a:srgbClr val="D2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1905000" y="1086225"/>
            <a:ext cx="7239000" cy="1428900"/>
          </a:xfrm>
          <a:prstGeom prst="rect">
            <a:avLst/>
          </a:prstGeom>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4300">
                <a:latin typeface="Tahoma"/>
                <a:ea typeface="Tahoma"/>
                <a:cs typeface="Tahoma"/>
                <a:sym typeface="Tahoma"/>
              </a:rPr>
              <a:t>JavaJam Coffee Bar</a:t>
            </a:r>
            <a:endParaRPr b="1" sz="4300">
              <a:latin typeface="Tahoma"/>
              <a:ea typeface="Tahoma"/>
              <a:cs typeface="Tahoma"/>
              <a:sym typeface="Tahoma"/>
            </a:endParaRPr>
          </a:p>
          <a:p>
            <a:pPr indent="0" lvl="0" marL="0" rtl="0" algn="ctr">
              <a:spcBef>
                <a:spcPts val="0"/>
              </a:spcBef>
              <a:spcAft>
                <a:spcPts val="0"/>
              </a:spcAft>
              <a:buNone/>
            </a:pPr>
            <a:r>
              <a:rPr lang="en" sz="2800">
                <a:latin typeface="Tahoma"/>
                <a:ea typeface="Tahoma"/>
                <a:cs typeface="Tahoma"/>
                <a:sym typeface="Tahoma"/>
              </a:rPr>
              <a:t>E-Commerce Web Application</a:t>
            </a:r>
            <a:endParaRPr sz="2800">
              <a:latin typeface="Tahoma"/>
              <a:ea typeface="Tahoma"/>
              <a:cs typeface="Tahoma"/>
              <a:sym typeface="Tahoma"/>
            </a:endParaRPr>
          </a:p>
        </p:txBody>
      </p:sp>
      <p:pic>
        <p:nvPicPr>
          <p:cNvPr id="56" name="Google Shape;56;p13"/>
          <p:cNvPicPr preferRelativeResize="0"/>
          <p:nvPr/>
        </p:nvPicPr>
        <p:blipFill>
          <a:blip r:embed="rId4">
            <a:alphaModFix/>
          </a:blip>
          <a:stretch>
            <a:fillRect/>
          </a:stretch>
        </p:blipFill>
        <p:spPr>
          <a:xfrm>
            <a:off x="673350" y="1135650"/>
            <a:ext cx="1905000" cy="1428750"/>
          </a:xfrm>
          <a:prstGeom prst="rect">
            <a:avLst/>
          </a:prstGeom>
          <a:noFill/>
          <a:ln>
            <a:noFill/>
          </a:ln>
        </p:spPr>
      </p:pic>
      <p:sp>
        <p:nvSpPr>
          <p:cNvPr id="57" name="Google Shape;57;p13"/>
          <p:cNvSpPr/>
          <p:nvPr/>
        </p:nvSpPr>
        <p:spPr>
          <a:xfrm>
            <a:off x="673350" y="2564400"/>
            <a:ext cx="7797300" cy="1428600"/>
          </a:xfrm>
          <a:prstGeom prst="rect">
            <a:avLst/>
          </a:prstGeom>
          <a:solidFill>
            <a:srgbClr val="FE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ph idx="1" type="subTitle"/>
          </p:nvPr>
        </p:nvSpPr>
        <p:spPr>
          <a:xfrm>
            <a:off x="825450" y="2754150"/>
            <a:ext cx="7493100" cy="104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chemeClr val="dk1"/>
                </a:solidFill>
                <a:latin typeface="Tahoma"/>
                <a:ea typeface="Tahoma"/>
                <a:cs typeface="Tahoma"/>
                <a:sym typeface="Tahoma"/>
              </a:rPr>
              <a:t>ISA 421 - </a:t>
            </a:r>
            <a:r>
              <a:rPr lang="en" sz="1800">
                <a:solidFill>
                  <a:schemeClr val="dk1"/>
                </a:solidFill>
                <a:latin typeface="Tahoma"/>
                <a:ea typeface="Tahoma"/>
                <a:cs typeface="Tahoma"/>
                <a:sym typeface="Tahoma"/>
              </a:rPr>
              <a:t>Team 2</a:t>
            </a:r>
            <a:endParaRPr sz="1800">
              <a:solidFill>
                <a:schemeClr val="dk1"/>
              </a:solidFill>
              <a:latin typeface="Tahoma"/>
              <a:ea typeface="Tahoma"/>
              <a:cs typeface="Tahoma"/>
              <a:sym typeface="Tahoma"/>
            </a:endParaRPr>
          </a:p>
          <a:p>
            <a:pPr indent="0" lvl="0" marL="0" rtl="0" algn="ctr">
              <a:spcBef>
                <a:spcPts val="0"/>
              </a:spcBef>
              <a:spcAft>
                <a:spcPts val="0"/>
              </a:spcAft>
              <a:buNone/>
            </a:pPr>
            <a:r>
              <a:t/>
            </a:r>
            <a:endParaRPr sz="1800">
              <a:solidFill>
                <a:schemeClr val="dk1"/>
              </a:solidFill>
              <a:latin typeface="Tahoma"/>
              <a:ea typeface="Tahoma"/>
              <a:cs typeface="Tahoma"/>
              <a:sym typeface="Tahoma"/>
            </a:endParaRPr>
          </a:p>
          <a:p>
            <a:pPr indent="0" lvl="0" marL="0" rtl="0" algn="ctr">
              <a:spcBef>
                <a:spcPts val="0"/>
              </a:spcBef>
              <a:spcAft>
                <a:spcPts val="0"/>
              </a:spcAft>
              <a:buNone/>
            </a:pPr>
            <a:r>
              <a:rPr lang="en" sz="1800">
                <a:solidFill>
                  <a:schemeClr val="dk1"/>
                </a:solidFill>
                <a:latin typeface="Tahoma"/>
                <a:ea typeface="Tahoma"/>
                <a:cs typeface="Tahoma"/>
                <a:sym typeface="Tahoma"/>
              </a:rPr>
              <a:t>Alexander Bean, Zachary Cullison, Alyssa Gee, Veronica Wallace</a:t>
            </a:r>
            <a:endParaRPr sz="1800">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6C2"/>
        </a:solidFill>
      </p:bgPr>
    </p:bg>
    <p:spTree>
      <p:nvGrpSpPr>
        <p:cNvPr id="135" name="Shape 135"/>
        <p:cNvGrpSpPr/>
        <p:nvPr/>
      </p:nvGrpSpPr>
      <p:grpSpPr>
        <a:xfrm>
          <a:off x="0" y="0"/>
          <a:ext cx="0" cy="0"/>
          <a:chOff x="0" y="0"/>
          <a:chExt cx="0" cy="0"/>
        </a:xfrm>
      </p:grpSpPr>
      <p:sp>
        <p:nvSpPr>
          <p:cNvPr id="136" name="Google Shape;136;p22"/>
          <p:cNvSpPr/>
          <p:nvPr/>
        </p:nvSpPr>
        <p:spPr>
          <a:xfrm>
            <a:off x="1905000" y="0"/>
            <a:ext cx="7239000" cy="1428900"/>
          </a:xfrm>
          <a:prstGeom prst="rect">
            <a:avLst/>
          </a:prstGeom>
          <a:solidFill>
            <a:srgbClr val="D2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txBox="1"/>
          <p:nvPr>
            <p:ph type="ctrTitle"/>
          </p:nvPr>
        </p:nvSpPr>
        <p:spPr>
          <a:xfrm>
            <a:off x="1905000" y="150"/>
            <a:ext cx="7239000" cy="142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500">
                <a:latin typeface="Tahoma"/>
                <a:ea typeface="Tahoma"/>
                <a:cs typeface="Tahoma"/>
                <a:sym typeface="Tahoma"/>
              </a:rPr>
              <a:t>Customer.java</a:t>
            </a:r>
            <a:endParaRPr sz="3100">
              <a:latin typeface="Tahoma"/>
              <a:ea typeface="Tahoma"/>
              <a:cs typeface="Tahoma"/>
              <a:sym typeface="Tahoma"/>
            </a:endParaRPr>
          </a:p>
        </p:txBody>
      </p:sp>
      <p:pic>
        <p:nvPicPr>
          <p:cNvPr id="138" name="Google Shape;138;p22"/>
          <p:cNvPicPr preferRelativeResize="0"/>
          <p:nvPr/>
        </p:nvPicPr>
        <p:blipFill>
          <a:blip r:embed="rId3">
            <a:alphaModFix/>
          </a:blip>
          <a:stretch>
            <a:fillRect/>
          </a:stretch>
        </p:blipFill>
        <p:spPr>
          <a:xfrm>
            <a:off x="0" y="0"/>
            <a:ext cx="1905000" cy="1428750"/>
          </a:xfrm>
          <a:prstGeom prst="rect">
            <a:avLst/>
          </a:prstGeom>
          <a:noFill/>
          <a:ln>
            <a:noFill/>
          </a:ln>
        </p:spPr>
      </p:pic>
      <p:pic>
        <p:nvPicPr>
          <p:cNvPr id="139" name="Google Shape;139;p22"/>
          <p:cNvPicPr preferRelativeResize="0"/>
          <p:nvPr/>
        </p:nvPicPr>
        <p:blipFill>
          <a:blip r:embed="rId4">
            <a:alphaModFix/>
          </a:blip>
          <a:stretch>
            <a:fillRect/>
          </a:stretch>
        </p:blipFill>
        <p:spPr>
          <a:xfrm>
            <a:off x="2891888" y="1581300"/>
            <a:ext cx="3360225" cy="340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6C2"/>
        </a:solidFill>
      </p:bgPr>
    </p:bg>
    <p:spTree>
      <p:nvGrpSpPr>
        <p:cNvPr id="143" name="Shape 143"/>
        <p:cNvGrpSpPr/>
        <p:nvPr/>
      </p:nvGrpSpPr>
      <p:grpSpPr>
        <a:xfrm>
          <a:off x="0" y="0"/>
          <a:ext cx="0" cy="0"/>
          <a:chOff x="0" y="0"/>
          <a:chExt cx="0" cy="0"/>
        </a:xfrm>
      </p:grpSpPr>
      <p:sp>
        <p:nvSpPr>
          <p:cNvPr id="144" name="Google Shape;144;p23"/>
          <p:cNvSpPr/>
          <p:nvPr/>
        </p:nvSpPr>
        <p:spPr>
          <a:xfrm>
            <a:off x="1905000" y="0"/>
            <a:ext cx="7239000" cy="1428900"/>
          </a:xfrm>
          <a:prstGeom prst="rect">
            <a:avLst/>
          </a:prstGeom>
          <a:solidFill>
            <a:srgbClr val="D2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ph type="ctrTitle"/>
          </p:nvPr>
        </p:nvSpPr>
        <p:spPr>
          <a:xfrm>
            <a:off x="1905000" y="150"/>
            <a:ext cx="7239000" cy="1428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sz="4500">
                <a:latin typeface="Tahoma"/>
                <a:ea typeface="Tahoma"/>
                <a:cs typeface="Tahoma"/>
                <a:sym typeface="Tahoma"/>
              </a:rPr>
              <a:t>AccountHistoryRecord.java</a:t>
            </a:r>
            <a:endParaRPr sz="3100">
              <a:latin typeface="Tahoma"/>
              <a:ea typeface="Tahoma"/>
              <a:cs typeface="Tahoma"/>
              <a:sym typeface="Tahoma"/>
            </a:endParaRPr>
          </a:p>
        </p:txBody>
      </p:sp>
      <p:pic>
        <p:nvPicPr>
          <p:cNvPr id="146" name="Google Shape;146;p23"/>
          <p:cNvPicPr preferRelativeResize="0"/>
          <p:nvPr/>
        </p:nvPicPr>
        <p:blipFill>
          <a:blip r:embed="rId3">
            <a:alphaModFix/>
          </a:blip>
          <a:stretch>
            <a:fillRect/>
          </a:stretch>
        </p:blipFill>
        <p:spPr>
          <a:xfrm>
            <a:off x="0" y="0"/>
            <a:ext cx="1905000" cy="1428750"/>
          </a:xfrm>
          <a:prstGeom prst="rect">
            <a:avLst/>
          </a:prstGeom>
          <a:noFill/>
          <a:ln>
            <a:noFill/>
          </a:ln>
        </p:spPr>
      </p:pic>
      <p:sp>
        <p:nvSpPr>
          <p:cNvPr id="147" name="Google Shape;147;p23"/>
          <p:cNvSpPr txBox="1"/>
          <p:nvPr>
            <p:ph idx="4294967295" type="body"/>
          </p:nvPr>
        </p:nvSpPr>
        <p:spPr>
          <a:xfrm>
            <a:off x="311700" y="14287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p:txBody>
      </p:sp>
      <p:pic>
        <p:nvPicPr>
          <p:cNvPr id="148" name="Google Shape;148;p23"/>
          <p:cNvPicPr preferRelativeResize="0"/>
          <p:nvPr/>
        </p:nvPicPr>
        <p:blipFill>
          <a:blip r:embed="rId4">
            <a:alphaModFix/>
          </a:blip>
          <a:stretch>
            <a:fillRect/>
          </a:stretch>
        </p:blipFill>
        <p:spPr>
          <a:xfrm>
            <a:off x="251975" y="1428750"/>
            <a:ext cx="4423199" cy="1716825"/>
          </a:xfrm>
          <a:prstGeom prst="rect">
            <a:avLst/>
          </a:prstGeom>
          <a:noFill/>
          <a:ln>
            <a:noFill/>
          </a:ln>
        </p:spPr>
      </p:pic>
      <p:pic>
        <p:nvPicPr>
          <p:cNvPr id="149" name="Google Shape;149;p23"/>
          <p:cNvPicPr preferRelativeResize="0"/>
          <p:nvPr/>
        </p:nvPicPr>
        <p:blipFill>
          <a:blip r:embed="rId5">
            <a:alphaModFix/>
          </a:blip>
          <a:stretch>
            <a:fillRect/>
          </a:stretch>
        </p:blipFill>
        <p:spPr>
          <a:xfrm>
            <a:off x="5395475" y="1428900"/>
            <a:ext cx="3436825" cy="3630701"/>
          </a:xfrm>
          <a:prstGeom prst="rect">
            <a:avLst/>
          </a:prstGeom>
          <a:noFill/>
          <a:ln>
            <a:noFill/>
          </a:ln>
        </p:spPr>
      </p:pic>
      <p:pic>
        <p:nvPicPr>
          <p:cNvPr id="150" name="Google Shape;150;p23"/>
          <p:cNvPicPr preferRelativeResize="0"/>
          <p:nvPr/>
        </p:nvPicPr>
        <p:blipFill>
          <a:blip r:embed="rId6">
            <a:alphaModFix/>
          </a:blip>
          <a:stretch>
            <a:fillRect/>
          </a:stretch>
        </p:blipFill>
        <p:spPr>
          <a:xfrm>
            <a:off x="2566050" y="2634018"/>
            <a:ext cx="2569200" cy="24255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4"/>
          <p:cNvSpPr/>
          <p:nvPr/>
        </p:nvSpPr>
        <p:spPr>
          <a:xfrm>
            <a:off x="673350" y="1135650"/>
            <a:ext cx="7797300" cy="2872200"/>
          </a:xfrm>
          <a:prstGeom prst="rect">
            <a:avLst/>
          </a:prstGeom>
          <a:solidFill>
            <a:srgbClr val="D2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txBox="1"/>
          <p:nvPr>
            <p:ph type="ctrTitle"/>
          </p:nvPr>
        </p:nvSpPr>
        <p:spPr>
          <a:xfrm>
            <a:off x="1905000" y="1135575"/>
            <a:ext cx="7239000" cy="1428900"/>
          </a:xfrm>
          <a:prstGeom prst="rect">
            <a:avLst/>
          </a:prstGeom>
          <a:ln>
            <a:noFill/>
          </a:ln>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sz="4300">
                <a:latin typeface="Tahoma"/>
                <a:ea typeface="Tahoma"/>
                <a:cs typeface="Tahoma"/>
                <a:sym typeface="Tahoma"/>
              </a:rPr>
              <a:t>JavaJam </a:t>
            </a:r>
            <a:r>
              <a:rPr b="1" lang="en" sz="4300">
                <a:latin typeface="Tahoma"/>
                <a:ea typeface="Tahoma"/>
                <a:cs typeface="Tahoma"/>
                <a:sym typeface="Tahoma"/>
              </a:rPr>
              <a:t>Web</a:t>
            </a:r>
            <a:endParaRPr b="1" sz="4300">
              <a:latin typeface="Tahoma"/>
              <a:ea typeface="Tahoma"/>
              <a:cs typeface="Tahoma"/>
              <a:sym typeface="Tahoma"/>
            </a:endParaRPr>
          </a:p>
          <a:p>
            <a:pPr indent="0" lvl="0" marL="0" rtl="0" algn="ctr">
              <a:spcBef>
                <a:spcPts val="0"/>
              </a:spcBef>
              <a:spcAft>
                <a:spcPts val="0"/>
              </a:spcAft>
              <a:buNone/>
            </a:pPr>
            <a:r>
              <a:rPr b="1" lang="en" sz="4300">
                <a:latin typeface="Tahoma"/>
                <a:ea typeface="Tahoma"/>
                <a:cs typeface="Tahoma"/>
                <a:sym typeface="Tahoma"/>
              </a:rPr>
              <a:t>Application Demo</a:t>
            </a:r>
            <a:endParaRPr b="1" sz="4300">
              <a:latin typeface="Tahoma"/>
              <a:ea typeface="Tahoma"/>
              <a:cs typeface="Tahoma"/>
              <a:sym typeface="Tahoma"/>
            </a:endParaRPr>
          </a:p>
        </p:txBody>
      </p:sp>
      <p:pic>
        <p:nvPicPr>
          <p:cNvPr id="157" name="Google Shape;157;p24"/>
          <p:cNvPicPr preferRelativeResize="0"/>
          <p:nvPr/>
        </p:nvPicPr>
        <p:blipFill>
          <a:blip r:embed="rId4">
            <a:alphaModFix/>
          </a:blip>
          <a:stretch>
            <a:fillRect/>
          </a:stretch>
        </p:blipFill>
        <p:spPr>
          <a:xfrm>
            <a:off x="673350" y="1135650"/>
            <a:ext cx="1905000" cy="1428750"/>
          </a:xfrm>
          <a:prstGeom prst="rect">
            <a:avLst/>
          </a:prstGeom>
          <a:noFill/>
          <a:ln>
            <a:noFill/>
          </a:ln>
        </p:spPr>
      </p:pic>
      <p:sp>
        <p:nvSpPr>
          <p:cNvPr id="158" name="Google Shape;158;p24"/>
          <p:cNvSpPr/>
          <p:nvPr/>
        </p:nvSpPr>
        <p:spPr>
          <a:xfrm>
            <a:off x="673350" y="2564400"/>
            <a:ext cx="7797300" cy="1428600"/>
          </a:xfrm>
          <a:prstGeom prst="rect">
            <a:avLst/>
          </a:prstGeom>
          <a:solidFill>
            <a:srgbClr val="FE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ph idx="1" type="subTitle"/>
          </p:nvPr>
        </p:nvSpPr>
        <p:spPr>
          <a:xfrm>
            <a:off x="825450" y="2754150"/>
            <a:ext cx="7493100" cy="104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ahoma"/>
              <a:buChar char="●"/>
            </a:pPr>
            <a:r>
              <a:rPr lang="en" sz="1800">
                <a:solidFill>
                  <a:schemeClr val="dk1"/>
                </a:solidFill>
                <a:latin typeface="Tahoma"/>
                <a:ea typeface="Tahoma"/>
                <a:cs typeface="Tahoma"/>
                <a:sym typeface="Tahoma"/>
              </a:rPr>
              <a:t>Displays front-end functionality of the account balance round trip</a:t>
            </a:r>
            <a:endParaRPr sz="1800">
              <a:solidFill>
                <a:schemeClr val="dk1"/>
              </a:solidFill>
              <a:latin typeface="Tahoma"/>
              <a:ea typeface="Tahoma"/>
              <a:cs typeface="Tahoma"/>
              <a:sym typeface="Tahoma"/>
            </a:endParaRPr>
          </a:p>
          <a:p>
            <a:pPr indent="0" lvl="0" marL="0" rtl="0" algn="l">
              <a:spcBef>
                <a:spcPts val="0"/>
              </a:spcBef>
              <a:spcAft>
                <a:spcPts val="0"/>
              </a:spcAft>
              <a:buNone/>
            </a:pPr>
            <a:r>
              <a:t/>
            </a:r>
            <a:endParaRPr sz="1800">
              <a:solidFill>
                <a:schemeClr val="dk1"/>
              </a:solidFill>
              <a:latin typeface="Tahoma"/>
              <a:ea typeface="Tahoma"/>
              <a:cs typeface="Tahoma"/>
              <a:sym typeface="Tahoma"/>
            </a:endParaRPr>
          </a:p>
          <a:p>
            <a:pPr indent="-342900" lvl="0" marL="457200" rtl="0" algn="l">
              <a:spcBef>
                <a:spcPts val="0"/>
              </a:spcBef>
              <a:spcAft>
                <a:spcPts val="0"/>
              </a:spcAft>
              <a:buClr>
                <a:schemeClr val="dk1"/>
              </a:buClr>
              <a:buSzPts val="1800"/>
              <a:buFont typeface="Tahoma"/>
              <a:buChar char="●"/>
            </a:pPr>
            <a:r>
              <a:rPr lang="en" sz="1800">
                <a:solidFill>
                  <a:schemeClr val="dk1"/>
                </a:solidFill>
                <a:latin typeface="Tahoma"/>
                <a:ea typeface="Tahoma"/>
                <a:cs typeface="Tahoma"/>
                <a:sym typeface="Tahoma"/>
              </a:rPr>
              <a:t>Demonstrates the concepts of the cart and account creation pages</a:t>
            </a:r>
            <a:endParaRPr sz="1800">
              <a:solidFill>
                <a:schemeClr val="dk1"/>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6C2"/>
        </a:solidFill>
      </p:bgPr>
    </p:bg>
    <p:spTree>
      <p:nvGrpSpPr>
        <p:cNvPr id="163" name="Shape 163"/>
        <p:cNvGrpSpPr/>
        <p:nvPr/>
      </p:nvGrpSpPr>
      <p:grpSpPr>
        <a:xfrm>
          <a:off x="0" y="0"/>
          <a:ext cx="0" cy="0"/>
          <a:chOff x="0" y="0"/>
          <a:chExt cx="0" cy="0"/>
        </a:xfrm>
      </p:grpSpPr>
      <p:sp>
        <p:nvSpPr>
          <p:cNvPr id="164" name="Google Shape;164;p25"/>
          <p:cNvSpPr/>
          <p:nvPr/>
        </p:nvSpPr>
        <p:spPr>
          <a:xfrm>
            <a:off x="1905000" y="0"/>
            <a:ext cx="7239000" cy="1428900"/>
          </a:xfrm>
          <a:prstGeom prst="rect">
            <a:avLst/>
          </a:prstGeom>
          <a:solidFill>
            <a:srgbClr val="D2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txBox="1"/>
          <p:nvPr>
            <p:ph type="ctrTitle"/>
          </p:nvPr>
        </p:nvSpPr>
        <p:spPr>
          <a:xfrm>
            <a:off x="1905000" y="150"/>
            <a:ext cx="7239000" cy="1428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sz="4500">
                <a:latin typeface="Tahoma"/>
                <a:ea typeface="Tahoma"/>
                <a:cs typeface="Tahoma"/>
                <a:sym typeface="Tahoma"/>
              </a:rPr>
              <a:t>Unimplemented </a:t>
            </a:r>
            <a:r>
              <a:rPr b="1" lang="en" sz="4500">
                <a:latin typeface="Tahoma"/>
                <a:ea typeface="Tahoma"/>
                <a:cs typeface="Tahoma"/>
                <a:sym typeface="Tahoma"/>
              </a:rPr>
              <a:t>Module View Diagram for Cart</a:t>
            </a:r>
            <a:endParaRPr sz="3100">
              <a:latin typeface="Tahoma"/>
              <a:ea typeface="Tahoma"/>
              <a:cs typeface="Tahoma"/>
              <a:sym typeface="Tahoma"/>
            </a:endParaRPr>
          </a:p>
        </p:txBody>
      </p:sp>
      <p:pic>
        <p:nvPicPr>
          <p:cNvPr id="166" name="Google Shape;166;p25"/>
          <p:cNvPicPr preferRelativeResize="0"/>
          <p:nvPr/>
        </p:nvPicPr>
        <p:blipFill>
          <a:blip r:embed="rId3">
            <a:alphaModFix/>
          </a:blip>
          <a:stretch>
            <a:fillRect/>
          </a:stretch>
        </p:blipFill>
        <p:spPr>
          <a:xfrm>
            <a:off x="0" y="0"/>
            <a:ext cx="1905000" cy="1428750"/>
          </a:xfrm>
          <a:prstGeom prst="rect">
            <a:avLst/>
          </a:prstGeom>
          <a:noFill/>
          <a:ln>
            <a:noFill/>
          </a:ln>
        </p:spPr>
      </p:pic>
      <p:pic>
        <p:nvPicPr>
          <p:cNvPr id="167" name="Google Shape;167;p25"/>
          <p:cNvPicPr preferRelativeResize="0"/>
          <p:nvPr/>
        </p:nvPicPr>
        <p:blipFill rotWithShape="1">
          <a:blip r:embed="rId4">
            <a:alphaModFix/>
          </a:blip>
          <a:srcRect b="19920" l="5123" r="16055" t="27780"/>
          <a:stretch/>
        </p:blipFill>
        <p:spPr>
          <a:xfrm>
            <a:off x="952500" y="1495296"/>
            <a:ext cx="7239000" cy="35994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6C2"/>
        </a:solidFill>
      </p:bgPr>
    </p:bg>
    <p:spTree>
      <p:nvGrpSpPr>
        <p:cNvPr id="171" name="Shape 171"/>
        <p:cNvGrpSpPr/>
        <p:nvPr/>
      </p:nvGrpSpPr>
      <p:grpSpPr>
        <a:xfrm>
          <a:off x="0" y="0"/>
          <a:ext cx="0" cy="0"/>
          <a:chOff x="0" y="0"/>
          <a:chExt cx="0" cy="0"/>
        </a:xfrm>
      </p:grpSpPr>
      <p:sp>
        <p:nvSpPr>
          <p:cNvPr id="172" name="Google Shape;172;p26"/>
          <p:cNvSpPr/>
          <p:nvPr/>
        </p:nvSpPr>
        <p:spPr>
          <a:xfrm>
            <a:off x="1905000" y="0"/>
            <a:ext cx="7239000" cy="1428900"/>
          </a:xfrm>
          <a:prstGeom prst="rect">
            <a:avLst/>
          </a:prstGeom>
          <a:solidFill>
            <a:srgbClr val="D2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txBox="1"/>
          <p:nvPr>
            <p:ph type="ctrTitle"/>
          </p:nvPr>
        </p:nvSpPr>
        <p:spPr>
          <a:xfrm>
            <a:off x="1905000" y="150"/>
            <a:ext cx="7239000" cy="142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500">
                <a:latin typeface="Tahoma"/>
                <a:ea typeface="Tahoma"/>
                <a:cs typeface="Tahoma"/>
                <a:sym typeface="Tahoma"/>
              </a:rPr>
              <a:t>Challenges Faced</a:t>
            </a:r>
            <a:endParaRPr sz="3100">
              <a:latin typeface="Tahoma"/>
              <a:ea typeface="Tahoma"/>
              <a:cs typeface="Tahoma"/>
              <a:sym typeface="Tahoma"/>
            </a:endParaRPr>
          </a:p>
        </p:txBody>
      </p:sp>
      <p:pic>
        <p:nvPicPr>
          <p:cNvPr id="174" name="Google Shape;174;p26"/>
          <p:cNvPicPr preferRelativeResize="0"/>
          <p:nvPr/>
        </p:nvPicPr>
        <p:blipFill>
          <a:blip r:embed="rId3">
            <a:alphaModFix/>
          </a:blip>
          <a:stretch>
            <a:fillRect/>
          </a:stretch>
        </p:blipFill>
        <p:spPr>
          <a:xfrm>
            <a:off x="0" y="0"/>
            <a:ext cx="1905000" cy="1428750"/>
          </a:xfrm>
          <a:prstGeom prst="rect">
            <a:avLst/>
          </a:prstGeom>
          <a:noFill/>
          <a:ln>
            <a:noFill/>
          </a:ln>
        </p:spPr>
      </p:pic>
      <p:sp>
        <p:nvSpPr>
          <p:cNvPr id="175" name="Google Shape;175;p26"/>
          <p:cNvSpPr txBox="1"/>
          <p:nvPr>
            <p:ph idx="4294967295" type="body"/>
          </p:nvPr>
        </p:nvSpPr>
        <p:spPr>
          <a:xfrm>
            <a:off x="311700" y="158685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Tahoma"/>
              <a:buChar char="●"/>
            </a:pPr>
            <a:r>
              <a:rPr lang="en" sz="1600">
                <a:solidFill>
                  <a:schemeClr val="dk1"/>
                </a:solidFill>
                <a:latin typeface="Tahoma"/>
                <a:ea typeface="Tahoma"/>
                <a:cs typeface="Tahoma"/>
                <a:sym typeface="Tahoma"/>
              </a:rPr>
              <a:t>Debugging Java classes</a:t>
            </a:r>
            <a:endParaRPr sz="1600">
              <a:solidFill>
                <a:schemeClr val="dk1"/>
              </a:solidFill>
              <a:latin typeface="Tahoma"/>
              <a:ea typeface="Tahoma"/>
              <a:cs typeface="Tahoma"/>
              <a:sym typeface="Tahoma"/>
            </a:endParaRPr>
          </a:p>
          <a:p>
            <a:pPr indent="-317500" lvl="1" marL="914400" rtl="0" algn="l">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Struggled in using the debugging tool efficiently</a:t>
            </a:r>
            <a:endParaRPr>
              <a:solidFill>
                <a:schemeClr val="dk1"/>
              </a:solidFill>
              <a:latin typeface="Tahoma"/>
              <a:ea typeface="Tahoma"/>
              <a:cs typeface="Tahoma"/>
              <a:sym typeface="Tahoma"/>
            </a:endParaRPr>
          </a:p>
          <a:p>
            <a:pPr indent="-317500" lvl="1" marL="914400" rtl="0" algn="l">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Resolved after meeting </a:t>
            </a:r>
            <a:r>
              <a:rPr lang="en">
                <a:solidFill>
                  <a:schemeClr val="dk1"/>
                </a:solidFill>
                <a:latin typeface="Tahoma"/>
                <a:ea typeface="Tahoma"/>
                <a:cs typeface="Tahoma"/>
                <a:sym typeface="Tahoma"/>
              </a:rPr>
              <a:t>with Professor Varin</a:t>
            </a:r>
            <a:endParaRPr sz="1600">
              <a:solidFill>
                <a:schemeClr val="dk1"/>
              </a:solidFill>
              <a:latin typeface="Tahoma"/>
              <a:ea typeface="Tahoma"/>
              <a:cs typeface="Tahoma"/>
              <a:sym typeface="Tahoma"/>
            </a:endParaRPr>
          </a:p>
          <a:p>
            <a:pPr indent="-330200" lvl="0" marL="457200" rtl="0" algn="l">
              <a:spcBef>
                <a:spcPts val="0"/>
              </a:spcBef>
              <a:spcAft>
                <a:spcPts val="0"/>
              </a:spcAft>
              <a:buClr>
                <a:schemeClr val="dk1"/>
              </a:buClr>
              <a:buSzPts val="1600"/>
              <a:buFont typeface="Tahoma"/>
              <a:buChar char="●"/>
            </a:pPr>
            <a:r>
              <a:rPr lang="en" sz="1600">
                <a:solidFill>
                  <a:schemeClr val="dk1"/>
                </a:solidFill>
                <a:latin typeface="Tahoma"/>
                <a:ea typeface="Tahoma"/>
                <a:cs typeface="Tahoma"/>
                <a:sym typeface="Tahoma"/>
              </a:rPr>
              <a:t>Overconfidence in our Java knowledge</a:t>
            </a:r>
            <a:endParaRPr sz="1600">
              <a:solidFill>
                <a:schemeClr val="dk1"/>
              </a:solidFill>
              <a:latin typeface="Tahoma"/>
              <a:ea typeface="Tahoma"/>
              <a:cs typeface="Tahoma"/>
              <a:sym typeface="Tahoma"/>
            </a:endParaRPr>
          </a:p>
          <a:p>
            <a:pPr indent="-330200" lvl="1" marL="914400" rtl="0" algn="l">
              <a:spcBef>
                <a:spcPts val="0"/>
              </a:spcBef>
              <a:spcAft>
                <a:spcPts val="0"/>
              </a:spcAft>
              <a:buClr>
                <a:schemeClr val="dk1"/>
              </a:buClr>
              <a:buSzPts val="1600"/>
              <a:buFont typeface="Tahoma"/>
              <a:buChar char="○"/>
            </a:pPr>
            <a:r>
              <a:rPr lang="en">
                <a:solidFill>
                  <a:schemeClr val="dk1"/>
                </a:solidFill>
                <a:latin typeface="Tahoma"/>
                <a:ea typeface="Tahoma"/>
                <a:cs typeface="Tahoma"/>
                <a:sym typeface="Tahoma"/>
              </a:rPr>
              <a:t>Assumed classes would be completely quickly</a:t>
            </a:r>
            <a:endParaRPr>
              <a:solidFill>
                <a:schemeClr val="dk1"/>
              </a:solidFill>
              <a:latin typeface="Tahoma"/>
              <a:ea typeface="Tahoma"/>
              <a:cs typeface="Tahoma"/>
              <a:sym typeface="Tahoma"/>
            </a:endParaRPr>
          </a:p>
          <a:p>
            <a:pPr indent="-330200" lvl="1" marL="914400" rtl="0" algn="l">
              <a:spcBef>
                <a:spcPts val="0"/>
              </a:spcBef>
              <a:spcAft>
                <a:spcPts val="0"/>
              </a:spcAft>
              <a:buClr>
                <a:schemeClr val="dk1"/>
              </a:buClr>
              <a:buSzPts val="1600"/>
              <a:buFont typeface="Tahoma"/>
              <a:buChar char="○"/>
            </a:pPr>
            <a:r>
              <a:rPr lang="en">
                <a:solidFill>
                  <a:schemeClr val="dk1"/>
                </a:solidFill>
                <a:latin typeface="Tahoma"/>
                <a:ea typeface="Tahoma"/>
                <a:cs typeface="Tahoma"/>
                <a:sym typeface="Tahoma"/>
              </a:rPr>
              <a:t>Required multiple meetings and dozens of emails with Professor Varin to complete </a:t>
            </a:r>
            <a:endParaRPr>
              <a:solidFill>
                <a:schemeClr val="dk1"/>
              </a:solidFill>
              <a:latin typeface="Tahoma"/>
              <a:ea typeface="Tahoma"/>
              <a:cs typeface="Tahoma"/>
              <a:sym typeface="Tahoma"/>
            </a:endParaRPr>
          </a:p>
          <a:p>
            <a:pPr indent="-330200" lvl="1" marL="914400" rtl="0" algn="l">
              <a:spcBef>
                <a:spcPts val="0"/>
              </a:spcBef>
              <a:spcAft>
                <a:spcPts val="0"/>
              </a:spcAft>
              <a:buClr>
                <a:schemeClr val="dk1"/>
              </a:buClr>
              <a:buSzPts val="1600"/>
              <a:buFont typeface="Tahoma"/>
              <a:buChar char="○"/>
            </a:pPr>
            <a:r>
              <a:rPr lang="en">
                <a:solidFill>
                  <a:schemeClr val="dk1"/>
                </a:solidFill>
                <a:latin typeface="Tahoma"/>
                <a:ea typeface="Tahoma"/>
                <a:cs typeface="Tahoma"/>
                <a:sym typeface="Tahoma"/>
              </a:rPr>
              <a:t>Took us until the last day to get a round trip</a:t>
            </a:r>
            <a:endParaRPr>
              <a:solidFill>
                <a:schemeClr val="dk1"/>
              </a:solidFill>
              <a:latin typeface="Tahoma"/>
              <a:ea typeface="Tahoma"/>
              <a:cs typeface="Tahoma"/>
              <a:sym typeface="Tahoma"/>
            </a:endParaRPr>
          </a:p>
          <a:p>
            <a:pPr indent="-330200" lvl="0" marL="457200" rtl="0" algn="l">
              <a:spcBef>
                <a:spcPts val="0"/>
              </a:spcBef>
              <a:spcAft>
                <a:spcPts val="0"/>
              </a:spcAft>
              <a:buClr>
                <a:schemeClr val="dk1"/>
              </a:buClr>
              <a:buSzPts val="1600"/>
              <a:buFont typeface="Tahoma"/>
              <a:buChar char="●"/>
            </a:pPr>
            <a:r>
              <a:rPr lang="en" sz="1600">
                <a:solidFill>
                  <a:schemeClr val="dk1"/>
                </a:solidFill>
                <a:latin typeface="Tahoma"/>
                <a:ea typeface="Tahoma"/>
                <a:cs typeface="Tahoma"/>
                <a:sym typeface="Tahoma"/>
              </a:rPr>
              <a:t>Wasted time and resources</a:t>
            </a:r>
            <a:endParaRPr sz="1600">
              <a:solidFill>
                <a:schemeClr val="dk1"/>
              </a:solidFill>
              <a:latin typeface="Tahoma"/>
              <a:ea typeface="Tahoma"/>
              <a:cs typeface="Tahoma"/>
              <a:sym typeface="Tahoma"/>
            </a:endParaRPr>
          </a:p>
          <a:p>
            <a:pPr indent="-317500" lvl="1" marL="914400" rtl="0" algn="l">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Time used inefficiently early on in designing new web pages</a:t>
            </a:r>
            <a:endParaRPr>
              <a:solidFill>
                <a:schemeClr val="dk1"/>
              </a:solidFill>
              <a:latin typeface="Tahoma"/>
              <a:ea typeface="Tahoma"/>
              <a:cs typeface="Tahoma"/>
              <a:sym typeface="Tahoma"/>
            </a:endParaRPr>
          </a:p>
          <a:p>
            <a:pPr indent="-317500" lvl="1" marL="914400" rtl="0" algn="l">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Should have reallocated resources to Java classes sooner</a:t>
            </a:r>
            <a:endParaRPr>
              <a:solidFill>
                <a:schemeClr val="dk1"/>
              </a:solidFill>
              <a:latin typeface="Tahoma"/>
              <a:ea typeface="Tahoma"/>
              <a:cs typeface="Tahoma"/>
              <a:sym typeface="Tahoma"/>
            </a:endParaRPr>
          </a:p>
          <a:p>
            <a:pPr indent="-317500" lvl="1" marL="914400" rtl="0" algn="l">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Unable to achieve total functionality due to wasted time and time constraints</a:t>
            </a:r>
            <a:endParaRPr>
              <a:solidFill>
                <a:schemeClr val="dk1"/>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6C2"/>
        </a:solidFill>
      </p:bgPr>
    </p:bg>
    <p:spTree>
      <p:nvGrpSpPr>
        <p:cNvPr id="179" name="Shape 179"/>
        <p:cNvGrpSpPr/>
        <p:nvPr/>
      </p:nvGrpSpPr>
      <p:grpSpPr>
        <a:xfrm>
          <a:off x="0" y="0"/>
          <a:ext cx="0" cy="0"/>
          <a:chOff x="0" y="0"/>
          <a:chExt cx="0" cy="0"/>
        </a:xfrm>
      </p:grpSpPr>
      <p:sp>
        <p:nvSpPr>
          <p:cNvPr id="180" name="Google Shape;180;p27"/>
          <p:cNvSpPr/>
          <p:nvPr/>
        </p:nvSpPr>
        <p:spPr>
          <a:xfrm>
            <a:off x="1905000" y="0"/>
            <a:ext cx="7239000" cy="1428900"/>
          </a:xfrm>
          <a:prstGeom prst="rect">
            <a:avLst/>
          </a:prstGeom>
          <a:solidFill>
            <a:srgbClr val="D2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txBox="1"/>
          <p:nvPr>
            <p:ph type="ctrTitle"/>
          </p:nvPr>
        </p:nvSpPr>
        <p:spPr>
          <a:xfrm>
            <a:off x="1905000" y="150"/>
            <a:ext cx="7239000" cy="142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500">
                <a:latin typeface="Tahoma"/>
                <a:ea typeface="Tahoma"/>
                <a:cs typeface="Tahoma"/>
                <a:sym typeface="Tahoma"/>
              </a:rPr>
              <a:t>Lessons Learned</a:t>
            </a:r>
            <a:endParaRPr sz="3100">
              <a:latin typeface="Tahoma"/>
              <a:ea typeface="Tahoma"/>
              <a:cs typeface="Tahoma"/>
              <a:sym typeface="Tahoma"/>
            </a:endParaRPr>
          </a:p>
        </p:txBody>
      </p:sp>
      <p:pic>
        <p:nvPicPr>
          <p:cNvPr id="182" name="Google Shape;182;p27"/>
          <p:cNvPicPr preferRelativeResize="0"/>
          <p:nvPr/>
        </p:nvPicPr>
        <p:blipFill>
          <a:blip r:embed="rId3">
            <a:alphaModFix/>
          </a:blip>
          <a:stretch>
            <a:fillRect/>
          </a:stretch>
        </p:blipFill>
        <p:spPr>
          <a:xfrm>
            <a:off x="0" y="0"/>
            <a:ext cx="1905000" cy="1428750"/>
          </a:xfrm>
          <a:prstGeom prst="rect">
            <a:avLst/>
          </a:prstGeom>
          <a:noFill/>
          <a:ln>
            <a:noFill/>
          </a:ln>
        </p:spPr>
      </p:pic>
      <p:sp>
        <p:nvSpPr>
          <p:cNvPr id="183" name="Google Shape;183;p27"/>
          <p:cNvSpPr txBox="1"/>
          <p:nvPr>
            <p:ph idx="4294967295" type="body"/>
          </p:nvPr>
        </p:nvSpPr>
        <p:spPr>
          <a:xfrm>
            <a:off x="311700" y="158685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Tahoma"/>
              <a:buChar char="●"/>
            </a:pPr>
            <a:r>
              <a:rPr lang="en" sz="1600">
                <a:solidFill>
                  <a:schemeClr val="dk1"/>
                </a:solidFill>
                <a:latin typeface="Tahoma"/>
                <a:ea typeface="Tahoma"/>
                <a:cs typeface="Tahoma"/>
                <a:sym typeface="Tahoma"/>
              </a:rPr>
              <a:t>Time management &amp; personal accountability</a:t>
            </a:r>
            <a:endParaRPr sz="1600">
              <a:solidFill>
                <a:schemeClr val="dk1"/>
              </a:solidFill>
              <a:latin typeface="Tahoma"/>
              <a:ea typeface="Tahoma"/>
              <a:cs typeface="Tahoma"/>
              <a:sym typeface="Tahoma"/>
            </a:endParaRPr>
          </a:p>
          <a:p>
            <a:pPr indent="-317500" lvl="1" marL="914400" rtl="0" algn="l">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Should have tackled the project sooner rather than later (due to overconfidence)</a:t>
            </a:r>
            <a:endParaRPr>
              <a:solidFill>
                <a:schemeClr val="dk1"/>
              </a:solidFill>
              <a:latin typeface="Tahoma"/>
              <a:ea typeface="Tahoma"/>
              <a:cs typeface="Tahoma"/>
              <a:sym typeface="Tahoma"/>
            </a:endParaRPr>
          </a:p>
          <a:p>
            <a:pPr indent="-317500" lvl="1" marL="914400" rtl="0" algn="l">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Now know to start projects sooner to see if we run into any issues</a:t>
            </a:r>
            <a:endParaRPr>
              <a:solidFill>
                <a:schemeClr val="dk1"/>
              </a:solidFill>
              <a:latin typeface="Tahoma"/>
              <a:ea typeface="Tahoma"/>
              <a:cs typeface="Tahoma"/>
              <a:sym typeface="Tahoma"/>
            </a:endParaRPr>
          </a:p>
          <a:p>
            <a:pPr indent="-330200" lvl="0" marL="457200" rtl="0" algn="l">
              <a:spcBef>
                <a:spcPts val="0"/>
              </a:spcBef>
              <a:spcAft>
                <a:spcPts val="0"/>
              </a:spcAft>
              <a:buClr>
                <a:schemeClr val="dk1"/>
              </a:buClr>
              <a:buSzPts val="1600"/>
              <a:buFont typeface="Tahoma"/>
              <a:buChar char="●"/>
            </a:pPr>
            <a:r>
              <a:rPr lang="en" sz="1600">
                <a:solidFill>
                  <a:schemeClr val="dk1"/>
                </a:solidFill>
                <a:latin typeface="Tahoma"/>
                <a:ea typeface="Tahoma"/>
                <a:cs typeface="Tahoma"/>
                <a:sym typeface="Tahoma"/>
              </a:rPr>
              <a:t>The value of effective communication</a:t>
            </a:r>
            <a:endParaRPr sz="1600">
              <a:solidFill>
                <a:schemeClr val="dk1"/>
              </a:solidFill>
              <a:latin typeface="Tahoma"/>
              <a:ea typeface="Tahoma"/>
              <a:cs typeface="Tahoma"/>
              <a:sym typeface="Tahoma"/>
            </a:endParaRPr>
          </a:p>
          <a:p>
            <a:pPr indent="-317500" lvl="1" marL="914400" rtl="0" algn="l">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Group chat for easy team contact</a:t>
            </a:r>
            <a:endParaRPr>
              <a:solidFill>
                <a:schemeClr val="dk1"/>
              </a:solidFill>
              <a:latin typeface="Tahoma"/>
              <a:ea typeface="Tahoma"/>
              <a:cs typeface="Tahoma"/>
              <a:sym typeface="Tahoma"/>
            </a:endParaRPr>
          </a:p>
          <a:p>
            <a:pPr indent="-317500" lvl="1" marL="914400" rtl="0" algn="l">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Constant updates on project status kept team up to date</a:t>
            </a:r>
            <a:endParaRPr>
              <a:solidFill>
                <a:schemeClr val="dk1"/>
              </a:solidFill>
              <a:latin typeface="Tahoma"/>
              <a:ea typeface="Tahoma"/>
              <a:cs typeface="Tahoma"/>
              <a:sym typeface="Tahoma"/>
            </a:endParaRPr>
          </a:p>
          <a:p>
            <a:pPr indent="-317500" lvl="1" marL="914400" rtl="0" algn="l">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If struggling, we knew to reach out and ask for help</a:t>
            </a:r>
            <a:endParaRPr>
              <a:solidFill>
                <a:schemeClr val="dk1"/>
              </a:solidFill>
              <a:latin typeface="Tahoma"/>
              <a:ea typeface="Tahoma"/>
              <a:cs typeface="Tahoma"/>
              <a:sym typeface="Tahoma"/>
            </a:endParaRPr>
          </a:p>
          <a:p>
            <a:pPr indent="-330200" lvl="0" marL="457200" rtl="0" algn="l">
              <a:lnSpc>
                <a:spcPct val="115000"/>
              </a:lnSpc>
              <a:spcBef>
                <a:spcPts val="0"/>
              </a:spcBef>
              <a:spcAft>
                <a:spcPts val="0"/>
              </a:spcAft>
              <a:buClr>
                <a:schemeClr val="dk1"/>
              </a:buClr>
              <a:buSzPts val="1600"/>
              <a:buFont typeface="Tahoma"/>
              <a:buChar char="●"/>
            </a:pPr>
            <a:r>
              <a:rPr lang="en" sz="1600">
                <a:solidFill>
                  <a:schemeClr val="dk1"/>
                </a:solidFill>
                <a:latin typeface="Tahoma"/>
                <a:ea typeface="Tahoma"/>
                <a:cs typeface="Tahoma"/>
                <a:sym typeface="Tahoma"/>
              </a:rPr>
              <a:t>Utilizing all available resources</a:t>
            </a:r>
            <a:endParaRPr sz="1600">
              <a:solidFill>
                <a:schemeClr val="dk1"/>
              </a:solidFill>
              <a:latin typeface="Tahoma"/>
              <a:ea typeface="Tahoma"/>
              <a:cs typeface="Tahoma"/>
              <a:sym typeface="Tahoma"/>
            </a:endParaRPr>
          </a:p>
          <a:p>
            <a:pPr indent="-317500" lvl="1" marL="914400" rtl="0" algn="l">
              <a:lnSpc>
                <a:spcPct val="115000"/>
              </a:lnSpc>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Professor Varin was really helpful</a:t>
            </a:r>
            <a:endParaRPr>
              <a:solidFill>
                <a:schemeClr val="dk1"/>
              </a:solidFill>
              <a:latin typeface="Tahoma"/>
              <a:ea typeface="Tahoma"/>
              <a:cs typeface="Tahoma"/>
              <a:sym typeface="Tahoma"/>
            </a:endParaRPr>
          </a:p>
          <a:p>
            <a:pPr indent="-317500" lvl="1" marL="914400" rtl="0" algn="l">
              <a:lnSpc>
                <a:spcPct val="115000"/>
              </a:lnSpc>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The textbook</a:t>
            </a:r>
            <a:endParaRPr>
              <a:solidFill>
                <a:schemeClr val="dk1"/>
              </a:solidFill>
              <a:latin typeface="Tahoma"/>
              <a:ea typeface="Tahoma"/>
              <a:cs typeface="Tahoma"/>
              <a:sym typeface="Tahoma"/>
            </a:endParaRPr>
          </a:p>
          <a:p>
            <a:pPr indent="-317500" lvl="1" marL="914400" rtl="0" algn="l">
              <a:lnSpc>
                <a:spcPct val="115000"/>
              </a:lnSpc>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Videos our professor had posted</a:t>
            </a:r>
            <a:endParaRPr>
              <a:solidFill>
                <a:schemeClr val="dk1"/>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8"/>
          <p:cNvSpPr/>
          <p:nvPr/>
        </p:nvSpPr>
        <p:spPr>
          <a:xfrm>
            <a:off x="673350" y="1135650"/>
            <a:ext cx="7797300" cy="2872200"/>
          </a:xfrm>
          <a:prstGeom prst="rect">
            <a:avLst/>
          </a:prstGeom>
          <a:solidFill>
            <a:srgbClr val="D2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txBox="1"/>
          <p:nvPr>
            <p:ph type="ctrTitle"/>
          </p:nvPr>
        </p:nvSpPr>
        <p:spPr>
          <a:xfrm>
            <a:off x="1905000" y="1135575"/>
            <a:ext cx="7239000" cy="1428900"/>
          </a:xfrm>
          <a:prstGeom prst="rect">
            <a:avLst/>
          </a:prstGeom>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3500">
                <a:latin typeface="Tahoma"/>
                <a:ea typeface="Tahoma"/>
                <a:cs typeface="Tahoma"/>
                <a:sym typeface="Tahoma"/>
              </a:rPr>
              <a:t>Questions or Comments?</a:t>
            </a:r>
            <a:endParaRPr sz="3500">
              <a:latin typeface="Tahoma"/>
              <a:ea typeface="Tahoma"/>
              <a:cs typeface="Tahoma"/>
              <a:sym typeface="Tahoma"/>
            </a:endParaRPr>
          </a:p>
        </p:txBody>
      </p:sp>
      <p:pic>
        <p:nvPicPr>
          <p:cNvPr id="190" name="Google Shape;190;p28"/>
          <p:cNvPicPr preferRelativeResize="0"/>
          <p:nvPr/>
        </p:nvPicPr>
        <p:blipFill>
          <a:blip r:embed="rId4">
            <a:alphaModFix/>
          </a:blip>
          <a:stretch>
            <a:fillRect/>
          </a:stretch>
        </p:blipFill>
        <p:spPr>
          <a:xfrm>
            <a:off x="673350" y="1135650"/>
            <a:ext cx="1905000" cy="1428750"/>
          </a:xfrm>
          <a:prstGeom prst="rect">
            <a:avLst/>
          </a:prstGeom>
          <a:noFill/>
          <a:ln>
            <a:noFill/>
          </a:ln>
        </p:spPr>
      </p:pic>
      <p:sp>
        <p:nvSpPr>
          <p:cNvPr id="191" name="Google Shape;191;p28"/>
          <p:cNvSpPr/>
          <p:nvPr/>
        </p:nvSpPr>
        <p:spPr>
          <a:xfrm>
            <a:off x="673350" y="2564400"/>
            <a:ext cx="7797300" cy="1428600"/>
          </a:xfrm>
          <a:prstGeom prst="rect">
            <a:avLst/>
          </a:prstGeom>
          <a:solidFill>
            <a:srgbClr val="FE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txBox="1"/>
          <p:nvPr>
            <p:ph idx="1" type="subTitle"/>
          </p:nvPr>
        </p:nvSpPr>
        <p:spPr>
          <a:xfrm>
            <a:off x="825450" y="2754150"/>
            <a:ext cx="7493100" cy="104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chemeClr val="dk1"/>
                </a:solidFill>
                <a:latin typeface="Tahoma"/>
                <a:ea typeface="Tahoma"/>
                <a:cs typeface="Tahoma"/>
                <a:sym typeface="Tahoma"/>
              </a:rPr>
              <a:t>Thank you for attending our presentation!</a:t>
            </a:r>
            <a:endParaRPr sz="1800">
              <a:solidFill>
                <a:schemeClr val="dk1"/>
              </a:solidFill>
              <a:latin typeface="Tahoma"/>
              <a:ea typeface="Tahoma"/>
              <a:cs typeface="Tahoma"/>
              <a:sym typeface="Tahoma"/>
            </a:endParaRPr>
          </a:p>
          <a:p>
            <a:pPr indent="0" lvl="0" marL="0" rtl="0" algn="ctr">
              <a:spcBef>
                <a:spcPts val="0"/>
              </a:spcBef>
              <a:spcAft>
                <a:spcPts val="0"/>
              </a:spcAft>
              <a:buNone/>
            </a:pPr>
            <a:r>
              <a:t/>
            </a:r>
            <a:endParaRPr sz="1800">
              <a:solidFill>
                <a:schemeClr val="dk1"/>
              </a:solidFill>
              <a:latin typeface="Tahoma"/>
              <a:ea typeface="Tahoma"/>
              <a:cs typeface="Tahoma"/>
              <a:sym typeface="Tahoma"/>
            </a:endParaRPr>
          </a:p>
          <a:p>
            <a:pPr indent="0" lvl="0" marL="0" rtl="0" algn="ctr">
              <a:spcBef>
                <a:spcPts val="0"/>
              </a:spcBef>
              <a:spcAft>
                <a:spcPts val="0"/>
              </a:spcAft>
              <a:buNone/>
            </a:pPr>
            <a:r>
              <a:rPr lang="en" sz="1800">
                <a:solidFill>
                  <a:schemeClr val="dk1"/>
                </a:solidFill>
                <a:latin typeface="Tahoma"/>
                <a:ea typeface="Tahoma"/>
                <a:cs typeface="Tahoma"/>
                <a:sym typeface="Tahoma"/>
              </a:rPr>
              <a:t>Alexander Bean, Zachary Cullison, Alyssa Gee, Veronica Wallace</a:t>
            </a:r>
            <a:endParaRPr sz="1800">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6C2"/>
        </a:solidFill>
      </p:bgPr>
    </p:bg>
    <p:spTree>
      <p:nvGrpSpPr>
        <p:cNvPr id="62" name="Shape 62"/>
        <p:cNvGrpSpPr/>
        <p:nvPr/>
      </p:nvGrpSpPr>
      <p:grpSpPr>
        <a:xfrm>
          <a:off x="0" y="0"/>
          <a:ext cx="0" cy="0"/>
          <a:chOff x="0" y="0"/>
          <a:chExt cx="0" cy="0"/>
        </a:xfrm>
      </p:grpSpPr>
      <p:sp>
        <p:nvSpPr>
          <p:cNvPr id="63" name="Google Shape;63;p14"/>
          <p:cNvSpPr/>
          <p:nvPr/>
        </p:nvSpPr>
        <p:spPr>
          <a:xfrm>
            <a:off x="1905000" y="0"/>
            <a:ext cx="7239000" cy="1428900"/>
          </a:xfrm>
          <a:prstGeom prst="rect">
            <a:avLst/>
          </a:prstGeom>
          <a:solidFill>
            <a:srgbClr val="D2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type="ctrTitle"/>
          </p:nvPr>
        </p:nvSpPr>
        <p:spPr>
          <a:xfrm>
            <a:off x="1905000" y="150"/>
            <a:ext cx="7239000" cy="142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500">
                <a:latin typeface="Tahoma"/>
                <a:ea typeface="Tahoma"/>
                <a:cs typeface="Tahoma"/>
                <a:sym typeface="Tahoma"/>
              </a:rPr>
              <a:t>Presentation Agenda</a:t>
            </a:r>
            <a:endParaRPr sz="3100">
              <a:latin typeface="Tahoma"/>
              <a:ea typeface="Tahoma"/>
              <a:cs typeface="Tahoma"/>
              <a:sym typeface="Tahoma"/>
            </a:endParaRPr>
          </a:p>
        </p:txBody>
      </p:sp>
      <p:pic>
        <p:nvPicPr>
          <p:cNvPr id="65" name="Google Shape;65;p14"/>
          <p:cNvPicPr preferRelativeResize="0"/>
          <p:nvPr/>
        </p:nvPicPr>
        <p:blipFill>
          <a:blip r:embed="rId3">
            <a:alphaModFix/>
          </a:blip>
          <a:stretch>
            <a:fillRect/>
          </a:stretch>
        </p:blipFill>
        <p:spPr>
          <a:xfrm>
            <a:off x="0" y="0"/>
            <a:ext cx="1905000" cy="1428750"/>
          </a:xfrm>
          <a:prstGeom prst="rect">
            <a:avLst/>
          </a:prstGeom>
          <a:noFill/>
          <a:ln>
            <a:noFill/>
          </a:ln>
        </p:spPr>
      </p:pic>
      <p:sp>
        <p:nvSpPr>
          <p:cNvPr id="66" name="Google Shape;66;p14"/>
          <p:cNvSpPr txBox="1"/>
          <p:nvPr>
            <p:ph idx="4294967295" type="body"/>
          </p:nvPr>
        </p:nvSpPr>
        <p:spPr>
          <a:xfrm>
            <a:off x="311700" y="1586850"/>
            <a:ext cx="8520600" cy="34164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Clr>
                <a:schemeClr val="dk1"/>
              </a:buClr>
              <a:buSzPts val="1800"/>
              <a:buFont typeface="Tahoma"/>
              <a:buAutoNum type="romanUcPeriod"/>
            </a:pPr>
            <a:r>
              <a:rPr lang="en">
                <a:solidFill>
                  <a:schemeClr val="dk1"/>
                </a:solidFill>
                <a:latin typeface="Tahoma"/>
                <a:ea typeface="Tahoma"/>
                <a:cs typeface="Tahoma"/>
                <a:sym typeface="Tahoma"/>
              </a:rPr>
              <a:t>Introduction</a:t>
            </a:r>
            <a:endParaRPr>
              <a:solidFill>
                <a:schemeClr val="dk1"/>
              </a:solidFill>
              <a:latin typeface="Tahoma"/>
              <a:ea typeface="Tahoma"/>
              <a:cs typeface="Tahoma"/>
              <a:sym typeface="Tahoma"/>
            </a:endParaRPr>
          </a:p>
          <a:p>
            <a:pPr indent="-317500" lvl="1" marL="1828800" rtl="0" algn="l">
              <a:spcBef>
                <a:spcPts val="0"/>
              </a:spcBef>
              <a:spcAft>
                <a:spcPts val="0"/>
              </a:spcAft>
              <a:buClr>
                <a:schemeClr val="dk1"/>
              </a:buClr>
              <a:buSzPts val="1400"/>
              <a:buFont typeface="Tahoma"/>
              <a:buAutoNum type="alphaUcPeriod"/>
            </a:pPr>
            <a:r>
              <a:rPr lang="en">
                <a:solidFill>
                  <a:schemeClr val="dk1"/>
                </a:solidFill>
                <a:latin typeface="Tahoma"/>
                <a:ea typeface="Tahoma"/>
                <a:cs typeface="Tahoma"/>
                <a:sym typeface="Tahoma"/>
              </a:rPr>
              <a:t>What is JavaJam Coffee Bar?</a:t>
            </a:r>
            <a:endParaRPr>
              <a:solidFill>
                <a:schemeClr val="dk1"/>
              </a:solidFill>
              <a:latin typeface="Tahoma"/>
              <a:ea typeface="Tahoma"/>
              <a:cs typeface="Tahoma"/>
              <a:sym typeface="Tahoma"/>
            </a:endParaRPr>
          </a:p>
          <a:p>
            <a:pPr indent="-317500" lvl="1" marL="1828800" rtl="0" algn="l">
              <a:spcBef>
                <a:spcPts val="0"/>
              </a:spcBef>
              <a:spcAft>
                <a:spcPts val="0"/>
              </a:spcAft>
              <a:buClr>
                <a:schemeClr val="dk1"/>
              </a:buClr>
              <a:buSzPts val="1400"/>
              <a:buFont typeface="Tahoma"/>
              <a:buAutoNum type="alphaUcPeriod"/>
            </a:pPr>
            <a:r>
              <a:rPr lang="en">
                <a:solidFill>
                  <a:schemeClr val="dk1"/>
                </a:solidFill>
                <a:latin typeface="Tahoma"/>
                <a:ea typeface="Tahoma"/>
                <a:cs typeface="Tahoma"/>
                <a:sym typeface="Tahoma"/>
              </a:rPr>
              <a:t>What is the Account Balance feature?</a:t>
            </a:r>
            <a:endParaRPr>
              <a:solidFill>
                <a:schemeClr val="dk1"/>
              </a:solidFill>
              <a:latin typeface="Tahoma"/>
              <a:ea typeface="Tahoma"/>
              <a:cs typeface="Tahoma"/>
              <a:sym typeface="Tahoma"/>
            </a:endParaRPr>
          </a:p>
          <a:p>
            <a:pPr indent="-317500" lvl="1" marL="1828800" rtl="0" algn="l">
              <a:spcBef>
                <a:spcPts val="0"/>
              </a:spcBef>
              <a:spcAft>
                <a:spcPts val="0"/>
              </a:spcAft>
              <a:buClr>
                <a:schemeClr val="dk1"/>
              </a:buClr>
              <a:buSzPts val="1400"/>
              <a:buFont typeface="Tahoma"/>
              <a:buAutoNum type="alphaUcPeriod"/>
            </a:pPr>
            <a:r>
              <a:rPr lang="en">
                <a:solidFill>
                  <a:schemeClr val="dk1"/>
                </a:solidFill>
                <a:latin typeface="Tahoma"/>
                <a:ea typeface="Tahoma"/>
                <a:cs typeface="Tahoma"/>
                <a:sym typeface="Tahoma"/>
              </a:rPr>
              <a:t>Java Class Explanations</a:t>
            </a:r>
            <a:endParaRPr>
              <a:solidFill>
                <a:schemeClr val="dk1"/>
              </a:solidFill>
              <a:latin typeface="Tahoma"/>
              <a:ea typeface="Tahoma"/>
              <a:cs typeface="Tahoma"/>
              <a:sym typeface="Tahoma"/>
            </a:endParaRPr>
          </a:p>
          <a:p>
            <a:pPr indent="-342900" lvl="0" marL="914400" rtl="0" algn="l">
              <a:spcBef>
                <a:spcPts val="0"/>
              </a:spcBef>
              <a:spcAft>
                <a:spcPts val="0"/>
              </a:spcAft>
              <a:buClr>
                <a:schemeClr val="dk1"/>
              </a:buClr>
              <a:buSzPts val="1800"/>
              <a:buFont typeface="Tahoma"/>
              <a:buAutoNum type="romanUcPeriod"/>
            </a:pPr>
            <a:r>
              <a:rPr lang="en">
                <a:solidFill>
                  <a:schemeClr val="dk1"/>
                </a:solidFill>
                <a:latin typeface="Tahoma"/>
                <a:ea typeface="Tahoma"/>
                <a:cs typeface="Tahoma"/>
                <a:sym typeface="Tahoma"/>
              </a:rPr>
              <a:t>Web Application Demo</a:t>
            </a:r>
            <a:endParaRPr>
              <a:solidFill>
                <a:schemeClr val="dk1"/>
              </a:solidFill>
              <a:latin typeface="Tahoma"/>
              <a:ea typeface="Tahoma"/>
              <a:cs typeface="Tahoma"/>
              <a:sym typeface="Tahoma"/>
            </a:endParaRPr>
          </a:p>
          <a:p>
            <a:pPr indent="-342900" lvl="0" marL="914400" rtl="0" algn="l">
              <a:spcBef>
                <a:spcPts val="0"/>
              </a:spcBef>
              <a:spcAft>
                <a:spcPts val="0"/>
              </a:spcAft>
              <a:buClr>
                <a:schemeClr val="dk1"/>
              </a:buClr>
              <a:buSzPts val="1800"/>
              <a:buFont typeface="Tahoma"/>
              <a:buAutoNum type="romanUcPeriod"/>
            </a:pPr>
            <a:r>
              <a:rPr lang="en">
                <a:solidFill>
                  <a:schemeClr val="dk1"/>
                </a:solidFill>
                <a:latin typeface="Tahoma"/>
                <a:ea typeface="Tahoma"/>
                <a:cs typeface="Tahoma"/>
                <a:sym typeface="Tahoma"/>
              </a:rPr>
              <a:t>Website Review</a:t>
            </a:r>
            <a:endParaRPr>
              <a:solidFill>
                <a:schemeClr val="dk1"/>
              </a:solidFill>
              <a:latin typeface="Tahoma"/>
              <a:ea typeface="Tahoma"/>
              <a:cs typeface="Tahoma"/>
              <a:sym typeface="Tahoma"/>
            </a:endParaRPr>
          </a:p>
          <a:p>
            <a:pPr indent="-342900" lvl="0" marL="914400" rtl="0" algn="l">
              <a:spcBef>
                <a:spcPts val="0"/>
              </a:spcBef>
              <a:spcAft>
                <a:spcPts val="0"/>
              </a:spcAft>
              <a:buClr>
                <a:schemeClr val="dk1"/>
              </a:buClr>
              <a:buSzPts val="1800"/>
              <a:buFont typeface="Tahoma"/>
              <a:buAutoNum type="romanUcPeriod"/>
            </a:pPr>
            <a:r>
              <a:rPr lang="en">
                <a:solidFill>
                  <a:schemeClr val="dk1"/>
                </a:solidFill>
                <a:latin typeface="Tahoma"/>
                <a:ea typeface="Tahoma"/>
                <a:cs typeface="Tahoma"/>
                <a:sym typeface="Tahoma"/>
              </a:rPr>
              <a:t>Conclusion</a:t>
            </a:r>
            <a:endParaRPr>
              <a:solidFill>
                <a:schemeClr val="dk1"/>
              </a:solidFill>
              <a:latin typeface="Tahoma"/>
              <a:ea typeface="Tahoma"/>
              <a:cs typeface="Tahoma"/>
              <a:sym typeface="Tahoma"/>
            </a:endParaRPr>
          </a:p>
          <a:p>
            <a:pPr indent="-317500" lvl="1" marL="1828800" rtl="0" algn="l">
              <a:spcBef>
                <a:spcPts val="0"/>
              </a:spcBef>
              <a:spcAft>
                <a:spcPts val="0"/>
              </a:spcAft>
              <a:buClr>
                <a:schemeClr val="dk1"/>
              </a:buClr>
              <a:buSzPts val="1400"/>
              <a:buFont typeface="Tahoma"/>
              <a:buAutoNum type="alphaUcPeriod"/>
            </a:pPr>
            <a:r>
              <a:rPr lang="en">
                <a:solidFill>
                  <a:schemeClr val="dk1"/>
                </a:solidFill>
                <a:latin typeface="Tahoma"/>
                <a:ea typeface="Tahoma"/>
                <a:cs typeface="Tahoma"/>
                <a:sym typeface="Tahoma"/>
              </a:rPr>
              <a:t>Challenges Faced</a:t>
            </a:r>
            <a:endParaRPr>
              <a:solidFill>
                <a:schemeClr val="dk1"/>
              </a:solidFill>
              <a:latin typeface="Tahoma"/>
              <a:ea typeface="Tahoma"/>
              <a:cs typeface="Tahoma"/>
              <a:sym typeface="Tahoma"/>
            </a:endParaRPr>
          </a:p>
          <a:p>
            <a:pPr indent="-317500" lvl="1" marL="1828800" rtl="0" algn="l">
              <a:spcBef>
                <a:spcPts val="0"/>
              </a:spcBef>
              <a:spcAft>
                <a:spcPts val="0"/>
              </a:spcAft>
              <a:buClr>
                <a:schemeClr val="dk1"/>
              </a:buClr>
              <a:buSzPts val="1400"/>
              <a:buFont typeface="Tahoma"/>
              <a:buAutoNum type="alphaUcPeriod"/>
            </a:pPr>
            <a:r>
              <a:rPr lang="en">
                <a:solidFill>
                  <a:schemeClr val="dk1"/>
                </a:solidFill>
                <a:latin typeface="Tahoma"/>
                <a:ea typeface="Tahoma"/>
                <a:cs typeface="Tahoma"/>
                <a:sym typeface="Tahoma"/>
              </a:rPr>
              <a:t>Lessons Learned</a:t>
            </a:r>
            <a:endParaRPr>
              <a:solidFill>
                <a:schemeClr val="dk1"/>
              </a:solidFill>
              <a:latin typeface="Tahoma"/>
              <a:ea typeface="Tahoma"/>
              <a:cs typeface="Tahoma"/>
              <a:sym typeface="Tahoma"/>
            </a:endParaRPr>
          </a:p>
          <a:p>
            <a:pPr indent="-342900" lvl="0" marL="914400" rtl="0" algn="l">
              <a:spcBef>
                <a:spcPts val="0"/>
              </a:spcBef>
              <a:spcAft>
                <a:spcPts val="0"/>
              </a:spcAft>
              <a:buClr>
                <a:schemeClr val="dk1"/>
              </a:buClr>
              <a:buSzPts val="1800"/>
              <a:buFont typeface="Tahoma"/>
              <a:buAutoNum type="romanUcPeriod"/>
            </a:pPr>
            <a:r>
              <a:rPr lang="en">
                <a:solidFill>
                  <a:schemeClr val="dk1"/>
                </a:solidFill>
                <a:latin typeface="Tahoma"/>
                <a:ea typeface="Tahoma"/>
                <a:cs typeface="Tahoma"/>
                <a:sym typeface="Tahoma"/>
              </a:rPr>
              <a:t>Questions</a:t>
            </a:r>
            <a:endParaRPr sz="1600">
              <a:solidFill>
                <a:schemeClr val="dk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6C2"/>
        </a:solidFill>
      </p:bgPr>
    </p:bg>
    <p:spTree>
      <p:nvGrpSpPr>
        <p:cNvPr id="70" name="Shape 70"/>
        <p:cNvGrpSpPr/>
        <p:nvPr/>
      </p:nvGrpSpPr>
      <p:grpSpPr>
        <a:xfrm>
          <a:off x="0" y="0"/>
          <a:ext cx="0" cy="0"/>
          <a:chOff x="0" y="0"/>
          <a:chExt cx="0" cy="0"/>
        </a:xfrm>
      </p:grpSpPr>
      <p:sp>
        <p:nvSpPr>
          <p:cNvPr id="71" name="Google Shape;71;p15"/>
          <p:cNvSpPr/>
          <p:nvPr/>
        </p:nvSpPr>
        <p:spPr>
          <a:xfrm>
            <a:off x="1905000" y="0"/>
            <a:ext cx="7239000" cy="1428900"/>
          </a:xfrm>
          <a:prstGeom prst="rect">
            <a:avLst/>
          </a:prstGeom>
          <a:solidFill>
            <a:srgbClr val="D2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type="ctrTitle"/>
          </p:nvPr>
        </p:nvSpPr>
        <p:spPr>
          <a:xfrm>
            <a:off x="1905000" y="150"/>
            <a:ext cx="7239000" cy="1428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sz="4500">
                <a:latin typeface="Tahoma"/>
                <a:ea typeface="Tahoma"/>
                <a:cs typeface="Tahoma"/>
                <a:sym typeface="Tahoma"/>
              </a:rPr>
              <a:t>What is</a:t>
            </a:r>
            <a:endParaRPr b="1" sz="4500">
              <a:latin typeface="Tahoma"/>
              <a:ea typeface="Tahoma"/>
              <a:cs typeface="Tahoma"/>
              <a:sym typeface="Tahoma"/>
            </a:endParaRPr>
          </a:p>
          <a:p>
            <a:pPr indent="0" lvl="0" marL="0" rtl="0" algn="ctr">
              <a:spcBef>
                <a:spcPts val="0"/>
              </a:spcBef>
              <a:spcAft>
                <a:spcPts val="0"/>
              </a:spcAft>
              <a:buNone/>
            </a:pPr>
            <a:r>
              <a:rPr b="1" lang="en" sz="4500">
                <a:latin typeface="Tahoma"/>
                <a:ea typeface="Tahoma"/>
                <a:cs typeface="Tahoma"/>
                <a:sym typeface="Tahoma"/>
              </a:rPr>
              <a:t>JavaJam Coffee Bar?</a:t>
            </a:r>
            <a:endParaRPr sz="3100">
              <a:latin typeface="Tahoma"/>
              <a:ea typeface="Tahoma"/>
              <a:cs typeface="Tahoma"/>
              <a:sym typeface="Tahoma"/>
            </a:endParaRPr>
          </a:p>
        </p:txBody>
      </p:sp>
      <p:pic>
        <p:nvPicPr>
          <p:cNvPr id="73" name="Google Shape;73;p15"/>
          <p:cNvPicPr preferRelativeResize="0"/>
          <p:nvPr/>
        </p:nvPicPr>
        <p:blipFill>
          <a:blip r:embed="rId3">
            <a:alphaModFix/>
          </a:blip>
          <a:stretch>
            <a:fillRect/>
          </a:stretch>
        </p:blipFill>
        <p:spPr>
          <a:xfrm>
            <a:off x="0" y="0"/>
            <a:ext cx="1905000" cy="1428750"/>
          </a:xfrm>
          <a:prstGeom prst="rect">
            <a:avLst/>
          </a:prstGeom>
          <a:noFill/>
          <a:ln>
            <a:noFill/>
          </a:ln>
        </p:spPr>
      </p:pic>
      <p:sp>
        <p:nvSpPr>
          <p:cNvPr id="74" name="Google Shape;74;p15"/>
          <p:cNvSpPr txBox="1"/>
          <p:nvPr>
            <p:ph idx="4294967295" type="body"/>
          </p:nvPr>
        </p:nvSpPr>
        <p:spPr>
          <a:xfrm>
            <a:off x="311700" y="158685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Tahoma"/>
              <a:buChar char="●"/>
            </a:pPr>
            <a:r>
              <a:rPr lang="en" sz="1600">
                <a:solidFill>
                  <a:schemeClr val="dk1"/>
                </a:solidFill>
                <a:latin typeface="Tahoma"/>
                <a:ea typeface="Tahoma"/>
                <a:cs typeface="Tahoma"/>
                <a:sym typeface="Tahoma"/>
              </a:rPr>
              <a:t>Case study completed during Fall 2022 in ISA 345 with Professor Varin</a:t>
            </a:r>
            <a:endParaRPr sz="1600">
              <a:solidFill>
                <a:schemeClr val="dk1"/>
              </a:solidFill>
              <a:latin typeface="Tahoma"/>
              <a:ea typeface="Tahoma"/>
              <a:cs typeface="Tahoma"/>
              <a:sym typeface="Tahoma"/>
            </a:endParaRPr>
          </a:p>
          <a:p>
            <a:pPr indent="-330200" lvl="0" marL="457200" rtl="0" algn="l">
              <a:spcBef>
                <a:spcPts val="0"/>
              </a:spcBef>
              <a:spcAft>
                <a:spcPts val="0"/>
              </a:spcAft>
              <a:buClr>
                <a:schemeClr val="dk1"/>
              </a:buClr>
              <a:buSzPts val="1600"/>
              <a:buFont typeface="Tahoma"/>
              <a:buChar char="●"/>
            </a:pPr>
            <a:r>
              <a:rPr lang="en" sz="1600">
                <a:solidFill>
                  <a:schemeClr val="dk1"/>
                </a:solidFill>
                <a:latin typeface="Tahoma"/>
                <a:ea typeface="Tahoma"/>
                <a:cs typeface="Tahoma"/>
                <a:sym typeface="Tahoma"/>
              </a:rPr>
              <a:t>A sample site for a small coffee shop business</a:t>
            </a:r>
            <a:endParaRPr sz="1600">
              <a:solidFill>
                <a:schemeClr val="dk1"/>
              </a:solidFill>
              <a:latin typeface="Tahoma"/>
              <a:ea typeface="Tahoma"/>
              <a:cs typeface="Tahoma"/>
              <a:sym typeface="Tahoma"/>
            </a:endParaRPr>
          </a:p>
          <a:p>
            <a:pPr indent="-317500" lvl="1" marL="914400" rtl="0" algn="l">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Includes online menu, entertainment schedule, job application, and merchandise preview</a:t>
            </a:r>
            <a:endParaRPr>
              <a:solidFill>
                <a:schemeClr val="dk1"/>
              </a:solidFill>
              <a:latin typeface="Tahoma"/>
              <a:ea typeface="Tahoma"/>
              <a:cs typeface="Tahoma"/>
              <a:sym typeface="Tahoma"/>
            </a:endParaRPr>
          </a:p>
          <a:p>
            <a:pPr indent="-317500" lvl="1" marL="914400" rtl="0" algn="l">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Built using HTML, formatted with a cascading style sheet (CSS), and supported by JavaScript</a:t>
            </a:r>
            <a:endParaRPr>
              <a:solidFill>
                <a:schemeClr val="dk1"/>
              </a:solidFill>
              <a:latin typeface="Tahoma"/>
              <a:ea typeface="Tahoma"/>
              <a:cs typeface="Tahoma"/>
              <a:sym typeface="Tahoma"/>
            </a:endParaRPr>
          </a:p>
          <a:p>
            <a:pPr indent="0" lvl="0" marL="0" rtl="0" algn="l">
              <a:spcBef>
                <a:spcPts val="1200"/>
              </a:spcBef>
              <a:spcAft>
                <a:spcPts val="0"/>
              </a:spcAft>
              <a:buNone/>
            </a:pPr>
            <a:r>
              <a:t/>
            </a:r>
            <a:endParaRPr>
              <a:solidFill>
                <a:schemeClr val="dk1"/>
              </a:solidFill>
              <a:latin typeface="Tahoma"/>
              <a:ea typeface="Tahoma"/>
              <a:cs typeface="Tahoma"/>
              <a:sym typeface="Tahoma"/>
            </a:endParaRPr>
          </a:p>
          <a:p>
            <a:pPr indent="0" lvl="0" marL="0" rtl="0" algn="l">
              <a:spcBef>
                <a:spcPts val="1200"/>
              </a:spcBef>
              <a:spcAft>
                <a:spcPts val="1200"/>
              </a:spcAft>
              <a:buNone/>
            </a:pPr>
            <a:r>
              <a:t/>
            </a:r>
            <a:endParaRPr sz="1600">
              <a:solidFill>
                <a:schemeClr val="dk1"/>
              </a:solidFill>
              <a:latin typeface="Tahoma"/>
              <a:ea typeface="Tahoma"/>
              <a:cs typeface="Tahoma"/>
              <a:sym typeface="Tahoma"/>
            </a:endParaRPr>
          </a:p>
        </p:txBody>
      </p:sp>
      <p:pic>
        <p:nvPicPr>
          <p:cNvPr id="75" name="Google Shape;75;p15"/>
          <p:cNvPicPr preferRelativeResize="0"/>
          <p:nvPr/>
        </p:nvPicPr>
        <p:blipFill>
          <a:blip r:embed="rId4">
            <a:alphaModFix/>
          </a:blip>
          <a:stretch>
            <a:fillRect/>
          </a:stretch>
        </p:blipFill>
        <p:spPr>
          <a:xfrm>
            <a:off x="311700" y="3079172"/>
            <a:ext cx="1905000" cy="1924078"/>
          </a:xfrm>
          <a:prstGeom prst="rect">
            <a:avLst/>
          </a:prstGeom>
          <a:noFill/>
          <a:ln>
            <a:noFill/>
          </a:ln>
        </p:spPr>
      </p:pic>
      <p:pic>
        <p:nvPicPr>
          <p:cNvPr id="76" name="Google Shape;76;p15"/>
          <p:cNvPicPr preferRelativeResize="0"/>
          <p:nvPr/>
        </p:nvPicPr>
        <p:blipFill>
          <a:blip r:embed="rId5">
            <a:alphaModFix/>
          </a:blip>
          <a:stretch>
            <a:fillRect/>
          </a:stretch>
        </p:blipFill>
        <p:spPr>
          <a:xfrm>
            <a:off x="2315425" y="3079175"/>
            <a:ext cx="2019425" cy="1924076"/>
          </a:xfrm>
          <a:prstGeom prst="rect">
            <a:avLst/>
          </a:prstGeom>
          <a:noFill/>
          <a:ln>
            <a:noFill/>
          </a:ln>
        </p:spPr>
      </p:pic>
      <p:pic>
        <p:nvPicPr>
          <p:cNvPr id="77" name="Google Shape;77;p15"/>
          <p:cNvPicPr preferRelativeResize="0"/>
          <p:nvPr/>
        </p:nvPicPr>
        <p:blipFill>
          <a:blip r:embed="rId6">
            <a:alphaModFix/>
          </a:blip>
          <a:stretch>
            <a:fillRect/>
          </a:stretch>
        </p:blipFill>
        <p:spPr>
          <a:xfrm>
            <a:off x="4433575" y="3079175"/>
            <a:ext cx="2019425" cy="1878950"/>
          </a:xfrm>
          <a:prstGeom prst="rect">
            <a:avLst/>
          </a:prstGeom>
          <a:noFill/>
          <a:ln>
            <a:noFill/>
          </a:ln>
        </p:spPr>
      </p:pic>
      <p:pic>
        <p:nvPicPr>
          <p:cNvPr id="78" name="Google Shape;78;p15"/>
          <p:cNvPicPr preferRelativeResize="0"/>
          <p:nvPr/>
        </p:nvPicPr>
        <p:blipFill>
          <a:blip r:embed="rId7">
            <a:alphaModFix/>
          </a:blip>
          <a:stretch>
            <a:fillRect/>
          </a:stretch>
        </p:blipFill>
        <p:spPr>
          <a:xfrm>
            <a:off x="6551726" y="3079175"/>
            <a:ext cx="2312818" cy="1924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6C2"/>
        </a:solidFill>
      </p:bgPr>
    </p:bg>
    <p:spTree>
      <p:nvGrpSpPr>
        <p:cNvPr id="82" name="Shape 82"/>
        <p:cNvGrpSpPr/>
        <p:nvPr/>
      </p:nvGrpSpPr>
      <p:grpSpPr>
        <a:xfrm>
          <a:off x="0" y="0"/>
          <a:ext cx="0" cy="0"/>
          <a:chOff x="0" y="0"/>
          <a:chExt cx="0" cy="0"/>
        </a:xfrm>
      </p:grpSpPr>
      <p:sp>
        <p:nvSpPr>
          <p:cNvPr id="83" name="Google Shape;83;p16"/>
          <p:cNvSpPr/>
          <p:nvPr/>
        </p:nvSpPr>
        <p:spPr>
          <a:xfrm>
            <a:off x="1905000" y="0"/>
            <a:ext cx="7239000" cy="1428900"/>
          </a:xfrm>
          <a:prstGeom prst="rect">
            <a:avLst/>
          </a:prstGeom>
          <a:solidFill>
            <a:srgbClr val="D2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ph type="ctrTitle"/>
          </p:nvPr>
        </p:nvSpPr>
        <p:spPr>
          <a:xfrm>
            <a:off x="1905000" y="150"/>
            <a:ext cx="7239000" cy="1428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sz="4500">
                <a:latin typeface="Tahoma"/>
                <a:ea typeface="Tahoma"/>
                <a:cs typeface="Tahoma"/>
                <a:sym typeface="Tahoma"/>
              </a:rPr>
              <a:t>What is the</a:t>
            </a:r>
            <a:endParaRPr b="1" sz="4500">
              <a:latin typeface="Tahoma"/>
              <a:ea typeface="Tahoma"/>
              <a:cs typeface="Tahoma"/>
              <a:sym typeface="Tahoma"/>
            </a:endParaRPr>
          </a:p>
          <a:p>
            <a:pPr indent="0" lvl="0" marL="0" rtl="0" algn="ctr">
              <a:spcBef>
                <a:spcPts val="0"/>
              </a:spcBef>
              <a:spcAft>
                <a:spcPts val="0"/>
              </a:spcAft>
              <a:buNone/>
            </a:pPr>
            <a:r>
              <a:rPr b="1" lang="en" sz="4500">
                <a:latin typeface="Tahoma"/>
                <a:ea typeface="Tahoma"/>
                <a:cs typeface="Tahoma"/>
                <a:sym typeface="Tahoma"/>
              </a:rPr>
              <a:t>Account Balance Feature?</a:t>
            </a:r>
            <a:endParaRPr sz="3100">
              <a:latin typeface="Tahoma"/>
              <a:ea typeface="Tahoma"/>
              <a:cs typeface="Tahoma"/>
              <a:sym typeface="Tahoma"/>
            </a:endParaRPr>
          </a:p>
        </p:txBody>
      </p:sp>
      <p:pic>
        <p:nvPicPr>
          <p:cNvPr id="85" name="Google Shape;85;p16"/>
          <p:cNvPicPr preferRelativeResize="0"/>
          <p:nvPr/>
        </p:nvPicPr>
        <p:blipFill>
          <a:blip r:embed="rId3">
            <a:alphaModFix/>
          </a:blip>
          <a:stretch>
            <a:fillRect/>
          </a:stretch>
        </p:blipFill>
        <p:spPr>
          <a:xfrm>
            <a:off x="0" y="0"/>
            <a:ext cx="1905000" cy="1428750"/>
          </a:xfrm>
          <a:prstGeom prst="rect">
            <a:avLst/>
          </a:prstGeom>
          <a:noFill/>
          <a:ln>
            <a:noFill/>
          </a:ln>
        </p:spPr>
      </p:pic>
      <p:sp>
        <p:nvSpPr>
          <p:cNvPr id="86" name="Google Shape;86;p16"/>
          <p:cNvSpPr txBox="1"/>
          <p:nvPr>
            <p:ph idx="4294967295" type="body"/>
          </p:nvPr>
        </p:nvSpPr>
        <p:spPr>
          <a:xfrm>
            <a:off x="311700" y="1586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0" lvl="0" marL="0" rtl="0" algn="l">
              <a:spcBef>
                <a:spcPts val="1200"/>
              </a:spcBef>
              <a:spcAft>
                <a:spcPts val="1200"/>
              </a:spcAft>
              <a:buNone/>
            </a:pPr>
            <a:r>
              <a:t/>
            </a:r>
            <a:endParaRPr sz="1600">
              <a:solidFill>
                <a:schemeClr val="dk1"/>
              </a:solidFill>
              <a:latin typeface="Tahoma"/>
              <a:ea typeface="Tahoma"/>
              <a:cs typeface="Tahoma"/>
              <a:sym typeface="Tahoma"/>
            </a:endParaRPr>
          </a:p>
        </p:txBody>
      </p:sp>
      <p:pic>
        <p:nvPicPr>
          <p:cNvPr id="87" name="Google Shape;87;p16"/>
          <p:cNvPicPr preferRelativeResize="0"/>
          <p:nvPr/>
        </p:nvPicPr>
        <p:blipFill>
          <a:blip r:embed="rId4">
            <a:alphaModFix/>
          </a:blip>
          <a:stretch>
            <a:fillRect/>
          </a:stretch>
        </p:blipFill>
        <p:spPr>
          <a:xfrm>
            <a:off x="0" y="1428750"/>
            <a:ext cx="4373510" cy="1428900"/>
          </a:xfrm>
          <a:prstGeom prst="rect">
            <a:avLst/>
          </a:prstGeom>
          <a:noFill/>
          <a:ln>
            <a:noFill/>
          </a:ln>
        </p:spPr>
      </p:pic>
      <p:pic>
        <p:nvPicPr>
          <p:cNvPr id="88" name="Google Shape;88;p16"/>
          <p:cNvPicPr preferRelativeResize="0"/>
          <p:nvPr/>
        </p:nvPicPr>
        <p:blipFill>
          <a:blip r:embed="rId5">
            <a:alphaModFix/>
          </a:blip>
          <a:stretch>
            <a:fillRect/>
          </a:stretch>
        </p:blipFill>
        <p:spPr>
          <a:xfrm>
            <a:off x="2263574" y="2857650"/>
            <a:ext cx="6880425" cy="2285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6C2"/>
        </a:solidFill>
      </p:bgPr>
    </p:bg>
    <p:spTree>
      <p:nvGrpSpPr>
        <p:cNvPr id="92" name="Shape 92"/>
        <p:cNvGrpSpPr/>
        <p:nvPr/>
      </p:nvGrpSpPr>
      <p:grpSpPr>
        <a:xfrm>
          <a:off x="0" y="0"/>
          <a:ext cx="0" cy="0"/>
          <a:chOff x="0" y="0"/>
          <a:chExt cx="0" cy="0"/>
        </a:xfrm>
      </p:grpSpPr>
      <p:sp>
        <p:nvSpPr>
          <p:cNvPr id="93" name="Google Shape;93;p17"/>
          <p:cNvSpPr/>
          <p:nvPr/>
        </p:nvSpPr>
        <p:spPr>
          <a:xfrm>
            <a:off x="1905000" y="0"/>
            <a:ext cx="7239000" cy="1428900"/>
          </a:xfrm>
          <a:prstGeom prst="rect">
            <a:avLst/>
          </a:prstGeom>
          <a:solidFill>
            <a:srgbClr val="D2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ph type="ctrTitle"/>
          </p:nvPr>
        </p:nvSpPr>
        <p:spPr>
          <a:xfrm>
            <a:off x="1905000" y="150"/>
            <a:ext cx="7239000" cy="142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500">
                <a:latin typeface="Tahoma"/>
                <a:ea typeface="Tahoma"/>
                <a:cs typeface="Tahoma"/>
                <a:sym typeface="Tahoma"/>
              </a:rPr>
              <a:t>Module View Diagram</a:t>
            </a:r>
            <a:endParaRPr sz="3100">
              <a:latin typeface="Tahoma"/>
              <a:ea typeface="Tahoma"/>
              <a:cs typeface="Tahoma"/>
              <a:sym typeface="Tahoma"/>
            </a:endParaRPr>
          </a:p>
        </p:txBody>
      </p:sp>
      <p:pic>
        <p:nvPicPr>
          <p:cNvPr id="95" name="Google Shape;95;p17"/>
          <p:cNvPicPr preferRelativeResize="0"/>
          <p:nvPr/>
        </p:nvPicPr>
        <p:blipFill>
          <a:blip r:embed="rId3">
            <a:alphaModFix/>
          </a:blip>
          <a:stretch>
            <a:fillRect/>
          </a:stretch>
        </p:blipFill>
        <p:spPr>
          <a:xfrm>
            <a:off x="0" y="0"/>
            <a:ext cx="1905000" cy="1428750"/>
          </a:xfrm>
          <a:prstGeom prst="rect">
            <a:avLst/>
          </a:prstGeom>
          <a:noFill/>
          <a:ln>
            <a:noFill/>
          </a:ln>
        </p:spPr>
      </p:pic>
      <p:pic>
        <p:nvPicPr>
          <p:cNvPr id="96" name="Google Shape;96;p17"/>
          <p:cNvPicPr preferRelativeResize="0"/>
          <p:nvPr/>
        </p:nvPicPr>
        <p:blipFill>
          <a:blip r:embed="rId4">
            <a:alphaModFix/>
          </a:blip>
          <a:stretch>
            <a:fillRect/>
          </a:stretch>
        </p:blipFill>
        <p:spPr>
          <a:xfrm>
            <a:off x="1142050" y="1456237"/>
            <a:ext cx="6859905" cy="367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6C2"/>
        </a:solidFill>
      </p:bgPr>
    </p:bg>
    <p:spTree>
      <p:nvGrpSpPr>
        <p:cNvPr id="100" name="Shape 100"/>
        <p:cNvGrpSpPr/>
        <p:nvPr/>
      </p:nvGrpSpPr>
      <p:grpSpPr>
        <a:xfrm>
          <a:off x="0" y="0"/>
          <a:ext cx="0" cy="0"/>
          <a:chOff x="0" y="0"/>
          <a:chExt cx="0" cy="0"/>
        </a:xfrm>
      </p:grpSpPr>
      <p:sp>
        <p:nvSpPr>
          <p:cNvPr id="101" name="Google Shape;101;p18"/>
          <p:cNvSpPr/>
          <p:nvPr/>
        </p:nvSpPr>
        <p:spPr>
          <a:xfrm>
            <a:off x="1905000" y="0"/>
            <a:ext cx="7239000" cy="1428900"/>
          </a:xfrm>
          <a:prstGeom prst="rect">
            <a:avLst/>
          </a:prstGeom>
          <a:solidFill>
            <a:srgbClr val="D2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ph type="ctrTitle"/>
          </p:nvPr>
        </p:nvSpPr>
        <p:spPr>
          <a:xfrm>
            <a:off x="1905000" y="150"/>
            <a:ext cx="7239000" cy="142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500">
                <a:latin typeface="Tahoma"/>
                <a:ea typeface="Tahoma"/>
                <a:cs typeface="Tahoma"/>
                <a:sym typeface="Tahoma"/>
              </a:rPr>
              <a:t>CreateDB.java</a:t>
            </a:r>
            <a:endParaRPr sz="3100">
              <a:latin typeface="Tahoma"/>
              <a:ea typeface="Tahoma"/>
              <a:cs typeface="Tahoma"/>
              <a:sym typeface="Tahoma"/>
            </a:endParaRPr>
          </a:p>
        </p:txBody>
      </p:sp>
      <p:pic>
        <p:nvPicPr>
          <p:cNvPr id="103" name="Google Shape;103;p18"/>
          <p:cNvPicPr preferRelativeResize="0"/>
          <p:nvPr/>
        </p:nvPicPr>
        <p:blipFill>
          <a:blip r:embed="rId3">
            <a:alphaModFix/>
          </a:blip>
          <a:stretch>
            <a:fillRect/>
          </a:stretch>
        </p:blipFill>
        <p:spPr>
          <a:xfrm>
            <a:off x="0" y="0"/>
            <a:ext cx="1905000" cy="1428750"/>
          </a:xfrm>
          <a:prstGeom prst="rect">
            <a:avLst/>
          </a:prstGeom>
          <a:noFill/>
          <a:ln>
            <a:noFill/>
          </a:ln>
        </p:spPr>
      </p:pic>
      <p:pic>
        <p:nvPicPr>
          <p:cNvPr id="104" name="Google Shape;104;p18"/>
          <p:cNvPicPr preferRelativeResize="0"/>
          <p:nvPr/>
        </p:nvPicPr>
        <p:blipFill>
          <a:blip r:embed="rId4">
            <a:alphaModFix/>
          </a:blip>
          <a:stretch>
            <a:fillRect/>
          </a:stretch>
        </p:blipFill>
        <p:spPr>
          <a:xfrm>
            <a:off x="152400" y="1581300"/>
            <a:ext cx="4027859" cy="1428600"/>
          </a:xfrm>
          <a:prstGeom prst="rect">
            <a:avLst/>
          </a:prstGeom>
          <a:noFill/>
          <a:ln>
            <a:noFill/>
          </a:ln>
        </p:spPr>
      </p:pic>
      <p:pic>
        <p:nvPicPr>
          <p:cNvPr id="105" name="Google Shape;105;p18"/>
          <p:cNvPicPr preferRelativeResize="0"/>
          <p:nvPr/>
        </p:nvPicPr>
        <p:blipFill>
          <a:blip r:embed="rId5">
            <a:alphaModFix/>
          </a:blip>
          <a:stretch>
            <a:fillRect/>
          </a:stretch>
        </p:blipFill>
        <p:spPr>
          <a:xfrm>
            <a:off x="4675551" y="1464938"/>
            <a:ext cx="4027850" cy="2213613"/>
          </a:xfrm>
          <a:prstGeom prst="rect">
            <a:avLst/>
          </a:prstGeom>
          <a:noFill/>
          <a:ln>
            <a:noFill/>
          </a:ln>
        </p:spPr>
      </p:pic>
      <p:pic>
        <p:nvPicPr>
          <p:cNvPr id="106" name="Google Shape;106;p18"/>
          <p:cNvPicPr preferRelativeResize="0"/>
          <p:nvPr/>
        </p:nvPicPr>
        <p:blipFill>
          <a:blip r:embed="rId6">
            <a:alphaModFix/>
          </a:blip>
          <a:stretch>
            <a:fillRect/>
          </a:stretch>
        </p:blipFill>
        <p:spPr>
          <a:xfrm>
            <a:off x="152400" y="3162300"/>
            <a:ext cx="4370751" cy="17988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6C2"/>
        </a:solidFill>
      </p:bgPr>
    </p:bg>
    <p:spTree>
      <p:nvGrpSpPr>
        <p:cNvPr id="110" name="Shape 110"/>
        <p:cNvGrpSpPr/>
        <p:nvPr/>
      </p:nvGrpSpPr>
      <p:grpSpPr>
        <a:xfrm>
          <a:off x="0" y="0"/>
          <a:ext cx="0" cy="0"/>
          <a:chOff x="0" y="0"/>
          <a:chExt cx="0" cy="0"/>
        </a:xfrm>
      </p:grpSpPr>
      <p:sp>
        <p:nvSpPr>
          <p:cNvPr id="111" name="Google Shape;111;p19"/>
          <p:cNvSpPr/>
          <p:nvPr/>
        </p:nvSpPr>
        <p:spPr>
          <a:xfrm>
            <a:off x="1905000" y="0"/>
            <a:ext cx="7239000" cy="1428900"/>
          </a:xfrm>
          <a:prstGeom prst="rect">
            <a:avLst/>
          </a:prstGeom>
          <a:solidFill>
            <a:srgbClr val="D2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ctrTitle"/>
          </p:nvPr>
        </p:nvSpPr>
        <p:spPr>
          <a:xfrm>
            <a:off x="1905000" y="150"/>
            <a:ext cx="7239000" cy="142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500">
                <a:latin typeface="Tahoma"/>
                <a:ea typeface="Tahoma"/>
                <a:cs typeface="Tahoma"/>
                <a:sym typeface="Tahoma"/>
              </a:rPr>
              <a:t>CreateDB.java</a:t>
            </a:r>
            <a:endParaRPr sz="3100">
              <a:latin typeface="Tahoma"/>
              <a:ea typeface="Tahoma"/>
              <a:cs typeface="Tahoma"/>
              <a:sym typeface="Tahoma"/>
            </a:endParaRPr>
          </a:p>
        </p:txBody>
      </p:sp>
      <p:pic>
        <p:nvPicPr>
          <p:cNvPr id="113" name="Google Shape;113;p19"/>
          <p:cNvPicPr preferRelativeResize="0"/>
          <p:nvPr/>
        </p:nvPicPr>
        <p:blipFill>
          <a:blip r:embed="rId3">
            <a:alphaModFix/>
          </a:blip>
          <a:stretch>
            <a:fillRect/>
          </a:stretch>
        </p:blipFill>
        <p:spPr>
          <a:xfrm>
            <a:off x="0" y="0"/>
            <a:ext cx="1905000" cy="1428750"/>
          </a:xfrm>
          <a:prstGeom prst="rect">
            <a:avLst/>
          </a:prstGeom>
          <a:noFill/>
          <a:ln>
            <a:noFill/>
          </a:ln>
        </p:spPr>
      </p:pic>
      <p:pic>
        <p:nvPicPr>
          <p:cNvPr id="114" name="Google Shape;114;p19"/>
          <p:cNvPicPr preferRelativeResize="0"/>
          <p:nvPr/>
        </p:nvPicPr>
        <p:blipFill>
          <a:blip r:embed="rId4">
            <a:alphaModFix/>
          </a:blip>
          <a:stretch>
            <a:fillRect/>
          </a:stretch>
        </p:blipFill>
        <p:spPr>
          <a:xfrm>
            <a:off x="1047050" y="1534525"/>
            <a:ext cx="7049891" cy="340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6C2"/>
        </a:solidFill>
      </p:bgPr>
    </p:bg>
    <p:spTree>
      <p:nvGrpSpPr>
        <p:cNvPr id="118" name="Shape 118"/>
        <p:cNvGrpSpPr/>
        <p:nvPr/>
      </p:nvGrpSpPr>
      <p:grpSpPr>
        <a:xfrm>
          <a:off x="0" y="0"/>
          <a:ext cx="0" cy="0"/>
          <a:chOff x="0" y="0"/>
          <a:chExt cx="0" cy="0"/>
        </a:xfrm>
      </p:grpSpPr>
      <p:sp>
        <p:nvSpPr>
          <p:cNvPr id="119" name="Google Shape;119;p20"/>
          <p:cNvSpPr/>
          <p:nvPr/>
        </p:nvSpPr>
        <p:spPr>
          <a:xfrm>
            <a:off x="1905000" y="0"/>
            <a:ext cx="7239000" cy="1428900"/>
          </a:xfrm>
          <a:prstGeom prst="rect">
            <a:avLst/>
          </a:prstGeom>
          <a:solidFill>
            <a:srgbClr val="D2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txBox="1"/>
          <p:nvPr>
            <p:ph type="ctrTitle"/>
          </p:nvPr>
        </p:nvSpPr>
        <p:spPr>
          <a:xfrm>
            <a:off x="1905000" y="150"/>
            <a:ext cx="7239000" cy="142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500">
                <a:latin typeface="Tahoma"/>
                <a:ea typeface="Tahoma"/>
                <a:cs typeface="Tahoma"/>
                <a:sym typeface="Tahoma"/>
              </a:rPr>
              <a:t>AccountServlet.java</a:t>
            </a:r>
            <a:endParaRPr sz="3100">
              <a:latin typeface="Tahoma"/>
              <a:ea typeface="Tahoma"/>
              <a:cs typeface="Tahoma"/>
              <a:sym typeface="Tahoma"/>
            </a:endParaRPr>
          </a:p>
        </p:txBody>
      </p:sp>
      <p:pic>
        <p:nvPicPr>
          <p:cNvPr id="121" name="Google Shape;121;p20"/>
          <p:cNvPicPr preferRelativeResize="0"/>
          <p:nvPr/>
        </p:nvPicPr>
        <p:blipFill>
          <a:blip r:embed="rId3">
            <a:alphaModFix/>
          </a:blip>
          <a:stretch>
            <a:fillRect/>
          </a:stretch>
        </p:blipFill>
        <p:spPr>
          <a:xfrm>
            <a:off x="0" y="0"/>
            <a:ext cx="1905000" cy="1428750"/>
          </a:xfrm>
          <a:prstGeom prst="rect">
            <a:avLst/>
          </a:prstGeom>
          <a:noFill/>
          <a:ln>
            <a:noFill/>
          </a:ln>
        </p:spPr>
      </p:pic>
      <p:pic>
        <p:nvPicPr>
          <p:cNvPr id="122" name="Google Shape;122;p20"/>
          <p:cNvPicPr preferRelativeResize="0"/>
          <p:nvPr/>
        </p:nvPicPr>
        <p:blipFill>
          <a:blip r:embed="rId4">
            <a:alphaModFix/>
          </a:blip>
          <a:stretch>
            <a:fillRect/>
          </a:stretch>
        </p:blipFill>
        <p:spPr>
          <a:xfrm>
            <a:off x="1876975" y="1518950"/>
            <a:ext cx="5390043" cy="340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6C2"/>
        </a:solidFill>
      </p:bgPr>
    </p:bg>
    <p:spTree>
      <p:nvGrpSpPr>
        <p:cNvPr id="126" name="Shape 126"/>
        <p:cNvGrpSpPr/>
        <p:nvPr/>
      </p:nvGrpSpPr>
      <p:grpSpPr>
        <a:xfrm>
          <a:off x="0" y="0"/>
          <a:ext cx="0" cy="0"/>
          <a:chOff x="0" y="0"/>
          <a:chExt cx="0" cy="0"/>
        </a:xfrm>
      </p:grpSpPr>
      <p:sp>
        <p:nvSpPr>
          <p:cNvPr id="127" name="Google Shape;127;p21"/>
          <p:cNvSpPr/>
          <p:nvPr/>
        </p:nvSpPr>
        <p:spPr>
          <a:xfrm>
            <a:off x="1905000" y="0"/>
            <a:ext cx="7239000" cy="1428900"/>
          </a:xfrm>
          <a:prstGeom prst="rect">
            <a:avLst/>
          </a:prstGeom>
          <a:solidFill>
            <a:srgbClr val="D2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txBox="1"/>
          <p:nvPr>
            <p:ph type="ctrTitle"/>
          </p:nvPr>
        </p:nvSpPr>
        <p:spPr>
          <a:xfrm>
            <a:off x="1905000" y="150"/>
            <a:ext cx="7239000" cy="142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500">
                <a:latin typeface="Tahoma"/>
                <a:ea typeface="Tahoma"/>
                <a:cs typeface="Tahoma"/>
                <a:sym typeface="Tahoma"/>
              </a:rPr>
              <a:t>AccountManager.java</a:t>
            </a:r>
            <a:endParaRPr sz="3100">
              <a:latin typeface="Tahoma"/>
              <a:ea typeface="Tahoma"/>
              <a:cs typeface="Tahoma"/>
              <a:sym typeface="Tahoma"/>
            </a:endParaRPr>
          </a:p>
        </p:txBody>
      </p:sp>
      <p:pic>
        <p:nvPicPr>
          <p:cNvPr id="129" name="Google Shape;129;p21"/>
          <p:cNvPicPr preferRelativeResize="0"/>
          <p:nvPr/>
        </p:nvPicPr>
        <p:blipFill>
          <a:blip r:embed="rId3">
            <a:alphaModFix/>
          </a:blip>
          <a:stretch>
            <a:fillRect/>
          </a:stretch>
        </p:blipFill>
        <p:spPr>
          <a:xfrm>
            <a:off x="0" y="0"/>
            <a:ext cx="1905000" cy="1428750"/>
          </a:xfrm>
          <a:prstGeom prst="rect">
            <a:avLst/>
          </a:prstGeom>
          <a:noFill/>
          <a:ln>
            <a:noFill/>
          </a:ln>
        </p:spPr>
      </p:pic>
      <p:pic>
        <p:nvPicPr>
          <p:cNvPr id="130" name="Google Shape;130;p21"/>
          <p:cNvPicPr preferRelativeResize="0"/>
          <p:nvPr/>
        </p:nvPicPr>
        <p:blipFill>
          <a:blip r:embed="rId4">
            <a:alphaModFix/>
          </a:blip>
          <a:stretch>
            <a:fillRect/>
          </a:stretch>
        </p:blipFill>
        <p:spPr>
          <a:xfrm>
            <a:off x="0" y="2467925"/>
            <a:ext cx="4284201" cy="1636400"/>
          </a:xfrm>
          <a:prstGeom prst="rect">
            <a:avLst/>
          </a:prstGeom>
          <a:noFill/>
          <a:ln>
            <a:noFill/>
          </a:ln>
        </p:spPr>
      </p:pic>
      <p:pic>
        <p:nvPicPr>
          <p:cNvPr id="131" name="Google Shape;131;p21"/>
          <p:cNvPicPr preferRelativeResize="0"/>
          <p:nvPr/>
        </p:nvPicPr>
        <p:blipFill>
          <a:blip r:embed="rId5">
            <a:alphaModFix/>
          </a:blip>
          <a:stretch>
            <a:fillRect/>
          </a:stretch>
        </p:blipFill>
        <p:spPr>
          <a:xfrm>
            <a:off x="4670375" y="1428750"/>
            <a:ext cx="4038918" cy="378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