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78" r:id="rId26"/>
    <p:sldId id="277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3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8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52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4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0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82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5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67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2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7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6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E1B7-BDC4-4538-B8DF-8477179B56B6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9210-6DA3-46C7-B545-B262C28266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52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aarvoren.nl/artikel/htaccess/" TargetMode="External"/><Relationship Id="rId2" Type="http://schemas.openxmlformats.org/officeDocument/2006/relationships/hyperlink" Target="http://www.askapache.com/htacces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google.nl/" TargetMode="External"/><Relationship Id="rId4" Type="http://schemas.openxmlformats.org/officeDocument/2006/relationships/hyperlink" Target="http://pumka.net/2009/12/30/rewriting-for-seo-friendly-urls-htaccess-or-ph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PHP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mooie </a:t>
            </a:r>
            <a:r>
              <a:rPr lang="nl-NL" dirty="0" err="1"/>
              <a:t>url’s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216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.</a:t>
            </a:r>
            <a:r>
              <a:rPr lang="nl-NL" sz="2800" dirty="0" err="1"/>
              <a:t>htaccess</a:t>
            </a:r>
            <a:r>
              <a:rPr lang="nl-NL" sz="2800" dirty="0"/>
              <a:t> – mogelijkheden</a:t>
            </a:r>
          </a:p>
          <a:p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Alle bezoekers weren (of alle behalve 1 IP adres)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404 Error pagina instellen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Directories met wachtwoord beveiligen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Los bestand met wachtwoord beveiligen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Cookies ‘</a:t>
            </a:r>
            <a:r>
              <a:rPr lang="nl-NL" sz="2800" dirty="0" err="1"/>
              <a:t>setten</a:t>
            </a:r>
            <a:r>
              <a:rPr lang="nl-NL" sz="2800" dirty="0"/>
              <a:t>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Clients</a:t>
            </a:r>
            <a:r>
              <a:rPr lang="nl-NL" sz="2800" dirty="0"/>
              <a:t> </a:t>
            </a:r>
            <a:r>
              <a:rPr lang="nl-NL" sz="2800" dirty="0" err="1"/>
              <a:t>redirecten</a:t>
            </a:r>
            <a:r>
              <a:rPr lang="nl-NL" sz="2800" dirty="0"/>
              <a:t> (doorsturen)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Requests</a:t>
            </a:r>
            <a:r>
              <a:rPr lang="nl-NL" sz="2800" dirty="0"/>
              <a:t> </a:t>
            </a:r>
            <a:r>
              <a:rPr lang="nl-NL" sz="2800" dirty="0" err="1"/>
              <a:t>rewriten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3918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.</a:t>
            </a:r>
            <a:r>
              <a:rPr lang="nl-NL" sz="2800" dirty="0" err="1"/>
              <a:t>htaccess</a:t>
            </a:r>
            <a:r>
              <a:rPr lang="nl-NL" sz="2800" dirty="0"/>
              <a:t> – </a:t>
            </a:r>
            <a:r>
              <a:rPr lang="nl-NL" sz="2800" dirty="0" err="1"/>
              <a:t>Mod_Rewrite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 err="1"/>
              <a:t>Rewrite</a:t>
            </a:r>
            <a:r>
              <a:rPr lang="nl-NL" sz="2800" dirty="0"/>
              <a:t> module voor Apache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 err="1"/>
              <a:t>Rewrite</a:t>
            </a:r>
            <a:r>
              <a:rPr lang="nl-NL" sz="2800" dirty="0"/>
              <a:t> = omschrijven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5065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.</a:t>
            </a:r>
            <a:r>
              <a:rPr lang="nl-NL" sz="2800" dirty="0" err="1"/>
              <a:t>htaccess</a:t>
            </a:r>
            <a:r>
              <a:rPr lang="nl-NL" sz="2800" dirty="0"/>
              <a:t> – </a:t>
            </a:r>
            <a:r>
              <a:rPr lang="nl-NL" sz="2800" dirty="0" err="1"/>
              <a:t>Mod_Rewrite</a:t>
            </a:r>
            <a:endParaRPr lang="nl-NL" sz="2800" dirty="0"/>
          </a:p>
          <a:p>
            <a:endParaRPr lang="nl-NL" sz="2800" dirty="0"/>
          </a:p>
          <a:p>
            <a:r>
              <a:rPr lang="nl-NL" sz="2000" dirty="0"/>
              <a:t>http://www.shop.nl/boeken/		</a:t>
            </a:r>
            <a:r>
              <a:rPr lang="nl-NL" sz="2000" dirty="0">
                <a:sym typeface="Wingdings" panose="05000000000000000000" pitchFamily="2" charset="2"/>
              </a:rPr>
              <a:t> boeken/</a:t>
            </a:r>
            <a:r>
              <a:rPr lang="nl-NL" sz="2000" dirty="0" err="1">
                <a:sym typeface="Wingdings" panose="05000000000000000000" pitchFamily="2" charset="2"/>
              </a:rPr>
              <a:t>index.php</a:t>
            </a:r>
            <a:endParaRPr lang="nl-NL" sz="20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RewriteEngine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RewriteRule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^boeken/ boeken/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[L]</a:t>
            </a:r>
          </a:p>
        </p:txBody>
      </p:sp>
    </p:spTree>
    <p:extLst>
      <p:ext uri="{BB962C8B-B14F-4D97-AF65-F5344CB8AC3E}">
        <p14:creationId xmlns:p14="http://schemas.microsoft.com/office/powerpoint/2010/main" val="307989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.</a:t>
            </a:r>
            <a:r>
              <a:rPr lang="nl-NL" sz="2800" dirty="0" err="1"/>
              <a:t>htaccess</a:t>
            </a:r>
            <a:r>
              <a:rPr lang="nl-NL" sz="2800" dirty="0"/>
              <a:t> – </a:t>
            </a:r>
            <a:r>
              <a:rPr lang="nl-NL" sz="2800" dirty="0" err="1"/>
              <a:t>Mod_Rewrite</a:t>
            </a:r>
            <a:endParaRPr lang="nl-NL" sz="2800" dirty="0"/>
          </a:p>
          <a:p>
            <a:endParaRPr lang="nl-NL" sz="2800" dirty="0"/>
          </a:p>
          <a:p>
            <a:r>
              <a:rPr lang="nl-NL" sz="2000" dirty="0"/>
              <a:t>http://www.shop.nl/boeken/romans/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index.php?cat</a:t>
            </a:r>
            <a:r>
              <a:rPr lang="nl-NL" sz="2000" dirty="0">
                <a:sym typeface="Wingdings" panose="05000000000000000000" pitchFamily="2" charset="2"/>
              </a:rPr>
              <a:t>=</a:t>
            </a:r>
            <a:r>
              <a:rPr lang="nl-NL" sz="2000" dirty="0" err="1">
                <a:sym typeface="Wingdings" panose="05000000000000000000" pitchFamily="2" charset="2"/>
              </a:rPr>
              <a:t>boeken&amp;subcat</a:t>
            </a:r>
            <a:r>
              <a:rPr lang="nl-NL" sz="2000" dirty="0">
                <a:sym typeface="Wingdings" panose="05000000000000000000" pitchFamily="2" charset="2"/>
              </a:rPr>
              <a:t>=romans</a:t>
            </a:r>
            <a:endParaRPr lang="nl-NL" sz="20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RewriteEngine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RewriteRule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^boeken/(\w+)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index.php?cat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boeken&amp;subcat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=$1 [L]</a:t>
            </a:r>
          </a:p>
        </p:txBody>
      </p:sp>
    </p:spTree>
    <p:extLst>
      <p:ext uri="{BB962C8B-B14F-4D97-AF65-F5344CB8AC3E}">
        <p14:creationId xmlns:p14="http://schemas.microsoft.com/office/powerpoint/2010/main" val="26828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.</a:t>
            </a:r>
            <a:r>
              <a:rPr lang="nl-NL" sz="2800" dirty="0" err="1"/>
              <a:t>htaccess</a:t>
            </a:r>
            <a:r>
              <a:rPr lang="nl-NL" sz="2800" dirty="0"/>
              <a:t> – </a:t>
            </a:r>
            <a:r>
              <a:rPr lang="nl-NL" sz="2800" dirty="0" err="1"/>
              <a:t>Mod_Rewrite</a:t>
            </a:r>
            <a:endParaRPr lang="nl-NL" sz="2800" dirty="0"/>
          </a:p>
          <a:p>
            <a:endParaRPr lang="nl-NL" sz="2800" dirty="0"/>
          </a:p>
          <a:p>
            <a:r>
              <a:rPr lang="nl-NL" sz="2000" dirty="0"/>
              <a:t>http://www.shop.nl/boeken/		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</a:t>
            </a:r>
            <a:r>
              <a:rPr lang="nl-NL" sz="2000" dirty="0">
                <a:sym typeface="Wingdings" panose="05000000000000000000" pitchFamily="2" charset="2"/>
              </a:rPr>
              <a:t/>
            </a:r>
            <a:br>
              <a:rPr lang="nl-NL" sz="2000" dirty="0">
                <a:sym typeface="Wingdings" panose="05000000000000000000" pitchFamily="2" charset="2"/>
              </a:rPr>
            </a:br>
            <a:r>
              <a:rPr lang="nl-NL" sz="2000" dirty="0">
                <a:sym typeface="Wingdings" panose="05000000000000000000" pitchFamily="2" charset="2"/>
              </a:rPr>
              <a:t>Alles omschrijven naar </a:t>
            </a:r>
            <a:r>
              <a:rPr lang="nl-NL" sz="2000" dirty="0" err="1">
                <a:sym typeface="Wingdings" panose="05000000000000000000" pitchFamily="2" charset="2"/>
              </a:rPr>
              <a:t>index.php</a:t>
            </a:r>
            <a:endParaRPr lang="nl-NL" sz="2800" dirty="0"/>
          </a:p>
          <a:p>
            <a:endParaRPr lang="nl-NL" sz="28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RewriteEngine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RewriteCond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%{REQUEST_FILENAME} !-f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RewriteCond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%{REQUEST_FILENAME} !-d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RewriteRule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^(.*)$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[L]</a:t>
            </a:r>
          </a:p>
        </p:txBody>
      </p:sp>
    </p:spTree>
    <p:extLst>
      <p:ext uri="{BB962C8B-B14F-4D97-AF65-F5344CB8AC3E}">
        <p14:creationId xmlns:p14="http://schemas.microsoft.com/office/powerpoint/2010/main" val="107507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PHP – </a:t>
            </a:r>
            <a:r>
              <a:rPr lang="nl-NL" sz="2800" dirty="0" err="1"/>
              <a:t>index.php</a:t>
            </a:r>
            <a:r>
              <a:rPr lang="nl-NL" sz="2800" dirty="0"/>
              <a:t> ontvangt alle </a:t>
            </a:r>
            <a:r>
              <a:rPr lang="nl-NL" sz="2800" dirty="0" err="1"/>
              <a:t>requests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In de variabele</a:t>
            </a:r>
            <a:r>
              <a:rPr lang="nl-NL" sz="2400" dirty="0"/>
              <a:t> </a:t>
            </a:r>
            <a:r>
              <a:rPr lang="nl-NL" sz="2400" b="1" i="1" dirty="0"/>
              <a:t>$_SERVER[‘REQUEST_URI’] </a:t>
            </a:r>
            <a:r>
              <a:rPr lang="nl-NL" sz="2400" dirty="0"/>
              <a:t>zit het opgevraagde pad </a:t>
            </a:r>
            <a:br>
              <a:rPr lang="nl-NL" sz="2400" dirty="0"/>
            </a:br>
            <a:r>
              <a:rPr lang="nl-NL" sz="2400" dirty="0"/>
              <a:t>(</a:t>
            </a:r>
            <a:r>
              <a:rPr lang="nl-NL" sz="2400" dirty="0" err="1"/>
              <a:t>incl</a:t>
            </a:r>
            <a:r>
              <a:rPr lang="nl-NL" sz="2400" dirty="0"/>
              <a:t> eventuele parameters)</a:t>
            </a:r>
          </a:p>
          <a:p>
            <a:endParaRPr lang="nl-NL" sz="2400" b="1" i="1" dirty="0"/>
          </a:p>
          <a:p>
            <a:endParaRPr lang="nl-NL" sz="2400" b="1" i="1" dirty="0"/>
          </a:p>
          <a:p>
            <a:r>
              <a:rPr lang="nl-NL" sz="2400" b="1" i="1" dirty="0"/>
              <a:t>String “/boeken/romans”</a:t>
            </a:r>
            <a:endParaRPr lang="nl-NL" sz="2000" b="1" i="1" dirty="0"/>
          </a:p>
        </p:txBody>
      </p:sp>
    </p:spTree>
    <p:extLst>
      <p:ext uri="{BB962C8B-B14F-4D97-AF65-F5344CB8AC3E}">
        <p14:creationId xmlns:p14="http://schemas.microsoft.com/office/powerpoint/2010/main" val="217201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PHP – </a:t>
            </a:r>
            <a:r>
              <a:rPr lang="nl-NL" sz="2800" dirty="0" err="1"/>
              <a:t>index.php</a:t>
            </a:r>
            <a:r>
              <a:rPr lang="nl-NL" sz="2800" dirty="0"/>
              <a:t> ontvangt alle </a:t>
            </a:r>
            <a:r>
              <a:rPr lang="nl-NL" sz="2800" dirty="0" err="1"/>
              <a:t>requests</a:t>
            </a:r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Op basis van de waarde in $_SERVER[‘REQUEST_URI’] bepalen wat het script gaat doen.</a:t>
            </a:r>
          </a:p>
          <a:p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74627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r>
              <a:rPr lang="nl-NL" sz="2800" dirty="0"/>
              <a:t>PHP – </a:t>
            </a:r>
            <a:r>
              <a:rPr lang="nl-NL" sz="2800" dirty="0" err="1"/>
              <a:t>index.php</a:t>
            </a:r>
            <a:r>
              <a:rPr lang="nl-NL" sz="2800" dirty="0"/>
              <a:t> ontvangt alle </a:t>
            </a:r>
            <a:r>
              <a:rPr lang="nl-NL" sz="2800" dirty="0" err="1"/>
              <a:t>requests</a:t>
            </a:r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Op basis van de waarde in $_SERVER[‘REQUEST_URI’] bepalen wat het script gaat doen</a:t>
            </a:r>
          </a:p>
          <a:p>
            <a:endParaRPr lang="nl-NL" dirty="0"/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$_SERVER['REQUEST_URI'];</a:t>
            </a:r>
            <a:b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400">
                <a:latin typeface="Courier New" panose="02070309020205020404" pitchFamily="49" charset="0"/>
                <a:cs typeface="Courier New" panose="02070309020205020404" pitchFamily="49" charset="0"/>
              </a:rPr>
              <a:t>Verwijder </a:t>
            </a:r>
            <a:r>
              <a:rPr lang="nl-NL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eventuele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– de ?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=bar part</a:t>
            </a:r>
            <a:b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preg_replace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'/(\?(.*))/si', '', $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Verwijder een eerste en laatste /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trim( $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'/' );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Splits op / naar een array</a:t>
            </a:r>
            <a:b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"/\//", $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56374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dirty="0"/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$_SERVER['REQUEST_URI'];</a:t>
            </a:r>
            <a:b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Verwijder 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eventuele 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– de ?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=bar part</a:t>
            </a:r>
            <a:b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preg_replace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'/(\?(.*))/si', '', $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Verwijder een eerste en laatste /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trim( $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'/' 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Splits op / naar een array</a:t>
            </a:r>
            <a:b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preg_split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"/\//", $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>
                <a:cs typeface="Courier New" panose="02070309020205020404" pitchFamily="49" charset="0"/>
              </a:rPr>
              <a:t>http://www.shop.nl/boeken/romans 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[0] =&gt; boeken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[1] =&gt; romans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02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>
                <a:cs typeface="Courier New" panose="02070309020205020404" pitchFamily="49" charset="0"/>
              </a:rPr>
              <a:t>http://www.shop.nl/boeken/romans 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[0] =&gt; boeken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[1] =&gt; romans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/>
              <a:t>Nu verder, bijvoorbeeld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$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[0] == 'boeken' 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boeken.php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8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http://www.shop.nl/categorie.php?language=NL&amp;id=328&amp;status=2</a:t>
            </a:r>
          </a:p>
          <a:p>
            <a:endParaRPr lang="nl-NL" sz="2800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42" y="1566153"/>
            <a:ext cx="3607230" cy="36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 smtClean="0"/>
              <a:t>url’s</a:t>
            </a:r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r>
              <a:rPr lang="nl-NL" sz="2800" dirty="0" smtClean="0"/>
              <a:t>Niet alle karakters zijn mogelijk in een URL!</a:t>
            </a:r>
          </a:p>
          <a:p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/>
              <a:t>Geen spaties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/>
              <a:t>Geen speciale karakters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/>
              <a:t>Dergelijke tekens vervangen door een %</a:t>
            </a:r>
            <a:r>
              <a:rPr lang="nl-NL" sz="2800" i="1" dirty="0" smtClean="0"/>
              <a:t>{</a:t>
            </a:r>
            <a:r>
              <a:rPr lang="nl-NL" sz="2800" i="1" dirty="0" err="1" smtClean="0"/>
              <a:t>hexcode</a:t>
            </a:r>
            <a:r>
              <a:rPr lang="nl-NL" sz="2800" i="1" dirty="0" smtClean="0"/>
              <a:t>}</a:t>
            </a:r>
            <a:r>
              <a:rPr lang="nl-NL" sz="2800" i="1" dirty="0"/>
              <a:t/>
            </a:r>
            <a:br>
              <a:rPr lang="nl-NL" sz="2800" i="1" dirty="0"/>
            </a:br>
            <a:r>
              <a:rPr lang="nl-NL" sz="2800" dirty="0" smtClean="0"/>
              <a:t>een spatie wordt bijvoorbeeld </a:t>
            </a:r>
            <a:r>
              <a:rPr lang="nl-NL" sz="2800" b="1" i="1" dirty="0" smtClean="0"/>
              <a:t>%20</a:t>
            </a:r>
            <a:r>
              <a:rPr lang="nl-NL" sz="2800" dirty="0" smtClean="0"/>
              <a:t/>
            </a:r>
            <a:br>
              <a:rPr lang="nl-NL" sz="2800" dirty="0" smtClean="0"/>
            </a:br>
            <a:endParaRPr lang="nl-NL" sz="2800" dirty="0" smtClean="0"/>
          </a:p>
          <a:p>
            <a:endParaRPr lang="nl-NL" sz="2800" dirty="0" smtClean="0"/>
          </a:p>
          <a:p>
            <a:r>
              <a:rPr lang="nl-NL" sz="2800" dirty="0" smtClean="0"/>
              <a:t>Maar dan wordt je URL dus niet mooi </a:t>
            </a:r>
            <a:r>
              <a:rPr lang="nl-NL" sz="2800" dirty="0" smtClean="0">
                <a:sym typeface="Wingdings" panose="05000000000000000000" pitchFamily="2" charset="2"/>
              </a:rPr>
              <a:t></a:t>
            </a: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51168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 smtClean="0"/>
              <a:t>url’s</a:t>
            </a:r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r>
              <a:rPr lang="nl-NL" sz="2800" dirty="0" smtClean="0"/>
              <a:t>Speciale karakters kun je vervangen door hun ‘normale’ equivalent</a:t>
            </a:r>
          </a:p>
          <a:p>
            <a:endParaRPr lang="nl-NL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è, é, ê, ë </a:t>
            </a:r>
            <a:r>
              <a:rPr lang="nl-NL" sz="2800" dirty="0" smtClean="0">
                <a:sym typeface="Wingdings" panose="05000000000000000000" pitchFamily="2" charset="2"/>
              </a:rPr>
              <a:t> 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>
                <a:sym typeface="Wingdings" panose="05000000000000000000" pitchFamily="2" charset="2"/>
              </a:rPr>
              <a:t>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ym typeface="Wingdings" panose="05000000000000000000" pitchFamily="2" charset="2"/>
            </a:endParaRPr>
          </a:p>
          <a:p>
            <a:r>
              <a:rPr lang="nl-NL" sz="2800" dirty="0" smtClean="0">
                <a:sym typeface="Wingdings" panose="05000000000000000000" pitchFamily="2" charset="2"/>
              </a:rPr>
              <a:t>Spaties vervangen door   -   (</a:t>
            </a:r>
            <a:r>
              <a:rPr lang="nl-NL" sz="2800" dirty="0" err="1" smtClean="0">
                <a:sym typeface="Wingdings" panose="05000000000000000000" pitchFamily="2" charset="2"/>
              </a:rPr>
              <a:t>dash</a:t>
            </a:r>
            <a:r>
              <a:rPr lang="nl-NL" sz="280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341757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 smtClean="0"/>
              <a:t>url’s</a:t>
            </a:r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r>
              <a:rPr lang="nl-NL" sz="2800" dirty="0" smtClean="0"/>
              <a:t>Vaak wordt er ook een ID in een ‘mooie’ URL opgenomen</a:t>
            </a:r>
            <a:br>
              <a:rPr lang="nl-NL" sz="2800" dirty="0" smtClean="0"/>
            </a:br>
            <a:endParaRPr lang="nl-NL" sz="2800" dirty="0" smtClean="0"/>
          </a:p>
          <a:p>
            <a:r>
              <a:rPr lang="nl-NL" dirty="0">
                <a:sym typeface="Wingdings" panose="05000000000000000000" pitchFamily="2" charset="2"/>
              </a:rPr>
              <a:t>http://www.nu.nl/media/4732107/discoverys-how-do-they-do-it-heeft-nieuwe-presentatoren.html</a:t>
            </a:r>
            <a:endParaRPr lang="nl-NL" dirty="0" smtClean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3515542" y="3621921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ID</a:t>
            </a:r>
            <a:endParaRPr lang="nl-NL" dirty="0"/>
          </a:p>
        </p:txBody>
      </p:sp>
      <p:sp>
        <p:nvSpPr>
          <p:cNvPr id="4" name="Linkeraccolade 3"/>
          <p:cNvSpPr/>
          <p:nvPr/>
        </p:nvSpPr>
        <p:spPr>
          <a:xfrm rot="16200000">
            <a:off x="3636645" y="2950845"/>
            <a:ext cx="184515" cy="8479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4458516" y="3621921"/>
            <a:ext cx="57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Mooie titel voor gebruiker en zoekmachine</a:t>
            </a:r>
            <a:endParaRPr lang="nl-NL" dirty="0"/>
          </a:p>
        </p:txBody>
      </p:sp>
      <p:sp>
        <p:nvSpPr>
          <p:cNvPr id="6" name="Linkeraccolade 5"/>
          <p:cNvSpPr/>
          <p:nvPr/>
        </p:nvSpPr>
        <p:spPr>
          <a:xfrm rot="16200000">
            <a:off x="7165658" y="383857"/>
            <a:ext cx="79738" cy="591529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5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 smtClean="0"/>
              <a:t>url’s</a:t>
            </a:r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r>
              <a:rPr lang="nl-NL" sz="2800" dirty="0"/>
              <a:t>De webapplicatie zoekt op basis van het ID de juiste </a:t>
            </a:r>
            <a:r>
              <a:rPr lang="nl-NL" sz="2800" dirty="0" smtClean="0"/>
              <a:t>gegevens</a:t>
            </a:r>
            <a:br>
              <a:rPr lang="nl-NL" sz="2800" dirty="0" smtClean="0"/>
            </a:br>
            <a:endParaRPr lang="nl-NL" sz="2800" dirty="0" smtClean="0"/>
          </a:p>
          <a:p>
            <a:r>
              <a:rPr lang="nl-NL" dirty="0">
                <a:sym typeface="Wingdings" panose="05000000000000000000" pitchFamily="2" charset="2"/>
              </a:rPr>
              <a:t>http://www.nu.nl/media/4732107/discoverys-how-do-they-do-it-heeft-nieuwe-presentatoren.html</a:t>
            </a:r>
            <a:endParaRPr lang="nl-NL" dirty="0" smtClean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sz="2800" dirty="0" smtClean="0"/>
          </a:p>
          <a:p>
            <a:r>
              <a:rPr lang="nl-NL" sz="2800" dirty="0" smtClean="0"/>
              <a:t>Ook met deze URL kom je bij het juiste artikel</a:t>
            </a:r>
          </a:p>
          <a:p>
            <a:endParaRPr lang="nl-NL" sz="2800" dirty="0" smtClean="0"/>
          </a:p>
          <a:p>
            <a:r>
              <a:rPr lang="nl-NL" dirty="0">
                <a:sym typeface="Wingdings" panose="05000000000000000000" pitchFamily="2" charset="2"/>
              </a:rPr>
              <a:t>http://</a:t>
            </a:r>
            <a:r>
              <a:rPr lang="nl-NL" dirty="0" smtClean="0">
                <a:sym typeface="Wingdings" panose="05000000000000000000" pitchFamily="2" charset="2"/>
              </a:rPr>
              <a:t>www.nu.nl/media/4732107/aventus-rockt.html</a:t>
            </a:r>
            <a:endParaRPr lang="nl-NL" dirty="0">
              <a:sym typeface="Wingdings" panose="05000000000000000000" pitchFamily="2" charset="2"/>
            </a:endParaRPr>
          </a:p>
          <a:p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8135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 smtClean="0"/>
              <a:t>url’s</a:t>
            </a:r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r>
              <a:rPr lang="nl-NL" sz="2800" dirty="0" smtClean="0"/>
              <a:t>Voordeel van gebruik ID in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>
                <a:sym typeface="Wingdings" panose="05000000000000000000" pitchFamily="2" charset="2"/>
              </a:rPr>
              <a:t>Geen conflicten bij meerdere items met dezelfde titel</a:t>
            </a:r>
            <a:br>
              <a:rPr lang="nl-NL" sz="2800" dirty="0" smtClean="0">
                <a:sym typeface="Wingdings" panose="05000000000000000000" pitchFamily="2" charset="2"/>
              </a:rPr>
            </a:br>
            <a:r>
              <a:rPr lang="nl-NL" sz="2800" dirty="0" smtClean="0">
                <a:sym typeface="Wingdings" panose="05000000000000000000" pitchFamily="2" charset="2"/>
              </a:rPr>
              <a:t>ID is tenslotte uniek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>
                <a:sym typeface="Wingdings" panose="05000000000000000000" pitchFamily="2" charset="2"/>
              </a:rPr>
              <a:t>Applicatie kan eenvoudig gewenste item opzoeken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>
                <a:sym typeface="Wingdings" panose="05000000000000000000" pitchFamily="2" charset="2"/>
              </a:rPr>
              <a:t>Bij wijzigen titel (en mooie </a:t>
            </a:r>
            <a:r>
              <a:rPr lang="nl-NL" sz="2800" dirty="0" err="1" smtClean="0">
                <a:sym typeface="Wingdings" panose="05000000000000000000" pitchFamily="2" charset="2"/>
              </a:rPr>
              <a:t>url</a:t>
            </a:r>
            <a:r>
              <a:rPr lang="nl-NL" sz="2800" dirty="0" smtClean="0">
                <a:sym typeface="Wingdings" panose="05000000000000000000" pitchFamily="2" charset="2"/>
              </a:rPr>
              <a:t>-deel) blijft het ID bestaan en blijven eventueel oude URL’s werken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ym typeface="Wingdings" panose="05000000000000000000" pitchFamily="2" charset="2"/>
            </a:endParaRPr>
          </a:p>
          <a:p>
            <a:r>
              <a:rPr lang="nl-NL" sz="2800" dirty="0" smtClean="0">
                <a:sym typeface="Wingdings" panose="05000000000000000000" pitchFamily="2" charset="2"/>
              </a:rPr>
              <a:t>Nadeel van gebruik ID in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>
                <a:sym typeface="Wingdings" panose="05000000000000000000" pitchFamily="2" charset="2"/>
              </a:rPr>
              <a:t>Minder mooi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>
                <a:sym typeface="Wingdings" panose="05000000000000000000" pitchFamily="2" charset="2"/>
              </a:rPr>
              <a:t>Niet goed te delen/onthouden/commercieel te gebruiken</a:t>
            </a:r>
            <a:endParaRPr lang="nl-NL" dirty="0">
              <a:sym typeface="Wingdings" panose="05000000000000000000" pitchFamily="2" charset="2"/>
            </a:endParaRPr>
          </a:p>
          <a:p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190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</a:t>
            </a:r>
            <a:r>
              <a:rPr lang="nl-NL" sz="2800" dirty="0" smtClean="0"/>
              <a:t>– Jukebox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 smtClean="0"/>
              <a:t>www.jukebox.nl/registreren</a:t>
            </a:r>
          </a:p>
          <a:p>
            <a:r>
              <a:rPr lang="nl-NL" sz="2800" dirty="0" smtClean="0"/>
              <a:t>www.jukebox.nl/inloggen</a:t>
            </a:r>
          </a:p>
          <a:p>
            <a:endParaRPr lang="nl-NL" sz="2800" dirty="0" smtClean="0"/>
          </a:p>
          <a:p>
            <a:r>
              <a:rPr lang="nl-NL" sz="2800" dirty="0" smtClean="0"/>
              <a:t>www.jukebox.nl/pietje</a:t>
            </a:r>
          </a:p>
          <a:p>
            <a:r>
              <a:rPr lang="nl-NL" sz="2800" dirty="0" smtClean="0"/>
              <a:t>www.jukebox.nl/pietje/moeders-favorieten</a:t>
            </a:r>
          </a:p>
        </p:txBody>
      </p:sp>
    </p:spTree>
    <p:extLst>
      <p:ext uri="{BB962C8B-B14F-4D97-AF65-F5344CB8AC3E}">
        <p14:creationId xmlns:p14="http://schemas.microsoft.com/office/powerpoint/2010/main" val="131438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– Meer informatie</a:t>
            </a:r>
          </a:p>
          <a:p>
            <a:endParaRPr lang="nl-NL" sz="2800" dirty="0"/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28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hlinkClick r:id="rId2"/>
              </a:rPr>
              <a:t>http://www.askapache.com/htaccess/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hlinkClick r:id="rId3"/>
              </a:rPr>
              <a:t>https://naarvoren.nl/artikel/htaccess/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hlinkClick r:id="rId4"/>
              </a:rPr>
              <a:t>http://pumka.net/2009/12/30/rewriting-for-seo-friendly-urls-htaccess-or-php/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hlinkClick r:id="rId5"/>
              </a:rPr>
              <a:t>http://www.google.nl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8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http://www.shop.nl/boeken/</a:t>
            </a:r>
          </a:p>
          <a:p>
            <a:endParaRPr lang="nl-NL" sz="2800" dirty="0"/>
          </a:p>
          <a:p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61646" y="3794760"/>
            <a:ext cx="5672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http://www.shop.nl/boeken/romans/</a:t>
            </a:r>
          </a:p>
          <a:p>
            <a:r>
              <a:rPr lang="nl-NL" sz="2800" dirty="0"/>
              <a:t>http://www.shop.nl/muziek/jazz/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50" y="2294105"/>
            <a:ext cx="3620311" cy="36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endParaRPr lang="nl-NL" sz="2800" dirty="0"/>
          </a:p>
          <a:p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Gebruiksvriendelijk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Goed leesbaar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Makkelijk te delen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Makkelijk te typen </a:t>
            </a:r>
            <a:br>
              <a:rPr lang="nl-NL" sz="2800" dirty="0"/>
            </a:br>
            <a:r>
              <a:rPr lang="nl-NL" sz="2800" dirty="0"/>
              <a:t>bv. als de URL ook via andere media wordt gecommuniceerd</a:t>
            </a:r>
            <a:br>
              <a:rPr lang="nl-NL" sz="2800" dirty="0"/>
            </a:b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Zoekmachine vriendelijk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Zoekwoord in de URL verbetert vindbaarheid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Gebruiker ziet bevestiging van zijn zoekopdracht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05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http://www.shop.nl/boeken/		 	!= directory</a:t>
            </a:r>
          </a:p>
          <a:p>
            <a:r>
              <a:rPr lang="nl-NL" sz="2800" dirty="0"/>
              <a:t>http://www.shop.nl/boeken/romans/ 	!= directory</a:t>
            </a:r>
          </a:p>
          <a:p>
            <a:r>
              <a:rPr lang="nl-NL" sz="2800" dirty="0"/>
              <a:t>http://www.shop.nl/muziek/jazz/		!= directory</a:t>
            </a:r>
          </a:p>
          <a:p>
            <a:endParaRPr lang="nl-NL" sz="2800" dirty="0"/>
          </a:p>
          <a:p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/>
          </a:p>
          <a:p>
            <a:r>
              <a:rPr lang="nl-NL" sz="2800" dirty="0"/>
              <a:t>URL is niet gelijk aan de bestands- en mappenstructuur op de server!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50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De URL wordt op de server ‘vertaald’ naar een bestand/script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000" dirty="0"/>
              <a:t>http://www.shop.nl/boeken/		</a:t>
            </a:r>
            <a:r>
              <a:rPr lang="nl-NL" sz="2000" dirty="0">
                <a:sym typeface="Wingdings" panose="05000000000000000000" pitchFamily="2" charset="2"/>
              </a:rPr>
              <a:t> boeken/</a:t>
            </a:r>
            <a:r>
              <a:rPr lang="nl-NL" sz="2000" dirty="0" err="1">
                <a:sym typeface="Wingdings" panose="05000000000000000000" pitchFamily="2" charset="2"/>
              </a:rPr>
              <a:t>index.php</a:t>
            </a:r>
            <a:endParaRPr lang="nl-NL" sz="2000" dirty="0"/>
          </a:p>
          <a:p>
            <a:r>
              <a:rPr lang="nl-NL" sz="2000" dirty="0"/>
              <a:t>http://www.shop.nl/boeken/romans/ 	</a:t>
            </a:r>
            <a:r>
              <a:rPr lang="nl-NL" sz="2000" dirty="0">
                <a:sym typeface="Wingdings" panose="05000000000000000000" pitchFamily="2" charset="2"/>
              </a:rPr>
              <a:t> boeken/</a:t>
            </a:r>
            <a:r>
              <a:rPr lang="nl-NL" sz="2000" dirty="0" err="1">
                <a:sym typeface="Wingdings" panose="05000000000000000000" pitchFamily="2" charset="2"/>
              </a:rPr>
              <a:t>romans.php</a:t>
            </a:r>
            <a:endParaRPr lang="nl-NL" sz="2000" dirty="0"/>
          </a:p>
          <a:p>
            <a:r>
              <a:rPr lang="nl-NL" sz="2000" dirty="0"/>
              <a:t>http://www.shop.nl/muziek/jazz/		</a:t>
            </a:r>
            <a:r>
              <a:rPr lang="nl-NL" sz="2000" dirty="0">
                <a:sym typeface="Wingdings" panose="05000000000000000000" pitchFamily="2" charset="2"/>
              </a:rPr>
              <a:t> muziek/</a:t>
            </a:r>
            <a:r>
              <a:rPr lang="nl-NL" sz="2000" dirty="0" err="1">
                <a:sym typeface="Wingdings" panose="05000000000000000000" pitchFamily="2" charset="2"/>
              </a:rPr>
              <a:t>jazz.php</a:t>
            </a:r>
            <a:endParaRPr lang="nl-NL" sz="2000" dirty="0"/>
          </a:p>
          <a:p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533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De URL wordt op de server ‘vertaald’ naar een bestand/script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000" dirty="0"/>
              <a:t>http://www.shop.nl/boeken/		</a:t>
            </a:r>
            <a:r>
              <a:rPr lang="nl-NL" sz="2000" dirty="0">
                <a:sym typeface="Wingdings" panose="05000000000000000000" pitchFamily="2" charset="2"/>
              </a:rPr>
              <a:t> boeken/</a:t>
            </a:r>
            <a:r>
              <a:rPr lang="nl-NL" sz="2000" dirty="0" err="1">
                <a:sym typeface="Wingdings" panose="05000000000000000000" pitchFamily="2" charset="2"/>
              </a:rPr>
              <a:t>index.php</a:t>
            </a:r>
            <a:endParaRPr lang="nl-NL" sz="2000" dirty="0"/>
          </a:p>
          <a:p>
            <a:r>
              <a:rPr lang="nl-NL" sz="2000" dirty="0"/>
              <a:t>http://www.shop.nl/boeken/romans/ 	</a:t>
            </a:r>
            <a:r>
              <a:rPr lang="nl-NL" sz="2000" dirty="0">
                <a:sym typeface="Wingdings" panose="05000000000000000000" pitchFamily="2" charset="2"/>
              </a:rPr>
              <a:t> boeken/</a:t>
            </a:r>
            <a:r>
              <a:rPr lang="nl-NL" sz="2000" dirty="0" err="1">
                <a:sym typeface="Wingdings" panose="05000000000000000000" pitchFamily="2" charset="2"/>
              </a:rPr>
              <a:t>romans.php</a:t>
            </a:r>
            <a:endParaRPr lang="nl-NL" sz="2000" dirty="0"/>
          </a:p>
          <a:p>
            <a:r>
              <a:rPr lang="nl-NL" sz="2000" dirty="0"/>
              <a:t>http://www.shop.nl/muziek/jazz/		</a:t>
            </a:r>
            <a:r>
              <a:rPr lang="nl-NL" sz="2000" dirty="0">
                <a:sym typeface="Wingdings" panose="05000000000000000000" pitchFamily="2" charset="2"/>
              </a:rPr>
              <a:t> muziek/</a:t>
            </a:r>
            <a:r>
              <a:rPr lang="nl-NL" sz="2000" dirty="0" err="1">
                <a:sym typeface="Wingdings" panose="05000000000000000000" pitchFamily="2" charset="2"/>
              </a:rPr>
              <a:t>jazz.php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of</a:t>
            </a:r>
          </a:p>
          <a:p>
            <a:endParaRPr lang="nl-NL" sz="2000" dirty="0"/>
          </a:p>
          <a:p>
            <a:r>
              <a:rPr lang="nl-NL" sz="2000" dirty="0"/>
              <a:t>http://www.shop.nl/boeken/	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index.php?cat</a:t>
            </a:r>
            <a:r>
              <a:rPr lang="nl-NL" sz="2000" dirty="0">
                <a:sym typeface="Wingdings" panose="05000000000000000000" pitchFamily="2" charset="2"/>
              </a:rPr>
              <a:t>=boeken</a:t>
            </a:r>
            <a:endParaRPr lang="nl-NL" sz="2000" dirty="0"/>
          </a:p>
          <a:p>
            <a:r>
              <a:rPr lang="nl-NL" sz="2000" dirty="0"/>
              <a:t>http://www.shop.nl/boeken/romans/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index.php?cat</a:t>
            </a:r>
            <a:r>
              <a:rPr lang="nl-NL" sz="2000" dirty="0">
                <a:sym typeface="Wingdings" panose="05000000000000000000" pitchFamily="2" charset="2"/>
              </a:rPr>
              <a:t>=</a:t>
            </a:r>
            <a:r>
              <a:rPr lang="nl-NL" sz="2000" dirty="0" err="1">
                <a:sym typeface="Wingdings" panose="05000000000000000000" pitchFamily="2" charset="2"/>
              </a:rPr>
              <a:t>boeken&amp;subcat</a:t>
            </a:r>
            <a:r>
              <a:rPr lang="nl-NL" sz="2000" dirty="0">
                <a:sym typeface="Wingdings" panose="05000000000000000000" pitchFamily="2" charset="2"/>
              </a:rPr>
              <a:t>=romans</a:t>
            </a:r>
            <a:endParaRPr lang="nl-NL" sz="2000" dirty="0"/>
          </a:p>
          <a:p>
            <a:r>
              <a:rPr lang="nl-NL" sz="2000" dirty="0"/>
              <a:t>http://www.shop.nl/muziek/jazz/	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index.php?cat</a:t>
            </a:r>
            <a:r>
              <a:rPr lang="nl-NL" sz="2000" dirty="0">
                <a:sym typeface="Wingdings" panose="05000000000000000000" pitchFamily="2" charset="2"/>
              </a:rPr>
              <a:t>=</a:t>
            </a:r>
            <a:r>
              <a:rPr lang="nl-NL" sz="2000" dirty="0" err="1">
                <a:sym typeface="Wingdings" panose="05000000000000000000" pitchFamily="2" charset="2"/>
              </a:rPr>
              <a:t>muziek&amp;subcat</a:t>
            </a:r>
            <a:r>
              <a:rPr lang="nl-NL" sz="2000" dirty="0">
                <a:sym typeface="Wingdings" panose="05000000000000000000" pitchFamily="2" charset="2"/>
              </a:rPr>
              <a:t>=jazz</a:t>
            </a:r>
            <a:endParaRPr lang="nl-NL" sz="2000" dirty="0"/>
          </a:p>
          <a:p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350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De URL wordt op de server ‘vertaald’ naar een bestand/script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000" dirty="0"/>
              <a:t>http://www.shop.nl/boeken/	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index.php?cat</a:t>
            </a:r>
            <a:r>
              <a:rPr lang="nl-NL" sz="2000" dirty="0">
                <a:sym typeface="Wingdings" panose="05000000000000000000" pitchFamily="2" charset="2"/>
              </a:rPr>
              <a:t>=boeken</a:t>
            </a:r>
            <a:endParaRPr lang="nl-NL" sz="2000" dirty="0"/>
          </a:p>
          <a:p>
            <a:r>
              <a:rPr lang="nl-NL" sz="2000" dirty="0"/>
              <a:t>http://www.shop.nl/boeken/romans/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index.php?cat</a:t>
            </a:r>
            <a:r>
              <a:rPr lang="nl-NL" sz="2000" dirty="0">
                <a:sym typeface="Wingdings" panose="05000000000000000000" pitchFamily="2" charset="2"/>
              </a:rPr>
              <a:t>=</a:t>
            </a:r>
            <a:r>
              <a:rPr lang="nl-NL" sz="2000" dirty="0" err="1">
                <a:sym typeface="Wingdings" panose="05000000000000000000" pitchFamily="2" charset="2"/>
              </a:rPr>
              <a:t>boeken&amp;subcat</a:t>
            </a:r>
            <a:r>
              <a:rPr lang="nl-NL" sz="2000" dirty="0">
                <a:sym typeface="Wingdings" panose="05000000000000000000" pitchFamily="2" charset="2"/>
              </a:rPr>
              <a:t>=romans</a:t>
            </a:r>
            <a:endParaRPr lang="nl-NL" sz="2000" dirty="0"/>
          </a:p>
          <a:p>
            <a:r>
              <a:rPr lang="nl-NL" sz="2000" dirty="0"/>
              <a:t>http://www.shop.nl/muziek/jazz/		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index.php?cat</a:t>
            </a:r>
            <a:r>
              <a:rPr lang="nl-NL" sz="2000" dirty="0">
                <a:sym typeface="Wingdings" panose="05000000000000000000" pitchFamily="2" charset="2"/>
              </a:rPr>
              <a:t>=</a:t>
            </a:r>
            <a:r>
              <a:rPr lang="nl-NL" sz="2000" dirty="0" err="1">
                <a:sym typeface="Wingdings" panose="05000000000000000000" pitchFamily="2" charset="2"/>
              </a:rPr>
              <a:t>muziek&amp;subcat</a:t>
            </a:r>
            <a:r>
              <a:rPr lang="nl-NL" sz="2000" dirty="0">
                <a:sym typeface="Wingdings" panose="05000000000000000000" pitchFamily="2" charset="2"/>
              </a:rPr>
              <a:t>=jazz</a:t>
            </a:r>
            <a:endParaRPr lang="nl-NL" sz="2000" dirty="0"/>
          </a:p>
          <a:p>
            <a:endParaRPr lang="nl-NL" sz="2000" dirty="0"/>
          </a:p>
          <a:p>
            <a:r>
              <a:rPr lang="nl-NL" dirty="0"/>
              <a:t>of</a:t>
            </a:r>
          </a:p>
          <a:p>
            <a:endParaRPr lang="nl-NL" sz="2000" dirty="0"/>
          </a:p>
          <a:p>
            <a:r>
              <a:rPr lang="nl-NL" dirty="0"/>
              <a:t>http://www.shop.nl/boeken/			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index.php</a:t>
            </a:r>
            <a:endParaRPr lang="nl-NL" dirty="0"/>
          </a:p>
          <a:p>
            <a:r>
              <a:rPr lang="nl-NL" dirty="0"/>
              <a:t>http://www.shop.nl/boeken/romans/		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index.php</a:t>
            </a:r>
            <a:endParaRPr lang="nl-NL" dirty="0"/>
          </a:p>
          <a:p>
            <a:r>
              <a:rPr lang="nl-NL" dirty="0"/>
              <a:t>http://www.shop.nl/muziek/jazz/		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index.php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4295775"/>
            <a:ext cx="226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61646" y="791308"/>
            <a:ext cx="10287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PHP clean </a:t>
            </a:r>
            <a:r>
              <a:rPr lang="nl-NL" sz="2800" dirty="0" err="1"/>
              <a:t>url’s</a:t>
            </a:r>
            <a:r>
              <a:rPr lang="nl-NL" sz="2800" dirty="0"/>
              <a:t> - hoe werkt dat?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.</a:t>
            </a:r>
            <a:r>
              <a:rPr lang="nl-NL" sz="2800" dirty="0" err="1"/>
              <a:t>htaccess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400" dirty="0"/>
              <a:t>Het .</a:t>
            </a:r>
            <a:r>
              <a:rPr lang="nl-NL" sz="2400" dirty="0" err="1"/>
              <a:t>htaccess</a:t>
            </a:r>
            <a:r>
              <a:rPr lang="nl-NL" sz="2400" dirty="0"/>
              <a:t> bestand is een configuratie file voor de Apache webserver</a:t>
            </a:r>
          </a:p>
          <a:p>
            <a:endParaRPr lang="nl-NL" sz="2400" dirty="0"/>
          </a:p>
          <a:p>
            <a:r>
              <a:rPr lang="nl-NL" sz="2400" dirty="0"/>
              <a:t>Commando’s en regels in het .</a:t>
            </a:r>
            <a:r>
              <a:rPr lang="nl-NL" sz="2400" dirty="0" err="1"/>
              <a:t>htaccess</a:t>
            </a:r>
            <a:r>
              <a:rPr lang="nl-NL" sz="2400" dirty="0"/>
              <a:t> bestand zijn van toepassing op de directory (en </a:t>
            </a:r>
            <a:r>
              <a:rPr lang="nl-NL" sz="2400" dirty="0" err="1"/>
              <a:t>subdirectories</a:t>
            </a:r>
            <a:r>
              <a:rPr lang="nl-NL" sz="2400" dirty="0"/>
              <a:t>) waarin het bestand staat</a:t>
            </a:r>
          </a:p>
          <a:p>
            <a:endParaRPr lang="nl-NL" sz="2400" dirty="0"/>
          </a:p>
          <a:p>
            <a:r>
              <a:rPr lang="nl-NL" sz="2400" dirty="0"/>
              <a:t>Bij elk </a:t>
            </a:r>
            <a:r>
              <a:rPr lang="nl-NL" sz="2400" dirty="0" err="1"/>
              <a:t>request</a:t>
            </a:r>
            <a:r>
              <a:rPr lang="nl-NL" sz="2400" dirty="0"/>
              <a:t> zoekt de Apache webserver naar het .</a:t>
            </a:r>
            <a:r>
              <a:rPr lang="nl-NL" sz="2400" dirty="0" err="1"/>
              <a:t>htaccess</a:t>
            </a:r>
            <a:r>
              <a:rPr lang="nl-NL" sz="2400" dirty="0"/>
              <a:t> bestand, leest de configuratie daarin, voert het uit en handelt het </a:t>
            </a:r>
            <a:r>
              <a:rPr lang="nl-NL" sz="2400" dirty="0" err="1"/>
              <a:t>request</a:t>
            </a:r>
            <a:r>
              <a:rPr lang="nl-NL" sz="2400" dirty="0"/>
              <a:t> verder af</a:t>
            </a:r>
          </a:p>
        </p:txBody>
      </p:sp>
    </p:spTree>
    <p:extLst>
      <p:ext uri="{BB962C8B-B14F-4D97-AF65-F5344CB8AC3E}">
        <p14:creationId xmlns:p14="http://schemas.microsoft.com/office/powerpoint/2010/main" val="23492774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604</Words>
  <Application>Microsoft Office PowerPoint</Application>
  <PresentationFormat>Breedbeeld</PresentationFormat>
  <Paragraphs>272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Kantoorthema</vt:lpstr>
      <vt:lpstr>PHP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Vincent Fleur</dc:creator>
  <cp:lastModifiedBy>Vincent Fleur</cp:lastModifiedBy>
  <cp:revision>27</cp:revision>
  <dcterms:created xsi:type="dcterms:W3CDTF">2017-05-30T11:27:32Z</dcterms:created>
  <dcterms:modified xsi:type="dcterms:W3CDTF">2017-05-30T20:27:25Z</dcterms:modified>
</cp:coreProperties>
</file>