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4"/>
    <p:sldMasterId id="214748367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Rajdhani"/>
      <p:regular r:id="rId15"/>
      <p:bold r:id="rId16"/>
    </p:embeddedFont>
    <p:embeddedFont>
      <p:font typeface="Open Sans Light"/>
      <p:regular r:id="rId17"/>
      <p:bold r:id="rId18"/>
      <p:italic r:id="rId19"/>
      <p:boldItalic r:id="rId20"/>
    </p:embeddedFont>
    <p:embeddedFont>
      <p:font typeface="Open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Light-boldItalic.fntdata"/><Relationship Id="rId11" Type="http://schemas.openxmlformats.org/officeDocument/2006/relationships/slide" Target="slides/slide5.xml"/><Relationship Id="rId22" Type="http://schemas.openxmlformats.org/officeDocument/2006/relationships/font" Target="fonts/OpenSans-bold.fntdata"/><Relationship Id="rId10" Type="http://schemas.openxmlformats.org/officeDocument/2006/relationships/slide" Target="slides/slide4.xml"/><Relationship Id="rId21" Type="http://schemas.openxmlformats.org/officeDocument/2006/relationships/font" Target="fonts/OpenSans-regular.fntdata"/><Relationship Id="rId13" Type="http://schemas.openxmlformats.org/officeDocument/2006/relationships/slide" Target="slides/slide7.xml"/><Relationship Id="rId24" Type="http://schemas.openxmlformats.org/officeDocument/2006/relationships/font" Target="fonts/OpenSans-boldItalic.fntdata"/><Relationship Id="rId12" Type="http://schemas.openxmlformats.org/officeDocument/2006/relationships/slide" Target="slides/slide6.xml"/><Relationship Id="rId23" Type="http://schemas.openxmlformats.org/officeDocument/2006/relationships/font" Target="fonts/OpenSans-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Rajdhani-regular.fntdata"/><Relationship Id="rId14" Type="http://schemas.openxmlformats.org/officeDocument/2006/relationships/slide" Target="slides/slide8.xml"/><Relationship Id="rId17" Type="http://schemas.openxmlformats.org/officeDocument/2006/relationships/font" Target="fonts/OpenSansLight-regular.fntdata"/><Relationship Id="rId16" Type="http://schemas.openxmlformats.org/officeDocument/2006/relationships/font" Target="fonts/Rajdhani-bold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OpenSansLight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OpenSansLight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bd1baf1a06_3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bd1baf1a06_3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c8cc967e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8c8cc967e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d5ddc71b3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d5ddc71b3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d5ddc71b37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d5ddc71b37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d5ddc71b37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d5ddc71b37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d286efa3c5_1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d286efa3c5_1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d5ddc71b37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d5ddc71b37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8e6c83523f_0_1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8e6c83523f_0_1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7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g"/><Relationship Id="rId3" Type="http://schemas.openxmlformats.org/officeDocument/2006/relationships/image" Target="../media/image1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37" name="Google Shape;3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3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" name="Google Shape;41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4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44" name="Google Shape;4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48" name="Google Shape;48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7" name="Google Shape;57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62" name="Google Shape;62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3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68" name="Google Shape;68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9" name="Google Shape;69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74" name="Google Shape;74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7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8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81" name="Google Shape;81;p28"/>
          <p:cNvPicPr preferRelativeResize="0"/>
          <p:nvPr/>
        </p:nvPicPr>
        <p:blipFill rotWithShape="1">
          <a:blip r:embed="rId3">
            <a:alphaModFix/>
          </a:blip>
          <a:srcRect b="0" l="5658" r="5649" t="0"/>
          <a:stretch/>
        </p:blipFill>
        <p:spPr>
          <a:xfrm>
            <a:off x="5888950" y="3624550"/>
            <a:ext cx="2675822" cy="11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0" name="Google Shape;20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5" name="Google Shape;25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31" name="Google Shape;31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2" name="Google Shape;32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3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1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Casos de prueba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" name="Google Shape;8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12.png"/><Relationship Id="rId5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5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9"/>
          <p:cNvSpPr txBox="1"/>
          <p:nvPr>
            <p:ph type="title"/>
          </p:nvPr>
        </p:nvSpPr>
        <p:spPr>
          <a:xfrm>
            <a:off x="4289805" y="1256945"/>
            <a:ext cx="4058100" cy="2860200"/>
          </a:xfrm>
          <a:prstGeom prst="rect">
            <a:avLst/>
          </a:prstGeom>
        </p:spPr>
        <p:txBody>
          <a:bodyPr anchorCtr="0" anchor="t" bIns="91425" lIns="91425" spcFirstLastPara="1" rIns="18000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Casos de prueba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0"/>
          <p:cNvSpPr txBox="1"/>
          <p:nvPr/>
        </p:nvSpPr>
        <p:spPr>
          <a:xfrm>
            <a:off x="1006375" y="1902050"/>
            <a:ext cx="5225700" cy="203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¿Qué es un caso de prueba? </a:t>
            </a:r>
            <a:br>
              <a:rPr b="1" lang="es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b="1" sz="24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Es un documento escrito que proporciona información escrita sobre qué y cómo probar. </a:t>
            </a:r>
            <a:endParaRPr sz="24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92" name="Google Shape;92;p30"/>
          <p:cNvSpPr/>
          <p:nvPr/>
        </p:nvSpPr>
        <p:spPr>
          <a:xfrm>
            <a:off x="6946594" y="1885847"/>
            <a:ext cx="1208834" cy="1757993"/>
          </a:xfrm>
          <a:custGeom>
            <a:rect b="b" l="l" r="r" t="t"/>
            <a:pathLst>
              <a:path extrusionOk="0" h="498015" w="342446">
                <a:moveTo>
                  <a:pt x="93494" y="441963"/>
                </a:moveTo>
                <a:cubicBezTo>
                  <a:pt x="93494" y="448093"/>
                  <a:pt x="95355" y="454115"/>
                  <a:pt x="98749" y="459151"/>
                </a:cubicBezTo>
                <a:lnTo>
                  <a:pt x="115390" y="484112"/>
                </a:lnTo>
                <a:cubicBezTo>
                  <a:pt x="121192" y="492761"/>
                  <a:pt x="130935" y="498016"/>
                  <a:pt x="141336" y="498016"/>
                </a:cubicBezTo>
                <a:lnTo>
                  <a:pt x="201330" y="498016"/>
                </a:lnTo>
                <a:cubicBezTo>
                  <a:pt x="211730" y="498016"/>
                  <a:pt x="221474" y="492761"/>
                  <a:pt x="227276" y="484112"/>
                </a:cubicBezTo>
                <a:lnTo>
                  <a:pt x="243917" y="459151"/>
                </a:lnTo>
                <a:cubicBezTo>
                  <a:pt x="247311" y="454005"/>
                  <a:pt x="249172" y="448093"/>
                  <a:pt x="249172" y="441963"/>
                </a:cubicBezTo>
                <a:lnTo>
                  <a:pt x="249172" y="404631"/>
                </a:lnTo>
                <a:lnTo>
                  <a:pt x="93604" y="404631"/>
                </a:lnTo>
                <a:lnTo>
                  <a:pt x="93494" y="441963"/>
                </a:lnTo>
                <a:close/>
                <a:moveTo>
                  <a:pt x="0" y="171224"/>
                </a:moveTo>
                <a:cubicBezTo>
                  <a:pt x="0" y="214358"/>
                  <a:pt x="15984" y="253770"/>
                  <a:pt x="42368" y="283877"/>
                </a:cubicBezTo>
                <a:cubicBezTo>
                  <a:pt x="58461" y="302160"/>
                  <a:pt x="83532" y="340477"/>
                  <a:pt x="93166" y="372882"/>
                </a:cubicBezTo>
                <a:cubicBezTo>
                  <a:pt x="93166" y="373101"/>
                  <a:pt x="93275" y="373430"/>
                  <a:pt x="93275" y="373649"/>
                </a:cubicBezTo>
                <a:lnTo>
                  <a:pt x="249172" y="373649"/>
                </a:lnTo>
                <a:cubicBezTo>
                  <a:pt x="249172" y="373430"/>
                  <a:pt x="249281" y="373101"/>
                  <a:pt x="249281" y="372882"/>
                </a:cubicBezTo>
                <a:cubicBezTo>
                  <a:pt x="258915" y="340586"/>
                  <a:pt x="283986" y="302269"/>
                  <a:pt x="300079" y="283877"/>
                </a:cubicBezTo>
                <a:cubicBezTo>
                  <a:pt x="326463" y="253770"/>
                  <a:pt x="342447" y="214358"/>
                  <a:pt x="342447" y="171224"/>
                </a:cubicBezTo>
                <a:cubicBezTo>
                  <a:pt x="342447" y="76526"/>
                  <a:pt x="265484" y="-218"/>
                  <a:pt x="170676" y="0"/>
                </a:cubicBezTo>
                <a:cubicBezTo>
                  <a:pt x="71489" y="329"/>
                  <a:pt x="0" y="80686"/>
                  <a:pt x="0" y="171224"/>
                </a:cubicBezTo>
                <a:moveTo>
                  <a:pt x="171224" y="93385"/>
                </a:moveTo>
                <a:cubicBezTo>
                  <a:pt x="128308" y="93385"/>
                  <a:pt x="93385" y="128309"/>
                  <a:pt x="93385" y="171224"/>
                </a:cubicBezTo>
                <a:cubicBezTo>
                  <a:pt x="93385" y="179873"/>
                  <a:pt x="86378" y="186770"/>
                  <a:pt x="77839" y="186770"/>
                </a:cubicBezTo>
                <a:cubicBezTo>
                  <a:pt x="69300" y="186770"/>
                  <a:pt x="62293" y="179763"/>
                  <a:pt x="62293" y="171224"/>
                </a:cubicBezTo>
                <a:cubicBezTo>
                  <a:pt x="62293" y="111120"/>
                  <a:pt x="111120" y="62293"/>
                  <a:pt x="171224" y="62293"/>
                </a:cubicBezTo>
                <a:cubicBezTo>
                  <a:pt x="179872" y="62293"/>
                  <a:pt x="186769" y="69300"/>
                  <a:pt x="186769" y="77839"/>
                </a:cubicBezTo>
                <a:cubicBezTo>
                  <a:pt x="186769" y="86379"/>
                  <a:pt x="179872" y="93385"/>
                  <a:pt x="171224" y="93385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3" name="Google Shape;93;p30"/>
          <p:cNvGrpSpPr/>
          <p:nvPr/>
        </p:nvGrpSpPr>
        <p:grpSpPr>
          <a:xfrm>
            <a:off x="938993" y="1408423"/>
            <a:ext cx="344969" cy="308595"/>
            <a:chOff x="3016921" y="2408750"/>
            <a:chExt cx="793216" cy="709740"/>
          </a:xfrm>
        </p:grpSpPr>
        <p:sp>
          <p:nvSpPr>
            <p:cNvPr id="94" name="Google Shape;94;p30"/>
            <p:cNvSpPr/>
            <p:nvPr/>
          </p:nvSpPr>
          <p:spPr>
            <a:xfrm>
              <a:off x="3016921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30"/>
            <p:cNvSpPr/>
            <p:nvPr/>
          </p:nvSpPr>
          <p:spPr>
            <a:xfrm>
              <a:off x="3477545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" name="Google Shape;96;p30"/>
          <p:cNvGrpSpPr/>
          <p:nvPr/>
        </p:nvGrpSpPr>
        <p:grpSpPr>
          <a:xfrm rot="10800000">
            <a:off x="6360968" y="4039448"/>
            <a:ext cx="344969" cy="308595"/>
            <a:chOff x="2965350" y="2408750"/>
            <a:chExt cx="793216" cy="709740"/>
          </a:xfrm>
        </p:grpSpPr>
        <p:sp>
          <p:nvSpPr>
            <p:cNvPr id="97" name="Google Shape;97;p30"/>
            <p:cNvSpPr/>
            <p:nvPr/>
          </p:nvSpPr>
          <p:spPr>
            <a:xfrm>
              <a:off x="2965350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30"/>
            <p:cNvSpPr/>
            <p:nvPr/>
          </p:nvSpPr>
          <p:spPr>
            <a:xfrm>
              <a:off x="3425975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1"/>
          <p:cNvSpPr txBox="1"/>
          <p:nvPr/>
        </p:nvSpPr>
        <p:spPr>
          <a:xfrm>
            <a:off x="1006375" y="1902050"/>
            <a:ext cx="5529000" cy="203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Aprendamos a redactarlo… </a:t>
            </a:r>
            <a:endParaRPr sz="24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04" name="Google Shape;104;p31"/>
          <p:cNvSpPr/>
          <p:nvPr/>
        </p:nvSpPr>
        <p:spPr>
          <a:xfrm>
            <a:off x="6946594" y="1885847"/>
            <a:ext cx="1208834" cy="1757993"/>
          </a:xfrm>
          <a:custGeom>
            <a:rect b="b" l="l" r="r" t="t"/>
            <a:pathLst>
              <a:path extrusionOk="0" h="498015" w="342446">
                <a:moveTo>
                  <a:pt x="93494" y="441963"/>
                </a:moveTo>
                <a:cubicBezTo>
                  <a:pt x="93494" y="448093"/>
                  <a:pt x="95355" y="454115"/>
                  <a:pt x="98749" y="459151"/>
                </a:cubicBezTo>
                <a:lnTo>
                  <a:pt x="115390" y="484112"/>
                </a:lnTo>
                <a:cubicBezTo>
                  <a:pt x="121192" y="492761"/>
                  <a:pt x="130935" y="498016"/>
                  <a:pt x="141336" y="498016"/>
                </a:cubicBezTo>
                <a:lnTo>
                  <a:pt x="201330" y="498016"/>
                </a:lnTo>
                <a:cubicBezTo>
                  <a:pt x="211730" y="498016"/>
                  <a:pt x="221474" y="492761"/>
                  <a:pt x="227276" y="484112"/>
                </a:cubicBezTo>
                <a:lnTo>
                  <a:pt x="243917" y="459151"/>
                </a:lnTo>
                <a:cubicBezTo>
                  <a:pt x="247311" y="454005"/>
                  <a:pt x="249172" y="448093"/>
                  <a:pt x="249172" y="441963"/>
                </a:cubicBezTo>
                <a:lnTo>
                  <a:pt x="249172" y="404631"/>
                </a:lnTo>
                <a:lnTo>
                  <a:pt x="93604" y="404631"/>
                </a:lnTo>
                <a:lnTo>
                  <a:pt x="93494" y="441963"/>
                </a:lnTo>
                <a:close/>
                <a:moveTo>
                  <a:pt x="0" y="171224"/>
                </a:moveTo>
                <a:cubicBezTo>
                  <a:pt x="0" y="214358"/>
                  <a:pt x="15984" y="253770"/>
                  <a:pt x="42368" y="283877"/>
                </a:cubicBezTo>
                <a:cubicBezTo>
                  <a:pt x="58461" y="302160"/>
                  <a:pt x="83532" y="340477"/>
                  <a:pt x="93166" y="372882"/>
                </a:cubicBezTo>
                <a:cubicBezTo>
                  <a:pt x="93166" y="373101"/>
                  <a:pt x="93275" y="373430"/>
                  <a:pt x="93275" y="373649"/>
                </a:cubicBezTo>
                <a:lnTo>
                  <a:pt x="249172" y="373649"/>
                </a:lnTo>
                <a:cubicBezTo>
                  <a:pt x="249172" y="373430"/>
                  <a:pt x="249281" y="373101"/>
                  <a:pt x="249281" y="372882"/>
                </a:cubicBezTo>
                <a:cubicBezTo>
                  <a:pt x="258915" y="340586"/>
                  <a:pt x="283986" y="302269"/>
                  <a:pt x="300079" y="283877"/>
                </a:cubicBezTo>
                <a:cubicBezTo>
                  <a:pt x="326463" y="253770"/>
                  <a:pt x="342447" y="214358"/>
                  <a:pt x="342447" y="171224"/>
                </a:cubicBezTo>
                <a:cubicBezTo>
                  <a:pt x="342447" y="76526"/>
                  <a:pt x="265484" y="-218"/>
                  <a:pt x="170676" y="0"/>
                </a:cubicBezTo>
                <a:cubicBezTo>
                  <a:pt x="71489" y="329"/>
                  <a:pt x="0" y="80686"/>
                  <a:pt x="0" y="171224"/>
                </a:cubicBezTo>
                <a:moveTo>
                  <a:pt x="171224" y="93385"/>
                </a:moveTo>
                <a:cubicBezTo>
                  <a:pt x="128308" y="93385"/>
                  <a:pt x="93385" y="128309"/>
                  <a:pt x="93385" y="171224"/>
                </a:cubicBezTo>
                <a:cubicBezTo>
                  <a:pt x="93385" y="179873"/>
                  <a:pt x="86378" y="186770"/>
                  <a:pt x="77839" y="186770"/>
                </a:cubicBezTo>
                <a:cubicBezTo>
                  <a:pt x="69300" y="186770"/>
                  <a:pt x="62293" y="179763"/>
                  <a:pt x="62293" y="171224"/>
                </a:cubicBezTo>
                <a:cubicBezTo>
                  <a:pt x="62293" y="111120"/>
                  <a:pt x="111120" y="62293"/>
                  <a:pt x="171224" y="62293"/>
                </a:cubicBezTo>
                <a:cubicBezTo>
                  <a:pt x="179872" y="62293"/>
                  <a:pt x="186769" y="69300"/>
                  <a:pt x="186769" y="77839"/>
                </a:cubicBezTo>
                <a:cubicBezTo>
                  <a:pt x="186769" y="86379"/>
                  <a:pt x="179872" y="93385"/>
                  <a:pt x="171224" y="93385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5" name="Google Shape;105;p31"/>
          <p:cNvGrpSpPr/>
          <p:nvPr/>
        </p:nvGrpSpPr>
        <p:grpSpPr>
          <a:xfrm>
            <a:off x="938993" y="1408423"/>
            <a:ext cx="344969" cy="308595"/>
            <a:chOff x="3016921" y="2408750"/>
            <a:chExt cx="793216" cy="709740"/>
          </a:xfrm>
        </p:grpSpPr>
        <p:sp>
          <p:nvSpPr>
            <p:cNvPr id="106" name="Google Shape;106;p31"/>
            <p:cNvSpPr/>
            <p:nvPr/>
          </p:nvSpPr>
          <p:spPr>
            <a:xfrm>
              <a:off x="3016921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31"/>
            <p:cNvSpPr/>
            <p:nvPr/>
          </p:nvSpPr>
          <p:spPr>
            <a:xfrm>
              <a:off x="3477545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8" name="Google Shape;108;p31"/>
          <p:cNvGrpSpPr/>
          <p:nvPr/>
        </p:nvGrpSpPr>
        <p:grpSpPr>
          <a:xfrm rot="10800000">
            <a:off x="6360968" y="4039448"/>
            <a:ext cx="344969" cy="308595"/>
            <a:chOff x="2965350" y="2408750"/>
            <a:chExt cx="793216" cy="709740"/>
          </a:xfrm>
        </p:grpSpPr>
        <p:sp>
          <p:nvSpPr>
            <p:cNvPr id="109" name="Google Shape;109;p31"/>
            <p:cNvSpPr/>
            <p:nvPr/>
          </p:nvSpPr>
          <p:spPr>
            <a:xfrm>
              <a:off x="2965350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31"/>
            <p:cNvSpPr/>
            <p:nvPr/>
          </p:nvSpPr>
          <p:spPr>
            <a:xfrm>
              <a:off x="3425975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2"/>
          <p:cNvSpPr txBox="1"/>
          <p:nvPr/>
        </p:nvSpPr>
        <p:spPr>
          <a:xfrm>
            <a:off x="718200" y="61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5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Características</a:t>
            </a:r>
            <a:r>
              <a:rPr b="1" lang="es" sz="25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 de un buen caso de prueba</a:t>
            </a:r>
            <a:endParaRPr b="1" sz="25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16" name="Google Shape;116;p32"/>
          <p:cNvSpPr txBox="1"/>
          <p:nvPr/>
        </p:nvSpPr>
        <p:spPr>
          <a:xfrm>
            <a:off x="1533525" y="1246675"/>
            <a:ext cx="6567600" cy="32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7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Deben ser simples </a:t>
            </a:r>
            <a:endParaRPr b="1" sz="17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Se deben crear casos de prueba que sean lo 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más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simples posibles ya que otra persona que no sea el autor puede ejecutarlos. Utilizar un lenguaje asertivo para facilitar la 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comprensión y 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que la 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ejecución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sea 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más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rápida. 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" sz="17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El título debe ser fuerte</a:t>
            </a:r>
            <a:endParaRPr b="1" sz="17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Solo leyendo el título, cualquier probador debería comprender el objetivo del caso de prueba.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" sz="17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Tener en cuenta </a:t>
            </a:r>
            <a:r>
              <a:rPr b="1" lang="es" sz="17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al usuario final</a:t>
            </a:r>
            <a:endParaRPr b="1" sz="17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El objetivo final es crear casos de prueba que cumplan con los requisitos del cliente y que sean fáciles de usar. 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7" name="Google Shape;11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8900" y="1343025"/>
            <a:ext cx="545099" cy="55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8900" y="2714625"/>
            <a:ext cx="545099" cy="55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8900" y="3705225"/>
            <a:ext cx="545099" cy="55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3"/>
          <p:cNvSpPr txBox="1"/>
          <p:nvPr/>
        </p:nvSpPr>
        <p:spPr>
          <a:xfrm>
            <a:off x="737700" y="37912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2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Características de un buen caso de prueba (continuación)</a:t>
            </a:r>
            <a:endParaRPr b="1" sz="22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25" name="Google Shape;125;p33"/>
          <p:cNvSpPr txBox="1"/>
          <p:nvPr/>
        </p:nvSpPr>
        <p:spPr>
          <a:xfrm>
            <a:off x="1571625" y="854325"/>
            <a:ext cx="6296100" cy="38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No asumir</a:t>
            </a:r>
            <a:endParaRPr b="1"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No asumir la funcionalidad y las 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características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de la 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aplicación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mientras se prepara el caso de prueba. Se debe ser fiel a los documentos de 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especificación</a:t>
            </a: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y ante cualquier duda, hay que consultar. 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Asegurar la mayor cobertura posible</a:t>
            </a:r>
            <a:endParaRPr b="1"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Escribir casos de prueba para todos los requisitos especificados. 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Autonomía</a:t>
            </a:r>
            <a:endParaRPr b="1"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El caso de prueba debe generar los mismos resultados siempre, sin importar quien lo pruebe. 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Evitar la repetición de casos de prueba</a:t>
            </a:r>
            <a:endParaRPr b="1"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Si se necesita un caso de prueba para ejecutar otro, indicar el caso de prueba por su ID. </a:t>
            </a:r>
            <a:endParaRPr sz="16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6" name="Google Shape;12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8900" y="962025"/>
            <a:ext cx="545099" cy="55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8900" y="2333625"/>
            <a:ext cx="545099" cy="55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8900" y="3019425"/>
            <a:ext cx="545099" cy="55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8900" y="3933825"/>
            <a:ext cx="545099" cy="55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4"/>
          <p:cNvSpPr/>
          <p:nvPr/>
        </p:nvSpPr>
        <p:spPr>
          <a:xfrm>
            <a:off x="876300" y="2143125"/>
            <a:ext cx="2396400" cy="2562300"/>
          </a:xfrm>
          <a:prstGeom prst="roundRect">
            <a:avLst>
              <a:gd fmla="val 6757" name="adj"/>
            </a:avLst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34"/>
          <p:cNvSpPr/>
          <p:nvPr/>
        </p:nvSpPr>
        <p:spPr>
          <a:xfrm>
            <a:off x="3373350" y="2143125"/>
            <a:ext cx="2396400" cy="2562300"/>
          </a:xfrm>
          <a:prstGeom prst="roundRect">
            <a:avLst>
              <a:gd fmla="val 6757" name="adj"/>
            </a:avLst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34"/>
          <p:cNvSpPr/>
          <p:nvPr/>
        </p:nvSpPr>
        <p:spPr>
          <a:xfrm>
            <a:off x="5870400" y="2143125"/>
            <a:ext cx="2396400" cy="2562300"/>
          </a:xfrm>
          <a:prstGeom prst="roundRect">
            <a:avLst>
              <a:gd fmla="val 6757" name="adj"/>
            </a:avLst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34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2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¿Qué debe contener un caso de prueba? </a:t>
            </a:r>
            <a:endParaRPr b="1" sz="22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38" name="Google Shape;138;p34"/>
          <p:cNvSpPr txBox="1"/>
          <p:nvPr/>
        </p:nvSpPr>
        <p:spPr>
          <a:xfrm>
            <a:off x="3391450" y="2477875"/>
            <a:ext cx="2266500" cy="21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300">
                <a:solidFill>
                  <a:srgbClr val="EC183F"/>
                </a:solidFill>
                <a:latin typeface="Open Sans"/>
                <a:ea typeface="Open Sans"/>
                <a:cs typeface="Open Sans"/>
                <a:sym typeface="Open Sans"/>
              </a:rPr>
              <a:t>Nombre del caso de </a:t>
            </a:r>
            <a:br>
              <a:rPr b="1" lang="es" sz="1300">
                <a:solidFill>
                  <a:srgbClr val="EC183F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1" lang="es" sz="1300">
                <a:solidFill>
                  <a:srgbClr val="EC183F"/>
                </a:solidFill>
                <a:latin typeface="Open Sans"/>
                <a:ea typeface="Open Sans"/>
                <a:cs typeface="Open Sans"/>
                <a:sym typeface="Open Sans"/>
              </a:rPr>
              <a:t>prueba (conciso)</a:t>
            </a:r>
            <a:endParaRPr b="1" sz="1300">
              <a:solidFill>
                <a:srgbClr val="EC18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Se debe utilizar una nomenclatura que esté definida, pero, si no existe, lo recomendable es incluir el nombre de </a:t>
            </a:r>
            <a:r>
              <a:rPr lang="es" sz="13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módulo</a:t>
            </a:r>
            <a:r>
              <a:rPr lang="es" sz="13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 al que corresponde el caso de prueba. </a:t>
            </a:r>
            <a:endParaRPr sz="13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9" name="Google Shape;13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4950" y="1474925"/>
            <a:ext cx="1059750" cy="105975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34"/>
          <p:cNvSpPr txBox="1"/>
          <p:nvPr/>
        </p:nvSpPr>
        <p:spPr>
          <a:xfrm>
            <a:off x="886950" y="2557175"/>
            <a:ext cx="2370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300">
                <a:solidFill>
                  <a:srgbClr val="EC183F"/>
                </a:solidFill>
                <a:latin typeface="Open Sans"/>
                <a:ea typeface="Open Sans"/>
                <a:cs typeface="Open Sans"/>
                <a:sym typeface="Open Sans"/>
              </a:rPr>
              <a:t>Identificador</a:t>
            </a:r>
            <a:endParaRPr sz="1300">
              <a:solidFill>
                <a:srgbClr val="EC18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Puede ser numérico o alfanumérico. La mayoría de herramientas lo generan automáticamente.</a:t>
            </a:r>
            <a:endParaRPr sz="1100"/>
          </a:p>
        </p:txBody>
      </p:sp>
      <p:sp>
        <p:nvSpPr>
          <p:cNvPr id="141" name="Google Shape;141;p34"/>
          <p:cNvSpPr txBox="1"/>
          <p:nvPr/>
        </p:nvSpPr>
        <p:spPr>
          <a:xfrm>
            <a:off x="6111225" y="2581025"/>
            <a:ext cx="1967700" cy="14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300">
                <a:solidFill>
                  <a:srgbClr val="EC183F"/>
                </a:solidFill>
                <a:latin typeface="Open Sans"/>
                <a:ea typeface="Open Sans"/>
                <a:cs typeface="Open Sans"/>
                <a:sym typeface="Open Sans"/>
              </a:rPr>
              <a:t>Descripción</a:t>
            </a:r>
            <a:endParaRPr b="1" sz="1300">
              <a:solidFill>
                <a:srgbClr val="EC18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D</a:t>
            </a:r>
            <a:r>
              <a:rPr lang="es" sz="13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ebe decir qué se va a probar, el ambiente de pruebas y los datos necesarios para ejecutarlo.</a:t>
            </a:r>
            <a:endParaRPr sz="1300"/>
          </a:p>
        </p:txBody>
      </p:sp>
      <p:pic>
        <p:nvPicPr>
          <p:cNvPr id="142" name="Google Shape;142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35625" y="1088300"/>
            <a:ext cx="1462202" cy="14622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84500" y="1209675"/>
            <a:ext cx="1599800" cy="1347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5"/>
          <p:cNvSpPr/>
          <p:nvPr/>
        </p:nvSpPr>
        <p:spPr>
          <a:xfrm>
            <a:off x="876300" y="2143125"/>
            <a:ext cx="2396400" cy="2562300"/>
          </a:xfrm>
          <a:prstGeom prst="roundRect">
            <a:avLst>
              <a:gd fmla="val 6757" name="adj"/>
            </a:avLst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35"/>
          <p:cNvSpPr/>
          <p:nvPr/>
        </p:nvSpPr>
        <p:spPr>
          <a:xfrm>
            <a:off x="3373350" y="2143125"/>
            <a:ext cx="2396400" cy="2562300"/>
          </a:xfrm>
          <a:prstGeom prst="roundRect">
            <a:avLst>
              <a:gd fmla="val 6757" name="adj"/>
            </a:avLst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35"/>
          <p:cNvSpPr/>
          <p:nvPr/>
        </p:nvSpPr>
        <p:spPr>
          <a:xfrm>
            <a:off x="5870400" y="2143125"/>
            <a:ext cx="2396400" cy="2562300"/>
          </a:xfrm>
          <a:prstGeom prst="roundRect">
            <a:avLst>
              <a:gd fmla="val 6757" name="adj"/>
            </a:avLst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35"/>
          <p:cNvSpPr txBox="1"/>
          <p:nvPr/>
        </p:nvSpPr>
        <p:spPr>
          <a:xfrm>
            <a:off x="717750" y="5490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2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¿Qué debe contener un caso de prueba? (continuación) </a:t>
            </a:r>
            <a:endParaRPr b="1" sz="22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52" name="Google Shape;152;p35"/>
          <p:cNvSpPr txBox="1"/>
          <p:nvPr/>
        </p:nvSpPr>
        <p:spPr>
          <a:xfrm>
            <a:off x="978175" y="3031900"/>
            <a:ext cx="2198100" cy="14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300">
                <a:solidFill>
                  <a:srgbClr val="EC183F"/>
                </a:solidFill>
                <a:latin typeface="Open Sans"/>
                <a:ea typeface="Open Sans"/>
                <a:cs typeface="Open Sans"/>
                <a:sym typeface="Open Sans"/>
              </a:rPr>
              <a:t>Precondición</a:t>
            </a:r>
            <a:endParaRPr b="1" sz="1300">
              <a:solidFill>
                <a:srgbClr val="EC18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Asunción que debe cumplirse antes de ejecutar el caso de prueba.</a:t>
            </a:r>
            <a:endParaRPr sz="1300">
              <a:solidFill>
                <a:srgbClr val="3F3F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3" name="Google Shape;153;p35"/>
          <p:cNvSpPr txBox="1"/>
          <p:nvPr/>
        </p:nvSpPr>
        <p:spPr>
          <a:xfrm>
            <a:off x="3429000" y="3031900"/>
            <a:ext cx="22902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300">
                <a:solidFill>
                  <a:srgbClr val="EC183F"/>
                </a:solidFill>
                <a:latin typeface="Open Sans"/>
                <a:ea typeface="Open Sans"/>
                <a:cs typeface="Open Sans"/>
                <a:sym typeface="Open Sans"/>
              </a:rPr>
              <a:t>Pasos</a:t>
            </a:r>
            <a:endParaRPr b="1" sz="1300">
              <a:solidFill>
                <a:srgbClr val="EC18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Son las acciones que </a:t>
            </a:r>
            <a:br>
              <a:rPr lang="es" sz="13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s" sz="13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se deben realizar para obtener los resultados. </a:t>
            </a:r>
            <a:endParaRPr sz="1300"/>
          </a:p>
        </p:txBody>
      </p:sp>
      <p:sp>
        <p:nvSpPr>
          <p:cNvPr id="154" name="Google Shape;154;p35"/>
          <p:cNvSpPr txBox="1"/>
          <p:nvPr/>
        </p:nvSpPr>
        <p:spPr>
          <a:xfrm>
            <a:off x="6071925" y="3031900"/>
            <a:ext cx="20283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300">
                <a:solidFill>
                  <a:srgbClr val="EC183F"/>
                </a:solidFill>
                <a:latin typeface="Open Sans"/>
                <a:ea typeface="Open Sans"/>
                <a:cs typeface="Open Sans"/>
                <a:sym typeface="Open Sans"/>
              </a:rPr>
              <a:t>Resultados esperados</a:t>
            </a:r>
            <a:endParaRPr b="1" sz="1300">
              <a:solidFill>
                <a:srgbClr val="EC18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3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Es lo que le indica al probador cuál debería ser la experiencia luego de ejecutar los pasos y determinar si el test falló o no.</a:t>
            </a:r>
            <a:endParaRPr sz="1300"/>
          </a:p>
        </p:txBody>
      </p:sp>
      <p:pic>
        <p:nvPicPr>
          <p:cNvPr id="155" name="Google Shape;15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9325" y="1263004"/>
            <a:ext cx="1678624" cy="18055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3100" y="1447800"/>
            <a:ext cx="1555476" cy="1555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69375" y="1329075"/>
            <a:ext cx="2015703" cy="167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