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ubik Light"/>
      <p:regular r:id="rId27"/>
      <p:bold r:id="rId28"/>
      <p:italic r:id="rId29"/>
      <p:boldItalic r:id="rId30"/>
    </p:embeddedFont>
    <p:embeddedFont>
      <p:font typeface="Rubik"/>
      <p:regular r:id="rId31"/>
      <p:bold r:id="rId32"/>
      <p:italic r:id="rId33"/>
      <p:boldItalic r:id="rId34"/>
    </p:embeddedFont>
    <p:embeddedFont>
      <p:font typeface="Rajdhani"/>
      <p:regular r:id="rId35"/>
      <p:bold r:id="rId36"/>
    </p:embeddedFont>
    <p:embeddedFont>
      <p:font typeface="Open Sans Light"/>
      <p:regular r:id="rId37"/>
      <p:bold r:id="rId38"/>
      <p:italic r:id="rId39"/>
      <p:boldItalic r:id="rId40"/>
    </p:embeddedFont>
    <p:embeddedFont>
      <p:font typeface="Open Sans"/>
      <p:regular r:id="rId41"/>
      <p:bold r:id="rId42"/>
      <p:italic r:id="rId43"/>
      <p:boldItalic r:id="rId44"/>
    </p:embeddedFont>
    <p:embeddedFont>
      <p:font typeface="Karla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gbisa89UiaqUz78ttw6i+URu0e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Light-boldItalic.fntdata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44" Type="http://schemas.openxmlformats.org/officeDocument/2006/relationships/font" Target="fonts/OpenSans-boldItalic.fntdata"/><Relationship Id="rId43" Type="http://schemas.openxmlformats.org/officeDocument/2006/relationships/font" Target="fonts/OpenSans-italic.fntdata"/><Relationship Id="rId46" Type="http://schemas.openxmlformats.org/officeDocument/2006/relationships/font" Target="fonts/Karla-bold.fntdata"/><Relationship Id="rId45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Karla-boldItalic.fntdata"/><Relationship Id="rId47" Type="http://schemas.openxmlformats.org/officeDocument/2006/relationships/font" Target="fonts/Karla-italic.fntdata"/><Relationship Id="rId49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ubik-regular.fntdata"/><Relationship Id="rId30" Type="http://schemas.openxmlformats.org/officeDocument/2006/relationships/font" Target="fonts/RubikLight-boldItalic.fntdata"/><Relationship Id="rId33" Type="http://schemas.openxmlformats.org/officeDocument/2006/relationships/font" Target="fonts/Rubik-italic.fntdata"/><Relationship Id="rId32" Type="http://schemas.openxmlformats.org/officeDocument/2006/relationships/font" Target="fonts/Rubik-bold.fntdata"/><Relationship Id="rId35" Type="http://schemas.openxmlformats.org/officeDocument/2006/relationships/font" Target="fonts/Rajdhani-regular.fntdata"/><Relationship Id="rId34" Type="http://schemas.openxmlformats.org/officeDocument/2006/relationships/font" Target="fonts/Rubik-boldItalic.fntdata"/><Relationship Id="rId37" Type="http://schemas.openxmlformats.org/officeDocument/2006/relationships/font" Target="fonts/OpenSansLight-regular.fntdata"/><Relationship Id="rId36" Type="http://schemas.openxmlformats.org/officeDocument/2006/relationships/font" Target="fonts/Rajdhani-bold.fntdata"/><Relationship Id="rId39" Type="http://schemas.openxmlformats.org/officeDocument/2006/relationships/font" Target="fonts/OpenSansLight-italic.fntdata"/><Relationship Id="rId38" Type="http://schemas.openxmlformats.org/officeDocument/2006/relationships/font" Target="fonts/OpenSansLight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ubikLight-bold.fntdata"/><Relationship Id="rId27" Type="http://schemas.openxmlformats.org/officeDocument/2006/relationships/font" Target="fonts/RubikLight-regular.fntdata"/><Relationship Id="rId29" Type="http://schemas.openxmlformats.org/officeDocument/2006/relationships/font" Target="fonts/RubikLight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697a5e30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697a5e30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697a5e30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697a5e30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97a5e303_1_91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g10697a5e303_1_91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6" name="Google Shape;106;g10697a5e303_1_91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697a5e303_1_96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10697a5e303_1_96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697a5e303_1_99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0697a5e303_1_99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14" name="Google Shape;114;g10697a5e303_1_99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0697a5e303_1_99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0697a5e303_1_99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000" u="none" cap="none" strike="noStrike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g10697a5e303_1_87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1" name="Google Shape;101;g10697a5e303_1_87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10697a5e303_1_87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2"/>
    <p:sldLayoutId id="2147483678" r:id="rId3"/>
    <p:sldLayoutId id="2147483679" r:id="rId4"/>
    <p:sldLayoutId id="214748368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Relationship Id="rId6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97a5e303_1_30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0697a5e303_1_30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Los condicionales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chemeClr val="accent1"/>
                </a:solidFill>
              </a:rPr>
              <a:t>IF TERNARIO / SWITCH</a:t>
            </a:r>
            <a:endParaRPr/>
          </a:p>
        </p:txBody>
      </p:sp>
      <p:pic>
        <p:nvPicPr>
          <p:cNvPr id="123" name="Google Shape;123;g10697a5e303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Agrupamiento</a:t>
            </a:r>
            <a:r>
              <a:rPr b="1" i="0" lang="es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 de casos</a:t>
            </a:r>
            <a:endParaRPr b="1" i="0" sz="25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switch también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nos permite agrupar casos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y ejecutar un mismo bloque de código para cualquier caso de ese grupo.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31" name="Google Shape;231;p10"/>
          <p:cNvGrpSpPr/>
          <p:nvPr/>
        </p:nvGrpSpPr>
        <p:grpSpPr>
          <a:xfrm>
            <a:off x="732795" y="2056045"/>
            <a:ext cx="7692651" cy="2744296"/>
            <a:chOff x="630644" y="2191938"/>
            <a:chExt cx="6913499" cy="530709"/>
          </a:xfrm>
        </p:grpSpPr>
        <p:sp>
          <p:nvSpPr>
            <p:cNvPr id="232" name="Google Shape;232;p10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(expresión) {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valorA: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valorB: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9144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expresión es igual a ValorA o B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valorC: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//código a ejecutar si valorC es verdadero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34" name="Google Shape;234;p1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0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735175" y="1220850"/>
            <a:ext cx="52164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5802450" y="1076225"/>
            <a:ext cx="2622900" cy="7833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Definimos la variable </a:t>
            </a:r>
            <a:r>
              <a:rPr b="1" i="0" lang="es" sz="13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edad </a:t>
            </a: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 le asignamos el número 5.</a:t>
            </a:r>
            <a:endParaRPr i="0" sz="13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edad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5802450" y="1134624"/>
            <a:ext cx="2622900" cy="19605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Iniciamos el condicional con la palabra reservada </a:t>
            </a:r>
            <a:r>
              <a:rPr b="1" i="0" lang="es" sz="13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switch </a:t>
            </a: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y, entre paréntesis, la expresión/condición que queremos evaluar.</a:t>
            </a:r>
            <a:endParaRPr i="0" sz="13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En este caso vamos a </a:t>
            </a:r>
            <a:r>
              <a:rPr b="1" i="0" lang="es" sz="13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evaluar qué valor tiene la variable edad.</a:t>
            </a:r>
            <a:endParaRPr b="1" i="0" sz="13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735175" y="1867830"/>
            <a:ext cx="5216400" cy="3588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12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5802450" y="1138930"/>
            <a:ext cx="2622900" cy="32460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Por cada caso escribimos la palabra reservada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case 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y, a continuación, el valor que queremos evaluar.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En este caso,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preguntamos 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si el valor de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la variable edad es 10.</a:t>
            </a:r>
            <a:endParaRPr b="1" i="0" sz="1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Como este caso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NO es verdadero, JavaScript ignora el código 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 este caso y pasa a evaluar el siguiente.</a:t>
            </a:r>
            <a:endParaRPr i="0" sz="13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735175" y="2215875"/>
            <a:ext cx="5216400" cy="10212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5802450" y="2152525"/>
            <a:ext cx="2622900" cy="25902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Este caso es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verdadero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, por lo tanto,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se ejecutará el código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 del bloque.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La palabra reservada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break corta la ejecución del switch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. 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79999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Si olvidamos el break, los bloques se seguirán ejecutando sin importar si los casos se cumplen o no.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735175" y="3203152"/>
            <a:ext cx="5216400" cy="933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edad 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(edad) {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10 años'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600" u="none" cap="none" strike="noStrike">
                <a:solidFill>
                  <a:srgbClr val="FFC10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6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6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'Tiene 5 años'</a:t>
            </a:r>
            <a:r>
              <a:rPr b="0" i="0" lang="es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6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0" i="0" lang="es" sz="16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6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6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6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14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El bloque </a:t>
            </a: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default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81" name="Google Shape;281;p1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 queremos considerar la posibilidad de que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ninguno de los casos sea verdadero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utilizamos la palabra reservada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default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seguida de dos puntos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: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y el bloque de código que queramos que se ejecute.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Por lo general, escribimos el bloque default a lo último. En ese caso, no es necesario escribir el break.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82" name="Google Shape;282;p15"/>
          <p:cNvGrpSpPr/>
          <p:nvPr/>
        </p:nvGrpSpPr>
        <p:grpSpPr>
          <a:xfrm>
            <a:off x="732818" y="2779668"/>
            <a:ext cx="7692651" cy="2041743"/>
            <a:chOff x="630644" y="2191938"/>
            <a:chExt cx="6913499" cy="530709"/>
          </a:xfrm>
        </p:grpSpPr>
        <p:sp>
          <p:nvSpPr>
            <p:cNvPr id="283" name="Google Shape;283;p1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(expresión) {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valorA: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valorA es verdadero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  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default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ningún caso es verdadero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5" name="Google Shape;285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15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5802450" y="1050075"/>
            <a:ext cx="2622900" cy="13854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Definimos la expresión que vamos a evaluar en el switch.</a:t>
            </a:r>
            <a:endParaRPr i="0" sz="13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3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12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En este caso queremos preguntar por el valor de la variable fruta.</a:t>
            </a:r>
            <a:endParaRPr i="0" sz="13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293" name="Google Shape;293;p16"/>
          <p:cNvSpPr/>
          <p:nvPr/>
        </p:nvSpPr>
        <p:spPr>
          <a:xfrm>
            <a:off x="735175" y="1590548"/>
            <a:ext cx="5216400" cy="321600"/>
          </a:xfrm>
          <a:prstGeom prst="rightArrow">
            <a:avLst>
              <a:gd fmla="val 100000" name="adj1"/>
              <a:gd fmla="val 31437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'naranja':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6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/>
          <p:nvPr/>
        </p:nvSpPr>
        <p:spPr>
          <a:xfrm>
            <a:off x="5802450" y="1900400"/>
            <a:ext cx="2622900" cy="8583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Este caso es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falso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, por lo tanto, no se ejecuta su código.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735175" y="1900450"/>
            <a:ext cx="5216400" cy="858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'naranja':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17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5802450" y="2738600"/>
            <a:ext cx="2622900" cy="8583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Este caso </a:t>
            </a:r>
            <a:r>
              <a:rPr b="1" i="0" lang="es" sz="1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también es falso</a:t>
            </a: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, por lo tanto, no se ejecuta su código.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735175" y="2738650"/>
            <a:ext cx="5216400" cy="858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'naranja':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18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5802450" y="3530499"/>
            <a:ext cx="2622900" cy="986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17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400" u="none" cap="none" strike="noStrik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Como ningún caso fue verdadero, se ejecuta el código dentro del bloque default.</a:t>
            </a:r>
            <a:endParaRPr i="0" sz="14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735175" y="3606754"/>
            <a:ext cx="5216400" cy="858300"/>
          </a:xfrm>
          <a:prstGeom prst="rightArrow">
            <a:avLst>
              <a:gd fmla="val 100000" name="adj1"/>
              <a:gd fmla="val 12085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{código}</a:t>
            </a:r>
            <a:endParaRPr b="1" i="0" sz="30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24" name="Google Shape;324;p19"/>
          <p:cNvSpPr txBox="1"/>
          <p:nvPr/>
        </p:nvSpPr>
        <p:spPr>
          <a:xfrm>
            <a:off x="717750" y="1176675"/>
            <a:ext cx="5084700" cy="22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fruta 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'wefwef'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(fruta) {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'manzana':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'Qué rica la manzana'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'naranja':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'¡Naranja, me encanta!'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b="0" i="0" lang="es" sz="1400" u="none" cap="none" strike="noStrike">
                <a:solidFill>
                  <a:srgbClr val="03A9F4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s" sz="14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400" u="none" cap="none" strike="noStrike">
                <a:solidFill>
                  <a:srgbClr val="4CAF50"/>
                </a:solidFill>
                <a:latin typeface="Consolas"/>
                <a:ea typeface="Consolas"/>
                <a:cs typeface="Consolas"/>
                <a:sym typeface="Consolas"/>
              </a:rPr>
              <a:t>'¿Qué fruta es?'</a:t>
            </a:r>
            <a:r>
              <a:rPr b="0" i="0" lang="es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0" i="0" sz="1400" u="none" cap="none" strike="noStrike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" sz="14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19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3897550" y="1375575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AutoNum type="arabicPeriod"/>
            </a:pPr>
            <a:r>
              <a:rPr b="1" i="0" lang="es" sz="20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3"/>
              </a:rPr>
              <a:t>If ternario</a:t>
            </a:r>
            <a:endParaRPr b="1" i="0" sz="20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ubik"/>
              <a:buAutoNum type="arabicPeriod"/>
            </a:pPr>
            <a:r>
              <a:rPr b="1" i="0" lang="es" sz="2000" u="sng" cap="none" strike="noStrik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</a:t>
            </a:r>
            <a:r>
              <a:rPr b="1" i="0" lang="es" sz="2000" u="sng" cap="none" strike="noStrike">
                <a:solidFill>
                  <a:schemeClr val="hlink"/>
                </a:solidFill>
                <a:latin typeface="Rubik"/>
                <a:ea typeface="Rubik"/>
                <a:cs typeface="Rubik"/>
                <a:sym typeface="Rubik"/>
                <a:hlinkClick action="ppaction://hlinksldjump" r:id="rId5"/>
              </a:rPr>
              <a:t>witch</a:t>
            </a:r>
            <a:endParaRPr b="1" i="0" sz="20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s" sz="31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i="0" sz="27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0" name="Google Shape;130;p2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6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If ternario</a:t>
            </a:r>
            <a:endParaRPr b="1" i="0" sz="3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</a:t>
            </a:r>
            <a:endParaRPr b="1" i="0" sz="6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Como ya dijimos antes: si algo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 usa mucho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programación, los lenguajes suelen darnos una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versión abreviada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4"/>
          <p:cNvGrpSpPr/>
          <p:nvPr/>
        </p:nvGrpSpPr>
        <p:grpSpPr>
          <a:xfrm>
            <a:off x="938993" y="1408423"/>
            <a:ext cx="344968" cy="308595"/>
            <a:chOff x="3016921" y="2408750"/>
            <a:chExt cx="793215" cy="709740"/>
          </a:xfrm>
        </p:grpSpPr>
        <p:sp>
          <p:nvSpPr>
            <p:cNvPr id="149" name="Google Shape;149;p4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4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52" name="Google Shape;152;p4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A diferencia de un if tradicional,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if ternario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se escribe de forma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horizontal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Al igual que el if tradicional, tiene el mismo flujo 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—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 esta condición es verdadera, hacer esto, 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caso contrario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hacer esto otro</a:t>
            </a:r>
            <a:r>
              <a:rPr lang="es" sz="1600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—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, pero en este caso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no hace falta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escribir la palabra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if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ni la palabra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else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910625" y="2540825"/>
            <a:ext cx="2093700" cy="6258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es </a:t>
            </a:r>
            <a:r>
              <a:rPr i="0" lang="es" sz="1300" u="none" cap="none" strike="noStrike">
                <a:solidFill>
                  <a:srgbClr val="4CAF50"/>
                </a:solidFill>
                <a:latin typeface="Rubik Light"/>
                <a:ea typeface="Rubik Light"/>
                <a:cs typeface="Rubik Light"/>
                <a:sym typeface="Rubik Light"/>
              </a:rPr>
              <a:t>verdadera</a:t>
            </a:r>
            <a:r>
              <a:rPr i="0" lang="es" sz="13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, ejecuta la primera expresión.</a:t>
            </a:r>
            <a:endParaRPr i="0" sz="1200" u="none" cap="none" strike="noStrike">
              <a:solidFill>
                <a:srgbClr val="4CAF50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567876" y="3300990"/>
            <a:ext cx="1586700" cy="39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717750" y="31578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condición </a:t>
            </a:r>
            <a:r>
              <a:rPr b="1" i="0" lang="es" sz="19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b="1" i="0" lang="es" sz="1900" u="none" cap="none" strike="noStrike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9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primera expresión</a:t>
            </a:r>
            <a:r>
              <a:rPr b="1" i="0" lang="es" sz="1900" u="none" cap="none" strike="noStrike">
                <a:solidFill>
                  <a:srgbClr val="673AB7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900" u="none" cap="none" strike="noStrike">
                <a:solidFill>
                  <a:srgbClr val="2196F3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i="0" lang="es" sz="1900" u="none" cap="none" strike="noStrike">
                <a:solidFill>
                  <a:srgbClr val="3A81B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s" sz="19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segunda expresión</a:t>
            </a:r>
            <a:endParaRPr b="0" i="0" sz="1600" u="none" cap="none" strike="noStrike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" name="Google Shape;165;p5"/>
          <p:cNvCxnSpPr>
            <a:stCxn id="162" idx="1"/>
            <a:endCxn id="163" idx="0"/>
          </p:cNvCxnSpPr>
          <p:nvPr/>
        </p:nvCxnSpPr>
        <p:spPr>
          <a:xfrm flipH="1">
            <a:off x="1361325" y="2853725"/>
            <a:ext cx="549300" cy="447300"/>
          </a:xfrm>
          <a:prstGeom prst="bentConnector2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5"/>
          <p:cNvSpPr/>
          <p:nvPr/>
        </p:nvSpPr>
        <p:spPr>
          <a:xfrm>
            <a:off x="4014950" y="3300975"/>
            <a:ext cx="752100" cy="39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4986500" y="3300975"/>
            <a:ext cx="2397300" cy="393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168" name="Google Shape;168;p5"/>
          <p:cNvCxnSpPr>
            <a:stCxn id="162" idx="3"/>
            <a:endCxn id="166" idx="0"/>
          </p:cNvCxnSpPr>
          <p:nvPr/>
        </p:nvCxnSpPr>
        <p:spPr>
          <a:xfrm>
            <a:off x="4004325" y="2853725"/>
            <a:ext cx="386700" cy="447300"/>
          </a:xfrm>
          <a:prstGeom prst="bentConnector2">
            <a:avLst/>
          </a:prstGeom>
          <a:noFill/>
          <a:ln cap="flat" cmpd="sng" w="28575">
            <a:solidFill>
              <a:srgbClr val="4CAF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5"/>
          <p:cNvSpPr/>
          <p:nvPr/>
        </p:nvSpPr>
        <p:spPr>
          <a:xfrm>
            <a:off x="1910843" y="3815225"/>
            <a:ext cx="2093700" cy="625800"/>
          </a:xfrm>
          <a:prstGeom prst="roundRect">
            <a:avLst>
              <a:gd fmla="val 0" name="adj"/>
            </a:avLst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72000" spcFirstLastPara="1" rIns="7200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s" sz="13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es  </a:t>
            </a:r>
            <a:r>
              <a:rPr i="0" lang="es" sz="1300" u="none" cap="none" strike="noStrike">
                <a:solidFill>
                  <a:srgbClr val="FF5722"/>
                </a:solidFill>
                <a:latin typeface="Rubik Light"/>
                <a:ea typeface="Rubik Light"/>
                <a:cs typeface="Rubik Light"/>
                <a:sym typeface="Rubik Light"/>
              </a:rPr>
              <a:t>falsa</a:t>
            </a:r>
            <a:r>
              <a:rPr i="0" lang="es" sz="13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, ejecuta la segunda expresión.</a:t>
            </a:r>
            <a:endParaRPr i="0" sz="1200" u="none" cap="none" strike="noStrike">
              <a:solidFill>
                <a:srgbClr val="F44336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70" name="Google Shape;170;p5"/>
          <p:cNvCxnSpPr>
            <a:stCxn id="169" idx="1"/>
            <a:endCxn id="163" idx="2"/>
          </p:cNvCxnSpPr>
          <p:nvPr/>
        </p:nvCxnSpPr>
        <p:spPr>
          <a:xfrm rot="10800000">
            <a:off x="1361243" y="3694625"/>
            <a:ext cx="549600" cy="433500"/>
          </a:xfrm>
          <a:prstGeom prst="bentConnector2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5"/>
          <p:cNvCxnSpPr>
            <a:stCxn id="169" idx="3"/>
            <a:endCxn id="167" idx="2"/>
          </p:cNvCxnSpPr>
          <p:nvPr/>
        </p:nvCxnSpPr>
        <p:spPr>
          <a:xfrm flipH="1" rot="10800000">
            <a:off x="4004543" y="3694625"/>
            <a:ext cx="2180700" cy="433500"/>
          </a:xfrm>
          <a:prstGeom prst="bentConnector2">
            <a:avLst/>
          </a:prstGeom>
          <a:noFill/>
          <a:ln cap="flat" cmpd="sng" w="28575">
            <a:solidFill>
              <a:srgbClr val="F4433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732670" y="1972886"/>
            <a:ext cx="7692651" cy="487934"/>
            <a:chOff x="630644" y="2191938"/>
            <a:chExt cx="6913499" cy="530709"/>
          </a:xfrm>
        </p:grpSpPr>
        <p:sp>
          <p:nvSpPr>
            <p:cNvPr id="180" name="Google Shape;180;p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rgbClr val="FFC107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8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?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'El 4 es más grande'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8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'El 10 es más grande'</a:t>
              </a:r>
              <a:r>
                <a:rPr b="0" i="0" lang="es" sz="18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8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82" name="Google Shape;182;p6"/>
          <p:cNvSpPr txBox="1"/>
          <p:nvPr/>
        </p:nvSpPr>
        <p:spPr>
          <a:xfrm flipH="1">
            <a:off x="580350" y="2752550"/>
            <a:ext cx="17493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Condición</a:t>
            </a:r>
            <a:endParaRPr b="1" i="0" sz="16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Declaramos una expresión que se evalúa como true o false.</a:t>
            </a:r>
            <a:endParaRPr i="0" sz="14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5529650" y="2752550"/>
            <a:ext cx="28956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Segunda expresión</a:t>
            </a:r>
            <a:endParaRPr b="1" i="0" sz="16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Si la condición es falsa, se ejecuta el código que está después de los dos puntos.</a:t>
            </a:r>
            <a:endParaRPr i="0" sz="14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 obligatorio escribirla.</a:t>
            </a:r>
            <a:endParaRPr i="0" sz="14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84" name="Google Shape;184;p6"/>
          <p:cNvSpPr txBox="1"/>
          <p:nvPr/>
        </p:nvSpPr>
        <p:spPr>
          <a:xfrm flipH="1">
            <a:off x="2566550" y="2752550"/>
            <a:ext cx="2636400" cy="11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Primera expresión</a:t>
            </a:r>
            <a:endParaRPr b="1" i="0" sz="1600" u="none" cap="none" strike="noStrike">
              <a:solidFill>
                <a:srgbClr val="3F3F3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s" sz="14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la condición es verdadera, se ejecuta el código que está después del signo de interrogación.</a:t>
            </a:r>
            <a:endParaRPr i="0" sz="14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el if ternario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es obligatorio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 poner código en la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segunda expresión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 Si no queremos que pase nada, podemos usar un string vacío </a:t>
            </a:r>
            <a:r>
              <a:rPr i="0" lang="es" sz="1600" u="none" cap="none" strike="noStrike">
                <a:solidFill>
                  <a:srgbClr val="3F3F3F"/>
                </a:solidFill>
                <a:highlight>
                  <a:srgbClr val="CCCCCC"/>
                </a:highlight>
                <a:latin typeface="Rubik Light"/>
                <a:ea typeface="Rubik Light"/>
                <a:cs typeface="Rubik Light"/>
                <a:sym typeface="Rubik Light"/>
              </a:rPr>
              <a:t>''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86" name="Google Shape;186;p6"/>
          <p:cNvSpPr/>
          <p:nvPr/>
        </p:nvSpPr>
        <p:spPr>
          <a:xfrm rot="5400000">
            <a:off x="1711325" y="2251400"/>
            <a:ext cx="150600" cy="8517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/>
          <p:nvPr/>
        </p:nvSpPr>
        <p:spPr>
          <a:xfrm rot="5400000">
            <a:off x="3857050" y="1451150"/>
            <a:ext cx="150600" cy="245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 rot="5400000">
            <a:off x="6814000" y="1417700"/>
            <a:ext cx="150600" cy="2519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57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3609750" y="1495200"/>
            <a:ext cx="4800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s" sz="37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Switch</a:t>
            </a:r>
            <a:endParaRPr b="1" i="0" sz="37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" sz="60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b="1" i="0" sz="60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7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switch 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propone una sintaxis más legible para los casos en los que queremos evaluar muchas posibilidades de un solo valor.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8"/>
          <p:cNvGrpSpPr/>
          <p:nvPr/>
        </p:nvGrpSpPr>
        <p:grpSpPr>
          <a:xfrm>
            <a:off x="938993" y="1408423"/>
            <a:ext cx="344968" cy="308595"/>
            <a:chOff x="3016921" y="2408750"/>
            <a:chExt cx="793215" cy="709740"/>
          </a:xfrm>
        </p:grpSpPr>
        <p:sp>
          <p:nvSpPr>
            <p:cNvPr id="207" name="Google Shape;207;p8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10" name="Google Shape;210;p8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9" name="Google Shape;219;p9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El switch está compuesto por una expresión a evaluar, seguida de diferentes casos —tantos como queramos— cada uno contemplando un escenario diferente. Los casos deberán terminar con la palabra reservada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break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para evitar que se ejecute el próximo bloque.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pSp>
        <p:nvGrpSpPr>
          <p:cNvPr id="220" name="Google Shape;220;p9"/>
          <p:cNvGrpSpPr/>
          <p:nvPr/>
        </p:nvGrpSpPr>
        <p:grpSpPr>
          <a:xfrm>
            <a:off x="732789" y="2504478"/>
            <a:ext cx="7692651" cy="2320631"/>
            <a:chOff x="630644" y="2191938"/>
            <a:chExt cx="6913499" cy="530709"/>
          </a:xfrm>
        </p:grpSpPr>
        <p:sp>
          <p:nvSpPr>
            <p:cNvPr id="221" name="Google Shape;221;p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switch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(expresión) {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valorA: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9144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expresión es igual a valorA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case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valorB: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 código a ejecutar si la expresión es igual a valorB </a:t>
              </a:r>
              <a:endParaRPr b="0" i="0" sz="14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break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" sz="12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23" name="Google Shape;223;p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9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