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  <p:sldMasterId id="214748368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ajdhani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jdhani-regular.fntdata"/><Relationship Id="rId23" Type="http://schemas.openxmlformats.org/officeDocument/2006/relationships/slide" Target="slides/slide1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OpenSans-regular.fntdata"/><Relationship Id="rId25" Type="http://schemas.openxmlformats.org/officeDocument/2006/relationships/font" Target="fonts/Rajdhani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d1baf1a06_3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d1baf1a06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da26bda3c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da26bda3c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da26bda3c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da26bda3c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70e7957c8_1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70e7957c8_1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70e7957c8_8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70e7957c8_8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a26bda3c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a26bda3c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da26bda3cc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da26bda3c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8e6c83523f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8e6c83523f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e6c83523f_0_1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e6c83523f_0_1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d69f2f7eec_2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d69f2f7eec_2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da26bda3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da26bda3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a26bda3c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a26bda3c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da26bda3cc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da26bda3c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da26bda3c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da26bda3c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61444ad1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61444ad1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a26bda3cc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a26bda3c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1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" name="Google Shape;4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48" name="Google Shape;4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52" name="Google Shape;52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3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72" name="Google Shape;72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73" name="Google Shape;73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8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85" name="Google Shape;85;p28"/>
          <p:cNvPicPr preferRelativeResize="0"/>
          <p:nvPr/>
        </p:nvPicPr>
        <p:blipFill rotWithShape="1">
          <a:blip r:embed="rId3">
            <a:alphaModFix/>
          </a:blip>
          <a:srcRect b="0" l="5658" r="5649" t="0"/>
          <a:stretch/>
        </p:blipFill>
        <p:spPr>
          <a:xfrm>
            <a:off x="5888950" y="3624550"/>
            <a:ext cx="2675822" cy="111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2" name="Google Shape;92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1" name="Google Shape;101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7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12" name="Google Shape;112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18" name="Google Shape;118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1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2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125" name="Google Shape;1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37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1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" name="Google Shape;7;p1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8" name="Google Shape;8;p1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9" name="Google Shape;9;p1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10" name="Google Shape;10;p1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Ejemplos Scanner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9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Ejemplos Scanner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9" name="Google Shape;89;p29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3.xml"/><Relationship Id="rId4" Type="http://schemas.openxmlformats.org/officeDocument/2006/relationships/slide" Target="/ppt/slides/slide8.xml"/><Relationship Id="rId5" Type="http://schemas.openxmlformats.org/officeDocument/2006/relationships/slide" Target="/ppt/slides/slide8.xml"/><Relationship Id="rId6" Type="http://schemas.openxmlformats.org/officeDocument/2006/relationships/slide" Target="/ppt/slides/slide1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3"/>
          <p:cNvSpPr txBox="1"/>
          <p:nvPr/>
        </p:nvSpPr>
        <p:spPr>
          <a:xfrm>
            <a:off x="1638625" y="1536225"/>
            <a:ext cx="703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Ejemplos 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6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Scanner</a:t>
            </a:r>
            <a:endParaRPr b="1" sz="46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2"/>
          <p:cNvSpPr txBox="1"/>
          <p:nvPr/>
        </p:nvSpPr>
        <p:spPr>
          <a:xfrm>
            <a:off x="6191325" y="2938250"/>
            <a:ext cx="2193900" cy="78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Ingreso de datos de tipo int, se utiliza el 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método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.nextInt()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5" name="Google Shape;205;p52"/>
          <p:cNvSpPr/>
          <p:nvPr/>
        </p:nvSpPr>
        <p:spPr>
          <a:xfrm>
            <a:off x="1192725" y="2719250"/>
            <a:ext cx="5391900" cy="11799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06" name="Google Shape;20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{} Código</a:t>
            </a:r>
            <a:endParaRPr/>
          </a:p>
        </p:txBody>
      </p:sp>
      <p:sp>
        <p:nvSpPr>
          <p:cNvPr id="207" name="Google Shape;207;p52"/>
          <p:cNvSpPr txBox="1"/>
          <p:nvPr>
            <p:ph idx="1" type="body"/>
          </p:nvPr>
        </p:nvSpPr>
        <p:spPr>
          <a:xfrm>
            <a:off x="1523900" y="4499275"/>
            <a:ext cx="7556700" cy="11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52"/>
          <p:cNvSpPr txBox="1"/>
          <p:nvPr/>
        </p:nvSpPr>
        <p:spPr>
          <a:xfrm>
            <a:off x="811675" y="711100"/>
            <a:ext cx="773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09" name="Google Shape;209;p52"/>
          <p:cNvSpPr txBox="1"/>
          <p:nvPr/>
        </p:nvSpPr>
        <p:spPr>
          <a:xfrm>
            <a:off x="811675" y="1750350"/>
            <a:ext cx="701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coeficiente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6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“Ingrese primer valor”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num1= scanner.nextInt()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6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“Ingrese segundo valor”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num2= scanner.nextInt()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6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“Ingrese el coeficiente”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coeficiente= scanner.nextFloat()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 txBox="1"/>
          <p:nvPr/>
        </p:nvSpPr>
        <p:spPr>
          <a:xfrm>
            <a:off x="6698425" y="3644525"/>
            <a:ext cx="2193900" cy="98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Ingreso de datos de tipo float, se utiliza el método .nextFloat()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5" name="Google Shape;215;p53"/>
          <p:cNvSpPr/>
          <p:nvPr/>
        </p:nvSpPr>
        <p:spPr>
          <a:xfrm>
            <a:off x="1358300" y="3754175"/>
            <a:ext cx="5578200" cy="827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16" name="Google Shape;21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{} Código</a:t>
            </a:r>
            <a:endParaRPr/>
          </a:p>
        </p:txBody>
      </p:sp>
      <p:sp>
        <p:nvSpPr>
          <p:cNvPr id="217" name="Google Shape;217;p53"/>
          <p:cNvSpPr txBox="1"/>
          <p:nvPr>
            <p:ph idx="1" type="body"/>
          </p:nvPr>
        </p:nvSpPr>
        <p:spPr>
          <a:xfrm>
            <a:off x="1523900" y="4499275"/>
            <a:ext cx="7556700" cy="11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3"/>
          <p:cNvSpPr txBox="1"/>
          <p:nvPr/>
        </p:nvSpPr>
        <p:spPr>
          <a:xfrm>
            <a:off x="811675" y="711100"/>
            <a:ext cx="773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219" name="Google Shape;219;p53"/>
          <p:cNvSpPr txBox="1"/>
          <p:nvPr/>
        </p:nvSpPr>
        <p:spPr>
          <a:xfrm>
            <a:off x="915175" y="1634500"/>
            <a:ext cx="70119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coeficiente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6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“Ingrese primer valor”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num1= scanner.nextInt()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6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“Ingrese segundo valor”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num2= scanner.nextInt()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6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“Ingrese el coeficiente”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coeficiente= scanner.nextFloat()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4"/>
          <p:cNvSpPr txBox="1"/>
          <p:nvPr/>
        </p:nvSpPr>
        <p:spPr>
          <a:xfrm>
            <a:off x="3609750" y="1495200"/>
            <a:ext cx="2212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Ingresar texto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5" name="Google Shape;225;p54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3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226" name="Google Shape;226;p54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5"/>
          <p:cNvSpPr txBox="1"/>
          <p:nvPr>
            <p:ph type="title"/>
          </p:nvPr>
        </p:nvSpPr>
        <p:spPr>
          <a:xfrm>
            <a:off x="699725" y="673625"/>
            <a:ext cx="8208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{} 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Código</a:t>
            </a:r>
            <a:endParaRPr/>
          </a:p>
        </p:txBody>
      </p:sp>
      <p:sp>
        <p:nvSpPr>
          <p:cNvPr id="232" name="Google Shape;232;p55"/>
          <p:cNvSpPr txBox="1"/>
          <p:nvPr/>
        </p:nvSpPr>
        <p:spPr>
          <a:xfrm>
            <a:off x="254175" y="958125"/>
            <a:ext cx="7920300" cy="29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Ingresamos un texto, en este caso un nombre y luego se obtiene la inicial. No hay un método para ingreso de caracteres.</a:t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3" name="Google Shape;233;p55"/>
          <p:cNvGrpSpPr/>
          <p:nvPr/>
        </p:nvGrpSpPr>
        <p:grpSpPr>
          <a:xfrm>
            <a:off x="778700" y="2056850"/>
            <a:ext cx="7700575" cy="2065219"/>
            <a:chOff x="623522" y="2283510"/>
            <a:chExt cx="6920621" cy="530700"/>
          </a:xfrm>
        </p:grpSpPr>
        <p:sp>
          <p:nvSpPr>
            <p:cNvPr id="234" name="Google Shape;234;p55"/>
            <p:cNvSpPr/>
            <p:nvPr/>
          </p:nvSpPr>
          <p:spPr>
            <a:xfrm>
              <a:off x="1116043" y="2283510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chemeClr val="lt1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9B7C6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char </a:t>
              </a:r>
              <a:r>
                <a:rPr lang="es" sz="1600">
                  <a:solidFill>
                    <a:srgbClr val="A9B7C6"/>
                  </a:solidFill>
                  <a:latin typeface="Consolas"/>
                  <a:ea typeface="Consolas"/>
                  <a:cs typeface="Consolas"/>
                  <a:sym typeface="Consolas"/>
                </a:rPr>
                <a:t>inicial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System.out.println(</a:t>
              </a:r>
              <a:r>
                <a:rPr lang="es" sz="1600">
                  <a:solidFill>
                    <a:srgbClr val="6A8759"/>
                  </a:solidFill>
                  <a:latin typeface="Consolas"/>
                  <a:ea typeface="Consolas"/>
                  <a:cs typeface="Consolas"/>
                  <a:sym typeface="Consolas"/>
                </a:rPr>
                <a:t>“Ingrese su nombre”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9B7C6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8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800">
                  <a:solidFill>
                    <a:schemeClr val="dk1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scanner.nextLine()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A9B7C6"/>
                  </a:solidFill>
                  <a:latin typeface="Consolas"/>
                  <a:ea typeface="Consolas"/>
                  <a:cs typeface="Consolas"/>
                  <a:sym typeface="Consolas"/>
                </a:rPr>
                <a:t>inicial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D9D9D9"/>
                  </a:solidFill>
                  <a:latin typeface="Consolas"/>
                  <a:ea typeface="Consolas"/>
                  <a:cs typeface="Consolas"/>
                  <a:sym typeface="Consolas"/>
                </a:rPr>
                <a:t>nombre.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charAt(0)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235" name="Google Shape;235;p55"/>
            <p:cNvSpPr/>
            <p:nvPr/>
          </p:nvSpPr>
          <p:spPr>
            <a:xfrm>
              <a:off x="623522" y="2283510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6"/>
          <p:cNvSpPr txBox="1"/>
          <p:nvPr/>
        </p:nvSpPr>
        <p:spPr>
          <a:xfrm>
            <a:off x="5239225" y="2251600"/>
            <a:ext cx="2152500" cy="985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Ingreso de datos tipo String, se utiliza el método .nextLine()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56"/>
          <p:cNvSpPr/>
          <p:nvPr/>
        </p:nvSpPr>
        <p:spPr>
          <a:xfrm>
            <a:off x="928575" y="2437300"/>
            <a:ext cx="4672800" cy="6753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42" name="Google Shape;242;p56"/>
          <p:cNvSpPr txBox="1"/>
          <p:nvPr>
            <p:ph type="title"/>
          </p:nvPr>
        </p:nvSpPr>
        <p:spPr>
          <a:xfrm>
            <a:off x="623525" y="445025"/>
            <a:ext cx="8208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{} 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Código</a:t>
            </a:r>
            <a:endParaRPr/>
          </a:p>
        </p:txBody>
      </p:sp>
      <p:sp>
        <p:nvSpPr>
          <p:cNvPr id="243" name="Google Shape;243;p56"/>
          <p:cNvSpPr txBox="1"/>
          <p:nvPr/>
        </p:nvSpPr>
        <p:spPr>
          <a:xfrm>
            <a:off x="558975" y="1034325"/>
            <a:ext cx="58422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56"/>
          <p:cNvSpPr txBox="1"/>
          <p:nvPr/>
        </p:nvSpPr>
        <p:spPr>
          <a:xfrm>
            <a:off x="928575" y="1746150"/>
            <a:ext cx="584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78909C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s" sz="1600">
                <a:solidFill>
                  <a:srgbClr val="78909C"/>
                </a:solidFill>
                <a:latin typeface="Consolas"/>
                <a:ea typeface="Consolas"/>
                <a:cs typeface="Consolas"/>
                <a:sym typeface="Consolas"/>
              </a:rPr>
              <a:t>inicial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6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“Ingrese su nombre”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78909C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= scanner.nextLine()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78909C"/>
                </a:solidFill>
                <a:latin typeface="Consolas"/>
                <a:ea typeface="Consolas"/>
                <a:cs typeface="Consolas"/>
                <a:sym typeface="Consolas"/>
              </a:rPr>
              <a:t>inicial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= nombre.charAt(0)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45" name="Google Shape;245;p56"/>
          <p:cNvSpPr/>
          <p:nvPr/>
        </p:nvSpPr>
        <p:spPr>
          <a:xfrm>
            <a:off x="870150" y="2455150"/>
            <a:ext cx="37692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7"/>
          <p:cNvSpPr txBox="1"/>
          <p:nvPr/>
        </p:nvSpPr>
        <p:spPr>
          <a:xfrm>
            <a:off x="4856350" y="2824500"/>
            <a:ext cx="4029000" cy="12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partir de la String ingresada en nombre, mediante el método .charAt(0) se obtiene el primer 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carácter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el 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parámetro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0 indica que 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carácter</a:t>
            </a:r>
            <a:r>
              <a:rPr lang="es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se desea obtener.</a:t>
            </a:r>
            <a:endParaRPr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57"/>
          <p:cNvSpPr/>
          <p:nvPr/>
        </p:nvSpPr>
        <p:spPr>
          <a:xfrm>
            <a:off x="623525" y="3113400"/>
            <a:ext cx="4410600" cy="4689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252" name="Google Shape;252;p57"/>
          <p:cNvSpPr txBox="1"/>
          <p:nvPr>
            <p:ph type="title"/>
          </p:nvPr>
        </p:nvSpPr>
        <p:spPr>
          <a:xfrm>
            <a:off x="623525" y="445025"/>
            <a:ext cx="82089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{} Código</a:t>
            </a:r>
            <a:endParaRPr/>
          </a:p>
        </p:txBody>
      </p:sp>
      <p:sp>
        <p:nvSpPr>
          <p:cNvPr id="253" name="Google Shape;253;p57"/>
          <p:cNvSpPr txBox="1"/>
          <p:nvPr/>
        </p:nvSpPr>
        <p:spPr>
          <a:xfrm>
            <a:off x="623525" y="1673700"/>
            <a:ext cx="58422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ng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78909C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s" sz="1600">
                <a:solidFill>
                  <a:srgbClr val="78909C"/>
                </a:solidFill>
                <a:latin typeface="Consolas"/>
                <a:ea typeface="Consolas"/>
                <a:cs typeface="Consolas"/>
                <a:sym typeface="Consolas"/>
              </a:rPr>
              <a:t>inicial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System.out.println(</a:t>
            </a:r>
            <a:r>
              <a:rPr lang="es" sz="1600">
                <a:solidFill>
                  <a:srgbClr val="6A8759"/>
                </a:solidFill>
                <a:latin typeface="Consolas"/>
                <a:ea typeface="Consolas"/>
                <a:cs typeface="Consolas"/>
                <a:sym typeface="Consolas"/>
              </a:rPr>
              <a:t>“Ingrese su nombre”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78909C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scanner.nextLine()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78909C"/>
                </a:solidFill>
                <a:latin typeface="Consolas"/>
                <a:ea typeface="Consolas"/>
                <a:cs typeface="Consolas"/>
                <a:sym typeface="Consolas"/>
              </a:rPr>
              <a:t>inicial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= nombre.charAt(0)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</p:txBody>
      </p:sp>
      <p:sp>
        <p:nvSpPr>
          <p:cNvPr id="254" name="Google Shape;254;p57"/>
          <p:cNvSpPr txBox="1"/>
          <p:nvPr/>
        </p:nvSpPr>
        <p:spPr>
          <a:xfrm>
            <a:off x="476175" y="-1076900"/>
            <a:ext cx="7920300" cy="24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/>
        </p:nvSpPr>
        <p:spPr>
          <a:xfrm>
            <a:off x="3941150" y="1479300"/>
            <a:ext cx="4505400" cy="306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3"/>
              </a:rPr>
              <a:t>Definimos el Scanner</a:t>
            </a:r>
            <a:endParaRPr/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4"/>
              </a:rPr>
              <a:t>Ingresar valores </a:t>
            </a: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5"/>
              </a:rPr>
              <a:t>numéricos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-3556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Rajdhani"/>
              <a:buAutoNum type="arabicPeriod"/>
            </a:pPr>
            <a:r>
              <a:rPr b="1" lang="es" sz="2000" u="sng">
                <a:solidFill>
                  <a:schemeClr val="hlink"/>
                </a:solidFill>
                <a:latin typeface="Rajdhani"/>
                <a:ea typeface="Rajdhani"/>
                <a:cs typeface="Rajdhani"/>
                <a:sym typeface="Rajdhani"/>
                <a:hlinkClick action="ppaction://hlinksldjump" r:id="rId6"/>
              </a:rPr>
              <a:t>Ingresar texto</a:t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36" name="Google Shape;136;p44"/>
          <p:cNvSpPr txBox="1"/>
          <p:nvPr/>
        </p:nvSpPr>
        <p:spPr>
          <a:xfrm>
            <a:off x="1672950" y="2442819"/>
            <a:ext cx="1590300" cy="8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1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Índice</a:t>
            </a:r>
            <a:endParaRPr b="1" sz="2700">
              <a:solidFill>
                <a:srgbClr val="EC18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cxnSp>
        <p:nvCxnSpPr>
          <p:cNvPr id="137" name="Google Shape;137;p44"/>
          <p:cNvCxnSpPr/>
          <p:nvPr/>
        </p:nvCxnSpPr>
        <p:spPr>
          <a:xfrm flipH="1">
            <a:off x="3592750" y="1409375"/>
            <a:ext cx="18900" cy="30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5"/>
          <p:cNvSpPr txBox="1"/>
          <p:nvPr/>
        </p:nvSpPr>
        <p:spPr>
          <a:xfrm>
            <a:off x="3609750" y="1495200"/>
            <a:ext cx="3269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Definición el Scanner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3" name="Google Shape;143;p45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1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44" name="Google Shape;144;p45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6"/>
          <p:cNvSpPr txBox="1"/>
          <p:nvPr/>
        </p:nvSpPr>
        <p:spPr>
          <a:xfrm>
            <a:off x="717750" y="6252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{} </a:t>
            </a: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Código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50" name="Google Shape;150;p46"/>
          <p:cNvSpPr txBox="1"/>
          <p:nvPr/>
        </p:nvSpPr>
        <p:spPr>
          <a:xfrm>
            <a:off x="842388" y="1600275"/>
            <a:ext cx="7707600" cy="16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46"/>
          <p:cNvSpPr txBox="1"/>
          <p:nvPr/>
        </p:nvSpPr>
        <p:spPr>
          <a:xfrm>
            <a:off x="6005075" y="2098275"/>
            <a:ext cx="17385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Lo creamos a partir del </a:t>
            </a:r>
            <a:r>
              <a:rPr b="1" lang="es">
                <a:solidFill>
                  <a:schemeClr val="lt1"/>
                </a:solidFill>
              </a:rPr>
              <a:t>Systen.in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2" name="Google Shape;152;p46"/>
          <p:cNvSpPr txBox="1"/>
          <p:nvPr/>
        </p:nvSpPr>
        <p:spPr>
          <a:xfrm>
            <a:off x="4576875" y="3184925"/>
            <a:ext cx="20595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Variables que se desea ingresar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53" name="Google Shape;153;p46"/>
          <p:cNvGrpSpPr/>
          <p:nvPr/>
        </p:nvGrpSpPr>
        <p:grpSpPr>
          <a:xfrm>
            <a:off x="721700" y="1906757"/>
            <a:ext cx="7700575" cy="2240775"/>
            <a:chOff x="623522" y="2283510"/>
            <a:chExt cx="6920621" cy="530700"/>
          </a:xfrm>
        </p:grpSpPr>
        <p:sp>
          <p:nvSpPr>
            <p:cNvPr id="154" name="Google Shape;154;p46"/>
            <p:cNvSpPr/>
            <p:nvPr/>
          </p:nvSpPr>
          <p:spPr>
            <a:xfrm>
              <a:off x="1116043" y="2283510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Scanner scanner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scanner =</a:t>
              </a: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 new 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Scanner(System.</a:t>
              </a:r>
              <a:r>
                <a:rPr lang="es" sz="1600">
                  <a:solidFill>
                    <a:srgbClr val="8E7CC3"/>
                  </a:solidFill>
                  <a:latin typeface="Consolas"/>
                  <a:ea typeface="Consolas"/>
                  <a:cs typeface="Consolas"/>
                  <a:sym typeface="Consolas"/>
                </a:rPr>
                <a:t>in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s" sz="1600">
                  <a:solidFill>
                    <a:srgbClr val="A9B7C6"/>
                  </a:solidFill>
                  <a:latin typeface="Consolas"/>
                  <a:ea typeface="Consolas"/>
                  <a:cs typeface="Consolas"/>
                  <a:sym typeface="Consolas"/>
                </a:rPr>
                <a:t>num1</a:t>
              </a: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s" sz="1600">
                  <a:solidFill>
                    <a:srgbClr val="A9B7C6"/>
                  </a:solidFill>
                  <a:latin typeface="Consolas"/>
                  <a:ea typeface="Consolas"/>
                  <a:cs typeface="Consolas"/>
                  <a:sym typeface="Consolas"/>
                </a:rPr>
                <a:t>num2</a:t>
              </a: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float </a:t>
              </a:r>
              <a:r>
                <a:rPr lang="es" sz="1600">
                  <a:solidFill>
                    <a:srgbClr val="A9B7C6"/>
                  </a:solidFill>
                  <a:latin typeface="Consolas"/>
                  <a:ea typeface="Consolas"/>
                  <a:cs typeface="Consolas"/>
                  <a:sym typeface="Consolas"/>
                </a:rPr>
                <a:t>coeficiente</a:t>
              </a: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String</a:t>
              </a: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s" sz="1600">
                  <a:solidFill>
                    <a:srgbClr val="A9B7C6"/>
                  </a:solidFill>
                  <a:latin typeface="Consolas"/>
                  <a:ea typeface="Consolas"/>
                  <a:cs typeface="Consolas"/>
                  <a:sym typeface="Consolas"/>
                </a:rPr>
                <a:t>nombre</a:t>
              </a: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char </a:t>
              </a:r>
              <a:r>
                <a:rPr lang="es" sz="1600">
                  <a:solidFill>
                    <a:srgbClr val="A9B7C6"/>
                  </a:solidFill>
                  <a:latin typeface="Consolas"/>
                  <a:ea typeface="Consolas"/>
                  <a:cs typeface="Consolas"/>
                  <a:sym typeface="Consolas"/>
                </a:rPr>
                <a:t>inicial</a:t>
              </a:r>
              <a:r>
                <a:rPr lang="es" sz="1600">
                  <a:solidFill>
                    <a:srgbClr val="FF99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55" name="Google Shape;155;p46"/>
            <p:cNvSpPr/>
            <p:nvPr/>
          </p:nvSpPr>
          <p:spPr>
            <a:xfrm>
              <a:off x="623522" y="2283510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156" name="Google Shape;156;p46"/>
          <p:cNvSpPr txBox="1"/>
          <p:nvPr/>
        </p:nvSpPr>
        <p:spPr>
          <a:xfrm>
            <a:off x="692225" y="1350300"/>
            <a:ext cx="765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Definimos el Scanner, para luego ingresar los valores en las variable definidas.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7"/>
          <p:cNvSpPr txBox="1"/>
          <p:nvPr/>
        </p:nvSpPr>
        <p:spPr>
          <a:xfrm>
            <a:off x="4173275" y="1536150"/>
            <a:ext cx="3611700" cy="585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Definimos un objeto Scanner, en este caso lo llamamos scanner.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47"/>
          <p:cNvSpPr/>
          <p:nvPr/>
        </p:nvSpPr>
        <p:spPr>
          <a:xfrm>
            <a:off x="842400" y="1650750"/>
            <a:ext cx="37344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63" name="Google Shape;163;p47"/>
          <p:cNvSpPr txBox="1"/>
          <p:nvPr/>
        </p:nvSpPr>
        <p:spPr>
          <a:xfrm>
            <a:off x="717750" y="396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{} Código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64" name="Google Shape;164;p47"/>
          <p:cNvSpPr txBox="1"/>
          <p:nvPr/>
        </p:nvSpPr>
        <p:spPr>
          <a:xfrm>
            <a:off x="883800" y="1650750"/>
            <a:ext cx="61530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Scanner scanner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AD1D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AD1D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new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Scanner(System.</a:t>
            </a:r>
            <a:r>
              <a:rPr lang="es" sz="16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coeficiente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g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inicial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47"/>
          <p:cNvSpPr txBox="1"/>
          <p:nvPr/>
        </p:nvSpPr>
        <p:spPr>
          <a:xfrm>
            <a:off x="4576875" y="3184925"/>
            <a:ext cx="20595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Variables que se desea ingresar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8"/>
          <p:cNvSpPr txBox="1"/>
          <p:nvPr/>
        </p:nvSpPr>
        <p:spPr>
          <a:xfrm>
            <a:off x="5042600" y="2263950"/>
            <a:ext cx="2451900" cy="585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Creamos el scanner </a:t>
            </a:r>
            <a:b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a partir del System.in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48"/>
          <p:cNvSpPr/>
          <p:nvPr/>
        </p:nvSpPr>
        <p:spPr>
          <a:xfrm>
            <a:off x="811350" y="2378550"/>
            <a:ext cx="4417500" cy="3864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72" name="Google Shape;172;p48"/>
          <p:cNvSpPr txBox="1"/>
          <p:nvPr/>
        </p:nvSpPr>
        <p:spPr>
          <a:xfrm>
            <a:off x="717750" y="396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{} Código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73" name="Google Shape;173;p48"/>
          <p:cNvSpPr txBox="1"/>
          <p:nvPr/>
        </p:nvSpPr>
        <p:spPr>
          <a:xfrm>
            <a:off x="4576875" y="3184925"/>
            <a:ext cx="2059500" cy="61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Variables que se desea ingresar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48"/>
          <p:cNvSpPr txBox="1"/>
          <p:nvPr/>
        </p:nvSpPr>
        <p:spPr>
          <a:xfrm>
            <a:off x="811350" y="1761450"/>
            <a:ext cx="35343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Scanner scanner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AD1D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AD1D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new 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Scanner(System.</a:t>
            </a:r>
            <a:r>
              <a:rPr lang="es" sz="16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coeficiente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inicial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9"/>
          <p:cNvSpPr txBox="1"/>
          <p:nvPr/>
        </p:nvSpPr>
        <p:spPr>
          <a:xfrm>
            <a:off x="5032250" y="3028075"/>
            <a:ext cx="2566500" cy="785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Definición</a:t>
            </a:r>
            <a:r>
              <a:rPr lang="es"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de variables para los datos, que necesitamos ingresar.</a:t>
            </a:r>
            <a:endParaRPr sz="13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0" name="Google Shape;180;p49"/>
          <p:cNvSpPr/>
          <p:nvPr/>
        </p:nvSpPr>
        <p:spPr>
          <a:xfrm>
            <a:off x="831600" y="2853775"/>
            <a:ext cx="4417500" cy="1293600"/>
          </a:xfrm>
          <a:prstGeom prst="rightArrow">
            <a:avLst>
              <a:gd fmla="val 100000" name="adj1"/>
              <a:gd fmla="val 11402" name="adj2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0">
            <a:noAutofit/>
          </a:bodyPr>
          <a:lstStyle/>
          <a:p>
            <a:pPr indent="0" lvl="0" marL="323999" marR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000"/>
          </a:p>
        </p:txBody>
      </p:sp>
      <p:sp>
        <p:nvSpPr>
          <p:cNvPr id="181" name="Google Shape;181;p49"/>
          <p:cNvSpPr txBox="1"/>
          <p:nvPr/>
        </p:nvSpPr>
        <p:spPr>
          <a:xfrm>
            <a:off x="717750" y="396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{} Código</a:t>
            </a:r>
            <a:endParaRPr b="1" sz="3000">
              <a:solidFill>
                <a:srgbClr val="3F3F3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2" name="Google Shape;182;p49"/>
          <p:cNvSpPr txBox="1"/>
          <p:nvPr/>
        </p:nvSpPr>
        <p:spPr>
          <a:xfrm>
            <a:off x="831600" y="1844250"/>
            <a:ext cx="7707600" cy="16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0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Scanner scanner</a:t>
            </a:r>
            <a:r>
              <a:rPr lang="es"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DAD1D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DAD1D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scanner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 new 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Scanner(System.</a:t>
            </a:r>
            <a:r>
              <a:rPr lang="es" sz="16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num1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num2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coeficiente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s" sz="1600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nombre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s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inicial</a:t>
            </a:r>
            <a:r>
              <a:rPr lang="es" sz="1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FF99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0"/>
          <p:cNvSpPr txBox="1"/>
          <p:nvPr/>
        </p:nvSpPr>
        <p:spPr>
          <a:xfrm>
            <a:off x="3609750" y="1495200"/>
            <a:ext cx="4808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7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Ingresar valores numéricos</a:t>
            </a:r>
            <a:endParaRPr b="1" sz="37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8" name="Google Shape;188;p50"/>
          <p:cNvSpPr txBox="1"/>
          <p:nvPr/>
        </p:nvSpPr>
        <p:spPr>
          <a:xfrm>
            <a:off x="2740403" y="2195563"/>
            <a:ext cx="5487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6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rPr>
              <a:t>2</a:t>
            </a:r>
            <a:endParaRPr b="1" sz="6000">
              <a:solidFill>
                <a:srgbClr val="FFFFFF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sp>
        <p:nvSpPr>
          <p:cNvPr id="189" name="Google Shape;189;p50"/>
          <p:cNvSpPr/>
          <p:nvPr/>
        </p:nvSpPr>
        <p:spPr>
          <a:xfrm>
            <a:off x="3438450" y="2141125"/>
            <a:ext cx="18600" cy="1086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000">
                <a:solidFill>
                  <a:srgbClr val="3F3F3F"/>
                </a:solidFill>
                <a:latin typeface="Rajdhani"/>
                <a:ea typeface="Rajdhani"/>
                <a:cs typeface="Rajdhani"/>
                <a:sym typeface="Rajdhani"/>
              </a:rPr>
              <a:t>{} Código</a:t>
            </a:r>
            <a:endParaRPr/>
          </a:p>
        </p:txBody>
      </p:sp>
      <p:sp>
        <p:nvSpPr>
          <p:cNvPr id="195" name="Google Shape;195;p51"/>
          <p:cNvSpPr txBox="1"/>
          <p:nvPr>
            <p:ph idx="1" type="body"/>
          </p:nvPr>
        </p:nvSpPr>
        <p:spPr>
          <a:xfrm>
            <a:off x="1523900" y="4499275"/>
            <a:ext cx="7556700" cy="119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98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51"/>
          <p:cNvSpPr txBox="1"/>
          <p:nvPr/>
        </p:nvSpPr>
        <p:spPr>
          <a:xfrm>
            <a:off x="811675" y="711100"/>
            <a:ext cx="77394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Ingresamos los datos numéricos. </a:t>
            </a:r>
            <a:r>
              <a:rPr lang="es" sz="1600">
                <a:latin typeface="Open Sans"/>
                <a:ea typeface="Open Sans"/>
                <a:cs typeface="Open Sans"/>
                <a:sym typeface="Open Sans"/>
              </a:rPr>
              <a:t>Para lograr una interacción más amigable con el usuario, indicar qué se espera. 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97" name="Google Shape;197;p51"/>
          <p:cNvGrpSpPr/>
          <p:nvPr/>
        </p:nvGrpSpPr>
        <p:grpSpPr>
          <a:xfrm>
            <a:off x="721712" y="1684171"/>
            <a:ext cx="7700575" cy="3115156"/>
            <a:chOff x="623522" y="2283510"/>
            <a:chExt cx="6920621" cy="530700"/>
          </a:xfrm>
        </p:grpSpPr>
        <p:sp>
          <p:nvSpPr>
            <p:cNvPr id="198" name="Google Shape;198;p51"/>
            <p:cNvSpPr/>
            <p:nvPr/>
          </p:nvSpPr>
          <p:spPr>
            <a:xfrm>
              <a:off x="1116043" y="2283510"/>
              <a:ext cx="64281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0" lIns="126000" spcFirstLastPara="1" rIns="90000" wrap="square" tIns="0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num1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int 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num2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float 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coeficiente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System.out.println(</a:t>
              </a:r>
              <a:r>
                <a:rPr lang="es" sz="1600">
                  <a:solidFill>
                    <a:srgbClr val="6A8759"/>
                  </a:solidFill>
                  <a:latin typeface="Consolas"/>
                  <a:ea typeface="Consolas"/>
                  <a:cs typeface="Consolas"/>
                  <a:sym typeface="Consolas"/>
                </a:rPr>
                <a:t>“Ingrese primer valor”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num1= scanner.nextInt()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System.out.println(</a:t>
              </a:r>
              <a:r>
                <a:rPr lang="es" sz="1600">
                  <a:solidFill>
                    <a:srgbClr val="6A8759"/>
                  </a:solidFill>
                  <a:latin typeface="Consolas"/>
                  <a:ea typeface="Consolas"/>
                  <a:cs typeface="Consolas"/>
                  <a:sym typeface="Consolas"/>
                </a:rPr>
                <a:t>“Ingrese segundo valor”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num2= scanner.nextInt()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System.out.println(</a:t>
              </a:r>
              <a:r>
                <a:rPr lang="es" sz="1600">
                  <a:solidFill>
                    <a:srgbClr val="6A8759"/>
                  </a:solidFill>
                  <a:latin typeface="Consolas"/>
                  <a:ea typeface="Consolas"/>
                  <a:cs typeface="Consolas"/>
                  <a:sym typeface="Consolas"/>
                </a:rPr>
                <a:t>“Ingrese el coeficiente”</a:t>
              </a: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)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FF9800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" sz="1600">
                  <a:solidFill>
                    <a:srgbClr val="DAD1D1"/>
                  </a:solidFill>
                  <a:latin typeface="Consolas"/>
                  <a:ea typeface="Consolas"/>
                  <a:cs typeface="Consolas"/>
                  <a:sym typeface="Consolas"/>
                </a:rPr>
                <a:t>coeficiente= scanner.nextFloat()</a:t>
              </a:r>
              <a:r>
                <a:rPr lang="es" sz="1600">
                  <a:solidFill>
                    <a:srgbClr val="FF9800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sz="1600">
                <a:solidFill>
                  <a:srgbClr val="DAD1D1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199" name="Google Shape;199;p51"/>
            <p:cNvSpPr/>
            <p:nvPr/>
          </p:nvSpPr>
          <p:spPr>
            <a:xfrm>
              <a:off x="623522" y="2283510"/>
              <a:ext cx="4854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