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ubik Light"/>
      <p:regular r:id="rId18"/>
      <p:bold r:id="rId19"/>
      <p:italic r:id="rId20"/>
      <p:boldItalic r:id="rId21"/>
    </p:embeddedFont>
    <p:embeddedFont>
      <p:font typeface="Rubik"/>
      <p:regular r:id="rId22"/>
      <p:bold r:id="rId23"/>
      <p:italic r:id="rId24"/>
      <p:boldItalic r:id="rId25"/>
    </p:embeddedFont>
    <p:embeddedFont>
      <p:font typeface="Rajdhani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j8FXLSnBaGFD/21Qa5vLgaverz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Light-italic.fntdata"/><Relationship Id="rId22" Type="http://schemas.openxmlformats.org/officeDocument/2006/relationships/font" Target="fonts/Rubik-regular.fntdata"/><Relationship Id="rId21" Type="http://schemas.openxmlformats.org/officeDocument/2006/relationships/font" Target="fonts/RubikLight-boldItalic.fntdata"/><Relationship Id="rId24" Type="http://schemas.openxmlformats.org/officeDocument/2006/relationships/font" Target="fonts/Rubik-italic.fntdata"/><Relationship Id="rId23" Type="http://schemas.openxmlformats.org/officeDocument/2006/relationships/font" Target="fonts/Rubik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ajdhani-regular.fntdata"/><Relationship Id="rId25" Type="http://schemas.openxmlformats.org/officeDocument/2006/relationships/font" Target="fonts/Rubik-boldItalic.fntdata"/><Relationship Id="rId28" Type="http://customschemas.google.com/relationships/presentationmetadata" Target="metadata"/><Relationship Id="rId27" Type="http://schemas.openxmlformats.org/officeDocument/2006/relationships/font" Target="fonts/Rajdhani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ubikLight-bold.fntdata"/><Relationship Id="rId18" Type="http://schemas.openxmlformats.org/officeDocument/2006/relationships/font" Target="fonts/Rubik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b60c8098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b60c8098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c045b518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c045b518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c045b518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c045b518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b60c8098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b60c8098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c045b518c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c045b518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c045b51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c045b51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c045b518c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c045b518c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045b518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c045b518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c045b518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c045b518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c045b518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c045b518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c045b518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c045b518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c045b518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c045b518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4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14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0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c045b518c_2_4"/>
          <p:cNvSpPr txBox="1"/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ubik"/>
              <a:buChar char="●"/>
              <a:defRPr b="1" sz="25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g10c045b518c_2_4"/>
          <p:cNvSpPr txBox="1"/>
          <p:nvPr>
            <p:ph idx="1" type="subTitle"/>
          </p:nvPr>
        </p:nvSpPr>
        <p:spPr>
          <a:xfrm>
            <a:off x="621575" y="1007850"/>
            <a:ext cx="77793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g10c045b518c_2_4"/>
          <p:cNvSpPr txBox="1"/>
          <p:nvPr>
            <p:ph idx="2" type="body"/>
          </p:nvPr>
        </p:nvSpPr>
        <p:spPr>
          <a:xfrm>
            <a:off x="621575" y="1714500"/>
            <a:ext cx="7779300" cy="2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ubik Light"/>
              <a:buChar char="●"/>
              <a:defRPr sz="1600">
                <a:latin typeface="Rubik Light"/>
                <a:ea typeface="Rubik Light"/>
                <a:cs typeface="Rubik Light"/>
                <a:sym typeface="Rubik Light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pos="5315">
          <p15:clr>
            <a:srgbClr val="FA7B17"/>
          </p15:clr>
        </p15:guide>
        <p15:guide id="3" orient="horz" pos="418">
          <p15:clr>
            <a:srgbClr val="FA7B17"/>
          </p15:clr>
        </p15:guide>
        <p15:guide id="4" orient="horz" pos="2891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3">
    <p:bg>
      <p:bgPr>
        <a:solidFill>
          <a:srgbClr val="33383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c045b518c_2_9"/>
          <p:cNvSpPr/>
          <p:nvPr/>
        </p:nvSpPr>
        <p:spPr>
          <a:xfrm>
            <a:off x="-148900" y="-94750"/>
            <a:ext cx="9488400" cy="5319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g10c045b518c_2_9"/>
          <p:cNvPicPr preferRelativeResize="0"/>
          <p:nvPr/>
        </p:nvPicPr>
        <p:blipFill rotWithShape="1">
          <a:blip r:embed="rId2">
            <a:alphaModFix/>
          </a:blip>
          <a:srcRect b="30323" l="0" r="0" t="0"/>
          <a:stretch/>
        </p:blipFill>
        <p:spPr>
          <a:xfrm>
            <a:off x="3241700" y="2367179"/>
            <a:ext cx="2355801" cy="3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c045b518c_2_12"/>
          <p:cNvSpPr/>
          <p:nvPr/>
        </p:nvSpPr>
        <p:spPr>
          <a:xfrm>
            <a:off x="-92675" y="-77225"/>
            <a:ext cx="9313800" cy="5328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0c045b518c_2_12"/>
          <p:cNvSpPr txBox="1"/>
          <p:nvPr>
            <p:ph type="title"/>
          </p:nvPr>
        </p:nvSpPr>
        <p:spPr>
          <a:xfrm>
            <a:off x="3290624" y="7600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67" name="Google Shape;67;g10c045b518c_2_12"/>
          <p:cNvPicPr preferRelativeResize="0"/>
          <p:nvPr/>
        </p:nvPicPr>
        <p:blipFill rotWithShape="1">
          <a:blip r:embed="rId2">
            <a:alphaModFix/>
          </a:blip>
          <a:srcRect b="36536" l="11847" r="0" t="0"/>
          <a:stretch/>
        </p:blipFill>
        <p:spPr>
          <a:xfrm>
            <a:off x="-92675" y="321550"/>
            <a:ext cx="5311526" cy="492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10c045b518c_2_12"/>
          <p:cNvPicPr preferRelativeResize="0"/>
          <p:nvPr/>
        </p:nvPicPr>
        <p:blipFill rotWithShape="1">
          <a:blip r:embed="rId3">
            <a:alphaModFix/>
          </a:blip>
          <a:srcRect b="30910" l="0" r="0" t="0"/>
          <a:stretch/>
        </p:blipFill>
        <p:spPr>
          <a:xfrm>
            <a:off x="540175" y="4091804"/>
            <a:ext cx="2355801" cy="3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10c045b518c_2_12"/>
          <p:cNvPicPr preferRelativeResize="0"/>
          <p:nvPr/>
        </p:nvPicPr>
        <p:blipFill rotWithShape="1">
          <a:blip r:embed="rId4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1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g10c045b518c_2_0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4" name="Google Shape;54;g10c045b518c_2_0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g10c045b518c_2_0"/>
          <p:cNvPicPr preferRelativeResize="0"/>
          <p:nvPr/>
        </p:nvPicPr>
        <p:blipFill rotWithShape="1">
          <a:blip r:embed="rId1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b60c80987_0_30"/>
          <p:cNvSpPr/>
          <p:nvPr/>
        </p:nvSpPr>
        <p:spPr>
          <a:xfrm>
            <a:off x="7465651" y="-794825"/>
            <a:ext cx="917100" cy="1791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10b60c80987_0_30"/>
          <p:cNvSpPr txBox="1"/>
          <p:nvPr>
            <p:ph type="title"/>
          </p:nvPr>
        </p:nvSpPr>
        <p:spPr>
          <a:xfrm>
            <a:off x="3290624" y="760075"/>
            <a:ext cx="5237700" cy="28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Métodos de un array (Parte 1)</a:t>
            </a:r>
            <a:endParaRPr/>
          </a:p>
        </p:txBody>
      </p:sp>
      <p:pic>
        <p:nvPicPr>
          <p:cNvPr id="76" name="Google Shape;76;g10b60c80987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351" y="0"/>
            <a:ext cx="1051701" cy="105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c045b518c_0_62"/>
          <p:cNvSpPr/>
          <p:nvPr/>
        </p:nvSpPr>
        <p:spPr>
          <a:xfrm>
            <a:off x="1049986" y="38020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g10c045b518c_0_62"/>
          <p:cNvGrpSpPr/>
          <p:nvPr/>
        </p:nvGrpSpPr>
        <p:grpSpPr>
          <a:xfrm>
            <a:off x="732727" y="2456690"/>
            <a:ext cx="7692650" cy="2290328"/>
            <a:chOff x="630644" y="2191938"/>
            <a:chExt cx="6913499" cy="530709"/>
          </a:xfrm>
        </p:grpSpPr>
        <p:sp>
          <p:nvSpPr>
            <p:cNvPr id="163" name="Google Shape;163;g10c045b518c_0_6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clubes 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'Racing'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'Boca'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'Lanús'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'Boca'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clubes.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lastIndexOf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'Boca'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Encontró lo que buscaba. Devuelve 3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clubes.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lastIndexOf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'River'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No encontró lo que buscaba. Devuelve -1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4" name="Google Shape;164;g10c045b518c_0_6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65" name="Google Shape;165;g10c045b518c_0_6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.lastIndexOf()</a:t>
            </a:r>
            <a:endParaRPr b="1" sz="2400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6" name="Google Shape;166;g10c045b518c_0_62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Similar a </a:t>
            </a:r>
            <a:r>
              <a:rPr i="0" lang="es" sz="1600" u="none" cap="none" strike="noStrike">
                <a:solidFill>
                  <a:srgbClr val="3F3F3F"/>
                </a:solidFill>
                <a:highlight>
                  <a:srgbClr val="CCCCCC"/>
                </a:highlight>
                <a:latin typeface="Rubik Light"/>
                <a:ea typeface="Rubik Light"/>
                <a:cs typeface="Rubik Light"/>
                <a:sym typeface="Rubik Light"/>
              </a:rPr>
              <a:t>.indexOf()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, con la salvedad de que empieza buscando el elemento por el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final del array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 (de atrás hacia adelante)</a:t>
            </a:r>
            <a:r>
              <a:rPr i="1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.  </a:t>
            </a:r>
            <a:endParaRPr i="1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En caso de haber elementos repetidos, devuelve la posición del primero que encuentre (o sea el último si miramos desde el principio).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c045b518c_0_65"/>
          <p:cNvSpPr/>
          <p:nvPr/>
        </p:nvSpPr>
        <p:spPr>
          <a:xfrm>
            <a:off x="1049986" y="38020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g10c045b518c_0_65"/>
          <p:cNvGrpSpPr/>
          <p:nvPr/>
        </p:nvGrpSpPr>
        <p:grpSpPr>
          <a:xfrm>
            <a:off x="732727" y="2456690"/>
            <a:ext cx="7692650" cy="2290328"/>
            <a:chOff x="630644" y="2191938"/>
            <a:chExt cx="6913499" cy="530709"/>
          </a:xfrm>
        </p:grpSpPr>
        <p:sp>
          <p:nvSpPr>
            <p:cNvPr id="173" name="Google Shape;173;g10c045b518c_0_6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EFEFEF"/>
                  </a:solidFill>
                  <a:latin typeface="Consolas"/>
                  <a:ea typeface="Consolas"/>
                  <a:cs typeface="Consolas"/>
                  <a:sym typeface="Consolas"/>
                </a:rPr>
                <a:t> frutas = [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'Manzana'</a:t>
              </a:r>
              <a:r>
                <a:rPr b="0" i="0" lang="es" sz="1600" u="none" cap="none" strike="noStrike">
                  <a:solidFill>
                    <a:srgbClr val="EFEFE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'Pera'</a:t>
              </a:r>
              <a:r>
                <a:rPr b="0" i="0" lang="es" sz="1600" u="none" cap="none" strike="noStrike">
                  <a:solidFill>
                    <a:srgbClr val="EFEFE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'Frutilla'</a:t>
              </a:r>
              <a:r>
                <a:rPr b="0" i="0" lang="es" sz="1600" u="none" cap="none" strike="noStrike">
                  <a:solidFill>
                    <a:srgbClr val="EFEFE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b="0" i="0" sz="1600" u="none" cap="none" strike="noStrike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FEFEF"/>
                  </a:solidFill>
                  <a:latin typeface="Consolas"/>
                  <a:ea typeface="Consolas"/>
                  <a:cs typeface="Consolas"/>
                  <a:sym typeface="Consolas"/>
                </a:rPr>
                <a:t>frutas.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includes</a:t>
              </a:r>
              <a:r>
                <a:rPr b="0" i="0" lang="es" sz="1600" u="none" cap="none" strike="noStrike">
                  <a:solidFill>
                    <a:srgbClr val="EFEFE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'Frutilla'</a:t>
              </a:r>
              <a:r>
                <a:rPr b="0" i="0" lang="es" sz="1600" u="none" cap="none" strike="noStrike">
                  <a:solidFill>
                    <a:srgbClr val="EFEFE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Encontró lo que buscaba. Devuelve true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FEFEF"/>
                  </a:solidFill>
                  <a:latin typeface="Consolas"/>
                  <a:ea typeface="Consolas"/>
                  <a:cs typeface="Consolas"/>
                  <a:sym typeface="Consolas"/>
                </a:rPr>
                <a:t>frutas.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includes</a:t>
              </a:r>
              <a:r>
                <a:rPr b="0" i="0" lang="es" sz="1600" u="none" cap="none" strike="noStrike">
                  <a:solidFill>
                    <a:srgbClr val="EFEFE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'Banana'</a:t>
              </a:r>
              <a:r>
                <a:rPr b="0" i="0" lang="es" sz="1600" u="none" cap="none" strike="noStrike">
                  <a:solidFill>
                    <a:srgbClr val="EFEFE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No encontró lo que buscaba. Devuelve false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4" name="Google Shape;174;g10c045b518c_0_6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75" name="Google Shape;175;g10c045b518c_0_6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.includes()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6" name="Google Shape;176;g10c045b518c_0_65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También similar a </a:t>
            </a:r>
            <a:r>
              <a:rPr i="0" lang="es" sz="1600" u="none" cap="none" strike="noStrike">
                <a:solidFill>
                  <a:srgbClr val="3F3F3F"/>
                </a:solidFill>
                <a:highlight>
                  <a:srgbClr val="CCCCCC"/>
                </a:highlight>
                <a:latin typeface="Rubik Light"/>
                <a:ea typeface="Rubik Light"/>
                <a:cs typeface="Rubik Light"/>
                <a:sym typeface="Rubik Light"/>
              </a:rPr>
              <a:t>.indexOf()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, con la salvedad que retorna un booleano.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Karla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Recibe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un elemento a buscar en el array.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Karla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Retorna </a:t>
            </a:r>
            <a:r>
              <a:rPr i="1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true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si encontró lo que buscábamos, </a:t>
            </a:r>
            <a:r>
              <a:rPr i="1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false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en caso contrario.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g10c045b518c_2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0325" y="0"/>
            <a:ext cx="3995126" cy="39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10c045b518c_2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300" y="1846650"/>
            <a:ext cx="2853499" cy="285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g10c045b518c_2_18"/>
          <p:cNvGrpSpPr/>
          <p:nvPr/>
        </p:nvGrpSpPr>
        <p:grpSpPr>
          <a:xfrm>
            <a:off x="4029750" y="1276050"/>
            <a:ext cx="1084500" cy="1084500"/>
            <a:chOff x="4029750" y="1123650"/>
            <a:chExt cx="1084500" cy="1084500"/>
          </a:xfrm>
        </p:grpSpPr>
        <p:sp>
          <p:nvSpPr>
            <p:cNvPr id="84" name="Google Shape;84;g10c045b518c_2_18"/>
            <p:cNvSpPr/>
            <p:nvPr/>
          </p:nvSpPr>
          <p:spPr>
            <a:xfrm>
              <a:off x="4029750" y="1123650"/>
              <a:ext cx="1084500" cy="1084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5" name="Google Shape;85;g10c045b518c_2_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90325" y="1184237"/>
              <a:ext cx="963325" cy="963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g10c045b518c_2_18"/>
          <p:cNvSpPr txBox="1"/>
          <p:nvPr/>
        </p:nvSpPr>
        <p:spPr>
          <a:xfrm>
            <a:off x="1236150" y="2315775"/>
            <a:ext cx="6671700" cy="23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Para JavaScript, los </a:t>
            </a:r>
            <a:r>
              <a:rPr b="1" lang="es" sz="2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arrays </a:t>
            </a:r>
            <a:r>
              <a:rPr lang="es" sz="2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son un </a:t>
            </a:r>
            <a:r>
              <a:rPr b="1" lang="es" sz="2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tipo especial de objetos</a:t>
            </a:r>
            <a:r>
              <a:rPr lang="es" sz="2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. Por esta razón disponemos de muchos </a:t>
            </a:r>
            <a:r>
              <a:rPr b="1" lang="es" sz="2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métodos </a:t>
            </a:r>
            <a:r>
              <a:rPr lang="es" sz="2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muy útiles a la hora de trabajar con la información que hay adentro.</a:t>
            </a:r>
            <a:r>
              <a:rPr lang="es" sz="2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 </a:t>
            </a:r>
            <a:endParaRPr sz="2200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g10c045b518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0325" y="0"/>
            <a:ext cx="3995126" cy="39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10c045b518c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300" y="1846650"/>
            <a:ext cx="2853499" cy="285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g10c045b518c_0_1"/>
          <p:cNvGrpSpPr/>
          <p:nvPr/>
        </p:nvGrpSpPr>
        <p:grpSpPr>
          <a:xfrm>
            <a:off x="4029750" y="1276050"/>
            <a:ext cx="1084500" cy="1084500"/>
            <a:chOff x="4029750" y="1123650"/>
            <a:chExt cx="1084500" cy="1084500"/>
          </a:xfrm>
        </p:grpSpPr>
        <p:sp>
          <p:nvSpPr>
            <p:cNvPr id="94" name="Google Shape;94;g10c045b518c_0_1"/>
            <p:cNvSpPr/>
            <p:nvPr/>
          </p:nvSpPr>
          <p:spPr>
            <a:xfrm>
              <a:off x="4029750" y="1123650"/>
              <a:ext cx="1084500" cy="1084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5" name="Google Shape;95;g10c045b518c_0_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90325" y="1184237"/>
              <a:ext cx="963325" cy="963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Google Shape;96;g10c045b518c_0_1"/>
          <p:cNvSpPr txBox="1"/>
          <p:nvPr/>
        </p:nvSpPr>
        <p:spPr>
          <a:xfrm>
            <a:off x="1236150" y="2315775"/>
            <a:ext cx="6671700" cy="23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Ya vimos antes que una </a:t>
            </a:r>
            <a:r>
              <a:rPr b="1" lang="es" sz="2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función </a:t>
            </a:r>
            <a:r>
              <a:rPr lang="es" sz="2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es un </a:t>
            </a:r>
            <a:r>
              <a:rPr b="1" lang="es" sz="2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bloque de código</a:t>
            </a:r>
            <a:r>
              <a:rPr lang="es" sz="2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 que nos permite agrupar funcionalidad para usarla muchas veces. Cuando una </a:t>
            </a:r>
            <a:r>
              <a:rPr b="1" lang="es" sz="2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función pertenece a un objeto</a:t>
            </a:r>
            <a:r>
              <a:rPr lang="es" sz="2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, en este caso nuestro array, la llamamos </a:t>
            </a:r>
            <a:r>
              <a:rPr b="1" lang="es" sz="2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método</a:t>
            </a:r>
            <a:r>
              <a:rPr lang="es" sz="2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. </a:t>
            </a:r>
            <a:endParaRPr sz="900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c045b518c_7_0"/>
          <p:cNvSpPr/>
          <p:nvPr/>
        </p:nvSpPr>
        <p:spPr>
          <a:xfrm>
            <a:off x="1049986" y="38020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g10c045b518c_7_0"/>
          <p:cNvGrpSpPr/>
          <p:nvPr/>
        </p:nvGrpSpPr>
        <p:grpSpPr>
          <a:xfrm>
            <a:off x="732710" y="2337231"/>
            <a:ext cx="7692650" cy="2414620"/>
            <a:chOff x="630644" y="2191938"/>
            <a:chExt cx="6913499" cy="530709"/>
          </a:xfrm>
        </p:grpSpPr>
        <p:sp>
          <p:nvSpPr>
            <p:cNvPr id="103" name="Google Shape;103;g10c045b518c_7_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colores 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'Rojo'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'Naranja'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'Azul'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colores.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push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'Violeta'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 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retorna 4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(colores); 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['Rojo','Naranja','Azul','Violeta']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colores.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push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'Gris'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'Oro'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(colores); 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['Rojo','Naranja','Azul','Violeta','Gris','Oro']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4" name="Google Shape;104;g10c045b518c_7_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05" name="Google Shape;105;g10c045b518c_7_0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4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.push()</a:t>
            </a:r>
            <a:endParaRPr b="1" i="0" sz="24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6" name="Google Shape;106;g10c045b518c_7_0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Agrega uno o varios elementos al final del array.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Recibe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uno o más elementos como parámetros.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Retorna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la nueva longitud del array.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c045b518c_0_17"/>
          <p:cNvSpPr/>
          <p:nvPr/>
        </p:nvSpPr>
        <p:spPr>
          <a:xfrm>
            <a:off x="1049986" y="38020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g10c045b518c_0_17"/>
          <p:cNvGrpSpPr/>
          <p:nvPr/>
        </p:nvGrpSpPr>
        <p:grpSpPr>
          <a:xfrm>
            <a:off x="732710" y="2337231"/>
            <a:ext cx="7692650" cy="2414620"/>
            <a:chOff x="630644" y="2191938"/>
            <a:chExt cx="6913499" cy="530709"/>
          </a:xfrm>
        </p:grpSpPr>
        <p:sp>
          <p:nvSpPr>
            <p:cNvPr id="113" name="Google Shape;113;g10c045b518c_0_1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series 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'Mad Men'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'Breaking Bad'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'The Sopranos'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creamos una variable para guardar lo que devuelve .pop()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ultimaSerie 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series.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pop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(series); 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['Mad men', 'Breaking Bad']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(ultimaSerie); 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['The Sopranos']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4" name="Google Shape;114;g10c045b518c_0_1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5" name="Google Shape;115;g10c045b518c_0_1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.pop()</a:t>
            </a:r>
            <a:endParaRPr b="1" sz="2400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6" name="Google Shape;116;g10c045b518c_0_17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Elimina el último elemento de un array.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No recibe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 parámetros.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Devuelve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el elemento eliminado.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c045b518c_0_32"/>
          <p:cNvSpPr/>
          <p:nvPr/>
        </p:nvSpPr>
        <p:spPr>
          <a:xfrm>
            <a:off x="1049986" y="38020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g10c045b518c_0_32"/>
          <p:cNvGrpSpPr/>
          <p:nvPr/>
        </p:nvGrpSpPr>
        <p:grpSpPr>
          <a:xfrm>
            <a:off x="732710" y="2337231"/>
            <a:ext cx="7692650" cy="2414620"/>
            <a:chOff x="630644" y="2191938"/>
            <a:chExt cx="6913499" cy="530709"/>
          </a:xfrm>
        </p:grpSpPr>
        <p:sp>
          <p:nvSpPr>
            <p:cNvPr id="123" name="Google Shape;123;g10c045b518c_0_3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nombres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'Frida'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'Diego'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'Sofía'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creamos una variable para guardar lo que devuelve .shift()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primerNombre = nombres.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shift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(nombres); 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['Diego', 'Sof</a:t>
              </a:r>
              <a:r>
                <a:rPr lang="es" sz="1600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í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a']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(primerNombre); 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['Frida']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4" name="Google Shape;124;g10c045b518c_0_3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25" name="Google Shape;125;g10c045b518c_0_3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.shift()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6" name="Google Shape;126;g10c045b518c_0_32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Elimina el primer elemento de un array.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No recibe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 parámetros.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Devuelve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el elemento eliminado.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c045b518c_0_47"/>
          <p:cNvSpPr/>
          <p:nvPr/>
        </p:nvSpPr>
        <p:spPr>
          <a:xfrm>
            <a:off x="1049986" y="38020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g10c045b518c_0_47"/>
          <p:cNvGrpSpPr/>
          <p:nvPr/>
        </p:nvGrpSpPr>
        <p:grpSpPr>
          <a:xfrm>
            <a:off x="732710" y="2337231"/>
            <a:ext cx="7692650" cy="2414620"/>
            <a:chOff x="630644" y="2191938"/>
            <a:chExt cx="6913499" cy="530709"/>
          </a:xfrm>
        </p:grpSpPr>
        <p:sp>
          <p:nvSpPr>
            <p:cNvPr id="133" name="Google Shape;133;g10c045b518c_0_4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marcas 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'Audi'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marcas.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unshift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'Ford'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(marcas); 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['Ford', 'Audi']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marcas.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unshift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'Ferrari'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'BMW'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.log(marcas); 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['Ferrari','BMW','Ford', 'Audi']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4" name="Google Shape;134;g10c045b518c_0_4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35" name="Google Shape;135;g10c045b518c_0_4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.unshift()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g10c045b518c_0_47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Agrega uno o varios elementos al principio de un array.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Recibe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uno o más elementos como parámetros.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Retorna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la nueva longitud del array.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c045b518c_0_56"/>
          <p:cNvSpPr/>
          <p:nvPr/>
        </p:nvSpPr>
        <p:spPr>
          <a:xfrm>
            <a:off x="1049986" y="39544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g10c045b518c_0_56"/>
          <p:cNvGrpSpPr/>
          <p:nvPr/>
        </p:nvGrpSpPr>
        <p:grpSpPr>
          <a:xfrm>
            <a:off x="732727" y="2532890"/>
            <a:ext cx="7692650" cy="2290328"/>
            <a:chOff x="630644" y="2191938"/>
            <a:chExt cx="6913499" cy="530709"/>
          </a:xfrm>
        </p:grpSpPr>
        <p:sp>
          <p:nvSpPr>
            <p:cNvPr id="143" name="Google Shape;143;g10c045b518c_0_56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dias 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'Lunes'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'Martes'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'Jueves'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separadosPorComa 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dias.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join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console.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(separadosPorComa); 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'Lunes,Martes,Jueves'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separadosPorGuion 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dias.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join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 - 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console.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(separadosPorGuion); 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'Lunes - Martes - Jueves'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4" name="Google Shape;144;g10c045b518c_0_56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45" name="Google Shape;145;g10c045b518c_0_5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.join()</a:t>
            </a:r>
            <a:endParaRPr b="1" sz="2400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6" name="Google Shape;146;g10c045b518c_0_56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Une los elementos de un array utilizando el separador que le especifiquemos.</a:t>
            </a:r>
            <a:r>
              <a:rPr lang="es" sz="1600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Si no lo especificamos, utiliza comas.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Recibe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un separador (string), es opcional.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Retorna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un string con los elementos unidos.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c045b518c_0_59"/>
          <p:cNvSpPr/>
          <p:nvPr/>
        </p:nvSpPr>
        <p:spPr>
          <a:xfrm>
            <a:off x="1049986" y="38020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g10c045b518c_0_59"/>
          <p:cNvGrpSpPr/>
          <p:nvPr/>
        </p:nvGrpSpPr>
        <p:grpSpPr>
          <a:xfrm>
            <a:off x="732732" y="2634546"/>
            <a:ext cx="7692650" cy="2105163"/>
            <a:chOff x="630644" y="2191938"/>
            <a:chExt cx="6913499" cy="530709"/>
          </a:xfrm>
        </p:grpSpPr>
        <p:sp>
          <p:nvSpPr>
            <p:cNvPr id="153" name="Google Shape;153;g10c045b518c_0_5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frutas 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'Manzana'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'Pera'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'Frutilla'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frutas.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indexOf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'Frutilla'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Encontró lo que buscaba. Devuelve 2, el índice del elemento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frutas.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indexOf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'Banana'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No encontró lo que buscaba. Devuelve -1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4" name="Google Shape;154;g10c045b518c_0_5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5" name="Google Shape;155;g10c045b518c_0_5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.indexOf()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6" name="Google Shape;156;g10c045b518c_0_59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Busca en el array el elemento que recibe como parámetro.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Recibe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un elemento a buscar en el array.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Retorna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el primer índice donde encontró lo que buscábamos. Si no lo encuentra, retorna un -1.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33383C"/>
      </a:dk1>
      <a:lt1>
        <a:srgbClr val="FFFFFF"/>
      </a:lt1>
      <a:dk2>
        <a:srgbClr val="595959"/>
      </a:dk2>
      <a:lt2>
        <a:srgbClr val="E6E7E8"/>
      </a:lt2>
      <a:accent1>
        <a:srgbClr val="EC183F"/>
      </a:accent1>
      <a:accent2>
        <a:srgbClr val="212121"/>
      </a:accent2>
      <a:accent3>
        <a:srgbClr val="78909C"/>
      </a:accent3>
      <a:accent4>
        <a:srgbClr val="33B39D"/>
      </a:accent4>
      <a:accent5>
        <a:srgbClr val="0A6B5A"/>
      </a:accent5>
      <a:accent6>
        <a:srgbClr val="FFFFF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