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ubik Light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  <p:embeddedFont>
      <p:font typeface="Open Sans Ligh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B32848-A5E3-43AE-9831-C0FC7D3FC728}">
  <a:tblStyle styleId="{F6B32848-A5E3-43AE-9831-C0FC7D3FC7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jdhani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OpenSansLight-regular.fntdata"/><Relationship Id="rId27" Type="http://schemas.openxmlformats.org/officeDocument/2006/relationships/font" Target="fonts/Rajdhani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11" Type="http://schemas.openxmlformats.org/officeDocument/2006/relationships/slide" Target="slides/slide5.xml"/><Relationship Id="rId33" Type="http://schemas.openxmlformats.org/officeDocument/2006/relationships/font" Target="fonts/OpenSans-bold.fntdata"/><Relationship Id="rId10" Type="http://schemas.openxmlformats.org/officeDocument/2006/relationships/slide" Target="slides/slide4.xml"/><Relationship Id="rId32" Type="http://schemas.openxmlformats.org/officeDocument/2006/relationships/font" Target="fonts/OpenSans-regular.fntdata"/><Relationship Id="rId13" Type="http://schemas.openxmlformats.org/officeDocument/2006/relationships/slide" Target="slides/slide7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34" Type="http://schemas.openxmlformats.org/officeDocument/2006/relationships/font" Target="fonts/Open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6b8956e6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6b8956e6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6b8956e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6b8956e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9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9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9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" name="Google Shape;54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0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While / do while</a:t>
            </a:r>
            <a:endParaRPr/>
          </a:p>
        </p:txBody>
      </p:sp>
      <p:pic>
        <p:nvPicPr>
          <p:cNvPr id="76" name="Google Shape;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/>
        </p:nvSpPr>
        <p:spPr>
          <a:xfrm>
            <a:off x="718200" y="1716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Los ciclos </a:t>
            </a: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en acción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718200" y="732425"/>
            <a:ext cx="77076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Do While</a:t>
            </a:r>
            <a:b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Por otro lado, en este caso se ejecuta el bloque de código al comenzar, y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luego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comienza a verificar que el valor de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vuelta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 menor o igual a 5.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Cuando vuelta deje de ser menor o igual a 5, se corta el ciclo.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741250" y="217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{F6B32848-A5E3-43AE-9831-C0FC7D3FC728}</a:tableStyleId>
              </a:tblPr>
              <a:tblGrid>
                <a:gridCol w="1915150"/>
                <a:gridCol w="1915150"/>
                <a:gridCol w="1915150"/>
                <a:gridCol w="1915150"/>
              </a:tblGrid>
              <a:tr h="33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Iteración #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Valor de vuelta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¿Vuelta</a:t>
                      </a: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 &lt;= 5 ?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Ejecutamos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1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1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dk2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no se verifica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2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2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3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3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4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4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5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5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6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6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E50A3B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false</a:t>
                      </a:r>
                      <a:endParaRPr sz="1400" u="none" cap="none" strike="noStrike">
                        <a:solidFill>
                          <a:srgbClr val="E50A3B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29"/>
          <p:cNvSpPr/>
          <p:nvPr/>
        </p:nvSpPr>
        <p:spPr>
          <a:xfrm>
            <a:off x="7287093" y="4303041"/>
            <a:ext cx="269982" cy="270067"/>
          </a:xfrm>
          <a:custGeom>
            <a:rect b="b" l="l" r="r" t="t"/>
            <a:pathLst>
              <a:path extrusionOk="0" h="25442" w="25434">
                <a:moveTo>
                  <a:pt x="9761" y="7707"/>
                </a:moveTo>
                <a:lnTo>
                  <a:pt x="9868" y="7716"/>
                </a:lnTo>
                <a:lnTo>
                  <a:pt x="10119" y="7850"/>
                </a:lnTo>
                <a:lnTo>
                  <a:pt x="10244" y="7983"/>
                </a:lnTo>
                <a:lnTo>
                  <a:pt x="13048" y="10903"/>
                </a:lnTo>
                <a:lnTo>
                  <a:pt x="15994" y="8073"/>
                </a:lnTo>
                <a:lnTo>
                  <a:pt x="16119" y="7966"/>
                </a:lnTo>
                <a:lnTo>
                  <a:pt x="16378" y="7841"/>
                </a:lnTo>
                <a:lnTo>
                  <a:pt x="16628" y="7850"/>
                </a:lnTo>
                <a:lnTo>
                  <a:pt x="16878" y="7975"/>
                </a:lnTo>
                <a:lnTo>
                  <a:pt x="17004" y="8100"/>
                </a:lnTo>
                <a:lnTo>
                  <a:pt x="18218" y="9359"/>
                </a:lnTo>
                <a:lnTo>
                  <a:pt x="18325" y="9493"/>
                </a:lnTo>
                <a:lnTo>
                  <a:pt x="18450" y="9743"/>
                </a:lnTo>
                <a:lnTo>
                  <a:pt x="18441" y="10002"/>
                </a:lnTo>
                <a:lnTo>
                  <a:pt x="18316" y="10252"/>
                </a:lnTo>
                <a:lnTo>
                  <a:pt x="18200" y="10377"/>
                </a:lnTo>
                <a:lnTo>
                  <a:pt x="15253" y="13198"/>
                </a:lnTo>
                <a:lnTo>
                  <a:pt x="18057" y="16118"/>
                </a:lnTo>
                <a:lnTo>
                  <a:pt x="18182" y="16252"/>
                </a:lnTo>
                <a:lnTo>
                  <a:pt x="18307" y="16502"/>
                </a:lnTo>
                <a:lnTo>
                  <a:pt x="18307" y="16619"/>
                </a:lnTo>
                <a:lnTo>
                  <a:pt x="18289" y="16726"/>
                </a:lnTo>
                <a:lnTo>
                  <a:pt x="18147" y="16976"/>
                </a:lnTo>
                <a:lnTo>
                  <a:pt x="18013" y="17101"/>
                </a:lnTo>
                <a:lnTo>
                  <a:pt x="16816" y="18262"/>
                </a:lnTo>
                <a:lnTo>
                  <a:pt x="16691" y="18369"/>
                </a:lnTo>
                <a:lnTo>
                  <a:pt x="16450" y="18485"/>
                </a:lnTo>
                <a:lnTo>
                  <a:pt x="16209" y="18476"/>
                </a:lnTo>
                <a:lnTo>
                  <a:pt x="15968" y="18351"/>
                </a:lnTo>
                <a:lnTo>
                  <a:pt x="15843" y="18235"/>
                </a:lnTo>
                <a:lnTo>
                  <a:pt x="13048" y="15324"/>
                </a:lnTo>
                <a:lnTo>
                  <a:pt x="10083" y="18163"/>
                </a:lnTo>
                <a:lnTo>
                  <a:pt x="9949" y="18279"/>
                </a:lnTo>
                <a:lnTo>
                  <a:pt x="9699" y="18396"/>
                </a:lnTo>
                <a:lnTo>
                  <a:pt x="9449" y="18396"/>
                </a:lnTo>
                <a:lnTo>
                  <a:pt x="9199" y="18262"/>
                </a:lnTo>
                <a:lnTo>
                  <a:pt x="9074" y="18146"/>
                </a:lnTo>
                <a:lnTo>
                  <a:pt x="7859" y="16878"/>
                </a:lnTo>
                <a:lnTo>
                  <a:pt x="7743" y="16753"/>
                </a:lnTo>
                <a:lnTo>
                  <a:pt x="7618" y="16494"/>
                </a:lnTo>
                <a:lnTo>
                  <a:pt x="7627" y="16244"/>
                </a:lnTo>
                <a:lnTo>
                  <a:pt x="7761" y="15993"/>
                </a:lnTo>
                <a:lnTo>
                  <a:pt x="7877" y="15868"/>
                </a:lnTo>
                <a:lnTo>
                  <a:pt x="10842" y="13020"/>
                </a:lnTo>
                <a:lnTo>
                  <a:pt x="8038" y="10100"/>
                </a:lnTo>
                <a:lnTo>
                  <a:pt x="7931" y="9984"/>
                </a:lnTo>
                <a:lnTo>
                  <a:pt x="7815" y="9734"/>
                </a:lnTo>
                <a:lnTo>
                  <a:pt x="7815" y="9493"/>
                </a:lnTo>
                <a:lnTo>
                  <a:pt x="7940" y="9251"/>
                </a:lnTo>
                <a:lnTo>
                  <a:pt x="8056" y="9135"/>
                </a:lnTo>
                <a:lnTo>
                  <a:pt x="9261" y="7983"/>
                </a:lnTo>
                <a:lnTo>
                  <a:pt x="9395" y="7858"/>
                </a:lnTo>
                <a:lnTo>
                  <a:pt x="9645" y="7724"/>
                </a:lnTo>
                <a:lnTo>
                  <a:pt x="9761" y="7707"/>
                </a:lnTo>
                <a:close/>
                <a:moveTo>
                  <a:pt x="3108" y="0"/>
                </a:moveTo>
                <a:lnTo>
                  <a:pt x="2850" y="9"/>
                </a:lnTo>
                <a:lnTo>
                  <a:pt x="2349" y="72"/>
                </a:lnTo>
                <a:lnTo>
                  <a:pt x="1885" y="206"/>
                </a:lnTo>
                <a:lnTo>
                  <a:pt x="1465" y="402"/>
                </a:lnTo>
                <a:lnTo>
                  <a:pt x="1090" y="652"/>
                </a:lnTo>
                <a:lnTo>
                  <a:pt x="760" y="956"/>
                </a:lnTo>
                <a:lnTo>
                  <a:pt x="483" y="1322"/>
                </a:lnTo>
                <a:lnTo>
                  <a:pt x="269" y="1733"/>
                </a:lnTo>
                <a:lnTo>
                  <a:pt x="188" y="1965"/>
                </a:lnTo>
                <a:lnTo>
                  <a:pt x="108" y="2224"/>
                </a:lnTo>
                <a:lnTo>
                  <a:pt x="19" y="2760"/>
                </a:lnTo>
                <a:lnTo>
                  <a:pt x="10" y="3027"/>
                </a:lnTo>
                <a:lnTo>
                  <a:pt x="1" y="12698"/>
                </a:lnTo>
                <a:lnTo>
                  <a:pt x="1" y="22369"/>
                </a:lnTo>
                <a:lnTo>
                  <a:pt x="10" y="22646"/>
                </a:lnTo>
                <a:lnTo>
                  <a:pt x="90" y="23173"/>
                </a:lnTo>
                <a:lnTo>
                  <a:pt x="251" y="23664"/>
                </a:lnTo>
                <a:lnTo>
                  <a:pt x="492" y="24102"/>
                </a:lnTo>
                <a:lnTo>
                  <a:pt x="787" y="24486"/>
                </a:lnTo>
                <a:lnTo>
                  <a:pt x="1162" y="24807"/>
                </a:lnTo>
                <a:lnTo>
                  <a:pt x="1590" y="25075"/>
                </a:lnTo>
                <a:lnTo>
                  <a:pt x="2073" y="25272"/>
                </a:lnTo>
                <a:lnTo>
                  <a:pt x="2332" y="25334"/>
                </a:lnTo>
                <a:lnTo>
                  <a:pt x="2573" y="25388"/>
                </a:lnTo>
                <a:lnTo>
                  <a:pt x="2814" y="25441"/>
                </a:lnTo>
                <a:lnTo>
                  <a:pt x="22603" y="25441"/>
                </a:lnTo>
                <a:lnTo>
                  <a:pt x="22888" y="25379"/>
                </a:lnTo>
                <a:lnTo>
                  <a:pt x="23174" y="25316"/>
                </a:lnTo>
                <a:lnTo>
                  <a:pt x="23397" y="25254"/>
                </a:lnTo>
                <a:lnTo>
                  <a:pt x="23817" y="25084"/>
                </a:lnTo>
                <a:lnTo>
                  <a:pt x="24192" y="24861"/>
                </a:lnTo>
                <a:lnTo>
                  <a:pt x="24531" y="24575"/>
                </a:lnTo>
                <a:lnTo>
                  <a:pt x="24817" y="24254"/>
                </a:lnTo>
                <a:lnTo>
                  <a:pt x="25049" y="23887"/>
                </a:lnTo>
                <a:lnTo>
                  <a:pt x="25228" y="23477"/>
                </a:lnTo>
                <a:lnTo>
                  <a:pt x="25344" y="23039"/>
                </a:lnTo>
                <a:lnTo>
                  <a:pt x="25371" y="22816"/>
                </a:lnTo>
                <a:lnTo>
                  <a:pt x="25398" y="22709"/>
                </a:lnTo>
                <a:lnTo>
                  <a:pt x="25433" y="22602"/>
                </a:lnTo>
                <a:lnTo>
                  <a:pt x="25433" y="2813"/>
                </a:lnTo>
                <a:lnTo>
                  <a:pt x="25398" y="2608"/>
                </a:lnTo>
                <a:lnTo>
                  <a:pt x="25353" y="2402"/>
                </a:lnTo>
                <a:lnTo>
                  <a:pt x="25308" y="2170"/>
                </a:lnTo>
                <a:lnTo>
                  <a:pt x="25148" y="1724"/>
                </a:lnTo>
                <a:lnTo>
                  <a:pt x="24924" y="1313"/>
                </a:lnTo>
                <a:lnTo>
                  <a:pt x="24639" y="947"/>
                </a:lnTo>
                <a:lnTo>
                  <a:pt x="24299" y="634"/>
                </a:lnTo>
                <a:lnTo>
                  <a:pt x="23915" y="384"/>
                </a:lnTo>
                <a:lnTo>
                  <a:pt x="23487" y="188"/>
                </a:lnTo>
                <a:lnTo>
                  <a:pt x="23031" y="72"/>
                </a:lnTo>
                <a:lnTo>
                  <a:pt x="22790" y="45"/>
                </a:lnTo>
                <a:lnTo>
                  <a:pt x="22344" y="9"/>
                </a:lnTo>
                <a:lnTo>
                  <a:pt x="21897" y="0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9"/>
          <p:cNvGrpSpPr/>
          <p:nvPr/>
        </p:nvGrpSpPr>
        <p:grpSpPr>
          <a:xfrm>
            <a:off x="7287098" y="2609538"/>
            <a:ext cx="269987" cy="270033"/>
            <a:chOff x="1824347" y="2448457"/>
            <a:chExt cx="706403" cy="706892"/>
          </a:xfrm>
        </p:grpSpPr>
        <p:sp>
          <p:nvSpPr>
            <p:cNvPr id="205" name="Google Shape;205;p2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9"/>
          <p:cNvGrpSpPr/>
          <p:nvPr/>
        </p:nvGrpSpPr>
        <p:grpSpPr>
          <a:xfrm>
            <a:off x="7287098" y="2948244"/>
            <a:ext cx="269987" cy="270033"/>
            <a:chOff x="1824347" y="2448457"/>
            <a:chExt cx="706403" cy="706892"/>
          </a:xfrm>
        </p:grpSpPr>
        <p:sp>
          <p:nvSpPr>
            <p:cNvPr id="208" name="Google Shape;208;p2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29"/>
          <p:cNvGrpSpPr/>
          <p:nvPr/>
        </p:nvGrpSpPr>
        <p:grpSpPr>
          <a:xfrm>
            <a:off x="7287098" y="3286938"/>
            <a:ext cx="269987" cy="270033"/>
            <a:chOff x="1824347" y="2448457"/>
            <a:chExt cx="706403" cy="706892"/>
          </a:xfrm>
        </p:grpSpPr>
        <p:sp>
          <p:nvSpPr>
            <p:cNvPr id="211" name="Google Shape;211;p2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29"/>
          <p:cNvGrpSpPr/>
          <p:nvPr/>
        </p:nvGrpSpPr>
        <p:grpSpPr>
          <a:xfrm>
            <a:off x="7287098" y="3625645"/>
            <a:ext cx="269987" cy="270033"/>
            <a:chOff x="1824347" y="2448457"/>
            <a:chExt cx="706403" cy="706892"/>
          </a:xfrm>
        </p:grpSpPr>
        <p:sp>
          <p:nvSpPr>
            <p:cNvPr id="214" name="Google Shape;214;p2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7287098" y="3964338"/>
            <a:ext cx="269987" cy="270033"/>
            <a:chOff x="1824347" y="2448457"/>
            <a:chExt cx="706403" cy="706892"/>
          </a:xfrm>
        </p:grpSpPr>
        <p:sp>
          <p:nvSpPr>
            <p:cNvPr id="217" name="Google Shape;217;p29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2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/>
        </p:nvSpPr>
        <p:spPr>
          <a:xfrm>
            <a:off x="853975" y="1760000"/>
            <a:ext cx="58119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Existen otras dos estructuras dentro de los bucles o ciclos que nos pueden ayudar a resolver nuestros problemas eficientemente en determinadas situaciones: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while 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 while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70915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21"/>
          <p:cNvGrpSpPr/>
          <p:nvPr/>
        </p:nvGrpSpPr>
        <p:grpSpPr>
          <a:xfrm>
            <a:off x="786593" y="1408423"/>
            <a:ext cx="344968" cy="308595"/>
            <a:chOff x="3016921" y="2408750"/>
            <a:chExt cx="793215" cy="709740"/>
          </a:xfrm>
        </p:grpSpPr>
        <p:sp>
          <p:nvSpPr>
            <p:cNvPr id="84" name="Google Shape;84;p2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1"/>
          <p:cNvGrpSpPr/>
          <p:nvPr/>
        </p:nvGrpSpPr>
        <p:grpSpPr>
          <a:xfrm rot="10800000">
            <a:off x="6665768" y="3887048"/>
            <a:ext cx="344969" cy="308595"/>
            <a:chOff x="2965350" y="2408750"/>
            <a:chExt cx="793216" cy="709740"/>
          </a:xfrm>
        </p:grpSpPr>
        <p:sp>
          <p:nvSpPr>
            <p:cNvPr id="87" name="Google Shape;87;p2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2"/>
          <p:cNvGrpSpPr/>
          <p:nvPr/>
        </p:nvGrpSpPr>
        <p:grpSpPr>
          <a:xfrm>
            <a:off x="732700" y="2445356"/>
            <a:ext cx="7692651" cy="1955022"/>
            <a:chOff x="630644" y="2150568"/>
            <a:chExt cx="6913499" cy="530708"/>
          </a:xfrm>
        </p:grpSpPr>
        <p:sp>
          <p:nvSpPr>
            <p:cNvPr id="97" name="Google Shape;97;p22"/>
            <p:cNvSpPr/>
            <p:nvPr/>
          </p:nvSpPr>
          <p:spPr>
            <a:xfrm>
              <a:off x="1116043" y="215056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 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(condicion)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//código que se ejecutará en cada repetición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Hace algo para que la condición eventualmente se deje de cumplir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630644" y="2150576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9" name="Google Shape;99;p22"/>
          <p:cNvSpPr txBox="1"/>
          <p:nvPr/>
        </p:nvSpPr>
        <p:spPr>
          <a:xfrm>
            <a:off x="717750" y="168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 while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717750" y="871875"/>
            <a:ext cx="7707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Tiene una estructura similar a la de los condicionales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if/else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palabra reservada + condición entre paréntesis. Sin embargo,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while Loop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revalúa esa condición repetidas veces y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ejecuta su bloque de código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hasta que la condición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deja de ser verdadera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732700" y="1249167"/>
            <a:ext cx="7692647" cy="1592391"/>
            <a:chOff x="630651" y="1984690"/>
            <a:chExt cx="6913496" cy="721813"/>
          </a:xfrm>
        </p:grpSpPr>
        <p:sp>
          <p:nvSpPr>
            <p:cNvPr id="109" name="Google Shape;109;p23"/>
            <p:cNvSpPr/>
            <p:nvPr/>
          </p:nvSpPr>
          <p:spPr>
            <a:xfrm>
              <a:off x="1116047" y="1984690"/>
              <a:ext cx="6428100" cy="7218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chemeClr val="accent4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600" u="none" cap="none" strike="noStrike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//al final de cada vuelta sumara 1 a vuelta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>
              <a:off x="630651" y="1984703"/>
              <a:ext cx="485400" cy="7218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1" name="Google Shape;111;p23"/>
          <p:cNvGrpSpPr/>
          <p:nvPr/>
        </p:nvGrpSpPr>
        <p:grpSpPr>
          <a:xfrm>
            <a:off x="732104" y="2882461"/>
            <a:ext cx="7678881" cy="1954036"/>
            <a:chOff x="914975" y="1425198"/>
            <a:chExt cx="7290308" cy="1954036"/>
          </a:xfrm>
        </p:grpSpPr>
        <p:sp>
          <p:nvSpPr>
            <p:cNvPr id="112" name="Google Shape;112;p23"/>
            <p:cNvSpPr/>
            <p:nvPr/>
          </p:nvSpPr>
          <p:spPr>
            <a:xfrm>
              <a:off x="914983" y="1833634"/>
              <a:ext cx="7290300" cy="15456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360000" spcFirstLastPara="1" rIns="0" wrap="square" tIns="9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 1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2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3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4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11119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3"/>
          <p:cNvSpPr txBox="1"/>
          <p:nvPr/>
        </p:nvSpPr>
        <p:spPr>
          <a:xfrm>
            <a:off x="717750" y="795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Tomando el ejemplo utilizado con el for, veamos como sería utilizando while.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17750" y="168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 while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4"/>
          <p:cNvGrpSpPr/>
          <p:nvPr/>
        </p:nvGrpSpPr>
        <p:grpSpPr>
          <a:xfrm>
            <a:off x="725225" y="2397865"/>
            <a:ext cx="7692651" cy="1713422"/>
            <a:chOff x="630644" y="2441791"/>
            <a:chExt cx="6913499" cy="530701"/>
          </a:xfrm>
        </p:grpSpPr>
        <p:sp>
          <p:nvSpPr>
            <p:cNvPr id="124" name="Google Shape;124;p24"/>
            <p:cNvSpPr/>
            <p:nvPr/>
          </p:nvSpPr>
          <p:spPr>
            <a:xfrm>
              <a:off x="1116043" y="2441791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&lt;=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630644" y="2441792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6" name="Google Shape;126;p24"/>
          <p:cNvSpPr txBox="1"/>
          <p:nvPr/>
        </p:nvSpPr>
        <p:spPr>
          <a:xfrm>
            <a:off x="718200" y="809150"/>
            <a:ext cx="77076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Antes de ejecutar el código en cada vuelta, se pregunta si la condición resulta verdadera o falsa.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es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verdadera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, continúa con nuestras instrucciones.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es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falsa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, detiene el ciclo.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27" name="Google Shape;127;p24"/>
          <p:cNvCxnSpPr/>
          <p:nvPr/>
        </p:nvCxnSpPr>
        <p:spPr>
          <a:xfrm>
            <a:off x="2041451" y="3054577"/>
            <a:ext cx="1259400" cy="18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717750" y="168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 while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5"/>
          <p:cNvGrpSpPr/>
          <p:nvPr/>
        </p:nvGrpSpPr>
        <p:grpSpPr>
          <a:xfrm>
            <a:off x="725675" y="1416965"/>
            <a:ext cx="7692651" cy="1713422"/>
            <a:chOff x="630644" y="2441791"/>
            <a:chExt cx="6913499" cy="530701"/>
          </a:xfrm>
        </p:grpSpPr>
        <p:sp>
          <p:nvSpPr>
            <p:cNvPr id="136" name="Google Shape;136;p25"/>
            <p:cNvSpPr/>
            <p:nvPr/>
          </p:nvSpPr>
          <p:spPr>
            <a:xfrm>
              <a:off x="1116043" y="2441791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&lt;=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630644" y="2441792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8" name="Google Shape;138;p25"/>
          <p:cNvSpPr txBox="1"/>
          <p:nvPr/>
        </p:nvSpPr>
        <p:spPr>
          <a:xfrm>
            <a:off x="720400" y="3401377"/>
            <a:ext cx="7707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El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loop infinito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 sucede cuando nuestra condición es constantemente verdadera, lo que resulta en ejecutar nuestro código eternamente. Esto puede causar varios problemas, siendo el más importante que trabe todo nuestro programa.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39" name="Google Shape;139;p25"/>
          <p:cNvCxnSpPr/>
          <p:nvPr/>
        </p:nvCxnSpPr>
        <p:spPr>
          <a:xfrm>
            <a:off x="1538201" y="2699327"/>
            <a:ext cx="1052100" cy="18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717750" y="696475"/>
            <a:ext cx="7707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Es importante generar el contador al comenzar para evitar caer en lo que se conoce como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loop infinito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717750" y="168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 while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846575" y="1636250"/>
            <a:ext cx="52095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ciclo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 while 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 similar al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pero se diferencia en que, sin importar la condición, la acción se realizará al menos una vez.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70915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26"/>
          <p:cNvGrpSpPr/>
          <p:nvPr/>
        </p:nvGrpSpPr>
        <p:grpSpPr>
          <a:xfrm>
            <a:off x="786593" y="1560823"/>
            <a:ext cx="344968" cy="308595"/>
            <a:chOff x="3016921" y="2408750"/>
            <a:chExt cx="793215" cy="709740"/>
          </a:xfrm>
        </p:grpSpPr>
        <p:sp>
          <p:nvSpPr>
            <p:cNvPr id="151" name="Google Shape;151;p26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6"/>
          <p:cNvGrpSpPr/>
          <p:nvPr/>
        </p:nvGrpSpPr>
        <p:grpSpPr>
          <a:xfrm rot="10800000">
            <a:off x="6056168" y="3658448"/>
            <a:ext cx="344969" cy="308595"/>
            <a:chOff x="2965350" y="2408750"/>
            <a:chExt cx="793216" cy="709740"/>
          </a:xfrm>
        </p:grpSpPr>
        <p:sp>
          <p:nvSpPr>
            <p:cNvPr id="154" name="Google Shape;154;p26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7"/>
          <p:cNvGrpSpPr/>
          <p:nvPr/>
        </p:nvGrpSpPr>
        <p:grpSpPr>
          <a:xfrm>
            <a:off x="725225" y="1798190"/>
            <a:ext cx="7692651" cy="2113571"/>
            <a:chOff x="630644" y="2475944"/>
            <a:chExt cx="6913499" cy="530701"/>
          </a:xfrm>
        </p:grpSpPr>
        <p:sp>
          <p:nvSpPr>
            <p:cNvPr id="163" name="Google Shape;163;p27"/>
            <p:cNvSpPr/>
            <p:nvPr/>
          </p:nvSpPr>
          <p:spPr>
            <a:xfrm>
              <a:off x="1116043" y="2475944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 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6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do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//Se suma 1 a vuelta por lo tanto vuelta = 6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while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(vuelta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 &lt;= </a:t>
              </a:r>
              <a:r>
                <a:rPr b="0" i="0" lang="es" sz="1600" u="none" cap="none" strike="noStrike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b="0" i="0" lang="es" sz="16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 </a:t>
              </a: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//al vuelta ser 6 la condición retorna false y se termina el bloque de código</a:t>
              </a:r>
              <a:endParaRPr b="0" i="0" sz="18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30644" y="2475945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5" name="Google Shape;165;p27"/>
          <p:cNvSpPr txBox="1"/>
          <p:nvPr/>
        </p:nvSpPr>
        <p:spPr>
          <a:xfrm>
            <a:off x="718200" y="809150"/>
            <a:ext cx="77076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 diferencia del ciclo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while, 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la condición en este caso se verifica al finalizar el bloque de código</a:t>
            </a:r>
            <a:r>
              <a:rPr lang="es" sz="16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. P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or lo </a:t>
            </a:r>
            <a:r>
              <a:rPr lang="es" sz="1600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tanto,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 sin importar lo que se resuelva, las acciones se realizarán al menos una vez.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>
            <a:off x="1590026" y="3497177"/>
            <a:ext cx="2021400" cy="180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717750" y="1815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 do while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717750" y="4059975"/>
            <a:ext cx="78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Fuera de esto, el ciclo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do while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 es idéntico en funcionalidad al ciclo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while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718200" y="171650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Los ciclos </a:t>
            </a: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en acción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18200" y="732425"/>
            <a:ext cx="77076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While</a:t>
            </a:r>
            <a:b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cada iteración se verifica si el valor de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vuelta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 menor o igual a 5. Si es así, se ejecuta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console.log()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y se incrementa el valor de vuelta en 1.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Cuando vuelta deje de ser menor o igual a 5, se corta el ciclo.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741250" y="217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{F6B32848-A5E3-43AE-9831-C0FC7D3FC728}</a:tableStyleId>
              </a:tblPr>
              <a:tblGrid>
                <a:gridCol w="1915150"/>
                <a:gridCol w="1915150"/>
                <a:gridCol w="1915150"/>
                <a:gridCol w="1915150"/>
              </a:tblGrid>
              <a:tr h="33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Iteración #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Valor de vuelta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¿Vuelta &lt;= 5 ?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Ejecutamos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1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1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2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2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3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3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4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4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5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5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6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6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E50A3B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false</a:t>
                      </a:r>
                      <a:endParaRPr sz="1400" u="none" cap="none" strike="noStrike">
                        <a:solidFill>
                          <a:srgbClr val="E50A3B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8" name="Google Shape;178;p28"/>
          <p:cNvSpPr/>
          <p:nvPr/>
        </p:nvSpPr>
        <p:spPr>
          <a:xfrm>
            <a:off x="7287093" y="4303041"/>
            <a:ext cx="269982" cy="270067"/>
          </a:xfrm>
          <a:custGeom>
            <a:rect b="b" l="l" r="r" t="t"/>
            <a:pathLst>
              <a:path extrusionOk="0" h="25442" w="25434">
                <a:moveTo>
                  <a:pt x="9761" y="7707"/>
                </a:moveTo>
                <a:lnTo>
                  <a:pt x="9868" y="7716"/>
                </a:lnTo>
                <a:lnTo>
                  <a:pt x="10119" y="7850"/>
                </a:lnTo>
                <a:lnTo>
                  <a:pt x="10244" y="7983"/>
                </a:lnTo>
                <a:lnTo>
                  <a:pt x="13048" y="10903"/>
                </a:lnTo>
                <a:lnTo>
                  <a:pt x="15994" y="8073"/>
                </a:lnTo>
                <a:lnTo>
                  <a:pt x="16119" y="7966"/>
                </a:lnTo>
                <a:lnTo>
                  <a:pt x="16378" y="7841"/>
                </a:lnTo>
                <a:lnTo>
                  <a:pt x="16628" y="7850"/>
                </a:lnTo>
                <a:lnTo>
                  <a:pt x="16878" y="7975"/>
                </a:lnTo>
                <a:lnTo>
                  <a:pt x="17004" y="8100"/>
                </a:lnTo>
                <a:lnTo>
                  <a:pt x="18218" y="9359"/>
                </a:lnTo>
                <a:lnTo>
                  <a:pt x="18325" y="9493"/>
                </a:lnTo>
                <a:lnTo>
                  <a:pt x="18450" y="9743"/>
                </a:lnTo>
                <a:lnTo>
                  <a:pt x="18441" y="10002"/>
                </a:lnTo>
                <a:lnTo>
                  <a:pt x="18316" y="10252"/>
                </a:lnTo>
                <a:lnTo>
                  <a:pt x="18200" y="10377"/>
                </a:lnTo>
                <a:lnTo>
                  <a:pt x="15253" y="13198"/>
                </a:lnTo>
                <a:lnTo>
                  <a:pt x="18057" y="16118"/>
                </a:lnTo>
                <a:lnTo>
                  <a:pt x="18182" y="16252"/>
                </a:lnTo>
                <a:lnTo>
                  <a:pt x="18307" y="16502"/>
                </a:lnTo>
                <a:lnTo>
                  <a:pt x="18307" y="16619"/>
                </a:lnTo>
                <a:lnTo>
                  <a:pt x="18289" y="16726"/>
                </a:lnTo>
                <a:lnTo>
                  <a:pt x="18147" y="16976"/>
                </a:lnTo>
                <a:lnTo>
                  <a:pt x="18013" y="17101"/>
                </a:lnTo>
                <a:lnTo>
                  <a:pt x="16816" y="18262"/>
                </a:lnTo>
                <a:lnTo>
                  <a:pt x="16691" y="18369"/>
                </a:lnTo>
                <a:lnTo>
                  <a:pt x="16450" y="18485"/>
                </a:lnTo>
                <a:lnTo>
                  <a:pt x="16209" y="18476"/>
                </a:lnTo>
                <a:lnTo>
                  <a:pt x="15968" y="18351"/>
                </a:lnTo>
                <a:lnTo>
                  <a:pt x="15843" y="18235"/>
                </a:lnTo>
                <a:lnTo>
                  <a:pt x="13048" y="15324"/>
                </a:lnTo>
                <a:lnTo>
                  <a:pt x="10083" y="18163"/>
                </a:lnTo>
                <a:lnTo>
                  <a:pt x="9949" y="18279"/>
                </a:lnTo>
                <a:lnTo>
                  <a:pt x="9699" y="18396"/>
                </a:lnTo>
                <a:lnTo>
                  <a:pt x="9449" y="18396"/>
                </a:lnTo>
                <a:lnTo>
                  <a:pt x="9199" y="18262"/>
                </a:lnTo>
                <a:lnTo>
                  <a:pt x="9074" y="18146"/>
                </a:lnTo>
                <a:lnTo>
                  <a:pt x="7859" y="16878"/>
                </a:lnTo>
                <a:lnTo>
                  <a:pt x="7743" y="16753"/>
                </a:lnTo>
                <a:lnTo>
                  <a:pt x="7618" y="16494"/>
                </a:lnTo>
                <a:lnTo>
                  <a:pt x="7627" y="16244"/>
                </a:lnTo>
                <a:lnTo>
                  <a:pt x="7761" y="15993"/>
                </a:lnTo>
                <a:lnTo>
                  <a:pt x="7877" y="15868"/>
                </a:lnTo>
                <a:lnTo>
                  <a:pt x="10842" y="13020"/>
                </a:lnTo>
                <a:lnTo>
                  <a:pt x="8038" y="10100"/>
                </a:lnTo>
                <a:lnTo>
                  <a:pt x="7931" y="9984"/>
                </a:lnTo>
                <a:lnTo>
                  <a:pt x="7815" y="9734"/>
                </a:lnTo>
                <a:lnTo>
                  <a:pt x="7815" y="9493"/>
                </a:lnTo>
                <a:lnTo>
                  <a:pt x="7940" y="9251"/>
                </a:lnTo>
                <a:lnTo>
                  <a:pt x="8056" y="9135"/>
                </a:lnTo>
                <a:lnTo>
                  <a:pt x="9261" y="7983"/>
                </a:lnTo>
                <a:lnTo>
                  <a:pt x="9395" y="7858"/>
                </a:lnTo>
                <a:lnTo>
                  <a:pt x="9645" y="7724"/>
                </a:lnTo>
                <a:lnTo>
                  <a:pt x="9761" y="7707"/>
                </a:lnTo>
                <a:close/>
                <a:moveTo>
                  <a:pt x="3108" y="0"/>
                </a:moveTo>
                <a:lnTo>
                  <a:pt x="2850" y="9"/>
                </a:lnTo>
                <a:lnTo>
                  <a:pt x="2349" y="72"/>
                </a:lnTo>
                <a:lnTo>
                  <a:pt x="1885" y="206"/>
                </a:lnTo>
                <a:lnTo>
                  <a:pt x="1465" y="402"/>
                </a:lnTo>
                <a:lnTo>
                  <a:pt x="1090" y="652"/>
                </a:lnTo>
                <a:lnTo>
                  <a:pt x="760" y="956"/>
                </a:lnTo>
                <a:lnTo>
                  <a:pt x="483" y="1322"/>
                </a:lnTo>
                <a:lnTo>
                  <a:pt x="269" y="1733"/>
                </a:lnTo>
                <a:lnTo>
                  <a:pt x="188" y="1965"/>
                </a:lnTo>
                <a:lnTo>
                  <a:pt x="108" y="2224"/>
                </a:lnTo>
                <a:lnTo>
                  <a:pt x="19" y="2760"/>
                </a:lnTo>
                <a:lnTo>
                  <a:pt x="10" y="3027"/>
                </a:lnTo>
                <a:lnTo>
                  <a:pt x="1" y="12698"/>
                </a:lnTo>
                <a:lnTo>
                  <a:pt x="1" y="22369"/>
                </a:lnTo>
                <a:lnTo>
                  <a:pt x="10" y="22646"/>
                </a:lnTo>
                <a:lnTo>
                  <a:pt x="90" y="23173"/>
                </a:lnTo>
                <a:lnTo>
                  <a:pt x="251" y="23664"/>
                </a:lnTo>
                <a:lnTo>
                  <a:pt x="492" y="24102"/>
                </a:lnTo>
                <a:lnTo>
                  <a:pt x="787" y="24486"/>
                </a:lnTo>
                <a:lnTo>
                  <a:pt x="1162" y="24807"/>
                </a:lnTo>
                <a:lnTo>
                  <a:pt x="1590" y="25075"/>
                </a:lnTo>
                <a:lnTo>
                  <a:pt x="2073" y="25272"/>
                </a:lnTo>
                <a:lnTo>
                  <a:pt x="2332" y="25334"/>
                </a:lnTo>
                <a:lnTo>
                  <a:pt x="2573" y="25388"/>
                </a:lnTo>
                <a:lnTo>
                  <a:pt x="2814" y="25441"/>
                </a:lnTo>
                <a:lnTo>
                  <a:pt x="22603" y="25441"/>
                </a:lnTo>
                <a:lnTo>
                  <a:pt x="22888" y="25379"/>
                </a:lnTo>
                <a:lnTo>
                  <a:pt x="23174" y="25316"/>
                </a:lnTo>
                <a:lnTo>
                  <a:pt x="23397" y="25254"/>
                </a:lnTo>
                <a:lnTo>
                  <a:pt x="23817" y="25084"/>
                </a:lnTo>
                <a:lnTo>
                  <a:pt x="24192" y="24861"/>
                </a:lnTo>
                <a:lnTo>
                  <a:pt x="24531" y="24575"/>
                </a:lnTo>
                <a:lnTo>
                  <a:pt x="24817" y="24254"/>
                </a:lnTo>
                <a:lnTo>
                  <a:pt x="25049" y="23887"/>
                </a:lnTo>
                <a:lnTo>
                  <a:pt x="25228" y="23477"/>
                </a:lnTo>
                <a:lnTo>
                  <a:pt x="25344" y="23039"/>
                </a:lnTo>
                <a:lnTo>
                  <a:pt x="25371" y="22816"/>
                </a:lnTo>
                <a:lnTo>
                  <a:pt x="25398" y="22709"/>
                </a:lnTo>
                <a:lnTo>
                  <a:pt x="25433" y="22602"/>
                </a:lnTo>
                <a:lnTo>
                  <a:pt x="25433" y="2813"/>
                </a:lnTo>
                <a:lnTo>
                  <a:pt x="25398" y="2608"/>
                </a:lnTo>
                <a:lnTo>
                  <a:pt x="25353" y="2402"/>
                </a:lnTo>
                <a:lnTo>
                  <a:pt x="25308" y="2170"/>
                </a:lnTo>
                <a:lnTo>
                  <a:pt x="25148" y="1724"/>
                </a:lnTo>
                <a:lnTo>
                  <a:pt x="24924" y="1313"/>
                </a:lnTo>
                <a:lnTo>
                  <a:pt x="24639" y="947"/>
                </a:lnTo>
                <a:lnTo>
                  <a:pt x="24299" y="634"/>
                </a:lnTo>
                <a:lnTo>
                  <a:pt x="23915" y="384"/>
                </a:lnTo>
                <a:lnTo>
                  <a:pt x="23487" y="188"/>
                </a:lnTo>
                <a:lnTo>
                  <a:pt x="23031" y="72"/>
                </a:lnTo>
                <a:lnTo>
                  <a:pt x="22790" y="45"/>
                </a:lnTo>
                <a:lnTo>
                  <a:pt x="22344" y="9"/>
                </a:lnTo>
                <a:lnTo>
                  <a:pt x="21897" y="0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28"/>
          <p:cNvGrpSpPr/>
          <p:nvPr/>
        </p:nvGrpSpPr>
        <p:grpSpPr>
          <a:xfrm>
            <a:off x="7287098" y="2609538"/>
            <a:ext cx="269987" cy="270033"/>
            <a:chOff x="1824347" y="2448457"/>
            <a:chExt cx="706403" cy="706892"/>
          </a:xfrm>
        </p:grpSpPr>
        <p:sp>
          <p:nvSpPr>
            <p:cNvPr id="180" name="Google Shape;180;p28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8"/>
          <p:cNvGrpSpPr/>
          <p:nvPr/>
        </p:nvGrpSpPr>
        <p:grpSpPr>
          <a:xfrm>
            <a:off x="7287098" y="2948244"/>
            <a:ext cx="269987" cy="270033"/>
            <a:chOff x="1824347" y="2448457"/>
            <a:chExt cx="706403" cy="706892"/>
          </a:xfrm>
        </p:grpSpPr>
        <p:sp>
          <p:nvSpPr>
            <p:cNvPr id="183" name="Google Shape;183;p28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28"/>
          <p:cNvGrpSpPr/>
          <p:nvPr/>
        </p:nvGrpSpPr>
        <p:grpSpPr>
          <a:xfrm>
            <a:off x="7287098" y="3286938"/>
            <a:ext cx="269987" cy="270033"/>
            <a:chOff x="1824347" y="2448457"/>
            <a:chExt cx="706403" cy="706892"/>
          </a:xfrm>
        </p:grpSpPr>
        <p:sp>
          <p:nvSpPr>
            <p:cNvPr id="186" name="Google Shape;186;p28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28"/>
          <p:cNvGrpSpPr/>
          <p:nvPr/>
        </p:nvGrpSpPr>
        <p:grpSpPr>
          <a:xfrm>
            <a:off x="7287098" y="3625645"/>
            <a:ext cx="269987" cy="270033"/>
            <a:chOff x="1824347" y="2448457"/>
            <a:chExt cx="706403" cy="706892"/>
          </a:xfrm>
        </p:grpSpPr>
        <p:sp>
          <p:nvSpPr>
            <p:cNvPr id="189" name="Google Shape;189;p28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7287098" y="3964338"/>
            <a:ext cx="269987" cy="270033"/>
            <a:chOff x="1824347" y="2448457"/>
            <a:chExt cx="706403" cy="706892"/>
          </a:xfrm>
        </p:grpSpPr>
        <p:sp>
          <p:nvSpPr>
            <p:cNvPr id="192" name="Google Shape;192;p28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