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ubik Light"/>
      <p:regular r:id="rId19"/>
      <p:bold r:id="rId20"/>
      <p:italic r:id="rId21"/>
      <p:boldItalic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Rajdhani"/>
      <p:regular r:id="rId27"/>
      <p:bold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QfnKnkQscZVAQ4qCGWJAHBU4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bold.fntdata"/><Relationship Id="rId22" Type="http://schemas.openxmlformats.org/officeDocument/2006/relationships/font" Target="fonts/RubikLight-boldItalic.fntdata"/><Relationship Id="rId21" Type="http://schemas.openxmlformats.org/officeDocument/2006/relationships/font" Target="fonts/RubikLight-italic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Rajdhani-bold.fntdata"/><Relationship Id="rId27" Type="http://schemas.openxmlformats.org/officeDocument/2006/relationships/font" Target="fonts/Rajdhani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ubik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5f55fe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5f55fe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bcbf77c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bcbf77c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5f55fe6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a5f55fe6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cbf77cd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bcbf77cd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cbf77c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bcbf77c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cbf77cdd_2_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g10bcbf77cdd_2_4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g10bcbf77cdd_2_4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cbf77cdd_2_9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10bcbf77cdd_2_9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cbf77cdd_2_12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bcbf77cdd_2_12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15" name="Google Shape;115;g10bcbf77cdd_2_12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bcbf77cdd_2_12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0bcbf77cdd_2_12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g10bcbf77cdd_2_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" name="Google Shape;102;g10bcbf77cdd_2_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10bcbf77cdd_2_0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a5f55fe66_0_3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a5f55fe66_0_3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Propiedades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y métodos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 strings</a:t>
            </a:r>
            <a:endParaRPr/>
          </a:p>
        </p:txBody>
      </p:sp>
      <p:pic>
        <p:nvPicPr>
          <p:cNvPr id="124" name="Google Shape;124;g10a5f55fe6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732710" y="2413427"/>
            <a:ext cx="7692651" cy="2414619"/>
            <a:chOff x="630644" y="2191938"/>
            <a:chExt cx="6913499" cy="530709"/>
          </a:xfrm>
        </p:grpSpPr>
        <p:sp>
          <p:nvSpPr>
            <p:cNvPr id="235" name="Google Shape;235;p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cancion =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'And bingo was his name, oh!'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cancion.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['And', 'bingo', 'was', 'his', 'name,' , 'oh!']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cancion.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',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['And bingo was his name', 'oh!']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7" name="Google Shape;237;p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.split()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Divide un string en partes. 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string que usará como separador de las partes.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Devuelve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array con las partes del string.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0bcbf77cdd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0bcbf77cdd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g10bcbf77cdd_0_44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248" name="Google Shape;248;g10bcbf77cdd_0_44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9" name="Google Shape;249;g10bcbf77cdd_0_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g10bcbf77cdd_0_44"/>
          <p:cNvSpPr txBox="1"/>
          <p:nvPr/>
        </p:nvSpPr>
        <p:spPr>
          <a:xfrm>
            <a:off x="1236150" y="2315775"/>
            <a:ext cx="66717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Si bien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cada método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realiza una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acción muy simple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cuando los combinamos podemos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lograr resultados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mucho más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complejos y útiles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endParaRPr sz="11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cbf77cdd_2_18"/>
          <p:cNvSpPr txBox="1"/>
          <p:nvPr/>
        </p:nvSpPr>
        <p:spPr>
          <a:xfrm>
            <a:off x="1236150" y="2315775"/>
            <a:ext cx="66717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Para JavaScript los strings son como una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colección 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 caracteres.</a:t>
            </a:r>
            <a:endParaRPr sz="24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Por esta razón disponemos de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propiedades 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 </a:t>
            </a:r>
            <a:r>
              <a:rPr b="1" lang="e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métodos</a:t>
            </a:r>
            <a:r>
              <a:rPr lang="es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muy útiles a la hora de trabajar con la información que hay adentro. </a:t>
            </a:r>
            <a:endParaRPr sz="11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30" name="Google Shape;130;g10bcbf77cdd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0bcbf77cdd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g10bcbf77cdd_2_18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133" name="Google Shape;133;g10bcbf77cdd_2_18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g10bcbf77cdd_2_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"/>
          <p:cNvGrpSpPr/>
          <p:nvPr/>
        </p:nvGrpSpPr>
        <p:grpSpPr>
          <a:xfrm>
            <a:off x="732698" y="1987824"/>
            <a:ext cx="7692651" cy="496850"/>
            <a:chOff x="630644" y="2191938"/>
            <a:chExt cx="6913499" cy="530709"/>
          </a:xfrm>
        </p:grpSpPr>
        <p:sp>
          <p:nvSpPr>
            <p:cNvPr id="140" name="Google Shape;140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r>
                <a:rPr b="0" i="0" lang="es" sz="18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'Fran'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2" name="Google Shape;142;p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Los </a:t>
            </a: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strings</a:t>
            </a:r>
            <a:r>
              <a:rPr b="1" i="0" lang="es" sz="24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en JavaScript</a:t>
            </a:r>
            <a:endParaRPr b="1" i="0" sz="24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muchos sentidos, para JavaScript, un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string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no es más que un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array de caracteres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Al igual que en los arrays, la primera posición siempre será 0.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>
            <a:off x="732704" y="3988830"/>
            <a:ext cx="7692651" cy="691567"/>
            <a:chOff x="630644" y="2191938"/>
            <a:chExt cx="6913499" cy="530709"/>
          </a:xfrm>
        </p:grpSpPr>
        <p:sp>
          <p:nvSpPr>
            <p:cNvPr id="145" name="Google Shape;145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accedemos a la letra a, el índice 2 del string</a:t>
              </a:r>
              <a:endParaRPr b="0" i="0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acceder a un carácter puntual de un string, nombramos al string y,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dentro de los corchetes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escribimos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índice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al cual queremos acceder.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8" name="Google Shape;148;p3"/>
          <p:cNvSpPr/>
          <p:nvPr/>
        </p:nvSpPr>
        <p:spPr>
          <a:xfrm rot="5400000">
            <a:off x="3140282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0458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"/>
          <p:cNvSpPr/>
          <p:nvPr/>
        </p:nvSpPr>
        <p:spPr>
          <a:xfrm rot="5400000">
            <a:off x="3279021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31982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3"/>
          <p:cNvSpPr/>
          <p:nvPr/>
        </p:nvSpPr>
        <p:spPr>
          <a:xfrm rot="5400000">
            <a:off x="3417761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33506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3"/>
          <p:cNvSpPr/>
          <p:nvPr/>
        </p:nvSpPr>
        <p:spPr>
          <a:xfrm rot="5400000">
            <a:off x="3556500" y="2570850"/>
            <a:ext cx="150600" cy="13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3503077" y="2755845"/>
            <a:ext cx="296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732710" y="2413427"/>
            <a:ext cx="7692651" cy="2414619"/>
            <a:chOff x="630644" y="2191938"/>
            <a:chExt cx="6913499" cy="530709"/>
          </a:xfrm>
        </p:grpSpPr>
        <p:sp>
          <p:nvSpPr>
            <p:cNvPr id="164" name="Google Shape;164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miSerie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'Mad Men'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miSerie.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7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arrayNombres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'Bart'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'Lisa'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'Moe'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arrayNombres.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3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arrayNombres[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Corresponde a 'Bart', devuelve 4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.length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717750" y="1176675"/>
            <a:ext cx="7707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Esta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propiedad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retorna la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cantidad total de caracteres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del string, incluidos los espacios.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Al ser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una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propiedad (veremos 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más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sobre ellas e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n clases siguientes)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, 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solo debemos llamarla,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sin necesidad de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los paréntesis.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732732" y="2710745"/>
            <a:ext cx="7692651" cy="2105163"/>
            <a:chOff x="630644" y="2191938"/>
            <a:chExt cx="6913499" cy="530709"/>
          </a:xfrm>
        </p:grpSpPr>
        <p:sp>
          <p:nvSpPr>
            <p:cNvPr id="176" name="Google Shape;176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saludo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'¡Hola! Estamos programando'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'Estamos'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7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'vamos'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-1, no lo encontró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saludo.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indexOf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'o'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encuentra la letra 'o' que está en la posición 2, devuelve 2 y corta la ejecución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8" name="Google Shape;178;p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.indexOf()</a:t>
            </a:r>
            <a:endParaRPr b="1" sz="24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Busca, en el string, el string que recibe como parámetro.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elemento a buscar en el array.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primer índice donde encontró lo que buscábamos. Si no lo encuentra, retorna un -1.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-730725" y="4953600"/>
            <a:ext cx="289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Propiedades y métodos de strings</a:t>
            </a:r>
            <a:endParaRPr b="0" i="0" sz="2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cbf77cdd_0_34"/>
          <p:cNvSpPr txBox="1"/>
          <p:nvPr/>
        </p:nvSpPr>
        <p:spPr>
          <a:xfrm>
            <a:off x="1236150" y="2315775"/>
            <a:ext cx="66717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diferencia de las propiedades, llamamos </a:t>
            </a:r>
            <a:r>
              <a:rPr b="1" lang="es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métodos </a:t>
            </a: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las funciones que se encuentran dentro de </a:t>
            </a:r>
            <a:r>
              <a:rPr b="1" lang="es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objetos </a:t>
            </a: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(los veremos en detalle en las próximas clases). A estos </a:t>
            </a:r>
            <a:r>
              <a:rPr b="1" lang="es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métodos debemos invocarlos</a:t>
            </a: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como lo haríamos al llamar una función, con sus </a:t>
            </a:r>
            <a:r>
              <a:rPr b="1" lang="es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paréntesis y parámetros </a:t>
            </a: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(si fuese necesario)</a:t>
            </a:r>
            <a:r>
              <a:rPr lang="es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</a:t>
            </a:r>
            <a:endParaRPr sz="20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88" name="Google Shape;188;g10bcbf77cd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0325" y="0"/>
            <a:ext cx="3995126" cy="3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0bcbf77cdd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300" y="1846650"/>
            <a:ext cx="2853499" cy="2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g10bcbf77cdd_0_34"/>
          <p:cNvGrpSpPr/>
          <p:nvPr/>
        </p:nvGrpSpPr>
        <p:grpSpPr>
          <a:xfrm>
            <a:off x="4029750" y="1276050"/>
            <a:ext cx="1084500" cy="1084500"/>
            <a:chOff x="4029750" y="1123650"/>
            <a:chExt cx="1084500" cy="1084500"/>
          </a:xfrm>
        </p:grpSpPr>
        <p:sp>
          <p:nvSpPr>
            <p:cNvPr id="191" name="Google Shape;191;g10bcbf77cdd_0_34"/>
            <p:cNvSpPr/>
            <p:nvPr/>
          </p:nvSpPr>
          <p:spPr>
            <a:xfrm>
              <a:off x="4029750" y="1123650"/>
              <a:ext cx="1084500" cy="10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g10bcbf77cdd_0_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0325" y="1184237"/>
              <a:ext cx="963325" cy="963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732721" y="2869380"/>
            <a:ext cx="7692650" cy="1958528"/>
            <a:chOff x="630644" y="2191938"/>
            <a:chExt cx="6913499" cy="530709"/>
          </a:xfrm>
        </p:grpSpPr>
        <p:sp>
          <p:nvSpPr>
            <p:cNvPr id="199" name="Google Shape;199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'Breaking Bad Rules!'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 // devuelve 'Bad'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'Rules!'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slice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-10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¿Qué devuelve? ¡A investigar!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1" name="Google Shape;201;p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4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.slice</a:t>
            </a: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()</a:t>
            </a:r>
            <a:endParaRPr b="1" i="0" sz="24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Corta el string y devuelve una parte del string donde se aplica.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2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números como parámetros (pueden ser negativos):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ubik Light"/>
              <a:buChar char="○"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índice desde donde inicia el corte.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ubik Light"/>
              <a:buChar char="○"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índice hasta donde hacer el corte (es opcional).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la parte correspondiente al corte.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8"/>
          <p:cNvGrpSpPr/>
          <p:nvPr/>
        </p:nvGrpSpPr>
        <p:grpSpPr>
          <a:xfrm>
            <a:off x="732710" y="2413427"/>
            <a:ext cx="7692651" cy="2414619"/>
            <a:chOff x="630644" y="2191938"/>
            <a:chExt cx="6913499" cy="530709"/>
          </a:xfrm>
        </p:grpSpPr>
        <p:sp>
          <p:nvSpPr>
            <p:cNvPr id="211" name="Google Shape;211;p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nombreCompleto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Homero Simpson  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nombreCompleto.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'Homero Simpson'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nombreCompleto </a:t>
              </a:r>
              <a:r>
                <a:rPr b="0" i="0" lang="es" sz="1600" u="none" cap="none" strike="noStrike">
                  <a:solidFill>
                    <a:srgbClr val="03A9F4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   Homero	  J.    Simpson  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nombreCompleto.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trim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'Homero    J.    Simpson'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3" name="Google Shape;213;p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.trim()</a:t>
            </a:r>
            <a:endParaRPr b="1" sz="24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Elimina los espacios que estén al principio y al final de un string.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recibe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parámetros.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Rubik Light"/>
              <a:buChar char="●"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No quita los espacios del medio.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0"/>
          <p:cNvGrpSpPr/>
          <p:nvPr/>
        </p:nvGrpSpPr>
        <p:grpSpPr>
          <a:xfrm>
            <a:off x="732715" y="2966618"/>
            <a:ext cx="7692651" cy="1861568"/>
            <a:chOff x="630644" y="2191938"/>
            <a:chExt cx="6913499" cy="530709"/>
          </a:xfrm>
        </p:grpSpPr>
        <p:sp>
          <p:nvSpPr>
            <p:cNvPr id="223" name="Google Shape;223;p1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frase =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'Aguante Python!'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'Python'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'Aguante JS!'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frase.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replace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'Py'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'JS'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es" sz="1600" u="none" cap="none" strike="noStrike">
                  <a:solidFill>
                    <a:srgbClr val="888888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'Aguante JSthon!'</a:t>
              </a:r>
              <a:endParaRPr b="0" i="0" sz="1600" u="none" cap="none" strike="noStrik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5" name="Google Shape;225;p1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.replace(</a:t>
            </a:r>
            <a:r>
              <a:rPr b="1" lang="es" sz="24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Reemplaza una parte del string por otra.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Recibe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dos strings como parámetros: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ubik Light"/>
              <a:buChar char="○"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string que queremos buscar.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ubik Light"/>
              <a:buChar char="○"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string que usaremos de reemplazo.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Retorna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un nuevo string con el reemplazo.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