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1"/>
  </p:notesMasterIdLst>
  <p:sldIdLst>
    <p:sldId id="256" r:id="rId2"/>
    <p:sldId id="257" r:id="rId3"/>
    <p:sldId id="262" r:id="rId4"/>
    <p:sldId id="258" r:id="rId5"/>
    <p:sldId id="263" r:id="rId6"/>
    <p:sldId id="259" r:id="rId7"/>
    <p:sldId id="264"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208" autoAdjust="0"/>
  </p:normalViewPr>
  <p:slideViewPr>
    <p:cSldViewPr snapToGrid="0">
      <p:cViewPr varScale="1">
        <p:scale>
          <a:sx n="80" d="100"/>
          <a:sy n="80" d="100"/>
        </p:scale>
        <p:origin x="10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4.xml.rels><?xml version="1.0" encoding="UTF-8" standalone="yes"?>
<Relationships xmlns="http://schemas.openxmlformats.org/package/2006/relationships"><Relationship Id="rId3" Type="http://schemas.openxmlformats.org/officeDocument/2006/relationships/hyperlink" Target="https://refactoring.guru/design-patterns" TargetMode="External"/><Relationship Id="rId2" Type="http://schemas.openxmlformats.org/officeDocument/2006/relationships/hyperlink" Target="https://www.amazon.com/Head-First-Design-Patterns-Brain-Friendly/dp/0596007124" TargetMode="External"/><Relationship Id="rId1" Type="http://schemas.openxmlformats.org/officeDocument/2006/relationships/hyperlink" Target="https://www.amazon.com/Design-Patterns-Elements-Reusable-Object-Oriented/dp/0201633612" TargetMode="External"/><Relationship Id="rId5" Type="http://schemas.openxmlformats.org/officeDocument/2006/relationships/hyperlink" Target="https://gameful.design/games/5980e0c28adad20400c960b5" TargetMode="External"/><Relationship Id="rId4" Type="http://schemas.openxmlformats.org/officeDocument/2006/relationships/hyperlink" Target="https://github.com/faif/python-patterns" TargetMode="External"/></Relationships>
</file>

<file path=ppt/diagrams/_rels/drawing4.xml.rels><?xml version="1.0" encoding="UTF-8" standalone="yes"?>
<Relationships xmlns="http://schemas.openxmlformats.org/package/2006/relationships"><Relationship Id="rId3" Type="http://schemas.openxmlformats.org/officeDocument/2006/relationships/hyperlink" Target="https://refactoring.guru/design-patterns" TargetMode="External"/><Relationship Id="rId2" Type="http://schemas.openxmlformats.org/officeDocument/2006/relationships/hyperlink" Target="https://www.amazon.com/Head-First-Design-Patterns-Brain-Friendly/dp/0596007124" TargetMode="External"/><Relationship Id="rId1" Type="http://schemas.openxmlformats.org/officeDocument/2006/relationships/hyperlink" Target="https://www.amazon.com/Design-Patterns-Elements-Reusable-Object-Oriented/dp/0201633612" TargetMode="External"/><Relationship Id="rId5" Type="http://schemas.openxmlformats.org/officeDocument/2006/relationships/hyperlink" Target="https://gameful.design/games/5980e0c28adad20400c960b5" TargetMode="External"/><Relationship Id="rId4" Type="http://schemas.openxmlformats.org/officeDocument/2006/relationships/hyperlink" Target="https://github.com/faif/python-patterns"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2FF1A9-50AA-422D-A96A-EE1657E80531}"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1C1BE623-C52D-452B-BAE5-8A323CE7E084}">
      <dgm:prSet/>
      <dgm:spPr/>
      <dgm:t>
        <a:bodyPr/>
        <a:lstStyle/>
        <a:p>
          <a:r>
            <a:rPr lang="en-US"/>
            <a:t>💬 Singleton design pattern is like having a clingy best friend who never lets you hang out with anyone else.</a:t>
          </a:r>
        </a:p>
      </dgm:t>
    </dgm:pt>
    <dgm:pt modelId="{8F9335A4-163D-4EE0-B900-A149FBF52AF1}" type="parTrans" cxnId="{C54832F5-DB6E-42E8-863C-16B5AB5FE99A}">
      <dgm:prSet/>
      <dgm:spPr/>
      <dgm:t>
        <a:bodyPr/>
        <a:lstStyle/>
        <a:p>
          <a:endParaRPr lang="en-US"/>
        </a:p>
      </dgm:t>
    </dgm:pt>
    <dgm:pt modelId="{EF5DC36E-E78E-4E7F-B2C3-CD86EA8E716F}" type="sibTrans" cxnId="{C54832F5-DB6E-42E8-863C-16B5AB5FE99A}">
      <dgm:prSet/>
      <dgm:spPr/>
      <dgm:t>
        <a:bodyPr/>
        <a:lstStyle/>
        <a:p>
          <a:endParaRPr lang="en-US"/>
        </a:p>
      </dgm:t>
    </dgm:pt>
    <dgm:pt modelId="{00CDA77F-F68C-4ABB-9D6E-184151F9E681}">
      <dgm:prSet/>
      <dgm:spPr/>
      <dgm:t>
        <a:bodyPr/>
        <a:lstStyle/>
        <a:p>
          <a:r>
            <a:rPr lang="en-US"/>
            <a:t>🏭 Factory Method design pattern is like having your own personal assembly line for creating new objects.</a:t>
          </a:r>
        </a:p>
      </dgm:t>
    </dgm:pt>
    <dgm:pt modelId="{583B7B68-9AE2-4543-A2E9-A482173C967F}" type="parTrans" cxnId="{4C93B8EB-4C2C-4E53-852B-33D79AAB5B67}">
      <dgm:prSet/>
      <dgm:spPr/>
      <dgm:t>
        <a:bodyPr/>
        <a:lstStyle/>
        <a:p>
          <a:endParaRPr lang="en-US"/>
        </a:p>
      </dgm:t>
    </dgm:pt>
    <dgm:pt modelId="{DDEEFA6A-740D-4BB6-BF46-5A5081787312}" type="sibTrans" cxnId="{4C93B8EB-4C2C-4E53-852B-33D79AAB5B67}">
      <dgm:prSet/>
      <dgm:spPr/>
      <dgm:t>
        <a:bodyPr/>
        <a:lstStyle/>
        <a:p>
          <a:endParaRPr lang="en-US"/>
        </a:p>
      </dgm:t>
    </dgm:pt>
    <dgm:pt modelId="{E0DAF437-C485-4512-80BF-85809CBD253C}">
      <dgm:prSet/>
      <dgm:spPr/>
      <dgm:t>
        <a:bodyPr/>
        <a:lstStyle/>
        <a:p>
          <a:r>
            <a:rPr lang="en-US"/>
            <a:t>🏢 Composite pattern. This is like having a Lego set that can build an entire city.</a:t>
          </a:r>
        </a:p>
      </dgm:t>
    </dgm:pt>
    <dgm:pt modelId="{3482DA6A-9D5B-466D-8905-EDFA8D56C42B}" type="parTrans" cxnId="{9EC136A6-78C6-480F-87FD-956618BE42B2}">
      <dgm:prSet/>
      <dgm:spPr/>
      <dgm:t>
        <a:bodyPr/>
        <a:lstStyle/>
        <a:p>
          <a:endParaRPr lang="en-US"/>
        </a:p>
      </dgm:t>
    </dgm:pt>
    <dgm:pt modelId="{57022DB3-605E-45D6-956E-1522A5FAEF8E}" type="sibTrans" cxnId="{9EC136A6-78C6-480F-87FD-956618BE42B2}">
      <dgm:prSet/>
      <dgm:spPr/>
      <dgm:t>
        <a:bodyPr/>
        <a:lstStyle/>
        <a:p>
          <a:endParaRPr lang="en-US"/>
        </a:p>
      </dgm:t>
    </dgm:pt>
    <dgm:pt modelId="{58A7BA57-CA8D-4924-976E-0633BA85FCA6}">
      <dgm:prSet/>
      <dgm:spPr/>
      <dgm:t>
        <a:bodyPr/>
        <a:lstStyle/>
        <a:p>
          <a:r>
            <a:rPr lang="en-US"/>
            <a:t>🍴 Abstract Factory design pattern is like being the head chef of a fancy restaurant.</a:t>
          </a:r>
        </a:p>
      </dgm:t>
    </dgm:pt>
    <dgm:pt modelId="{8F62C1B2-C8F4-4688-AFF4-8BFF2CF0945D}" type="parTrans" cxnId="{E16B1A73-DC1C-4D67-A613-5E0772356A34}">
      <dgm:prSet/>
      <dgm:spPr/>
      <dgm:t>
        <a:bodyPr/>
        <a:lstStyle/>
        <a:p>
          <a:endParaRPr lang="en-US"/>
        </a:p>
      </dgm:t>
    </dgm:pt>
    <dgm:pt modelId="{E80E4840-2CE0-4722-96CF-7AAA34530982}" type="sibTrans" cxnId="{E16B1A73-DC1C-4D67-A613-5E0772356A34}">
      <dgm:prSet/>
      <dgm:spPr/>
      <dgm:t>
        <a:bodyPr/>
        <a:lstStyle/>
        <a:p>
          <a:endParaRPr lang="en-US"/>
        </a:p>
      </dgm:t>
    </dgm:pt>
    <dgm:pt modelId="{186FA0E6-8F13-44CB-8E22-06641A609D4D}" type="pres">
      <dgm:prSet presAssocID="{BF2FF1A9-50AA-422D-A96A-EE1657E80531}" presName="outerComposite" presStyleCnt="0">
        <dgm:presLayoutVars>
          <dgm:chMax val="5"/>
          <dgm:dir/>
          <dgm:resizeHandles val="exact"/>
        </dgm:presLayoutVars>
      </dgm:prSet>
      <dgm:spPr/>
    </dgm:pt>
    <dgm:pt modelId="{566EBCCD-CFAF-4EB9-A4D1-91C7EE050B4F}" type="pres">
      <dgm:prSet presAssocID="{BF2FF1A9-50AA-422D-A96A-EE1657E80531}" presName="dummyMaxCanvas" presStyleCnt="0">
        <dgm:presLayoutVars/>
      </dgm:prSet>
      <dgm:spPr/>
    </dgm:pt>
    <dgm:pt modelId="{D2FCE3FC-6D7E-45AA-A45C-A3B7567F63D0}" type="pres">
      <dgm:prSet presAssocID="{BF2FF1A9-50AA-422D-A96A-EE1657E80531}" presName="FourNodes_1" presStyleLbl="node1" presStyleIdx="0" presStyleCnt="4">
        <dgm:presLayoutVars>
          <dgm:bulletEnabled val="1"/>
        </dgm:presLayoutVars>
      </dgm:prSet>
      <dgm:spPr/>
    </dgm:pt>
    <dgm:pt modelId="{535967FC-1393-4F0E-A03F-66B6745BFFEC}" type="pres">
      <dgm:prSet presAssocID="{BF2FF1A9-50AA-422D-A96A-EE1657E80531}" presName="FourNodes_2" presStyleLbl="node1" presStyleIdx="1" presStyleCnt="4">
        <dgm:presLayoutVars>
          <dgm:bulletEnabled val="1"/>
        </dgm:presLayoutVars>
      </dgm:prSet>
      <dgm:spPr/>
    </dgm:pt>
    <dgm:pt modelId="{BF4ABC5D-5A47-478C-B32B-5D043DBFED9E}" type="pres">
      <dgm:prSet presAssocID="{BF2FF1A9-50AA-422D-A96A-EE1657E80531}" presName="FourNodes_3" presStyleLbl="node1" presStyleIdx="2" presStyleCnt="4">
        <dgm:presLayoutVars>
          <dgm:bulletEnabled val="1"/>
        </dgm:presLayoutVars>
      </dgm:prSet>
      <dgm:spPr/>
    </dgm:pt>
    <dgm:pt modelId="{6B478C0C-F085-4BA9-A1FE-55CEC8B24221}" type="pres">
      <dgm:prSet presAssocID="{BF2FF1A9-50AA-422D-A96A-EE1657E80531}" presName="FourNodes_4" presStyleLbl="node1" presStyleIdx="3" presStyleCnt="4">
        <dgm:presLayoutVars>
          <dgm:bulletEnabled val="1"/>
        </dgm:presLayoutVars>
      </dgm:prSet>
      <dgm:spPr/>
    </dgm:pt>
    <dgm:pt modelId="{69315286-41D2-4B29-9CA3-2D26724BB3DA}" type="pres">
      <dgm:prSet presAssocID="{BF2FF1A9-50AA-422D-A96A-EE1657E80531}" presName="FourConn_1-2" presStyleLbl="fgAccFollowNode1" presStyleIdx="0" presStyleCnt="3">
        <dgm:presLayoutVars>
          <dgm:bulletEnabled val="1"/>
        </dgm:presLayoutVars>
      </dgm:prSet>
      <dgm:spPr/>
    </dgm:pt>
    <dgm:pt modelId="{DDCB6D3A-E5D5-4BFA-ADEB-0B35149151F1}" type="pres">
      <dgm:prSet presAssocID="{BF2FF1A9-50AA-422D-A96A-EE1657E80531}" presName="FourConn_2-3" presStyleLbl="fgAccFollowNode1" presStyleIdx="1" presStyleCnt="3">
        <dgm:presLayoutVars>
          <dgm:bulletEnabled val="1"/>
        </dgm:presLayoutVars>
      </dgm:prSet>
      <dgm:spPr/>
    </dgm:pt>
    <dgm:pt modelId="{459DDA32-A17B-4C3F-A32B-C2CA41625AE5}" type="pres">
      <dgm:prSet presAssocID="{BF2FF1A9-50AA-422D-A96A-EE1657E80531}" presName="FourConn_3-4" presStyleLbl="fgAccFollowNode1" presStyleIdx="2" presStyleCnt="3">
        <dgm:presLayoutVars>
          <dgm:bulletEnabled val="1"/>
        </dgm:presLayoutVars>
      </dgm:prSet>
      <dgm:spPr/>
    </dgm:pt>
    <dgm:pt modelId="{38A9A90A-516E-42B3-B0D0-948B13C50FA8}" type="pres">
      <dgm:prSet presAssocID="{BF2FF1A9-50AA-422D-A96A-EE1657E80531}" presName="FourNodes_1_text" presStyleLbl="node1" presStyleIdx="3" presStyleCnt="4">
        <dgm:presLayoutVars>
          <dgm:bulletEnabled val="1"/>
        </dgm:presLayoutVars>
      </dgm:prSet>
      <dgm:spPr/>
    </dgm:pt>
    <dgm:pt modelId="{EC66EB28-8BC9-4DA0-95E7-C8E5D15E8EF1}" type="pres">
      <dgm:prSet presAssocID="{BF2FF1A9-50AA-422D-A96A-EE1657E80531}" presName="FourNodes_2_text" presStyleLbl="node1" presStyleIdx="3" presStyleCnt="4">
        <dgm:presLayoutVars>
          <dgm:bulletEnabled val="1"/>
        </dgm:presLayoutVars>
      </dgm:prSet>
      <dgm:spPr/>
    </dgm:pt>
    <dgm:pt modelId="{1E695D9B-5959-4A20-A1D0-4077FABD1436}" type="pres">
      <dgm:prSet presAssocID="{BF2FF1A9-50AA-422D-A96A-EE1657E80531}" presName="FourNodes_3_text" presStyleLbl="node1" presStyleIdx="3" presStyleCnt="4">
        <dgm:presLayoutVars>
          <dgm:bulletEnabled val="1"/>
        </dgm:presLayoutVars>
      </dgm:prSet>
      <dgm:spPr/>
    </dgm:pt>
    <dgm:pt modelId="{BC321D38-53F7-4B0F-8B2E-2ADC50B30432}" type="pres">
      <dgm:prSet presAssocID="{BF2FF1A9-50AA-422D-A96A-EE1657E80531}" presName="FourNodes_4_text" presStyleLbl="node1" presStyleIdx="3" presStyleCnt="4">
        <dgm:presLayoutVars>
          <dgm:bulletEnabled val="1"/>
        </dgm:presLayoutVars>
      </dgm:prSet>
      <dgm:spPr/>
    </dgm:pt>
  </dgm:ptLst>
  <dgm:cxnLst>
    <dgm:cxn modelId="{423C791E-31BA-431F-AFDC-C2A62A30F682}" type="presOf" srcId="{DDEEFA6A-740D-4BB6-BF46-5A5081787312}" destId="{DDCB6D3A-E5D5-4BFA-ADEB-0B35149151F1}" srcOrd="0" destOrd="0" presId="urn:microsoft.com/office/officeart/2005/8/layout/vProcess5"/>
    <dgm:cxn modelId="{B7ABA92F-3E90-4A34-8294-62AF78E58792}" type="presOf" srcId="{00CDA77F-F68C-4ABB-9D6E-184151F9E681}" destId="{EC66EB28-8BC9-4DA0-95E7-C8E5D15E8EF1}" srcOrd="1" destOrd="0" presId="urn:microsoft.com/office/officeart/2005/8/layout/vProcess5"/>
    <dgm:cxn modelId="{2A090D60-0633-4C8D-9FFC-C5BC9DC397F4}" type="presOf" srcId="{58A7BA57-CA8D-4924-976E-0633BA85FCA6}" destId="{BC321D38-53F7-4B0F-8B2E-2ADC50B30432}" srcOrd="1" destOrd="0" presId="urn:microsoft.com/office/officeart/2005/8/layout/vProcess5"/>
    <dgm:cxn modelId="{D78E3B6C-B75D-467F-981E-0CEEC57C9232}" type="presOf" srcId="{58A7BA57-CA8D-4924-976E-0633BA85FCA6}" destId="{6B478C0C-F085-4BA9-A1FE-55CEC8B24221}" srcOrd="0" destOrd="0" presId="urn:microsoft.com/office/officeart/2005/8/layout/vProcess5"/>
    <dgm:cxn modelId="{E16B1A73-DC1C-4D67-A613-5E0772356A34}" srcId="{BF2FF1A9-50AA-422D-A96A-EE1657E80531}" destId="{58A7BA57-CA8D-4924-976E-0633BA85FCA6}" srcOrd="3" destOrd="0" parTransId="{8F62C1B2-C8F4-4688-AFF4-8BFF2CF0945D}" sibTransId="{E80E4840-2CE0-4722-96CF-7AAA34530982}"/>
    <dgm:cxn modelId="{9AC1257A-EA6B-4525-8142-2FD23D5DADEB}" type="presOf" srcId="{BF2FF1A9-50AA-422D-A96A-EE1657E80531}" destId="{186FA0E6-8F13-44CB-8E22-06641A609D4D}" srcOrd="0" destOrd="0" presId="urn:microsoft.com/office/officeart/2005/8/layout/vProcess5"/>
    <dgm:cxn modelId="{CB85A75A-57F5-4B8F-9CAD-94184CD78E62}" type="presOf" srcId="{E0DAF437-C485-4512-80BF-85809CBD253C}" destId="{1E695D9B-5959-4A20-A1D0-4077FABD1436}" srcOrd="1" destOrd="0" presId="urn:microsoft.com/office/officeart/2005/8/layout/vProcess5"/>
    <dgm:cxn modelId="{A751698E-9556-4F59-9AA4-7B27D20FFE3A}" type="presOf" srcId="{00CDA77F-F68C-4ABB-9D6E-184151F9E681}" destId="{535967FC-1393-4F0E-A03F-66B6745BFFEC}" srcOrd="0" destOrd="0" presId="urn:microsoft.com/office/officeart/2005/8/layout/vProcess5"/>
    <dgm:cxn modelId="{9EC136A6-78C6-480F-87FD-956618BE42B2}" srcId="{BF2FF1A9-50AA-422D-A96A-EE1657E80531}" destId="{E0DAF437-C485-4512-80BF-85809CBD253C}" srcOrd="2" destOrd="0" parTransId="{3482DA6A-9D5B-466D-8905-EDFA8D56C42B}" sibTransId="{57022DB3-605E-45D6-956E-1522A5FAEF8E}"/>
    <dgm:cxn modelId="{66B538AB-BB60-4532-82F1-6FFCFED164CA}" type="presOf" srcId="{E0DAF437-C485-4512-80BF-85809CBD253C}" destId="{BF4ABC5D-5A47-478C-B32B-5D043DBFED9E}" srcOrd="0" destOrd="0" presId="urn:microsoft.com/office/officeart/2005/8/layout/vProcess5"/>
    <dgm:cxn modelId="{9E5ACAAF-B5C5-402D-B738-E97F9F011380}" type="presOf" srcId="{1C1BE623-C52D-452B-BAE5-8A323CE7E084}" destId="{D2FCE3FC-6D7E-45AA-A45C-A3B7567F63D0}" srcOrd="0" destOrd="0" presId="urn:microsoft.com/office/officeart/2005/8/layout/vProcess5"/>
    <dgm:cxn modelId="{A8B06AB9-AD75-475C-9AEE-EC0646BD7883}" type="presOf" srcId="{1C1BE623-C52D-452B-BAE5-8A323CE7E084}" destId="{38A9A90A-516E-42B3-B0D0-948B13C50FA8}" srcOrd="1" destOrd="0" presId="urn:microsoft.com/office/officeart/2005/8/layout/vProcess5"/>
    <dgm:cxn modelId="{4F7CA7C1-1D5A-4B49-845D-7AD3E783FE8F}" type="presOf" srcId="{57022DB3-605E-45D6-956E-1522A5FAEF8E}" destId="{459DDA32-A17B-4C3F-A32B-C2CA41625AE5}" srcOrd="0" destOrd="0" presId="urn:microsoft.com/office/officeart/2005/8/layout/vProcess5"/>
    <dgm:cxn modelId="{CB930DE6-9CA0-4908-B1B8-FEC64C9FBCFC}" type="presOf" srcId="{EF5DC36E-E78E-4E7F-B2C3-CD86EA8E716F}" destId="{69315286-41D2-4B29-9CA3-2D26724BB3DA}" srcOrd="0" destOrd="0" presId="urn:microsoft.com/office/officeart/2005/8/layout/vProcess5"/>
    <dgm:cxn modelId="{4C93B8EB-4C2C-4E53-852B-33D79AAB5B67}" srcId="{BF2FF1A9-50AA-422D-A96A-EE1657E80531}" destId="{00CDA77F-F68C-4ABB-9D6E-184151F9E681}" srcOrd="1" destOrd="0" parTransId="{583B7B68-9AE2-4543-A2E9-A482173C967F}" sibTransId="{DDEEFA6A-740D-4BB6-BF46-5A5081787312}"/>
    <dgm:cxn modelId="{C54832F5-DB6E-42E8-863C-16B5AB5FE99A}" srcId="{BF2FF1A9-50AA-422D-A96A-EE1657E80531}" destId="{1C1BE623-C52D-452B-BAE5-8A323CE7E084}" srcOrd="0" destOrd="0" parTransId="{8F9335A4-163D-4EE0-B900-A149FBF52AF1}" sibTransId="{EF5DC36E-E78E-4E7F-B2C3-CD86EA8E716F}"/>
    <dgm:cxn modelId="{8D39799A-6DB2-4922-88DF-BE92F4300FBE}" type="presParOf" srcId="{186FA0E6-8F13-44CB-8E22-06641A609D4D}" destId="{566EBCCD-CFAF-4EB9-A4D1-91C7EE050B4F}" srcOrd="0" destOrd="0" presId="urn:microsoft.com/office/officeart/2005/8/layout/vProcess5"/>
    <dgm:cxn modelId="{752C7BC9-9019-4301-B3D7-627F2326C2A6}" type="presParOf" srcId="{186FA0E6-8F13-44CB-8E22-06641A609D4D}" destId="{D2FCE3FC-6D7E-45AA-A45C-A3B7567F63D0}" srcOrd="1" destOrd="0" presId="urn:microsoft.com/office/officeart/2005/8/layout/vProcess5"/>
    <dgm:cxn modelId="{488E43BD-FA0E-4379-BCB3-C1821E08DB64}" type="presParOf" srcId="{186FA0E6-8F13-44CB-8E22-06641A609D4D}" destId="{535967FC-1393-4F0E-A03F-66B6745BFFEC}" srcOrd="2" destOrd="0" presId="urn:microsoft.com/office/officeart/2005/8/layout/vProcess5"/>
    <dgm:cxn modelId="{477040D8-D20C-48C7-82F0-8BFD54F68E5B}" type="presParOf" srcId="{186FA0E6-8F13-44CB-8E22-06641A609D4D}" destId="{BF4ABC5D-5A47-478C-B32B-5D043DBFED9E}" srcOrd="3" destOrd="0" presId="urn:microsoft.com/office/officeart/2005/8/layout/vProcess5"/>
    <dgm:cxn modelId="{9C202F64-BC93-4780-AAB3-95DAB5936E70}" type="presParOf" srcId="{186FA0E6-8F13-44CB-8E22-06641A609D4D}" destId="{6B478C0C-F085-4BA9-A1FE-55CEC8B24221}" srcOrd="4" destOrd="0" presId="urn:microsoft.com/office/officeart/2005/8/layout/vProcess5"/>
    <dgm:cxn modelId="{26E79B0A-932D-4662-A78E-305E329DDC54}" type="presParOf" srcId="{186FA0E6-8F13-44CB-8E22-06641A609D4D}" destId="{69315286-41D2-4B29-9CA3-2D26724BB3DA}" srcOrd="5" destOrd="0" presId="urn:microsoft.com/office/officeart/2005/8/layout/vProcess5"/>
    <dgm:cxn modelId="{EB3670DB-55F2-4488-B375-63822C5DAD0D}" type="presParOf" srcId="{186FA0E6-8F13-44CB-8E22-06641A609D4D}" destId="{DDCB6D3A-E5D5-4BFA-ADEB-0B35149151F1}" srcOrd="6" destOrd="0" presId="urn:microsoft.com/office/officeart/2005/8/layout/vProcess5"/>
    <dgm:cxn modelId="{34FE076F-9F49-40A7-8132-97B91EC1721E}" type="presParOf" srcId="{186FA0E6-8F13-44CB-8E22-06641A609D4D}" destId="{459DDA32-A17B-4C3F-A32B-C2CA41625AE5}" srcOrd="7" destOrd="0" presId="urn:microsoft.com/office/officeart/2005/8/layout/vProcess5"/>
    <dgm:cxn modelId="{D8B61C64-340C-463B-9D8A-F7E68DCD4FD2}" type="presParOf" srcId="{186FA0E6-8F13-44CB-8E22-06641A609D4D}" destId="{38A9A90A-516E-42B3-B0D0-948B13C50FA8}" srcOrd="8" destOrd="0" presId="urn:microsoft.com/office/officeart/2005/8/layout/vProcess5"/>
    <dgm:cxn modelId="{281D8797-44FC-43E3-8FDF-F3E05F9F236B}" type="presParOf" srcId="{186FA0E6-8F13-44CB-8E22-06641A609D4D}" destId="{EC66EB28-8BC9-4DA0-95E7-C8E5D15E8EF1}" srcOrd="9" destOrd="0" presId="urn:microsoft.com/office/officeart/2005/8/layout/vProcess5"/>
    <dgm:cxn modelId="{256B35BB-5131-4A6E-AC8D-5B8635DDD2FE}" type="presParOf" srcId="{186FA0E6-8F13-44CB-8E22-06641A609D4D}" destId="{1E695D9B-5959-4A20-A1D0-4077FABD1436}" srcOrd="10" destOrd="0" presId="urn:microsoft.com/office/officeart/2005/8/layout/vProcess5"/>
    <dgm:cxn modelId="{1B8EB121-5BF9-49BE-BD37-C83ABAA0D846}" type="presParOf" srcId="{186FA0E6-8F13-44CB-8E22-06641A609D4D}" destId="{BC321D38-53F7-4B0F-8B2E-2ADC50B30432}"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CBD4D0-39A1-45F7-91EC-360858F772D2}"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024B9CFD-BFD4-4DA9-A552-7776BE22D05C}">
      <dgm:prSet/>
      <dgm:spPr/>
      <dgm:t>
        <a:bodyPr/>
        <a:lstStyle/>
        <a:p>
          <a:r>
            <a:rPr lang="en-US"/>
            <a:t>🔌 Adapter pattern. This is like having a universal translator for your code.</a:t>
          </a:r>
        </a:p>
      </dgm:t>
    </dgm:pt>
    <dgm:pt modelId="{2FFDF2C6-21D2-403B-9A78-307C00A209B4}" type="parTrans" cxnId="{FFF9F908-FB95-444E-AC1A-CB23B724AD30}">
      <dgm:prSet/>
      <dgm:spPr/>
      <dgm:t>
        <a:bodyPr/>
        <a:lstStyle/>
        <a:p>
          <a:endParaRPr lang="en-US"/>
        </a:p>
      </dgm:t>
    </dgm:pt>
    <dgm:pt modelId="{622143B6-920F-49CE-AD60-E06FD87F8277}" type="sibTrans" cxnId="{FFF9F908-FB95-444E-AC1A-CB23B724AD30}">
      <dgm:prSet/>
      <dgm:spPr/>
      <dgm:t>
        <a:bodyPr/>
        <a:lstStyle/>
        <a:p>
          <a:endParaRPr lang="en-US"/>
        </a:p>
      </dgm:t>
    </dgm:pt>
    <dgm:pt modelId="{944454B7-FAB0-4847-A51D-ED55A3900053}">
      <dgm:prSet/>
      <dgm:spPr/>
      <dgm:t>
        <a:bodyPr/>
        <a:lstStyle/>
        <a:p>
          <a:r>
            <a:rPr lang="en-US"/>
            <a:t>🌉 Bridge pattern. This is like having a really fancy suspension bridge for your code</a:t>
          </a:r>
        </a:p>
      </dgm:t>
    </dgm:pt>
    <dgm:pt modelId="{C27120F7-AF47-455D-8FB0-9024AE5710AA}" type="parTrans" cxnId="{6D511C55-78EC-4447-B35F-C6949DED8903}">
      <dgm:prSet/>
      <dgm:spPr/>
      <dgm:t>
        <a:bodyPr/>
        <a:lstStyle/>
        <a:p>
          <a:endParaRPr lang="en-US"/>
        </a:p>
      </dgm:t>
    </dgm:pt>
    <dgm:pt modelId="{FE5B5E2C-81DC-4BCD-9A10-30AD47B6AFEF}" type="sibTrans" cxnId="{6D511C55-78EC-4447-B35F-C6949DED8903}">
      <dgm:prSet/>
      <dgm:spPr/>
      <dgm:t>
        <a:bodyPr/>
        <a:lstStyle/>
        <a:p>
          <a:endParaRPr lang="en-US"/>
        </a:p>
      </dgm:t>
    </dgm:pt>
    <dgm:pt modelId="{0756EB74-801B-4F0F-9F84-E61726616A5F}">
      <dgm:prSet/>
      <dgm:spPr/>
      <dgm:t>
        <a:bodyPr/>
        <a:lstStyle/>
        <a:p>
          <a:r>
            <a:rPr lang="en-US"/>
            <a:t>🏙️ Composite pattern. This is like having a Lego set that can build an entire city.</a:t>
          </a:r>
        </a:p>
      </dgm:t>
    </dgm:pt>
    <dgm:pt modelId="{5B8FBB26-47B2-4F4F-BDD8-AFC0CDD68E08}" type="parTrans" cxnId="{F20E719A-146B-4BE4-B72D-06EC148656CF}">
      <dgm:prSet/>
      <dgm:spPr/>
      <dgm:t>
        <a:bodyPr/>
        <a:lstStyle/>
        <a:p>
          <a:endParaRPr lang="en-US"/>
        </a:p>
      </dgm:t>
    </dgm:pt>
    <dgm:pt modelId="{5DC6A041-0ACA-40FA-9215-C2DF050E030A}" type="sibTrans" cxnId="{F20E719A-146B-4BE4-B72D-06EC148656CF}">
      <dgm:prSet/>
      <dgm:spPr/>
      <dgm:t>
        <a:bodyPr/>
        <a:lstStyle/>
        <a:p>
          <a:endParaRPr lang="en-US"/>
        </a:p>
      </dgm:t>
    </dgm:pt>
    <dgm:pt modelId="{6E4587B7-E72B-4E80-A17E-688CF8D8D850}">
      <dgm:prSet/>
      <dgm:spPr/>
      <dgm:t>
        <a:bodyPr/>
        <a:lstStyle/>
        <a:p>
          <a:r>
            <a:rPr lang="en-US"/>
            <a:t>🧑‍💼 Facade pattern, which is like having a personal assistant for your code</a:t>
          </a:r>
        </a:p>
      </dgm:t>
    </dgm:pt>
    <dgm:pt modelId="{C2C89A8E-D6D8-4D87-A471-91589DFEB437}" type="parTrans" cxnId="{BF2BA778-6294-4B08-A830-660DE9DF225A}">
      <dgm:prSet/>
      <dgm:spPr/>
      <dgm:t>
        <a:bodyPr/>
        <a:lstStyle/>
        <a:p>
          <a:endParaRPr lang="en-US"/>
        </a:p>
      </dgm:t>
    </dgm:pt>
    <dgm:pt modelId="{DDB4643E-85D0-4463-A4A2-F21B50FADD19}" type="sibTrans" cxnId="{BF2BA778-6294-4B08-A830-660DE9DF225A}">
      <dgm:prSet/>
      <dgm:spPr/>
      <dgm:t>
        <a:bodyPr/>
        <a:lstStyle/>
        <a:p>
          <a:endParaRPr lang="en-US"/>
        </a:p>
      </dgm:t>
    </dgm:pt>
    <dgm:pt modelId="{1D7BEA8B-8EE4-4DE8-ADD8-FD1ACBC79185}">
      <dgm:prSet/>
      <dgm:spPr/>
      <dgm:t>
        <a:bodyPr/>
        <a:lstStyle/>
        <a:p>
          <a:r>
            <a:rPr lang="en-US"/>
            <a:t>🧱 Flyweight pattern. This is like having a really efficient Lego storage system</a:t>
          </a:r>
        </a:p>
      </dgm:t>
    </dgm:pt>
    <dgm:pt modelId="{21A215E9-E708-4ABC-B365-5DE86C427CCE}" type="parTrans" cxnId="{7280BDF4-D779-4C4E-9BAB-7465B97E8CE9}">
      <dgm:prSet/>
      <dgm:spPr/>
      <dgm:t>
        <a:bodyPr/>
        <a:lstStyle/>
        <a:p>
          <a:endParaRPr lang="en-US"/>
        </a:p>
      </dgm:t>
    </dgm:pt>
    <dgm:pt modelId="{C5A86A22-69BA-411D-9850-97F8F7231400}" type="sibTrans" cxnId="{7280BDF4-D779-4C4E-9BAB-7465B97E8CE9}">
      <dgm:prSet/>
      <dgm:spPr/>
      <dgm:t>
        <a:bodyPr/>
        <a:lstStyle/>
        <a:p>
          <a:endParaRPr lang="en-US"/>
        </a:p>
      </dgm:t>
    </dgm:pt>
    <dgm:pt modelId="{59F3432B-735E-49CE-819C-68BF8DAA007A}" type="pres">
      <dgm:prSet presAssocID="{2DCBD4D0-39A1-45F7-91EC-360858F772D2}" presName="outerComposite" presStyleCnt="0">
        <dgm:presLayoutVars>
          <dgm:chMax val="5"/>
          <dgm:dir/>
          <dgm:resizeHandles val="exact"/>
        </dgm:presLayoutVars>
      </dgm:prSet>
      <dgm:spPr/>
    </dgm:pt>
    <dgm:pt modelId="{DCC23150-676B-4B71-BE0D-E01F88958F0B}" type="pres">
      <dgm:prSet presAssocID="{2DCBD4D0-39A1-45F7-91EC-360858F772D2}" presName="dummyMaxCanvas" presStyleCnt="0">
        <dgm:presLayoutVars/>
      </dgm:prSet>
      <dgm:spPr/>
    </dgm:pt>
    <dgm:pt modelId="{D129B333-C64F-4386-B996-8E813281D330}" type="pres">
      <dgm:prSet presAssocID="{2DCBD4D0-39A1-45F7-91EC-360858F772D2}" presName="FiveNodes_1" presStyleLbl="node1" presStyleIdx="0" presStyleCnt="5">
        <dgm:presLayoutVars>
          <dgm:bulletEnabled val="1"/>
        </dgm:presLayoutVars>
      </dgm:prSet>
      <dgm:spPr/>
    </dgm:pt>
    <dgm:pt modelId="{9C37DB38-5EEA-4E34-8C53-EBC23D32F6B3}" type="pres">
      <dgm:prSet presAssocID="{2DCBD4D0-39A1-45F7-91EC-360858F772D2}" presName="FiveNodes_2" presStyleLbl="node1" presStyleIdx="1" presStyleCnt="5">
        <dgm:presLayoutVars>
          <dgm:bulletEnabled val="1"/>
        </dgm:presLayoutVars>
      </dgm:prSet>
      <dgm:spPr/>
    </dgm:pt>
    <dgm:pt modelId="{F2DBADA9-B640-4CD3-B87B-18CA46BE2E68}" type="pres">
      <dgm:prSet presAssocID="{2DCBD4D0-39A1-45F7-91EC-360858F772D2}" presName="FiveNodes_3" presStyleLbl="node1" presStyleIdx="2" presStyleCnt="5">
        <dgm:presLayoutVars>
          <dgm:bulletEnabled val="1"/>
        </dgm:presLayoutVars>
      </dgm:prSet>
      <dgm:spPr/>
    </dgm:pt>
    <dgm:pt modelId="{ABA99331-0D47-4CD7-A014-907AB1C3970B}" type="pres">
      <dgm:prSet presAssocID="{2DCBD4D0-39A1-45F7-91EC-360858F772D2}" presName="FiveNodes_4" presStyleLbl="node1" presStyleIdx="3" presStyleCnt="5">
        <dgm:presLayoutVars>
          <dgm:bulletEnabled val="1"/>
        </dgm:presLayoutVars>
      </dgm:prSet>
      <dgm:spPr/>
    </dgm:pt>
    <dgm:pt modelId="{2E1DD3E2-AF9B-4FCD-9101-B08E527BEA30}" type="pres">
      <dgm:prSet presAssocID="{2DCBD4D0-39A1-45F7-91EC-360858F772D2}" presName="FiveNodes_5" presStyleLbl="node1" presStyleIdx="4" presStyleCnt="5">
        <dgm:presLayoutVars>
          <dgm:bulletEnabled val="1"/>
        </dgm:presLayoutVars>
      </dgm:prSet>
      <dgm:spPr/>
    </dgm:pt>
    <dgm:pt modelId="{63D88FF9-9955-4402-A18E-4C398D9D896F}" type="pres">
      <dgm:prSet presAssocID="{2DCBD4D0-39A1-45F7-91EC-360858F772D2}" presName="FiveConn_1-2" presStyleLbl="fgAccFollowNode1" presStyleIdx="0" presStyleCnt="4">
        <dgm:presLayoutVars>
          <dgm:bulletEnabled val="1"/>
        </dgm:presLayoutVars>
      </dgm:prSet>
      <dgm:spPr/>
    </dgm:pt>
    <dgm:pt modelId="{6990929B-B24B-4CFB-8DD5-B1C90EF61A8C}" type="pres">
      <dgm:prSet presAssocID="{2DCBD4D0-39A1-45F7-91EC-360858F772D2}" presName="FiveConn_2-3" presStyleLbl="fgAccFollowNode1" presStyleIdx="1" presStyleCnt="4">
        <dgm:presLayoutVars>
          <dgm:bulletEnabled val="1"/>
        </dgm:presLayoutVars>
      </dgm:prSet>
      <dgm:spPr/>
    </dgm:pt>
    <dgm:pt modelId="{C3967844-E430-4918-997F-2094FE0923E3}" type="pres">
      <dgm:prSet presAssocID="{2DCBD4D0-39A1-45F7-91EC-360858F772D2}" presName="FiveConn_3-4" presStyleLbl="fgAccFollowNode1" presStyleIdx="2" presStyleCnt="4">
        <dgm:presLayoutVars>
          <dgm:bulletEnabled val="1"/>
        </dgm:presLayoutVars>
      </dgm:prSet>
      <dgm:spPr/>
    </dgm:pt>
    <dgm:pt modelId="{5B78C30A-BA2D-4D27-BDB2-FB55703EA837}" type="pres">
      <dgm:prSet presAssocID="{2DCBD4D0-39A1-45F7-91EC-360858F772D2}" presName="FiveConn_4-5" presStyleLbl="fgAccFollowNode1" presStyleIdx="3" presStyleCnt="4">
        <dgm:presLayoutVars>
          <dgm:bulletEnabled val="1"/>
        </dgm:presLayoutVars>
      </dgm:prSet>
      <dgm:spPr/>
    </dgm:pt>
    <dgm:pt modelId="{3408A730-03F3-4A31-9DC2-A204EEC771D5}" type="pres">
      <dgm:prSet presAssocID="{2DCBD4D0-39A1-45F7-91EC-360858F772D2}" presName="FiveNodes_1_text" presStyleLbl="node1" presStyleIdx="4" presStyleCnt="5">
        <dgm:presLayoutVars>
          <dgm:bulletEnabled val="1"/>
        </dgm:presLayoutVars>
      </dgm:prSet>
      <dgm:spPr/>
    </dgm:pt>
    <dgm:pt modelId="{E6A7B44B-CDA4-4B1C-8CAB-F764DCF0712F}" type="pres">
      <dgm:prSet presAssocID="{2DCBD4D0-39A1-45F7-91EC-360858F772D2}" presName="FiveNodes_2_text" presStyleLbl="node1" presStyleIdx="4" presStyleCnt="5">
        <dgm:presLayoutVars>
          <dgm:bulletEnabled val="1"/>
        </dgm:presLayoutVars>
      </dgm:prSet>
      <dgm:spPr/>
    </dgm:pt>
    <dgm:pt modelId="{06ECB47D-58CE-48E9-883E-7F2CB54AF176}" type="pres">
      <dgm:prSet presAssocID="{2DCBD4D0-39A1-45F7-91EC-360858F772D2}" presName="FiveNodes_3_text" presStyleLbl="node1" presStyleIdx="4" presStyleCnt="5">
        <dgm:presLayoutVars>
          <dgm:bulletEnabled val="1"/>
        </dgm:presLayoutVars>
      </dgm:prSet>
      <dgm:spPr/>
    </dgm:pt>
    <dgm:pt modelId="{4C143BA4-FB01-439F-9051-EEF9F255954E}" type="pres">
      <dgm:prSet presAssocID="{2DCBD4D0-39A1-45F7-91EC-360858F772D2}" presName="FiveNodes_4_text" presStyleLbl="node1" presStyleIdx="4" presStyleCnt="5">
        <dgm:presLayoutVars>
          <dgm:bulletEnabled val="1"/>
        </dgm:presLayoutVars>
      </dgm:prSet>
      <dgm:spPr/>
    </dgm:pt>
    <dgm:pt modelId="{625D3524-09B7-4646-9BA0-62D2DBD8F398}" type="pres">
      <dgm:prSet presAssocID="{2DCBD4D0-39A1-45F7-91EC-360858F772D2}" presName="FiveNodes_5_text" presStyleLbl="node1" presStyleIdx="4" presStyleCnt="5">
        <dgm:presLayoutVars>
          <dgm:bulletEnabled val="1"/>
        </dgm:presLayoutVars>
      </dgm:prSet>
      <dgm:spPr/>
    </dgm:pt>
  </dgm:ptLst>
  <dgm:cxnLst>
    <dgm:cxn modelId="{5CA31002-403A-4A8D-85CC-548A611E94BE}" type="presOf" srcId="{944454B7-FAB0-4847-A51D-ED55A3900053}" destId="{9C37DB38-5EEA-4E34-8C53-EBC23D32F6B3}" srcOrd="0" destOrd="0" presId="urn:microsoft.com/office/officeart/2005/8/layout/vProcess5"/>
    <dgm:cxn modelId="{FFF9F908-FB95-444E-AC1A-CB23B724AD30}" srcId="{2DCBD4D0-39A1-45F7-91EC-360858F772D2}" destId="{024B9CFD-BFD4-4DA9-A552-7776BE22D05C}" srcOrd="0" destOrd="0" parTransId="{2FFDF2C6-21D2-403B-9A78-307C00A209B4}" sibTransId="{622143B6-920F-49CE-AD60-E06FD87F8277}"/>
    <dgm:cxn modelId="{67FE3510-3B91-4448-A843-62E83D0D9E71}" type="presOf" srcId="{944454B7-FAB0-4847-A51D-ED55A3900053}" destId="{E6A7B44B-CDA4-4B1C-8CAB-F764DCF0712F}" srcOrd="1" destOrd="0" presId="urn:microsoft.com/office/officeart/2005/8/layout/vProcess5"/>
    <dgm:cxn modelId="{8034955B-A80A-4158-9AD2-07BB30FB4151}" type="presOf" srcId="{024B9CFD-BFD4-4DA9-A552-7776BE22D05C}" destId="{D129B333-C64F-4386-B996-8E813281D330}" srcOrd="0" destOrd="0" presId="urn:microsoft.com/office/officeart/2005/8/layout/vProcess5"/>
    <dgm:cxn modelId="{62172A5C-B151-4A75-8AB8-44D430E92A8D}" type="presOf" srcId="{1D7BEA8B-8EE4-4DE8-ADD8-FD1ACBC79185}" destId="{625D3524-09B7-4646-9BA0-62D2DBD8F398}" srcOrd="1" destOrd="0" presId="urn:microsoft.com/office/officeart/2005/8/layout/vProcess5"/>
    <dgm:cxn modelId="{C664DC60-8214-45C0-8711-3FAE3AC7B01D}" type="presOf" srcId="{DDB4643E-85D0-4463-A4A2-F21B50FADD19}" destId="{5B78C30A-BA2D-4D27-BDB2-FB55703EA837}" srcOrd="0" destOrd="0" presId="urn:microsoft.com/office/officeart/2005/8/layout/vProcess5"/>
    <dgm:cxn modelId="{C7F7CA66-64CB-4336-A02A-E4E63F66D49D}" type="presOf" srcId="{6E4587B7-E72B-4E80-A17E-688CF8D8D850}" destId="{4C143BA4-FB01-439F-9051-EEF9F255954E}" srcOrd="1" destOrd="0" presId="urn:microsoft.com/office/officeart/2005/8/layout/vProcess5"/>
    <dgm:cxn modelId="{6D511C55-78EC-4447-B35F-C6949DED8903}" srcId="{2DCBD4D0-39A1-45F7-91EC-360858F772D2}" destId="{944454B7-FAB0-4847-A51D-ED55A3900053}" srcOrd="1" destOrd="0" parTransId="{C27120F7-AF47-455D-8FB0-9024AE5710AA}" sibTransId="{FE5B5E2C-81DC-4BCD-9A10-30AD47B6AFEF}"/>
    <dgm:cxn modelId="{75FC5D75-BD93-4B2E-B877-9164A5A98090}" type="presOf" srcId="{1D7BEA8B-8EE4-4DE8-ADD8-FD1ACBC79185}" destId="{2E1DD3E2-AF9B-4FCD-9101-B08E527BEA30}" srcOrd="0" destOrd="0" presId="urn:microsoft.com/office/officeart/2005/8/layout/vProcess5"/>
    <dgm:cxn modelId="{56642256-F77B-4DD3-8A96-212518DCC6EE}" type="presOf" srcId="{0756EB74-801B-4F0F-9F84-E61726616A5F}" destId="{06ECB47D-58CE-48E9-883E-7F2CB54AF176}" srcOrd="1" destOrd="0" presId="urn:microsoft.com/office/officeart/2005/8/layout/vProcess5"/>
    <dgm:cxn modelId="{BF2BA778-6294-4B08-A830-660DE9DF225A}" srcId="{2DCBD4D0-39A1-45F7-91EC-360858F772D2}" destId="{6E4587B7-E72B-4E80-A17E-688CF8D8D850}" srcOrd="3" destOrd="0" parTransId="{C2C89A8E-D6D8-4D87-A471-91589DFEB437}" sibTransId="{DDB4643E-85D0-4463-A4A2-F21B50FADD19}"/>
    <dgm:cxn modelId="{B317F581-7A02-4BB2-BF2A-2EE00E581FFF}" type="presOf" srcId="{2DCBD4D0-39A1-45F7-91EC-360858F772D2}" destId="{59F3432B-735E-49CE-819C-68BF8DAA007A}" srcOrd="0" destOrd="0" presId="urn:microsoft.com/office/officeart/2005/8/layout/vProcess5"/>
    <dgm:cxn modelId="{5F520186-FF1F-403A-882D-95C3008B2D59}" type="presOf" srcId="{024B9CFD-BFD4-4DA9-A552-7776BE22D05C}" destId="{3408A730-03F3-4A31-9DC2-A204EEC771D5}" srcOrd="1" destOrd="0" presId="urn:microsoft.com/office/officeart/2005/8/layout/vProcess5"/>
    <dgm:cxn modelId="{CC4C0E86-4738-4CB5-9B72-3690D94255EF}" type="presOf" srcId="{622143B6-920F-49CE-AD60-E06FD87F8277}" destId="{63D88FF9-9955-4402-A18E-4C398D9D896F}" srcOrd="0" destOrd="0" presId="urn:microsoft.com/office/officeart/2005/8/layout/vProcess5"/>
    <dgm:cxn modelId="{87CFF887-2B80-4551-BB55-1AE201120555}" type="presOf" srcId="{0756EB74-801B-4F0F-9F84-E61726616A5F}" destId="{F2DBADA9-B640-4CD3-B87B-18CA46BE2E68}" srcOrd="0" destOrd="0" presId="urn:microsoft.com/office/officeart/2005/8/layout/vProcess5"/>
    <dgm:cxn modelId="{F20E719A-146B-4BE4-B72D-06EC148656CF}" srcId="{2DCBD4D0-39A1-45F7-91EC-360858F772D2}" destId="{0756EB74-801B-4F0F-9F84-E61726616A5F}" srcOrd="2" destOrd="0" parTransId="{5B8FBB26-47B2-4F4F-BDD8-AFC0CDD68E08}" sibTransId="{5DC6A041-0ACA-40FA-9215-C2DF050E030A}"/>
    <dgm:cxn modelId="{FD6C08AE-D3FB-46AF-AAA1-CF21CF3E9D19}" type="presOf" srcId="{6E4587B7-E72B-4E80-A17E-688CF8D8D850}" destId="{ABA99331-0D47-4CD7-A014-907AB1C3970B}" srcOrd="0" destOrd="0" presId="urn:microsoft.com/office/officeart/2005/8/layout/vProcess5"/>
    <dgm:cxn modelId="{769166B0-F1E8-4A8F-962B-192F3D1E51A4}" type="presOf" srcId="{FE5B5E2C-81DC-4BCD-9A10-30AD47B6AFEF}" destId="{6990929B-B24B-4CFB-8DD5-B1C90EF61A8C}" srcOrd="0" destOrd="0" presId="urn:microsoft.com/office/officeart/2005/8/layout/vProcess5"/>
    <dgm:cxn modelId="{7E42B0B0-3092-4DCA-81BE-CAFA9C8CF58E}" type="presOf" srcId="{5DC6A041-0ACA-40FA-9215-C2DF050E030A}" destId="{C3967844-E430-4918-997F-2094FE0923E3}" srcOrd="0" destOrd="0" presId="urn:microsoft.com/office/officeart/2005/8/layout/vProcess5"/>
    <dgm:cxn modelId="{7280BDF4-D779-4C4E-9BAB-7465B97E8CE9}" srcId="{2DCBD4D0-39A1-45F7-91EC-360858F772D2}" destId="{1D7BEA8B-8EE4-4DE8-ADD8-FD1ACBC79185}" srcOrd="4" destOrd="0" parTransId="{21A215E9-E708-4ABC-B365-5DE86C427CCE}" sibTransId="{C5A86A22-69BA-411D-9850-97F8F7231400}"/>
    <dgm:cxn modelId="{E4517523-B277-4612-ACDF-B5AAD572796A}" type="presParOf" srcId="{59F3432B-735E-49CE-819C-68BF8DAA007A}" destId="{DCC23150-676B-4B71-BE0D-E01F88958F0B}" srcOrd="0" destOrd="0" presId="urn:microsoft.com/office/officeart/2005/8/layout/vProcess5"/>
    <dgm:cxn modelId="{BA6E9569-601D-4A04-A7B6-53707D827ADD}" type="presParOf" srcId="{59F3432B-735E-49CE-819C-68BF8DAA007A}" destId="{D129B333-C64F-4386-B996-8E813281D330}" srcOrd="1" destOrd="0" presId="urn:microsoft.com/office/officeart/2005/8/layout/vProcess5"/>
    <dgm:cxn modelId="{347F7382-41C6-4FF5-B87C-10AD738CDDFE}" type="presParOf" srcId="{59F3432B-735E-49CE-819C-68BF8DAA007A}" destId="{9C37DB38-5EEA-4E34-8C53-EBC23D32F6B3}" srcOrd="2" destOrd="0" presId="urn:microsoft.com/office/officeart/2005/8/layout/vProcess5"/>
    <dgm:cxn modelId="{34F8392A-E04C-4008-B131-A0F7E7618765}" type="presParOf" srcId="{59F3432B-735E-49CE-819C-68BF8DAA007A}" destId="{F2DBADA9-B640-4CD3-B87B-18CA46BE2E68}" srcOrd="3" destOrd="0" presId="urn:microsoft.com/office/officeart/2005/8/layout/vProcess5"/>
    <dgm:cxn modelId="{118C6ABC-C2EA-4A0B-8C43-DECC8EBC7AD3}" type="presParOf" srcId="{59F3432B-735E-49CE-819C-68BF8DAA007A}" destId="{ABA99331-0D47-4CD7-A014-907AB1C3970B}" srcOrd="4" destOrd="0" presId="urn:microsoft.com/office/officeart/2005/8/layout/vProcess5"/>
    <dgm:cxn modelId="{5CEA4EB9-8B87-4409-89CA-C8DE07332890}" type="presParOf" srcId="{59F3432B-735E-49CE-819C-68BF8DAA007A}" destId="{2E1DD3E2-AF9B-4FCD-9101-B08E527BEA30}" srcOrd="5" destOrd="0" presId="urn:microsoft.com/office/officeart/2005/8/layout/vProcess5"/>
    <dgm:cxn modelId="{AE5BA153-834F-445E-B366-4AB13CDAA045}" type="presParOf" srcId="{59F3432B-735E-49CE-819C-68BF8DAA007A}" destId="{63D88FF9-9955-4402-A18E-4C398D9D896F}" srcOrd="6" destOrd="0" presId="urn:microsoft.com/office/officeart/2005/8/layout/vProcess5"/>
    <dgm:cxn modelId="{B4396635-957B-4E25-8FEE-103B38EE8810}" type="presParOf" srcId="{59F3432B-735E-49CE-819C-68BF8DAA007A}" destId="{6990929B-B24B-4CFB-8DD5-B1C90EF61A8C}" srcOrd="7" destOrd="0" presId="urn:microsoft.com/office/officeart/2005/8/layout/vProcess5"/>
    <dgm:cxn modelId="{C9B07195-32A3-4AE7-9F3C-6665264DB577}" type="presParOf" srcId="{59F3432B-735E-49CE-819C-68BF8DAA007A}" destId="{C3967844-E430-4918-997F-2094FE0923E3}" srcOrd="8" destOrd="0" presId="urn:microsoft.com/office/officeart/2005/8/layout/vProcess5"/>
    <dgm:cxn modelId="{960FE778-291A-481E-877A-521C0BD76708}" type="presParOf" srcId="{59F3432B-735E-49CE-819C-68BF8DAA007A}" destId="{5B78C30A-BA2D-4D27-BDB2-FB55703EA837}" srcOrd="9" destOrd="0" presId="urn:microsoft.com/office/officeart/2005/8/layout/vProcess5"/>
    <dgm:cxn modelId="{98E731F3-A961-481B-9EE0-B03C80F33AD8}" type="presParOf" srcId="{59F3432B-735E-49CE-819C-68BF8DAA007A}" destId="{3408A730-03F3-4A31-9DC2-A204EEC771D5}" srcOrd="10" destOrd="0" presId="urn:microsoft.com/office/officeart/2005/8/layout/vProcess5"/>
    <dgm:cxn modelId="{F2D59A10-DAD4-4133-AEBC-2BB28A0A3ED9}" type="presParOf" srcId="{59F3432B-735E-49CE-819C-68BF8DAA007A}" destId="{E6A7B44B-CDA4-4B1C-8CAB-F764DCF0712F}" srcOrd="11" destOrd="0" presId="urn:microsoft.com/office/officeart/2005/8/layout/vProcess5"/>
    <dgm:cxn modelId="{EF33FB35-4D68-49A4-9D3E-E8508C417FFE}" type="presParOf" srcId="{59F3432B-735E-49CE-819C-68BF8DAA007A}" destId="{06ECB47D-58CE-48E9-883E-7F2CB54AF176}" srcOrd="12" destOrd="0" presId="urn:microsoft.com/office/officeart/2005/8/layout/vProcess5"/>
    <dgm:cxn modelId="{82567E1D-A6A4-4663-97E9-60061B1D533A}" type="presParOf" srcId="{59F3432B-735E-49CE-819C-68BF8DAA007A}" destId="{4C143BA4-FB01-439F-9051-EEF9F255954E}" srcOrd="13" destOrd="0" presId="urn:microsoft.com/office/officeart/2005/8/layout/vProcess5"/>
    <dgm:cxn modelId="{CC69FC05-C6A0-46F2-B252-DE4C7187122C}" type="presParOf" srcId="{59F3432B-735E-49CE-819C-68BF8DAA007A}" destId="{625D3524-09B7-4646-9BA0-62D2DBD8F398}"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77587E-5EA1-49D1-9CAC-6C898E4C5D2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479F51D5-C96E-408A-A500-7D085DCA2914}">
      <dgm:prSet/>
      <dgm:spPr/>
      <dgm:t>
        <a:bodyPr/>
        <a:lstStyle/>
        <a:p>
          <a:r>
            <a:rPr lang="en-US"/>
            <a:t>🔍 Observer pattern is like the organized friend who always keeps everyone updated on what's going on</a:t>
          </a:r>
        </a:p>
      </dgm:t>
    </dgm:pt>
    <dgm:pt modelId="{B1A4BE6F-5C7D-40FD-AB29-CCDF502B1E27}" type="parTrans" cxnId="{271BA5C4-20A5-4C51-ADEB-9DD7A3D55AFA}">
      <dgm:prSet/>
      <dgm:spPr/>
      <dgm:t>
        <a:bodyPr/>
        <a:lstStyle/>
        <a:p>
          <a:endParaRPr lang="en-US"/>
        </a:p>
      </dgm:t>
    </dgm:pt>
    <dgm:pt modelId="{300F4626-B582-46CE-BE77-18FD7FBF66AA}" type="sibTrans" cxnId="{271BA5C4-20A5-4C51-ADEB-9DD7A3D55AFA}">
      <dgm:prSet/>
      <dgm:spPr/>
      <dgm:t>
        <a:bodyPr/>
        <a:lstStyle/>
        <a:p>
          <a:endParaRPr lang="en-US"/>
        </a:p>
      </dgm:t>
    </dgm:pt>
    <dgm:pt modelId="{F2005485-8250-4F84-B2E4-FF927C03AB1F}">
      <dgm:prSet/>
      <dgm:spPr/>
      <dgm:t>
        <a:bodyPr/>
        <a:lstStyle/>
        <a:p>
          <a:r>
            <a:rPr lang="en-US"/>
            <a:t>🤝 Chain of Responsibility pattern, which is like . You pass a problem from one friend to the next until someone finally takes responsibility for it.</a:t>
          </a:r>
        </a:p>
      </dgm:t>
    </dgm:pt>
    <dgm:pt modelId="{2C72A90D-7B5B-4CC1-BB14-D72D64A6DAD7}" type="parTrans" cxnId="{DC718F8B-FB78-4B8E-A70E-657A0DC88762}">
      <dgm:prSet/>
      <dgm:spPr/>
      <dgm:t>
        <a:bodyPr/>
        <a:lstStyle/>
        <a:p>
          <a:endParaRPr lang="en-US"/>
        </a:p>
      </dgm:t>
    </dgm:pt>
    <dgm:pt modelId="{6D0A40D3-7051-4ECD-A318-2342E9A0E1E6}" type="sibTrans" cxnId="{DC718F8B-FB78-4B8E-A70E-657A0DC88762}">
      <dgm:prSet/>
      <dgm:spPr/>
      <dgm:t>
        <a:bodyPr/>
        <a:lstStyle/>
        <a:p>
          <a:endParaRPr lang="en-US"/>
        </a:p>
      </dgm:t>
    </dgm:pt>
    <dgm:pt modelId="{1053D212-B48E-45DD-A48E-7E2F520A0BCB}">
      <dgm:prSet/>
      <dgm:spPr/>
      <dgm:t>
        <a:bodyPr/>
        <a:lstStyle/>
        <a:p>
          <a:r>
            <a:rPr lang="en-US"/>
            <a:t>👑 Command pattern is like your bossy friend who always tells everyone what to do.</a:t>
          </a:r>
        </a:p>
      </dgm:t>
    </dgm:pt>
    <dgm:pt modelId="{54493F2E-4A4C-4EEF-8559-0950F5B3FBC3}" type="parTrans" cxnId="{68991B2B-D65E-4D1A-AFC1-D18557CB18A4}">
      <dgm:prSet/>
      <dgm:spPr/>
      <dgm:t>
        <a:bodyPr/>
        <a:lstStyle/>
        <a:p>
          <a:endParaRPr lang="en-US"/>
        </a:p>
      </dgm:t>
    </dgm:pt>
    <dgm:pt modelId="{AC835C3C-50A5-44D4-91E2-9470D81049FC}" type="sibTrans" cxnId="{68991B2B-D65E-4D1A-AFC1-D18557CB18A4}">
      <dgm:prSet/>
      <dgm:spPr/>
      <dgm:t>
        <a:bodyPr/>
        <a:lstStyle/>
        <a:p>
          <a:endParaRPr lang="en-US"/>
        </a:p>
      </dgm:t>
    </dgm:pt>
    <dgm:pt modelId="{8BC6C864-5764-400D-BFF1-728492BF127F}">
      <dgm:prSet/>
      <dgm:spPr/>
      <dgm:t>
        <a:bodyPr/>
        <a:lstStyle/>
        <a:p>
          <a:r>
            <a:rPr lang="en-US"/>
            <a:t>😒 State pattern is like your moody friend who's always changing their mind.</a:t>
          </a:r>
        </a:p>
      </dgm:t>
    </dgm:pt>
    <dgm:pt modelId="{C5CC711D-85ED-4822-965B-E0C486D0C7CC}" type="parTrans" cxnId="{644CC646-9C91-46AA-B678-88D06562EB9B}">
      <dgm:prSet/>
      <dgm:spPr/>
      <dgm:t>
        <a:bodyPr/>
        <a:lstStyle/>
        <a:p>
          <a:endParaRPr lang="en-US"/>
        </a:p>
      </dgm:t>
    </dgm:pt>
    <dgm:pt modelId="{9719F16D-000B-4826-89C7-CCC1F535E144}" type="sibTrans" cxnId="{644CC646-9C91-46AA-B678-88D06562EB9B}">
      <dgm:prSet/>
      <dgm:spPr/>
      <dgm:t>
        <a:bodyPr/>
        <a:lstStyle/>
        <a:p>
          <a:endParaRPr lang="en-US"/>
        </a:p>
      </dgm:t>
    </dgm:pt>
    <dgm:pt modelId="{52CAEC5C-4EE3-40F3-A1AA-80F7BEBA2F5C}">
      <dgm:prSet/>
      <dgm:spPr/>
      <dgm:t>
        <a:bodyPr/>
        <a:lstStyle/>
        <a:p>
          <a:r>
            <a:rPr lang="en-US"/>
            <a:t>💼 Strategy pattern, which is like having a bunch of different friends with different skills.</a:t>
          </a:r>
        </a:p>
      </dgm:t>
    </dgm:pt>
    <dgm:pt modelId="{A73D5023-0CDD-4ABB-9DE0-BB282FE142BB}" type="parTrans" cxnId="{BD6D55F9-CEED-4215-8609-45BDB21C133A}">
      <dgm:prSet/>
      <dgm:spPr/>
      <dgm:t>
        <a:bodyPr/>
        <a:lstStyle/>
        <a:p>
          <a:endParaRPr lang="en-US"/>
        </a:p>
      </dgm:t>
    </dgm:pt>
    <dgm:pt modelId="{F1F54D16-4EEA-435F-9B7A-0FBD1ED8FC99}" type="sibTrans" cxnId="{BD6D55F9-CEED-4215-8609-45BDB21C133A}">
      <dgm:prSet/>
      <dgm:spPr/>
      <dgm:t>
        <a:bodyPr/>
        <a:lstStyle/>
        <a:p>
          <a:endParaRPr lang="en-US"/>
        </a:p>
      </dgm:t>
    </dgm:pt>
    <dgm:pt modelId="{8766D133-BBBB-4419-BEDA-A605C10D7A87}" type="pres">
      <dgm:prSet presAssocID="{6A77587E-5EA1-49D1-9CAC-6C898E4C5D2A}" presName="linear" presStyleCnt="0">
        <dgm:presLayoutVars>
          <dgm:animLvl val="lvl"/>
          <dgm:resizeHandles val="exact"/>
        </dgm:presLayoutVars>
      </dgm:prSet>
      <dgm:spPr/>
    </dgm:pt>
    <dgm:pt modelId="{2965025E-F2FE-45FC-B142-F32CF3392EE4}" type="pres">
      <dgm:prSet presAssocID="{479F51D5-C96E-408A-A500-7D085DCA2914}" presName="parentText" presStyleLbl="node1" presStyleIdx="0" presStyleCnt="5">
        <dgm:presLayoutVars>
          <dgm:chMax val="0"/>
          <dgm:bulletEnabled val="1"/>
        </dgm:presLayoutVars>
      </dgm:prSet>
      <dgm:spPr/>
    </dgm:pt>
    <dgm:pt modelId="{5A6F7C1A-3B31-439A-A467-B1FA1539E4EB}" type="pres">
      <dgm:prSet presAssocID="{300F4626-B582-46CE-BE77-18FD7FBF66AA}" presName="spacer" presStyleCnt="0"/>
      <dgm:spPr/>
    </dgm:pt>
    <dgm:pt modelId="{187F8DAC-41FB-46CD-B9E0-86282B4E619F}" type="pres">
      <dgm:prSet presAssocID="{F2005485-8250-4F84-B2E4-FF927C03AB1F}" presName="parentText" presStyleLbl="node1" presStyleIdx="1" presStyleCnt="5">
        <dgm:presLayoutVars>
          <dgm:chMax val="0"/>
          <dgm:bulletEnabled val="1"/>
        </dgm:presLayoutVars>
      </dgm:prSet>
      <dgm:spPr/>
    </dgm:pt>
    <dgm:pt modelId="{12D9F78E-1B97-473F-AA55-481691A55FF1}" type="pres">
      <dgm:prSet presAssocID="{6D0A40D3-7051-4ECD-A318-2342E9A0E1E6}" presName="spacer" presStyleCnt="0"/>
      <dgm:spPr/>
    </dgm:pt>
    <dgm:pt modelId="{59E29852-2F76-415E-A035-51935DB3230F}" type="pres">
      <dgm:prSet presAssocID="{1053D212-B48E-45DD-A48E-7E2F520A0BCB}" presName="parentText" presStyleLbl="node1" presStyleIdx="2" presStyleCnt="5">
        <dgm:presLayoutVars>
          <dgm:chMax val="0"/>
          <dgm:bulletEnabled val="1"/>
        </dgm:presLayoutVars>
      </dgm:prSet>
      <dgm:spPr/>
    </dgm:pt>
    <dgm:pt modelId="{936A0029-5990-4C45-94E0-C61E13E05F27}" type="pres">
      <dgm:prSet presAssocID="{AC835C3C-50A5-44D4-91E2-9470D81049FC}" presName="spacer" presStyleCnt="0"/>
      <dgm:spPr/>
    </dgm:pt>
    <dgm:pt modelId="{B0451FD1-3BD8-48A2-9162-E8858D2326F7}" type="pres">
      <dgm:prSet presAssocID="{8BC6C864-5764-400D-BFF1-728492BF127F}" presName="parentText" presStyleLbl="node1" presStyleIdx="3" presStyleCnt="5">
        <dgm:presLayoutVars>
          <dgm:chMax val="0"/>
          <dgm:bulletEnabled val="1"/>
        </dgm:presLayoutVars>
      </dgm:prSet>
      <dgm:spPr/>
    </dgm:pt>
    <dgm:pt modelId="{81019C21-BCDD-4B01-8C16-13990389E97C}" type="pres">
      <dgm:prSet presAssocID="{9719F16D-000B-4826-89C7-CCC1F535E144}" presName="spacer" presStyleCnt="0"/>
      <dgm:spPr/>
    </dgm:pt>
    <dgm:pt modelId="{4BC26E28-5B81-421C-8470-9C5CE9271310}" type="pres">
      <dgm:prSet presAssocID="{52CAEC5C-4EE3-40F3-A1AA-80F7BEBA2F5C}" presName="parentText" presStyleLbl="node1" presStyleIdx="4" presStyleCnt="5">
        <dgm:presLayoutVars>
          <dgm:chMax val="0"/>
          <dgm:bulletEnabled val="1"/>
        </dgm:presLayoutVars>
      </dgm:prSet>
      <dgm:spPr/>
    </dgm:pt>
  </dgm:ptLst>
  <dgm:cxnLst>
    <dgm:cxn modelId="{B78B4D1E-0FB9-4F62-985D-C96890421F70}" type="presOf" srcId="{479F51D5-C96E-408A-A500-7D085DCA2914}" destId="{2965025E-F2FE-45FC-B142-F32CF3392EE4}" srcOrd="0" destOrd="0" presId="urn:microsoft.com/office/officeart/2005/8/layout/vList2"/>
    <dgm:cxn modelId="{674FD31F-8660-4359-BB3C-D63EFC238D04}" type="presOf" srcId="{1053D212-B48E-45DD-A48E-7E2F520A0BCB}" destId="{59E29852-2F76-415E-A035-51935DB3230F}" srcOrd="0" destOrd="0" presId="urn:microsoft.com/office/officeart/2005/8/layout/vList2"/>
    <dgm:cxn modelId="{68991B2B-D65E-4D1A-AFC1-D18557CB18A4}" srcId="{6A77587E-5EA1-49D1-9CAC-6C898E4C5D2A}" destId="{1053D212-B48E-45DD-A48E-7E2F520A0BCB}" srcOrd="2" destOrd="0" parTransId="{54493F2E-4A4C-4EEF-8559-0950F5B3FBC3}" sibTransId="{AC835C3C-50A5-44D4-91E2-9470D81049FC}"/>
    <dgm:cxn modelId="{644CC646-9C91-46AA-B678-88D06562EB9B}" srcId="{6A77587E-5EA1-49D1-9CAC-6C898E4C5D2A}" destId="{8BC6C864-5764-400D-BFF1-728492BF127F}" srcOrd="3" destOrd="0" parTransId="{C5CC711D-85ED-4822-965B-E0C486D0C7CC}" sibTransId="{9719F16D-000B-4826-89C7-CCC1F535E144}"/>
    <dgm:cxn modelId="{DC718F8B-FB78-4B8E-A70E-657A0DC88762}" srcId="{6A77587E-5EA1-49D1-9CAC-6C898E4C5D2A}" destId="{F2005485-8250-4F84-B2E4-FF927C03AB1F}" srcOrd="1" destOrd="0" parTransId="{2C72A90D-7B5B-4CC1-BB14-D72D64A6DAD7}" sibTransId="{6D0A40D3-7051-4ECD-A318-2342E9A0E1E6}"/>
    <dgm:cxn modelId="{0D376AAD-485C-4FBA-B19F-61B62C9A71AC}" type="presOf" srcId="{F2005485-8250-4F84-B2E4-FF927C03AB1F}" destId="{187F8DAC-41FB-46CD-B9E0-86282B4E619F}" srcOrd="0" destOrd="0" presId="urn:microsoft.com/office/officeart/2005/8/layout/vList2"/>
    <dgm:cxn modelId="{271BA5C4-20A5-4C51-ADEB-9DD7A3D55AFA}" srcId="{6A77587E-5EA1-49D1-9CAC-6C898E4C5D2A}" destId="{479F51D5-C96E-408A-A500-7D085DCA2914}" srcOrd="0" destOrd="0" parTransId="{B1A4BE6F-5C7D-40FD-AB29-CCDF502B1E27}" sibTransId="{300F4626-B582-46CE-BE77-18FD7FBF66AA}"/>
    <dgm:cxn modelId="{3F81C9ED-295B-4AA5-BCA3-8640A292FF11}" type="presOf" srcId="{52CAEC5C-4EE3-40F3-A1AA-80F7BEBA2F5C}" destId="{4BC26E28-5B81-421C-8470-9C5CE9271310}" srcOrd="0" destOrd="0" presId="urn:microsoft.com/office/officeart/2005/8/layout/vList2"/>
    <dgm:cxn modelId="{1B9670EF-AA61-43E5-9849-5E8FFDE010C7}" type="presOf" srcId="{8BC6C864-5764-400D-BFF1-728492BF127F}" destId="{B0451FD1-3BD8-48A2-9162-E8858D2326F7}" srcOrd="0" destOrd="0" presId="urn:microsoft.com/office/officeart/2005/8/layout/vList2"/>
    <dgm:cxn modelId="{A1D4AAF1-107C-4D1D-B9EA-C698166D44C0}" type="presOf" srcId="{6A77587E-5EA1-49D1-9CAC-6C898E4C5D2A}" destId="{8766D133-BBBB-4419-BEDA-A605C10D7A87}" srcOrd="0" destOrd="0" presId="urn:microsoft.com/office/officeart/2005/8/layout/vList2"/>
    <dgm:cxn modelId="{BD6D55F9-CEED-4215-8609-45BDB21C133A}" srcId="{6A77587E-5EA1-49D1-9CAC-6C898E4C5D2A}" destId="{52CAEC5C-4EE3-40F3-A1AA-80F7BEBA2F5C}" srcOrd="4" destOrd="0" parTransId="{A73D5023-0CDD-4ABB-9DE0-BB282FE142BB}" sibTransId="{F1F54D16-4EEA-435F-9B7A-0FBD1ED8FC99}"/>
    <dgm:cxn modelId="{10392C01-EBF1-4612-AFD3-8B1171372EE1}" type="presParOf" srcId="{8766D133-BBBB-4419-BEDA-A605C10D7A87}" destId="{2965025E-F2FE-45FC-B142-F32CF3392EE4}" srcOrd="0" destOrd="0" presId="urn:microsoft.com/office/officeart/2005/8/layout/vList2"/>
    <dgm:cxn modelId="{E3BD4E52-A92E-478A-8224-E7595AE486C5}" type="presParOf" srcId="{8766D133-BBBB-4419-BEDA-A605C10D7A87}" destId="{5A6F7C1A-3B31-439A-A467-B1FA1539E4EB}" srcOrd="1" destOrd="0" presId="urn:microsoft.com/office/officeart/2005/8/layout/vList2"/>
    <dgm:cxn modelId="{39EFCEAB-1E03-45C4-BF92-B6EFC2F3B480}" type="presParOf" srcId="{8766D133-BBBB-4419-BEDA-A605C10D7A87}" destId="{187F8DAC-41FB-46CD-B9E0-86282B4E619F}" srcOrd="2" destOrd="0" presId="urn:microsoft.com/office/officeart/2005/8/layout/vList2"/>
    <dgm:cxn modelId="{CC7E94BA-E455-410C-9E19-FD351727E9EB}" type="presParOf" srcId="{8766D133-BBBB-4419-BEDA-A605C10D7A87}" destId="{12D9F78E-1B97-473F-AA55-481691A55FF1}" srcOrd="3" destOrd="0" presId="urn:microsoft.com/office/officeart/2005/8/layout/vList2"/>
    <dgm:cxn modelId="{46E765AD-6321-49DC-BFE4-1891C1BA0545}" type="presParOf" srcId="{8766D133-BBBB-4419-BEDA-A605C10D7A87}" destId="{59E29852-2F76-415E-A035-51935DB3230F}" srcOrd="4" destOrd="0" presId="urn:microsoft.com/office/officeart/2005/8/layout/vList2"/>
    <dgm:cxn modelId="{F5FB80A8-1F7F-4B62-817F-677EFC045E7C}" type="presParOf" srcId="{8766D133-BBBB-4419-BEDA-A605C10D7A87}" destId="{936A0029-5990-4C45-94E0-C61E13E05F27}" srcOrd="5" destOrd="0" presId="urn:microsoft.com/office/officeart/2005/8/layout/vList2"/>
    <dgm:cxn modelId="{E346D907-84BC-4316-8927-44DCDB54699F}" type="presParOf" srcId="{8766D133-BBBB-4419-BEDA-A605C10D7A87}" destId="{B0451FD1-3BD8-48A2-9162-E8858D2326F7}" srcOrd="6" destOrd="0" presId="urn:microsoft.com/office/officeart/2005/8/layout/vList2"/>
    <dgm:cxn modelId="{8D5A82E7-7D76-497D-B6C1-F119D3735357}" type="presParOf" srcId="{8766D133-BBBB-4419-BEDA-A605C10D7A87}" destId="{81019C21-BCDD-4B01-8C16-13990389E97C}" srcOrd="7" destOrd="0" presId="urn:microsoft.com/office/officeart/2005/8/layout/vList2"/>
    <dgm:cxn modelId="{DEFD9ECD-2790-46A4-B01B-FBBD98C3A41D}" type="presParOf" srcId="{8766D133-BBBB-4419-BEDA-A605C10D7A87}" destId="{4BC26E28-5B81-421C-8470-9C5CE9271310}"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974EA4-2C50-48E7-A010-97DBA0BEC693}"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8E0FBD38-3A54-41F8-BC05-1118D8EA5886}">
      <dgm:prSet/>
      <dgm:spPr/>
      <dgm:t>
        <a:bodyPr/>
        <a:lstStyle/>
        <a:p>
          <a:r>
            <a:rPr lang="en-US" b="0" i="0"/>
            <a:t>Design Patterns: Elements of Reusable Object-Oriented Software: This is the classic book on design patterns, written by the "Gang of Four" (Erich Gamma, Richard Helm, Ralph Johnson, and John Vlissides). It's a must-read for any software engineer interested in design patterns. Link: </a:t>
          </a:r>
          <a:r>
            <a:rPr lang="en-US" b="0" i="0" u="sng">
              <a:hlinkClick xmlns:r="http://schemas.openxmlformats.org/officeDocument/2006/relationships" r:id="rId1"/>
            </a:rPr>
            <a:t>https://www.amazon.com/Design-Patterns-Elements-Reusable-Object-Oriented/dp/0201633612</a:t>
          </a:r>
          <a:endParaRPr lang="en-US"/>
        </a:p>
      </dgm:t>
    </dgm:pt>
    <dgm:pt modelId="{CC7E15C5-B144-4D9E-9723-BF1234C1253C}" type="parTrans" cxnId="{634D42A4-F347-469E-B013-702695E7037A}">
      <dgm:prSet/>
      <dgm:spPr/>
      <dgm:t>
        <a:bodyPr/>
        <a:lstStyle/>
        <a:p>
          <a:endParaRPr lang="en-US"/>
        </a:p>
      </dgm:t>
    </dgm:pt>
    <dgm:pt modelId="{825D97C0-D2A6-4548-9453-4D39E932B289}" type="sibTrans" cxnId="{634D42A4-F347-469E-B013-702695E7037A}">
      <dgm:prSet/>
      <dgm:spPr/>
      <dgm:t>
        <a:bodyPr/>
        <a:lstStyle/>
        <a:p>
          <a:endParaRPr lang="en-US"/>
        </a:p>
      </dgm:t>
    </dgm:pt>
    <dgm:pt modelId="{2CAECC67-D318-4208-B459-A46056DE1EDE}">
      <dgm:prSet/>
      <dgm:spPr/>
      <dgm:t>
        <a:bodyPr/>
        <a:lstStyle/>
        <a:p>
          <a:r>
            <a:rPr lang="en-US" b="0" i="0"/>
            <a:t>Head First Design Patterns: This is a fun and engaging book on design patterns, with a focus on practical examples and real-world applications. It's a great resource for those who prefer a more visual and interactive approach to learning. Link: </a:t>
          </a:r>
          <a:r>
            <a:rPr lang="en-US" b="0" i="0" u="sng">
              <a:hlinkClick xmlns:r="http://schemas.openxmlformats.org/officeDocument/2006/relationships" r:id="rId2"/>
            </a:rPr>
            <a:t>https://www.amazon.com/Head-First-Design-Patterns-Brain-Friendly/dp/0596007124</a:t>
          </a:r>
          <a:endParaRPr lang="en-US"/>
        </a:p>
      </dgm:t>
    </dgm:pt>
    <dgm:pt modelId="{322F606B-9C5D-4C7F-8642-444D0EC59978}" type="parTrans" cxnId="{481DAD77-BCC3-4482-86C4-F074E0421B6B}">
      <dgm:prSet/>
      <dgm:spPr/>
      <dgm:t>
        <a:bodyPr/>
        <a:lstStyle/>
        <a:p>
          <a:endParaRPr lang="en-US"/>
        </a:p>
      </dgm:t>
    </dgm:pt>
    <dgm:pt modelId="{BD29FD9D-CC83-4DC3-A461-FD9C90976BF6}" type="sibTrans" cxnId="{481DAD77-BCC3-4482-86C4-F074E0421B6B}">
      <dgm:prSet/>
      <dgm:spPr/>
      <dgm:t>
        <a:bodyPr/>
        <a:lstStyle/>
        <a:p>
          <a:endParaRPr lang="en-US"/>
        </a:p>
      </dgm:t>
    </dgm:pt>
    <dgm:pt modelId="{9D5CE603-3359-41CB-9C9B-5FEC138E7E76}">
      <dgm:prSet/>
      <dgm:spPr/>
      <dgm:t>
        <a:bodyPr/>
        <a:lstStyle/>
        <a:p>
          <a:r>
            <a:rPr lang="en-US" b="0" i="0"/>
            <a:t>Refactoring Guru: This website provides a comprehensive overview of design patterns, with examples in various programming languages. It's a great resource for those who prefer online tutorials and visual aids. Link: </a:t>
          </a:r>
          <a:r>
            <a:rPr lang="en-US" b="0" i="0" u="sng">
              <a:hlinkClick xmlns:r="http://schemas.openxmlformats.org/officeDocument/2006/relationships" r:id="rId3"/>
            </a:rPr>
            <a:t>https://refactoring.guru/design-patterns</a:t>
          </a:r>
          <a:endParaRPr lang="en-US"/>
        </a:p>
      </dgm:t>
    </dgm:pt>
    <dgm:pt modelId="{3FDEEA7D-AA9A-43CA-A0B7-D2ACE6BAEADC}" type="parTrans" cxnId="{5A5E799F-E524-4E66-8E3C-C26A773A8113}">
      <dgm:prSet/>
      <dgm:spPr/>
      <dgm:t>
        <a:bodyPr/>
        <a:lstStyle/>
        <a:p>
          <a:endParaRPr lang="en-US"/>
        </a:p>
      </dgm:t>
    </dgm:pt>
    <dgm:pt modelId="{F1495644-FB2A-4064-B3F1-C3D3D8477F63}" type="sibTrans" cxnId="{5A5E799F-E524-4E66-8E3C-C26A773A8113}">
      <dgm:prSet/>
      <dgm:spPr/>
      <dgm:t>
        <a:bodyPr/>
        <a:lstStyle/>
        <a:p>
          <a:endParaRPr lang="en-US"/>
        </a:p>
      </dgm:t>
    </dgm:pt>
    <dgm:pt modelId="{B2E4E11F-540E-4532-AFDD-873789CB5EEF}">
      <dgm:prSet/>
      <dgm:spPr/>
      <dgm:t>
        <a:bodyPr/>
        <a:lstStyle/>
        <a:p>
          <a:r>
            <a:rPr lang="en-US" b="0" i="0"/>
            <a:t>Design Patterns in Python: This is a GitHub repository that provides examples of various design patterns in Python. It's a great resource for those who prefer to learn by doing and exploring code examples. Link: </a:t>
          </a:r>
          <a:r>
            <a:rPr lang="en-US" b="0" i="0" u="sng">
              <a:hlinkClick xmlns:r="http://schemas.openxmlformats.org/officeDocument/2006/relationships" r:id="rId4"/>
            </a:rPr>
            <a:t>https://github.com/faif/python-patterns</a:t>
          </a:r>
          <a:endParaRPr lang="en-US"/>
        </a:p>
      </dgm:t>
    </dgm:pt>
    <dgm:pt modelId="{2996AD6E-C168-4FC9-B637-8D9C58A10E09}" type="parTrans" cxnId="{FD976FDB-7561-4978-AACD-3956B1AEE5E6}">
      <dgm:prSet/>
      <dgm:spPr/>
      <dgm:t>
        <a:bodyPr/>
        <a:lstStyle/>
        <a:p>
          <a:endParaRPr lang="en-US"/>
        </a:p>
      </dgm:t>
    </dgm:pt>
    <dgm:pt modelId="{08076D4B-B97E-4440-9D56-81695E068B8C}" type="sibTrans" cxnId="{FD976FDB-7561-4978-AACD-3956B1AEE5E6}">
      <dgm:prSet/>
      <dgm:spPr/>
      <dgm:t>
        <a:bodyPr/>
        <a:lstStyle/>
        <a:p>
          <a:endParaRPr lang="en-US"/>
        </a:p>
      </dgm:t>
    </dgm:pt>
    <dgm:pt modelId="{24AEB3E2-8B47-4C08-8BF3-9A0581583063}">
      <dgm:prSet/>
      <dgm:spPr/>
      <dgm:t>
        <a:bodyPr/>
        <a:lstStyle/>
        <a:p>
          <a:r>
            <a:rPr lang="en-US" b="0" i="0"/>
            <a:t>Design Patterns Game: This is a fun and interactive way to learn about design patterns. It's a game that challenges you to identify design patterns in code examples, with points and rewards for correct answers. Link: </a:t>
          </a:r>
          <a:r>
            <a:rPr lang="en-US" b="0" i="0" u="sng">
              <a:hlinkClick xmlns:r="http://schemas.openxmlformats.org/officeDocument/2006/relationships" r:id="rId5"/>
            </a:rPr>
            <a:t>https://gameful.design/games/5980e0c28adad20400c960b5</a:t>
          </a:r>
          <a:endParaRPr lang="en-US"/>
        </a:p>
      </dgm:t>
    </dgm:pt>
    <dgm:pt modelId="{3B005ABF-E6E5-43A1-BA3F-FCC02EF24F54}" type="parTrans" cxnId="{E9DBE756-DE7C-40F8-870B-C06D4A8CAD4E}">
      <dgm:prSet/>
      <dgm:spPr/>
      <dgm:t>
        <a:bodyPr/>
        <a:lstStyle/>
        <a:p>
          <a:endParaRPr lang="en-US"/>
        </a:p>
      </dgm:t>
    </dgm:pt>
    <dgm:pt modelId="{CEF3F18D-C3BC-4522-9057-B8DE11729402}" type="sibTrans" cxnId="{E9DBE756-DE7C-40F8-870B-C06D4A8CAD4E}">
      <dgm:prSet/>
      <dgm:spPr/>
      <dgm:t>
        <a:bodyPr/>
        <a:lstStyle/>
        <a:p>
          <a:endParaRPr lang="en-US"/>
        </a:p>
      </dgm:t>
    </dgm:pt>
    <dgm:pt modelId="{B95776B3-B228-46F5-A3F7-DCDCF4E5D213}" type="pres">
      <dgm:prSet presAssocID="{81974EA4-2C50-48E7-A010-97DBA0BEC693}" presName="linear" presStyleCnt="0">
        <dgm:presLayoutVars>
          <dgm:animLvl val="lvl"/>
          <dgm:resizeHandles val="exact"/>
        </dgm:presLayoutVars>
      </dgm:prSet>
      <dgm:spPr/>
    </dgm:pt>
    <dgm:pt modelId="{9F3D64F3-5AAE-421F-8D3F-3FCB71A3BE51}" type="pres">
      <dgm:prSet presAssocID="{8E0FBD38-3A54-41F8-BC05-1118D8EA5886}" presName="parentText" presStyleLbl="node1" presStyleIdx="0" presStyleCnt="5">
        <dgm:presLayoutVars>
          <dgm:chMax val="0"/>
          <dgm:bulletEnabled val="1"/>
        </dgm:presLayoutVars>
      </dgm:prSet>
      <dgm:spPr/>
    </dgm:pt>
    <dgm:pt modelId="{D649434F-9E5A-407E-9741-1B2D9FD71E9C}" type="pres">
      <dgm:prSet presAssocID="{825D97C0-D2A6-4548-9453-4D39E932B289}" presName="spacer" presStyleCnt="0"/>
      <dgm:spPr/>
    </dgm:pt>
    <dgm:pt modelId="{F4EF3C6F-0DE5-4934-85A2-9514DDDCDB74}" type="pres">
      <dgm:prSet presAssocID="{2CAECC67-D318-4208-B459-A46056DE1EDE}" presName="parentText" presStyleLbl="node1" presStyleIdx="1" presStyleCnt="5">
        <dgm:presLayoutVars>
          <dgm:chMax val="0"/>
          <dgm:bulletEnabled val="1"/>
        </dgm:presLayoutVars>
      </dgm:prSet>
      <dgm:spPr/>
    </dgm:pt>
    <dgm:pt modelId="{6ECE6CD8-09E7-4B16-9E8A-9550B72C6325}" type="pres">
      <dgm:prSet presAssocID="{BD29FD9D-CC83-4DC3-A461-FD9C90976BF6}" presName="spacer" presStyleCnt="0"/>
      <dgm:spPr/>
    </dgm:pt>
    <dgm:pt modelId="{39913601-2930-4922-9B63-313D702A6916}" type="pres">
      <dgm:prSet presAssocID="{9D5CE603-3359-41CB-9C9B-5FEC138E7E76}" presName="parentText" presStyleLbl="node1" presStyleIdx="2" presStyleCnt="5">
        <dgm:presLayoutVars>
          <dgm:chMax val="0"/>
          <dgm:bulletEnabled val="1"/>
        </dgm:presLayoutVars>
      </dgm:prSet>
      <dgm:spPr/>
    </dgm:pt>
    <dgm:pt modelId="{16DDBD0F-216A-4DE7-BB23-44828E10D0FC}" type="pres">
      <dgm:prSet presAssocID="{F1495644-FB2A-4064-B3F1-C3D3D8477F63}" presName="spacer" presStyleCnt="0"/>
      <dgm:spPr/>
    </dgm:pt>
    <dgm:pt modelId="{29879B2F-AC21-43A8-9D24-980B45ECD6F1}" type="pres">
      <dgm:prSet presAssocID="{B2E4E11F-540E-4532-AFDD-873789CB5EEF}" presName="parentText" presStyleLbl="node1" presStyleIdx="3" presStyleCnt="5">
        <dgm:presLayoutVars>
          <dgm:chMax val="0"/>
          <dgm:bulletEnabled val="1"/>
        </dgm:presLayoutVars>
      </dgm:prSet>
      <dgm:spPr/>
    </dgm:pt>
    <dgm:pt modelId="{29C23DCE-602E-4200-B7CA-35F1E5E81385}" type="pres">
      <dgm:prSet presAssocID="{08076D4B-B97E-4440-9D56-81695E068B8C}" presName="spacer" presStyleCnt="0"/>
      <dgm:spPr/>
    </dgm:pt>
    <dgm:pt modelId="{080012B0-8CE5-448D-8C70-5BD63C1EEF78}" type="pres">
      <dgm:prSet presAssocID="{24AEB3E2-8B47-4C08-8BF3-9A0581583063}" presName="parentText" presStyleLbl="node1" presStyleIdx="4" presStyleCnt="5">
        <dgm:presLayoutVars>
          <dgm:chMax val="0"/>
          <dgm:bulletEnabled val="1"/>
        </dgm:presLayoutVars>
      </dgm:prSet>
      <dgm:spPr/>
    </dgm:pt>
  </dgm:ptLst>
  <dgm:cxnLst>
    <dgm:cxn modelId="{8EA5DB5D-8507-4A22-8A72-7BB2DAF67283}" type="presOf" srcId="{9D5CE603-3359-41CB-9C9B-5FEC138E7E76}" destId="{39913601-2930-4922-9B63-313D702A6916}" srcOrd="0" destOrd="0" presId="urn:microsoft.com/office/officeart/2005/8/layout/vList2"/>
    <dgm:cxn modelId="{6A2D1D67-EBFA-43A4-B796-E20D2A20B91A}" type="presOf" srcId="{2CAECC67-D318-4208-B459-A46056DE1EDE}" destId="{F4EF3C6F-0DE5-4934-85A2-9514DDDCDB74}" srcOrd="0" destOrd="0" presId="urn:microsoft.com/office/officeart/2005/8/layout/vList2"/>
    <dgm:cxn modelId="{6D5EA74C-5A1F-4D5E-9FB9-302978246624}" type="presOf" srcId="{8E0FBD38-3A54-41F8-BC05-1118D8EA5886}" destId="{9F3D64F3-5AAE-421F-8D3F-3FCB71A3BE51}" srcOrd="0" destOrd="0" presId="urn:microsoft.com/office/officeart/2005/8/layout/vList2"/>
    <dgm:cxn modelId="{8C10616E-D6F8-4036-BD09-03AA0E436F77}" type="presOf" srcId="{81974EA4-2C50-48E7-A010-97DBA0BEC693}" destId="{B95776B3-B228-46F5-A3F7-DCDCF4E5D213}" srcOrd="0" destOrd="0" presId="urn:microsoft.com/office/officeart/2005/8/layout/vList2"/>
    <dgm:cxn modelId="{E9DBE756-DE7C-40F8-870B-C06D4A8CAD4E}" srcId="{81974EA4-2C50-48E7-A010-97DBA0BEC693}" destId="{24AEB3E2-8B47-4C08-8BF3-9A0581583063}" srcOrd="4" destOrd="0" parTransId="{3B005ABF-E6E5-43A1-BA3F-FCC02EF24F54}" sibTransId="{CEF3F18D-C3BC-4522-9057-B8DE11729402}"/>
    <dgm:cxn modelId="{481DAD77-BCC3-4482-86C4-F074E0421B6B}" srcId="{81974EA4-2C50-48E7-A010-97DBA0BEC693}" destId="{2CAECC67-D318-4208-B459-A46056DE1EDE}" srcOrd="1" destOrd="0" parTransId="{322F606B-9C5D-4C7F-8642-444D0EC59978}" sibTransId="{BD29FD9D-CC83-4DC3-A461-FD9C90976BF6}"/>
    <dgm:cxn modelId="{5A5E799F-E524-4E66-8E3C-C26A773A8113}" srcId="{81974EA4-2C50-48E7-A010-97DBA0BEC693}" destId="{9D5CE603-3359-41CB-9C9B-5FEC138E7E76}" srcOrd="2" destOrd="0" parTransId="{3FDEEA7D-AA9A-43CA-A0B7-D2ACE6BAEADC}" sibTransId="{F1495644-FB2A-4064-B3F1-C3D3D8477F63}"/>
    <dgm:cxn modelId="{634D42A4-F347-469E-B013-702695E7037A}" srcId="{81974EA4-2C50-48E7-A010-97DBA0BEC693}" destId="{8E0FBD38-3A54-41F8-BC05-1118D8EA5886}" srcOrd="0" destOrd="0" parTransId="{CC7E15C5-B144-4D9E-9723-BF1234C1253C}" sibTransId="{825D97C0-D2A6-4548-9453-4D39E932B289}"/>
    <dgm:cxn modelId="{681A41BA-8ED0-40BA-A775-12FCD45FB9A8}" type="presOf" srcId="{24AEB3E2-8B47-4C08-8BF3-9A0581583063}" destId="{080012B0-8CE5-448D-8C70-5BD63C1EEF78}" srcOrd="0" destOrd="0" presId="urn:microsoft.com/office/officeart/2005/8/layout/vList2"/>
    <dgm:cxn modelId="{FD976FDB-7561-4978-AACD-3956B1AEE5E6}" srcId="{81974EA4-2C50-48E7-A010-97DBA0BEC693}" destId="{B2E4E11F-540E-4532-AFDD-873789CB5EEF}" srcOrd="3" destOrd="0" parTransId="{2996AD6E-C168-4FC9-B637-8D9C58A10E09}" sibTransId="{08076D4B-B97E-4440-9D56-81695E068B8C}"/>
    <dgm:cxn modelId="{7E8F00F5-E13A-4C64-9F73-959C96930E40}" type="presOf" srcId="{B2E4E11F-540E-4532-AFDD-873789CB5EEF}" destId="{29879B2F-AC21-43A8-9D24-980B45ECD6F1}" srcOrd="0" destOrd="0" presId="urn:microsoft.com/office/officeart/2005/8/layout/vList2"/>
    <dgm:cxn modelId="{D2F5CBBF-4FD0-446C-B77B-EF0F570D26A2}" type="presParOf" srcId="{B95776B3-B228-46F5-A3F7-DCDCF4E5D213}" destId="{9F3D64F3-5AAE-421F-8D3F-3FCB71A3BE51}" srcOrd="0" destOrd="0" presId="urn:microsoft.com/office/officeart/2005/8/layout/vList2"/>
    <dgm:cxn modelId="{BCD8642E-EF62-486A-B613-364E3E344848}" type="presParOf" srcId="{B95776B3-B228-46F5-A3F7-DCDCF4E5D213}" destId="{D649434F-9E5A-407E-9741-1B2D9FD71E9C}" srcOrd="1" destOrd="0" presId="urn:microsoft.com/office/officeart/2005/8/layout/vList2"/>
    <dgm:cxn modelId="{EB97E060-E6E4-4AE9-AF0E-389FC49F5ACD}" type="presParOf" srcId="{B95776B3-B228-46F5-A3F7-DCDCF4E5D213}" destId="{F4EF3C6F-0DE5-4934-85A2-9514DDDCDB74}" srcOrd="2" destOrd="0" presId="urn:microsoft.com/office/officeart/2005/8/layout/vList2"/>
    <dgm:cxn modelId="{74578442-2CCB-4756-ACFC-11CFD3102E74}" type="presParOf" srcId="{B95776B3-B228-46F5-A3F7-DCDCF4E5D213}" destId="{6ECE6CD8-09E7-4B16-9E8A-9550B72C6325}" srcOrd="3" destOrd="0" presId="urn:microsoft.com/office/officeart/2005/8/layout/vList2"/>
    <dgm:cxn modelId="{51F89A57-B744-4E67-938B-BE05ECDCFB5F}" type="presParOf" srcId="{B95776B3-B228-46F5-A3F7-DCDCF4E5D213}" destId="{39913601-2930-4922-9B63-313D702A6916}" srcOrd="4" destOrd="0" presId="urn:microsoft.com/office/officeart/2005/8/layout/vList2"/>
    <dgm:cxn modelId="{99B2D742-A86C-4590-8B6D-11973285E8C3}" type="presParOf" srcId="{B95776B3-B228-46F5-A3F7-DCDCF4E5D213}" destId="{16DDBD0F-216A-4DE7-BB23-44828E10D0FC}" srcOrd="5" destOrd="0" presId="urn:microsoft.com/office/officeart/2005/8/layout/vList2"/>
    <dgm:cxn modelId="{1953150E-B76D-4150-A01A-00C1FE9EE2BA}" type="presParOf" srcId="{B95776B3-B228-46F5-A3F7-DCDCF4E5D213}" destId="{29879B2F-AC21-43A8-9D24-980B45ECD6F1}" srcOrd="6" destOrd="0" presId="urn:microsoft.com/office/officeart/2005/8/layout/vList2"/>
    <dgm:cxn modelId="{5B48FDC1-7282-46C0-AC6A-4CA07635E573}" type="presParOf" srcId="{B95776B3-B228-46F5-A3F7-DCDCF4E5D213}" destId="{29C23DCE-602E-4200-B7CA-35F1E5E81385}" srcOrd="7" destOrd="0" presId="urn:microsoft.com/office/officeart/2005/8/layout/vList2"/>
    <dgm:cxn modelId="{88C3444F-0A8B-404F-A9CC-30021D75498C}" type="presParOf" srcId="{B95776B3-B228-46F5-A3F7-DCDCF4E5D213}" destId="{080012B0-8CE5-448D-8C70-5BD63C1EEF78}"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FCE3FC-6D7E-45AA-A45C-A3B7567F63D0}">
      <dsp:nvSpPr>
        <dsp:cNvPr id="0" name=""/>
        <dsp:cNvSpPr/>
      </dsp:nvSpPr>
      <dsp:spPr>
        <a:xfrm>
          <a:off x="0" y="0"/>
          <a:ext cx="7694506" cy="90056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 Singleton design pattern is like having a clingy best friend who never lets you hang out with anyone else.</a:t>
          </a:r>
        </a:p>
      </dsp:txBody>
      <dsp:txXfrm>
        <a:off x="26377" y="26377"/>
        <a:ext cx="6646626" cy="847812"/>
      </dsp:txXfrm>
    </dsp:sp>
    <dsp:sp modelId="{535967FC-1393-4F0E-A03F-66B6745BFFEC}">
      <dsp:nvSpPr>
        <dsp:cNvPr id="0" name=""/>
        <dsp:cNvSpPr/>
      </dsp:nvSpPr>
      <dsp:spPr>
        <a:xfrm>
          <a:off x="644414" y="1064305"/>
          <a:ext cx="7694506" cy="900566"/>
        </a:xfrm>
        <a:prstGeom prst="roundRect">
          <a:avLst>
            <a:gd name="adj" fmla="val 10000"/>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 Factory Method design pattern is like having your own personal assembly line for creating new objects.</a:t>
          </a:r>
        </a:p>
      </dsp:txBody>
      <dsp:txXfrm>
        <a:off x="670791" y="1090682"/>
        <a:ext cx="6411969" cy="847812"/>
      </dsp:txXfrm>
    </dsp:sp>
    <dsp:sp modelId="{BF4ABC5D-5A47-478C-B32B-5D043DBFED9E}">
      <dsp:nvSpPr>
        <dsp:cNvPr id="0" name=""/>
        <dsp:cNvSpPr/>
      </dsp:nvSpPr>
      <dsp:spPr>
        <a:xfrm>
          <a:off x="1279211" y="2128610"/>
          <a:ext cx="7694506" cy="900566"/>
        </a:xfrm>
        <a:prstGeom prst="roundRect">
          <a:avLst>
            <a:gd name="adj" fmla="val 10000"/>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 Composite pattern. This is like having a Lego set that can build an entire city.</a:t>
          </a:r>
        </a:p>
      </dsp:txBody>
      <dsp:txXfrm>
        <a:off x="1305588" y="2154987"/>
        <a:ext cx="6421587" cy="847812"/>
      </dsp:txXfrm>
    </dsp:sp>
    <dsp:sp modelId="{6B478C0C-F085-4BA9-A1FE-55CEC8B24221}">
      <dsp:nvSpPr>
        <dsp:cNvPr id="0" name=""/>
        <dsp:cNvSpPr/>
      </dsp:nvSpPr>
      <dsp:spPr>
        <a:xfrm>
          <a:off x="1923626" y="3192915"/>
          <a:ext cx="7694506" cy="900566"/>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 Abstract Factory design pattern is like being the head chef of a fancy restaurant.</a:t>
          </a:r>
        </a:p>
      </dsp:txBody>
      <dsp:txXfrm>
        <a:off x="1950003" y="3219292"/>
        <a:ext cx="6411969" cy="847812"/>
      </dsp:txXfrm>
    </dsp:sp>
    <dsp:sp modelId="{69315286-41D2-4B29-9CA3-2D26724BB3DA}">
      <dsp:nvSpPr>
        <dsp:cNvPr id="0" name=""/>
        <dsp:cNvSpPr/>
      </dsp:nvSpPr>
      <dsp:spPr>
        <a:xfrm>
          <a:off x="7109138" y="689751"/>
          <a:ext cx="585367" cy="585367"/>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240846" y="689751"/>
        <a:ext cx="321951" cy="440489"/>
      </dsp:txXfrm>
    </dsp:sp>
    <dsp:sp modelId="{DDCB6D3A-E5D5-4BFA-ADEB-0B35149151F1}">
      <dsp:nvSpPr>
        <dsp:cNvPr id="0" name=""/>
        <dsp:cNvSpPr/>
      </dsp:nvSpPr>
      <dsp:spPr>
        <a:xfrm>
          <a:off x="7753553" y="1754057"/>
          <a:ext cx="585367" cy="585367"/>
        </a:xfrm>
        <a:prstGeom prst="downArrow">
          <a:avLst>
            <a:gd name="adj1" fmla="val 55000"/>
            <a:gd name="adj2" fmla="val 45000"/>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885261" y="1754057"/>
        <a:ext cx="321951" cy="440489"/>
      </dsp:txXfrm>
    </dsp:sp>
    <dsp:sp modelId="{459DDA32-A17B-4C3F-A32B-C2CA41625AE5}">
      <dsp:nvSpPr>
        <dsp:cNvPr id="0" name=""/>
        <dsp:cNvSpPr/>
      </dsp:nvSpPr>
      <dsp:spPr>
        <a:xfrm>
          <a:off x="8388350" y="2818362"/>
          <a:ext cx="585367" cy="585367"/>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520058" y="2818362"/>
        <a:ext cx="321951" cy="4404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9B333-C64F-4386-B996-8E813281D330}">
      <dsp:nvSpPr>
        <dsp:cNvPr id="0" name=""/>
        <dsp:cNvSpPr/>
      </dsp:nvSpPr>
      <dsp:spPr>
        <a:xfrm>
          <a:off x="0" y="0"/>
          <a:ext cx="7405962" cy="73682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 Adapter pattern. This is like having a universal translator for your code.</a:t>
          </a:r>
        </a:p>
      </dsp:txBody>
      <dsp:txXfrm>
        <a:off x="21581" y="21581"/>
        <a:ext cx="6524659" cy="693664"/>
      </dsp:txXfrm>
    </dsp:sp>
    <dsp:sp modelId="{9C37DB38-5EEA-4E34-8C53-EBC23D32F6B3}">
      <dsp:nvSpPr>
        <dsp:cNvPr id="0" name=""/>
        <dsp:cNvSpPr/>
      </dsp:nvSpPr>
      <dsp:spPr>
        <a:xfrm>
          <a:off x="553042" y="839163"/>
          <a:ext cx="7405962" cy="736826"/>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 Bridge pattern. This is like having a really fancy suspension bridge for your code</a:t>
          </a:r>
        </a:p>
      </dsp:txBody>
      <dsp:txXfrm>
        <a:off x="574623" y="860744"/>
        <a:ext cx="6330820" cy="693664"/>
      </dsp:txXfrm>
    </dsp:sp>
    <dsp:sp modelId="{F2DBADA9-B640-4CD3-B87B-18CA46BE2E68}">
      <dsp:nvSpPr>
        <dsp:cNvPr id="0" name=""/>
        <dsp:cNvSpPr/>
      </dsp:nvSpPr>
      <dsp:spPr>
        <a:xfrm>
          <a:off x="1106085" y="1678327"/>
          <a:ext cx="7405962" cy="736826"/>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 Composite pattern. This is like having a Lego set that can build an entire city.</a:t>
          </a:r>
        </a:p>
      </dsp:txBody>
      <dsp:txXfrm>
        <a:off x="1127666" y="1699908"/>
        <a:ext cx="6330820" cy="693664"/>
      </dsp:txXfrm>
    </dsp:sp>
    <dsp:sp modelId="{ABA99331-0D47-4CD7-A014-907AB1C3970B}">
      <dsp:nvSpPr>
        <dsp:cNvPr id="0" name=""/>
        <dsp:cNvSpPr/>
      </dsp:nvSpPr>
      <dsp:spPr>
        <a:xfrm>
          <a:off x="1659127" y="2517491"/>
          <a:ext cx="7405962" cy="736826"/>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 Facade pattern, which is like having a personal assistant for your code</a:t>
          </a:r>
        </a:p>
      </dsp:txBody>
      <dsp:txXfrm>
        <a:off x="1680708" y="2539072"/>
        <a:ext cx="6330820" cy="693664"/>
      </dsp:txXfrm>
    </dsp:sp>
    <dsp:sp modelId="{2E1DD3E2-AF9B-4FCD-9101-B08E527BEA30}">
      <dsp:nvSpPr>
        <dsp:cNvPr id="0" name=""/>
        <dsp:cNvSpPr/>
      </dsp:nvSpPr>
      <dsp:spPr>
        <a:xfrm>
          <a:off x="2212170" y="3356655"/>
          <a:ext cx="7405962" cy="736826"/>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 Flyweight pattern. This is like having a really efficient Lego storage system</a:t>
          </a:r>
        </a:p>
      </dsp:txBody>
      <dsp:txXfrm>
        <a:off x="2233751" y="3378236"/>
        <a:ext cx="6330820" cy="693664"/>
      </dsp:txXfrm>
    </dsp:sp>
    <dsp:sp modelId="{63D88FF9-9955-4402-A18E-4C398D9D896F}">
      <dsp:nvSpPr>
        <dsp:cNvPr id="0" name=""/>
        <dsp:cNvSpPr/>
      </dsp:nvSpPr>
      <dsp:spPr>
        <a:xfrm>
          <a:off x="6927025" y="538292"/>
          <a:ext cx="478937" cy="478937"/>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034786" y="538292"/>
        <a:ext cx="263415" cy="360400"/>
      </dsp:txXfrm>
    </dsp:sp>
    <dsp:sp modelId="{6990929B-B24B-4CFB-8DD5-B1C90EF61A8C}">
      <dsp:nvSpPr>
        <dsp:cNvPr id="0" name=""/>
        <dsp:cNvSpPr/>
      </dsp:nvSpPr>
      <dsp:spPr>
        <a:xfrm>
          <a:off x="7480067" y="1377456"/>
          <a:ext cx="478937" cy="478937"/>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587828" y="1377456"/>
        <a:ext cx="263415" cy="360400"/>
      </dsp:txXfrm>
    </dsp:sp>
    <dsp:sp modelId="{C3967844-E430-4918-997F-2094FE0923E3}">
      <dsp:nvSpPr>
        <dsp:cNvPr id="0" name=""/>
        <dsp:cNvSpPr/>
      </dsp:nvSpPr>
      <dsp:spPr>
        <a:xfrm>
          <a:off x="8033110" y="2204340"/>
          <a:ext cx="478937" cy="478937"/>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140871" y="2204340"/>
        <a:ext cx="263415" cy="360400"/>
      </dsp:txXfrm>
    </dsp:sp>
    <dsp:sp modelId="{5B78C30A-BA2D-4D27-BDB2-FB55703EA837}">
      <dsp:nvSpPr>
        <dsp:cNvPr id="0" name=""/>
        <dsp:cNvSpPr/>
      </dsp:nvSpPr>
      <dsp:spPr>
        <a:xfrm>
          <a:off x="8586152" y="3051690"/>
          <a:ext cx="478937" cy="478937"/>
        </a:xfrm>
        <a:prstGeom prst="downArrow">
          <a:avLst>
            <a:gd name="adj1" fmla="val 55000"/>
            <a:gd name="adj2" fmla="val 45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693913" y="3051690"/>
        <a:ext cx="263415" cy="360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5025E-F2FE-45FC-B142-F32CF3392EE4}">
      <dsp:nvSpPr>
        <dsp:cNvPr id="0" name=""/>
        <dsp:cNvSpPr/>
      </dsp:nvSpPr>
      <dsp:spPr>
        <a:xfrm>
          <a:off x="0" y="53241"/>
          <a:ext cx="6628804" cy="935451"/>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Observer pattern is like the organized friend who always keeps everyone updated on what's going on</a:t>
          </a:r>
        </a:p>
      </dsp:txBody>
      <dsp:txXfrm>
        <a:off x="45665" y="98906"/>
        <a:ext cx="6537474" cy="844121"/>
      </dsp:txXfrm>
    </dsp:sp>
    <dsp:sp modelId="{187F8DAC-41FB-46CD-B9E0-86282B4E619F}">
      <dsp:nvSpPr>
        <dsp:cNvPr id="0" name=""/>
        <dsp:cNvSpPr/>
      </dsp:nvSpPr>
      <dsp:spPr>
        <a:xfrm>
          <a:off x="0" y="1037653"/>
          <a:ext cx="6628804" cy="935451"/>
        </a:xfrm>
        <a:prstGeom prst="roundRect">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Chain of Responsibility pattern, which is like . You pass a problem from one friend to the next until someone finally takes responsibility for it.</a:t>
          </a:r>
        </a:p>
      </dsp:txBody>
      <dsp:txXfrm>
        <a:off x="45665" y="1083318"/>
        <a:ext cx="6537474" cy="844121"/>
      </dsp:txXfrm>
    </dsp:sp>
    <dsp:sp modelId="{59E29852-2F76-415E-A035-51935DB3230F}">
      <dsp:nvSpPr>
        <dsp:cNvPr id="0" name=""/>
        <dsp:cNvSpPr/>
      </dsp:nvSpPr>
      <dsp:spPr>
        <a:xfrm>
          <a:off x="0" y="2022064"/>
          <a:ext cx="6628804" cy="935451"/>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Command pattern is like your bossy friend who always tells everyone what to do.</a:t>
          </a:r>
        </a:p>
      </dsp:txBody>
      <dsp:txXfrm>
        <a:off x="45665" y="2067729"/>
        <a:ext cx="6537474" cy="844121"/>
      </dsp:txXfrm>
    </dsp:sp>
    <dsp:sp modelId="{B0451FD1-3BD8-48A2-9162-E8858D2326F7}">
      <dsp:nvSpPr>
        <dsp:cNvPr id="0" name=""/>
        <dsp:cNvSpPr/>
      </dsp:nvSpPr>
      <dsp:spPr>
        <a:xfrm>
          <a:off x="0" y="3006476"/>
          <a:ext cx="6628804" cy="935451"/>
        </a:xfrm>
        <a:prstGeom prst="roundRect">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State pattern is like your moody friend who's always changing their mind.</a:t>
          </a:r>
        </a:p>
      </dsp:txBody>
      <dsp:txXfrm>
        <a:off x="45665" y="3052141"/>
        <a:ext cx="6537474" cy="844121"/>
      </dsp:txXfrm>
    </dsp:sp>
    <dsp:sp modelId="{4BC26E28-5B81-421C-8470-9C5CE9271310}">
      <dsp:nvSpPr>
        <dsp:cNvPr id="0" name=""/>
        <dsp:cNvSpPr/>
      </dsp:nvSpPr>
      <dsp:spPr>
        <a:xfrm>
          <a:off x="0" y="3990887"/>
          <a:ext cx="6628804" cy="935451"/>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Strategy pattern, which is like having a bunch of different friends with different skills.</a:t>
          </a:r>
        </a:p>
      </dsp:txBody>
      <dsp:txXfrm>
        <a:off x="45665" y="4036552"/>
        <a:ext cx="6537474" cy="8441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3D64F3-5AAE-421F-8D3F-3FCB71A3BE51}">
      <dsp:nvSpPr>
        <dsp:cNvPr id="0" name=""/>
        <dsp:cNvSpPr/>
      </dsp:nvSpPr>
      <dsp:spPr>
        <a:xfrm>
          <a:off x="0" y="66913"/>
          <a:ext cx="9370912" cy="88218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Design Patterns: Elements of Reusable Object-Oriented Software: This is the classic book on design patterns, written by the "Gang of Four" (Erich Gamma, Richard Helm, Ralph Johnson, and John Vlissides). It's a must-read for any software engineer interested in design patterns. Link: </a:t>
          </a:r>
          <a:r>
            <a:rPr lang="en-US" sz="1300" b="0" i="0" u="sng" kern="1200">
              <a:hlinkClick xmlns:r="http://schemas.openxmlformats.org/officeDocument/2006/relationships" r:id="rId1"/>
            </a:rPr>
            <a:t>https://www.amazon.com/Design-Patterns-Elements-Reusable-Object-Oriented/dp/0201633612</a:t>
          </a:r>
          <a:endParaRPr lang="en-US" sz="1300" kern="1200"/>
        </a:p>
      </dsp:txBody>
      <dsp:txXfrm>
        <a:off x="43064" y="109977"/>
        <a:ext cx="9284784" cy="796052"/>
      </dsp:txXfrm>
    </dsp:sp>
    <dsp:sp modelId="{F4EF3C6F-0DE5-4934-85A2-9514DDDCDB74}">
      <dsp:nvSpPr>
        <dsp:cNvPr id="0" name=""/>
        <dsp:cNvSpPr/>
      </dsp:nvSpPr>
      <dsp:spPr>
        <a:xfrm>
          <a:off x="0" y="986533"/>
          <a:ext cx="9370912" cy="88218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Head First Design Patterns: This is a fun and engaging book on design patterns, with a focus on practical examples and real-world applications. It's a great resource for those who prefer a more visual and interactive approach to learning. Link: </a:t>
          </a:r>
          <a:r>
            <a:rPr lang="en-US" sz="1300" b="0" i="0" u="sng" kern="1200">
              <a:hlinkClick xmlns:r="http://schemas.openxmlformats.org/officeDocument/2006/relationships" r:id="rId2"/>
            </a:rPr>
            <a:t>https://www.amazon.com/Head-First-Design-Patterns-Brain-Friendly/dp/0596007124</a:t>
          </a:r>
          <a:endParaRPr lang="en-US" sz="1300" kern="1200"/>
        </a:p>
      </dsp:txBody>
      <dsp:txXfrm>
        <a:off x="43064" y="1029597"/>
        <a:ext cx="9284784" cy="796052"/>
      </dsp:txXfrm>
    </dsp:sp>
    <dsp:sp modelId="{39913601-2930-4922-9B63-313D702A6916}">
      <dsp:nvSpPr>
        <dsp:cNvPr id="0" name=""/>
        <dsp:cNvSpPr/>
      </dsp:nvSpPr>
      <dsp:spPr>
        <a:xfrm>
          <a:off x="0" y="1906153"/>
          <a:ext cx="9370912" cy="88218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Refactoring Guru: This website provides a comprehensive overview of design patterns, with examples in various programming languages. It's a great resource for those who prefer online tutorials and visual aids. Link: </a:t>
          </a:r>
          <a:r>
            <a:rPr lang="en-US" sz="1300" b="0" i="0" u="sng" kern="1200">
              <a:hlinkClick xmlns:r="http://schemas.openxmlformats.org/officeDocument/2006/relationships" r:id="rId3"/>
            </a:rPr>
            <a:t>https://refactoring.guru/design-patterns</a:t>
          </a:r>
          <a:endParaRPr lang="en-US" sz="1300" kern="1200"/>
        </a:p>
      </dsp:txBody>
      <dsp:txXfrm>
        <a:off x="43064" y="1949217"/>
        <a:ext cx="9284784" cy="796052"/>
      </dsp:txXfrm>
    </dsp:sp>
    <dsp:sp modelId="{29879B2F-AC21-43A8-9D24-980B45ECD6F1}">
      <dsp:nvSpPr>
        <dsp:cNvPr id="0" name=""/>
        <dsp:cNvSpPr/>
      </dsp:nvSpPr>
      <dsp:spPr>
        <a:xfrm>
          <a:off x="0" y="2825774"/>
          <a:ext cx="9370912" cy="88218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Design Patterns in Python: This is a GitHub repository that provides examples of various design patterns in Python. It's a great resource for those who prefer to learn by doing and exploring code examples. Link: </a:t>
          </a:r>
          <a:r>
            <a:rPr lang="en-US" sz="1300" b="0" i="0" u="sng" kern="1200">
              <a:hlinkClick xmlns:r="http://schemas.openxmlformats.org/officeDocument/2006/relationships" r:id="rId4"/>
            </a:rPr>
            <a:t>https://github.com/faif/python-patterns</a:t>
          </a:r>
          <a:endParaRPr lang="en-US" sz="1300" kern="1200"/>
        </a:p>
      </dsp:txBody>
      <dsp:txXfrm>
        <a:off x="43064" y="2868838"/>
        <a:ext cx="9284784" cy="796052"/>
      </dsp:txXfrm>
    </dsp:sp>
    <dsp:sp modelId="{080012B0-8CE5-448D-8C70-5BD63C1EEF78}">
      <dsp:nvSpPr>
        <dsp:cNvPr id="0" name=""/>
        <dsp:cNvSpPr/>
      </dsp:nvSpPr>
      <dsp:spPr>
        <a:xfrm>
          <a:off x="0" y="3745394"/>
          <a:ext cx="9370912" cy="882180"/>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Design Patterns Game: This is a fun and interactive way to learn about design patterns. It's a game that challenges you to identify design patterns in code examples, with points and rewards for correct answers. Link: </a:t>
          </a:r>
          <a:r>
            <a:rPr lang="en-US" sz="1300" b="0" i="0" u="sng" kern="1200">
              <a:hlinkClick xmlns:r="http://schemas.openxmlformats.org/officeDocument/2006/relationships" r:id="rId5"/>
            </a:rPr>
            <a:t>https://gameful.design/games/5980e0c28adad20400c960b5</a:t>
          </a:r>
          <a:endParaRPr lang="en-US" sz="1300" kern="1200"/>
        </a:p>
      </dsp:txBody>
      <dsp:txXfrm>
        <a:off x="43064" y="3788458"/>
        <a:ext cx="9284784" cy="79605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797EC-C9C4-4F9B-A48B-EEDB6875DD26}"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10BCCB-4905-4AC0-940C-912DB5B37A7C}" type="slidenum">
              <a:rPr lang="en-US" smtClean="0"/>
              <a:t>‹#›</a:t>
            </a:fld>
            <a:endParaRPr lang="en-US"/>
          </a:p>
        </p:txBody>
      </p:sp>
    </p:spTree>
    <p:extLst>
      <p:ext uri="{BB962C8B-B14F-4D97-AF65-F5344CB8AC3E}">
        <p14:creationId xmlns:p14="http://schemas.microsoft.com/office/powerpoint/2010/main" val="977557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the cool kids on the block - the creational design patterns. Now, I know what you're thinking: "Creational design patterns? That sounds about as fun as </a:t>
            </a:r>
            <a:r>
              <a:rPr lang="tr-TR" dirty="0"/>
              <a:t>listening a elevator music</a:t>
            </a:r>
            <a:r>
              <a:rPr lang="en-US" dirty="0"/>
              <a:t>". But let me tell you, these patterns are like the Willy </a:t>
            </a:r>
            <a:r>
              <a:rPr lang="en-US" dirty="0" err="1"/>
              <a:t>Wonkas</a:t>
            </a:r>
            <a:r>
              <a:rPr lang="en-US" dirty="0"/>
              <a:t> of the software engineering world.</a:t>
            </a:r>
          </a:p>
          <a:p>
            <a:endParaRPr lang="en-US" dirty="0"/>
          </a:p>
          <a:p>
            <a:r>
              <a:rPr lang="en-US" dirty="0"/>
              <a:t>Let me break it down for you. Creational design patterns are like the cool parents of programming. They're all about creating new objects and making sure everything is in its right place. It's like building your very own family of Lego people, complete with their own names and personalities.</a:t>
            </a:r>
          </a:p>
        </p:txBody>
      </p:sp>
      <p:sp>
        <p:nvSpPr>
          <p:cNvPr id="4" name="Slide Number Placeholder 3"/>
          <p:cNvSpPr>
            <a:spLocks noGrp="1"/>
          </p:cNvSpPr>
          <p:nvPr>
            <p:ph type="sldNum" sz="quarter" idx="5"/>
          </p:nvPr>
        </p:nvSpPr>
        <p:spPr/>
        <p:txBody>
          <a:bodyPr/>
          <a:lstStyle/>
          <a:p>
            <a:fld id="{7110BCCB-4905-4AC0-940C-912DB5B37A7C}" type="slidenum">
              <a:rPr lang="en-US" smtClean="0"/>
              <a:t>2</a:t>
            </a:fld>
            <a:endParaRPr lang="en-US"/>
          </a:p>
        </p:txBody>
      </p:sp>
    </p:spTree>
    <p:extLst>
      <p:ext uri="{BB962C8B-B14F-4D97-AF65-F5344CB8AC3E}">
        <p14:creationId xmlns:p14="http://schemas.microsoft.com/office/powerpoint/2010/main" val="1247723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Singleton design pattern is like having a clingy best friend who never lets you hang out with anyone else. This pattern ensures that there's only one instance of a particular object, so you don't have to worry about accidentally creating duplicates. It's like having a personal assistant who knows you so well that they finish your sentences.</a:t>
            </a:r>
          </a:p>
          <a:p>
            <a:endParaRPr lang="en-US" dirty="0"/>
          </a:p>
          <a:p>
            <a:r>
              <a:rPr lang="en-US" dirty="0"/>
              <a:t>The Factory Method design pattern is like having your own personal assembly line for creating new objects. This pattern defines an interface for creating objects, but lets the subclasses decide which class to instantiate. It's like having your own factory where you can customize each product to your heart's content.</a:t>
            </a:r>
          </a:p>
          <a:p>
            <a:endParaRPr lang="en-US" dirty="0"/>
          </a:p>
          <a:p>
            <a:r>
              <a:rPr lang="en-US" dirty="0"/>
              <a:t>And the last one, the Abstract Factory design pattern is like being the head chef of a fancy restaurant. This pattern lets you create families of related objects without specifying their concrete classes. It's like creating an entire menu of dishes, complete with all the ingredients and recipes.</a:t>
            </a:r>
          </a:p>
          <a:p>
            <a:endParaRPr lang="en-US" dirty="0"/>
          </a:p>
          <a:p>
            <a:r>
              <a:rPr lang="en-US" dirty="0"/>
              <a:t>So there you have it, folks. Creational design patterns are like the cool parents who let you build your own Lego family, and with patterns like Singleton, Factory Method, and Abstract Factory, you'll feel like you've got your own personal assistant, a factory of customization, and a fancy restaurant menu of code. So let's go forth and create some awesome objects!</a:t>
            </a:r>
          </a:p>
          <a:p>
            <a:endParaRPr lang="en-US" dirty="0"/>
          </a:p>
        </p:txBody>
      </p:sp>
      <p:sp>
        <p:nvSpPr>
          <p:cNvPr id="4" name="Slide Number Placeholder 3"/>
          <p:cNvSpPr>
            <a:spLocks noGrp="1"/>
          </p:cNvSpPr>
          <p:nvPr>
            <p:ph type="sldNum" sz="quarter" idx="5"/>
          </p:nvPr>
        </p:nvSpPr>
        <p:spPr/>
        <p:txBody>
          <a:bodyPr/>
          <a:lstStyle/>
          <a:p>
            <a:fld id="{7110BCCB-4905-4AC0-940C-912DB5B37A7C}" type="slidenum">
              <a:rPr lang="en-US" smtClean="0"/>
              <a:t>3</a:t>
            </a:fld>
            <a:endParaRPr lang="en-US"/>
          </a:p>
        </p:txBody>
      </p:sp>
    </p:spTree>
    <p:extLst>
      <p:ext uri="{BB962C8B-B14F-4D97-AF65-F5344CB8AC3E}">
        <p14:creationId xmlns:p14="http://schemas.microsoft.com/office/powerpoint/2010/main" val="2585265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Ladies and gentlemen, let's talk about structural design patterns. I know, I know, it sounds about as exciting as </a:t>
            </a:r>
            <a:r>
              <a:rPr lang="en-US" b="0" i="0" dirty="0">
                <a:solidFill>
                  <a:srgbClr val="D1D5DB"/>
                </a:solidFill>
                <a:effectLst/>
                <a:latin typeface="Söhne"/>
              </a:rPr>
              <a:t>waiting for the phone to ring.</a:t>
            </a:r>
          </a:p>
          <a:p>
            <a:r>
              <a:rPr lang="en-US" dirty="0"/>
              <a:t>, but stick with me here.</a:t>
            </a:r>
          </a:p>
          <a:p>
            <a:endParaRPr lang="en-US" dirty="0"/>
          </a:p>
          <a:p>
            <a:r>
              <a:rPr lang="en-US" dirty="0"/>
              <a:t>Think of structural design patterns like a really sturdy Lego castle. You know, the kind that can withstand the wrath of your little sibling's Godzilla toy. These patterns are all about building a solid foundation and making sure that everything fits together just right.</a:t>
            </a:r>
          </a:p>
          <a:p>
            <a:endParaRPr lang="en-US" dirty="0"/>
          </a:p>
        </p:txBody>
      </p:sp>
      <p:sp>
        <p:nvSpPr>
          <p:cNvPr id="4" name="Slide Number Placeholder 3"/>
          <p:cNvSpPr>
            <a:spLocks noGrp="1"/>
          </p:cNvSpPr>
          <p:nvPr>
            <p:ph type="sldNum" sz="quarter" idx="5"/>
          </p:nvPr>
        </p:nvSpPr>
        <p:spPr/>
        <p:txBody>
          <a:bodyPr/>
          <a:lstStyle/>
          <a:p>
            <a:fld id="{7110BCCB-4905-4AC0-940C-912DB5B37A7C}" type="slidenum">
              <a:rPr lang="en-US" smtClean="0"/>
              <a:t>4</a:t>
            </a:fld>
            <a:endParaRPr lang="en-US"/>
          </a:p>
        </p:txBody>
      </p:sp>
    </p:spTree>
    <p:extLst>
      <p:ext uri="{BB962C8B-B14F-4D97-AF65-F5344CB8AC3E}">
        <p14:creationId xmlns:p14="http://schemas.microsoft.com/office/powerpoint/2010/main" val="42225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up, we've got the Adapter pattern. This is like having a universal translator for your code. The Adapter pattern lets you take two incompatible interfaces and make them work together seamlessly. It's like making sure that your French Legos can play nice with your German Legos.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we've got the Bridge pattern</a:t>
            </a:r>
            <a:r>
              <a:rPr lang="tr-TR" dirty="0"/>
              <a:t>. </a:t>
            </a:r>
            <a:r>
              <a:rPr lang="en-US" b="0" i="0" dirty="0">
                <a:solidFill>
                  <a:srgbClr val="D1D5DB"/>
                </a:solidFill>
                <a:effectLst/>
                <a:latin typeface="Söhne"/>
              </a:rPr>
              <a:t>This is like having a really fancy suspension bridge for your code. The Bridge pattern lets you decouple an abstraction from its implementation, making it easier to modify and extend. It's like having a really flexible foundation for your Lego castle that can adapt to changes in terrain.</a:t>
            </a:r>
            <a:endParaRPr lang="tr-TR"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And then there's the Composite pattern. This is like having a Lego set that can build an entire city. The Composite pattern lets you treat individual objects and groups of objects in the same way, making it easier to work with complex hierarchies. It's like having a bunch of Lego blocks that can be combined to make a castle, a city, or even a giant robot.</a:t>
            </a:r>
          </a:p>
          <a:p>
            <a:endParaRPr lang="en-US" dirty="0"/>
          </a:p>
          <a:p>
            <a:r>
              <a:rPr lang="en-US" dirty="0"/>
              <a:t>But wait, there's more! We've also got the Facade pattern, which is like having a personal assistant for your code. The Facade pattern provides a simplified interface to a complex subsystem, making it easier to use and understand. It's like having a butler who takes care of all the behind-the-scenes work for you.</a:t>
            </a:r>
          </a:p>
          <a:p>
            <a:endParaRPr lang="en-US" dirty="0"/>
          </a:p>
          <a:p>
            <a:r>
              <a:rPr lang="en-US" dirty="0"/>
              <a:t>And last but not least, we've got the Flyweight pattern. This is like having a really efficient Lego storage system. The Flyweight pattern lets you share objects to reduce memory usage, making your code more efficient and faster. It's like having a really organized Lego storage bin that can hold all your Legos without taking up too much space.</a:t>
            </a:r>
          </a:p>
          <a:p>
            <a:endParaRPr lang="en-US" dirty="0"/>
          </a:p>
          <a:p>
            <a:r>
              <a:rPr lang="en-US" dirty="0"/>
              <a:t>So, there you have it. Adapter, Bridge, Composite, Facade, and Flyweight are just a few examples of the many structural design patterns out there. And who doesn't love a universal translator, a fancy bridge, a Lego city, a personal assistant, and an efficient storage system? So go forth and use those design patterns to build your sturdy, adaptable Lego castles of code.</a:t>
            </a:r>
          </a:p>
          <a:p>
            <a:endParaRPr lang="en-US" dirty="0"/>
          </a:p>
        </p:txBody>
      </p:sp>
      <p:sp>
        <p:nvSpPr>
          <p:cNvPr id="4" name="Slide Number Placeholder 3"/>
          <p:cNvSpPr>
            <a:spLocks noGrp="1"/>
          </p:cNvSpPr>
          <p:nvPr>
            <p:ph type="sldNum" sz="quarter" idx="5"/>
          </p:nvPr>
        </p:nvSpPr>
        <p:spPr/>
        <p:txBody>
          <a:bodyPr/>
          <a:lstStyle/>
          <a:p>
            <a:fld id="{7110BCCB-4905-4AC0-940C-912DB5B37A7C}" type="slidenum">
              <a:rPr lang="en-US" smtClean="0"/>
              <a:t>5</a:t>
            </a:fld>
            <a:endParaRPr lang="en-US"/>
          </a:p>
        </p:txBody>
      </p:sp>
    </p:spTree>
    <p:extLst>
      <p:ext uri="{BB962C8B-B14F-4D97-AF65-F5344CB8AC3E}">
        <p14:creationId xmlns:p14="http://schemas.microsoft.com/office/powerpoint/2010/main" val="3145913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folks, let's talk about behavioral design patterns. I know, I know, you're thinking "Behavioral? That sounds like something my therapist would talk about." But don't worry, I promise this will be more fun than a therapy session.</a:t>
            </a:r>
          </a:p>
          <a:p>
            <a:endParaRPr lang="en-US" dirty="0"/>
          </a:p>
          <a:p>
            <a:r>
              <a:rPr lang="en-US" dirty="0"/>
              <a:t>So, think of behavioral design patterns like a group of friends trying to plan a road trip. You've got your organized friend who plans out every detail, your spontaneous friend who's always up for anything, and your indecisive friend who can't make up their mind.</a:t>
            </a:r>
          </a:p>
        </p:txBody>
      </p:sp>
      <p:sp>
        <p:nvSpPr>
          <p:cNvPr id="4" name="Slide Number Placeholder 3"/>
          <p:cNvSpPr>
            <a:spLocks noGrp="1"/>
          </p:cNvSpPr>
          <p:nvPr>
            <p:ph type="sldNum" sz="quarter" idx="5"/>
          </p:nvPr>
        </p:nvSpPr>
        <p:spPr/>
        <p:txBody>
          <a:bodyPr/>
          <a:lstStyle/>
          <a:p>
            <a:fld id="{7110BCCB-4905-4AC0-940C-912DB5B37A7C}" type="slidenum">
              <a:rPr lang="en-US" smtClean="0"/>
              <a:t>6</a:t>
            </a:fld>
            <a:endParaRPr lang="en-US"/>
          </a:p>
        </p:txBody>
      </p:sp>
    </p:spTree>
    <p:extLst>
      <p:ext uri="{BB962C8B-B14F-4D97-AF65-F5344CB8AC3E}">
        <p14:creationId xmlns:p14="http://schemas.microsoft.com/office/powerpoint/2010/main" val="75058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Observer pattern is like the organized friend who always keeps everyone updated on what's going on. They're like the group chat that you can't leave because you'll miss all the important updates.</a:t>
            </a:r>
          </a:p>
          <a:p>
            <a:endParaRPr lang="en-US" dirty="0"/>
          </a:p>
          <a:p>
            <a:r>
              <a:rPr lang="en-US" dirty="0"/>
              <a:t>Then there's the Chain of Responsibility pattern, which is like . You pass a problem from one friend to the next until someone finally takes responsibility for it. It's like, "Not it!" "Not it!" "Not it!" "Ugh, fine, I'll do it."</a:t>
            </a:r>
          </a:p>
          <a:p>
            <a:endParaRPr lang="en-US" dirty="0"/>
          </a:p>
          <a:p>
            <a:r>
              <a:rPr lang="en-US" dirty="0"/>
              <a:t>The Command pattern is like your bossy friend who always tells everyone what to do. "You drive, you pick the music, you stop for snacks." But hey, sometimes it's good to have someone take charge.</a:t>
            </a:r>
          </a:p>
          <a:p>
            <a:endParaRPr lang="en-US" dirty="0"/>
          </a:p>
          <a:p>
            <a:r>
              <a:rPr lang="en-US" dirty="0"/>
              <a:t>The State pattern is like your moody friend who's always changing their mind. One minute they're excited about the trip, the next minute they're ready to go home. The State pattern lets an object change its behavior when its internal state changes.</a:t>
            </a:r>
          </a:p>
          <a:p>
            <a:endParaRPr lang="en-US" dirty="0"/>
          </a:p>
          <a:p>
            <a:r>
              <a:rPr lang="en-US" dirty="0"/>
              <a:t>And finally, we have the Strategy pattern, which is like having a bunch of different friends with different skills. You can call on the friend with the best sense of direction for navigating, the friend who knows all the best restaurants for food recommendations, and the friend who's great at finding the best photo spots for Instagram. The Strategy pattern lets you choose the best algorithm for a particular task.</a:t>
            </a:r>
          </a:p>
          <a:p>
            <a:endParaRPr lang="en-US" dirty="0"/>
          </a:p>
          <a:p>
            <a:r>
              <a:rPr lang="en-US" dirty="0"/>
              <a:t>So, there you have it. Behavioral design patterns are like planning a road trip with your friends. You've got your organized friend, your spontaneous friend, your bossy friend, your moody friend, and your friend with different skills. And just like planning a road trip, using behavioral design patterns can make your code more flexible and adaptable.</a:t>
            </a:r>
          </a:p>
          <a:p>
            <a:endParaRPr lang="en-US" dirty="0"/>
          </a:p>
        </p:txBody>
      </p:sp>
      <p:sp>
        <p:nvSpPr>
          <p:cNvPr id="4" name="Slide Number Placeholder 3"/>
          <p:cNvSpPr>
            <a:spLocks noGrp="1"/>
          </p:cNvSpPr>
          <p:nvPr>
            <p:ph type="sldNum" sz="quarter" idx="5"/>
          </p:nvPr>
        </p:nvSpPr>
        <p:spPr/>
        <p:txBody>
          <a:bodyPr/>
          <a:lstStyle/>
          <a:p>
            <a:fld id="{7110BCCB-4905-4AC0-940C-912DB5B37A7C}" type="slidenum">
              <a:rPr lang="en-US" smtClean="0"/>
              <a:t>7</a:t>
            </a:fld>
            <a:endParaRPr lang="en-US"/>
          </a:p>
        </p:txBody>
      </p:sp>
    </p:spTree>
    <p:extLst>
      <p:ext uri="{BB962C8B-B14F-4D97-AF65-F5344CB8AC3E}">
        <p14:creationId xmlns:p14="http://schemas.microsoft.com/office/powerpoint/2010/main" val="363365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Alright, folks, we've covered a lot of ground today talking about design patterns. It's been a wild ride, hasn't it? We compared design patterns to everything from Legos to nosy neighbors. But now, it's time to wrap things up and draw some conclusions.</a:t>
            </a:r>
          </a:p>
          <a:p>
            <a:pPr algn="l"/>
            <a:endParaRPr lang="en-US" b="0" i="0" dirty="0">
              <a:solidFill>
                <a:srgbClr val="D1D5DB"/>
              </a:solidFill>
              <a:effectLst/>
              <a:latin typeface="Söhne"/>
            </a:endParaRPr>
          </a:p>
          <a:p>
            <a:pPr algn="l"/>
            <a:r>
              <a:rPr lang="en-US" b="0" i="0" dirty="0">
                <a:solidFill>
                  <a:srgbClr val="D1D5DB"/>
                </a:solidFill>
                <a:effectLst/>
                <a:latin typeface="Söhne"/>
              </a:rPr>
              <a:t>So, what have we learned today? Well, we've learned that design patterns are like the secret sauce of software development. They're the special ingredients that make your code extra delicious. And just like a chef carefully chooses which ingredients to use in their dish, you should carefully choose which design patterns to use in your code.</a:t>
            </a:r>
          </a:p>
          <a:p>
            <a:pPr algn="l"/>
            <a:endParaRPr lang="en-US" b="0" i="0" dirty="0">
              <a:solidFill>
                <a:srgbClr val="D1D5DB"/>
              </a:solidFill>
              <a:effectLst/>
              <a:latin typeface="Söhne"/>
            </a:endParaRPr>
          </a:p>
          <a:p>
            <a:pPr algn="l"/>
            <a:r>
              <a:rPr lang="en-US" b="0" i="0" dirty="0">
                <a:solidFill>
                  <a:srgbClr val="D1D5DB"/>
                </a:solidFill>
                <a:effectLst/>
                <a:latin typeface="Söhne"/>
              </a:rPr>
              <a:t>We've also learned that design patterns come in three flavors: creational, structural, and behavioral. Creational design patterns are like the proud parents, structural design patterns are like the architects, and behavioral design patterns are like the therapists of the design pattern world.</a:t>
            </a:r>
          </a:p>
          <a:p>
            <a:pPr algn="l"/>
            <a:endParaRPr lang="en-US" b="0" i="0" dirty="0">
              <a:solidFill>
                <a:srgbClr val="D1D5DB"/>
              </a:solidFill>
              <a:effectLst/>
              <a:latin typeface="Söhne"/>
            </a:endParaRPr>
          </a:p>
          <a:p>
            <a:pPr algn="l"/>
            <a:r>
              <a:rPr lang="en-US" b="0" i="0" dirty="0">
                <a:solidFill>
                  <a:srgbClr val="D1D5DB"/>
                </a:solidFill>
                <a:effectLst/>
                <a:latin typeface="Söhne"/>
              </a:rPr>
              <a:t>But most importantly, we've learned that using design patterns can make your code more robust, more flexible, and more maintainable. It's like having a superhero costume for your code, ready to tackle any challenge that comes its way.</a:t>
            </a:r>
          </a:p>
          <a:p>
            <a:pPr algn="l"/>
            <a:endParaRPr lang="en-US" b="0" i="0" dirty="0">
              <a:solidFill>
                <a:srgbClr val="D1D5DB"/>
              </a:solidFill>
              <a:effectLst/>
              <a:latin typeface="Söhne"/>
            </a:endParaRPr>
          </a:p>
          <a:p>
            <a:pPr algn="l"/>
            <a:r>
              <a:rPr lang="en-US" b="0" i="0" dirty="0">
                <a:solidFill>
                  <a:srgbClr val="D1D5DB"/>
                </a:solidFill>
                <a:effectLst/>
                <a:latin typeface="Söhne"/>
              </a:rPr>
              <a:t>So, go forth and use those design patterns to make your code the hero it was always meant to be. And remember, just like a good chef, always use the right ingredients in the right amounts to get that perfect flavor.</a:t>
            </a:r>
            <a:endParaRPr lang="en-US" dirty="0"/>
          </a:p>
        </p:txBody>
      </p:sp>
      <p:sp>
        <p:nvSpPr>
          <p:cNvPr id="4" name="Slide Number Placeholder 3"/>
          <p:cNvSpPr>
            <a:spLocks noGrp="1"/>
          </p:cNvSpPr>
          <p:nvPr>
            <p:ph type="sldNum" sz="quarter" idx="5"/>
          </p:nvPr>
        </p:nvSpPr>
        <p:spPr/>
        <p:txBody>
          <a:bodyPr/>
          <a:lstStyle/>
          <a:p>
            <a:fld id="{7110BCCB-4905-4AC0-940C-912DB5B37A7C}" type="slidenum">
              <a:rPr lang="en-US" smtClean="0"/>
              <a:t>8</a:t>
            </a:fld>
            <a:endParaRPr lang="en-US"/>
          </a:p>
        </p:txBody>
      </p:sp>
    </p:spTree>
    <p:extLst>
      <p:ext uri="{BB962C8B-B14F-4D97-AF65-F5344CB8AC3E}">
        <p14:creationId xmlns:p14="http://schemas.microsoft.com/office/powerpoint/2010/main" val="3708162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10BCCB-4905-4AC0-940C-912DB5B37A7C}" type="slidenum">
              <a:rPr lang="en-US" smtClean="0"/>
              <a:t>9</a:t>
            </a:fld>
            <a:endParaRPr lang="en-US"/>
          </a:p>
        </p:txBody>
      </p:sp>
    </p:spTree>
    <p:extLst>
      <p:ext uri="{BB962C8B-B14F-4D97-AF65-F5344CB8AC3E}">
        <p14:creationId xmlns:p14="http://schemas.microsoft.com/office/powerpoint/2010/main" val="1823466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FEA57E-7C1A-457B-A4CD-5DCEB057B502}" type="datetime1">
              <a:rPr lang="en-US" smtClean="0"/>
              <a:t>3/13/2023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517364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3/13/2023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36053487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3/13/2023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8532842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3/13/2023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421750771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3/13/2023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190145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3/13/2023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11178216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789749-A4CD-447F-8298-2B7988C91CEA}" type="datetime1">
              <a:rPr lang="en-US" smtClean="0"/>
              <a:t>3/13/2023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979029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444D3-C0BA-4587-A56C-581AB9F841BE}" type="datetime1">
              <a:rPr lang="en-US" smtClean="0"/>
              <a:t>3/13/2023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025515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AF2CE-4F37-411C-A3EE-BBBE223265BF}" type="datetime1">
              <a:rPr lang="en-US" smtClean="0"/>
              <a:t>3/13/2023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009270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083D4-708C-4BB5-B4FD-30CE9FA12FD5}" type="datetime1">
              <a:rPr lang="en-US" smtClean="0"/>
              <a:t>3/13/2023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985961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239B2-65BC-4C2A-A62B-3EABFE9590E4}" type="datetime1">
              <a:rPr lang="en-US" smtClean="0"/>
              <a:t>3/13/2023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6285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E05F5A-E4A3-476F-A89E-C2B73F2431E4}" type="datetime1">
              <a:rPr lang="en-US" smtClean="0"/>
              <a:t>3/13/2023</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31144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61515-4A26-4F31-9F61-5A10B1FABBFC}" type="datetime1">
              <a:rPr lang="en-US" smtClean="0"/>
              <a:t>3/13/2023</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064015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5DC65-7D1F-4BAB-9695-F7E734143E14}" type="datetime1">
              <a:rPr lang="en-US" smtClean="0"/>
              <a:t>3/13/2023</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16599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624077-BD55-4036-8E92-6558FDF3B653}" type="datetime1">
              <a:rPr lang="en-US" smtClean="0"/>
              <a:t>3/13/2023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64909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4225F2-7107-4609-BCC2-77C63064A5E8}" type="datetime1">
              <a:rPr lang="en-US" smtClean="0"/>
              <a:t>3/13/2023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34783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FE42E8-8B57-452D-A122-4DCE9AC771EF}" type="datetime1">
              <a:rPr lang="en-US" smtClean="0"/>
              <a:t>3/13/2023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383638611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16ED7E9-DAA4-2C0E-EE3D-6019C6014883}"/>
              </a:ext>
            </a:extLst>
          </p:cNvPr>
          <p:cNvPicPr>
            <a:picLocks noChangeAspect="1"/>
          </p:cNvPicPr>
          <p:nvPr/>
        </p:nvPicPr>
        <p:blipFill rotWithShape="1">
          <a:blip r:embed="rId2">
            <a:duotone>
              <a:prstClr val="black"/>
              <a:schemeClr val="tx2">
                <a:tint val="45000"/>
                <a:satMod val="400000"/>
              </a:schemeClr>
            </a:duotone>
            <a:alphaModFix amt="40000"/>
          </a:blip>
          <a:srcRect l="1393" r="9718"/>
          <a:stretch/>
        </p:blipFill>
        <p:spPr>
          <a:xfrm>
            <a:off x="1" y="10"/>
            <a:ext cx="12192000" cy="6857990"/>
          </a:xfrm>
          <a:prstGeom prst="rect">
            <a:avLst/>
          </a:prstGeom>
        </p:spPr>
      </p:pic>
      <p:sp>
        <p:nvSpPr>
          <p:cNvPr id="2" name="Title 1">
            <a:extLst>
              <a:ext uri="{FF2B5EF4-FFF2-40B4-BE49-F238E27FC236}">
                <a16:creationId xmlns:a16="http://schemas.microsoft.com/office/drawing/2014/main" id="{F7AF8DD6-C522-5DDB-BF57-22027C6AE29B}"/>
              </a:ext>
            </a:extLst>
          </p:cNvPr>
          <p:cNvSpPr>
            <a:spLocks noGrp="1"/>
          </p:cNvSpPr>
          <p:nvPr>
            <p:ph type="ctrTitle"/>
          </p:nvPr>
        </p:nvSpPr>
        <p:spPr>
          <a:xfrm>
            <a:off x="677334" y="609600"/>
            <a:ext cx="8596668" cy="1320800"/>
          </a:xfrm>
        </p:spPr>
        <p:txBody>
          <a:bodyPr vert="horz" lIns="91440" tIns="45720" rIns="91440" bIns="45720" rtlCol="0" anchor="t">
            <a:normAutofit/>
          </a:bodyPr>
          <a:lstStyle/>
          <a:p>
            <a:pPr algn="l"/>
            <a:r>
              <a:rPr lang="en-US" sz="3600"/>
              <a:t>CATEGORIES OF DESIGN PATTERNS</a:t>
            </a:r>
          </a:p>
        </p:txBody>
      </p:sp>
      <p:sp>
        <p:nvSpPr>
          <p:cNvPr id="3" name="Subtitle 2">
            <a:extLst>
              <a:ext uri="{FF2B5EF4-FFF2-40B4-BE49-F238E27FC236}">
                <a16:creationId xmlns:a16="http://schemas.microsoft.com/office/drawing/2014/main" id="{B6D5DC45-509E-70BF-3D85-D09ECF268009}"/>
              </a:ext>
            </a:extLst>
          </p:cNvPr>
          <p:cNvSpPr>
            <a:spLocks noGrp="1"/>
          </p:cNvSpPr>
          <p:nvPr>
            <p:ph type="subTitle" idx="1"/>
          </p:nvPr>
        </p:nvSpPr>
        <p:spPr>
          <a:xfrm>
            <a:off x="677334" y="2160589"/>
            <a:ext cx="8596668" cy="3880773"/>
          </a:xfrm>
        </p:spPr>
        <p:txBody>
          <a:bodyPr vert="horz" lIns="91440" tIns="45720" rIns="91440" bIns="45720" rtlCol="0">
            <a:normAutofit/>
          </a:bodyPr>
          <a:lstStyle/>
          <a:p>
            <a:pPr marL="342900" indent="-342900" algn="l">
              <a:buFont typeface="Wingdings 3" charset="2"/>
              <a:buChar char=""/>
            </a:pPr>
            <a:r>
              <a:rPr lang="en-US" b="0" i="0">
                <a:solidFill>
                  <a:srgbClr val="FFFFFF"/>
                </a:solidFill>
                <a:effectLst/>
              </a:rPr>
              <a:t>Creational Design Patterns</a:t>
            </a:r>
          </a:p>
          <a:p>
            <a:pPr marL="342900" indent="-342900" algn="l">
              <a:buFont typeface="Wingdings 3" charset="2"/>
              <a:buChar char=""/>
            </a:pPr>
            <a:r>
              <a:rPr lang="en-US" b="0" i="0">
                <a:solidFill>
                  <a:srgbClr val="FFFFFF"/>
                </a:solidFill>
                <a:effectLst/>
              </a:rPr>
              <a:t>Structural Design Patterns</a:t>
            </a:r>
            <a:endParaRPr lang="en-US" i="0">
              <a:solidFill>
                <a:srgbClr val="FFFFFF"/>
              </a:solidFill>
            </a:endParaRPr>
          </a:p>
          <a:p>
            <a:pPr marL="342900" indent="-342900" algn="l">
              <a:buFont typeface="Wingdings 3" charset="2"/>
              <a:buChar char=""/>
            </a:pPr>
            <a:r>
              <a:rPr lang="en-US" b="0" i="0">
                <a:solidFill>
                  <a:srgbClr val="FFFFFF"/>
                </a:solidFill>
                <a:effectLst/>
              </a:rPr>
              <a:t>Behavioral Design Patterns</a:t>
            </a:r>
          </a:p>
          <a:p>
            <a:pPr marL="342900" indent="-342900" algn="l">
              <a:buFont typeface="Wingdings 3" charset="2"/>
              <a:buChar char=""/>
            </a:pPr>
            <a:r>
              <a:rPr lang="en-US" b="0" i="0">
                <a:solidFill>
                  <a:srgbClr val="FFFFFF"/>
                </a:solidFill>
                <a:effectLst/>
              </a:rPr>
              <a:t>Conclusion</a:t>
            </a:r>
          </a:p>
          <a:p>
            <a:pPr marL="342900" indent="-342900" algn="l">
              <a:buFont typeface="Wingdings 3" charset="2"/>
              <a:buChar char=""/>
            </a:pPr>
            <a:r>
              <a:rPr lang="en-US" i="0">
                <a:solidFill>
                  <a:srgbClr val="FFFFFF"/>
                </a:solidFill>
              </a:rPr>
              <a:t>Additional Resources</a:t>
            </a:r>
            <a:endParaRPr lang="en-US">
              <a:solidFill>
                <a:srgbClr val="FFFFFF"/>
              </a:solidFill>
            </a:endParaRPr>
          </a:p>
        </p:txBody>
      </p:sp>
    </p:spTree>
    <p:extLst>
      <p:ext uri="{BB962C8B-B14F-4D97-AF65-F5344CB8AC3E}">
        <p14:creationId xmlns:p14="http://schemas.microsoft.com/office/powerpoint/2010/main" val="29197207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46" name="Group 1045">
            <a:extLst>
              <a:ext uri="{FF2B5EF4-FFF2-40B4-BE49-F238E27FC236}">
                <a16:creationId xmlns:a16="http://schemas.microsoft.com/office/drawing/2014/main" id="{5EA39187-0197-4C1D-BE4A-06B353C7B2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47" name="Straight Connector 1046">
              <a:extLst>
                <a:ext uri="{FF2B5EF4-FFF2-40B4-BE49-F238E27FC236}">
                  <a16:creationId xmlns:a16="http://schemas.microsoft.com/office/drawing/2014/main" id="{9E0FD730-D6BC-440A-89CF-7AA0C22C2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8" name="Straight Connector 1047">
              <a:extLst>
                <a:ext uri="{FF2B5EF4-FFF2-40B4-BE49-F238E27FC236}">
                  <a16:creationId xmlns:a16="http://schemas.microsoft.com/office/drawing/2014/main" id="{31382DE6-64CB-4577-89E8-47941290A9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9" name="Rectangle 23">
              <a:extLst>
                <a:ext uri="{FF2B5EF4-FFF2-40B4-BE49-F238E27FC236}">
                  <a16:creationId xmlns:a16="http://schemas.microsoft.com/office/drawing/2014/main" id="{3ABD17EF-A676-4770-A8C8-E83BA0230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0" name="Rectangle 25">
              <a:extLst>
                <a:ext uri="{FF2B5EF4-FFF2-40B4-BE49-F238E27FC236}">
                  <a16:creationId xmlns:a16="http://schemas.microsoft.com/office/drawing/2014/main" id="{380D4582-A9DE-4A6E-8537-EFC4F860C3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1" name="Isosceles Triangle 1050">
              <a:extLst>
                <a:ext uri="{FF2B5EF4-FFF2-40B4-BE49-F238E27FC236}">
                  <a16:creationId xmlns:a16="http://schemas.microsoft.com/office/drawing/2014/main" id="{D66B8CF3-0959-4E8D-8F3A-AF62F21D9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2" name="Rectangle 27">
              <a:extLst>
                <a:ext uri="{FF2B5EF4-FFF2-40B4-BE49-F238E27FC236}">
                  <a16:creationId xmlns:a16="http://schemas.microsoft.com/office/drawing/2014/main" id="{97D4D559-2783-4E84-BB73-7F51D0235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3" name="Rectangle 28">
              <a:extLst>
                <a:ext uri="{FF2B5EF4-FFF2-40B4-BE49-F238E27FC236}">
                  <a16:creationId xmlns:a16="http://schemas.microsoft.com/office/drawing/2014/main" id="{8834FE36-E841-40B5-9465-1CFC99ED5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4" name="Rectangle 29">
              <a:extLst>
                <a:ext uri="{FF2B5EF4-FFF2-40B4-BE49-F238E27FC236}">
                  <a16:creationId xmlns:a16="http://schemas.microsoft.com/office/drawing/2014/main" id="{1A4197A1-AE79-4DC1-9E3A-845B40BA8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5" name="Isosceles Triangle 1054">
              <a:extLst>
                <a:ext uri="{FF2B5EF4-FFF2-40B4-BE49-F238E27FC236}">
                  <a16:creationId xmlns:a16="http://schemas.microsoft.com/office/drawing/2014/main" id="{326F6688-CBD0-42EE-9B90-25100FE89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6" name="Isosceles Triangle 1055">
              <a:extLst>
                <a:ext uri="{FF2B5EF4-FFF2-40B4-BE49-F238E27FC236}">
                  <a16:creationId xmlns:a16="http://schemas.microsoft.com/office/drawing/2014/main" id="{EF23F9BB-FC2E-48BA-8E63-A4436C28D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034" name="Picture 10" descr="MY FRIEND IS SO CLINGY!!! – Dork Diaries">
            <a:extLst>
              <a:ext uri="{FF2B5EF4-FFF2-40B4-BE49-F238E27FC236}">
                <a16:creationId xmlns:a16="http://schemas.microsoft.com/office/drawing/2014/main" id="{0306ADBE-A64C-CADF-7A90-BB1E903F9B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83" r="2" b="2086"/>
          <a:stretch/>
        </p:blipFill>
        <p:spPr bwMode="auto">
          <a:xfrm>
            <a:off x="4006715" y="-1"/>
            <a:ext cx="4866243" cy="6858001"/>
          </a:xfrm>
          <a:custGeom>
            <a:avLst/>
            <a:gdLst/>
            <a:ahLst/>
            <a:cxnLst/>
            <a:rect l="l" t="t" r="r" b="b"/>
            <a:pathLst>
              <a:path w="4866243" h="6858001">
                <a:moveTo>
                  <a:pt x="379987" y="0"/>
                </a:moveTo>
                <a:lnTo>
                  <a:pt x="3441752" y="0"/>
                </a:lnTo>
                <a:lnTo>
                  <a:pt x="4866243" y="4518556"/>
                </a:lnTo>
                <a:lnTo>
                  <a:pt x="3101811"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2E0917E-B0D0-98B5-3ECF-A72FD95544CC}"/>
              </a:ext>
            </a:extLst>
          </p:cNvPr>
          <p:cNvSpPr>
            <a:spLocks noGrp="1"/>
          </p:cNvSpPr>
          <p:nvPr>
            <p:ph type="title"/>
          </p:nvPr>
        </p:nvSpPr>
        <p:spPr>
          <a:xfrm>
            <a:off x="677334" y="2404534"/>
            <a:ext cx="4054717" cy="1646302"/>
          </a:xfrm>
        </p:spPr>
        <p:txBody>
          <a:bodyPr vert="horz" lIns="91440" tIns="45720" rIns="91440" bIns="45720" rtlCol="0" anchor="b">
            <a:normAutofit/>
          </a:bodyPr>
          <a:lstStyle/>
          <a:p>
            <a:pPr algn="r">
              <a:lnSpc>
                <a:spcPct val="90000"/>
              </a:lnSpc>
            </a:pPr>
            <a:r>
              <a:rPr lang="en-US" sz="3700" b="0" i="0" cap="all" spc="300" baseline="0">
                <a:effectLst/>
              </a:rPr>
              <a:t>Creational Design Patterns</a:t>
            </a:r>
            <a:endParaRPr lang="en-US" sz="3700" cap="all" spc="300" baseline="0"/>
          </a:p>
        </p:txBody>
      </p:sp>
      <p:pic>
        <p:nvPicPr>
          <p:cNvPr id="1026" name="Picture 2" descr="Willy Wonka - YouTube">
            <a:extLst>
              <a:ext uri="{FF2B5EF4-FFF2-40B4-BE49-F238E27FC236}">
                <a16:creationId xmlns:a16="http://schemas.microsoft.com/office/drawing/2014/main" id="{39DC3DA1-F583-0658-1E84-BE4F02CBA8C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675" r="14008"/>
          <a:stretch/>
        </p:blipFill>
        <p:spPr bwMode="auto">
          <a:xfrm>
            <a:off x="7160763" y="-1"/>
            <a:ext cx="5028061" cy="6858001"/>
          </a:xfrm>
          <a:custGeom>
            <a:avLst/>
            <a:gdLst/>
            <a:ahLst/>
            <a:cxnLst/>
            <a:rect l="l" t="t" r="r" b="b"/>
            <a:pathLst>
              <a:path w="5028061" h="6858001">
                <a:moveTo>
                  <a:pt x="339940" y="0"/>
                </a:moveTo>
                <a:lnTo>
                  <a:pt x="5028061" y="0"/>
                </a:lnTo>
                <a:lnTo>
                  <a:pt x="5028061" y="6858001"/>
                </a:lnTo>
                <a:lnTo>
                  <a:pt x="0" y="6858001"/>
                </a:lnTo>
                <a:lnTo>
                  <a:pt x="1761483" y="4522467"/>
                </a:lnTo>
                <a:lnTo>
                  <a:pt x="1765287" y="4521267"/>
                </a:lnTo>
                <a:lnTo>
                  <a:pt x="1764431" y="4518557"/>
                </a:lnTo>
                <a:lnTo>
                  <a:pt x="1765286" y="4517424"/>
                </a:lnTo>
                <a:lnTo>
                  <a:pt x="1763696" y="4516225"/>
                </a:lnTo>
                <a:close/>
              </a:path>
            </a:pathLst>
          </a:custGeom>
          <a:noFill/>
          <a:extLst>
            <a:ext uri="{909E8E84-426E-40DD-AFC4-6F175D3DCCD1}">
              <a14:hiddenFill xmlns:a14="http://schemas.microsoft.com/office/drawing/2010/main">
                <a:solidFill>
                  <a:srgbClr val="FFFFFF"/>
                </a:solidFill>
              </a14:hiddenFill>
            </a:ext>
          </a:extLst>
        </p:spPr>
      </p:pic>
      <p:sp>
        <p:nvSpPr>
          <p:cNvPr id="1058" name="Freeform 33">
            <a:extLst>
              <a:ext uri="{FF2B5EF4-FFF2-40B4-BE49-F238E27FC236}">
                <a16:creationId xmlns:a16="http://schemas.microsoft.com/office/drawing/2014/main" id="{5FFF5FE3-4BE3-4883-B621-BCC7F79A8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095" y="9620"/>
            <a:ext cx="1757770" cy="6871044"/>
          </a:xfrm>
          <a:custGeom>
            <a:avLst/>
            <a:gdLst>
              <a:gd name="connsiteX0" fmla="*/ 0 w 1839432"/>
              <a:gd name="connsiteY0" fmla="*/ 0 h 6889898"/>
              <a:gd name="connsiteX1" fmla="*/ 1839432 w 1839432"/>
              <a:gd name="connsiteY1" fmla="*/ 5741582 h 6889898"/>
              <a:gd name="connsiteX2" fmla="*/ 138223 w 1839432"/>
              <a:gd name="connsiteY2" fmla="*/ 6889898 h 6889898"/>
              <a:gd name="connsiteX3" fmla="*/ 138223 w 1839432"/>
              <a:gd name="connsiteY3" fmla="*/ 6889898 h 6889898"/>
              <a:gd name="connsiteX0" fmla="*/ 229422 w 1701209"/>
              <a:gd name="connsiteY0" fmla="*/ 0 h 6871044"/>
              <a:gd name="connsiteX1" fmla="*/ 1701209 w 1701209"/>
              <a:gd name="connsiteY1" fmla="*/ 5722728 h 6871044"/>
              <a:gd name="connsiteX2" fmla="*/ 0 w 1701209"/>
              <a:gd name="connsiteY2" fmla="*/ 6871044 h 6871044"/>
              <a:gd name="connsiteX3" fmla="*/ 0 w 1701209"/>
              <a:gd name="connsiteY3" fmla="*/ 6871044 h 6871044"/>
              <a:gd name="connsiteX0" fmla="*/ 229422 w 1644648"/>
              <a:gd name="connsiteY0" fmla="*/ 0 h 6871044"/>
              <a:gd name="connsiteX1" fmla="*/ 1644648 w 1644648"/>
              <a:gd name="connsiteY1" fmla="*/ 4478390 h 6871044"/>
              <a:gd name="connsiteX2" fmla="*/ 0 w 1644648"/>
              <a:gd name="connsiteY2" fmla="*/ 6871044 h 6871044"/>
              <a:gd name="connsiteX3" fmla="*/ 0 w 1644648"/>
              <a:gd name="connsiteY3" fmla="*/ 6871044 h 6871044"/>
              <a:gd name="connsiteX0" fmla="*/ 375694 w 1790920"/>
              <a:gd name="connsiteY0" fmla="*/ 0 h 7043462"/>
              <a:gd name="connsiteX1" fmla="*/ 1790920 w 1790920"/>
              <a:gd name="connsiteY1" fmla="*/ 4478390 h 7043462"/>
              <a:gd name="connsiteX2" fmla="*/ 146272 w 1790920"/>
              <a:gd name="connsiteY2" fmla="*/ 6871044 h 7043462"/>
              <a:gd name="connsiteX3" fmla="*/ 61431 w 1790920"/>
              <a:gd name="connsiteY3" fmla="*/ 6852191 h 7043462"/>
              <a:gd name="connsiteX0" fmla="*/ 229422 w 1644648"/>
              <a:gd name="connsiteY0" fmla="*/ 0 h 6871044"/>
              <a:gd name="connsiteX1" fmla="*/ 1644648 w 1644648"/>
              <a:gd name="connsiteY1" fmla="*/ 4478390 h 6871044"/>
              <a:gd name="connsiteX2" fmla="*/ 0 w 1644648"/>
              <a:gd name="connsiteY2" fmla="*/ 6871044 h 6871044"/>
              <a:gd name="connsiteX0" fmla="*/ 342544 w 1757770"/>
              <a:gd name="connsiteY0" fmla="*/ 0 h 6871044"/>
              <a:gd name="connsiteX1" fmla="*/ 1757770 w 1757770"/>
              <a:gd name="connsiteY1" fmla="*/ 4478390 h 6871044"/>
              <a:gd name="connsiteX2" fmla="*/ 0 w 1757770"/>
              <a:gd name="connsiteY2" fmla="*/ 6871044 h 6871044"/>
            </a:gdLst>
            <a:ahLst/>
            <a:cxnLst>
              <a:cxn ang="0">
                <a:pos x="connsiteX0" y="connsiteY0"/>
              </a:cxn>
              <a:cxn ang="0">
                <a:pos x="connsiteX1" y="connsiteY1"/>
              </a:cxn>
              <a:cxn ang="0">
                <a:pos x="connsiteX2" y="connsiteY2"/>
              </a:cxn>
            </a:cxnLst>
            <a:rect l="l" t="t" r="r" b="b"/>
            <a:pathLst>
              <a:path w="1757770" h="6871044">
                <a:moveTo>
                  <a:pt x="342544" y="0"/>
                </a:moveTo>
                <a:lnTo>
                  <a:pt x="1757770" y="4478390"/>
                </a:lnTo>
                <a:cubicBezTo>
                  <a:pt x="1209554" y="5275941"/>
                  <a:pt x="288248" y="6475411"/>
                  <a:pt x="0" y="6871044"/>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0" name="Straight Connector 1059">
            <a:extLst>
              <a:ext uri="{FF2B5EF4-FFF2-40B4-BE49-F238E27FC236}">
                <a16:creationId xmlns:a16="http://schemas.microsoft.com/office/drawing/2014/main" id="{7B7C7B44-2259-4A13-BF03-77E2DC41F8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62" name="Straight Connector 1061">
            <a:extLst>
              <a:ext uri="{FF2B5EF4-FFF2-40B4-BE49-F238E27FC236}">
                <a16:creationId xmlns:a16="http://schemas.microsoft.com/office/drawing/2014/main" id="{ADCEEBD3-9FF2-4C2B-818D-8260B0A78D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64" name="Rectangle 25">
            <a:extLst>
              <a:ext uri="{FF2B5EF4-FFF2-40B4-BE49-F238E27FC236}">
                <a16:creationId xmlns:a16="http://schemas.microsoft.com/office/drawing/2014/main" id="{1A51775E-07E4-4557-A9CA-D9591D5D4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6" name="Isosceles Triangle 24">
            <a:extLst>
              <a:ext uri="{FF2B5EF4-FFF2-40B4-BE49-F238E27FC236}">
                <a16:creationId xmlns:a16="http://schemas.microsoft.com/office/drawing/2014/main" id="{BD52CAFA-5795-42F8-BF45-D693E933D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8" name="Rectangle 27">
            <a:extLst>
              <a:ext uri="{FF2B5EF4-FFF2-40B4-BE49-F238E27FC236}">
                <a16:creationId xmlns:a16="http://schemas.microsoft.com/office/drawing/2014/main" id="{28EABC85-01F3-4E3E-B568-A8DCCCD91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0" name="Rectangle 28">
            <a:extLst>
              <a:ext uri="{FF2B5EF4-FFF2-40B4-BE49-F238E27FC236}">
                <a16:creationId xmlns:a16="http://schemas.microsoft.com/office/drawing/2014/main" id="{0E010D23-06C9-4F07-A6C6-2289A8216D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2" name="Rectangle 29">
            <a:extLst>
              <a:ext uri="{FF2B5EF4-FFF2-40B4-BE49-F238E27FC236}">
                <a16:creationId xmlns:a16="http://schemas.microsoft.com/office/drawing/2014/main" id="{818B1222-1879-4E9D-B610-741FB6FED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4" name="Isosceles Triangle 29">
            <a:extLst>
              <a:ext uri="{FF2B5EF4-FFF2-40B4-BE49-F238E27FC236}">
                <a16:creationId xmlns:a16="http://schemas.microsoft.com/office/drawing/2014/main" id="{6CDD31BD-3A58-46DA-AB95-DF9A2A3F5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07891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3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6800CF47-4BA9-5389-704A-5B75DFC3588E}"/>
              </a:ext>
            </a:extLst>
          </p:cNvPr>
          <p:cNvSpPr txBox="1"/>
          <p:nvPr/>
        </p:nvSpPr>
        <p:spPr>
          <a:xfrm>
            <a:off x="1286933" y="609600"/>
            <a:ext cx="10197494" cy="1099457"/>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600" b="0" i="0" dirty="0">
                <a:solidFill>
                  <a:schemeClr val="accent1"/>
                </a:solidFill>
                <a:effectLst/>
                <a:latin typeface="+mj-lt"/>
                <a:ea typeface="+mj-ea"/>
                <a:cs typeface="+mj-cs"/>
              </a:rPr>
              <a:t>🔍 </a:t>
            </a:r>
            <a:r>
              <a:rPr lang="tr-TR" sz="3600" dirty="0">
                <a:solidFill>
                  <a:schemeClr val="accent1"/>
                </a:solidFill>
                <a:latin typeface="+mj-lt"/>
                <a:ea typeface="+mj-ea"/>
                <a:cs typeface="+mj-cs"/>
              </a:rPr>
              <a:t>E</a:t>
            </a:r>
            <a:r>
              <a:rPr lang="en-US" sz="3600" b="0" i="0" dirty="0" err="1">
                <a:solidFill>
                  <a:schemeClr val="accent1"/>
                </a:solidFill>
                <a:effectLst/>
                <a:latin typeface="+mj-lt"/>
                <a:ea typeface="+mj-ea"/>
                <a:cs typeface="+mj-cs"/>
              </a:rPr>
              <a:t>xamples</a:t>
            </a:r>
            <a:endParaRPr lang="en-US" sz="3600" dirty="0">
              <a:solidFill>
                <a:schemeClr val="accent1"/>
              </a:solidFill>
              <a:latin typeface="+mj-lt"/>
              <a:ea typeface="+mj-ea"/>
              <a:cs typeface="+mj-cs"/>
            </a:endParaRPr>
          </a:p>
        </p:txBody>
      </p:sp>
      <p:sp>
        <p:nvSpPr>
          <p:cNvPr id="52" name="Isosceles Triangle 3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3" name="Content Placeholder 2">
            <a:extLst>
              <a:ext uri="{FF2B5EF4-FFF2-40B4-BE49-F238E27FC236}">
                <a16:creationId xmlns:a16="http://schemas.microsoft.com/office/drawing/2014/main" id="{250B2497-9F1E-53EA-E457-9756649D8C1B}"/>
              </a:ext>
            </a:extLst>
          </p:cNvPr>
          <p:cNvGraphicFramePr>
            <a:graphicFrameLocks noGrp="1"/>
          </p:cNvGraphicFramePr>
          <p:nvPr>
            <p:ph idx="1"/>
            <p:extLst>
              <p:ext uri="{D42A27DB-BD31-4B8C-83A1-F6EECF244321}">
                <p14:modId xmlns:p14="http://schemas.microsoft.com/office/powerpoint/2010/main" val="7791485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3080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66" name="Group 2065">
            <a:extLst>
              <a:ext uri="{FF2B5EF4-FFF2-40B4-BE49-F238E27FC236}">
                <a16:creationId xmlns:a16="http://schemas.microsoft.com/office/drawing/2014/main" id="{5EA39187-0197-4C1D-BE4A-06B353C7B2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67" name="Straight Connector 2066">
              <a:extLst>
                <a:ext uri="{FF2B5EF4-FFF2-40B4-BE49-F238E27FC236}">
                  <a16:creationId xmlns:a16="http://schemas.microsoft.com/office/drawing/2014/main" id="{9E0FD730-D6BC-440A-89CF-7AA0C22C2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68" name="Straight Connector 2067">
              <a:extLst>
                <a:ext uri="{FF2B5EF4-FFF2-40B4-BE49-F238E27FC236}">
                  <a16:creationId xmlns:a16="http://schemas.microsoft.com/office/drawing/2014/main" id="{31382DE6-64CB-4577-89E8-47941290A9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69" name="Rectangle 23">
              <a:extLst>
                <a:ext uri="{FF2B5EF4-FFF2-40B4-BE49-F238E27FC236}">
                  <a16:creationId xmlns:a16="http://schemas.microsoft.com/office/drawing/2014/main" id="{3ABD17EF-A676-4770-A8C8-E83BA0230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0" name="Rectangle 25">
              <a:extLst>
                <a:ext uri="{FF2B5EF4-FFF2-40B4-BE49-F238E27FC236}">
                  <a16:creationId xmlns:a16="http://schemas.microsoft.com/office/drawing/2014/main" id="{380D4582-A9DE-4A6E-8537-EFC4F860C3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1" name="Isosceles Triangle 2070">
              <a:extLst>
                <a:ext uri="{FF2B5EF4-FFF2-40B4-BE49-F238E27FC236}">
                  <a16:creationId xmlns:a16="http://schemas.microsoft.com/office/drawing/2014/main" id="{D66B8CF3-0959-4E8D-8F3A-AF62F21D9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2" name="Rectangle 27">
              <a:extLst>
                <a:ext uri="{FF2B5EF4-FFF2-40B4-BE49-F238E27FC236}">
                  <a16:creationId xmlns:a16="http://schemas.microsoft.com/office/drawing/2014/main" id="{97D4D559-2783-4E84-BB73-7F51D0235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3" name="Rectangle 28">
              <a:extLst>
                <a:ext uri="{FF2B5EF4-FFF2-40B4-BE49-F238E27FC236}">
                  <a16:creationId xmlns:a16="http://schemas.microsoft.com/office/drawing/2014/main" id="{8834FE36-E841-40B5-9465-1CFC99ED5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4" name="Rectangle 29">
              <a:extLst>
                <a:ext uri="{FF2B5EF4-FFF2-40B4-BE49-F238E27FC236}">
                  <a16:creationId xmlns:a16="http://schemas.microsoft.com/office/drawing/2014/main" id="{1A4197A1-AE79-4DC1-9E3A-845B40BA8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5" name="Isosceles Triangle 2074">
              <a:extLst>
                <a:ext uri="{FF2B5EF4-FFF2-40B4-BE49-F238E27FC236}">
                  <a16:creationId xmlns:a16="http://schemas.microsoft.com/office/drawing/2014/main" id="{326F6688-CBD0-42EE-9B90-25100FE89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6" name="Isosceles Triangle 2075">
              <a:extLst>
                <a:ext uri="{FF2B5EF4-FFF2-40B4-BE49-F238E27FC236}">
                  <a16:creationId xmlns:a16="http://schemas.microsoft.com/office/drawing/2014/main" id="{EF23F9BB-FC2E-48BA-8E63-A4436C28D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78" name="Rectangle 2077">
            <a:extLst>
              <a:ext uri="{FF2B5EF4-FFF2-40B4-BE49-F238E27FC236}">
                <a16:creationId xmlns:a16="http://schemas.microsoft.com/office/drawing/2014/main" id="{7815DC60-3142-4171-B7AD-13B6FD265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2050" name="Picture 2" descr="Godzilla's new chew toy | Godzilla | Know Your Meme">
            <a:extLst>
              <a:ext uri="{FF2B5EF4-FFF2-40B4-BE49-F238E27FC236}">
                <a16:creationId xmlns:a16="http://schemas.microsoft.com/office/drawing/2014/main" id="{31E8222B-915E-12B6-B52A-E9CAAF16DB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831" r="21839" b="2"/>
          <a:stretch/>
        </p:blipFill>
        <p:spPr bwMode="auto">
          <a:xfrm>
            <a:off x="20" y="-1"/>
            <a:ext cx="5897982" cy="6858000"/>
          </a:xfrm>
          <a:custGeom>
            <a:avLst/>
            <a:gdLst/>
            <a:ahLst/>
            <a:cxnLst/>
            <a:rect l="l" t="t" r="r" b="b"/>
            <a:pathLst>
              <a:path w="5898002" h="6858000">
                <a:moveTo>
                  <a:pt x="0" y="0"/>
                </a:moveTo>
                <a:lnTo>
                  <a:pt x="5898002" y="0"/>
                </a:lnTo>
                <a:lnTo>
                  <a:pt x="48736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2052" name="Picture 4" descr="Bridge Monitoring Systems | REF TEK">
            <a:extLst>
              <a:ext uri="{FF2B5EF4-FFF2-40B4-BE49-F238E27FC236}">
                <a16:creationId xmlns:a16="http://schemas.microsoft.com/office/drawing/2014/main" id="{946776D6-3BA9-43FA-5F17-9A216D1831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212" r="2" b="2"/>
          <a:stretch/>
        </p:blipFill>
        <p:spPr bwMode="auto">
          <a:xfrm>
            <a:off x="4869095" y="-1"/>
            <a:ext cx="7312272" cy="6858000"/>
          </a:xfrm>
          <a:custGeom>
            <a:avLst/>
            <a:gdLst/>
            <a:ahLst/>
            <a:cxnLst/>
            <a:rect l="l" t="t" r="r" b="b"/>
            <a:pathLst>
              <a:path w="7312272" h="6858000">
                <a:moveTo>
                  <a:pt x="1024379" y="0"/>
                </a:moveTo>
                <a:lnTo>
                  <a:pt x="7312272" y="0"/>
                </a:lnTo>
                <a:lnTo>
                  <a:pt x="731227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080" name="Freeform 52">
            <a:extLst>
              <a:ext uri="{FF2B5EF4-FFF2-40B4-BE49-F238E27FC236}">
                <a16:creationId xmlns:a16="http://schemas.microsoft.com/office/drawing/2014/main" id="{3A459D44-E95C-4AB2-9D79-7C182560C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649" y="3576483"/>
            <a:ext cx="8522979" cy="3281517"/>
          </a:xfrm>
          <a:custGeom>
            <a:avLst/>
            <a:gdLst>
              <a:gd name="connsiteX0" fmla="*/ 8516100 w 8522979"/>
              <a:gd name="connsiteY0" fmla="*/ 0 h 3281517"/>
              <a:gd name="connsiteX1" fmla="*/ 8522979 w 8522979"/>
              <a:gd name="connsiteY1" fmla="*/ 3281517 h 3281517"/>
              <a:gd name="connsiteX2" fmla="*/ 650153 w 8522979"/>
              <a:gd name="connsiteY2" fmla="*/ 3281517 h 3281517"/>
              <a:gd name="connsiteX3" fmla="*/ 0 w 8522979"/>
              <a:gd name="connsiteY3" fmla="*/ 3003752 h 3281517"/>
              <a:gd name="connsiteX4" fmla="*/ 879142 w 8522979"/>
              <a:gd name="connsiteY4" fmla="*/ 690551 h 3281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22979" h="3281517">
                <a:moveTo>
                  <a:pt x="8516100" y="0"/>
                </a:moveTo>
                <a:lnTo>
                  <a:pt x="8522979" y="3281517"/>
                </a:lnTo>
                <a:lnTo>
                  <a:pt x="650153" y="3281517"/>
                </a:lnTo>
                <a:lnTo>
                  <a:pt x="0" y="3003752"/>
                </a:lnTo>
                <a:lnTo>
                  <a:pt x="879142" y="690551"/>
                </a:lnTo>
                <a:close/>
              </a:path>
            </a:pathLst>
          </a:cu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id="{F614C0D1-BB92-4E8C-1384-760BFA6F9CCA}"/>
              </a:ext>
            </a:extLst>
          </p:cNvPr>
          <p:cNvSpPr>
            <a:spLocks noGrp="1"/>
          </p:cNvSpPr>
          <p:nvPr>
            <p:ph type="title"/>
          </p:nvPr>
        </p:nvSpPr>
        <p:spPr>
          <a:xfrm>
            <a:off x="4092401" y="4267830"/>
            <a:ext cx="5870465" cy="1329677"/>
          </a:xfrm>
        </p:spPr>
        <p:txBody>
          <a:bodyPr vert="horz" lIns="91440" tIns="45720" rIns="91440" bIns="45720" rtlCol="0" anchor="b">
            <a:normAutofit/>
          </a:bodyPr>
          <a:lstStyle/>
          <a:p>
            <a:pPr algn="r">
              <a:lnSpc>
                <a:spcPct val="90000"/>
              </a:lnSpc>
            </a:pPr>
            <a:r>
              <a:rPr lang="en-US" sz="4400" cap="all" spc="300" baseline="0"/>
              <a:t>Sturctural Desıgn patterns</a:t>
            </a:r>
          </a:p>
        </p:txBody>
      </p:sp>
    </p:spTree>
    <p:extLst>
      <p:ext uri="{BB962C8B-B14F-4D97-AF65-F5344CB8AC3E}">
        <p14:creationId xmlns:p14="http://schemas.microsoft.com/office/powerpoint/2010/main" val="60329167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684B5A-7A46-887F-1F5B-AF4029C54776}"/>
              </a:ext>
            </a:extLst>
          </p:cNvPr>
          <p:cNvSpPr>
            <a:spLocks noGrp="1"/>
          </p:cNvSpPr>
          <p:nvPr>
            <p:ph type="title"/>
          </p:nvPr>
        </p:nvSpPr>
        <p:spPr>
          <a:xfrm>
            <a:off x="1286933" y="609600"/>
            <a:ext cx="10197494" cy="1099457"/>
          </a:xfrm>
        </p:spPr>
        <p:txBody>
          <a:bodyPr>
            <a:normAutofit/>
          </a:bodyPr>
          <a:lstStyle/>
          <a:p>
            <a:pPr>
              <a:lnSpc>
                <a:spcPct val="90000"/>
              </a:lnSpc>
            </a:pPr>
            <a:r>
              <a:rPr lang="en-US" b="0" i="0" dirty="0">
                <a:effectLst/>
                <a:latin typeface="+mj-lt"/>
                <a:ea typeface="+mj-ea"/>
                <a:cs typeface="+mj-cs"/>
              </a:rPr>
              <a:t>🔍 </a:t>
            </a:r>
            <a:r>
              <a:rPr lang="tr-TR" dirty="0">
                <a:latin typeface="+mj-lt"/>
                <a:ea typeface="+mj-ea"/>
                <a:cs typeface="+mj-cs"/>
              </a:rPr>
              <a:t>E</a:t>
            </a:r>
            <a:r>
              <a:rPr lang="en-US" b="0" i="0" dirty="0" err="1">
                <a:effectLst/>
                <a:latin typeface="+mj-lt"/>
                <a:ea typeface="+mj-ea"/>
                <a:cs typeface="+mj-cs"/>
              </a:rPr>
              <a:t>xamples</a:t>
            </a:r>
            <a:br>
              <a:rPr lang="en-US" dirty="0">
                <a:latin typeface="+mj-lt"/>
                <a:ea typeface="+mj-ea"/>
                <a:cs typeface="+mj-cs"/>
              </a:rPr>
            </a:br>
            <a:endParaRPr lang="en-US" dirty="0"/>
          </a:p>
        </p:txBody>
      </p:sp>
      <p:sp>
        <p:nvSpPr>
          <p:cNvPr id="25"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6" name="Content Placeholder 2">
            <a:extLst>
              <a:ext uri="{FF2B5EF4-FFF2-40B4-BE49-F238E27FC236}">
                <a16:creationId xmlns:a16="http://schemas.microsoft.com/office/drawing/2014/main" id="{F5C55245-249E-F9FE-92C2-169D1BD1A01C}"/>
              </a:ext>
            </a:extLst>
          </p:cNvPr>
          <p:cNvGraphicFramePr>
            <a:graphicFrameLocks noGrp="1"/>
          </p:cNvGraphicFramePr>
          <p:nvPr>
            <p:ph idx="1"/>
            <p:extLst>
              <p:ext uri="{D42A27DB-BD31-4B8C-83A1-F6EECF244321}">
                <p14:modId xmlns:p14="http://schemas.microsoft.com/office/powerpoint/2010/main" val="76821864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050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01" name="Group 3100">
            <a:extLst>
              <a:ext uri="{FF2B5EF4-FFF2-40B4-BE49-F238E27FC236}">
                <a16:creationId xmlns:a16="http://schemas.microsoft.com/office/drawing/2014/main" id="{5EA39187-0197-4C1D-BE4A-06B353C7B2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102" name="Straight Connector 3101">
              <a:extLst>
                <a:ext uri="{FF2B5EF4-FFF2-40B4-BE49-F238E27FC236}">
                  <a16:creationId xmlns:a16="http://schemas.microsoft.com/office/drawing/2014/main" id="{9E0FD730-D6BC-440A-89CF-7AA0C22C2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03" name="Straight Connector 3102">
              <a:extLst>
                <a:ext uri="{FF2B5EF4-FFF2-40B4-BE49-F238E27FC236}">
                  <a16:creationId xmlns:a16="http://schemas.microsoft.com/office/drawing/2014/main" id="{31382DE6-64CB-4577-89E8-47941290A9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104" name="Rectangle 23">
              <a:extLst>
                <a:ext uri="{FF2B5EF4-FFF2-40B4-BE49-F238E27FC236}">
                  <a16:creationId xmlns:a16="http://schemas.microsoft.com/office/drawing/2014/main" id="{3ABD17EF-A676-4770-A8C8-E83BA0230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5" name="Rectangle 25">
              <a:extLst>
                <a:ext uri="{FF2B5EF4-FFF2-40B4-BE49-F238E27FC236}">
                  <a16:creationId xmlns:a16="http://schemas.microsoft.com/office/drawing/2014/main" id="{380D4582-A9DE-4A6E-8537-EFC4F860C3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6" name="Isosceles Triangle 3105">
              <a:extLst>
                <a:ext uri="{FF2B5EF4-FFF2-40B4-BE49-F238E27FC236}">
                  <a16:creationId xmlns:a16="http://schemas.microsoft.com/office/drawing/2014/main" id="{D66B8CF3-0959-4E8D-8F3A-AF62F21D9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7" name="Rectangle 27">
              <a:extLst>
                <a:ext uri="{FF2B5EF4-FFF2-40B4-BE49-F238E27FC236}">
                  <a16:creationId xmlns:a16="http://schemas.microsoft.com/office/drawing/2014/main" id="{97D4D559-2783-4E84-BB73-7F51D0235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8" name="Rectangle 28">
              <a:extLst>
                <a:ext uri="{FF2B5EF4-FFF2-40B4-BE49-F238E27FC236}">
                  <a16:creationId xmlns:a16="http://schemas.microsoft.com/office/drawing/2014/main" id="{8834FE36-E841-40B5-9465-1CFC99ED5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9" name="Rectangle 29">
              <a:extLst>
                <a:ext uri="{FF2B5EF4-FFF2-40B4-BE49-F238E27FC236}">
                  <a16:creationId xmlns:a16="http://schemas.microsoft.com/office/drawing/2014/main" id="{1A4197A1-AE79-4DC1-9E3A-845B40BA8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10" name="Isosceles Triangle 3109">
              <a:extLst>
                <a:ext uri="{FF2B5EF4-FFF2-40B4-BE49-F238E27FC236}">
                  <a16:creationId xmlns:a16="http://schemas.microsoft.com/office/drawing/2014/main" id="{326F6688-CBD0-42EE-9B90-25100FE89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11" name="Isosceles Triangle 3110">
              <a:extLst>
                <a:ext uri="{FF2B5EF4-FFF2-40B4-BE49-F238E27FC236}">
                  <a16:creationId xmlns:a16="http://schemas.microsoft.com/office/drawing/2014/main" id="{EF23F9BB-FC2E-48BA-8E63-A4436C28D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076" name="Picture 4" descr="Hot Potato | Playworks">
            <a:extLst>
              <a:ext uri="{FF2B5EF4-FFF2-40B4-BE49-F238E27FC236}">
                <a16:creationId xmlns:a16="http://schemas.microsoft.com/office/drawing/2014/main" id="{72C8C3E3-C64D-3370-FA31-AFA58C04FA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641" r="21952" b="-1"/>
          <a:stretch/>
        </p:blipFill>
        <p:spPr bwMode="auto">
          <a:xfrm>
            <a:off x="20" y="10"/>
            <a:ext cx="5897982" cy="6857990"/>
          </a:xfrm>
          <a:custGeom>
            <a:avLst/>
            <a:gdLst/>
            <a:ahLst/>
            <a:cxnLst/>
            <a:rect l="l" t="t" r="r" b="b"/>
            <a:pathLst>
              <a:path w="5898002" h="6858000">
                <a:moveTo>
                  <a:pt x="0" y="0"/>
                </a:moveTo>
                <a:lnTo>
                  <a:pt x="5898002" y="0"/>
                </a:lnTo>
                <a:lnTo>
                  <a:pt x="48736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113" name="Isosceles Triangle 30">
            <a:extLst>
              <a:ext uri="{FF2B5EF4-FFF2-40B4-BE49-F238E27FC236}">
                <a16:creationId xmlns:a16="http://schemas.microsoft.com/office/drawing/2014/main" id="{2F9F6FEB-DD01-4F04-A465-6BB9A3560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3074" name="Picture 2" descr="Group Of Friends Traveling On Road Trip In Nature Having Fun&quot; by Stocksy  Contributor &quot;Trinette Reed&quot; - Stocksy">
            <a:extLst>
              <a:ext uri="{FF2B5EF4-FFF2-40B4-BE49-F238E27FC236}">
                <a16:creationId xmlns:a16="http://schemas.microsoft.com/office/drawing/2014/main" id="{8FC6F486-A1A4-1C60-19B4-7576636F61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422" r="15405" b="-1"/>
          <a:stretch/>
        </p:blipFill>
        <p:spPr bwMode="auto">
          <a:xfrm>
            <a:off x="4869095" y="10"/>
            <a:ext cx="7312272" cy="6857990"/>
          </a:xfrm>
          <a:custGeom>
            <a:avLst/>
            <a:gdLst/>
            <a:ahLst/>
            <a:cxnLst/>
            <a:rect l="l" t="t" r="r" b="b"/>
            <a:pathLst>
              <a:path w="7312272" h="6858000">
                <a:moveTo>
                  <a:pt x="1024379" y="0"/>
                </a:moveTo>
                <a:lnTo>
                  <a:pt x="7312272" y="0"/>
                </a:lnTo>
                <a:lnTo>
                  <a:pt x="731227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115" name="Freeform 52">
            <a:extLst>
              <a:ext uri="{FF2B5EF4-FFF2-40B4-BE49-F238E27FC236}">
                <a16:creationId xmlns:a16="http://schemas.microsoft.com/office/drawing/2014/main" id="{3A459D44-E95C-4AB2-9D79-7C182560C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649" y="3576484"/>
            <a:ext cx="8522979" cy="3281517"/>
          </a:xfrm>
          <a:custGeom>
            <a:avLst/>
            <a:gdLst>
              <a:gd name="connsiteX0" fmla="*/ 8516100 w 8522979"/>
              <a:gd name="connsiteY0" fmla="*/ 0 h 3281517"/>
              <a:gd name="connsiteX1" fmla="*/ 8522979 w 8522979"/>
              <a:gd name="connsiteY1" fmla="*/ 3281517 h 3281517"/>
              <a:gd name="connsiteX2" fmla="*/ 650153 w 8522979"/>
              <a:gd name="connsiteY2" fmla="*/ 3281517 h 3281517"/>
              <a:gd name="connsiteX3" fmla="*/ 0 w 8522979"/>
              <a:gd name="connsiteY3" fmla="*/ 3003752 h 3281517"/>
              <a:gd name="connsiteX4" fmla="*/ 879142 w 8522979"/>
              <a:gd name="connsiteY4" fmla="*/ 690551 h 3281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22979" h="3281517">
                <a:moveTo>
                  <a:pt x="8516100" y="0"/>
                </a:moveTo>
                <a:lnTo>
                  <a:pt x="8522979" y="3281517"/>
                </a:lnTo>
                <a:lnTo>
                  <a:pt x="650153" y="3281517"/>
                </a:lnTo>
                <a:lnTo>
                  <a:pt x="0" y="3003752"/>
                </a:lnTo>
                <a:lnTo>
                  <a:pt x="879142" y="690551"/>
                </a:lnTo>
                <a:close/>
              </a:path>
            </a:pathLst>
          </a:custGeom>
          <a:solidFill>
            <a:srgbClr val="0000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17" name="Straight Connector 3116">
            <a:extLst>
              <a:ext uri="{FF2B5EF4-FFF2-40B4-BE49-F238E27FC236}">
                <a16:creationId xmlns:a16="http://schemas.microsoft.com/office/drawing/2014/main" id="{2F37062B-29B9-48EA-B20D-914634A68B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19" name="Straight Connector 3118">
            <a:extLst>
              <a:ext uri="{FF2B5EF4-FFF2-40B4-BE49-F238E27FC236}">
                <a16:creationId xmlns:a16="http://schemas.microsoft.com/office/drawing/2014/main" id="{678411DE-368F-4426-8868-B6EEB07F72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121" name="Rectangle 23">
            <a:extLst>
              <a:ext uri="{FF2B5EF4-FFF2-40B4-BE49-F238E27FC236}">
                <a16:creationId xmlns:a16="http://schemas.microsoft.com/office/drawing/2014/main" id="{6D3E764F-DD76-4E74-8C36-7CEE8231E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23" name="Rectangle 25">
            <a:extLst>
              <a:ext uri="{FF2B5EF4-FFF2-40B4-BE49-F238E27FC236}">
                <a16:creationId xmlns:a16="http://schemas.microsoft.com/office/drawing/2014/main" id="{087944EB-94D5-45B3-801D-DCE3F5264A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25" name="Isosceles Triangle 24">
            <a:extLst>
              <a:ext uri="{FF2B5EF4-FFF2-40B4-BE49-F238E27FC236}">
                <a16:creationId xmlns:a16="http://schemas.microsoft.com/office/drawing/2014/main" id="{E6C6DF53-20EC-4B92-9ADE-C0B7B4056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9FE4593-8D36-AC1B-5028-C9A4683FD127}"/>
              </a:ext>
            </a:extLst>
          </p:cNvPr>
          <p:cNvSpPr>
            <a:spLocks noGrp="1"/>
          </p:cNvSpPr>
          <p:nvPr>
            <p:ph type="title"/>
          </p:nvPr>
        </p:nvSpPr>
        <p:spPr>
          <a:xfrm>
            <a:off x="4092401" y="4267831"/>
            <a:ext cx="5181601" cy="1329677"/>
          </a:xfrm>
        </p:spPr>
        <p:txBody>
          <a:bodyPr vert="horz" lIns="91440" tIns="45720" rIns="91440" bIns="45720" rtlCol="0" anchor="b">
            <a:normAutofit/>
          </a:bodyPr>
          <a:lstStyle/>
          <a:p>
            <a:pPr algn="r">
              <a:lnSpc>
                <a:spcPct val="90000"/>
              </a:lnSpc>
            </a:pPr>
            <a:r>
              <a:rPr lang="en-US" sz="2800" b="0" i="0" cap="all" spc="300" baseline="0">
                <a:effectLst/>
              </a:rPr>
              <a:t>Behavioral Design Patterns</a:t>
            </a:r>
            <a:br>
              <a:rPr lang="en-US" sz="2800" b="0" i="0" cap="all" spc="300" baseline="0">
                <a:effectLst/>
              </a:rPr>
            </a:br>
            <a:endParaRPr lang="en-US" sz="2800" cap="all" spc="300" baseline="0"/>
          </a:p>
        </p:txBody>
      </p:sp>
      <p:sp>
        <p:nvSpPr>
          <p:cNvPr id="3127" name="Rectangle 27">
            <a:extLst>
              <a:ext uri="{FF2B5EF4-FFF2-40B4-BE49-F238E27FC236}">
                <a16:creationId xmlns:a16="http://schemas.microsoft.com/office/drawing/2014/main" id="{5AA3CC08-5871-4D9C-8C6A-A90142CB0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29" name="Rectangle 28">
            <a:extLst>
              <a:ext uri="{FF2B5EF4-FFF2-40B4-BE49-F238E27FC236}">
                <a16:creationId xmlns:a16="http://schemas.microsoft.com/office/drawing/2014/main" id="{2872F700-90BF-4EFD-9F34-06E9EFB27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31" name="Rectangle 29">
            <a:extLst>
              <a:ext uri="{FF2B5EF4-FFF2-40B4-BE49-F238E27FC236}">
                <a16:creationId xmlns:a16="http://schemas.microsoft.com/office/drawing/2014/main" id="{F863767A-3540-4676-A852-0E8A7A2EEA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33" name="Isosceles Triangle 29">
            <a:extLst>
              <a:ext uri="{FF2B5EF4-FFF2-40B4-BE49-F238E27FC236}">
                <a16:creationId xmlns:a16="http://schemas.microsoft.com/office/drawing/2014/main" id="{10D8237D-B0CE-41F6-B238-F6F84B855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41438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E53188-6AF1-2E07-1E89-7CF102E23291}"/>
              </a:ext>
            </a:extLst>
          </p:cNvPr>
          <p:cNvSpPr>
            <a:spLocks noGrp="1"/>
          </p:cNvSpPr>
          <p:nvPr>
            <p:ph type="title"/>
          </p:nvPr>
        </p:nvSpPr>
        <p:spPr>
          <a:xfrm>
            <a:off x="652481" y="1382486"/>
            <a:ext cx="3547581" cy="4093028"/>
          </a:xfrm>
        </p:spPr>
        <p:txBody>
          <a:bodyPr anchor="ctr">
            <a:normAutofit/>
          </a:bodyPr>
          <a:lstStyle/>
          <a:p>
            <a:r>
              <a:rPr lang="en-US" sz="4400" b="0" i="0">
                <a:effectLst/>
                <a:latin typeface="+mj-lt"/>
                <a:ea typeface="+mj-ea"/>
                <a:cs typeface="+mj-cs"/>
              </a:rPr>
              <a:t>🔍 </a:t>
            </a:r>
            <a:r>
              <a:rPr lang="tr-TR" sz="4400">
                <a:latin typeface="+mj-lt"/>
                <a:ea typeface="+mj-ea"/>
                <a:cs typeface="+mj-cs"/>
              </a:rPr>
              <a:t>E</a:t>
            </a:r>
            <a:r>
              <a:rPr lang="en-US" sz="4400" b="0" i="0">
                <a:effectLst/>
                <a:latin typeface="+mj-lt"/>
                <a:ea typeface="+mj-ea"/>
                <a:cs typeface="+mj-cs"/>
              </a:rPr>
              <a:t>xamples</a:t>
            </a:r>
            <a:br>
              <a:rPr lang="en-US" sz="4400">
                <a:latin typeface="+mj-lt"/>
                <a:ea typeface="+mj-ea"/>
                <a:cs typeface="+mj-cs"/>
              </a:rPr>
            </a:br>
            <a:endParaRPr lang="en-US" sz="4400"/>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E05061D-C032-F796-29B5-BAA7ECB4BE82}"/>
              </a:ext>
            </a:extLst>
          </p:cNvPr>
          <p:cNvGraphicFramePr>
            <a:graphicFrameLocks noGrp="1"/>
          </p:cNvGraphicFramePr>
          <p:nvPr>
            <p:ph idx="1"/>
            <p:extLst>
              <p:ext uri="{D42A27DB-BD31-4B8C-83A1-F6EECF244321}">
                <p14:modId xmlns:p14="http://schemas.microsoft.com/office/powerpoint/2010/main" val="2276805396"/>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8959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06" name="Group 4108">
            <a:extLst>
              <a:ext uri="{FF2B5EF4-FFF2-40B4-BE49-F238E27FC236}">
                <a16:creationId xmlns:a16="http://schemas.microsoft.com/office/drawing/2014/main" id="{4098A4C6-4FFB-4EF4-8317-8110224DBB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110" name="Straight Connector 4109">
              <a:extLst>
                <a:ext uri="{FF2B5EF4-FFF2-40B4-BE49-F238E27FC236}">
                  <a16:creationId xmlns:a16="http://schemas.microsoft.com/office/drawing/2014/main" id="{4A415072-93F3-4FDA-96B8-7DFD2874C5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07" name="Straight Connector 4110">
              <a:extLst>
                <a:ext uri="{FF2B5EF4-FFF2-40B4-BE49-F238E27FC236}">
                  <a16:creationId xmlns:a16="http://schemas.microsoft.com/office/drawing/2014/main" id="{D8C2D828-7FBF-4467-B527-793E0E978C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112" name="Rectangle 23">
              <a:extLst>
                <a:ext uri="{FF2B5EF4-FFF2-40B4-BE49-F238E27FC236}">
                  <a16:creationId xmlns:a16="http://schemas.microsoft.com/office/drawing/2014/main" id="{B9D10F1D-AB99-42AD-8720-CDF349959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3" name="Rectangle 25">
              <a:extLst>
                <a:ext uri="{FF2B5EF4-FFF2-40B4-BE49-F238E27FC236}">
                  <a16:creationId xmlns:a16="http://schemas.microsoft.com/office/drawing/2014/main" id="{5BF01F05-8464-452A-A278-4A40757B6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4" name="Isosceles Triangle 4113">
              <a:extLst>
                <a:ext uri="{FF2B5EF4-FFF2-40B4-BE49-F238E27FC236}">
                  <a16:creationId xmlns:a16="http://schemas.microsoft.com/office/drawing/2014/main" id="{FBCC0363-6CA5-4B64-A66F-4787325575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5" name="Rectangle 27">
              <a:extLst>
                <a:ext uri="{FF2B5EF4-FFF2-40B4-BE49-F238E27FC236}">
                  <a16:creationId xmlns:a16="http://schemas.microsoft.com/office/drawing/2014/main" id="{CBACBAB2-7577-4339-B610-7245E449D3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6" name="Rectangle 28">
              <a:extLst>
                <a:ext uri="{FF2B5EF4-FFF2-40B4-BE49-F238E27FC236}">
                  <a16:creationId xmlns:a16="http://schemas.microsoft.com/office/drawing/2014/main" id="{DFCB19D4-D4D4-4AFD-9ECC-A6D0E4AE2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7" name="Rectangle 29">
              <a:extLst>
                <a:ext uri="{FF2B5EF4-FFF2-40B4-BE49-F238E27FC236}">
                  <a16:creationId xmlns:a16="http://schemas.microsoft.com/office/drawing/2014/main" id="{3B32E423-85B7-4B28-B5C3-AB63224A4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8" name="Isosceles Triangle 4117">
              <a:extLst>
                <a:ext uri="{FF2B5EF4-FFF2-40B4-BE49-F238E27FC236}">
                  <a16:creationId xmlns:a16="http://schemas.microsoft.com/office/drawing/2014/main" id="{3DC38A14-94ED-496F-851A-CA6A98898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9" name="Isosceles Triangle 4118">
              <a:extLst>
                <a:ext uri="{FF2B5EF4-FFF2-40B4-BE49-F238E27FC236}">
                  <a16:creationId xmlns:a16="http://schemas.microsoft.com/office/drawing/2014/main" id="{14E862E4-F307-4A50-A3A9-0A79FD36D0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121" name="Rectangle 4120">
            <a:extLst>
              <a:ext uri="{FF2B5EF4-FFF2-40B4-BE49-F238E27FC236}">
                <a16:creationId xmlns:a16="http://schemas.microsoft.com/office/drawing/2014/main" id="{D82A9BC7-EEAF-49AD-B91B-FB498202B8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Secret Sauce: How to Pack Your Messages with Persuasive Punch: Mills,  Harry: 9780814438060: Amazon.com: Books">
            <a:extLst>
              <a:ext uri="{FF2B5EF4-FFF2-40B4-BE49-F238E27FC236}">
                <a16:creationId xmlns:a16="http://schemas.microsoft.com/office/drawing/2014/main" id="{520AB95B-DC97-E8CA-1AAF-DE56175C04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096" r="1" b="12587"/>
          <a:stretch/>
        </p:blipFill>
        <p:spPr bwMode="auto">
          <a:xfrm>
            <a:off x="20" y="10"/>
            <a:ext cx="7497313" cy="6857990"/>
          </a:xfrm>
          <a:prstGeom prst="rect">
            <a:avLst/>
          </a:prstGeom>
          <a:noFill/>
          <a:extLst>
            <a:ext uri="{909E8E84-426E-40DD-AFC4-6F175D3DCCD1}">
              <a14:hiddenFill xmlns:a14="http://schemas.microsoft.com/office/drawing/2010/main">
                <a:solidFill>
                  <a:srgbClr val="FFFFFF"/>
                </a:solidFill>
              </a14:hiddenFill>
            </a:ext>
          </a:extLst>
        </p:spPr>
      </p:pic>
      <p:sp>
        <p:nvSpPr>
          <p:cNvPr id="4123" name="Freeform: Shape 4122">
            <a:extLst>
              <a:ext uri="{FF2B5EF4-FFF2-40B4-BE49-F238E27FC236}">
                <a16:creationId xmlns:a16="http://schemas.microsoft.com/office/drawing/2014/main" id="{B4D7A11D-7A08-4A91-B386-CCE5F20E3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65037"/>
            <a:ext cx="5912339" cy="2882670"/>
          </a:xfrm>
          <a:custGeom>
            <a:avLst/>
            <a:gdLst>
              <a:gd name="connsiteX0" fmla="*/ 0 w 5912339"/>
              <a:gd name="connsiteY0" fmla="*/ 0 h 2882670"/>
              <a:gd name="connsiteX1" fmla="*/ 5912339 w 5912339"/>
              <a:gd name="connsiteY1" fmla="*/ 0 h 2882670"/>
              <a:gd name="connsiteX2" fmla="*/ 5055350 w 5912339"/>
              <a:gd name="connsiteY2" fmla="*/ 2882670 h 2882670"/>
              <a:gd name="connsiteX3" fmla="*/ 0 w 5912339"/>
              <a:gd name="connsiteY3" fmla="*/ 2882670 h 2882670"/>
            </a:gdLst>
            <a:ahLst/>
            <a:cxnLst>
              <a:cxn ang="0">
                <a:pos x="connsiteX0" y="connsiteY0"/>
              </a:cxn>
              <a:cxn ang="0">
                <a:pos x="connsiteX1" y="connsiteY1"/>
              </a:cxn>
              <a:cxn ang="0">
                <a:pos x="connsiteX2" y="connsiteY2"/>
              </a:cxn>
              <a:cxn ang="0">
                <a:pos x="connsiteX3" y="connsiteY3"/>
              </a:cxn>
            </a:cxnLst>
            <a:rect l="l" t="t" r="r" b="b"/>
            <a:pathLst>
              <a:path w="5912339" h="2882670">
                <a:moveTo>
                  <a:pt x="0" y="0"/>
                </a:moveTo>
                <a:lnTo>
                  <a:pt x="5912339" y="0"/>
                </a:lnTo>
                <a:lnTo>
                  <a:pt x="5055350" y="2882670"/>
                </a:lnTo>
                <a:lnTo>
                  <a:pt x="0" y="288267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14F2772-0D75-BF58-FE32-CF11B9515F2A}"/>
              </a:ext>
            </a:extLst>
          </p:cNvPr>
          <p:cNvSpPr>
            <a:spLocks noGrp="1"/>
          </p:cNvSpPr>
          <p:nvPr>
            <p:ph type="title"/>
          </p:nvPr>
        </p:nvSpPr>
        <p:spPr>
          <a:xfrm>
            <a:off x="534955" y="2768082"/>
            <a:ext cx="4590661" cy="1256522"/>
          </a:xfrm>
        </p:spPr>
        <p:txBody>
          <a:bodyPr vert="horz" lIns="91440" tIns="45720" rIns="91440" bIns="45720" rtlCol="0" anchor="b">
            <a:normAutofit/>
          </a:bodyPr>
          <a:lstStyle/>
          <a:p>
            <a:r>
              <a:rPr lang="en-US" sz="3200" cap="all" spc="300" baseline="0"/>
              <a:t>Conclusıon</a:t>
            </a:r>
          </a:p>
        </p:txBody>
      </p:sp>
      <p:pic>
        <p:nvPicPr>
          <p:cNvPr id="4104" name="Picture 8" descr="4 Surprising Benefits of Seeing a Therapist | Behavioral Health Florida">
            <a:extLst>
              <a:ext uri="{FF2B5EF4-FFF2-40B4-BE49-F238E27FC236}">
                <a16:creationId xmlns:a16="http://schemas.microsoft.com/office/drawing/2014/main" id="{B710A152-3C43-DE17-B8B0-A20C16311E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044" r="571" b="3"/>
          <a:stretch/>
        </p:blipFill>
        <p:spPr bwMode="auto">
          <a:xfrm>
            <a:off x="7497333" y="10"/>
            <a:ext cx="4694666" cy="342899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What Is an Architect? Learn What Architects Do - 2023 - MasterClass">
            <a:extLst>
              <a:ext uri="{FF2B5EF4-FFF2-40B4-BE49-F238E27FC236}">
                <a16:creationId xmlns:a16="http://schemas.microsoft.com/office/drawing/2014/main" id="{4E6EE5B2-B78F-4CC9-ABD6-1EAF6F48319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894" r="-1" b="-1"/>
          <a:stretch/>
        </p:blipFill>
        <p:spPr bwMode="auto">
          <a:xfrm>
            <a:off x="7497333" y="3429000"/>
            <a:ext cx="4690872"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91240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E5A3C-E9D7-8E04-E256-252D7D640AB0}"/>
              </a:ext>
            </a:extLst>
          </p:cNvPr>
          <p:cNvSpPr>
            <a:spLocks noGrp="1"/>
          </p:cNvSpPr>
          <p:nvPr>
            <p:ph type="title"/>
          </p:nvPr>
        </p:nvSpPr>
        <p:spPr>
          <a:xfrm>
            <a:off x="677334" y="609600"/>
            <a:ext cx="8596668" cy="1320800"/>
          </a:xfrm>
        </p:spPr>
        <p:txBody>
          <a:bodyPr>
            <a:normAutofit/>
          </a:bodyPr>
          <a:lstStyle/>
          <a:p>
            <a:r>
              <a:rPr lang="tr-TR" dirty="0"/>
              <a:t>Additional Resources</a:t>
            </a:r>
            <a:endParaRPr lang="en-US" dirty="0"/>
          </a:p>
        </p:txBody>
      </p:sp>
      <p:graphicFrame>
        <p:nvGraphicFramePr>
          <p:cNvPr id="5" name="Content Placeholder 2">
            <a:extLst>
              <a:ext uri="{FF2B5EF4-FFF2-40B4-BE49-F238E27FC236}">
                <a16:creationId xmlns:a16="http://schemas.microsoft.com/office/drawing/2014/main" id="{70B41856-7080-67E3-7F0B-BCF83273DAF4}"/>
              </a:ext>
            </a:extLst>
          </p:cNvPr>
          <p:cNvGraphicFramePr>
            <a:graphicFrameLocks noGrp="1"/>
          </p:cNvGraphicFramePr>
          <p:nvPr>
            <p:ph idx="1"/>
            <p:extLst>
              <p:ext uri="{D42A27DB-BD31-4B8C-83A1-F6EECF244321}">
                <p14:modId xmlns:p14="http://schemas.microsoft.com/office/powerpoint/2010/main" val="1403764858"/>
              </p:ext>
            </p:extLst>
          </p:nvPr>
        </p:nvGraphicFramePr>
        <p:xfrm>
          <a:off x="677863" y="1347538"/>
          <a:ext cx="9370912" cy="4694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60599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139</TotalTime>
  <Words>2050</Words>
  <Application>Microsoft Office PowerPoint</Application>
  <PresentationFormat>Widescreen</PresentationFormat>
  <Paragraphs>91</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Söhne</vt:lpstr>
      <vt:lpstr>Trebuchet MS</vt:lpstr>
      <vt:lpstr>Wingdings 3</vt:lpstr>
      <vt:lpstr>Facet</vt:lpstr>
      <vt:lpstr>CATEGORIES OF DESIGN PATTERNS</vt:lpstr>
      <vt:lpstr>Creational Design Patterns</vt:lpstr>
      <vt:lpstr>PowerPoint Presentation</vt:lpstr>
      <vt:lpstr>Sturctural Desıgn patterns</vt:lpstr>
      <vt:lpstr>🔍 Examples </vt:lpstr>
      <vt:lpstr>Behavioral Design Patterns </vt:lpstr>
      <vt:lpstr>🔍 Examples </vt:lpstr>
      <vt:lpstr>Conclusıon</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CATEGORIES OF DESIGN PATTERNS</dc:title>
  <dc:creator>Hilmi Cihan</dc:creator>
  <cp:lastModifiedBy>Hilmi Cihan</cp:lastModifiedBy>
  <cp:revision>8</cp:revision>
  <dcterms:created xsi:type="dcterms:W3CDTF">2023-03-13T08:49:16Z</dcterms:created>
  <dcterms:modified xsi:type="dcterms:W3CDTF">2023-03-13T11:08:42Z</dcterms:modified>
</cp:coreProperties>
</file>