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0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83" r:id="rId22"/>
    <p:sldId id="275" r:id="rId23"/>
    <p:sldId id="278" r:id="rId24"/>
    <p:sldId id="279" r:id="rId25"/>
    <p:sldId id="276" r:id="rId26"/>
    <p:sldId id="277" r:id="rId27"/>
    <p:sldId id="280" r:id="rId28"/>
    <p:sldId id="281" r:id="rId29"/>
    <p:sldId id="284" r:id="rId30"/>
    <p:sldId id="286" r:id="rId31"/>
    <p:sldId id="285" r:id="rId32"/>
    <p:sldId id="287" r:id="rId33"/>
    <p:sldId id="288" r:id="rId34"/>
    <p:sldId id="291" r:id="rId35"/>
    <p:sldId id="292" r:id="rId36"/>
    <p:sldId id="290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6" r:id="rId48"/>
    <p:sldId id="305" r:id="rId49"/>
    <p:sldId id="307" r:id="rId50"/>
    <p:sldId id="303" r:id="rId51"/>
    <p:sldId id="289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2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9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4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2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5E83-C9D4-C849-95A7-F8FA48269057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994D-8222-F94F-9AE9-DD86B7AA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ihui.name/knit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198" y="2144305"/>
            <a:ext cx="7807599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Reproducible Research and Literate </a:t>
            </a:r>
            <a:r>
              <a:rPr lang="en-US" dirty="0" smtClean="0"/>
              <a:t>Statistical Programming (with </a:t>
            </a:r>
            <a:r>
              <a:rPr lang="en-US" dirty="0" err="1" smtClean="0"/>
              <a:t>knitr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650848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/>
              <a:t>Roger D. Peng, PhD</a:t>
            </a:r>
          </a:p>
          <a:p>
            <a:r>
              <a:rPr lang="en-US" i="1" dirty="0" smtClean="0"/>
              <a:t>Department of Biostatistics</a:t>
            </a:r>
          </a:p>
          <a:p>
            <a:r>
              <a:rPr lang="en-US" i="1" dirty="0" smtClean="0"/>
              <a:t>Johns Hopkins Bloomberg School of Public Health</a:t>
            </a:r>
          </a:p>
          <a:p>
            <a:endParaRPr lang="en-US" dirty="0" smtClean="0"/>
          </a:p>
          <a:p>
            <a:r>
              <a:rPr lang="en-US" dirty="0" smtClean="0"/>
              <a:t>University of Minnesota</a:t>
            </a:r>
          </a:p>
          <a:p>
            <a:r>
              <a:rPr lang="en-US" dirty="0" smtClean="0"/>
              <a:t>April 2013</a:t>
            </a:r>
          </a:p>
        </p:txBody>
      </p:sp>
    </p:spTree>
    <p:extLst>
      <p:ext uri="{BB962C8B-B14F-4D97-AF65-F5344CB8AC3E}">
        <p14:creationId xmlns:p14="http://schemas.microsoft.com/office/powerpoint/2010/main" val="302767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Developments in</a:t>
            </a:r>
            <a:br>
              <a:rPr lang="en-US" dirty="0" smtClean="0"/>
            </a:br>
            <a:r>
              <a:rPr lang="en-US" dirty="0" smtClean="0"/>
              <a:t>Reproducible Research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15" y="2977550"/>
            <a:ext cx="4445000" cy="2184400"/>
          </a:xfrm>
          <a:prstGeom prst="rect">
            <a:avLst/>
          </a:prstGeom>
        </p:spPr>
      </p:pic>
      <p:pic>
        <p:nvPicPr>
          <p:cNvPr id="4" name="Picture 3" descr="F1.medium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47636"/>
            <a:ext cx="3863305" cy="49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Recent Developments in</a:t>
            </a:r>
            <a:br>
              <a:rPr lang="en-US" dirty="0"/>
            </a:br>
            <a:r>
              <a:rPr lang="en-US" dirty="0"/>
              <a:t>Reproducible Research</a:t>
            </a:r>
          </a:p>
        </p:txBody>
      </p:sp>
      <p:pic>
        <p:nvPicPr>
          <p:cNvPr id="4" name="Picture 3" descr="Screen Shot 2013-04-25 at 8.3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6" y="1833282"/>
            <a:ext cx="8282919" cy="47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6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Developments in</a:t>
            </a:r>
            <a:br>
              <a:rPr lang="en-US" dirty="0" smtClean="0"/>
            </a:br>
            <a:r>
              <a:rPr lang="en-US" dirty="0" smtClean="0"/>
              <a:t>Reproducible Research</a:t>
            </a:r>
            <a:endParaRPr lang="en-US" dirty="0"/>
          </a:p>
        </p:txBody>
      </p:sp>
      <p:pic>
        <p:nvPicPr>
          <p:cNvPr id="3" name="Picture 2" descr="Screen Shot 2012-04-01 at 1.17.3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26" y="1569808"/>
            <a:ext cx="5487296" cy="5288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729" y="1979452"/>
            <a:ext cx="1738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Duke Saga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48729" y="3372675"/>
            <a:ext cx="196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hijaN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7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Developments in</a:t>
            </a:r>
            <a:br>
              <a:rPr lang="en-US" dirty="0" smtClean="0"/>
            </a:br>
            <a:r>
              <a:rPr lang="en-US" dirty="0" smtClean="0"/>
              <a:t>Reproducible Research</a:t>
            </a:r>
            <a:endParaRPr lang="en-US" dirty="0"/>
          </a:p>
        </p:txBody>
      </p:sp>
      <p:pic>
        <p:nvPicPr>
          <p:cNvPr id="4" name="Picture 3" descr="Screen Shot 2012-03-27 at 9.49.2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732"/>
            <a:ext cx="9144000" cy="53507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453" y="6267441"/>
            <a:ext cx="187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ZllJa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83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IOM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64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In the Discovery/Test Validation stage of </a:t>
            </a:r>
            <a:r>
              <a:rPr lang="en-US" dirty="0" err="1" smtClean="0"/>
              <a:t>omics</a:t>
            </a:r>
            <a:r>
              <a:rPr lang="en-US" dirty="0" smtClean="0"/>
              <a:t>-based tests:</a:t>
            </a:r>
          </a:p>
          <a:p>
            <a:r>
              <a:rPr lang="en-US" b="1" dirty="0" smtClean="0"/>
              <a:t>Data/metadata </a:t>
            </a:r>
            <a:r>
              <a:rPr lang="en-US" dirty="0" smtClean="0"/>
              <a:t>used to develop test should be made publicly available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computer code </a:t>
            </a:r>
            <a:r>
              <a:rPr lang="en-US" dirty="0" smtClean="0"/>
              <a:t>and fully specified computational procedures used for development of the candidate </a:t>
            </a:r>
            <a:r>
              <a:rPr lang="en-US" dirty="0" err="1" smtClean="0"/>
              <a:t>omics</a:t>
            </a:r>
            <a:r>
              <a:rPr lang="en-US" dirty="0" smtClean="0"/>
              <a:t>-based test should be made sustainably available</a:t>
            </a:r>
          </a:p>
          <a:p>
            <a:r>
              <a:rPr lang="en-US" dirty="0" smtClean="0"/>
              <a:t>“Ideally, the computer code that is released will </a:t>
            </a:r>
            <a:r>
              <a:rPr lang="en-US" b="1" dirty="0" smtClean="0"/>
              <a:t>encompass all of the steps of computational analysis</a:t>
            </a:r>
            <a:r>
              <a:rPr lang="en-US" dirty="0" smtClean="0"/>
              <a:t>, including all data preprocessing steps, that have been described in this chapter. All aspects of the analysis need to be transparently reported.”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Can Research be Reproducible?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 data are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Analytic </a:t>
            </a:r>
            <a:r>
              <a:rPr lang="en-US" dirty="0"/>
              <a:t>code are </a:t>
            </a:r>
            <a:r>
              <a:rPr lang="en-US" dirty="0" smtClean="0"/>
              <a:t>available</a:t>
            </a:r>
            <a:endParaRPr lang="en-US" dirty="0"/>
          </a:p>
          <a:p>
            <a:r>
              <a:rPr lang="en-US" dirty="0" smtClean="0"/>
              <a:t>Standard </a:t>
            </a:r>
            <a:r>
              <a:rPr lang="en-US" dirty="0"/>
              <a:t>means of </a:t>
            </a:r>
            <a:r>
              <a:rPr lang="en-US" dirty="0" smtClean="0"/>
              <a:t>distribution</a:t>
            </a:r>
          </a:p>
          <a:p>
            <a:r>
              <a:rPr lang="en-US" dirty="0"/>
              <a:t>Documentation of code and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2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Literate (Statistical)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17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article is a stream of </a:t>
            </a:r>
            <a:r>
              <a:rPr lang="en-US" b="1" dirty="0"/>
              <a:t>text </a:t>
            </a:r>
            <a:r>
              <a:rPr lang="en-US" dirty="0"/>
              <a:t>and </a:t>
            </a:r>
            <a:r>
              <a:rPr lang="en-US" b="1" dirty="0" smtClean="0"/>
              <a:t>code</a:t>
            </a:r>
            <a:endParaRPr lang="en-US" b="1" dirty="0"/>
          </a:p>
          <a:p>
            <a:r>
              <a:rPr lang="en-US" dirty="0" smtClean="0"/>
              <a:t>Analysis </a:t>
            </a:r>
            <a:r>
              <a:rPr lang="en-US" dirty="0"/>
              <a:t>code is divided into text and </a:t>
            </a:r>
            <a:r>
              <a:rPr lang="en-US" dirty="0" smtClean="0"/>
              <a:t>code “</a:t>
            </a:r>
            <a:r>
              <a:rPr lang="en-US" dirty="0"/>
              <a:t>chunks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code chunk loads data and computes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Presentation </a:t>
            </a:r>
            <a:r>
              <a:rPr lang="en-US" dirty="0"/>
              <a:t>code formats results (tables, figures, etc.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Article </a:t>
            </a:r>
            <a:r>
              <a:rPr lang="en-US" dirty="0"/>
              <a:t>text explains what is going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Literate </a:t>
            </a:r>
            <a:r>
              <a:rPr lang="en-US" dirty="0"/>
              <a:t>programs can be </a:t>
            </a:r>
            <a:r>
              <a:rPr lang="en-US" b="1" dirty="0"/>
              <a:t>weaved </a:t>
            </a:r>
            <a:r>
              <a:rPr lang="en-US" dirty="0"/>
              <a:t>to produce human-readable documents and </a:t>
            </a:r>
            <a:r>
              <a:rPr lang="en-US" b="1" dirty="0"/>
              <a:t>tangled </a:t>
            </a:r>
            <a:r>
              <a:rPr lang="en-US" dirty="0"/>
              <a:t>to produce machine-readable documents</a:t>
            </a:r>
          </a:p>
        </p:txBody>
      </p:sp>
    </p:spTree>
    <p:extLst>
      <p:ext uri="{BB962C8B-B14F-4D97-AF65-F5344CB8AC3E}">
        <p14:creationId xmlns:p14="http://schemas.microsoft.com/office/powerpoint/2010/main" val="50405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Literate (Statistical)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2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Literate programming is a general </a:t>
            </a:r>
            <a:r>
              <a:rPr lang="en-US" dirty="0" smtClean="0"/>
              <a:t>concept that requires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documentation language (human readable</a:t>
            </a:r>
            <a:r>
              <a:rPr lang="en-US" dirty="0" smtClean="0"/>
              <a:t>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programming language (machine readable</a:t>
            </a:r>
            <a:r>
              <a:rPr lang="en-US" dirty="0" smtClean="0"/>
              <a:t>)</a:t>
            </a:r>
          </a:p>
          <a:p>
            <a:pPr marL="571500" indent="-514350"/>
            <a:r>
              <a:rPr lang="en-US" dirty="0" err="1" smtClean="0"/>
              <a:t>Sweave</a:t>
            </a:r>
            <a:r>
              <a:rPr lang="en-US" dirty="0" smtClean="0"/>
              <a:t> uses </a:t>
            </a:r>
            <a:r>
              <a:rPr lang="en-US" dirty="0"/>
              <a:t>L</a:t>
            </a:r>
            <a:r>
              <a:rPr lang="en-US" baseline="30000" dirty="0"/>
              <a:t>A</a:t>
            </a:r>
            <a:r>
              <a:rPr lang="en-US" dirty="0"/>
              <a:t>T</a:t>
            </a:r>
            <a:r>
              <a:rPr lang="en-US" baseline="-25000" dirty="0"/>
              <a:t>E</a:t>
            </a:r>
            <a:r>
              <a:rPr lang="en-US" dirty="0"/>
              <a:t>X and R as</a:t>
            </a:r>
            <a:r>
              <a:rPr lang="en-US" dirty="0" smtClean="0"/>
              <a:t> the documentation </a:t>
            </a:r>
            <a:r>
              <a:rPr lang="en-US" dirty="0"/>
              <a:t>and programming </a:t>
            </a:r>
            <a:r>
              <a:rPr lang="en-US" dirty="0" smtClean="0"/>
              <a:t>languages</a:t>
            </a:r>
          </a:p>
          <a:p>
            <a:pPr marL="571500" indent="-514350"/>
            <a:r>
              <a:rPr lang="en-US" dirty="0" err="1" smtClean="0"/>
              <a:t>Sweave</a:t>
            </a:r>
            <a:r>
              <a:rPr lang="en-US" dirty="0" smtClean="0"/>
              <a:t> was developed </a:t>
            </a:r>
            <a:r>
              <a:rPr lang="en-US" dirty="0"/>
              <a:t>by Friedrich </a:t>
            </a:r>
            <a:r>
              <a:rPr lang="en-US" dirty="0" err="1"/>
              <a:t>Leisch</a:t>
            </a:r>
            <a:r>
              <a:rPr lang="en-US" dirty="0"/>
              <a:t> (member of the R </a:t>
            </a:r>
            <a:r>
              <a:rPr lang="en-US" dirty="0" smtClean="0"/>
              <a:t>Core) and is maintained by R core</a:t>
            </a:r>
          </a:p>
          <a:p>
            <a:pPr marL="571500" indent="-514350"/>
            <a:r>
              <a:rPr lang="en-US" dirty="0" smtClean="0"/>
              <a:t>Main </a:t>
            </a:r>
            <a:r>
              <a:rPr lang="en-US" dirty="0"/>
              <a:t>web site: </a:t>
            </a:r>
            <a:r>
              <a:rPr lang="en-US" sz="2824" dirty="0">
                <a:latin typeface="Courier New"/>
                <a:cs typeface="Courier New"/>
              </a:rPr>
              <a:t>http://</a:t>
            </a:r>
            <a:r>
              <a:rPr lang="en-US" sz="2824" dirty="0" err="1">
                <a:latin typeface="Courier New"/>
                <a:cs typeface="Courier New"/>
              </a:rPr>
              <a:t>www.statistik.lmu.de</a:t>
            </a:r>
            <a:r>
              <a:rPr lang="en-US" sz="2824" dirty="0">
                <a:latin typeface="Courier New"/>
                <a:cs typeface="Courier New"/>
              </a:rPr>
              <a:t>/ </a:t>
            </a:r>
            <a:r>
              <a:rPr lang="en-US" sz="2824" dirty="0" err="1">
                <a:latin typeface="Courier New"/>
                <a:cs typeface="Courier New"/>
              </a:rPr>
              <a:t>̃leisch/</a:t>
            </a:r>
            <a:r>
              <a:rPr lang="en-US" sz="2824" dirty="0" err="1" smtClean="0">
                <a:latin typeface="Courier New"/>
                <a:cs typeface="Courier New"/>
              </a:rPr>
              <a:t>Sweave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762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Sweave</a:t>
            </a:r>
            <a:r>
              <a:rPr lang="en-US" dirty="0" smtClean="0"/>
              <a:t>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Sweave</a:t>
            </a:r>
            <a:r>
              <a:rPr lang="en-US" dirty="0" smtClean="0"/>
              <a:t> has many limitations</a:t>
            </a:r>
          </a:p>
          <a:p>
            <a:r>
              <a:rPr lang="en-US" dirty="0" smtClean="0"/>
              <a:t>Focused primarily on </a:t>
            </a:r>
            <a:r>
              <a:rPr lang="en-US" dirty="0" err="1" smtClean="0"/>
              <a:t>LaTeX</a:t>
            </a:r>
            <a:r>
              <a:rPr lang="en-US" dirty="0" smtClean="0"/>
              <a:t>, a difficult to learn markup language used only by </a:t>
            </a:r>
            <a:r>
              <a:rPr lang="en-US" dirty="0" err="1" smtClean="0"/>
              <a:t>weirdos</a:t>
            </a:r>
            <a:endParaRPr lang="en-US" dirty="0" smtClean="0"/>
          </a:p>
          <a:p>
            <a:r>
              <a:rPr lang="en-US" dirty="0" smtClean="0"/>
              <a:t>Lacks features like caching, multiple plots per chunk, mixing programming languages and many other technical items</a:t>
            </a:r>
          </a:p>
          <a:p>
            <a:r>
              <a:rPr lang="en-US" dirty="0" smtClean="0"/>
              <a:t>Not frequently updated or very actively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83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Literate (Statistical)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knitr</a:t>
            </a:r>
            <a:r>
              <a:rPr lang="en-US" dirty="0" smtClean="0"/>
              <a:t> is an alternative (more recent) package</a:t>
            </a:r>
          </a:p>
          <a:p>
            <a:r>
              <a:rPr lang="en-US" dirty="0" smtClean="0"/>
              <a:t>Brings together many features added on to </a:t>
            </a:r>
            <a:r>
              <a:rPr lang="en-US" dirty="0" err="1" smtClean="0"/>
              <a:t>Sweave</a:t>
            </a:r>
            <a:r>
              <a:rPr lang="en-US" dirty="0" smtClean="0"/>
              <a:t> to address limitations</a:t>
            </a:r>
          </a:p>
          <a:p>
            <a:r>
              <a:rPr lang="en-US" dirty="0" err="1" smtClean="0"/>
              <a:t>knitr</a:t>
            </a:r>
            <a:r>
              <a:rPr lang="en-US" dirty="0" smtClean="0"/>
              <a:t> uses R as the programming language (although others are allowed) and variety of documentation languages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, Markdown, HTML</a:t>
            </a:r>
          </a:p>
          <a:p>
            <a:r>
              <a:rPr lang="en-US" dirty="0" err="1" smtClean="0"/>
              <a:t>knitr</a:t>
            </a:r>
            <a:r>
              <a:rPr lang="en-US" dirty="0" smtClean="0"/>
              <a:t> was developed by </a:t>
            </a:r>
            <a:r>
              <a:rPr lang="en-US" dirty="0" err="1" smtClean="0"/>
              <a:t>Yihui</a:t>
            </a:r>
            <a:r>
              <a:rPr lang="en-US" dirty="0" smtClean="0"/>
              <a:t> </a:t>
            </a:r>
            <a:r>
              <a:rPr lang="en-US" dirty="0" err="1" smtClean="0"/>
              <a:t>Xie</a:t>
            </a:r>
            <a:r>
              <a:rPr lang="en-US" dirty="0" smtClean="0"/>
              <a:t> (graduate student in statistics at Iowa State)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http://yihui.name/knitr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4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9457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ultimate standard for strengthening scientific evidence is replication of findings and conducting studies with independent</a:t>
            </a:r>
          </a:p>
          <a:p>
            <a:pPr lvl="1"/>
            <a:r>
              <a:rPr lang="en-US" dirty="0" smtClean="0"/>
              <a:t>Investigators	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Analytical methods</a:t>
            </a:r>
          </a:p>
          <a:p>
            <a:pPr lvl="1"/>
            <a:r>
              <a:rPr lang="en-US" dirty="0" smtClean="0"/>
              <a:t>Laboratories</a:t>
            </a:r>
          </a:p>
          <a:p>
            <a:pPr lvl="1"/>
            <a:r>
              <a:rPr lang="en-US" dirty="0" smtClean="0"/>
              <a:t>Instruments</a:t>
            </a:r>
          </a:p>
          <a:p>
            <a:r>
              <a:rPr lang="en-US" dirty="0" smtClean="0"/>
              <a:t>Replication is particularly important in studies that can impact broad policy or regulatory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6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LSP good </a:t>
            </a:r>
            <a:r>
              <a:rPr lang="en-US" dirty="0"/>
              <a:t>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Manuals</a:t>
            </a:r>
          </a:p>
          <a:p>
            <a:r>
              <a:rPr lang="en-US" dirty="0" smtClean="0"/>
              <a:t>Short/medium-length technical documents</a:t>
            </a:r>
          </a:p>
          <a:p>
            <a:r>
              <a:rPr lang="en-US" dirty="0" smtClean="0"/>
              <a:t>Tutorials</a:t>
            </a:r>
          </a:p>
          <a:p>
            <a:r>
              <a:rPr lang="en-US" dirty="0" smtClean="0"/>
              <a:t>Reports (esp. if generated periodically)</a:t>
            </a:r>
          </a:p>
          <a:p>
            <a:r>
              <a:rPr lang="en-US" dirty="0" smtClean="0"/>
              <a:t>Data preprocessing documents/summaries</a:t>
            </a:r>
          </a:p>
        </p:txBody>
      </p:sp>
    </p:spTree>
    <p:extLst>
      <p:ext uri="{BB962C8B-B14F-4D97-AF65-F5344CB8AC3E}">
        <p14:creationId xmlns:p14="http://schemas.microsoft.com/office/powerpoint/2010/main" val="4105671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LSP NOT </a:t>
            </a:r>
            <a:r>
              <a:rPr lang="en-US" dirty="0" smtClean="0"/>
              <a:t>good </a:t>
            </a:r>
            <a:r>
              <a:rPr lang="en-US" dirty="0"/>
              <a:t>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research articles</a:t>
            </a:r>
          </a:p>
          <a:p>
            <a:r>
              <a:rPr lang="en-US" dirty="0" smtClean="0"/>
              <a:t>Complex time-consuming computations (i.e. long MCMC, optimizations)</a:t>
            </a:r>
          </a:p>
          <a:p>
            <a:r>
              <a:rPr lang="en-US" dirty="0" smtClean="0"/>
              <a:t>Documents that require precise formatting</a:t>
            </a:r>
          </a:p>
          <a:p>
            <a:r>
              <a:rPr lang="en-US" dirty="0" smtClean="0"/>
              <a:t>Books (although can be done with use of other tools)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45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knitr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Toolchain</a:t>
            </a:r>
            <a:endParaRPr lang="en-US" dirty="0" smtClean="0"/>
          </a:p>
          <a:p>
            <a:pPr lvl="1"/>
            <a:r>
              <a:rPr lang="en-US" dirty="0" smtClean="0"/>
              <a:t>Text editor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knitr</a:t>
            </a:r>
            <a:r>
              <a:rPr lang="en-US" dirty="0" smtClean="0"/>
              <a:t> package (from CRAN via </a:t>
            </a:r>
            <a:r>
              <a:rPr lang="en-US" dirty="0" err="1" smtClean="0">
                <a:latin typeface="Courier"/>
                <a:cs typeface="Courier"/>
              </a:rPr>
              <a:t>install.packages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 appropriate document viewer (PDF viewer, web browser)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andoc</a:t>
            </a:r>
            <a:r>
              <a:rPr lang="en-US" dirty="0" smtClean="0"/>
              <a:t> (optional)</a:t>
            </a:r>
          </a:p>
          <a:p>
            <a:r>
              <a:rPr lang="en-US" dirty="0" smtClean="0"/>
              <a:t>Easiest to use </a:t>
            </a:r>
            <a:r>
              <a:rPr lang="en-US" dirty="0" err="1" smtClean="0"/>
              <a:t>RStudio</a:t>
            </a:r>
            <a:r>
              <a:rPr lang="en-US" dirty="0" smtClean="0"/>
              <a:t> where </a:t>
            </a:r>
            <a:r>
              <a:rPr lang="en-US" dirty="0" err="1" smtClean="0"/>
              <a:t>knitr</a:t>
            </a:r>
            <a:r>
              <a:rPr lang="en-US" dirty="0" smtClean="0"/>
              <a:t> (and </a:t>
            </a:r>
            <a:r>
              <a:rPr lang="en-US" dirty="0" err="1" smtClean="0"/>
              <a:t>Sweave</a:t>
            </a:r>
            <a:r>
              <a:rPr lang="en-US" dirty="0" smtClean="0"/>
              <a:t>) are already integrated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16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knitr</a:t>
            </a:r>
            <a:endParaRPr lang="en-US" dirty="0"/>
          </a:p>
        </p:txBody>
      </p:sp>
      <p:pic>
        <p:nvPicPr>
          <p:cNvPr id="5" name="Picture 4" descr="Screen Shot 2013-04-24 at 4.4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9" y="1391572"/>
            <a:ext cx="7913563" cy="4979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1805" y="6488668"/>
            <a:ext cx="238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yihui.name</a:t>
            </a:r>
            <a:r>
              <a:rPr lang="en-US" dirty="0" smtClean="0"/>
              <a:t>/</a:t>
            </a:r>
            <a:r>
              <a:rPr lang="en-US" dirty="0" err="1" smtClean="0"/>
              <a:t>knitr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12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Pandoc</a:t>
            </a:r>
            <a:endParaRPr lang="en-US" dirty="0"/>
          </a:p>
        </p:txBody>
      </p:sp>
      <p:pic>
        <p:nvPicPr>
          <p:cNvPr id="3" name="Picture 2" descr="Screen Shot 2013-04-24 at 4.4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892"/>
            <a:ext cx="9144000" cy="399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6026" y="6485915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johnmacfarlane.net</a:t>
            </a:r>
            <a:r>
              <a:rPr lang="en-US" dirty="0" smtClean="0"/>
              <a:t>/</a:t>
            </a:r>
            <a:r>
              <a:rPr lang="en-US" dirty="0" err="1" smtClean="0"/>
              <a:t>pandoc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61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4" name="Picture 3" descr="Screen Shot 2013-04-24 at 4.4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7" y="1363019"/>
            <a:ext cx="7886248" cy="4956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9657" y="6472259"/>
            <a:ext cx="249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www.rstudio.com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10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pic>
        <p:nvPicPr>
          <p:cNvPr id="3" name="Picture 2" descr="Screen Shot 2013-04-24 at 4.46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08" y="1417639"/>
            <a:ext cx="6955044" cy="49386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2140" y="6458604"/>
            <a:ext cx="447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daringfireball.net</a:t>
            </a:r>
            <a:r>
              <a:rPr lang="en-US" dirty="0" smtClean="0"/>
              <a:t>/projects/markdown/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28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simpler version of “markup” languages</a:t>
            </a:r>
          </a:p>
          <a:p>
            <a:r>
              <a:rPr lang="en-US" dirty="0" smtClean="0"/>
              <a:t>Written in simple text format</a:t>
            </a:r>
          </a:p>
          <a:p>
            <a:r>
              <a:rPr lang="en-US" dirty="0" smtClean="0"/>
              <a:t>Has minimal formatting indicators</a:t>
            </a:r>
          </a:p>
          <a:p>
            <a:r>
              <a:rPr lang="en-US" dirty="0"/>
              <a:t>T</a:t>
            </a:r>
            <a:r>
              <a:rPr lang="en-US" dirty="0" smtClean="0"/>
              <a:t>ools </a:t>
            </a:r>
            <a:r>
              <a:rPr lang="en-US" dirty="0" smtClean="0"/>
              <a:t>support converting it to </a:t>
            </a:r>
            <a:r>
              <a:rPr lang="en-US" dirty="0" smtClean="0"/>
              <a:t>many other </a:t>
            </a:r>
            <a:r>
              <a:rPr lang="en-US" dirty="0" smtClean="0"/>
              <a:t>formats (</a:t>
            </a:r>
            <a:r>
              <a:rPr lang="en-US" dirty="0" err="1" smtClean="0"/>
              <a:t>pandoc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4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indicates a first-level header</a:t>
            </a:r>
          </a:p>
          <a:p>
            <a:r>
              <a:rPr lang="en-US" dirty="0" smtClean="0"/>
              <a:t>## second-level header</a:t>
            </a:r>
          </a:p>
          <a:p>
            <a:r>
              <a:rPr lang="en-US" dirty="0" smtClean="0"/>
              <a:t>### third-level header</a:t>
            </a:r>
          </a:p>
          <a:p>
            <a:r>
              <a:rPr lang="en-US" dirty="0" smtClean="0"/>
              <a:t>Indentation can be used to create an ordered (with numbers) or unordered </a:t>
            </a:r>
            <a:r>
              <a:rPr lang="en-US" smtClean="0"/>
              <a:t>(with</a:t>
            </a:r>
            <a:r>
              <a:rPr lang="en-US"/>
              <a:t> </a:t>
            </a:r>
            <a:r>
              <a:rPr lang="en-US" smtClean="0"/>
              <a:t>non-numbers) </a:t>
            </a:r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2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R Markdown Document</a:t>
            </a:r>
            <a:endParaRPr lang="en-US" dirty="0"/>
          </a:p>
        </p:txBody>
      </p:sp>
      <p:pic>
        <p:nvPicPr>
          <p:cNvPr id="4" name="Picture 3" descr="Screen Shot 2013-04-24 at 5.3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5" y="1890889"/>
            <a:ext cx="7633517" cy="43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4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 with Replication?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studies cannot be replicated</a:t>
            </a:r>
          </a:p>
          <a:p>
            <a:pPr lvl="1"/>
            <a:r>
              <a:rPr lang="en-US" dirty="0" smtClean="0"/>
              <a:t>No time, opportunistic</a:t>
            </a:r>
          </a:p>
          <a:p>
            <a:pPr lvl="1"/>
            <a:r>
              <a:rPr lang="en-US" dirty="0" smtClean="0"/>
              <a:t>No money</a:t>
            </a:r>
          </a:p>
          <a:p>
            <a:pPr lvl="1"/>
            <a:r>
              <a:rPr lang="en-US" dirty="0" smtClean="0"/>
              <a:t>Unique</a:t>
            </a:r>
          </a:p>
          <a:p>
            <a:r>
              <a:rPr lang="en-US" dirty="0" smtClean="0"/>
              <a:t>Reproducible Research: Make analytic data and code available so that others may reproduce findings</a:t>
            </a:r>
          </a:p>
        </p:txBody>
      </p:sp>
    </p:spTree>
    <p:extLst>
      <p:ext uri="{BB962C8B-B14F-4D97-AF65-F5344CB8AC3E}">
        <p14:creationId xmlns:p14="http://schemas.microsoft.com/office/powerpoint/2010/main" val="2901057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R Markdown</a:t>
            </a:r>
            <a:endParaRPr lang="en-US" dirty="0"/>
          </a:p>
        </p:txBody>
      </p:sp>
      <p:pic>
        <p:nvPicPr>
          <p:cNvPr id="3" name="Picture 2" descr="Screen Shot 2013-04-24 at 5.37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11" y="2692400"/>
            <a:ext cx="8125548" cy="26698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29667" y="3090333"/>
            <a:ext cx="2300111" cy="804334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5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HTML Document</a:t>
            </a:r>
            <a:endParaRPr lang="en-US" dirty="0"/>
          </a:p>
        </p:txBody>
      </p:sp>
      <p:pic>
        <p:nvPicPr>
          <p:cNvPr id="3" name="Picture 2" descr="Screen Shot 2013-04-24 at 5.3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862417"/>
            <a:ext cx="8770762" cy="42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7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pic>
        <p:nvPicPr>
          <p:cNvPr id="4" name="Picture 3" descr="Screen Shot 2013-04-24 at 5.4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1" y="1596463"/>
            <a:ext cx="6314924" cy="5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7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chunks begin with ```{r} on a line by itself and end with ``` on a line by itself</a:t>
            </a:r>
          </a:p>
          <a:p>
            <a:pPr lvl="1"/>
            <a:r>
              <a:rPr lang="en-US" dirty="0" smtClean="0"/>
              <a:t>All R code goes in between</a:t>
            </a:r>
          </a:p>
          <a:p>
            <a:r>
              <a:rPr lang="en-US" dirty="0" smtClean="0"/>
              <a:t>Code chunks can have names, which is useful when making plots</a:t>
            </a:r>
          </a:p>
          <a:p>
            <a:r>
              <a:rPr lang="en-US" dirty="0" smtClean="0"/>
              <a:t>By default, code in a code chunk will be </a:t>
            </a:r>
            <a:r>
              <a:rPr lang="en-US" b="1" dirty="0" smtClean="0"/>
              <a:t>echoed</a:t>
            </a:r>
            <a:r>
              <a:rPr lang="en-US" dirty="0" smtClean="0"/>
              <a:t>, as will the </a:t>
            </a:r>
            <a:r>
              <a:rPr lang="en-US" b="1" dirty="0" smtClean="0"/>
              <a:t>result</a:t>
            </a:r>
            <a:r>
              <a:rPr lang="en-US" dirty="0" smtClean="0"/>
              <a:t> of the computation (if there is anything to print)</a:t>
            </a:r>
          </a:p>
        </p:txBody>
      </p:sp>
    </p:spTree>
    <p:extLst>
      <p:ext uri="{BB962C8B-B14F-4D97-AF65-F5344CB8AC3E}">
        <p14:creationId xmlns:p14="http://schemas.microsoft.com/office/powerpoint/2010/main" val="3519303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R Markdown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order is</a:t>
            </a:r>
          </a:p>
          <a:p>
            <a:pPr lvl="1"/>
            <a:r>
              <a:rPr lang="en-US" dirty="0" err="1" smtClean="0"/>
              <a:t>First.Rmd</a:t>
            </a:r>
            <a:r>
              <a:rPr lang="en-US" dirty="0" smtClean="0"/>
              <a:t> (written by you!)</a:t>
            </a:r>
            <a:endParaRPr lang="en-US" dirty="0" smtClean="0"/>
          </a:p>
          <a:p>
            <a:pPr lvl="1"/>
            <a:r>
              <a:rPr lang="en-US" dirty="0" err="1" smtClean="0"/>
              <a:t>First.md</a:t>
            </a:r>
            <a:r>
              <a:rPr lang="en-US" dirty="0" smtClean="0"/>
              <a:t> (created by </a:t>
            </a:r>
            <a:r>
              <a:rPr lang="en-US" dirty="0" err="1" smtClean="0"/>
              <a:t>knitr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First.html</a:t>
            </a:r>
            <a:r>
              <a:rPr lang="en-US" dirty="0" smtClean="0"/>
              <a:t> (created by </a:t>
            </a:r>
            <a:r>
              <a:rPr lang="en-US" dirty="0" err="1" smtClean="0"/>
              <a:t>knitr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The .md file (and the .html file) are not things we care about and </a:t>
            </a:r>
            <a:r>
              <a:rPr lang="en-US" b="1" dirty="0" smtClean="0"/>
              <a:t>should not be edited</a:t>
            </a:r>
            <a:endParaRPr lang="en-US" dirty="0"/>
          </a:p>
          <a:p>
            <a:r>
              <a:rPr lang="en-US" dirty="0" smtClean="0"/>
              <a:t>Always edit the .</a:t>
            </a:r>
            <a:r>
              <a:rPr lang="en-US" dirty="0" err="1" smtClean="0"/>
              <a:t>Rmd</a:t>
            </a:r>
            <a:r>
              <a:rPr lang="en-US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383693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Options</a:t>
            </a:r>
            <a:endParaRPr lang="en-US" dirty="0"/>
          </a:p>
        </p:txBody>
      </p:sp>
      <p:pic>
        <p:nvPicPr>
          <p:cNvPr id="4" name="Picture 3" descr="Screen Shot 2013-04-25 at 11.28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9" y="2102801"/>
            <a:ext cx="8223669" cy="43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10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Options</a:t>
            </a:r>
            <a:endParaRPr lang="en-US" dirty="0"/>
          </a:p>
        </p:txBody>
      </p:sp>
      <p:pic>
        <p:nvPicPr>
          <p:cNvPr id="5" name="Picture 4" descr="Screen Shot 2013-04-25 at 11.31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6799"/>
            <a:ext cx="8229600" cy="36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47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Options</a:t>
            </a:r>
            <a:endParaRPr lang="en-US" dirty="0"/>
          </a:p>
        </p:txBody>
      </p:sp>
      <p:pic>
        <p:nvPicPr>
          <p:cNvPr id="4" name="Picture 3" descr="Screen Shot 2013-04-25 at 11.32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9" y="2806700"/>
            <a:ext cx="8877279" cy="216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60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Computation</a:t>
            </a:r>
            <a:endParaRPr lang="en-US" dirty="0"/>
          </a:p>
        </p:txBody>
      </p:sp>
      <p:pic>
        <p:nvPicPr>
          <p:cNvPr id="3" name="Picture 2" descr="Screen Shot 2013-04-25 at 11.35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97" y="2133599"/>
            <a:ext cx="8372426" cy="3437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2770" y="6130895"/>
            <a:ext cx="664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(NOTE: Look at ?</a:t>
            </a:r>
            <a:r>
              <a:rPr lang="en-US" dirty="0" err="1" smtClean="0"/>
              <a:t>strptime</a:t>
            </a:r>
            <a:r>
              <a:rPr lang="en-US" dirty="0" smtClean="0"/>
              <a:t> for a list of all the date/time format codes.)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47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Computation</a:t>
            </a:r>
            <a:endParaRPr lang="en-US" dirty="0"/>
          </a:p>
        </p:txBody>
      </p:sp>
      <p:pic>
        <p:nvPicPr>
          <p:cNvPr id="3" name="Picture 2" descr="Screen Shot 2013-04-25 at 11.36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2" y="2578099"/>
            <a:ext cx="8262032" cy="27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5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Bridge the Gap?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9633" y="1417637"/>
            <a:ext cx="3334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Replication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9630" y="5617981"/>
            <a:ext cx="33343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Nothing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1206" y="3592761"/>
            <a:ext cx="514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  <p:cxnSp>
        <p:nvCxnSpPr>
          <p:cNvPr id="7" name="Straight Arrow Connector 6"/>
          <p:cNvCxnSpPr>
            <a:stCxn id="3" idx="2"/>
            <a:endCxn id="5" idx="0"/>
          </p:cNvCxnSpPr>
          <p:nvPr/>
        </p:nvCxnSpPr>
        <p:spPr>
          <a:xfrm flipH="1">
            <a:off x="4796818" y="2340967"/>
            <a:ext cx="3" cy="32770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5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pic>
        <p:nvPicPr>
          <p:cNvPr id="4" name="Picture 3" descr="Screen Shot 2013-04-25 at 11.45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38" y="1510164"/>
            <a:ext cx="6057115" cy="50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pic>
        <p:nvPicPr>
          <p:cNvPr id="4" name="Picture 3" descr="Screen Shot 2013-04-25 at 11.45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27" y="1429997"/>
            <a:ext cx="6044735" cy="53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66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Graphics: What </a:t>
            </a:r>
            <a:r>
              <a:rPr lang="en-US" dirty="0" err="1" smtClean="0"/>
              <a:t>knitr</a:t>
            </a:r>
            <a:r>
              <a:rPr lang="en-US" dirty="0" smtClean="0"/>
              <a:t> Produces</a:t>
            </a:r>
            <a:endParaRPr lang="en-US" dirty="0"/>
          </a:p>
        </p:txBody>
      </p:sp>
      <p:pic>
        <p:nvPicPr>
          <p:cNvPr id="3" name="Picture 2" descr="Screen Shot 2013-04-25 at 11.46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1" y="1562099"/>
            <a:ext cx="8387454" cy="525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44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Global Options</a:t>
            </a:r>
            <a:endParaRPr lang="en-US" dirty="0"/>
          </a:p>
        </p:txBody>
      </p:sp>
      <p:pic>
        <p:nvPicPr>
          <p:cNvPr id="3" name="Picture 2" descr="Screen Shot 2013-04-25 at 12.0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88" y="1417639"/>
            <a:ext cx="6646539" cy="533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43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Global Options</a:t>
            </a:r>
            <a:endParaRPr lang="en-US" dirty="0"/>
          </a:p>
        </p:txBody>
      </p:sp>
      <p:pic>
        <p:nvPicPr>
          <p:cNvPr id="3" name="Picture 2" descr="Screen Shot 2013-04-25 at 12.0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27" y="1419599"/>
            <a:ext cx="6122846" cy="542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3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Tables with </a:t>
            </a:r>
            <a:r>
              <a:rPr lang="en-US" dirty="0" err="1" smtClean="0"/>
              <a:t>xtable</a:t>
            </a:r>
            <a:endParaRPr lang="en-US" dirty="0"/>
          </a:p>
        </p:txBody>
      </p:sp>
      <p:pic>
        <p:nvPicPr>
          <p:cNvPr id="3" name="Picture 2" descr="Screen Shot 2013-04-25 at 12.07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3400"/>
            <a:ext cx="8266736" cy="483813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236332" y="5352586"/>
            <a:ext cx="2498938" cy="737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35270" y="5905265"/>
            <a:ext cx="169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important!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4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Tables with </a:t>
            </a:r>
            <a:r>
              <a:rPr lang="en-US" dirty="0" err="1"/>
              <a:t>xtable</a:t>
            </a:r>
            <a:endParaRPr lang="en-US" dirty="0"/>
          </a:p>
        </p:txBody>
      </p:sp>
      <p:pic>
        <p:nvPicPr>
          <p:cNvPr id="3" name="Picture 2" descr="Screen Shot 2013-04-25 at 12.08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92" y="1444948"/>
            <a:ext cx="7844434" cy="53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1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Long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857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Important for long documents with complex computations</a:t>
            </a:r>
          </a:p>
          <a:p>
            <a:r>
              <a:rPr lang="en-US" dirty="0" smtClean="0"/>
              <a:t>Set ‘cache = TRUE’ in chunk option to cache results</a:t>
            </a:r>
          </a:p>
          <a:p>
            <a:r>
              <a:rPr lang="en-US" dirty="0" smtClean="0"/>
              <a:t>Code has to be run once; results are then stored in a key-value database</a:t>
            </a:r>
          </a:p>
          <a:p>
            <a:r>
              <a:rPr lang="en-US" dirty="0" smtClean="0"/>
              <a:t>On subsequent runs, results are loaded from database rather than execute code</a:t>
            </a:r>
          </a:p>
          <a:p>
            <a:r>
              <a:rPr lang="en-US" dirty="0" smtClean="0"/>
              <a:t>If code changes, results are re-run</a:t>
            </a:r>
          </a:p>
          <a:p>
            <a:r>
              <a:rPr lang="en-US" dirty="0" smtClean="0"/>
              <a:t>Dependencies can be specified via ‘</a:t>
            </a:r>
            <a:r>
              <a:rPr lang="en-US" dirty="0" err="1" smtClean="0"/>
              <a:t>dependson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79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Long Computations</a:t>
            </a:r>
            <a:endParaRPr lang="en-US" dirty="0"/>
          </a:p>
        </p:txBody>
      </p:sp>
      <p:pic>
        <p:nvPicPr>
          <p:cNvPr id="3" name="Picture 2" descr="Screen Shot 2013-04-25 at 12.14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1579860"/>
            <a:ext cx="8070985" cy="51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05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Long Computations</a:t>
            </a:r>
          </a:p>
        </p:txBody>
      </p:sp>
      <p:pic>
        <p:nvPicPr>
          <p:cNvPr id="3" name="Picture 2" descr="Screen Shot 2013-04-25 at 12.18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78" y="1460499"/>
            <a:ext cx="7258276" cy="52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4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Bridge the Gap?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863" y="1417637"/>
            <a:ext cx="3334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Replication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860" y="5617981"/>
            <a:ext cx="33343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Nothing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862" y="3661413"/>
            <a:ext cx="3334375" cy="70788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Reproduciblity</a:t>
            </a:r>
            <a:endParaRPr lang="en-US" sz="4000" dirty="0"/>
          </a:p>
        </p:txBody>
      </p:sp>
      <p:cxnSp>
        <p:nvCxnSpPr>
          <p:cNvPr id="13" name="Straight Arrow Connector 12"/>
          <p:cNvCxnSpPr>
            <a:stCxn id="3" idx="2"/>
            <a:endCxn id="9" idx="0"/>
          </p:cNvCxnSpPr>
          <p:nvPr/>
        </p:nvCxnSpPr>
        <p:spPr>
          <a:xfrm flipH="1">
            <a:off x="4792050" y="2340967"/>
            <a:ext cx="1" cy="13204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5" idx="0"/>
          </p:cNvCxnSpPr>
          <p:nvPr/>
        </p:nvCxnSpPr>
        <p:spPr>
          <a:xfrm flipH="1">
            <a:off x="4792048" y="4369299"/>
            <a:ext cx="2" cy="12486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384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Basic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Controlling Output</a:t>
            </a:r>
          </a:p>
          <a:p>
            <a:pPr lvl="1"/>
            <a:r>
              <a:rPr lang="en-US" dirty="0" smtClean="0"/>
              <a:t>results: “markup”, “</a:t>
            </a:r>
            <a:r>
              <a:rPr lang="en-US" dirty="0" err="1" smtClean="0"/>
              <a:t>asis</a:t>
            </a:r>
            <a:r>
              <a:rPr lang="en-US" dirty="0" smtClean="0"/>
              <a:t>”, “hide”</a:t>
            </a:r>
          </a:p>
          <a:p>
            <a:pPr lvl="1"/>
            <a:r>
              <a:rPr lang="en-US" dirty="0" smtClean="0"/>
              <a:t>echo: TRUE, FALSE</a:t>
            </a:r>
          </a:p>
          <a:p>
            <a:pPr lvl="1"/>
            <a:r>
              <a:rPr lang="en-US" dirty="0" err="1" smtClean="0"/>
              <a:t>eval</a:t>
            </a:r>
            <a:r>
              <a:rPr lang="en-US" dirty="0" smtClean="0"/>
              <a:t>: TRUE, FALSE</a:t>
            </a:r>
          </a:p>
          <a:p>
            <a:r>
              <a:rPr lang="en-US" dirty="0" smtClean="0"/>
              <a:t>Figures</a:t>
            </a:r>
          </a:p>
          <a:p>
            <a:pPr lvl="1"/>
            <a:r>
              <a:rPr lang="en-US" dirty="0" err="1" smtClean="0"/>
              <a:t>fig.width</a:t>
            </a:r>
            <a:r>
              <a:rPr lang="en-US" dirty="0" smtClean="0"/>
              <a:t>: width of plot (passed to graphics </a:t>
            </a:r>
            <a:r>
              <a:rPr lang="en-US" dirty="0" err="1" smtClean="0"/>
              <a:t>dev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fig.height</a:t>
            </a:r>
            <a:r>
              <a:rPr lang="en-US" dirty="0" smtClean="0"/>
              <a:t>: height of plot</a:t>
            </a:r>
          </a:p>
          <a:p>
            <a:pPr lvl="1"/>
            <a:r>
              <a:rPr lang="en-US" dirty="0" err="1" smtClean="0"/>
              <a:t>fig.path</a:t>
            </a:r>
            <a:r>
              <a:rPr lang="en-US" dirty="0" smtClean="0"/>
              <a:t>: directory to put figures (“figure/”)</a:t>
            </a:r>
          </a:p>
        </p:txBody>
      </p:sp>
    </p:spTree>
    <p:extLst>
      <p:ext uri="{BB962C8B-B14F-4D97-AF65-F5344CB8AC3E}">
        <p14:creationId xmlns:p14="http://schemas.microsoft.com/office/powerpoint/2010/main" val="1161798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Reproducibility: The Bigger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Reproducibility is not just about using individual tools</a:t>
            </a:r>
          </a:p>
          <a:p>
            <a:r>
              <a:rPr lang="en-US" dirty="0" smtClean="0"/>
              <a:t>Need a “reproducible workflow” that incorporates a number of other tools/practices</a:t>
            </a:r>
          </a:p>
          <a:p>
            <a:r>
              <a:rPr lang="en-US" dirty="0" smtClean="0"/>
              <a:t>Version control: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svn</a:t>
            </a:r>
            <a:r>
              <a:rPr lang="en-US" dirty="0" smtClean="0"/>
              <a:t>, </a:t>
            </a:r>
            <a:r>
              <a:rPr lang="en-US" dirty="0" err="1" smtClean="0"/>
              <a:t>cvs</a:t>
            </a:r>
            <a:r>
              <a:rPr lang="en-US" dirty="0" smtClean="0"/>
              <a:t> (!)</a:t>
            </a:r>
          </a:p>
          <a:p>
            <a:r>
              <a:rPr lang="en-US" dirty="0" smtClean="0"/>
              <a:t>Software versioning, regression/unit testing</a:t>
            </a:r>
          </a:p>
        </p:txBody>
      </p:sp>
    </p:spTree>
    <p:extLst>
      <p:ext uri="{BB962C8B-B14F-4D97-AF65-F5344CB8AC3E}">
        <p14:creationId xmlns:p14="http://schemas.microsoft.com/office/powerpoint/2010/main" val="264554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Reproducible Research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technologies increasing data collection throughput; data are more complex and extremely high dimensional</a:t>
            </a:r>
          </a:p>
          <a:p>
            <a:r>
              <a:rPr lang="en-US" dirty="0" smtClean="0"/>
              <a:t>Existing databases can be merged into new “</a:t>
            </a:r>
            <a:r>
              <a:rPr lang="en-US" dirty="0" err="1" smtClean="0"/>
              <a:t>megadatabases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Computing power is greatly increased, allowing more sophisticated analyses</a:t>
            </a:r>
          </a:p>
          <a:p>
            <a:r>
              <a:rPr lang="en-US" dirty="0" smtClean="0"/>
              <a:t>For every field “X” there is a field “Computational X”</a:t>
            </a:r>
          </a:p>
        </p:txBody>
      </p:sp>
    </p:spTree>
    <p:extLst>
      <p:ext uri="{BB962C8B-B14F-4D97-AF65-F5344CB8AC3E}">
        <p14:creationId xmlns:p14="http://schemas.microsoft.com/office/powerpoint/2010/main" val="115161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Reproducible Air Pollution</a:t>
            </a:r>
            <a:br>
              <a:rPr lang="en-US" dirty="0" smtClean="0"/>
            </a:br>
            <a:r>
              <a:rPr lang="en-US" dirty="0" smtClean="0"/>
              <a:t>and Health Research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15024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Estimating small (but important) health effects in the presence of much stronger signals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Results inform substantial policy decisions, affect many stakeholders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EPA regulations can cost billions of dollars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Complex statistical methods are needed and subjected to intense scrutiny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2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Pipeline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8516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80745" y="3707595"/>
            <a:ext cx="10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Article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129133" y="6415634"/>
            <a:ext cx="8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Pipeline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537" y="35723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4797" y="3604036"/>
            <a:ext cx="120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Measured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9205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73740" y="3599026"/>
            <a:ext cx="106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Analytic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1308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2163" y="3631603"/>
            <a:ext cx="133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Computational Results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8516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80745" y="3707595"/>
            <a:ext cx="101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77021" y="3569822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59251" y="3710950"/>
            <a:ext cx="85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77021" y="2287179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61400" y="2450124"/>
            <a:ext cx="96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77021" y="4841580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53006" y="4852427"/>
            <a:ext cx="133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Numerical Summaries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98516" y="4844926"/>
            <a:ext cx="1378588" cy="69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24642" y="5015381"/>
            <a:ext cx="77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</a:p>
        </p:txBody>
      </p:sp>
      <p:cxnSp>
        <p:nvCxnSpPr>
          <p:cNvPr id="20" name="Straight Arrow Connector 19"/>
          <p:cNvCxnSpPr>
            <a:stCxn id="3" idx="3"/>
            <a:endCxn id="5" idx="1"/>
          </p:cNvCxnSpPr>
          <p:nvPr/>
        </p:nvCxnSpPr>
        <p:spPr>
          <a:xfrm flipV="1">
            <a:off x="1563125" y="3917200"/>
            <a:ext cx="326080" cy="2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7" idx="1"/>
          </p:cNvCxnSpPr>
          <p:nvPr/>
        </p:nvCxnSpPr>
        <p:spPr>
          <a:xfrm>
            <a:off x="3267793" y="3917200"/>
            <a:ext cx="29351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13" idx="1"/>
          </p:cNvCxnSpPr>
          <p:nvPr/>
        </p:nvCxnSpPr>
        <p:spPr>
          <a:xfrm flipV="1">
            <a:off x="4939896" y="2634557"/>
            <a:ext cx="837125" cy="12826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1" idx="1"/>
          </p:cNvCxnSpPr>
          <p:nvPr/>
        </p:nvCxnSpPr>
        <p:spPr>
          <a:xfrm>
            <a:off x="4939896" y="3917200"/>
            <a:ext cx="8371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5" idx="1"/>
          </p:cNvCxnSpPr>
          <p:nvPr/>
        </p:nvCxnSpPr>
        <p:spPr>
          <a:xfrm>
            <a:off x="4939896" y="3917200"/>
            <a:ext cx="837125" cy="1271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  <a:endCxn id="9" idx="1"/>
          </p:cNvCxnSpPr>
          <p:nvPr/>
        </p:nvCxnSpPr>
        <p:spPr>
          <a:xfrm>
            <a:off x="7155609" y="2634557"/>
            <a:ext cx="442907" cy="12826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3"/>
            <a:endCxn id="9" idx="1"/>
          </p:cNvCxnSpPr>
          <p:nvPr/>
        </p:nvCxnSpPr>
        <p:spPr>
          <a:xfrm flipV="1">
            <a:off x="7155609" y="3917200"/>
            <a:ext cx="442907" cy="1271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9" idx="1"/>
          </p:cNvCxnSpPr>
          <p:nvPr/>
        </p:nvCxnSpPr>
        <p:spPr>
          <a:xfrm>
            <a:off x="7155609" y="3917200"/>
            <a:ext cx="44290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84537" y="1716759"/>
            <a:ext cx="632847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3510525" y="6372208"/>
            <a:ext cx="546657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4537" y="1345839"/>
            <a:ext cx="84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129133" y="6415634"/>
            <a:ext cx="84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9454" y="2471605"/>
            <a:ext cx="168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code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686282" y="2471603"/>
            <a:ext cx="14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Analytic code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082348" y="1852711"/>
            <a:ext cx="188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code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1111074" y="3379465"/>
            <a:ext cx="1077054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2874702" y="3368213"/>
            <a:ext cx="1054552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2"/>
          </p:cNvCxnSpPr>
          <p:nvPr/>
        </p:nvCxnSpPr>
        <p:spPr>
          <a:xfrm rot="16200000" flipH="1">
            <a:off x="5062635" y="2183199"/>
            <a:ext cx="532279" cy="6099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8" idx="2"/>
          </p:cNvCxnSpPr>
          <p:nvPr/>
        </p:nvCxnSpPr>
        <p:spPr>
          <a:xfrm rot="16200000" flipH="1">
            <a:off x="4524619" y="2721214"/>
            <a:ext cx="1608310" cy="6099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8" idx="2"/>
          </p:cNvCxnSpPr>
          <p:nvPr/>
        </p:nvCxnSpPr>
        <p:spPr>
          <a:xfrm rot="16200000" flipH="1">
            <a:off x="4035292" y="3210542"/>
            <a:ext cx="2478414" cy="5014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7" idx="0"/>
            <a:endCxn id="9" idx="2"/>
          </p:cNvCxnSpPr>
          <p:nvPr/>
        </p:nvCxnSpPr>
        <p:spPr>
          <a:xfrm rot="5400000" flipH="1" flipV="1">
            <a:off x="7997636" y="4554752"/>
            <a:ext cx="58034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10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1231</Words>
  <Application>Microsoft Macintosh PowerPoint</Application>
  <PresentationFormat>On-screen Show (4:3)</PresentationFormat>
  <Paragraphs>190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Reproducible Research and Literate Statistical Programming (with knitr)</vt:lpstr>
      <vt:lpstr>Replication</vt:lpstr>
      <vt:lpstr>What’s Wrong with Replication?</vt:lpstr>
      <vt:lpstr>How Can We Bridge the Gap?</vt:lpstr>
      <vt:lpstr>How Can We Bridge the Gap?</vt:lpstr>
      <vt:lpstr>Why Do We Need Reproducible Research Now?</vt:lpstr>
      <vt:lpstr>Example: Reproducible Air Pollution and Health Research</vt:lpstr>
      <vt:lpstr>Research Pipeline</vt:lpstr>
      <vt:lpstr>Research Pipeline</vt:lpstr>
      <vt:lpstr>Recent Developments in Reproducible Research</vt:lpstr>
      <vt:lpstr>Recent Developments in Reproducible Research</vt:lpstr>
      <vt:lpstr>Recent Developments in Reproducible Research</vt:lpstr>
      <vt:lpstr>Recent Developments in Reproducible Research</vt:lpstr>
      <vt:lpstr>The IOM Report</vt:lpstr>
      <vt:lpstr>When Can Research be Reproducible?</vt:lpstr>
      <vt:lpstr>Literate (Statistical) Programming</vt:lpstr>
      <vt:lpstr>Literate (Statistical) Programming</vt:lpstr>
      <vt:lpstr>Sweave Limitations</vt:lpstr>
      <vt:lpstr>Literate (Statistical) Programming</vt:lpstr>
      <vt:lpstr>What is LSP good for?</vt:lpstr>
      <vt:lpstr>What is LSP NOT good for?</vt:lpstr>
      <vt:lpstr>Using knitr</vt:lpstr>
      <vt:lpstr>knitr</vt:lpstr>
      <vt:lpstr>Pandoc</vt:lpstr>
      <vt:lpstr>RStudio</vt:lpstr>
      <vt:lpstr>Markdown</vt:lpstr>
      <vt:lpstr>Markdown</vt:lpstr>
      <vt:lpstr>Markdown</vt:lpstr>
      <vt:lpstr>Your First R Markdown Document</vt:lpstr>
      <vt:lpstr>Processing R Markdown</vt:lpstr>
      <vt:lpstr>Resulting HTML Document</vt:lpstr>
      <vt:lpstr>Under the Hood</vt:lpstr>
      <vt:lpstr>A Few Notes</vt:lpstr>
      <vt:lpstr>Processing R Markdown Documents</vt:lpstr>
      <vt:lpstr>Chunk Options</vt:lpstr>
      <vt:lpstr>Chunk Options</vt:lpstr>
      <vt:lpstr>Chunk Options</vt:lpstr>
      <vt:lpstr>Inline Computation</vt:lpstr>
      <vt:lpstr>Inline Computation</vt:lpstr>
      <vt:lpstr>Graphics</vt:lpstr>
      <vt:lpstr>Graphics</vt:lpstr>
      <vt:lpstr>Graphics: What knitr Produces</vt:lpstr>
      <vt:lpstr>Setting Global Options</vt:lpstr>
      <vt:lpstr>Setting Global Options</vt:lpstr>
      <vt:lpstr>Making Tables with xtable</vt:lpstr>
      <vt:lpstr>Making Tables with xtable</vt:lpstr>
      <vt:lpstr>Caching Long Computations</vt:lpstr>
      <vt:lpstr>Caching Long Computations</vt:lpstr>
      <vt:lpstr>Caching Long Computations</vt:lpstr>
      <vt:lpstr>Summary of Basic Options</vt:lpstr>
      <vt:lpstr>Reproducibility: The Bigger Picture</vt:lpstr>
      <vt:lpstr>Thank you!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Literate Statistical Programming with knitr</dc:title>
  <dc:creator>Roger Peng</dc:creator>
  <cp:lastModifiedBy>Roger Peng</cp:lastModifiedBy>
  <cp:revision>25</cp:revision>
  <dcterms:created xsi:type="dcterms:W3CDTF">2013-04-24T20:06:05Z</dcterms:created>
  <dcterms:modified xsi:type="dcterms:W3CDTF">2013-04-26T00:42:20Z</dcterms:modified>
</cp:coreProperties>
</file>