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83" r:id="rId21"/>
    <p:sldId id="275" r:id="rId22"/>
    <p:sldId id="278" r:id="rId23"/>
    <p:sldId id="279" r:id="rId24"/>
    <p:sldId id="276" r:id="rId25"/>
    <p:sldId id="277" r:id="rId26"/>
    <p:sldId id="280" r:id="rId27"/>
    <p:sldId id="281" r:id="rId28"/>
    <p:sldId id="284" r:id="rId29"/>
    <p:sldId id="286" r:id="rId30"/>
    <p:sldId id="285" r:id="rId31"/>
    <p:sldId id="287" r:id="rId32"/>
    <p:sldId id="288" r:id="rId33"/>
    <p:sldId id="291" r:id="rId34"/>
    <p:sldId id="292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6" r:id="rId47"/>
    <p:sldId id="305" r:id="rId48"/>
    <p:sldId id="307" r:id="rId49"/>
    <p:sldId id="303" r:id="rId50"/>
    <p:sldId id="289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ihui.name/knit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198" y="2144305"/>
            <a:ext cx="7807599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Literate Statistical Programming (with </a:t>
            </a:r>
            <a:r>
              <a:rPr lang="en-US" dirty="0" err="1" smtClean="0"/>
              <a:t>knitr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650848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Roger D. Peng, PhD</a:t>
            </a:r>
          </a:p>
          <a:p>
            <a:r>
              <a:rPr lang="en-US" i="1" dirty="0" smtClean="0"/>
              <a:t>Department of Biostatistics</a:t>
            </a:r>
          </a:p>
          <a:p>
            <a:r>
              <a:rPr lang="en-US" i="1" dirty="0" smtClean="0"/>
              <a:t>Johns Hopkins Bloomberg School of Public Health</a:t>
            </a:r>
          </a:p>
          <a:p>
            <a:endParaRPr lang="en-US" dirty="0" smtClean="0"/>
          </a:p>
          <a:p>
            <a:r>
              <a:rPr lang="en-US" dirty="0" smtClean="0"/>
              <a:t>University of Minnesota</a:t>
            </a:r>
          </a:p>
          <a:p>
            <a:r>
              <a:rPr lang="en-US" dirty="0" smtClean="0"/>
              <a:t>April 2013</a:t>
            </a:r>
          </a:p>
        </p:txBody>
      </p:sp>
    </p:spTree>
    <p:extLst>
      <p:ext uri="{BB962C8B-B14F-4D97-AF65-F5344CB8AC3E}">
        <p14:creationId xmlns:p14="http://schemas.microsoft.com/office/powerpoint/2010/main" val="30276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15" y="2977550"/>
            <a:ext cx="4445000" cy="2184400"/>
          </a:xfrm>
          <a:prstGeom prst="rect">
            <a:avLst/>
          </a:prstGeom>
        </p:spPr>
      </p:pic>
      <p:pic>
        <p:nvPicPr>
          <p:cNvPr id="4" name="Picture 3" descr="F1.mediu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7636"/>
            <a:ext cx="3863305" cy="49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 descr="Screen Shot 2012-04-01 at 1.17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20" y="1569808"/>
            <a:ext cx="5487296" cy="528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729" y="1979452"/>
            <a:ext cx="1738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Duke Saga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937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4" name="Picture 3" descr="Screen Shot 2012-03-27 at 9.49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732"/>
            <a:ext cx="9144000" cy="5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8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IOM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 the Discovery/Test Validation stage of </a:t>
            </a:r>
            <a:r>
              <a:rPr lang="en-US" dirty="0" err="1" smtClean="0"/>
              <a:t>omics</a:t>
            </a:r>
            <a:r>
              <a:rPr lang="en-US" dirty="0" smtClean="0"/>
              <a:t>-based tests:</a:t>
            </a:r>
          </a:p>
          <a:p>
            <a:r>
              <a:rPr lang="en-US" b="1" dirty="0" smtClean="0"/>
              <a:t>Data/metadata </a:t>
            </a:r>
            <a:r>
              <a:rPr lang="en-US" dirty="0" smtClean="0"/>
              <a:t>used to develop test should be made publicly available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computer code </a:t>
            </a:r>
            <a:r>
              <a:rPr lang="en-US" dirty="0" smtClean="0"/>
              <a:t>and fully specified computational procedures used for development of the candidate </a:t>
            </a:r>
            <a:r>
              <a:rPr lang="en-US" dirty="0" err="1" smtClean="0"/>
              <a:t>omics</a:t>
            </a:r>
            <a:r>
              <a:rPr lang="en-US" dirty="0" smtClean="0"/>
              <a:t>-based test should be made sustainably available</a:t>
            </a:r>
          </a:p>
          <a:p>
            <a:r>
              <a:rPr lang="en-US" dirty="0" smtClean="0"/>
              <a:t>“Ideally, the computer code that is released will </a:t>
            </a:r>
            <a:r>
              <a:rPr lang="en-US" b="1" dirty="0" smtClean="0"/>
              <a:t>encompass all of the steps of computational analysis</a:t>
            </a:r>
            <a:r>
              <a:rPr lang="en-US" dirty="0" smtClean="0"/>
              <a:t>, including all data preprocessing steps, that have been described in this chapter. All aspects of the analysis need to be transparently reported.”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for</a:t>
            </a:r>
            <a:br>
              <a:rPr lang="en-US" dirty="0" smtClean="0"/>
            </a:br>
            <a:r>
              <a:rPr lang="en-US" dirty="0" smtClean="0"/>
              <a:t>Reproducible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data are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Analytic </a:t>
            </a:r>
            <a:r>
              <a:rPr lang="en-US" dirty="0"/>
              <a:t>code are </a:t>
            </a:r>
            <a:r>
              <a:rPr lang="en-US" dirty="0" smtClean="0"/>
              <a:t>available</a:t>
            </a:r>
            <a:endParaRPr lang="en-US" dirty="0"/>
          </a:p>
          <a:p>
            <a:r>
              <a:rPr lang="en-US" dirty="0" smtClean="0"/>
              <a:t>Documentation </a:t>
            </a:r>
            <a:r>
              <a:rPr lang="en-US" dirty="0"/>
              <a:t>of code and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Standard </a:t>
            </a:r>
            <a:r>
              <a:rPr lang="en-US" dirty="0"/>
              <a:t>means of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4732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article is a stream of </a:t>
            </a:r>
            <a:r>
              <a:rPr lang="en-US" b="1" dirty="0"/>
              <a:t>text </a:t>
            </a:r>
            <a:r>
              <a:rPr lang="en-US" dirty="0"/>
              <a:t>and </a:t>
            </a:r>
            <a:r>
              <a:rPr lang="en-US" b="1" dirty="0" smtClean="0"/>
              <a:t>code</a:t>
            </a:r>
            <a:endParaRPr lang="en-US" b="1" dirty="0"/>
          </a:p>
          <a:p>
            <a:r>
              <a:rPr lang="en-US" dirty="0" smtClean="0"/>
              <a:t>Analysis </a:t>
            </a:r>
            <a:r>
              <a:rPr lang="en-US" dirty="0"/>
              <a:t>code is divided into text and </a:t>
            </a:r>
            <a:r>
              <a:rPr lang="en-US" dirty="0" smtClean="0"/>
              <a:t>code “</a:t>
            </a:r>
            <a:r>
              <a:rPr lang="en-US" dirty="0"/>
              <a:t>chunks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code chunk loads data and computes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Presentation </a:t>
            </a:r>
            <a:r>
              <a:rPr lang="en-US" dirty="0"/>
              <a:t>code formats results (tables, figures,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Article </a:t>
            </a:r>
            <a:r>
              <a:rPr lang="en-US" dirty="0"/>
              <a:t>text explains what is going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Literate </a:t>
            </a:r>
            <a:r>
              <a:rPr lang="en-US" dirty="0"/>
              <a:t>programs can be </a:t>
            </a:r>
            <a:r>
              <a:rPr lang="en-US" b="1" dirty="0"/>
              <a:t>weaved </a:t>
            </a:r>
            <a:r>
              <a:rPr lang="en-US" dirty="0"/>
              <a:t>to produce human-readable documents and </a:t>
            </a:r>
            <a:r>
              <a:rPr lang="en-US" b="1" dirty="0"/>
              <a:t>tangled </a:t>
            </a:r>
            <a:r>
              <a:rPr lang="en-US" dirty="0"/>
              <a:t>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50405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Literate programming is a general </a:t>
            </a:r>
            <a:r>
              <a:rPr lang="en-US" dirty="0" smtClean="0"/>
              <a:t>concept that requires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documentation language (human readable</a:t>
            </a:r>
            <a:r>
              <a:rPr lang="en-US" dirty="0" smtClean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programming language (machine readable</a:t>
            </a:r>
            <a:r>
              <a:rPr lang="en-US" dirty="0" smtClean="0"/>
              <a:t>)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uses </a:t>
            </a:r>
            <a:r>
              <a:rPr lang="en-US" dirty="0"/>
              <a:t>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and R as</a:t>
            </a:r>
            <a:r>
              <a:rPr lang="en-US" dirty="0" smtClean="0"/>
              <a:t> the documentation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was developed </a:t>
            </a:r>
            <a:r>
              <a:rPr lang="en-US" dirty="0"/>
              <a:t>by Friedrich </a:t>
            </a:r>
            <a:r>
              <a:rPr lang="en-US" dirty="0" err="1"/>
              <a:t>Leisch</a:t>
            </a:r>
            <a:r>
              <a:rPr lang="en-US" dirty="0"/>
              <a:t> (member of the R </a:t>
            </a:r>
            <a:r>
              <a:rPr lang="en-US" dirty="0" smtClean="0"/>
              <a:t>Core) and is maintained by R core</a:t>
            </a:r>
          </a:p>
          <a:p>
            <a:pPr marL="571500" indent="-514350"/>
            <a:r>
              <a:rPr lang="en-US" dirty="0" smtClean="0"/>
              <a:t>Main </a:t>
            </a:r>
            <a:r>
              <a:rPr lang="en-US" dirty="0"/>
              <a:t>web site: </a:t>
            </a:r>
            <a:r>
              <a:rPr lang="en-US" sz="2824" dirty="0">
                <a:latin typeface="Courier New"/>
                <a:cs typeface="Courier New"/>
              </a:rPr>
              <a:t>http://</a:t>
            </a:r>
            <a:r>
              <a:rPr lang="en-US" sz="2824" dirty="0" err="1">
                <a:latin typeface="Courier New"/>
                <a:cs typeface="Courier New"/>
              </a:rPr>
              <a:t>www.statistik.lmu.de</a:t>
            </a:r>
            <a:r>
              <a:rPr lang="en-US" sz="2824" dirty="0">
                <a:latin typeface="Courier New"/>
                <a:cs typeface="Courier New"/>
              </a:rPr>
              <a:t>/ </a:t>
            </a:r>
            <a:r>
              <a:rPr lang="en-US" sz="2824" dirty="0" err="1">
                <a:latin typeface="Courier New"/>
                <a:cs typeface="Courier New"/>
              </a:rPr>
              <a:t>̃leisch/</a:t>
            </a:r>
            <a:r>
              <a:rPr lang="en-US" sz="2824" dirty="0" err="1" smtClean="0">
                <a:latin typeface="Courier New"/>
                <a:cs typeface="Courier New"/>
              </a:rPr>
              <a:t>Sweave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762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has many limitations</a:t>
            </a:r>
          </a:p>
          <a:p>
            <a:r>
              <a:rPr lang="en-US" dirty="0" smtClean="0"/>
              <a:t>Focused primarily on </a:t>
            </a:r>
            <a:r>
              <a:rPr lang="en-US" dirty="0" err="1" smtClean="0"/>
              <a:t>LaTeX</a:t>
            </a:r>
            <a:r>
              <a:rPr lang="en-US" dirty="0" smtClean="0"/>
              <a:t>, a difficult to learn markup language used only by </a:t>
            </a:r>
            <a:r>
              <a:rPr lang="en-US" dirty="0" err="1" smtClean="0"/>
              <a:t>weirdos</a:t>
            </a:r>
            <a:endParaRPr lang="en-US" dirty="0" smtClean="0"/>
          </a:p>
          <a:p>
            <a:r>
              <a:rPr lang="en-US" dirty="0" smtClean="0"/>
              <a:t>Lacks features like caching, multiple plots per chunk, mixing programming languages and many other technical items</a:t>
            </a:r>
          </a:p>
          <a:p>
            <a:r>
              <a:rPr lang="en-US" dirty="0" smtClean="0"/>
              <a:t>Not frequently updated or very actively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8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(Statistical)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knitr</a:t>
            </a:r>
            <a:r>
              <a:rPr lang="en-US" dirty="0" smtClean="0"/>
              <a:t> is an alternative (more recent) package</a:t>
            </a:r>
          </a:p>
          <a:p>
            <a:r>
              <a:rPr lang="en-US" dirty="0" smtClean="0"/>
              <a:t>Brings together many features added on to </a:t>
            </a:r>
            <a:r>
              <a:rPr lang="en-US" dirty="0" err="1" smtClean="0"/>
              <a:t>Sweave</a:t>
            </a:r>
            <a:r>
              <a:rPr lang="en-US" dirty="0" smtClean="0"/>
              <a:t> to address limitations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uses R as the programming language (although others are allowed) and variety of documentation languages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, Markdown, HTML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was developed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(graduate student in statistics at Iowa State)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http://yihui.name/knitr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knitr</a:t>
            </a:r>
            <a:r>
              <a:rPr lang="en-US" dirty="0"/>
              <a:t> </a:t>
            </a:r>
            <a:r>
              <a:rPr lang="en-US" dirty="0" smtClean="0"/>
              <a:t>good </a:t>
            </a:r>
            <a:r>
              <a:rPr lang="en-US" dirty="0"/>
              <a:t>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Manuals</a:t>
            </a:r>
          </a:p>
          <a:p>
            <a:r>
              <a:rPr lang="en-US" dirty="0" smtClean="0"/>
              <a:t>Short/medium-length technical documents</a:t>
            </a:r>
          </a:p>
          <a:p>
            <a:r>
              <a:rPr lang="en-US" dirty="0" smtClean="0"/>
              <a:t>Tutorials</a:t>
            </a:r>
          </a:p>
          <a:p>
            <a:r>
              <a:rPr lang="en-US" dirty="0" smtClean="0"/>
              <a:t>Reports (esp. if generated periodically)</a:t>
            </a:r>
          </a:p>
          <a:p>
            <a:r>
              <a:rPr lang="en-US" dirty="0" smtClean="0"/>
              <a:t>Data preprocessing documents/summaries</a:t>
            </a:r>
          </a:p>
        </p:txBody>
      </p:sp>
    </p:spTree>
    <p:extLst>
      <p:ext uri="{BB962C8B-B14F-4D97-AF65-F5344CB8AC3E}">
        <p14:creationId xmlns:p14="http://schemas.microsoft.com/office/powerpoint/2010/main" val="410567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45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ultimate standard for strengthening scientific evidence is replication of findings and conducting studies with independent</a:t>
            </a:r>
          </a:p>
          <a:p>
            <a:pPr lvl="1"/>
            <a:r>
              <a:rPr lang="en-US" dirty="0" smtClean="0"/>
              <a:t>Investigators	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Analytical methods</a:t>
            </a:r>
          </a:p>
          <a:p>
            <a:pPr lvl="1"/>
            <a:r>
              <a:rPr lang="en-US" dirty="0" smtClean="0"/>
              <a:t>Laboratories</a:t>
            </a:r>
          </a:p>
          <a:p>
            <a:pPr lvl="1"/>
            <a:r>
              <a:rPr lang="en-US" dirty="0" smtClean="0"/>
              <a:t>Instruments</a:t>
            </a:r>
          </a:p>
          <a:p>
            <a:r>
              <a:rPr lang="en-US" dirty="0" smtClean="0"/>
              <a:t>Replication is particularly important in studies that can impact broad policy or regulatory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knitr</a:t>
            </a:r>
            <a:r>
              <a:rPr lang="en-US" dirty="0" smtClean="0"/>
              <a:t> NOT good </a:t>
            </a:r>
            <a:r>
              <a:rPr lang="en-US" dirty="0"/>
              <a:t>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research articles</a:t>
            </a:r>
          </a:p>
          <a:p>
            <a:r>
              <a:rPr lang="en-US" dirty="0" smtClean="0"/>
              <a:t>Complex time-consuming computations (i.e. long MCMC, optimizations)</a:t>
            </a:r>
          </a:p>
          <a:p>
            <a:r>
              <a:rPr lang="en-US" dirty="0" smtClean="0"/>
              <a:t>Documents that require precise formatting</a:t>
            </a:r>
          </a:p>
          <a:p>
            <a:r>
              <a:rPr lang="en-US" dirty="0" smtClean="0"/>
              <a:t>Books (although can be done with use of other tools)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Toolchain</a:t>
            </a:r>
            <a:endParaRPr lang="en-US" dirty="0" smtClean="0"/>
          </a:p>
          <a:p>
            <a:pPr lvl="1"/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knitr</a:t>
            </a:r>
            <a:r>
              <a:rPr lang="en-US" dirty="0" smtClean="0"/>
              <a:t> package (from CRAN via </a:t>
            </a:r>
            <a:r>
              <a:rPr lang="en-US" dirty="0" err="1" smtClean="0">
                <a:latin typeface="Courier"/>
                <a:cs typeface="Courier"/>
              </a:rPr>
              <a:t>install.packages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appropriate document viewer (PDF viewer, web browser)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andoc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Easiest to use </a:t>
            </a:r>
            <a:r>
              <a:rPr lang="en-US" dirty="0" err="1" smtClean="0"/>
              <a:t>RStudio</a:t>
            </a:r>
            <a:r>
              <a:rPr lang="en-US" dirty="0" smtClean="0"/>
              <a:t> where </a:t>
            </a:r>
            <a:r>
              <a:rPr lang="en-US" dirty="0" err="1" smtClean="0"/>
              <a:t>knitr</a:t>
            </a:r>
            <a:r>
              <a:rPr lang="en-US" dirty="0" smtClean="0"/>
              <a:t> (and </a:t>
            </a:r>
            <a:r>
              <a:rPr lang="en-US" dirty="0" err="1" smtClean="0"/>
              <a:t>Sweave</a:t>
            </a:r>
            <a:r>
              <a:rPr lang="en-US" dirty="0" smtClean="0"/>
              <a:t>) are already integrated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knitr</a:t>
            </a:r>
            <a:endParaRPr lang="en-US" dirty="0"/>
          </a:p>
        </p:txBody>
      </p:sp>
      <p:pic>
        <p:nvPicPr>
          <p:cNvPr id="5" name="Picture 4" descr="Screen Shot 2013-04-24 at 4.4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9" y="1391572"/>
            <a:ext cx="7913563" cy="4979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1805" y="6488668"/>
            <a:ext cx="23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yihui.name</a:t>
            </a:r>
            <a:r>
              <a:rPr lang="en-US" dirty="0" smtClean="0"/>
              <a:t>/</a:t>
            </a:r>
            <a:r>
              <a:rPr lang="en-US" dirty="0" err="1" smtClean="0"/>
              <a:t>knitr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1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Pandoc</a:t>
            </a:r>
            <a:endParaRPr lang="en-US" dirty="0"/>
          </a:p>
        </p:txBody>
      </p:sp>
      <p:pic>
        <p:nvPicPr>
          <p:cNvPr id="3" name="Picture 2" descr="Screen Shot 2013-04-24 at 4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892"/>
            <a:ext cx="9144000" cy="399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6026" y="648591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johnmacfarlane.net</a:t>
            </a:r>
            <a:r>
              <a:rPr lang="en-US" dirty="0" smtClean="0"/>
              <a:t>/</a:t>
            </a:r>
            <a:r>
              <a:rPr lang="en-US" dirty="0" err="1" smtClean="0"/>
              <a:t>pandoc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6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3" descr="Screen Shot 2013-04-24 at 4.4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7" y="1363019"/>
            <a:ext cx="7886248" cy="4956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657" y="6472259"/>
            <a:ext cx="249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10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pic>
        <p:nvPicPr>
          <p:cNvPr id="3" name="Picture 2" descr="Screen Shot 2013-04-24 at 4.4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8" y="1417639"/>
            <a:ext cx="6955044" cy="4938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2140" y="6458604"/>
            <a:ext cx="447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daringfireball.net</a:t>
            </a:r>
            <a:r>
              <a:rPr lang="en-US" dirty="0" smtClean="0"/>
              <a:t>/projects/markdown/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simpler version of “markup” languages</a:t>
            </a:r>
          </a:p>
          <a:p>
            <a:r>
              <a:rPr lang="en-US" dirty="0" smtClean="0"/>
              <a:t>Written in simple text format</a:t>
            </a:r>
          </a:p>
          <a:p>
            <a:r>
              <a:rPr lang="en-US" dirty="0" smtClean="0"/>
              <a:t>Has minimal formatting indicators</a:t>
            </a:r>
          </a:p>
          <a:p>
            <a:r>
              <a:rPr lang="en-US" dirty="0" smtClean="0"/>
              <a:t>Many tools support converting it to other formats (</a:t>
            </a:r>
            <a:r>
              <a:rPr lang="en-US" dirty="0" err="1" smtClean="0"/>
              <a:t>pandoc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indicates a first-level header</a:t>
            </a:r>
          </a:p>
          <a:p>
            <a:r>
              <a:rPr lang="en-US" dirty="0" smtClean="0"/>
              <a:t>## second-level header</a:t>
            </a:r>
          </a:p>
          <a:p>
            <a:r>
              <a:rPr lang="en-US" dirty="0" smtClean="0"/>
              <a:t>### third-level header</a:t>
            </a:r>
          </a:p>
          <a:p>
            <a:r>
              <a:rPr lang="en-US" dirty="0" smtClean="0"/>
              <a:t>Indentation can be used to create an ordered (with numbers) or unordered </a:t>
            </a:r>
            <a:r>
              <a:rPr lang="en-US" smtClean="0"/>
              <a:t>(with</a:t>
            </a:r>
            <a:r>
              <a:rPr lang="en-US"/>
              <a:t> </a:t>
            </a:r>
            <a:r>
              <a:rPr lang="en-US" smtClean="0"/>
              <a:t>non-numbers)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2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R Markdown Document</a:t>
            </a:r>
            <a:endParaRPr lang="en-US" dirty="0"/>
          </a:p>
        </p:txBody>
      </p:sp>
      <p:pic>
        <p:nvPicPr>
          <p:cNvPr id="4" name="Picture 3" descr="Screen Shot 2013-04-24 at 5.3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5" y="1890889"/>
            <a:ext cx="7633517" cy="43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 Markdown</a:t>
            </a:r>
            <a:endParaRPr lang="en-US" dirty="0"/>
          </a:p>
        </p:txBody>
      </p:sp>
      <p:pic>
        <p:nvPicPr>
          <p:cNvPr id="3" name="Picture 2" descr="Screen Shot 2013-04-24 at 5.37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1" y="2692400"/>
            <a:ext cx="8125548" cy="26698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29667" y="3090333"/>
            <a:ext cx="2300111" cy="804334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studies cannot be replicated</a:t>
            </a:r>
          </a:p>
          <a:p>
            <a:pPr lvl="1"/>
            <a:r>
              <a:rPr lang="en-US" dirty="0" smtClean="0"/>
              <a:t>No time, opportunistic</a:t>
            </a:r>
          </a:p>
          <a:p>
            <a:pPr lvl="1"/>
            <a:r>
              <a:rPr lang="en-US" dirty="0" smtClean="0"/>
              <a:t>No money</a:t>
            </a:r>
          </a:p>
          <a:p>
            <a:pPr lvl="1"/>
            <a:r>
              <a:rPr lang="en-US" dirty="0" smtClean="0"/>
              <a:t>Unique</a:t>
            </a:r>
          </a:p>
          <a:p>
            <a:r>
              <a:rPr lang="en-US" dirty="0" smtClean="0"/>
              <a:t>Reproducible Research: Make analytic data and code available so that others may reproduce findings</a:t>
            </a:r>
          </a:p>
        </p:txBody>
      </p:sp>
    </p:spTree>
    <p:extLst>
      <p:ext uri="{BB962C8B-B14F-4D97-AF65-F5344CB8AC3E}">
        <p14:creationId xmlns:p14="http://schemas.microsoft.com/office/powerpoint/2010/main" val="2901057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HTML Document</a:t>
            </a:r>
            <a:endParaRPr lang="en-US" dirty="0"/>
          </a:p>
        </p:txBody>
      </p:sp>
      <p:pic>
        <p:nvPicPr>
          <p:cNvPr id="3" name="Picture 2" descr="Screen Shot 2013-04-24 at 5.3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862417"/>
            <a:ext cx="8770762" cy="42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Picture 3" descr="Screen Shot 2013-04-24 at 5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1" y="1596463"/>
            <a:ext cx="6314924" cy="5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7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chunks begin with ```{r} on a line by itself and end with ``` on a line by itself</a:t>
            </a:r>
          </a:p>
          <a:p>
            <a:pPr lvl="1"/>
            <a:r>
              <a:rPr lang="en-US" dirty="0" smtClean="0"/>
              <a:t>All R code goes in between</a:t>
            </a:r>
          </a:p>
          <a:p>
            <a:r>
              <a:rPr lang="en-US" dirty="0" smtClean="0"/>
              <a:t>Code chunks can have </a:t>
            </a:r>
            <a:r>
              <a:rPr lang="en-US" dirty="0" smtClean="0"/>
              <a:t>names, which is useful when making plots</a:t>
            </a:r>
            <a:endParaRPr lang="en-US" dirty="0" smtClean="0"/>
          </a:p>
          <a:p>
            <a:r>
              <a:rPr lang="en-US" dirty="0" smtClean="0"/>
              <a:t>By default, code in a code chunk will be </a:t>
            </a:r>
            <a:r>
              <a:rPr lang="en-US" b="1" dirty="0" smtClean="0"/>
              <a:t>echoed</a:t>
            </a:r>
            <a:r>
              <a:rPr lang="en-US" dirty="0" smtClean="0"/>
              <a:t>, as will the </a:t>
            </a:r>
            <a:r>
              <a:rPr lang="en-US" b="1" dirty="0" smtClean="0"/>
              <a:t>result</a:t>
            </a:r>
            <a:r>
              <a:rPr lang="en-US" dirty="0" smtClean="0"/>
              <a:t> of the computation (if there is anything to print)</a:t>
            </a:r>
          </a:p>
        </p:txBody>
      </p:sp>
    </p:spTree>
    <p:extLst>
      <p:ext uri="{BB962C8B-B14F-4D97-AF65-F5344CB8AC3E}">
        <p14:creationId xmlns:p14="http://schemas.microsoft.com/office/powerpoint/2010/main" val="3519303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R Markdown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is</a:t>
            </a:r>
          </a:p>
          <a:p>
            <a:pPr lvl="1"/>
            <a:r>
              <a:rPr lang="en-US" dirty="0" err="1" smtClean="0"/>
              <a:t>First.Rmd</a:t>
            </a:r>
            <a:endParaRPr lang="en-US" dirty="0" smtClean="0"/>
          </a:p>
          <a:p>
            <a:pPr lvl="1"/>
            <a:r>
              <a:rPr lang="en-US" dirty="0" err="1" smtClean="0"/>
              <a:t>First.md</a:t>
            </a:r>
            <a:endParaRPr lang="en-US" dirty="0" smtClean="0"/>
          </a:p>
          <a:p>
            <a:pPr lvl="1"/>
            <a:r>
              <a:rPr lang="en-US" dirty="0" err="1" smtClean="0"/>
              <a:t>First.html</a:t>
            </a:r>
            <a:endParaRPr lang="en-US" dirty="0" smtClean="0"/>
          </a:p>
          <a:p>
            <a:r>
              <a:rPr lang="en-US" dirty="0" smtClean="0"/>
              <a:t>The .md file (and the .html file) are not things we care about and </a:t>
            </a:r>
            <a:r>
              <a:rPr lang="en-US" b="1" dirty="0" smtClean="0"/>
              <a:t>should not be edited</a:t>
            </a:r>
            <a:endParaRPr lang="en-US" dirty="0"/>
          </a:p>
          <a:p>
            <a:r>
              <a:rPr lang="en-US" dirty="0" smtClean="0"/>
              <a:t>Always edit the .</a:t>
            </a:r>
            <a:r>
              <a:rPr lang="en-US" dirty="0" err="1" smtClean="0"/>
              <a:t>Rmd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83693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Options</a:t>
            </a:r>
            <a:endParaRPr lang="en-US" dirty="0"/>
          </a:p>
        </p:txBody>
      </p:sp>
      <p:pic>
        <p:nvPicPr>
          <p:cNvPr id="4" name="Picture 3" descr="Screen Shot 2013-04-25 at 11.2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9" y="2102801"/>
            <a:ext cx="8223669" cy="43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10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Options</a:t>
            </a:r>
            <a:endParaRPr lang="en-US" dirty="0"/>
          </a:p>
        </p:txBody>
      </p:sp>
      <p:pic>
        <p:nvPicPr>
          <p:cNvPr id="5" name="Picture 4" descr="Screen Shot 2013-04-25 at 11.3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6799"/>
            <a:ext cx="8229600" cy="36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7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Options</a:t>
            </a:r>
            <a:endParaRPr lang="en-US" dirty="0"/>
          </a:p>
        </p:txBody>
      </p:sp>
      <p:pic>
        <p:nvPicPr>
          <p:cNvPr id="4" name="Picture 3" descr="Screen Shot 2013-04-25 at 11.32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9" y="2806700"/>
            <a:ext cx="8877279" cy="21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60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Computation</a:t>
            </a:r>
            <a:endParaRPr lang="en-US" dirty="0"/>
          </a:p>
        </p:txBody>
      </p:sp>
      <p:pic>
        <p:nvPicPr>
          <p:cNvPr id="3" name="Picture 2" descr="Screen Shot 2013-04-25 at 11.3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7" y="2133599"/>
            <a:ext cx="8372426" cy="3437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770" y="6130895"/>
            <a:ext cx="664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(NOTE: Look at ?</a:t>
            </a:r>
            <a:r>
              <a:rPr lang="en-US" dirty="0" err="1" smtClean="0"/>
              <a:t>strptime</a:t>
            </a:r>
            <a:r>
              <a:rPr lang="en-US" dirty="0" smtClean="0"/>
              <a:t> for a list of all the date/time format codes.)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47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Computation</a:t>
            </a:r>
            <a:endParaRPr lang="en-US" dirty="0"/>
          </a:p>
        </p:txBody>
      </p:sp>
      <p:pic>
        <p:nvPicPr>
          <p:cNvPr id="3" name="Picture 2" descr="Screen Shot 2013-04-25 at 11.36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2" y="2578099"/>
            <a:ext cx="8262032" cy="27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4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4" name="Picture 3" descr="Screen Shot 2013-04-25 at 11.4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38" y="1510164"/>
            <a:ext cx="6057115" cy="50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9633" y="1417637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9630" y="5617981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1206" y="3592761"/>
            <a:ext cx="514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 flipH="1">
            <a:off x="4796818" y="2340967"/>
            <a:ext cx="3" cy="32770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5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4" name="Picture 3" descr="Screen Shot 2013-04-25 at 11.45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7" y="1429997"/>
            <a:ext cx="6044735" cy="53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66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Graphics: What </a:t>
            </a:r>
            <a:r>
              <a:rPr lang="en-US" dirty="0" err="1" smtClean="0"/>
              <a:t>knitr</a:t>
            </a:r>
            <a:r>
              <a:rPr lang="en-US" dirty="0" smtClean="0"/>
              <a:t> Produces</a:t>
            </a:r>
            <a:endParaRPr lang="en-US" dirty="0"/>
          </a:p>
        </p:txBody>
      </p:sp>
      <p:pic>
        <p:nvPicPr>
          <p:cNvPr id="3" name="Picture 2" descr="Screen Shot 2013-04-25 at 11.46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1" y="1562099"/>
            <a:ext cx="8387454" cy="52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Global Options</a:t>
            </a:r>
            <a:endParaRPr lang="en-US" dirty="0"/>
          </a:p>
        </p:txBody>
      </p:sp>
      <p:pic>
        <p:nvPicPr>
          <p:cNvPr id="3" name="Picture 2" descr="Screen Shot 2013-04-25 at 12.0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88" y="1417639"/>
            <a:ext cx="6646539" cy="53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3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Global Options</a:t>
            </a:r>
            <a:endParaRPr lang="en-US" dirty="0"/>
          </a:p>
        </p:txBody>
      </p:sp>
      <p:pic>
        <p:nvPicPr>
          <p:cNvPr id="3" name="Picture 2" descr="Screen Shot 2013-04-25 at 12.0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7" y="1419599"/>
            <a:ext cx="6122846" cy="54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3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Tables with </a:t>
            </a:r>
            <a:r>
              <a:rPr lang="en-US" dirty="0" err="1" smtClean="0"/>
              <a:t>xtable</a:t>
            </a:r>
            <a:endParaRPr lang="en-US" dirty="0"/>
          </a:p>
        </p:txBody>
      </p:sp>
      <p:pic>
        <p:nvPicPr>
          <p:cNvPr id="3" name="Picture 2" descr="Screen Shot 2013-04-25 at 12.0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400"/>
            <a:ext cx="8266736" cy="48381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236332" y="5352586"/>
            <a:ext cx="2498938" cy="73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5270" y="5905265"/>
            <a:ext cx="169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4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Tables with </a:t>
            </a:r>
            <a:r>
              <a:rPr lang="en-US" dirty="0" err="1"/>
              <a:t>xtable</a:t>
            </a:r>
            <a:endParaRPr lang="en-US" dirty="0"/>
          </a:p>
        </p:txBody>
      </p:sp>
      <p:pic>
        <p:nvPicPr>
          <p:cNvPr id="3" name="Picture 2" descr="Screen Shot 2013-04-25 at 12.0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2" y="1444948"/>
            <a:ext cx="7844434" cy="53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1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Long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85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Important for long documents with complex computations</a:t>
            </a:r>
          </a:p>
          <a:p>
            <a:r>
              <a:rPr lang="en-US" dirty="0" smtClean="0"/>
              <a:t>Set ‘cache = TRUE’ in chunk option to cache results</a:t>
            </a:r>
          </a:p>
          <a:p>
            <a:r>
              <a:rPr lang="en-US" dirty="0" smtClean="0"/>
              <a:t>Code has to be run once; results are then stored in a key-value database</a:t>
            </a:r>
          </a:p>
          <a:p>
            <a:r>
              <a:rPr lang="en-US" dirty="0" smtClean="0"/>
              <a:t>On subsequent runs, results are loaded from database rather than execute code</a:t>
            </a:r>
          </a:p>
          <a:p>
            <a:r>
              <a:rPr lang="en-US" dirty="0" smtClean="0"/>
              <a:t>If code changes, results are re-run</a:t>
            </a:r>
          </a:p>
          <a:p>
            <a:r>
              <a:rPr lang="en-US" dirty="0" smtClean="0"/>
              <a:t>Dependencies can be specified via ‘</a:t>
            </a:r>
            <a:r>
              <a:rPr lang="en-US" dirty="0" err="1" smtClean="0"/>
              <a:t>dependson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79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Long Computations</a:t>
            </a:r>
            <a:endParaRPr lang="en-US" dirty="0"/>
          </a:p>
        </p:txBody>
      </p:sp>
      <p:pic>
        <p:nvPicPr>
          <p:cNvPr id="3" name="Picture 2" descr="Screen Shot 2013-04-25 at 12.1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1579860"/>
            <a:ext cx="8070985" cy="5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5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Long Computations</a:t>
            </a:r>
          </a:p>
        </p:txBody>
      </p:sp>
      <p:pic>
        <p:nvPicPr>
          <p:cNvPr id="3" name="Picture 2" descr="Screen Shot 2013-04-25 at 12.1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78" y="1460499"/>
            <a:ext cx="7258276" cy="52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45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Basic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Output</a:t>
            </a:r>
          </a:p>
          <a:p>
            <a:pPr lvl="1"/>
            <a:r>
              <a:rPr lang="en-US" dirty="0" smtClean="0"/>
              <a:t>results: “markup”, “</a:t>
            </a:r>
            <a:r>
              <a:rPr lang="en-US" dirty="0" err="1" smtClean="0"/>
              <a:t>asis</a:t>
            </a:r>
            <a:r>
              <a:rPr lang="en-US" dirty="0" smtClean="0"/>
              <a:t>”, “hide”</a:t>
            </a:r>
          </a:p>
          <a:p>
            <a:pPr lvl="1"/>
            <a:r>
              <a:rPr lang="en-US" dirty="0" smtClean="0"/>
              <a:t>echo: TRUE, FALSE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: TRUE, FALSE</a:t>
            </a:r>
          </a:p>
          <a:p>
            <a:r>
              <a:rPr lang="en-US" dirty="0" smtClean="0"/>
              <a:t>Figures</a:t>
            </a:r>
          </a:p>
          <a:p>
            <a:pPr lvl="1"/>
            <a:r>
              <a:rPr lang="en-US" dirty="0" err="1" smtClean="0"/>
              <a:t>fig.width</a:t>
            </a:r>
            <a:r>
              <a:rPr lang="en-US" dirty="0" smtClean="0"/>
              <a:t>: width of plot (passed to graphics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fig.height</a:t>
            </a:r>
            <a:r>
              <a:rPr lang="en-US" dirty="0" smtClean="0"/>
              <a:t>: height of plot</a:t>
            </a:r>
          </a:p>
          <a:p>
            <a:pPr lvl="1"/>
            <a:r>
              <a:rPr lang="en-US" dirty="0" err="1" smtClean="0"/>
              <a:t>fig.path</a:t>
            </a:r>
            <a:r>
              <a:rPr lang="en-US" dirty="0" smtClean="0"/>
              <a:t>: directory to put figures (“figure/”)</a:t>
            </a:r>
          </a:p>
        </p:txBody>
      </p:sp>
    </p:spTree>
    <p:extLst>
      <p:ext uri="{BB962C8B-B14F-4D97-AF65-F5344CB8AC3E}">
        <p14:creationId xmlns:p14="http://schemas.microsoft.com/office/powerpoint/2010/main" val="11617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863" y="1417637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860" y="5617981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862" y="3661413"/>
            <a:ext cx="3334375" cy="70788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Reproduciblity</a:t>
            </a:r>
            <a:endParaRPr lang="en-US" sz="4000" dirty="0"/>
          </a:p>
        </p:txBody>
      </p:sp>
      <p:cxnSp>
        <p:nvCxnSpPr>
          <p:cNvPr id="13" name="Straight Arrow Connector 12"/>
          <p:cNvCxnSpPr>
            <a:stCxn id="3" idx="2"/>
            <a:endCxn id="9" idx="0"/>
          </p:cNvCxnSpPr>
          <p:nvPr/>
        </p:nvCxnSpPr>
        <p:spPr>
          <a:xfrm flipH="1">
            <a:off x="4792050" y="2340967"/>
            <a:ext cx="1" cy="1320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5" idx="0"/>
          </p:cNvCxnSpPr>
          <p:nvPr/>
        </p:nvCxnSpPr>
        <p:spPr>
          <a:xfrm flipH="1">
            <a:off x="4792048" y="4369299"/>
            <a:ext cx="2" cy="12486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84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Reproducibility: The Bigger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Reproducibility is not just about using individual tools</a:t>
            </a:r>
          </a:p>
          <a:p>
            <a:r>
              <a:rPr lang="en-US" dirty="0" smtClean="0"/>
              <a:t>Need a “reproducible workflow” that incorporates a number of other tools/practices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svn</a:t>
            </a:r>
            <a:r>
              <a:rPr lang="en-US" dirty="0" smtClean="0"/>
              <a:t>, </a:t>
            </a:r>
            <a:r>
              <a:rPr lang="en-US" dirty="0" err="1" smtClean="0"/>
              <a:t>cvs</a:t>
            </a:r>
            <a:r>
              <a:rPr lang="en-US" dirty="0" smtClean="0"/>
              <a:t> (!)</a:t>
            </a:r>
          </a:p>
          <a:p>
            <a:r>
              <a:rPr lang="en-US" dirty="0" smtClean="0"/>
              <a:t>Software versioning, regression/unit testing</a:t>
            </a:r>
          </a:p>
        </p:txBody>
      </p:sp>
    </p:spTree>
    <p:extLst>
      <p:ext uri="{BB962C8B-B14F-4D97-AF65-F5344CB8AC3E}">
        <p14:creationId xmlns:p14="http://schemas.microsoft.com/office/powerpoint/2010/main" val="264554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Reproducible Research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technologies increasing data collection throughput; data are more complex and extremely high dimensional</a:t>
            </a:r>
          </a:p>
          <a:p>
            <a:r>
              <a:rPr lang="en-US" dirty="0" smtClean="0"/>
              <a:t>Existing databases can be merged into new “</a:t>
            </a:r>
            <a:r>
              <a:rPr lang="en-US" dirty="0" err="1" smtClean="0"/>
              <a:t>megadatabases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Computing power is greatly increased, allowing more sophisticated analyses</a:t>
            </a:r>
          </a:p>
          <a:p>
            <a:r>
              <a:rPr lang="en-US" dirty="0" smtClean="0"/>
              <a:t>For every field “X” there is a field “Computational X”</a:t>
            </a:r>
          </a:p>
        </p:txBody>
      </p:sp>
    </p:spTree>
    <p:extLst>
      <p:ext uri="{BB962C8B-B14F-4D97-AF65-F5344CB8AC3E}">
        <p14:creationId xmlns:p14="http://schemas.microsoft.com/office/powerpoint/2010/main" val="115161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Reproducible Air Pollution</a:t>
            </a:r>
            <a:br>
              <a:rPr lang="en-US" dirty="0" smtClean="0"/>
            </a:br>
            <a:r>
              <a:rPr lang="en-US" dirty="0" smtClean="0"/>
              <a:t>and Health Research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15024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Estimating small (but important) health effects in the presence of much stronger signals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Results inform substantial policy decisions, affect many stakeholders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EPA regulations can cost billions of dollars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Complex statistical methods are needed and subjected to intense scrutiny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537" y="35723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4797" y="3604036"/>
            <a:ext cx="120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9205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3740" y="3599026"/>
            <a:ext cx="10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1308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2163" y="3631603"/>
            <a:ext cx="133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Computational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7021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59251" y="3710950"/>
            <a:ext cx="8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7021" y="2287179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1400" y="2450124"/>
            <a:ext cx="96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77021" y="4841580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53006" y="4852427"/>
            <a:ext cx="13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Summaries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98516" y="4844926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24642" y="5015381"/>
            <a:ext cx="77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20" name="Straight Arrow Connector 19"/>
          <p:cNvCxnSpPr>
            <a:stCxn id="3" idx="3"/>
            <a:endCxn id="5" idx="1"/>
          </p:cNvCxnSpPr>
          <p:nvPr/>
        </p:nvCxnSpPr>
        <p:spPr>
          <a:xfrm flipV="1">
            <a:off x="1563125" y="3917200"/>
            <a:ext cx="326080" cy="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1"/>
          </p:cNvCxnSpPr>
          <p:nvPr/>
        </p:nvCxnSpPr>
        <p:spPr>
          <a:xfrm>
            <a:off x="3267793" y="3917200"/>
            <a:ext cx="29351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3" idx="1"/>
          </p:cNvCxnSpPr>
          <p:nvPr/>
        </p:nvCxnSpPr>
        <p:spPr>
          <a:xfrm flipV="1">
            <a:off x="4939896" y="2634557"/>
            <a:ext cx="837125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1"/>
          </p:cNvCxnSpPr>
          <p:nvPr/>
        </p:nvCxnSpPr>
        <p:spPr>
          <a:xfrm>
            <a:off x="4939896" y="3917200"/>
            <a:ext cx="8371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5" idx="1"/>
          </p:cNvCxnSpPr>
          <p:nvPr/>
        </p:nvCxnSpPr>
        <p:spPr>
          <a:xfrm>
            <a:off x="4939896" y="3917200"/>
            <a:ext cx="837125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9" idx="1"/>
          </p:cNvCxnSpPr>
          <p:nvPr/>
        </p:nvCxnSpPr>
        <p:spPr>
          <a:xfrm>
            <a:off x="7155609" y="2634557"/>
            <a:ext cx="442907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9" idx="1"/>
          </p:cNvCxnSpPr>
          <p:nvPr/>
        </p:nvCxnSpPr>
        <p:spPr>
          <a:xfrm flipV="1">
            <a:off x="7155609" y="3917200"/>
            <a:ext cx="442907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9" idx="1"/>
          </p:cNvCxnSpPr>
          <p:nvPr/>
        </p:nvCxnSpPr>
        <p:spPr>
          <a:xfrm>
            <a:off x="7155609" y="3917200"/>
            <a:ext cx="44290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4537" y="1716759"/>
            <a:ext cx="63284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3510525" y="6372208"/>
            <a:ext cx="546657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4537" y="1345839"/>
            <a:ext cx="84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9454" y="2471605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code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686282" y="2471603"/>
            <a:ext cx="1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 code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82348" y="1852711"/>
            <a:ext cx="18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code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1111074" y="3379465"/>
            <a:ext cx="107705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2874702" y="3368213"/>
            <a:ext cx="105455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</p:cNvCxnSpPr>
          <p:nvPr/>
        </p:nvCxnSpPr>
        <p:spPr>
          <a:xfrm rot="16200000" flipH="1">
            <a:off x="5062635" y="2183199"/>
            <a:ext cx="532279" cy="609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</p:cNvCxnSpPr>
          <p:nvPr/>
        </p:nvCxnSpPr>
        <p:spPr>
          <a:xfrm rot="16200000" flipH="1">
            <a:off x="4524619" y="2721214"/>
            <a:ext cx="1608310" cy="6099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2"/>
          </p:cNvCxnSpPr>
          <p:nvPr/>
        </p:nvCxnSpPr>
        <p:spPr>
          <a:xfrm rot="16200000" flipH="1">
            <a:off x="4035292" y="3210542"/>
            <a:ext cx="2478414" cy="5014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7" idx="0"/>
            <a:endCxn id="9" idx="2"/>
          </p:cNvCxnSpPr>
          <p:nvPr/>
        </p:nvCxnSpPr>
        <p:spPr>
          <a:xfrm rot="5400000" flipH="1" flipV="1">
            <a:off x="7997636" y="4554752"/>
            <a:ext cx="5803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0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1194</Words>
  <Application>Microsoft Macintosh PowerPoint</Application>
  <PresentationFormat>On-screen Show (4:3)</PresentationFormat>
  <Paragraphs>187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Literate Statistical Programming (with knitr)</vt:lpstr>
      <vt:lpstr>Replication</vt:lpstr>
      <vt:lpstr>What’s Wrong with Replication?</vt:lpstr>
      <vt:lpstr>How Can We Bridge the Gap?</vt:lpstr>
      <vt:lpstr>How Can We Bridge the Gap?</vt:lpstr>
      <vt:lpstr>Why Do We Need Reproducible Research Now?</vt:lpstr>
      <vt:lpstr>Example: Reproducible Air Pollution and Health Research</vt:lpstr>
      <vt:lpstr>Research Pipeline</vt:lpstr>
      <vt:lpstr>Research Pipeline</vt:lpstr>
      <vt:lpstr>Recent Developments in Reproducible Research</vt:lpstr>
      <vt:lpstr>Recent Developments in Reproducible Research</vt:lpstr>
      <vt:lpstr>Recent Developments in Reproducible Research</vt:lpstr>
      <vt:lpstr>The IOM Report</vt:lpstr>
      <vt:lpstr>What Do We Need for Reproducible Research?</vt:lpstr>
      <vt:lpstr>Literate (Statistical) Programming</vt:lpstr>
      <vt:lpstr>Literate (Statistical) Programming</vt:lpstr>
      <vt:lpstr>Sweave Limitations</vt:lpstr>
      <vt:lpstr>Literate (Statistical) Programming</vt:lpstr>
      <vt:lpstr>What is knitr good for?</vt:lpstr>
      <vt:lpstr>What is knitr NOT good for?</vt:lpstr>
      <vt:lpstr>Using knitr</vt:lpstr>
      <vt:lpstr>knitr</vt:lpstr>
      <vt:lpstr>Pandoc</vt:lpstr>
      <vt:lpstr>RStudio</vt:lpstr>
      <vt:lpstr>Markdown</vt:lpstr>
      <vt:lpstr>Markdown</vt:lpstr>
      <vt:lpstr>Markdown</vt:lpstr>
      <vt:lpstr>Your First R Markdown Document</vt:lpstr>
      <vt:lpstr>Processing R Markdown</vt:lpstr>
      <vt:lpstr>Resulting HTML Document</vt:lpstr>
      <vt:lpstr>Under the Hood</vt:lpstr>
      <vt:lpstr>A Few Notes</vt:lpstr>
      <vt:lpstr>Processing R Markdown Documents</vt:lpstr>
      <vt:lpstr>Chunk Options</vt:lpstr>
      <vt:lpstr>Chunk Options</vt:lpstr>
      <vt:lpstr>Chunk Options</vt:lpstr>
      <vt:lpstr>Inline Computation</vt:lpstr>
      <vt:lpstr>Inline Computation</vt:lpstr>
      <vt:lpstr>Graphics</vt:lpstr>
      <vt:lpstr>Graphics</vt:lpstr>
      <vt:lpstr>Graphics: What knitr Produces</vt:lpstr>
      <vt:lpstr>Setting Global Options</vt:lpstr>
      <vt:lpstr>Setting Global Options</vt:lpstr>
      <vt:lpstr>Making Tables with xtable</vt:lpstr>
      <vt:lpstr>Making Tables with xtable</vt:lpstr>
      <vt:lpstr>Caching Long Computations</vt:lpstr>
      <vt:lpstr>Caching Long Computations</vt:lpstr>
      <vt:lpstr>Caching Long Computations</vt:lpstr>
      <vt:lpstr>Summary of Basic Options</vt:lpstr>
      <vt:lpstr>Reproducibility: The Bigger Picture</vt:lpstr>
      <vt:lpstr>Thank you!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Roger Peng</cp:lastModifiedBy>
  <cp:revision>23</cp:revision>
  <dcterms:created xsi:type="dcterms:W3CDTF">2013-04-24T20:06:05Z</dcterms:created>
  <dcterms:modified xsi:type="dcterms:W3CDTF">2013-04-25T16:21:27Z</dcterms:modified>
</cp:coreProperties>
</file>