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8" r:id="rId1"/>
    <p:sldMasterId id="2147483797" r:id="rId2"/>
    <p:sldMasterId id="2147483816" r:id="rId3"/>
    <p:sldMasterId id="2147483683" r:id="rId4"/>
    <p:sldMasterId id="2147483895" r:id="rId5"/>
    <p:sldMasterId id="2147483910" r:id="rId6"/>
  </p:sldMasterIdLst>
  <p:notesMasterIdLst>
    <p:notesMasterId r:id="rId24"/>
  </p:notesMasterIdLst>
  <p:handoutMasterIdLst>
    <p:handoutMasterId r:id="rId25"/>
  </p:handoutMasterIdLst>
  <p:sldIdLst>
    <p:sldId id="283" r:id="rId7"/>
    <p:sldId id="308" r:id="rId8"/>
    <p:sldId id="292" r:id="rId9"/>
    <p:sldId id="375" r:id="rId10"/>
    <p:sldId id="376" r:id="rId11"/>
    <p:sldId id="377" r:id="rId12"/>
    <p:sldId id="382" r:id="rId13"/>
    <p:sldId id="384" r:id="rId14"/>
    <p:sldId id="383" r:id="rId15"/>
    <p:sldId id="386" r:id="rId16"/>
    <p:sldId id="387" r:id="rId17"/>
    <p:sldId id="388" r:id="rId18"/>
    <p:sldId id="389" r:id="rId19"/>
    <p:sldId id="379" r:id="rId20"/>
    <p:sldId id="390" r:id="rId21"/>
    <p:sldId id="391" r:id="rId22"/>
    <p:sldId id="280" r:id="rId23"/>
  </p:sldIdLst>
  <p:sldSz cx="12196763" cy="6858000"/>
  <p:notesSz cx="6858000" cy="9144000"/>
  <p:defaultTextStyle>
    <a:defPPr lvl="0">
      <a:defRPr lang="en-US"/>
    </a:defPPr>
    <a:lvl1pPr marL="0" lvl="1" algn="l" defTabSz="914478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1pPr>
    <a:lvl2pPr marL="457240" lvl="2" algn="l" defTabSz="914478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2pPr>
    <a:lvl3pPr marL="914478" lvl="3" algn="l" defTabSz="914478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3pPr>
    <a:lvl4pPr marL="1371718" lvl="4" algn="l" defTabSz="914478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目录页" id="{9D221634-295C-7843-AF5C-A0CB4F229241}">
          <p14:sldIdLst/>
        </p14:section>
        <p14:section name="章节页" id="{FD05EE94-C931-8C4B-83A2-004B32AA1207}">
          <p14:sldIdLst>
            <p14:sldId id="308"/>
            <p14:sldId id="292"/>
            <p14:sldId id="375"/>
            <p14:sldId id="376"/>
            <p14:sldId id="377"/>
            <p14:sldId id="382"/>
            <p14:sldId id="384"/>
            <p14:sldId id="383"/>
            <p14:sldId id="386"/>
            <p14:sldId id="387"/>
            <p14:sldId id="388"/>
            <p14:sldId id="389"/>
            <p14:sldId id="379"/>
            <p14:sldId id="390"/>
            <p14:sldId id="391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7" autoAdjust="0"/>
    <p:restoredTop sz="81720" autoAdjust="0"/>
  </p:normalViewPr>
  <p:slideViewPr>
    <p:cSldViewPr snapToGrid="0" snapToObjects="1">
      <p:cViewPr varScale="1">
        <p:scale>
          <a:sx n="75" d="100"/>
          <a:sy n="75" d="100"/>
        </p:scale>
        <p:origin x="372" y="66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7/5/2021</a:t>
            </a:fld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</a:lstStyle>
          <a:p>
            <a:fld id="{0DD60A27-BF12-6744-9E93-932A0E34D8BB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4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kern="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CF72A-7E07-47EB-BE42-674DBD78380B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07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kern="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CF72A-7E07-47EB-BE42-674DBD78380B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60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kern="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CF72A-7E07-47EB-BE42-674DBD78380B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6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kern="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CF72A-7E07-47EB-BE42-674DBD78380B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54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请将此处改为本章标题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881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F1E00-2780-44CA-871F-F513DD6B5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135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kern="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CF72A-7E07-47EB-BE42-674DBD78380B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4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kern="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CF72A-7E07-47EB-BE42-674DBD78380B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341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kern="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CF72A-7E07-47EB-BE42-674DBD78380B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45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kern="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CF72A-7E07-47EB-BE42-674DBD78380B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36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kern="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CF72A-7E07-47EB-BE42-674DBD78380B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99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kern="0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CF72A-7E07-47EB-BE42-674DBD78380B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0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63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前言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650" y="527945"/>
            <a:ext cx="82158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640" y="1376364"/>
            <a:ext cx="10564175" cy="4032856"/>
          </a:xfrm>
        </p:spPr>
        <p:txBody>
          <a:bodyPr/>
          <a:lstStyle>
            <a:lvl1pPr>
              <a:defRPr/>
            </a:lvl1pPr>
          </a:lstStyle>
          <a:p>
            <a:pPr eaLnBrk="1" hangingPunct="1"/>
            <a:r>
              <a:rPr lang="zh-CN" altLang="en-US" dirty="0" smtClean="0"/>
              <a:t>本章主要讲述</a:t>
            </a:r>
            <a:r>
              <a:rPr lang="en-US" altLang="zh-CN" dirty="0" smtClean="0"/>
              <a:t>...</a:t>
            </a:r>
            <a:endParaRPr lang="zh-CN" altLang="en-US" dirty="0" smtClean="0"/>
          </a:p>
          <a:p>
            <a:pPr lvl="4"/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1776214" y="548681"/>
            <a:ext cx="2737373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defTabSz="1001649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dirty="0" smtClean="0">
                <a:solidFill>
                  <a:srgbClr val="990000"/>
                </a:solidFill>
                <a:latin typeface="黑体"/>
                <a:ea typeface="黑体"/>
                <a:cs typeface="Arial" pitchFamily="34" charset="0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273636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640" y="1376364"/>
            <a:ext cx="10534530" cy="4194175"/>
          </a:xfrm>
        </p:spPr>
        <p:txBody>
          <a:bodyPr/>
          <a:lstStyle>
            <a:lvl1pPr marL="301625" marR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828" y="518172"/>
            <a:ext cx="830057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776214" y="548681"/>
            <a:ext cx="2737373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defTabSz="1001649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dirty="0" smtClean="0">
                <a:solidFill>
                  <a:srgbClr val="990000"/>
                </a:solidFill>
                <a:latin typeface="黑体"/>
                <a:ea typeface="黑体"/>
                <a:cs typeface="Arial" pitchFamily="34" charset="0"/>
              </a:rPr>
              <a:t>目标</a:t>
            </a:r>
          </a:p>
        </p:txBody>
      </p:sp>
    </p:spTree>
    <p:extLst>
      <p:ext uri="{BB962C8B-B14F-4D97-AF65-F5344CB8AC3E}">
        <p14:creationId xmlns:p14="http://schemas.microsoft.com/office/powerpoint/2010/main" val="122567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010" y="527007"/>
            <a:ext cx="827941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639" y="1376363"/>
            <a:ext cx="10564176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776214" y="548681"/>
            <a:ext cx="2737373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defTabSz="1001649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dirty="0" smtClean="0">
                <a:solidFill>
                  <a:srgbClr val="990000"/>
                </a:solidFill>
                <a:latin typeface="黑体"/>
                <a:ea typeface="黑体"/>
                <a:cs typeface="Arial" pitchFamily="34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827603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776213" y="548681"/>
            <a:ext cx="6387204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defTabSz="1001649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dirty="0" smtClean="0">
                <a:solidFill>
                  <a:srgbClr val="990000"/>
                </a:solidFill>
                <a:latin typeface="黑体"/>
                <a:ea typeface="黑体"/>
                <a:cs typeface="Arial" pitchFamily="34" charset="0"/>
              </a:rPr>
              <a:t>本节概述和学习目标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641" y="1376364"/>
            <a:ext cx="10564175" cy="4105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828" y="518172"/>
            <a:ext cx="830057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1753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40" y="387351"/>
            <a:ext cx="10288901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641" y="1376363"/>
            <a:ext cx="10564175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02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40" y="387351"/>
            <a:ext cx="10288901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639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919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问题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650" y="507208"/>
            <a:ext cx="82158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641" y="1376363"/>
            <a:ext cx="10564175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/>
            </a:lvl1pPr>
            <a:lvl2pPr marL="858837" indent="-457200">
              <a:buSzPct val="100000"/>
              <a:buFont typeface="+mj-lt"/>
              <a:buAutoNum type="alphaUcPeriod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776214" y="548681"/>
            <a:ext cx="2737373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defTabSz="1001649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dirty="0" smtClean="0">
                <a:solidFill>
                  <a:srgbClr val="990000"/>
                </a:solidFill>
                <a:latin typeface="黑体"/>
                <a:ea typeface="黑体"/>
                <a:cs typeface="Arial" pitchFamily="34" charset="0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22079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641" y="1376363"/>
            <a:ext cx="10564175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此版式用于每一节的总结</a:t>
            </a:r>
            <a:r>
              <a:rPr lang="en-US" altLang="zh-CN" dirty="0" smtClean="0"/>
              <a:t>-201501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776214" y="548681"/>
            <a:ext cx="2737373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defTabSz="1001649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dirty="0" smtClean="0">
                <a:solidFill>
                  <a:srgbClr val="990000"/>
                </a:solidFill>
                <a:latin typeface="黑体"/>
                <a:ea typeface="黑体"/>
                <a:cs typeface="Arial" pitchFamily="34" charset="0"/>
              </a:rPr>
              <a:t>本节小结</a:t>
            </a:r>
          </a:p>
        </p:txBody>
      </p:sp>
      <p:pic>
        <p:nvPicPr>
          <p:cNvPr id="4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532" y="509589"/>
            <a:ext cx="823706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845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xmlns="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532" y="509589"/>
            <a:ext cx="823706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1776214" y="548681"/>
            <a:ext cx="2737373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defTabSz="1001649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dirty="0" smtClean="0">
                <a:solidFill>
                  <a:srgbClr val="990000"/>
                </a:solidFill>
                <a:latin typeface="黑体"/>
                <a:ea typeface="黑体"/>
                <a:cs typeface="Arial" pitchFamily="34" charset="0"/>
              </a:rPr>
              <a:t>本章总结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641" y="1376364"/>
            <a:ext cx="10564175" cy="3889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3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776214" y="548681"/>
            <a:ext cx="2737373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defTabSz="1001649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dirty="0" smtClean="0">
                <a:solidFill>
                  <a:srgbClr val="990000"/>
                </a:solidFill>
                <a:latin typeface="黑体"/>
                <a:ea typeface="黑体"/>
                <a:cs typeface="Arial" pitchFamily="34" charset="0"/>
              </a:rPr>
              <a:t>更多信息</a:t>
            </a:r>
          </a:p>
        </p:txBody>
      </p:sp>
      <p:pic>
        <p:nvPicPr>
          <p:cNvPr id="5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180" y="512677"/>
            <a:ext cx="830057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641" y="1376363"/>
            <a:ext cx="10564175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此版式用于提供给学员更多学习信息。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180" y="512677"/>
            <a:ext cx="830057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1776214" y="548681"/>
            <a:ext cx="2737373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defTabSz="1001649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dirty="0" smtClean="0">
                <a:solidFill>
                  <a:srgbClr val="990000"/>
                </a:solidFill>
                <a:latin typeface="黑体"/>
                <a:ea typeface="黑体"/>
                <a:cs typeface="Arial" pitchFamily="34" charset="0"/>
              </a:rPr>
              <a:t>学习推荐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641" y="1376363"/>
            <a:ext cx="10564175" cy="39243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391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5254" y="5578773"/>
            <a:ext cx="1092342" cy="822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1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0" y="785631"/>
            <a:ext cx="12195175" cy="380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0063" y="6208863"/>
            <a:ext cx="2656234" cy="26346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78038" tIns="39019" rIns="78038" bIns="39019">
            <a:spAutoFit/>
          </a:bodyPr>
          <a:lstStyle>
            <a:lvl1pPr defTabSz="781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781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81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81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81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76475" indent="1588" defTabSz="781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33675" indent="1588" defTabSz="781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90875" indent="1588" defTabSz="781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48075" indent="1588" defTabSz="781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FrutigerNext LT Bold" panose="020B0803040504020204" pitchFamily="34" charset="0"/>
                <a:ea typeface="MS PGothic" panose="020B0600070205080204" pitchFamily="34" charset="-128"/>
              </a:rPr>
              <a:t>HUAWEI TECHNOLOGIES Co., Ltd.</a:t>
            </a:r>
            <a:endParaRPr lang="en-US" altLang="zh-CN" sz="2200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327777" y="4055126"/>
            <a:ext cx="2533980" cy="326949"/>
          </a:xfrm>
          <a:prstGeom prst="rect">
            <a:avLst/>
          </a:prstGeom>
          <a:noFill/>
          <a:ln>
            <a:noFill/>
          </a:ln>
          <a:extLst/>
        </p:spPr>
        <p:txBody>
          <a:bodyPr lIns="91091" tIns="45546" rIns="91091" bIns="45546"/>
          <a:lstStyle>
            <a:lvl1pPr defTabSz="817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817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817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817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817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76475" indent="1588" defTabSz="817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33675" indent="1588" defTabSz="817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90875" indent="1588" defTabSz="817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48075" indent="1588" defTabSz="817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smtClean="0">
                <a:solidFill>
                  <a:srgbClr val="000000"/>
                </a:solidFill>
              </a:rPr>
              <a:t>www.huawei.com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604606" y="6208863"/>
            <a:ext cx="1703758" cy="26346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78038" tIns="39019" rIns="78038" bIns="39019">
            <a:spAutoFit/>
          </a:bodyPr>
          <a:lstStyle>
            <a:lvl1pPr defTabSz="781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781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81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81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81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76475" indent="1588" defTabSz="781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33675" indent="1588" defTabSz="781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90875" indent="1588" defTabSz="781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48075" indent="1588" defTabSz="781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FrutigerNext LT Bold" panose="020B0803040504020204" pitchFamily="34" charset="0"/>
                <a:ea typeface="MS PGothic" panose="020B0600070205080204" pitchFamily="34" charset="-128"/>
              </a:rPr>
              <a:t>HUAWEI Confidential 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8562503" y="328537"/>
            <a:ext cx="3111905" cy="309490"/>
          </a:xfrm>
          <a:prstGeom prst="rect">
            <a:avLst/>
          </a:prstGeom>
          <a:noFill/>
          <a:ln>
            <a:noFill/>
          </a:ln>
          <a:extLst/>
        </p:spPr>
        <p:txBody>
          <a:bodyPr lIns="78038" tIns="39019" rIns="78038" bIns="39019">
            <a:spAutoFit/>
          </a:bodyPr>
          <a:lstStyle>
            <a:lvl1pPr defTabSz="781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781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81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81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81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76475" indent="1588" defTabSz="781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33675" indent="1588" defTabSz="781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90875" indent="1588" defTabSz="781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48075" indent="1588" defTabSz="781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00" smtClean="0">
                <a:solidFill>
                  <a:srgbClr val="666666"/>
                </a:solidFill>
                <a:latin typeface="FrutigerNext LT Regular" panose="020B0503040504020204" pitchFamily="34" charset="0"/>
                <a:ea typeface="MS PGothic" panose="020B0600070205080204" pitchFamily="34" charset="-128"/>
              </a:rPr>
              <a:t>Security Level: </a:t>
            </a:r>
          </a:p>
        </p:txBody>
      </p:sp>
      <p:sp>
        <p:nvSpPr>
          <p:cNvPr id="4404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914764" y="2195521"/>
            <a:ext cx="7322292" cy="1158875"/>
          </a:xfrm>
        </p:spPr>
        <p:txBody>
          <a:bodyPr lIns="78086" tIns="39042" rIns="78086" bIns="39042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73366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 altLang="zh-CN">
              <a:solidFill>
                <a:srgbClr val="000000"/>
              </a:solidFill>
            </a:endParaRPr>
          </a:p>
          <a:p>
            <a:r>
              <a:rPr lang="de-DE" altLang="zh-CN">
                <a:solidFill>
                  <a:srgbClr val="000000"/>
                </a:solidFill>
              </a:rPr>
              <a:t>Page </a:t>
            </a:r>
            <a:fld id="{5A50EE2C-AFFD-45AB-A8EA-8D30E077D660}" type="slidenum">
              <a:rPr lang="de-DE" altLang="zh-CN">
                <a:solidFill>
                  <a:srgbClr val="000000"/>
                </a:solidFill>
              </a:rPr>
              <a:pPr/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5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058" y="44452"/>
            <a:ext cx="1075686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0063" y="1600206"/>
            <a:ext cx="527679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10137" y="1600220"/>
            <a:ext cx="5276794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10137" y="3938604"/>
            <a:ext cx="5276794" cy="21875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 altLang="zh-CN">
              <a:solidFill>
                <a:srgbClr val="000000"/>
              </a:solidFill>
            </a:endParaRPr>
          </a:p>
          <a:p>
            <a:r>
              <a:rPr lang="de-DE" altLang="zh-CN">
                <a:solidFill>
                  <a:srgbClr val="000000"/>
                </a:solidFill>
              </a:rPr>
              <a:t>Page </a:t>
            </a:r>
            <a:fld id="{4289B311-90B0-4D9D-9B32-0C7F3DB3B9B2}" type="slidenum">
              <a:rPr lang="de-DE" altLang="zh-CN">
                <a:solidFill>
                  <a:srgbClr val="000000"/>
                </a:solidFill>
              </a:rPr>
              <a:pPr/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959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058" y="44452"/>
            <a:ext cx="1075686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0063" y="1600206"/>
            <a:ext cx="527679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0137" y="1600206"/>
            <a:ext cx="527679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 altLang="zh-CN">
              <a:solidFill>
                <a:srgbClr val="000000"/>
              </a:solidFill>
            </a:endParaRPr>
          </a:p>
          <a:p>
            <a:r>
              <a:rPr lang="de-DE" altLang="zh-CN">
                <a:solidFill>
                  <a:srgbClr val="000000"/>
                </a:solidFill>
              </a:rPr>
              <a:t>Page </a:t>
            </a:r>
            <a:fld id="{ED751565-7F39-44EE-95B6-0B4B9F5DB768}" type="slidenum">
              <a:rPr lang="de-DE" altLang="zh-CN">
                <a:solidFill>
                  <a:srgbClr val="000000"/>
                </a:solidFill>
              </a:rPr>
              <a:pPr/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233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0058" y="44459"/>
            <a:ext cx="10756868" cy="608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 altLang="zh-CN">
              <a:solidFill>
                <a:srgbClr val="000000"/>
              </a:solidFill>
            </a:endParaRPr>
          </a:p>
          <a:p>
            <a:r>
              <a:rPr lang="de-DE" altLang="zh-CN">
                <a:solidFill>
                  <a:srgbClr val="000000"/>
                </a:solidFill>
              </a:rPr>
              <a:t>Page </a:t>
            </a:r>
            <a:fld id="{13C9ABE5-D6FA-4D7C-B7A4-BB4C8157BEA9}" type="slidenum">
              <a:rPr lang="de-DE" altLang="zh-CN">
                <a:solidFill>
                  <a:srgbClr val="000000"/>
                </a:solidFill>
              </a:rPr>
              <a:pPr/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636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058" y="44452"/>
            <a:ext cx="1075686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0058" y="1600206"/>
            <a:ext cx="10756868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 altLang="zh-CN">
              <a:solidFill>
                <a:srgbClr val="000000"/>
              </a:solidFill>
            </a:endParaRPr>
          </a:p>
          <a:p>
            <a:r>
              <a:rPr lang="de-DE" altLang="zh-CN">
                <a:solidFill>
                  <a:srgbClr val="000000"/>
                </a:solidFill>
              </a:rPr>
              <a:t>Page </a:t>
            </a:r>
            <a:fld id="{0FB9623A-FA53-4C3E-B196-6E007CE4AB91}" type="slidenum">
              <a:rPr lang="de-DE" altLang="zh-CN">
                <a:solidFill>
                  <a:srgbClr val="000000"/>
                </a:solidFill>
              </a:rPr>
              <a:pPr/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71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23" y="160339"/>
            <a:ext cx="11501347" cy="792163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0767" y="1104904"/>
            <a:ext cx="11482295" cy="5021269"/>
          </a:xfrm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Ø"/>
              <a:defRPr>
                <a:latin typeface="+mn-lt"/>
                <a:ea typeface="华文细黑" pitchFamily="2" charset="-122"/>
              </a:defRPr>
            </a:lvl1pPr>
            <a:lvl2pPr>
              <a:lnSpc>
                <a:spcPct val="130000"/>
              </a:lnSpc>
              <a:buFont typeface="Wingdings" pitchFamily="2" charset="2"/>
              <a:buChar char="p"/>
              <a:defRPr>
                <a:latin typeface="+mn-lt"/>
                <a:ea typeface="华文细黑" pitchFamily="2" charset="-122"/>
              </a:defRPr>
            </a:lvl2pPr>
            <a:lvl3pPr>
              <a:lnSpc>
                <a:spcPct val="130000"/>
              </a:lnSpc>
              <a:buFont typeface="Wingdings" pitchFamily="2" charset="2"/>
              <a:buChar char="ü"/>
              <a:defRPr>
                <a:latin typeface="+mn-lt"/>
                <a:ea typeface="华文细黑" pitchFamily="2" charset="-122"/>
              </a:defRPr>
            </a:lvl3pPr>
            <a:lvl4pPr>
              <a:lnSpc>
                <a:spcPct val="130000"/>
              </a:lnSpc>
              <a:defRPr>
                <a:latin typeface="+mn-lt"/>
                <a:ea typeface="华文细黑" pitchFamily="2" charset="-122"/>
              </a:defRPr>
            </a:lvl4pPr>
            <a:lvl5pPr>
              <a:lnSpc>
                <a:spcPct val="130000"/>
              </a:lnSpc>
              <a:defRPr>
                <a:latin typeface="+mn-lt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1258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6814" y="2762115"/>
            <a:ext cx="11063140" cy="702240"/>
          </a:xfrm>
          <a:prstGeom prst="rect">
            <a:avLst/>
          </a:prstGeom>
        </p:spPr>
        <p:txBody>
          <a:bodyPr lIns="0" tIns="32193" rIns="64387" bIns="32193">
            <a:spAutoFit/>
          </a:bodyPr>
          <a:lstStyle>
            <a:lvl1pPr marL="0" marR="0" indent="0" algn="ctr" defTabSz="11451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1" b="0">
                <a:solidFill>
                  <a:schemeClr val="tx1"/>
                </a:solidFill>
                <a:latin typeface="FrutigerNext LT Regular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4377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484800" y="6489702"/>
            <a:ext cx="2797208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FC4BE53D-3B4B-4410-9458-B3D5DC3918B8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7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620" y="1843088"/>
            <a:ext cx="10122060" cy="3013725"/>
          </a:xfrm>
          <a:prstGeom prst="rect">
            <a:avLst/>
          </a:prstGeom>
        </p:spPr>
        <p:txBody>
          <a:bodyPr tIns="90000" bIns="90000"/>
          <a:lstStyle>
            <a:lvl1pPr marL="412750" indent="-398463">
              <a:lnSpc>
                <a:spcPct val="70000"/>
              </a:lnSpc>
              <a:buFont typeface="+mj-lt"/>
              <a:buAutoNum type="arabicPeriod"/>
              <a:tabLst/>
              <a:defRPr sz="2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750" indent="-398463">
              <a:buFont typeface="+mj-lt"/>
              <a:buAutoNum type="arabicPeriod"/>
              <a:tabLst/>
              <a:defRPr/>
            </a:lvl2pPr>
            <a:lvl3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Contents</a:t>
            </a:r>
            <a:endParaRPr kumimoji="1" lang="zh-CN" altLang="en-US" sz="3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2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640" y="1376364"/>
            <a:ext cx="10534530" cy="4194175"/>
          </a:xfrm>
        </p:spPr>
        <p:txBody>
          <a:bodyPr/>
          <a:lstStyle>
            <a:lvl1pPr marL="301625" marR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9828" y="564350"/>
            <a:ext cx="612000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776214" y="548681"/>
            <a:ext cx="2737373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en-US" altLang="zh-CN" sz="3500" b="1" dirty="0" smtClean="0">
                <a:solidFill>
                  <a:srgbClr val="99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Objectives</a:t>
            </a:r>
            <a:endParaRPr lang="zh-CN" altLang="en-US" sz="3500" b="1" dirty="0" smtClean="0">
              <a:solidFill>
                <a:srgbClr val="99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14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2523" y="260350"/>
            <a:ext cx="11117123" cy="5397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523" y="908051"/>
            <a:ext cx="11117123" cy="5400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574751" y="6524626"/>
            <a:ext cx="141307" cy="1190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AF7BE-FB25-4A8E-8B23-53E8AE1A3B81}" type="slidenum">
              <a:rPr lang="de-DE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829270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15745" y="5578475"/>
            <a:ext cx="1094745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121967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9636715" y="4094163"/>
            <a:ext cx="1239011" cy="26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4" tIns="40058" rIns="80114" bIns="40058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927" y="1419226"/>
            <a:ext cx="8019924" cy="1470025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874526" y="6207125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rgbClr val="000000"/>
                </a:solidFill>
              </a:rPr>
              <a:t>版权所有</a:t>
            </a:r>
            <a:r>
              <a:rPr lang="en-US" altLang="zh-CN" sz="1200" dirty="0" smtClean="0">
                <a:solidFill>
                  <a:srgbClr val="000000"/>
                </a:solidFill>
              </a:rPr>
              <a:t>© 2019 </a:t>
            </a:r>
            <a:r>
              <a:rPr lang="zh-CN" altLang="en-US" sz="1200" dirty="0" smtClean="0">
                <a:solidFill>
                  <a:srgbClr val="000000"/>
                </a:solidFill>
              </a:rPr>
              <a:t>华为技术有限公司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34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image" Target="../media/image11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94" r:id="rId2"/>
    <p:sldLayoutId id="2147483920" r:id="rId3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Arial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Arial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Arial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Arial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pitchFamily="34" charset="0"/>
                <a:ea typeface="微软雅黑" panose="020B0503020204020204" pitchFamily="34" charset="-122"/>
                <a:cs typeface="Arial" charset="0"/>
                <a:sym typeface="Arial" panose="020B0604020202020204" pitchFamily="34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Arial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pitchFamily="34" charset="0"/>
                <a:ea typeface="微软雅黑" panose="020B0503020204020204" pitchFamily="34" charset="-122"/>
                <a:cs typeface="Arial" charset="0"/>
                <a:sym typeface="Arial" panose="020B0604020202020204" pitchFamily="34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pitchFamily="34" charset="0"/>
                <a:ea typeface="微软雅黑" panose="020B0503020204020204" pitchFamily="34" charset="-122"/>
                <a:cs typeface="Arial" charset="0"/>
                <a:sym typeface="Arial" panose="020B0604020202020204" pitchFamily="34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190/23/238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 smtClean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</a:t>
              </a:r>
              <a:br>
                <a:rPr kumimoji="1" lang="en-US" altLang="zh-CN" sz="500" b="1" dirty="0" smtClean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 smtClean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0/0/0</a:t>
              </a:r>
              <a:endParaRPr kumimoji="1" lang="en-US" altLang="zh-CN" sz="500" b="1" dirty="0">
                <a:solidFill>
                  <a:srgbClr val="FFFFFF"/>
                </a:solidFill>
                <a:latin typeface="Arial" pitchFamily="34" charset="0"/>
                <a:ea typeface="微软雅黑" panose="020B0503020204020204" pitchFamily="34" charset="-122"/>
                <a:cs typeface="Arial" charset="0"/>
                <a:sym typeface="Arial" panose="020B0604020202020204" pitchFamily="34" charset="0"/>
              </a:endParaRP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itchFamily="34" charset="0"/>
                  <a:ea typeface="微软雅黑" panose="020B0503020204020204" pitchFamily="34" charset="-122"/>
                  <a:cs typeface="Arial" charset="0"/>
                  <a:sym typeface="Arial" panose="020B0604020202020204" pitchFamily="34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Arial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Arial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Arial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Arial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Copyright©2021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xmlns="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Arial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itchFamily="34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Arial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Arial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Arial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Arial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Arial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6221414"/>
            <a:ext cx="12194646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4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15745" y="6412988"/>
            <a:ext cx="1749050" cy="28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70291" y="387351"/>
            <a:ext cx="1033125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290" y="1374776"/>
            <a:ext cx="10576880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8131176" y="6451600"/>
            <a:ext cx="70037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smtClean="0">
                <a:solidFill>
                  <a:srgbClr val="000000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pPr defTabSz="80168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zh-CN" altLang="en-US" sz="1200" dirty="0" smtClean="0">
                <a:solidFill>
                  <a:srgbClr val="000000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Picture 2" descr="C:\Users\c00224892.CHINA\Desktop\中文水印.png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691683" y="-27384"/>
            <a:ext cx="3512923" cy="2633662"/>
          </a:xfrm>
          <a:prstGeom prst="rect">
            <a:avLst/>
          </a:prstGeom>
          <a:noFill/>
        </p:spPr>
      </p:pic>
      <p:sp>
        <p:nvSpPr>
          <p:cNvPr id="10" name="Rectangle 54"/>
          <p:cNvSpPr>
            <a:spLocks noChangeArrowheads="1"/>
          </p:cNvSpPr>
          <p:nvPr userDrawn="1"/>
        </p:nvSpPr>
        <p:spPr bwMode="auto">
          <a:xfrm>
            <a:off x="863757" y="6409397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版权所有</a:t>
            </a:r>
            <a:r>
              <a:rPr lang="en-US" altLang="zh-CN" sz="1200" dirty="0" smtClean="0">
                <a:solidFill>
                  <a:srgbClr val="000000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© 2019 </a:t>
            </a:r>
            <a:r>
              <a:rPr lang="zh-CN" altLang="en-US" sz="1200" dirty="0" smtClean="0">
                <a:solidFill>
                  <a:srgbClr val="000000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华为技术有限公司</a:t>
            </a:r>
            <a:endParaRPr lang="en-US" altLang="zh-CN" sz="1200" dirty="0">
              <a:solidFill>
                <a:srgbClr val="000000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1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黑体" pitchFamily="2" charset="-122"/>
        </a:defRPr>
      </a:lvl9pPr>
    </p:titleStyle>
    <p:bodyStyle>
      <a:lvl1pPr marL="301625" indent="-301625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Arial"/>
          <a:ea typeface="+mn-ea"/>
          <a:cs typeface="+mn-cs"/>
        </a:defRPr>
      </a:lvl1pPr>
      <a:lvl2pPr marL="654050" indent="-252413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Arial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Arial" pitchFamily="34" charset="0"/>
          <a:ea typeface="+mn-ea"/>
        </a:defRPr>
      </a:lvl3pPr>
      <a:lvl4pPr marL="1400175" indent="-198438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Arial"/>
          <a:ea typeface="+mn-ea"/>
        </a:defRPr>
      </a:lvl4pPr>
      <a:lvl5pPr marL="1801813" indent="-201613" algn="l" defTabSz="801688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Arial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Arial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Arial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Arial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Arial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56" y="44441"/>
            <a:ext cx="10756714" cy="7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038" tIns="39019" rIns="78038" bIns="39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120" y="1052269"/>
            <a:ext cx="10756714" cy="4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038" tIns="39019" rIns="78038" bIns="390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" y="6288219"/>
            <a:ext cx="12196763" cy="571368"/>
            <a:chOff x="0" y="4489"/>
            <a:chExt cx="6336" cy="408"/>
          </a:xfrm>
        </p:grpSpPr>
        <p:pic>
          <p:nvPicPr>
            <p:cNvPr id="1031" name="Picture 5" descr="7"/>
            <p:cNvPicPr>
              <a:picLocks noChangeAspect="1" noChangeArrowheads="1"/>
            </p:cNvPicPr>
            <p:nvPr userDrawn="1"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0" y="4489"/>
              <a:ext cx="6336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2" name="Text Box 6"/>
            <p:cNvSpPr txBox="1">
              <a:spLocks noChangeArrowheads="1"/>
            </p:cNvSpPr>
            <p:nvPr userDrawn="1"/>
          </p:nvSpPr>
          <p:spPr bwMode="auto">
            <a:xfrm>
              <a:off x="129" y="4614"/>
              <a:ext cx="1481" cy="2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81907" tIns="40956" rIns="81907" bIns="40956">
              <a:spAutoFit/>
            </a:bodyPr>
            <a:lstStyle>
              <a:lvl1pPr defTabSz="817563">
                <a:defRPr>
                  <a:solidFill>
                    <a:schemeClr val="tx1"/>
                  </a:solidFill>
                  <a:latin typeface="Arial" pitchFamily="34" charset="0"/>
                  <a:ea typeface="宋体" panose="02010600030101010101" pitchFamily="2" charset="-122"/>
                </a:defRPr>
              </a:lvl1pPr>
              <a:lvl2pPr defTabSz="817563">
                <a:defRPr>
                  <a:solidFill>
                    <a:schemeClr val="tx1"/>
                  </a:solidFill>
                  <a:latin typeface="Arial" pitchFamily="34" charset="0"/>
                  <a:ea typeface="宋体" panose="02010600030101010101" pitchFamily="2" charset="-122"/>
                </a:defRPr>
              </a:lvl2pPr>
              <a:lvl3pPr defTabSz="817563">
                <a:defRPr>
                  <a:solidFill>
                    <a:schemeClr val="tx1"/>
                  </a:solidFill>
                  <a:latin typeface="Arial" pitchFamily="34" charset="0"/>
                  <a:ea typeface="宋体" panose="02010600030101010101" pitchFamily="2" charset="-122"/>
                </a:defRPr>
              </a:lvl3pPr>
              <a:lvl4pPr defTabSz="817563">
                <a:defRPr>
                  <a:solidFill>
                    <a:schemeClr val="tx1"/>
                  </a:solidFill>
                  <a:latin typeface="Arial" pitchFamily="34" charset="0"/>
                  <a:ea typeface="宋体" panose="02010600030101010101" pitchFamily="2" charset="-122"/>
                </a:defRPr>
              </a:lvl4pPr>
              <a:lvl5pPr defTabSz="817563">
                <a:defRPr>
                  <a:solidFill>
                    <a:schemeClr val="tx1"/>
                  </a:solidFill>
                  <a:latin typeface="Arial" pitchFamily="34" charset="0"/>
                  <a:ea typeface="宋体" panose="02010600030101010101" pitchFamily="2" charset="-122"/>
                </a:defRPr>
              </a:lvl5pPr>
              <a:lvl6pPr marL="2276475" indent="1588" defTabSz="8175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anose="02010600030101010101" pitchFamily="2" charset="-122"/>
                </a:defRPr>
              </a:lvl6pPr>
              <a:lvl7pPr marL="2733675" indent="1588" defTabSz="8175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anose="02010600030101010101" pitchFamily="2" charset="-122"/>
                </a:defRPr>
              </a:lvl7pPr>
              <a:lvl8pPr marL="3190875" indent="1588" defTabSz="8175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anose="02010600030101010101" pitchFamily="2" charset="-122"/>
                </a:defRPr>
              </a:lvl8pPr>
              <a:lvl9pPr marL="3648075" indent="1588" defTabSz="8175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300" smtClean="0">
                  <a:solidFill>
                    <a:srgbClr val="000000"/>
                  </a:solidFill>
                  <a:latin typeface="Arial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HUAWEI TECHNOLOGIES Co., Ltd.</a:t>
              </a:r>
              <a:endParaRPr lang="en-US" altLang="zh-CN" sz="2200" smtClean="0">
                <a:solidFill>
                  <a:srgbClr val="000000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1033" name="Picture 7" descr="8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04" y="4580"/>
              <a:ext cx="908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4" name="Rectangle 8"/>
            <p:cNvSpPr>
              <a:spLocks noChangeArrowheads="1"/>
            </p:cNvSpPr>
            <p:nvPr userDrawn="1"/>
          </p:nvSpPr>
          <p:spPr bwMode="auto">
            <a:xfrm>
              <a:off x="3326" y="4614"/>
              <a:ext cx="957" cy="20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81899" tIns="40950" rIns="81899" bIns="40950">
              <a:spAutoFit/>
            </a:bodyPr>
            <a:lstStyle>
              <a:lvl1pPr defTabSz="817563">
                <a:defRPr>
                  <a:solidFill>
                    <a:schemeClr val="tx1"/>
                  </a:solidFill>
                  <a:latin typeface="Arial" pitchFamily="34" charset="0"/>
                  <a:ea typeface="宋体" panose="02010600030101010101" pitchFamily="2" charset="-122"/>
                </a:defRPr>
              </a:lvl1pPr>
              <a:lvl2pPr defTabSz="817563">
                <a:defRPr>
                  <a:solidFill>
                    <a:schemeClr val="tx1"/>
                  </a:solidFill>
                  <a:latin typeface="Arial" pitchFamily="34" charset="0"/>
                  <a:ea typeface="宋体" panose="02010600030101010101" pitchFamily="2" charset="-122"/>
                </a:defRPr>
              </a:lvl2pPr>
              <a:lvl3pPr defTabSz="817563">
                <a:defRPr>
                  <a:solidFill>
                    <a:schemeClr val="tx1"/>
                  </a:solidFill>
                  <a:latin typeface="Arial" pitchFamily="34" charset="0"/>
                  <a:ea typeface="宋体" panose="02010600030101010101" pitchFamily="2" charset="-122"/>
                </a:defRPr>
              </a:lvl3pPr>
              <a:lvl4pPr defTabSz="817563">
                <a:defRPr>
                  <a:solidFill>
                    <a:schemeClr val="tx1"/>
                  </a:solidFill>
                  <a:latin typeface="Arial" pitchFamily="34" charset="0"/>
                  <a:ea typeface="宋体" panose="02010600030101010101" pitchFamily="2" charset="-122"/>
                </a:defRPr>
              </a:lvl4pPr>
              <a:lvl5pPr defTabSz="817563">
                <a:defRPr>
                  <a:solidFill>
                    <a:schemeClr val="tx1"/>
                  </a:solidFill>
                  <a:latin typeface="Arial" pitchFamily="34" charset="0"/>
                  <a:ea typeface="宋体" panose="02010600030101010101" pitchFamily="2" charset="-122"/>
                </a:defRPr>
              </a:lvl5pPr>
              <a:lvl6pPr marL="2276475" indent="1588" defTabSz="8175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anose="02010600030101010101" pitchFamily="2" charset="-122"/>
                </a:defRPr>
              </a:lvl6pPr>
              <a:lvl7pPr marL="2733675" indent="1588" defTabSz="8175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anose="02010600030101010101" pitchFamily="2" charset="-122"/>
                </a:defRPr>
              </a:lvl7pPr>
              <a:lvl8pPr marL="3190875" indent="1588" defTabSz="8175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anose="02010600030101010101" pitchFamily="2" charset="-122"/>
                </a:defRPr>
              </a:lvl8pPr>
              <a:lvl9pPr marL="3648075" indent="1588" defTabSz="8175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300" smtClean="0">
                  <a:solidFill>
                    <a:srgbClr val="000000"/>
                  </a:solidFill>
                  <a:latin typeface="Arial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HUAWEI Confidential </a:t>
              </a:r>
            </a:p>
          </p:txBody>
        </p:sp>
      </p:grp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125430" y="691990"/>
            <a:ext cx="11945905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</p:spPr>
        <p:txBody>
          <a:bodyPr lIns="91237" tIns="45619" rIns="91237" bIns="45619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 smtClean="0">
              <a:solidFill>
                <a:srgbClr val="000000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58333" y="6256477"/>
            <a:ext cx="1628987" cy="60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100">
                <a:latin typeface="Arial" pitchFamily="34" charset="0"/>
                <a:ea typeface="MS PGothic" pitchFamily="34" charset="-128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zh-CN" smtClean="0">
              <a:solidFill>
                <a:srgbClr val="000000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Page </a:t>
            </a:r>
            <a:fld id="{0CB85894-EA86-48C8-A623-85E94469E8C4}" type="slidenum">
              <a:rPr lang="de-DE" altLang="zh-CN" smtClean="0">
                <a:solidFill>
                  <a:srgbClr val="000000"/>
                </a:solidFill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zh-CN" smtClean="0">
              <a:solidFill>
                <a:srgbClr val="000000"/>
              </a:solidFill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2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776288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/>
          <a:ea typeface="+mj-ea"/>
          <a:cs typeface="+mj-cs"/>
        </a:defRPr>
      </a:lvl1pPr>
      <a:lvl2pPr algn="l" defTabSz="776288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宋体" pitchFamily="2" charset="-122"/>
        </a:defRPr>
      </a:lvl2pPr>
      <a:lvl3pPr algn="l" defTabSz="776288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宋体" pitchFamily="2" charset="-122"/>
        </a:defRPr>
      </a:lvl3pPr>
      <a:lvl4pPr algn="l" defTabSz="776288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宋体" pitchFamily="2" charset="-122"/>
        </a:defRPr>
      </a:lvl4pPr>
      <a:lvl5pPr algn="l" defTabSz="776288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宋体" pitchFamily="2" charset="-122"/>
        </a:defRPr>
      </a:lvl5pPr>
      <a:lvl6pPr marL="456205" algn="l" defTabSz="782521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宋体" pitchFamily="2" charset="-122"/>
        </a:defRPr>
      </a:lvl6pPr>
      <a:lvl7pPr marL="912409" algn="l" defTabSz="782521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宋体" pitchFamily="2" charset="-122"/>
        </a:defRPr>
      </a:lvl7pPr>
      <a:lvl8pPr marL="1368618" algn="l" defTabSz="782521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宋体" pitchFamily="2" charset="-122"/>
        </a:defRPr>
      </a:lvl8pPr>
      <a:lvl9pPr marL="1824822" algn="l" defTabSz="782521" rtl="0" fontAlgn="base">
        <a:spcBef>
          <a:spcPct val="0"/>
        </a:spcBef>
        <a:spcAft>
          <a:spcPct val="0"/>
        </a:spcAft>
        <a:defRPr sz="3000" b="1">
          <a:solidFill>
            <a:srgbClr val="990000"/>
          </a:solidFill>
          <a:latin typeface="Arial" pitchFamily="34" charset="0"/>
          <a:ea typeface="宋体" pitchFamily="2" charset="-122"/>
        </a:defRPr>
      </a:lvl9pPr>
    </p:titleStyle>
    <p:bodyStyle>
      <a:lvl1pPr marL="273050" indent="-273050" algn="l" defTabSz="739775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/>
          <a:ea typeface="+mn-ea"/>
          <a:cs typeface="+mn-cs"/>
        </a:defRPr>
      </a:lvl1pPr>
      <a:lvl2pPr marL="600075" indent="-225425" algn="l" defTabSz="739775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Arial"/>
          <a:ea typeface="+mn-ea"/>
        </a:defRPr>
      </a:lvl2pPr>
      <a:lvl3pPr marL="928688" indent="-180975" algn="l" defTabSz="739775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Arial"/>
          <a:ea typeface="+mn-ea"/>
        </a:defRPr>
      </a:lvl3pPr>
      <a:lvl4pPr marL="1303338" indent="-182563" algn="l" defTabSz="739775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Arial"/>
          <a:ea typeface="+mn-ea"/>
        </a:defRPr>
      </a:lvl4pPr>
      <a:lvl5pPr marL="1673225" indent="-182563" algn="l" defTabSz="739775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Arial"/>
          <a:ea typeface="+mn-ea"/>
        </a:defRPr>
      </a:lvl5pPr>
      <a:lvl6pPr marL="2135295" indent="-190085" algn="l" defTabSz="746087" rtl="0" fontAlgn="base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Arial"/>
          <a:ea typeface="+mn-ea"/>
        </a:defRPr>
      </a:lvl6pPr>
      <a:lvl7pPr marL="2591502" indent="-190085" algn="l" defTabSz="746087" rtl="0" fontAlgn="base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Arial"/>
          <a:ea typeface="+mn-ea"/>
        </a:defRPr>
      </a:lvl7pPr>
      <a:lvl8pPr marL="3047708" indent="-190085" algn="l" defTabSz="746087" rtl="0" fontAlgn="base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Arial"/>
          <a:ea typeface="+mn-ea"/>
        </a:defRPr>
      </a:lvl8pPr>
      <a:lvl9pPr marL="3503915" indent="-190085" algn="l" defTabSz="746087" rtl="0" fontAlgn="base">
        <a:lnSpc>
          <a:spcPct val="140000"/>
        </a:lnSpc>
        <a:spcBef>
          <a:spcPct val="0"/>
        </a:spcBef>
        <a:spcAft>
          <a:spcPct val="0"/>
        </a:spcAft>
        <a:defRPr sz="1900">
          <a:solidFill>
            <a:schemeClr val="tx1"/>
          </a:solidFill>
          <a:latin typeface="Arial"/>
          <a:ea typeface="+mn-ea"/>
        </a:defRPr>
      </a:lvl9pPr>
    </p:bodyStyle>
    <p:otherStyle>
      <a:defPPr>
        <a:defRPr lang="zh-CN"/>
      </a:defPPr>
      <a:lvl1pPr marL="0" algn="l" defTabSz="912409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1pPr>
      <a:lvl2pPr marL="456205" algn="l" defTabSz="912409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2pPr>
      <a:lvl3pPr marL="912409" algn="l" defTabSz="912409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368618" algn="l" defTabSz="912409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1824822" algn="l" defTabSz="912409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5pPr>
      <a:lvl6pPr marL="2281029" algn="l" defTabSz="912409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6pPr>
      <a:lvl7pPr marL="2737233" algn="l" defTabSz="912409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7pPr>
      <a:lvl8pPr marL="3193439" algn="l" defTabSz="912409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8pPr>
      <a:lvl9pPr marL="3649646" algn="l" defTabSz="912409" rtl="0" eaLnBrk="1" latinLnBrk="0" hangingPunct="1">
        <a:defRPr sz="1800" kern="1200">
          <a:solidFill>
            <a:schemeClr val="tx1"/>
          </a:solidFill>
          <a:latin typeface="Arial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E566F3-A3A5-4146-9236-C652EFF2FB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9601" y="6069535"/>
            <a:ext cx="1806787" cy="322753"/>
          </a:xfrm>
        </p:spPr>
        <p:txBody>
          <a:bodyPr/>
          <a:lstStyle/>
          <a:p>
            <a:r>
              <a:rPr>
                <a:latin typeface="+mj-lt"/>
              </a:rPr>
              <a:t>Security Level:</a:t>
            </a:r>
            <a:endParaRPr 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ctrTitle"/>
          </p:nvPr>
        </p:nvSpPr>
        <p:spPr>
          <a:xfrm>
            <a:off x="686731" y="1358900"/>
            <a:ext cx="5566924" cy="238760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 smtClean="0"/>
              <a:t>Introduction </a:t>
            </a:r>
            <a:r>
              <a:rPr lang="en-US" altLang="zh-CN" sz="4400" dirty="0"/>
              <a:t>to eSight </a:t>
            </a:r>
            <a:r>
              <a:rPr lang="en-US" altLang="zh-CN" sz="4400" dirty="0" smtClean="0"/>
              <a:t>21.0 </a:t>
            </a:r>
            <a:r>
              <a:rPr sz="4400" dirty="0" smtClean="0">
                <a:latin typeface="+mj-lt"/>
              </a:rPr>
              <a:t>HNMS</a:t>
            </a:r>
            <a:endParaRPr lang="zh-CN" altLang="en-US" sz="4400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27"/>
          <p:cNvGrpSpPr/>
          <p:nvPr/>
        </p:nvGrpSpPr>
        <p:grpSpPr>
          <a:xfrm>
            <a:off x="1942212" y="3650060"/>
            <a:ext cx="7144123" cy="568325"/>
            <a:chOff x="2026783" y="1522767"/>
            <a:chExt cx="5235575" cy="568325"/>
          </a:xfrm>
        </p:grpSpPr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2728458" y="1522767"/>
              <a:ext cx="4533900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C00000"/>
            </a:solidFill>
            <a:ln w="19050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2026783" y="1522767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C00000"/>
            </a:solidFill>
            <a:ln w="19050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gray">
            <a:xfrm>
              <a:off x="2841226" y="1568805"/>
              <a:ext cx="3581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3333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sz="2400" b="0">
                  <a:solidFill>
                    <a:srgbClr val="FFFFFF"/>
                  </a:solidFill>
                </a:rPr>
                <a:t>Routine O&amp;M</a:t>
              </a: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gray">
            <a:xfrm>
              <a:off x="2224006" y="1532292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333333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sz="2800" b="1">
                  <a:solidFill>
                    <a:srgbClr val="FFFFFF"/>
                  </a:solidFill>
                </a:rPr>
                <a:t>3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组合 39"/>
          <p:cNvGrpSpPr/>
          <p:nvPr/>
        </p:nvGrpSpPr>
        <p:grpSpPr>
          <a:xfrm>
            <a:off x="1942212" y="2126038"/>
            <a:ext cx="7144123" cy="568325"/>
            <a:chOff x="2026783" y="3294263"/>
            <a:chExt cx="5235575" cy="568325"/>
          </a:xfrm>
        </p:grpSpPr>
        <p:sp>
          <p:nvSpPr>
            <p:cNvPr id="40" name="Freeform 9"/>
            <p:cNvSpPr>
              <a:spLocks/>
            </p:cNvSpPr>
            <p:nvPr/>
          </p:nvSpPr>
          <p:spPr bwMode="gray">
            <a:xfrm>
              <a:off x="2728458" y="3294263"/>
              <a:ext cx="4533900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gray">
            <a:xfrm>
              <a:off x="2026783" y="3294263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Text Box 14"/>
            <p:cNvSpPr txBox="1">
              <a:spLocks noChangeArrowheads="1"/>
            </p:cNvSpPr>
            <p:nvPr/>
          </p:nvSpPr>
          <p:spPr bwMode="gray">
            <a:xfrm>
              <a:off x="2841225" y="3333951"/>
              <a:ext cx="41977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sz="2400" b="0">
                  <a:solidFill>
                    <a:srgbClr val="FFFFFF"/>
                  </a:solidFill>
                </a:rPr>
                <a:t>Overview</a:t>
              </a:r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gray">
            <a:xfrm>
              <a:off x="2210671" y="3313313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333333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sz="2800" b="1">
                  <a:solidFill>
                    <a:srgbClr val="FFFFFF"/>
                  </a:solidFill>
                </a:rPr>
                <a:t>1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组合 40"/>
          <p:cNvGrpSpPr/>
          <p:nvPr/>
        </p:nvGrpSpPr>
        <p:grpSpPr>
          <a:xfrm>
            <a:off x="1942212" y="2886237"/>
            <a:ext cx="7144123" cy="568325"/>
            <a:chOff x="2026783" y="4076577"/>
            <a:chExt cx="5235575" cy="568325"/>
          </a:xfrm>
        </p:grpSpPr>
        <p:sp>
          <p:nvSpPr>
            <p:cNvPr id="45" name="Freeform 6"/>
            <p:cNvSpPr>
              <a:spLocks/>
            </p:cNvSpPr>
            <p:nvPr/>
          </p:nvSpPr>
          <p:spPr bwMode="gray">
            <a:xfrm>
              <a:off x="2728458" y="4076577"/>
              <a:ext cx="4533900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gray">
            <a:xfrm>
              <a:off x="2026783" y="4076577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Text Box 8"/>
            <p:cNvSpPr txBox="1">
              <a:spLocks noChangeArrowheads="1"/>
            </p:cNvSpPr>
            <p:nvPr/>
          </p:nvSpPr>
          <p:spPr bwMode="gray">
            <a:xfrm>
              <a:off x="2841225" y="4125790"/>
              <a:ext cx="41596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18"/>
            <p:cNvSpPr txBox="1">
              <a:spLocks noChangeArrowheads="1"/>
            </p:cNvSpPr>
            <p:nvPr/>
          </p:nvSpPr>
          <p:spPr bwMode="gray">
            <a:xfrm>
              <a:off x="2220196" y="410197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333333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sz="2800" b="1">
                  <a:solidFill>
                    <a:srgbClr val="FFFFFF"/>
                  </a:solidFill>
                </a:rPr>
                <a:t>2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Text Box 8"/>
          <p:cNvSpPr txBox="1">
            <a:spLocks noChangeArrowheads="1"/>
          </p:cNvSpPr>
          <p:nvPr/>
        </p:nvSpPr>
        <p:spPr bwMode="gray">
          <a:xfrm>
            <a:off x="3058631" y="2959659"/>
            <a:ext cx="5675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FFFF"/>
                </a:solidFill>
              </a:rPr>
              <a:t>Interconnection Configuration</a:t>
            </a:r>
            <a:endParaRPr lang="zh-CN" altLang="en-US" sz="2400" dirty="0">
              <a:solidFill>
                <a:srgbClr val="FFFFFF"/>
              </a:solidFill>
              <a:latin typeface="Arial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7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78038" tIns="39019" rIns="78038" bIns="39019" numCol="1" anchor="ctr" anchorCtr="0" compatLnSpc="1">
            <a:prstTxWarp prst="textNoShape">
              <a:avLst/>
            </a:prstTxWarp>
          </a:bodyPr>
          <a:lstStyle/>
          <a:p>
            <a:r>
              <a:rPr sz="2400">
                <a:solidFill>
                  <a:srgbClr val="C00000"/>
                </a:solidFill>
              </a:rPr>
              <a:t>Centralized Monitoring Portal on an Upper-Layer NMS</a:t>
            </a:r>
            <a:endParaRPr lang="en-US" altLang="zh-CN" sz="2400" dirty="0">
              <a:solidFill>
                <a:srgbClr val="C00000"/>
              </a:solidFill>
              <a:latin typeface="Arial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1701" y="6045541"/>
            <a:ext cx="986509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sz="1600" dirty="0">
                <a:solidFill>
                  <a:schemeClr val="bg2">
                    <a:lumMod val="10000"/>
                  </a:schemeClr>
                </a:solidFill>
              </a:rPr>
              <a:t>Key information is centrally monitored. The home page displays the overview of devices and key alarm information on the entire network, helping O&amp;M personnel quickly obtain the information overview.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24" y="945402"/>
            <a:ext cx="10746334" cy="48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23" y="988071"/>
            <a:ext cx="11431606" cy="466905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78038" tIns="39019" rIns="78038" bIns="39019" numCol="1" anchor="ctr" anchorCtr="0" compatLnSpc="1">
            <a:prstTxWarp prst="textNoShape">
              <a:avLst/>
            </a:prstTxWarp>
          </a:bodyPr>
          <a:lstStyle/>
          <a:p>
            <a:r>
              <a:rPr sz="2400">
                <a:solidFill>
                  <a:srgbClr val="C00000"/>
                </a:solidFill>
              </a:rPr>
              <a:t>Key Lower-Layer NMS Statistics</a:t>
            </a:r>
            <a:endParaRPr lang="en-US" altLang="zh-CN" sz="2400" dirty="0">
              <a:solidFill>
                <a:srgbClr val="C00000"/>
              </a:solidFill>
              <a:latin typeface="Arial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9722" y="5840814"/>
            <a:ext cx="9865096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sz="1600" dirty="0">
                <a:solidFill>
                  <a:schemeClr val="bg2">
                    <a:lumMod val="10000"/>
                  </a:schemeClr>
                </a:solidFill>
              </a:rPr>
              <a:t>Key information about a single lower-layer NMS is displayed in cards. You can switch to the alarm or device list of the lower-layer NMS in one-click mode to view the details after filtering.</a:t>
            </a:r>
          </a:p>
        </p:txBody>
      </p:sp>
      <p:sp>
        <p:nvSpPr>
          <p:cNvPr id="7" name="矩形 6"/>
          <p:cNvSpPr/>
          <p:nvPr/>
        </p:nvSpPr>
        <p:spPr>
          <a:xfrm>
            <a:off x="1907453" y="2057394"/>
            <a:ext cx="617750" cy="80435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76226" y="3049716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sz="1400" dirty="0">
                <a:solidFill>
                  <a:srgbClr val="FF0000"/>
                </a:solidFill>
              </a:rPr>
              <a:t>Switch to a lower-layer NMS.</a:t>
            </a:r>
          </a:p>
        </p:txBody>
      </p:sp>
    </p:spTree>
    <p:extLst>
      <p:ext uri="{BB962C8B-B14F-4D97-AF65-F5344CB8AC3E}">
        <p14:creationId xmlns:p14="http://schemas.microsoft.com/office/powerpoint/2010/main" val="39959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78038" tIns="39019" rIns="78038" bIns="39019" numCol="1" anchor="ctr" anchorCtr="0" compatLnSpc="1">
            <a:prstTxWarp prst="textNoShape">
              <a:avLst/>
            </a:prstTxWarp>
          </a:bodyPr>
          <a:lstStyle/>
          <a:p>
            <a:r>
              <a:rPr sz="2400">
                <a:solidFill>
                  <a:srgbClr val="C00000"/>
                </a:solidFill>
              </a:rPr>
              <a:t>Lower-Layer NMS Resource and Alarm Report Statistics</a:t>
            </a:r>
            <a:endParaRPr lang="en-US" altLang="zh-CN" sz="2400" dirty="0">
              <a:solidFill>
                <a:srgbClr val="C00000"/>
              </a:solidFill>
              <a:latin typeface="Arial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7750" y="5723770"/>
            <a:ext cx="10871895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sz="1600" dirty="0">
                <a:solidFill>
                  <a:srgbClr val="000000"/>
                </a:solidFill>
              </a:rPr>
              <a:t>eSight displays device details and alarm statistics on the entire network, and periodically generates reports.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22" y="1118143"/>
            <a:ext cx="11117123" cy="42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13" y="1053342"/>
            <a:ext cx="11656942" cy="45632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78038" tIns="39019" rIns="78038" bIns="39019" numCol="1" anchor="ctr" anchorCtr="0" compatLnSpc="1">
            <a:prstTxWarp prst="textNoShape">
              <a:avLst/>
            </a:prstTxWarp>
          </a:bodyPr>
          <a:lstStyle/>
          <a:p>
            <a:r>
              <a:rPr sz="2400">
                <a:solidFill>
                  <a:srgbClr val="C00000"/>
                </a:solidFill>
              </a:rPr>
              <a:t>Centralized Alarm Monitoring on an Upper-Layer NMS</a:t>
            </a:r>
            <a:endParaRPr lang="en-US" altLang="zh-CN" sz="2400" dirty="0">
              <a:solidFill>
                <a:srgbClr val="C00000"/>
              </a:solidFill>
              <a:latin typeface="Arial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26034" y="1434353"/>
            <a:ext cx="360421" cy="302289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39691" y="5178059"/>
            <a:ext cx="12567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sz="1400" dirty="0">
                <a:solidFill>
                  <a:srgbClr val="FF0000"/>
                </a:solidFill>
              </a:rPr>
              <a:t>Switch to a lower-layer NMS.</a:t>
            </a:r>
          </a:p>
        </p:txBody>
      </p:sp>
    </p:spTree>
    <p:extLst>
      <p:ext uri="{BB962C8B-B14F-4D97-AF65-F5344CB8AC3E}">
        <p14:creationId xmlns:p14="http://schemas.microsoft.com/office/powerpoint/2010/main" val="33567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79" y="1699926"/>
            <a:ext cx="11471095" cy="39363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78038" tIns="39019" rIns="78038" bIns="39019" numCol="1" anchor="ctr" anchorCtr="0" compatLnSpc="1">
            <a:prstTxWarp prst="textNoShape">
              <a:avLst/>
            </a:prstTxWarp>
          </a:bodyPr>
          <a:lstStyle/>
          <a:p>
            <a:r>
              <a:rPr sz="2400">
                <a:solidFill>
                  <a:srgbClr val="C00000"/>
                </a:solidFill>
              </a:rPr>
              <a:t>Disabling Certificate Authentication on an Upper-Layer NMS</a:t>
            </a:r>
            <a:endParaRPr lang="en-US" altLang="zh-CN" sz="2400" dirty="0">
              <a:solidFill>
                <a:srgbClr val="C00000"/>
              </a:solidFill>
              <a:latin typeface="Arial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9379" y="962133"/>
            <a:ext cx="11165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600"/>
              <a:t>On an upper-layer NMS, choose </a:t>
            </a:r>
            <a:r>
              <a:rPr sz="1600" b="1"/>
              <a:t>System Management</a:t>
            </a:r>
            <a:r>
              <a:rPr sz="1600"/>
              <a:t> &gt; </a:t>
            </a:r>
            <a:r>
              <a:rPr sz="1600" b="1"/>
              <a:t>System Settings</a:t>
            </a:r>
            <a:r>
              <a:rPr sz="1600"/>
              <a:t> &gt; </a:t>
            </a:r>
            <a:r>
              <a:rPr sz="1600" b="1"/>
              <a:t>Configuration Item</a:t>
            </a:r>
            <a:r>
              <a:rPr sz="1600"/>
              <a:t> to disable certificate authentication.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36318" y="3300248"/>
            <a:ext cx="699112" cy="36786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76357" y="3851905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sz="1400" dirty="0">
                <a:solidFill>
                  <a:srgbClr val="FF0000"/>
                </a:solidFill>
              </a:rPr>
              <a:t>Enabled by default</a:t>
            </a:r>
          </a:p>
        </p:txBody>
      </p:sp>
    </p:spTree>
    <p:extLst>
      <p:ext uri="{BB962C8B-B14F-4D97-AF65-F5344CB8AC3E}">
        <p14:creationId xmlns:p14="http://schemas.microsoft.com/office/powerpoint/2010/main" val="9965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23" y="1643320"/>
            <a:ext cx="11241327" cy="41485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78038" tIns="39019" rIns="78038" bIns="39019" numCol="1" anchor="ctr" anchorCtr="0" compatLnSpc="1">
            <a:prstTxWarp prst="textNoShape">
              <a:avLst/>
            </a:prstTxWarp>
          </a:bodyPr>
          <a:lstStyle/>
          <a:p>
            <a:r>
              <a:rPr sz="2400">
                <a:solidFill>
                  <a:srgbClr val="C00000"/>
                </a:solidFill>
              </a:rPr>
              <a:t>Disabling Certificate Authentication on a Lower-Layer NMS</a:t>
            </a:r>
            <a:endParaRPr lang="en-US" altLang="zh-CN" sz="2400" dirty="0">
              <a:solidFill>
                <a:srgbClr val="C00000"/>
              </a:solidFill>
              <a:latin typeface="Arial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9379" y="962133"/>
            <a:ext cx="11165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600"/>
              <a:t>On a lower-layer NMS, choose </a:t>
            </a:r>
            <a:r>
              <a:rPr sz="1600" b="1"/>
              <a:t>System Management</a:t>
            </a:r>
            <a:r>
              <a:rPr sz="1600"/>
              <a:t> &gt; </a:t>
            </a:r>
            <a:r>
              <a:rPr sz="1600" b="1"/>
              <a:t>System Settings</a:t>
            </a:r>
            <a:r>
              <a:rPr sz="1600"/>
              <a:t> &gt; </a:t>
            </a:r>
            <a:r>
              <a:rPr sz="1600" b="1"/>
              <a:t>Configuration Item</a:t>
            </a:r>
            <a:r>
              <a:rPr sz="1600"/>
              <a:t> to disable certificate authentication.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94475" y="3356301"/>
            <a:ext cx="699112" cy="29165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214979" y="3775143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sz="1400" dirty="0">
                <a:solidFill>
                  <a:srgbClr val="FF0000"/>
                </a:solidFill>
              </a:rPr>
              <a:t>Enabled by default</a:t>
            </a:r>
          </a:p>
        </p:txBody>
      </p:sp>
    </p:spTree>
    <p:extLst>
      <p:ext uri="{BB962C8B-B14F-4D97-AF65-F5344CB8AC3E}">
        <p14:creationId xmlns:p14="http://schemas.microsoft.com/office/powerpoint/2010/main" val="33914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200" dirty="0"/>
              <a:t>Upon completion of this course, you will be able to:</a:t>
            </a:r>
          </a:p>
          <a:p>
            <a:pPr lvl="1"/>
            <a:r>
              <a:rPr sz="2400" dirty="0"/>
              <a:t>Be familiar with HNMS features.</a:t>
            </a:r>
            <a:endParaRPr lang="en-US" altLang="zh-CN" sz="2400" dirty="0" smtClean="0">
              <a:latin typeface="Arial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sz="2400" dirty="0"/>
              <a:t>Be familiar with HNMS interconnection configuration.</a:t>
            </a:r>
            <a:endParaRPr lang="en-US" altLang="zh-CN" sz="2400" dirty="0" smtClean="0">
              <a:latin typeface="Arial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sz="2400" dirty="0"/>
              <a:t>Understand routine HNMS O&amp;M.</a:t>
            </a:r>
            <a:endParaRPr lang="zh-CN" altLang="en-US" sz="2400" dirty="0">
              <a:latin typeface="Arial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4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27"/>
          <p:cNvGrpSpPr/>
          <p:nvPr/>
        </p:nvGrpSpPr>
        <p:grpSpPr>
          <a:xfrm>
            <a:off x="1924907" y="2239448"/>
            <a:ext cx="6568304" cy="568325"/>
            <a:chOff x="2026783" y="1522767"/>
            <a:chExt cx="5235575" cy="568325"/>
          </a:xfrm>
        </p:grpSpPr>
        <p:sp>
          <p:nvSpPr>
            <p:cNvPr id="21" name="Freeform 11"/>
            <p:cNvSpPr>
              <a:spLocks/>
            </p:cNvSpPr>
            <p:nvPr/>
          </p:nvSpPr>
          <p:spPr bwMode="gray">
            <a:xfrm>
              <a:off x="2728458" y="1522767"/>
              <a:ext cx="4533900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C00000"/>
            </a:solidFill>
            <a:ln w="19050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gray">
            <a:xfrm>
              <a:off x="2026783" y="1522767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C00000"/>
            </a:solidFill>
            <a:ln w="19050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2841226" y="1568805"/>
              <a:ext cx="3581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3333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sz="2400" b="0" dirty="0">
                  <a:solidFill>
                    <a:srgbClr val="FFFFFF"/>
                  </a:solidFill>
                </a:rPr>
                <a:t>Overview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gray">
            <a:xfrm>
              <a:off x="2224006" y="1532292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333333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sz="2800" b="1">
                  <a:solidFill>
                    <a:srgbClr val="FFFFFF"/>
                  </a:solidFill>
                </a:rPr>
                <a:t>1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39"/>
          <p:cNvGrpSpPr/>
          <p:nvPr/>
        </p:nvGrpSpPr>
        <p:grpSpPr>
          <a:xfrm>
            <a:off x="1924907" y="2915569"/>
            <a:ext cx="6568304" cy="568325"/>
            <a:chOff x="2026783" y="3294263"/>
            <a:chExt cx="5235575" cy="568325"/>
          </a:xfrm>
        </p:grpSpPr>
        <p:sp>
          <p:nvSpPr>
            <p:cNvPr id="26" name="Freeform 9"/>
            <p:cNvSpPr>
              <a:spLocks/>
            </p:cNvSpPr>
            <p:nvPr/>
          </p:nvSpPr>
          <p:spPr bwMode="gray">
            <a:xfrm>
              <a:off x="2728458" y="3294263"/>
              <a:ext cx="4533900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gray">
            <a:xfrm>
              <a:off x="2026783" y="3294263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gray">
            <a:xfrm>
              <a:off x="2841225" y="3333951"/>
              <a:ext cx="41977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sz="2400" dirty="0">
                  <a:solidFill>
                    <a:srgbClr val="FFFFFF"/>
                  </a:solidFill>
                </a:rPr>
                <a:t>Interconnection Configuration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gray">
            <a:xfrm>
              <a:off x="2210671" y="3313313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333333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sz="2800" b="1">
                  <a:solidFill>
                    <a:srgbClr val="FFFFFF"/>
                  </a:solidFill>
                </a:rPr>
                <a:t>2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40"/>
          <p:cNvGrpSpPr/>
          <p:nvPr/>
        </p:nvGrpSpPr>
        <p:grpSpPr>
          <a:xfrm>
            <a:off x="1924907" y="3602633"/>
            <a:ext cx="6502401" cy="568325"/>
            <a:chOff x="2026783" y="4076577"/>
            <a:chExt cx="5235575" cy="568325"/>
          </a:xfrm>
        </p:grpSpPr>
        <p:sp>
          <p:nvSpPr>
            <p:cNvPr id="31" name="Freeform 6"/>
            <p:cNvSpPr>
              <a:spLocks/>
            </p:cNvSpPr>
            <p:nvPr/>
          </p:nvSpPr>
          <p:spPr bwMode="gray">
            <a:xfrm>
              <a:off x="2728458" y="4076577"/>
              <a:ext cx="4533900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gray">
            <a:xfrm>
              <a:off x="2026783" y="4076577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gray">
            <a:xfrm>
              <a:off x="2841225" y="4125790"/>
              <a:ext cx="41596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gray">
            <a:xfrm>
              <a:off x="2220196" y="410197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333333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sz="2800" b="1">
                  <a:solidFill>
                    <a:srgbClr val="FFFFFF"/>
                  </a:solidFill>
                </a:rPr>
                <a:t>3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Text Box 8"/>
          <p:cNvSpPr txBox="1">
            <a:spLocks noChangeArrowheads="1"/>
          </p:cNvSpPr>
          <p:nvPr/>
        </p:nvSpPr>
        <p:spPr bwMode="gray">
          <a:xfrm>
            <a:off x="2909521" y="3676055"/>
            <a:ext cx="41596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FFFFFF"/>
                </a:solidFill>
              </a:rPr>
              <a:t>Routine O&amp;M</a:t>
            </a:r>
          </a:p>
        </p:txBody>
      </p:sp>
    </p:spTree>
    <p:extLst>
      <p:ext uri="{BB962C8B-B14F-4D97-AF65-F5344CB8AC3E}">
        <p14:creationId xmlns:p14="http://schemas.microsoft.com/office/powerpoint/2010/main" val="22904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3765" y="28668"/>
            <a:ext cx="7632700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Arial" pitchFamily="49" charset="-122"/>
                <a:ea typeface="黑体" pitchFamily="49" charset="-122"/>
                <a:cs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Arial" pitchFamily="49" charset="-122"/>
                <a:ea typeface="黑体" pitchFamily="49" charset="-122"/>
                <a:cs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Arial" pitchFamily="49" charset="-122"/>
                <a:ea typeface="黑体" pitchFamily="49" charset="-122"/>
                <a:cs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Arial" pitchFamily="49" charset="-122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Arial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Arial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Arial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Arial" pitchFamily="34" charset="0"/>
                <a:ea typeface="华文细黑" pitchFamily="2" charset="-122"/>
                <a:cs typeface="宋体" charset="-122"/>
              </a:defRPr>
            </a:lvl9pPr>
          </a:lstStyle>
          <a:p>
            <a:pPr eaLnBrk="1" hangingPunct="1"/>
            <a:r>
              <a:rPr sz="2400"/>
              <a:t>HNMS Overview</a:t>
            </a:r>
            <a:endParaRPr lang="zh-CN" altLang="en-US" sz="2400" kern="0" dirty="0"/>
          </a:p>
        </p:txBody>
      </p:sp>
      <p:sp>
        <p:nvSpPr>
          <p:cNvPr id="2" name="矩形 1"/>
          <p:cNvSpPr/>
          <p:nvPr/>
        </p:nvSpPr>
        <p:spPr>
          <a:xfrm>
            <a:off x="8534346" y="1037443"/>
            <a:ext cx="33943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n"/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Positioning of upper-layer NMSs</a:t>
            </a:r>
            <a:endParaRPr lang="en-US" altLang="zh-CN" sz="1400" b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Provides network O&amp;M functions for the upper-layer network to centrally monitor and display aggregated information about the entire network to meet hierarchical management requirements.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n"/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Upper-layer and lower-layer interconnection management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Centralized resource display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Centralized alarm display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Centralized monitoring portal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4832" y="1197436"/>
            <a:ext cx="7818686" cy="4481745"/>
            <a:chOff x="472196" y="517506"/>
            <a:chExt cx="7818686" cy="4481745"/>
          </a:xfrm>
        </p:grpSpPr>
        <p:sp>
          <p:nvSpPr>
            <p:cNvPr id="9" name="云形 8"/>
            <p:cNvSpPr/>
            <p:nvPr/>
          </p:nvSpPr>
          <p:spPr bwMode="auto">
            <a:xfrm>
              <a:off x="2075616" y="2631898"/>
              <a:ext cx="4326218" cy="914400"/>
            </a:xfrm>
            <a:prstGeom prst="cloud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10" name="组合 5"/>
            <p:cNvGrpSpPr>
              <a:grpSpLocks noChangeAspect="1"/>
            </p:cNvGrpSpPr>
            <p:nvPr/>
          </p:nvGrpSpPr>
          <p:grpSpPr>
            <a:xfrm>
              <a:off x="3586834" y="980728"/>
              <a:ext cx="1049735" cy="1259703"/>
              <a:chOff x="3797796" y="930879"/>
              <a:chExt cx="1398919" cy="1398588"/>
            </a:xfrm>
          </p:grpSpPr>
          <p:sp>
            <p:nvSpPr>
              <p:cNvPr id="62" name="Oval 2"/>
              <p:cNvSpPr>
                <a:spLocks noChangeAspect="1" noChangeArrowheads="1"/>
              </p:cNvSpPr>
              <p:nvPr/>
            </p:nvSpPr>
            <p:spPr bwMode="auto">
              <a:xfrm>
                <a:off x="3797796" y="930879"/>
                <a:ext cx="1398919" cy="1398588"/>
              </a:xfrm>
              <a:prstGeom prst="ellipse">
                <a:avLst/>
              </a:prstGeom>
              <a:gradFill flip="none" rotWithShape="1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defTabSz="914400" eaLnBrk="0" fontAlgn="ctr" hangingPunct="0"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椭圆 2"/>
              <p:cNvSpPr>
                <a:spLocks noChangeAspect="1"/>
              </p:cNvSpPr>
              <p:nvPr/>
            </p:nvSpPr>
            <p:spPr bwMode="auto">
              <a:xfrm>
                <a:off x="3867255" y="1000173"/>
                <a:ext cx="1260000" cy="1260000"/>
              </a:xfrm>
              <a:prstGeom prst="ellipse">
                <a:avLst/>
              </a:prstGeom>
              <a:blipFill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组合 17"/>
            <p:cNvGrpSpPr>
              <a:grpSpLocks noChangeAspect="1"/>
            </p:cNvGrpSpPr>
            <p:nvPr/>
          </p:nvGrpSpPr>
          <p:grpSpPr>
            <a:xfrm>
              <a:off x="995354" y="3495992"/>
              <a:ext cx="899773" cy="1080000"/>
              <a:chOff x="823018" y="3209925"/>
              <a:chExt cx="1142201" cy="1138238"/>
            </a:xfrm>
          </p:grpSpPr>
          <p:grpSp>
            <p:nvGrpSpPr>
              <p:cNvPr id="57" name="组合 34"/>
              <p:cNvGrpSpPr>
                <a:grpSpLocks noChangeAspect="1"/>
              </p:cNvGrpSpPr>
              <p:nvPr/>
            </p:nvGrpSpPr>
            <p:grpSpPr bwMode="auto">
              <a:xfrm>
                <a:off x="823018" y="3209925"/>
                <a:ext cx="1142201" cy="1138238"/>
                <a:chOff x="4776637" y="4404800"/>
                <a:chExt cx="1011863" cy="1008000"/>
              </a:xfrm>
            </p:grpSpPr>
            <p:sp>
              <p:nvSpPr>
                <p:cNvPr id="59" name="Oval 2"/>
                <p:cNvSpPr>
                  <a:spLocks noChangeAspect="1" noChangeArrowheads="1"/>
                </p:cNvSpPr>
                <p:nvPr/>
              </p:nvSpPr>
              <p:spPr bwMode="auto">
                <a:xfrm>
                  <a:off x="4780500" y="4404800"/>
                  <a:ext cx="1008000" cy="1008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DFF6"/>
                    </a:gs>
                    <a:gs pos="90000">
                      <a:srgbClr val="002774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>
                  <a:outerShdw blurRad="225425" dist="38100" dir="5220000" algn="ctr">
                    <a:srgbClr val="000000">
                      <a:alpha val="33000"/>
                    </a:srgbClr>
                  </a:outerShdw>
                </a:effectLst>
                <a:scene3d>
                  <a:camera prst="orthographicFront"/>
                  <a:lightRig rig="flat" dir="t"/>
                </a:scene3d>
                <a:sp3d contourW="19050">
                  <a:bevelT prst="convex"/>
                  <a:bevelB w="0" h="0"/>
                  <a:contourClr>
                    <a:srgbClr val="AFEAFF"/>
                  </a:contourClr>
                </a:sp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>
                  <a:sp3d/>
                </a:bodyPr>
                <a:lstStyle/>
                <a:p>
                  <a:pPr algn="ctr" defTabSz="914400" eaLnBrk="0" fontAlgn="ctr" hangingPunct="0">
                    <a:buClr>
                      <a:srgbClr val="FF0000"/>
                    </a:buClr>
                    <a:buSzPct val="70000"/>
                    <a:defRPr/>
                  </a:pPr>
                  <a:endParaRPr lang="fr-FR" altLang="zh-CN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椭圆 59"/>
                <p:cNvSpPr>
                  <a:spLocks/>
                </p:cNvSpPr>
                <p:nvPr/>
              </p:nvSpPr>
              <p:spPr>
                <a:xfrm rot="19388639">
                  <a:off x="4776693" y="4463846"/>
                  <a:ext cx="683485" cy="4667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45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椭圆 15"/>
                <p:cNvSpPr>
                  <a:spLocks noChangeAspect="1"/>
                </p:cNvSpPr>
                <p:nvPr/>
              </p:nvSpPr>
              <p:spPr>
                <a:xfrm>
                  <a:off x="4888500" y="4512800"/>
                  <a:ext cx="792000" cy="792000"/>
                </a:xfrm>
                <a:prstGeom prst="ellipse">
                  <a:avLst/>
                </a:prstGeom>
                <a:gradFill flip="none" rotWithShape="1">
                  <a:gsLst>
                    <a:gs pos="10000">
                      <a:srgbClr val="2DD7FF">
                        <a:alpha val="50000"/>
                      </a:srgbClr>
                    </a:gs>
                    <a:gs pos="7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8" name="椭圆 57"/>
              <p:cNvSpPr>
                <a:spLocks noChangeAspect="1"/>
              </p:cNvSpPr>
              <p:nvPr/>
            </p:nvSpPr>
            <p:spPr bwMode="auto">
              <a:xfrm>
                <a:off x="890118" y="3275044"/>
                <a:ext cx="1008000" cy="1008000"/>
              </a:xfrm>
              <a:prstGeom prst="ellipse">
                <a:avLst/>
              </a:prstGeom>
              <a:blipFill>
                <a:blip r:embed="rId4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组合 19"/>
            <p:cNvGrpSpPr>
              <a:grpSpLocks noChangeAspect="1"/>
            </p:cNvGrpSpPr>
            <p:nvPr/>
          </p:nvGrpSpPr>
          <p:grpSpPr>
            <a:xfrm>
              <a:off x="2818903" y="3495992"/>
              <a:ext cx="899773" cy="1080000"/>
              <a:chOff x="823018" y="3209925"/>
              <a:chExt cx="1142201" cy="1138238"/>
            </a:xfrm>
          </p:grpSpPr>
          <p:grpSp>
            <p:nvGrpSpPr>
              <p:cNvPr id="52" name="组合 34"/>
              <p:cNvGrpSpPr>
                <a:grpSpLocks noChangeAspect="1"/>
              </p:cNvGrpSpPr>
              <p:nvPr/>
            </p:nvGrpSpPr>
            <p:grpSpPr bwMode="auto">
              <a:xfrm>
                <a:off x="823018" y="3209925"/>
                <a:ext cx="1142201" cy="1138238"/>
                <a:chOff x="4776637" y="4404800"/>
                <a:chExt cx="1011863" cy="1008000"/>
              </a:xfrm>
            </p:grpSpPr>
            <p:sp>
              <p:nvSpPr>
                <p:cNvPr id="54" name="Oval 2"/>
                <p:cNvSpPr>
                  <a:spLocks noChangeAspect="1" noChangeArrowheads="1"/>
                </p:cNvSpPr>
                <p:nvPr/>
              </p:nvSpPr>
              <p:spPr bwMode="auto">
                <a:xfrm>
                  <a:off x="4780500" y="4404800"/>
                  <a:ext cx="1008000" cy="1008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DFF6"/>
                    </a:gs>
                    <a:gs pos="90000">
                      <a:srgbClr val="002774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>
                  <a:outerShdw blurRad="225425" dist="38100" dir="5220000" algn="ctr">
                    <a:srgbClr val="000000">
                      <a:alpha val="33000"/>
                    </a:srgbClr>
                  </a:outerShdw>
                </a:effectLst>
                <a:scene3d>
                  <a:camera prst="orthographicFront"/>
                  <a:lightRig rig="flat" dir="t"/>
                </a:scene3d>
                <a:sp3d contourW="19050">
                  <a:bevelT prst="convex"/>
                  <a:bevelB w="0" h="0"/>
                  <a:contourClr>
                    <a:srgbClr val="AFEAFF"/>
                  </a:contourClr>
                </a:sp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>
                  <a:sp3d/>
                </a:bodyPr>
                <a:lstStyle/>
                <a:p>
                  <a:pPr algn="ctr" defTabSz="914400" eaLnBrk="0" fontAlgn="ctr" hangingPunct="0">
                    <a:buClr>
                      <a:srgbClr val="FF0000"/>
                    </a:buClr>
                    <a:buSzPct val="70000"/>
                    <a:defRPr/>
                  </a:pPr>
                  <a:endParaRPr lang="fr-FR" altLang="zh-CN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椭圆 54"/>
                <p:cNvSpPr>
                  <a:spLocks/>
                </p:cNvSpPr>
                <p:nvPr/>
              </p:nvSpPr>
              <p:spPr>
                <a:xfrm rot="19388639">
                  <a:off x="4776693" y="4463846"/>
                  <a:ext cx="683485" cy="4667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45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椭圆 55"/>
                <p:cNvSpPr>
                  <a:spLocks noChangeAspect="1"/>
                </p:cNvSpPr>
                <p:nvPr/>
              </p:nvSpPr>
              <p:spPr>
                <a:xfrm>
                  <a:off x="4888500" y="4512800"/>
                  <a:ext cx="792000" cy="792000"/>
                </a:xfrm>
                <a:prstGeom prst="ellipse">
                  <a:avLst/>
                </a:prstGeom>
                <a:gradFill flip="none" rotWithShape="1">
                  <a:gsLst>
                    <a:gs pos="10000">
                      <a:srgbClr val="2DD7FF">
                        <a:alpha val="50000"/>
                      </a:srgbClr>
                    </a:gs>
                    <a:gs pos="7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椭圆 52"/>
              <p:cNvSpPr>
                <a:spLocks noChangeAspect="1"/>
              </p:cNvSpPr>
              <p:nvPr/>
            </p:nvSpPr>
            <p:spPr bwMode="auto">
              <a:xfrm>
                <a:off x="890118" y="3275044"/>
                <a:ext cx="1008000" cy="1008000"/>
              </a:xfrm>
              <a:prstGeom prst="ellipse">
                <a:avLst/>
              </a:prstGeom>
              <a:blipFill>
                <a:blip r:embed="rId4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25"/>
            <p:cNvGrpSpPr>
              <a:grpSpLocks noChangeAspect="1"/>
            </p:cNvGrpSpPr>
            <p:nvPr/>
          </p:nvGrpSpPr>
          <p:grpSpPr>
            <a:xfrm>
              <a:off x="6466001" y="3495992"/>
              <a:ext cx="899773" cy="1080000"/>
              <a:chOff x="823018" y="3209925"/>
              <a:chExt cx="1142201" cy="1138238"/>
            </a:xfrm>
          </p:grpSpPr>
          <p:grpSp>
            <p:nvGrpSpPr>
              <p:cNvPr id="47" name="组合 34"/>
              <p:cNvGrpSpPr>
                <a:grpSpLocks noChangeAspect="1"/>
              </p:cNvGrpSpPr>
              <p:nvPr/>
            </p:nvGrpSpPr>
            <p:grpSpPr bwMode="auto">
              <a:xfrm>
                <a:off x="823018" y="3209925"/>
                <a:ext cx="1142201" cy="1138238"/>
                <a:chOff x="4776637" y="4404800"/>
                <a:chExt cx="1011863" cy="1008000"/>
              </a:xfrm>
            </p:grpSpPr>
            <p:sp>
              <p:nvSpPr>
                <p:cNvPr id="49" name="Oval 2"/>
                <p:cNvSpPr>
                  <a:spLocks noChangeAspect="1" noChangeArrowheads="1"/>
                </p:cNvSpPr>
                <p:nvPr/>
              </p:nvSpPr>
              <p:spPr bwMode="auto">
                <a:xfrm>
                  <a:off x="4780500" y="4404800"/>
                  <a:ext cx="1008000" cy="1008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DFF6"/>
                    </a:gs>
                    <a:gs pos="90000">
                      <a:srgbClr val="002774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>
                  <a:outerShdw blurRad="225425" dist="38100" dir="5220000" algn="ctr">
                    <a:srgbClr val="000000">
                      <a:alpha val="33000"/>
                    </a:srgbClr>
                  </a:outerShdw>
                </a:effectLst>
                <a:scene3d>
                  <a:camera prst="orthographicFront"/>
                  <a:lightRig rig="flat" dir="t"/>
                </a:scene3d>
                <a:sp3d contourW="19050">
                  <a:bevelT prst="convex"/>
                  <a:bevelB w="0" h="0"/>
                  <a:contourClr>
                    <a:srgbClr val="AFEAFF"/>
                  </a:contourClr>
                </a:sp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>
                  <a:sp3d/>
                </a:bodyPr>
                <a:lstStyle/>
                <a:p>
                  <a:pPr algn="ctr" defTabSz="914400" eaLnBrk="0" fontAlgn="ctr" hangingPunct="0">
                    <a:buClr>
                      <a:srgbClr val="FF0000"/>
                    </a:buClr>
                    <a:buSzPct val="70000"/>
                    <a:defRPr/>
                  </a:pPr>
                  <a:endParaRPr lang="fr-FR" altLang="zh-CN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椭圆 49"/>
                <p:cNvSpPr>
                  <a:spLocks/>
                </p:cNvSpPr>
                <p:nvPr/>
              </p:nvSpPr>
              <p:spPr>
                <a:xfrm rot="19388639">
                  <a:off x="4776693" y="4463846"/>
                  <a:ext cx="683485" cy="4667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45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椭圆 50"/>
                <p:cNvSpPr>
                  <a:spLocks noChangeAspect="1"/>
                </p:cNvSpPr>
                <p:nvPr/>
              </p:nvSpPr>
              <p:spPr>
                <a:xfrm>
                  <a:off x="4888500" y="4512800"/>
                  <a:ext cx="792000" cy="792000"/>
                </a:xfrm>
                <a:prstGeom prst="ellipse">
                  <a:avLst/>
                </a:prstGeom>
                <a:gradFill flip="none" rotWithShape="1">
                  <a:gsLst>
                    <a:gs pos="10000">
                      <a:srgbClr val="2DD7FF">
                        <a:alpha val="50000"/>
                      </a:srgbClr>
                    </a:gs>
                    <a:gs pos="7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8" name="椭圆 47"/>
              <p:cNvSpPr>
                <a:spLocks noChangeAspect="1"/>
              </p:cNvSpPr>
              <p:nvPr/>
            </p:nvSpPr>
            <p:spPr bwMode="auto">
              <a:xfrm>
                <a:off x="890118" y="3275044"/>
                <a:ext cx="1008000" cy="1008000"/>
              </a:xfrm>
              <a:prstGeom prst="ellipse">
                <a:avLst/>
              </a:prstGeom>
              <a:blipFill>
                <a:blip r:embed="rId4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" name="肘形连接符 13"/>
            <p:cNvCxnSpPr>
              <a:stCxn id="59" idx="0"/>
            </p:cNvCxnSpPr>
            <p:nvPr/>
          </p:nvCxnSpPr>
          <p:spPr bwMode="auto">
            <a:xfrm rot="5400000" flipH="1" flipV="1">
              <a:off x="2151549" y="1535840"/>
              <a:ext cx="1255561" cy="2664743"/>
            </a:xfrm>
            <a:prstGeom prst="bentConnector3">
              <a:avLst>
                <a:gd name="adj1" fmla="val 31186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肘形连接符 14"/>
            <p:cNvCxnSpPr>
              <a:stCxn id="49" idx="0"/>
            </p:cNvCxnSpPr>
            <p:nvPr/>
          </p:nvCxnSpPr>
          <p:spPr bwMode="auto">
            <a:xfrm rot="16200000" flipV="1">
              <a:off x="4886873" y="1465260"/>
              <a:ext cx="1255561" cy="2805904"/>
            </a:xfrm>
            <a:prstGeom prst="bentConnector3">
              <a:avLst>
                <a:gd name="adj1" fmla="val 31186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文本框 293"/>
            <p:cNvSpPr txBox="1"/>
            <p:nvPr/>
          </p:nvSpPr>
          <p:spPr>
            <a:xfrm>
              <a:off x="472196" y="4629919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Lower-layer NMS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文本框 40"/>
            <p:cNvSpPr txBox="1"/>
            <p:nvPr/>
          </p:nvSpPr>
          <p:spPr>
            <a:xfrm>
              <a:off x="6247034" y="4617366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Lower-layer NMS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文本框 41"/>
            <p:cNvSpPr txBox="1"/>
            <p:nvPr/>
          </p:nvSpPr>
          <p:spPr>
            <a:xfrm>
              <a:off x="3136522" y="517506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Upper-layer NMS</a:t>
              </a: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692785" y="2948903"/>
              <a:ext cx="899773" cy="0"/>
            </a:xfrm>
            <a:prstGeom prst="line">
              <a:avLst/>
            </a:prstGeom>
            <a:noFill/>
            <a:ln w="28575" cap="flat" cmpd="sng" algn="ctr">
              <a:solidFill>
                <a:srgbClr val="FF9900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5774959" y="2948903"/>
              <a:ext cx="899773" cy="0"/>
            </a:xfrm>
            <a:prstGeom prst="line">
              <a:avLst/>
            </a:prstGeom>
            <a:noFill/>
            <a:ln w="2857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3402063" y="3148910"/>
              <a:ext cx="0" cy="276674"/>
            </a:xfrm>
            <a:prstGeom prst="straightConnector1">
              <a:avLst/>
            </a:prstGeom>
            <a:noFill/>
            <a:ln w="2857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" name="组合 73"/>
            <p:cNvGrpSpPr>
              <a:grpSpLocks noChangeAspect="1"/>
            </p:cNvGrpSpPr>
            <p:nvPr/>
          </p:nvGrpSpPr>
          <p:grpSpPr>
            <a:xfrm>
              <a:off x="4642452" y="3495992"/>
              <a:ext cx="899773" cy="1080000"/>
              <a:chOff x="823018" y="3209925"/>
              <a:chExt cx="1142201" cy="1138238"/>
            </a:xfrm>
          </p:grpSpPr>
          <p:grpSp>
            <p:nvGrpSpPr>
              <p:cNvPr id="42" name="组合 34"/>
              <p:cNvGrpSpPr>
                <a:grpSpLocks noChangeAspect="1"/>
              </p:cNvGrpSpPr>
              <p:nvPr/>
            </p:nvGrpSpPr>
            <p:grpSpPr bwMode="auto">
              <a:xfrm>
                <a:off x="823018" y="3209925"/>
                <a:ext cx="1142201" cy="1138238"/>
                <a:chOff x="4776637" y="4404800"/>
                <a:chExt cx="1011863" cy="1008000"/>
              </a:xfrm>
            </p:grpSpPr>
            <p:sp>
              <p:nvSpPr>
                <p:cNvPr id="44" name="Oval 2"/>
                <p:cNvSpPr>
                  <a:spLocks noChangeAspect="1" noChangeArrowheads="1"/>
                </p:cNvSpPr>
                <p:nvPr/>
              </p:nvSpPr>
              <p:spPr bwMode="auto">
                <a:xfrm>
                  <a:off x="4780500" y="4404800"/>
                  <a:ext cx="1008000" cy="1008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DFF6"/>
                    </a:gs>
                    <a:gs pos="90000">
                      <a:srgbClr val="002774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>
                  <a:outerShdw blurRad="225425" dist="38100" dir="5220000" algn="ctr">
                    <a:srgbClr val="000000">
                      <a:alpha val="33000"/>
                    </a:srgbClr>
                  </a:outerShdw>
                </a:effectLst>
                <a:scene3d>
                  <a:camera prst="orthographicFront"/>
                  <a:lightRig rig="flat" dir="t"/>
                </a:scene3d>
                <a:sp3d contourW="19050">
                  <a:bevelT prst="convex"/>
                  <a:bevelB w="0" h="0"/>
                  <a:contourClr>
                    <a:srgbClr val="AFEAFF"/>
                  </a:contourClr>
                </a:sp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>
                  <a:sp3d/>
                </a:bodyPr>
                <a:lstStyle/>
                <a:p>
                  <a:pPr algn="ctr" defTabSz="914400" eaLnBrk="0" fontAlgn="ctr" hangingPunct="0">
                    <a:buClr>
                      <a:srgbClr val="FF0000"/>
                    </a:buClr>
                    <a:buSzPct val="70000"/>
                    <a:defRPr/>
                  </a:pPr>
                  <a:endParaRPr lang="fr-FR" altLang="zh-CN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椭圆 44"/>
                <p:cNvSpPr>
                  <a:spLocks/>
                </p:cNvSpPr>
                <p:nvPr/>
              </p:nvSpPr>
              <p:spPr>
                <a:xfrm rot="19388639">
                  <a:off x="4776693" y="4463846"/>
                  <a:ext cx="683485" cy="4667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45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椭圆 45"/>
                <p:cNvSpPr>
                  <a:spLocks noChangeAspect="1"/>
                </p:cNvSpPr>
                <p:nvPr/>
              </p:nvSpPr>
              <p:spPr>
                <a:xfrm>
                  <a:off x="4888500" y="4512800"/>
                  <a:ext cx="792000" cy="792000"/>
                </a:xfrm>
                <a:prstGeom prst="ellipse">
                  <a:avLst/>
                </a:prstGeom>
                <a:gradFill flip="none" rotWithShape="1">
                  <a:gsLst>
                    <a:gs pos="10000">
                      <a:srgbClr val="2DD7FF">
                        <a:alpha val="50000"/>
                      </a:srgbClr>
                    </a:gs>
                    <a:gs pos="70000">
                      <a:schemeClr val="bg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3" name="椭圆 42"/>
              <p:cNvSpPr>
                <a:spLocks noChangeAspect="1"/>
              </p:cNvSpPr>
              <p:nvPr/>
            </p:nvSpPr>
            <p:spPr bwMode="auto">
              <a:xfrm>
                <a:off x="890118" y="3275044"/>
                <a:ext cx="1008000" cy="1008000"/>
              </a:xfrm>
              <a:prstGeom prst="ellipse">
                <a:avLst/>
              </a:prstGeom>
              <a:blipFill>
                <a:blip r:embed="rId4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肘形连接符 22"/>
            <p:cNvCxnSpPr>
              <a:stCxn id="54" idx="0"/>
            </p:cNvCxnSpPr>
            <p:nvPr/>
          </p:nvCxnSpPr>
          <p:spPr bwMode="auto">
            <a:xfrm rot="5400000" flipH="1" flipV="1">
              <a:off x="3063324" y="2447615"/>
              <a:ext cx="1255561" cy="841194"/>
            </a:xfrm>
            <a:prstGeom prst="bentConnector3">
              <a:avLst>
                <a:gd name="adj1" fmla="val 31186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肘形连接符 23"/>
            <p:cNvCxnSpPr>
              <a:stCxn id="44" idx="0"/>
            </p:cNvCxnSpPr>
            <p:nvPr/>
          </p:nvCxnSpPr>
          <p:spPr bwMode="auto">
            <a:xfrm rot="16200000" flipV="1">
              <a:off x="3975098" y="2377034"/>
              <a:ext cx="1255561" cy="982355"/>
            </a:xfrm>
            <a:prstGeom prst="bentConnector3">
              <a:avLst>
                <a:gd name="adj1" fmla="val 31186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681662" y="2806215"/>
              <a:ext cx="30447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979792" y="2465202"/>
              <a:ext cx="0" cy="348634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238297" y="2798594"/>
              <a:ext cx="30447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250320" y="2457581"/>
              <a:ext cx="0" cy="348634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文本框 102"/>
            <p:cNvSpPr txBox="1"/>
            <p:nvPr/>
          </p:nvSpPr>
          <p:spPr>
            <a:xfrm>
              <a:off x="3477207" y="1544739"/>
              <a:ext cx="1268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Aggregated information</a:t>
              </a: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>
              <a:off x="5255794" y="3161873"/>
              <a:ext cx="0" cy="276674"/>
            </a:xfrm>
            <a:prstGeom prst="straightConnector1">
              <a:avLst/>
            </a:prstGeom>
            <a:noFill/>
            <a:ln w="2857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6"/>
            <p:cNvCxnSpPr/>
            <p:nvPr/>
          </p:nvCxnSpPr>
          <p:spPr bwMode="auto">
            <a:xfrm>
              <a:off x="2100044" y="4035107"/>
              <a:ext cx="449886" cy="0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3972821" y="4035107"/>
              <a:ext cx="449886" cy="0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5845598" y="4035107"/>
              <a:ext cx="449886" cy="0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Box 83"/>
            <p:cNvSpPr txBox="1"/>
            <p:nvPr/>
          </p:nvSpPr>
          <p:spPr>
            <a:xfrm>
              <a:off x="4498811" y="2908212"/>
              <a:ext cx="2121093" cy="16158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tIns="0" bIns="0" rtlCol="0" anchor="ctr" anchorCtr="0">
              <a:spAutoFit/>
            </a:bodyPr>
            <a:lstStyle/>
            <a:p>
              <a:r>
                <a:rPr sz="105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 HTTPS security channel</a:t>
              </a:r>
            </a:p>
          </p:txBody>
        </p:sp>
        <p:sp>
          <p:nvSpPr>
            <p:cNvPr id="39" name="TextBox 84"/>
            <p:cNvSpPr txBox="1"/>
            <p:nvPr/>
          </p:nvSpPr>
          <p:spPr>
            <a:xfrm>
              <a:off x="4746196" y="1552339"/>
              <a:ext cx="3544686" cy="969496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tIns="0" bIns="0" rtlCol="0" anchor="ctr" anchorCtr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Periodically synchronizes all data from lower-layer NMSs.</a:t>
              </a:r>
              <a:endPara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Receives change events from lower-layer NMSs and synchronizes differential data.</a:t>
              </a: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V="1">
              <a:off x="1351556" y="3105282"/>
              <a:ext cx="0" cy="348634"/>
            </a:xfrm>
            <a:prstGeom prst="line">
              <a:avLst/>
            </a:prstGeom>
            <a:noFill/>
            <a:ln w="2857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文本框 293"/>
            <p:cNvSpPr txBox="1"/>
            <p:nvPr/>
          </p:nvSpPr>
          <p:spPr>
            <a:xfrm>
              <a:off x="2411839" y="4617366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Lower-layer NMS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293"/>
            <p:cNvSpPr txBox="1"/>
            <p:nvPr/>
          </p:nvSpPr>
          <p:spPr>
            <a:xfrm>
              <a:off x="4311883" y="4617366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Lower-layer NMS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4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27"/>
          <p:cNvGrpSpPr/>
          <p:nvPr/>
        </p:nvGrpSpPr>
        <p:grpSpPr>
          <a:xfrm>
            <a:off x="1949620" y="2784797"/>
            <a:ext cx="7000376" cy="568325"/>
            <a:chOff x="2026783" y="1522767"/>
            <a:chExt cx="5235575" cy="568325"/>
          </a:xfrm>
        </p:grpSpPr>
        <p:sp>
          <p:nvSpPr>
            <p:cNvPr id="51" name="Freeform 11"/>
            <p:cNvSpPr>
              <a:spLocks/>
            </p:cNvSpPr>
            <p:nvPr/>
          </p:nvSpPr>
          <p:spPr bwMode="gray">
            <a:xfrm>
              <a:off x="2728458" y="1522767"/>
              <a:ext cx="4533900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C00000"/>
            </a:solidFill>
            <a:ln w="19050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gray">
            <a:xfrm>
              <a:off x="2026783" y="1522767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C00000"/>
            </a:solidFill>
            <a:ln w="19050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2841226" y="1568805"/>
              <a:ext cx="3581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3333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sz="2400">
                  <a:solidFill>
                    <a:srgbClr val="FFFFFF"/>
                  </a:solidFill>
                </a:rPr>
                <a:t>Interconnection Configuration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 Box 16"/>
            <p:cNvSpPr txBox="1">
              <a:spLocks noChangeArrowheads="1"/>
            </p:cNvSpPr>
            <p:nvPr/>
          </p:nvSpPr>
          <p:spPr bwMode="gray">
            <a:xfrm>
              <a:off x="2224006" y="1532292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333333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sz="2800" b="1">
                  <a:solidFill>
                    <a:srgbClr val="FFFFFF"/>
                  </a:solidFill>
                </a:rPr>
                <a:t>2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39"/>
          <p:cNvGrpSpPr/>
          <p:nvPr/>
        </p:nvGrpSpPr>
        <p:grpSpPr>
          <a:xfrm>
            <a:off x="1945916" y="2060602"/>
            <a:ext cx="7000376" cy="568325"/>
            <a:chOff x="2026783" y="3294263"/>
            <a:chExt cx="5235575" cy="568325"/>
          </a:xfrm>
        </p:grpSpPr>
        <p:sp>
          <p:nvSpPr>
            <p:cNvPr id="56" name="Freeform 9"/>
            <p:cNvSpPr>
              <a:spLocks/>
            </p:cNvSpPr>
            <p:nvPr/>
          </p:nvSpPr>
          <p:spPr bwMode="gray">
            <a:xfrm>
              <a:off x="2728458" y="3294263"/>
              <a:ext cx="4533900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gray">
            <a:xfrm>
              <a:off x="2026783" y="3294263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gray">
            <a:xfrm>
              <a:off x="2841225" y="3333951"/>
              <a:ext cx="41977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sz="2400" b="0">
                  <a:solidFill>
                    <a:srgbClr val="FFFFFF"/>
                  </a:solidFill>
                </a:rPr>
                <a:t>Overview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17"/>
            <p:cNvSpPr txBox="1">
              <a:spLocks noChangeArrowheads="1"/>
            </p:cNvSpPr>
            <p:nvPr/>
          </p:nvSpPr>
          <p:spPr bwMode="gray">
            <a:xfrm>
              <a:off x="2210671" y="3313313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333333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sz="2800" b="1">
                  <a:solidFill>
                    <a:srgbClr val="FFFFFF"/>
                  </a:solidFill>
                </a:rPr>
                <a:t>1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组合 40"/>
          <p:cNvGrpSpPr/>
          <p:nvPr/>
        </p:nvGrpSpPr>
        <p:grpSpPr>
          <a:xfrm>
            <a:off x="1949620" y="3504877"/>
            <a:ext cx="7000376" cy="568325"/>
            <a:chOff x="2026783" y="4076577"/>
            <a:chExt cx="5235575" cy="568325"/>
          </a:xfrm>
        </p:grpSpPr>
        <p:sp>
          <p:nvSpPr>
            <p:cNvPr id="61" name="Freeform 6"/>
            <p:cNvSpPr>
              <a:spLocks/>
            </p:cNvSpPr>
            <p:nvPr/>
          </p:nvSpPr>
          <p:spPr bwMode="gray">
            <a:xfrm>
              <a:off x="2728458" y="4076577"/>
              <a:ext cx="4533900" cy="568325"/>
            </a:xfrm>
            <a:custGeom>
              <a:avLst/>
              <a:gdLst>
                <a:gd name="T0" fmla="*/ 0 w 2856"/>
                <a:gd name="T1" fmla="*/ 5 h 358"/>
                <a:gd name="T2" fmla="*/ 0 w 2856"/>
                <a:gd name="T3" fmla="*/ 357 h 358"/>
                <a:gd name="T4" fmla="*/ 2667 w 2856"/>
                <a:gd name="T5" fmla="*/ 357 h 358"/>
                <a:gd name="T6" fmla="*/ 2854 w 2856"/>
                <a:gd name="T7" fmla="*/ 182 h 358"/>
                <a:gd name="T8" fmla="*/ 2667 w 2856"/>
                <a:gd name="T9" fmla="*/ 0 h 358"/>
                <a:gd name="T10" fmla="*/ 0 w 2856"/>
                <a:gd name="T11" fmla="*/ 5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gray">
            <a:xfrm>
              <a:off x="2026783" y="4076577"/>
              <a:ext cx="609600" cy="568325"/>
            </a:xfrm>
            <a:custGeom>
              <a:avLst/>
              <a:gdLst>
                <a:gd name="T0" fmla="*/ 372 w 372"/>
                <a:gd name="T1" fmla="*/ 1 h 358"/>
                <a:gd name="T2" fmla="*/ 372 w 372"/>
                <a:gd name="T3" fmla="*/ 358 h 358"/>
                <a:gd name="T4" fmla="*/ 165 w 372"/>
                <a:gd name="T5" fmla="*/ 357 h 358"/>
                <a:gd name="T6" fmla="*/ 0 w 372"/>
                <a:gd name="T7" fmla="*/ 181 h 358"/>
                <a:gd name="T8" fmla="*/ 164 w 372"/>
                <a:gd name="T9" fmla="*/ 1 h 358"/>
                <a:gd name="T10" fmla="*/ 372 w 372"/>
                <a:gd name="T11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 w="19050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Text Box 8"/>
            <p:cNvSpPr txBox="1">
              <a:spLocks noChangeArrowheads="1"/>
            </p:cNvSpPr>
            <p:nvPr/>
          </p:nvSpPr>
          <p:spPr bwMode="gray">
            <a:xfrm>
              <a:off x="2841225" y="4125790"/>
              <a:ext cx="41596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3333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defTabSz="91440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18"/>
            <p:cNvSpPr txBox="1">
              <a:spLocks noChangeArrowheads="1"/>
            </p:cNvSpPr>
            <p:nvPr/>
          </p:nvSpPr>
          <p:spPr bwMode="gray">
            <a:xfrm>
              <a:off x="2220196" y="4101977"/>
              <a:ext cx="304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333333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sz="2800" b="1">
                  <a:solidFill>
                    <a:srgbClr val="FFFFFF"/>
                  </a:solidFill>
                </a:rPr>
                <a:t>3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5" name="Text Box 8"/>
          <p:cNvSpPr txBox="1">
            <a:spLocks noChangeArrowheads="1"/>
          </p:cNvSpPr>
          <p:nvPr/>
        </p:nvSpPr>
        <p:spPr bwMode="gray">
          <a:xfrm>
            <a:off x="3016611" y="3578299"/>
            <a:ext cx="55617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FFFF"/>
                </a:solidFill>
              </a:rPr>
              <a:t>Routine O&amp;M</a:t>
            </a:r>
            <a:endParaRPr lang="zh-CN" altLang="en-US" sz="2400" dirty="0">
              <a:solidFill>
                <a:srgbClr val="FFFFFF"/>
              </a:solidFill>
              <a:latin typeface="Arial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02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299" y="2247958"/>
            <a:ext cx="3400425" cy="2047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50" y="1471671"/>
            <a:ext cx="5181600" cy="3600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78038" tIns="39019" rIns="78038" bIns="39019" numCol="1" anchor="ctr" anchorCtr="0" compatLnSpc="1">
            <a:prstTxWarp prst="textNoShape">
              <a:avLst/>
            </a:prstTxWarp>
          </a:bodyPr>
          <a:lstStyle/>
          <a:p>
            <a:r>
              <a:rPr sz="2400">
                <a:solidFill>
                  <a:srgbClr val="C00000"/>
                </a:solidFill>
              </a:rPr>
              <a:t>Creating Lower-Layer NMSs on an Upper-Layer NMS</a:t>
            </a:r>
            <a:endParaRPr lang="en-US" altLang="zh-CN" sz="2400" dirty="0">
              <a:solidFill>
                <a:srgbClr val="C00000"/>
              </a:solidFill>
              <a:latin typeface="Arial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2523" y="846955"/>
            <a:ext cx="11165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600"/>
              <a:t>On an upper-layer NMS, choose </a:t>
            </a:r>
            <a:r>
              <a:rPr sz="1600" b="1"/>
              <a:t>System Management</a:t>
            </a:r>
            <a:r>
              <a:rPr sz="1600"/>
              <a:t> &gt; </a:t>
            </a:r>
            <a:r>
              <a:rPr sz="1600" b="1"/>
              <a:t>System Settings</a:t>
            </a:r>
            <a:r>
              <a:rPr sz="1600"/>
              <a:t> &gt; </a:t>
            </a:r>
            <a:r>
              <a:rPr sz="1600" b="1"/>
              <a:t>Lower-Layer NMS</a:t>
            </a:r>
            <a:r>
              <a:rPr sz="1600"/>
              <a:t> to create a lower-layer NMS.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0950" y="5543884"/>
            <a:ext cx="1084829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sz="1600">
                <a:solidFill>
                  <a:srgbClr val="000000"/>
                </a:solidFill>
              </a:rPr>
              <a:t>After a lower-layer NMS is created, a lower-layer NMS ID is generated. An upper-layer NMS supports a maximum of 200 lower-layer NMSs.</a:t>
            </a:r>
            <a:endParaRPr kumimoji="1" lang="en-US" altLang="zh-CN" sz="1600" dirty="0" smtClean="0">
              <a:solidFill>
                <a:srgbClr val="000000"/>
              </a:solidFill>
              <a:latin typeface="Arial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zh-CN" altLang="en-US" sz="1600" dirty="0" smtClean="0">
              <a:solidFill>
                <a:srgbClr val="000000"/>
              </a:solidFill>
              <a:latin typeface="Arial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54939" y="4404852"/>
            <a:ext cx="824865" cy="42873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50030" y="3177306"/>
            <a:ext cx="2330356" cy="24075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23" y="1651017"/>
            <a:ext cx="10857422" cy="35171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78038" tIns="39019" rIns="78038" bIns="39019" numCol="1" anchor="ctr" anchorCtr="0" compatLnSpc="1">
            <a:prstTxWarp prst="textNoShape">
              <a:avLst/>
            </a:prstTxWarp>
          </a:bodyPr>
          <a:lstStyle/>
          <a:p>
            <a:r>
              <a:rPr sz="2400">
                <a:solidFill>
                  <a:srgbClr val="C00000"/>
                </a:solidFill>
              </a:rPr>
              <a:t>Import the Communication Certificate to an Upper-Layer NMS</a:t>
            </a:r>
            <a:endParaRPr lang="en-US" altLang="zh-CN" sz="2400" dirty="0">
              <a:solidFill>
                <a:srgbClr val="C00000"/>
              </a:solidFill>
              <a:latin typeface="Arial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3824" y="1061792"/>
            <a:ext cx="11165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600"/>
              <a:t>On an upper-layer NMS, choose </a:t>
            </a:r>
            <a:r>
              <a:rPr sz="1600" b="1"/>
              <a:t>System Management</a:t>
            </a:r>
            <a:r>
              <a:rPr sz="1600"/>
              <a:t> &gt; </a:t>
            </a:r>
            <a:r>
              <a:rPr sz="1600" b="1"/>
              <a:t>Certificate</a:t>
            </a:r>
            <a:r>
              <a:rPr sz="1600"/>
              <a:t> &gt; </a:t>
            </a:r>
            <a:r>
              <a:rPr sz="1600" b="1"/>
              <a:t>Service Certificate</a:t>
            </a:r>
            <a:r>
              <a:rPr sz="1600"/>
              <a:t> to import the identity certificate and trust certificate required for communication with lower-layer NMSs.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8521" y="2472935"/>
            <a:ext cx="1952486" cy="37536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3824" y="5421713"/>
            <a:ext cx="1084829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600" dirty="0">
                <a:solidFill>
                  <a:srgbClr val="000000"/>
                </a:solidFill>
              </a:rPr>
              <a:t>For security purposes, you need to prepare the communication certificates for two-way authentication between upper-layer and lower-layer NMSs. (You can use the configuration item management function to disable certificate authentication. If certificate authentication is disabled on an upper-layer NMS, certificate authentication must be disabled on all lower-layer NMSs connected to the upper-layer NMS.)</a:t>
            </a:r>
            <a:endParaRPr kumimoji="1" lang="en-US" altLang="zh-CN" sz="1600" dirty="0" smtClean="0">
              <a:solidFill>
                <a:srgbClr val="000000"/>
              </a:solidFill>
              <a:latin typeface="Arial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zh-CN" altLang="en-US" sz="1600" dirty="0" smtClean="0">
              <a:solidFill>
                <a:srgbClr val="000000"/>
              </a:solidFill>
              <a:latin typeface="Arial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3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35" y="1548167"/>
            <a:ext cx="7866500" cy="39887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78038" tIns="39019" rIns="78038" bIns="39019" numCol="1" anchor="ctr" anchorCtr="0" compatLnSpc="1">
            <a:prstTxWarp prst="textNoShape">
              <a:avLst/>
            </a:prstTxWarp>
          </a:bodyPr>
          <a:lstStyle/>
          <a:p>
            <a:r>
              <a:rPr sz="2400">
                <a:solidFill>
                  <a:srgbClr val="C00000"/>
                </a:solidFill>
              </a:rPr>
              <a:t>Import the Communication Certificate to a Lower-Layer NMS</a:t>
            </a:r>
            <a:endParaRPr lang="en-US" altLang="zh-CN" sz="2400" dirty="0">
              <a:solidFill>
                <a:srgbClr val="C00000"/>
              </a:solidFill>
              <a:latin typeface="Arial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3824" y="925531"/>
            <a:ext cx="11165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600"/>
              <a:t>On a lower-layer NMS, choose </a:t>
            </a:r>
            <a:r>
              <a:rPr sz="1600" b="1"/>
              <a:t>System Management</a:t>
            </a:r>
            <a:r>
              <a:rPr sz="1600"/>
              <a:t> &gt; </a:t>
            </a:r>
            <a:r>
              <a:rPr sz="1600" b="1"/>
              <a:t>Certificate</a:t>
            </a:r>
            <a:r>
              <a:rPr sz="1600"/>
              <a:t> &gt; </a:t>
            </a:r>
            <a:r>
              <a:rPr sz="1600" b="1"/>
              <a:t>Service Certificate</a:t>
            </a:r>
            <a:r>
              <a:rPr sz="1600"/>
              <a:t> to import the identity certificate and trust certificate required for communication with upper-layer NMSs.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46314" y="3820968"/>
            <a:ext cx="1577327" cy="38823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2523" y="5743102"/>
            <a:ext cx="1084829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600" dirty="0">
                <a:solidFill>
                  <a:srgbClr val="000000"/>
                </a:solidFill>
              </a:rPr>
              <a:t>For security purposes, you need to prepare the communication certificates for two-way authentication between upper-layer and lower-layer NMSs. (You can use the configuration item management function to disable certificate authentication. If certificate authentication is disabled on a lower-layer NMS, certificate authentication must be disabled on the upper-layer NMSs.)</a:t>
            </a:r>
            <a:endParaRPr kumimoji="1" lang="en-US" altLang="zh-CN" sz="1600" dirty="0" smtClean="0">
              <a:solidFill>
                <a:srgbClr val="000000"/>
              </a:solidFill>
              <a:latin typeface="Arial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kumimoji="1" lang="zh-CN" altLang="en-US" sz="1600" dirty="0" smtClean="0">
              <a:solidFill>
                <a:srgbClr val="000000"/>
              </a:solidFill>
              <a:latin typeface="Arial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8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79" y="1491939"/>
            <a:ext cx="9569176" cy="41460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78038" tIns="39019" rIns="78038" bIns="39019" numCol="1" anchor="ctr" anchorCtr="0" compatLnSpc="1">
            <a:prstTxWarp prst="textNoShape">
              <a:avLst/>
            </a:prstTxWarp>
          </a:bodyPr>
          <a:lstStyle/>
          <a:p>
            <a:r>
              <a:rPr sz="2400">
                <a:solidFill>
                  <a:srgbClr val="C00000"/>
                </a:solidFill>
              </a:rPr>
              <a:t>Configuring an Upper-Layer NMS on a Lower-Layer NMS</a:t>
            </a:r>
            <a:endParaRPr lang="en-US" altLang="zh-CN" sz="2400" dirty="0">
              <a:solidFill>
                <a:srgbClr val="C00000"/>
              </a:solidFill>
              <a:latin typeface="Arial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3824" y="939987"/>
            <a:ext cx="111658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600"/>
              <a:t>Choose </a:t>
            </a:r>
            <a:r>
              <a:rPr sz="1600" b="1"/>
              <a:t>System Management</a:t>
            </a:r>
            <a:r>
              <a:rPr sz="1600"/>
              <a:t> &gt; </a:t>
            </a:r>
            <a:r>
              <a:rPr sz="1600" b="1"/>
              <a:t>System Settings</a:t>
            </a:r>
            <a:r>
              <a:rPr sz="1600"/>
              <a:t> &gt; </a:t>
            </a:r>
            <a:r>
              <a:rPr sz="1600" b="1"/>
              <a:t>Upper-layer NMS</a:t>
            </a:r>
            <a:r>
              <a:rPr sz="1600"/>
              <a:t> &gt; </a:t>
            </a:r>
            <a:r>
              <a:rPr sz="1600" b="1"/>
              <a:t>Upper-layer NMS Settings</a:t>
            </a:r>
            <a:r>
              <a:rPr sz="1600"/>
              <a:t> on a lower-layer NMS to create an upper-layer NMS to be connected to the lower-layer NMS.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2588" y="5597656"/>
            <a:ext cx="1084829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600" dirty="0">
                <a:solidFill>
                  <a:srgbClr val="000000"/>
                </a:solidFill>
              </a:rPr>
              <a:t>When configuring an upper-layer NMS on a lower-layer NMS, you need to enter the ID allocated by the upper-layer NMS. After the upper-layer NMS is created, the default status is </a:t>
            </a:r>
            <a:r>
              <a:rPr sz="1600" b="1" dirty="0">
                <a:solidFill>
                  <a:srgbClr val="000000"/>
                </a:solidFill>
              </a:rPr>
              <a:t>Disconnected</a:t>
            </a:r>
            <a:r>
              <a:rPr sz="1600" dirty="0">
                <a:solidFill>
                  <a:srgbClr val="000000"/>
                </a:solidFill>
              </a:rPr>
              <a:t>. When the data channel between the upper-layer NMS and the lower-layer NMS is established, the status changes to </a:t>
            </a:r>
            <a:r>
              <a:rPr sz="1600" b="1" dirty="0">
                <a:solidFill>
                  <a:srgbClr val="000000"/>
                </a:solidFill>
              </a:rPr>
              <a:t>Online</a:t>
            </a:r>
            <a:r>
              <a:rPr sz="1600" dirty="0">
                <a:solidFill>
                  <a:srgbClr val="000000"/>
                </a:solidFill>
              </a:rPr>
              <a:t>.</a:t>
            </a:r>
            <a:endParaRPr kumimoji="1" lang="zh-CN" altLang="en-US" sz="1600" dirty="0" smtClean="0">
              <a:solidFill>
                <a:srgbClr val="000000"/>
              </a:solidFill>
              <a:latin typeface="Arial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61303" y="3598516"/>
            <a:ext cx="1825825" cy="28394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74215" y="4014402"/>
            <a:ext cx="26930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sz="1400">
                <a:solidFill>
                  <a:srgbClr val="FF0000"/>
                </a:solidFill>
              </a:rPr>
              <a:t>Set this parameter to the ID allocated by the upper-layer NMS.</a:t>
            </a:r>
          </a:p>
        </p:txBody>
      </p:sp>
    </p:spTree>
    <p:extLst>
      <p:ext uri="{BB962C8B-B14F-4D97-AF65-F5344CB8AC3E}">
        <p14:creationId xmlns:p14="http://schemas.microsoft.com/office/powerpoint/2010/main" val="7769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Arial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E44F2044-EF39-4D14-962C-F22C0F6E607D}" vid="{7F1CE79D-63B5-4309-AF86-BE8403712FCE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E44F2044-EF39-4D14-962C-F22C0F6E607D}" vid="{61695FEB-92C2-42CC-B049-3AFFF467605A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E44F2044-EF39-4D14-962C-F22C0F6E607D}" vid="{A16FAD9E-AADD-4059-825F-51D71FC85394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E44F2044-EF39-4D14-962C-F22C0F6E607D}" vid="{C2AF7616-8534-4B9D-9D9F-D73609E1A66D}"/>
    </a:ext>
  </a:extLst>
</a:theme>
</file>

<file path=ppt/theme/theme5.xml><?xml version="1.0" encoding="utf-8"?>
<a:theme xmlns:a="http://schemas.openxmlformats.org/drawingml/2006/main" name="1#UC&amp;C母版初稿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</a:spPr>
      <a:bodyPr wrap="square">
        <a:spAutoFit/>
      </a:bodyPr>
      <a:lstStyle>
        <a:defPPr>
          <a:lnSpc>
            <a:spcPct val="150000"/>
          </a:lnSpc>
          <a:defRPr sz="1400" b="1" kern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  <a:cs typeface="宋体" panose="02010600030101010101" pitchFamily="2" charset="-122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685</Words>
  <Application>Microsoft Office PowerPoint</Application>
  <PresentationFormat>自定义</PresentationFormat>
  <Paragraphs>83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FrutigerNext LT Medium</vt:lpstr>
      <vt:lpstr>等线</vt:lpstr>
      <vt:lpstr>等线 Light</vt:lpstr>
      <vt:lpstr>黑体</vt:lpstr>
      <vt:lpstr>华文细黑</vt:lpstr>
      <vt:lpstr>宋体</vt:lpstr>
      <vt:lpstr>微软雅黑</vt:lpstr>
      <vt:lpstr>微软雅黑</vt:lpstr>
      <vt:lpstr>Arial</vt:lpstr>
      <vt:lpstr>Calibri</vt:lpstr>
      <vt:lpstr>Wingdings</vt:lpstr>
      <vt:lpstr>封面页_图片版 </vt:lpstr>
      <vt:lpstr>目录页</vt:lpstr>
      <vt:lpstr>章节页</vt:lpstr>
      <vt:lpstr>结束页</vt:lpstr>
      <vt:lpstr>1#UC&amp;C母版初稿</vt:lpstr>
      <vt:lpstr>自定义设计方案</vt:lpstr>
      <vt:lpstr>Introduction to eSight 21.0 HNMS</vt:lpstr>
      <vt:lpstr>PowerPoint 演示文稿</vt:lpstr>
      <vt:lpstr>PowerPoint 演示文稿</vt:lpstr>
      <vt:lpstr>PowerPoint 演示文稿</vt:lpstr>
      <vt:lpstr>PowerPoint 演示文稿</vt:lpstr>
      <vt:lpstr>Creating Lower-Layer NMSs on an Upper-Layer NMS</vt:lpstr>
      <vt:lpstr>Import the Communication Certificate to an Upper-Layer NMS</vt:lpstr>
      <vt:lpstr>Import the Communication Certificate to a Lower-Layer NMS</vt:lpstr>
      <vt:lpstr>Configuring an Upper-Layer NMS on a Lower-Layer NMS</vt:lpstr>
      <vt:lpstr>PowerPoint 演示文稿</vt:lpstr>
      <vt:lpstr>Centralized Monitoring Portal on an Upper-Layer NMS</vt:lpstr>
      <vt:lpstr>Key Lower-Layer NMS Statistics</vt:lpstr>
      <vt:lpstr>Lower-Layer NMS Resource and Alarm Report Statistics</vt:lpstr>
      <vt:lpstr>Centralized Alarm Monitoring on an Upper-Layer NMS</vt:lpstr>
      <vt:lpstr>Disabling Certificate Authentication on an Upper-Layer NMS</vt:lpstr>
      <vt:lpstr>Disabling Certificate Authentication on a Lower-Layer NMS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2021-06-01T03:02:09Z</dcterms:created>
  <dcterms:modified xsi:type="dcterms:W3CDTF">2021-07-05T06:39:28Z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1622285253</vt:lpwstr>
  </property>
  <property fmtid="{D5CDD505-2E9C-101B-9397-08002B2CF9AE}" pid="6" name="_2015_ms_pID_725343">
    <vt:lpwstr>(2)zOr+813O2OzhZi5m3PgevOR3i3Jg5/zHQahF1/EF6w616PctRayYpI+uR4KOmo8B07DyYcJA
DNLUuernVW0A/oka23dENT66c9A6h3465mdzyxN1V6ipoYWsf4CDKmR9VsZi0QzCwTTtLJ2Q
r9gZn3GsWyBcDeYnGQOasE8fqZtDCmIYGwU08xutl9+SoL/8Buuw1Orju5HoDnlbEiKMAQEo
Ro8sOqOTYoqgCCYWPC</vt:lpwstr>
  </property>
  <property fmtid="{D5CDD505-2E9C-101B-9397-08002B2CF9AE}" pid="7" name="_2015_ms_pID_7253431">
    <vt:lpwstr>sjqSTiGoq5si+5Ko38J4gezhdEru1V5GjPdeZdjgql0c3DTub/OHk/
N0SB/WUX8lFlnhCo7tWL6LiKl0jaPM+lomUTHxz/kgX414WIwUsSo/8paZ9BUoAiIpMCdpQn
kQ6IGEAzq+buCiL4EPYhj+twt/ueR7kB6mrn+bYT91+ZFhTuGDUGqQGcuPpi7eLR8MQ=</vt:lpwstr>
  </property>
</Properties>
</file>