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8" r:id="rId1"/>
    <p:sldMasterId id="2147483797" r:id="rId2"/>
    <p:sldMasterId id="2147483816" r:id="rId3"/>
    <p:sldMasterId id="2147483683" r:id="rId4"/>
    <p:sldMasterId id="2147483918" r:id="rId5"/>
  </p:sldMasterIdLst>
  <p:notesMasterIdLst>
    <p:notesMasterId r:id="rId37"/>
  </p:notesMasterIdLst>
  <p:handoutMasterIdLst>
    <p:handoutMasterId r:id="rId38"/>
  </p:handoutMasterIdLst>
  <p:sldIdLst>
    <p:sldId id="353" r:id="rId6"/>
    <p:sldId id="307" r:id="rId7"/>
    <p:sldId id="308" r:id="rId8"/>
    <p:sldId id="357" r:id="rId9"/>
    <p:sldId id="306" r:id="rId10"/>
    <p:sldId id="309" r:id="rId11"/>
    <p:sldId id="360" r:id="rId12"/>
    <p:sldId id="354" r:id="rId13"/>
    <p:sldId id="355" r:id="rId14"/>
    <p:sldId id="356" r:id="rId15"/>
    <p:sldId id="358" r:id="rId16"/>
    <p:sldId id="343" r:id="rId17"/>
    <p:sldId id="341" r:id="rId18"/>
    <p:sldId id="342" r:id="rId19"/>
    <p:sldId id="313" r:id="rId20"/>
    <p:sldId id="361" r:id="rId21"/>
    <p:sldId id="362" r:id="rId22"/>
    <p:sldId id="325" r:id="rId23"/>
    <p:sldId id="326" r:id="rId24"/>
    <p:sldId id="363" r:id="rId25"/>
    <p:sldId id="365" r:id="rId26"/>
    <p:sldId id="333" r:id="rId27"/>
    <p:sldId id="366" r:id="rId28"/>
    <p:sldId id="334" r:id="rId29"/>
    <p:sldId id="335" r:id="rId30"/>
    <p:sldId id="359" r:id="rId31"/>
    <p:sldId id="351" r:id="rId32"/>
    <p:sldId id="352" r:id="rId33"/>
    <p:sldId id="364" r:id="rId34"/>
    <p:sldId id="350" r:id="rId35"/>
    <p:sldId id="280" r:id="rId36"/>
  </p:sldIdLst>
  <p:sldSz cx="12196763" cy="6858000"/>
  <p:notesSz cx="6858000" cy="9144000"/>
  <p:defaultTextStyle>
    <a:defPPr lvl="0">
      <a:defRPr lang="en-US"/>
    </a:defPPr>
    <a:lvl1pPr marL="0" lvl="1" algn="l" defTabSz="914478" rtl="0" eaLnBrk="1" latinLnBrk="0" hangingPunct="1">
      <a:defRPr sz="1800" kern="1200">
        <a:solidFill>
          <a:schemeClr val="tx1"/>
        </a:solidFill>
        <a:latin typeface="Arial"/>
        <a:ea typeface="+mn-ea"/>
        <a:cs typeface="+mn-cs"/>
      </a:defRPr>
    </a:lvl1pPr>
    <a:lvl2pPr marL="457240" lvl="2" algn="l" defTabSz="914478" rtl="0" eaLnBrk="1" latinLnBrk="0" hangingPunct="1">
      <a:defRPr sz="1800" kern="1200">
        <a:solidFill>
          <a:schemeClr val="tx1"/>
        </a:solidFill>
        <a:latin typeface="Arial"/>
        <a:ea typeface="+mn-ea"/>
        <a:cs typeface="+mn-cs"/>
      </a:defRPr>
    </a:lvl2pPr>
    <a:lvl3pPr marL="914478" lvl="3" algn="l" defTabSz="914478" rtl="0" eaLnBrk="1" latinLnBrk="0" hangingPunct="1">
      <a:defRPr sz="1800" kern="1200">
        <a:solidFill>
          <a:schemeClr val="tx1"/>
        </a:solidFill>
        <a:latin typeface="Arial"/>
        <a:ea typeface="+mn-ea"/>
        <a:cs typeface="+mn-cs"/>
      </a:defRPr>
    </a:lvl3pPr>
    <a:lvl4pPr marL="1371718" lvl="4"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353"/>
          </p14:sldIdLst>
        </p14:section>
        <p14:section name="目录页" id="{9D221634-295C-7843-AF5C-A0CB4F229241}">
          <p14:sldIdLst>
            <p14:sldId id="307"/>
            <p14:sldId id="308"/>
            <p14:sldId id="357"/>
          </p14:sldIdLst>
        </p14:section>
        <p14:section name="章节页" id="{FD05EE94-C931-8C4B-83A2-004B32AA1207}">
          <p14:sldIdLst>
            <p14:sldId id="306"/>
            <p14:sldId id="309"/>
            <p14:sldId id="360"/>
            <p14:sldId id="354"/>
            <p14:sldId id="355"/>
            <p14:sldId id="356"/>
            <p14:sldId id="358"/>
            <p14:sldId id="343"/>
            <p14:sldId id="341"/>
            <p14:sldId id="342"/>
            <p14:sldId id="313"/>
            <p14:sldId id="361"/>
            <p14:sldId id="362"/>
            <p14:sldId id="325"/>
            <p14:sldId id="326"/>
            <p14:sldId id="363"/>
            <p14:sldId id="365"/>
            <p14:sldId id="333"/>
            <p14:sldId id="366"/>
            <p14:sldId id="334"/>
            <p14:sldId id="335"/>
            <p14:sldId id="359"/>
            <p14:sldId id="351"/>
            <p14:sldId id="352"/>
            <p14:sldId id="364"/>
            <p14:sldId id="350"/>
          </p14:sldIdLst>
        </p14:section>
        <p14:section name="结束页" id="{3F9D54A7-3BE2-2540-BB4C-DFE5509085F3}">
          <p14:sldIdLst>
            <p14:sldId id="280"/>
          </p14:sldIdLst>
        </p14:section>
      </p14:sectionLst>
    </p:ext>
    <p:ext uri="{EFAFB233-063F-42B5-8137-9DF3F51BA10A}">
      <p15:sldGuideLst xmlns:p15="http://schemas.microsoft.com/office/powerpoint/2012/main">
        <p15:guide id="5" pos="7198" userDrawn="1">
          <p15:clr>
            <a:srgbClr val="A4A3A4"/>
          </p15:clr>
        </p15:guide>
        <p15:guide id="6" orient="horz" pos="2159" userDrawn="1">
          <p15:clr>
            <a:srgbClr val="A4A3A4"/>
          </p15:clr>
        </p15:guide>
        <p15:guide id="7" pos="462" userDrawn="1">
          <p15:clr>
            <a:srgbClr val="A4A3A4"/>
          </p15:clr>
        </p15:guide>
        <p15:guide id="8" orient="horz" pos="70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E9002F"/>
    <a:srgbClr val="595757"/>
    <a:srgbClr val="221815"/>
    <a:srgbClr val="888888"/>
    <a:srgbClr val="898989"/>
    <a:srgbClr val="B5B5B5"/>
    <a:srgbClr val="DDDDDD"/>
    <a:srgbClr val="D0E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772" autoAdjust="0"/>
  </p:normalViewPr>
  <p:slideViewPr>
    <p:cSldViewPr snapToGrid="0" snapToObjects="1">
      <p:cViewPr varScale="1">
        <p:scale>
          <a:sx n="109" d="100"/>
          <a:sy n="109" d="100"/>
        </p:scale>
        <p:origin x="714" y="102"/>
      </p:cViewPr>
      <p:guideLst>
        <p:guide pos="7198"/>
        <p:guide orient="horz" pos="2159"/>
        <p:guide pos="462"/>
        <p:guide orient="horz" pos="70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Arial" panose="020B0604020202020204" pitchFamily="34" charset="0"/>
                <a:ea typeface="微软雅黑" panose="020B0503020204020204" pitchFamily="34" charset="-122"/>
                <a:sym typeface="Arial" panose="020B0604020202020204" pitchFamily="34" charset="0"/>
              </a:rPr>
              <a:t>7/28/2021</a:t>
            </a:fld>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Arial" panose="020B0604020202020204" pitchFamily="34" charset="0"/>
                <a:ea typeface="微软雅黑" panose="020B0503020204020204" pitchFamily="34" charset="-122"/>
                <a:sym typeface="Arial" panose="020B0604020202020204" pitchFamily="34" charset="0"/>
              </a:rPr>
              <a:t>‹#›</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微软雅黑" panose="020B0503020204020204" pitchFamily="34" charset="-122"/>
                <a:sym typeface="Arial" panose="020B0604020202020204" pitchFamily="34" charset="0"/>
              </a:defRPr>
            </a:lvl1pPr>
          </a:lstStyle>
          <a:p>
            <a:endParaRPr lang="en-US">
              <a:latin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微软雅黑" panose="020B0503020204020204" pitchFamily="34" charset="-122"/>
                <a:sym typeface="Arial" panose="020B0604020202020204" pitchFamily="34" charset="0"/>
              </a:defRPr>
            </a:lvl1pPr>
          </a:lstStyle>
          <a:p>
            <a:fld id="{0DD60A27-BF12-6744-9E93-932A0E34D8BB}" type="datetimeFigureOut">
              <a:rPr lang="en-US" smtClean="0">
                <a:latin typeface="Arial" panose="020B0604020202020204" pitchFamily="34" charset="0"/>
              </a:rPr>
              <a:pPr/>
              <a:t>7/28/2021</a:t>
            </a:fld>
            <a:endParaRPr lang="en-US">
              <a:latin typeface="Arial" panose="020B0604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p:spPr>
        <p:txBody>
          <a:bodyPr/>
          <a:lstStyle/>
          <a:p>
            <a:r>
              <a:rPr lang="en-US" altLang="zh-CN" dirty="0" err="1" smtClean="0">
                <a:latin typeface="Arial" panose="020B0604020202020204" pitchFamily="34" charset="0"/>
                <a:ea typeface="微软雅黑" panose="020B0503020204020204" pitchFamily="34" charset="-122"/>
                <a:sym typeface="Arial" panose="020B0604020202020204" pitchFamily="34" charset="0"/>
              </a:rPr>
              <a:t>iManager</a:t>
            </a:r>
            <a:r>
              <a:rPr lang="en-US" altLang="zh-CN" smtClean="0">
                <a:latin typeface="Arial" panose="020B0604020202020204" pitchFamily="34" charset="0"/>
                <a:ea typeface="微软雅黑" panose="020B0503020204020204" pitchFamily="34" charset="-122"/>
                <a:sym typeface="Arial" panose="020B0604020202020204" pitchFamily="34" charset="0"/>
              </a:rPr>
              <a:t> eSight</a:t>
            </a:r>
            <a:r>
              <a:rPr lang="zh-CN" altLang="en-US" smtClean="0">
                <a:latin typeface="Arial" panose="020B0604020202020204" pitchFamily="34" charset="0"/>
                <a:ea typeface="微软雅黑" panose="020B0503020204020204" pitchFamily="34" charset="-122"/>
                <a:sym typeface="Arial" panose="020B0604020202020204" pitchFamily="34" charset="0"/>
              </a:rPr>
              <a:t>系统介绍</a:t>
            </a:r>
          </a:p>
        </p:txBody>
      </p:sp>
      <p:sp>
        <p:nvSpPr>
          <p:cNvPr id="95235" name="Rectangle 6"/>
          <p:cNvSpPr>
            <a:spLocks noGrp="1" noChangeArrowheads="1"/>
          </p:cNvSpPr>
          <p:nvPr>
            <p:ph type="ftr" sz="quarter" idx="4"/>
          </p:nvPr>
        </p:nvSpPr>
        <p:spPr>
          <a:noFill/>
        </p:spPr>
        <p:txBody>
          <a:bodyPr/>
          <a:lstStyle/>
          <a:p>
            <a:r>
              <a:rPr lang="zh-CN" altLang="en-US" smtClean="0">
                <a:latin typeface="Arial" panose="020B0604020202020204" pitchFamily="34" charset="0"/>
                <a:ea typeface="微软雅黑" panose="020B0503020204020204" pitchFamily="34" charset="-122"/>
                <a:sym typeface="Arial" panose="020B0604020202020204" pitchFamily="34" charset="0"/>
              </a:rPr>
              <a:t>华为技术有限公司  版权所有  未经许可不得扩散</a:t>
            </a:r>
          </a:p>
        </p:txBody>
      </p:sp>
      <p:sp>
        <p:nvSpPr>
          <p:cNvPr id="95236" name="Rectangle 7"/>
          <p:cNvSpPr>
            <a:spLocks noGrp="1" noChangeArrowheads="1"/>
          </p:cNvSpPr>
          <p:nvPr>
            <p:ph type="sldNum" sz="quarter" idx="5"/>
          </p:nvPr>
        </p:nvSpPr>
        <p:spPr>
          <a:noFill/>
        </p:spPr>
        <p:txBody>
          <a:bodyPr/>
          <a:lstStyle/>
          <a:p>
            <a:r>
              <a:rPr lang="en-US" altLang="zh-CN" smtClean="0">
                <a:latin typeface="Arial" panose="020B0604020202020204" pitchFamily="34" charset="0"/>
                <a:ea typeface="微软雅黑" panose="020B0503020204020204" pitchFamily="34" charset="-122"/>
                <a:sym typeface="Arial" panose="020B0604020202020204" pitchFamily="34" charset="0"/>
              </a:rPr>
              <a:t>P-</a:t>
            </a:r>
            <a:fld id="{6004ED37-AAF5-4B9F-BBC8-F56804B67523}" type="slidenum">
              <a:rPr lang="en-US" altLang="zh-CN" sz="1000" smtClean="0">
                <a:latin typeface="Arial" panose="020B0604020202020204" pitchFamily="34" charset="0"/>
                <a:ea typeface="微软雅黑" panose="020B0503020204020204" pitchFamily="34" charset="-122"/>
                <a:sym typeface="Arial" panose="020B0604020202020204" pitchFamily="34" charset="0"/>
              </a:rPr>
              <a:pPr/>
              <a:t>1</a:t>
            </a:fld>
            <a:endParaRPr lang="en-US" altLang="zh-CN" sz="1000" smtClean="0">
              <a:latin typeface="Arial" panose="020B0604020202020204" pitchFamily="34" charset="0"/>
              <a:ea typeface="微软雅黑" panose="020B0503020204020204" pitchFamily="34" charset="-122"/>
              <a:sym typeface="Arial" panose="020B0604020202020204" pitchFamily="34" charset="0"/>
            </a:endParaRPr>
          </a:p>
        </p:txBody>
      </p:sp>
      <p:sp>
        <p:nvSpPr>
          <p:cNvPr id="95237" name="Rectangle 2"/>
          <p:cNvSpPr>
            <a:spLocks noGrp="1" noRot="1" noChangeAspect="1" noChangeArrowheads="1" noTextEdit="1"/>
          </p:cNvSpPr>
          <p:nvPr>
            <p:ph type="sldImg"/>
          </p:nvPr>
        </p:nvSpPr>
        <p:spPr>
          <a:xfrm>
            <a:off x="139700" y="766763"/>
            <a:ext cx="6821488" cy="3836987"/>
          </a:xfrm>
          <a:ln/>
        </p:spPr>
      </p:sp>
      <p:sp>
        <p:nvSpPr>
          <p:cNvPr id="95238" name="Rectangle 3"/>
          <p:cNvSpPr>
            <a:spLocks noGrp="1" noChangeArrowheads="1"/>
          </p:cNvSpPr>
          <p:nvPr>
            <p:ph type="body" idx="1"/>
          </p:nvPr>
        </p:nvSpPr>
        <p:spPr>
          <a:xfrm>
            <a:off x="709613" y="4860925"/>
            <a:ext cx="5689600" cy="4606925"/>
          </a:xfrm>
          <a:noFill/>
          <a:ln/>
        </p:spPr>
        <p:txBody>
          <a:bodyPr/>
          <a:lstStyle/>
          <a:p>
            <a:pPr marL="209550" indent="-209550" eaLnBrk="1" hangingPunct="1"/>
            <a:endParaRPr lang="fr-FR" altLang="zh-CN" smtClean="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8296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smtClean="0">
                <a:latin typeface="Arial" panose="020B0604020202020204" pitchFamily="34" charset="0"/>
                <a:ea typeface="微软雅黑" panose="020B0503020204020204" pitchFamily="34" charset="-122"/>
                <a:sym typeface="Arial" panose="020B0604020202020204" pitchFamily="34" charset="0"/>
              </a:rPr>
              <a:t>请将此处改为本章标题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9581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smtClean="0">
                <a:latin typeface="Arial" panose="020B0604020202020204" pitchFamily="34" charset="0"/>
                <a:ea typeface="微软雅黑" panose="020B0503020204020204" pitchFamily="34" charset="-122"/>
                <a:sym typeface="Arial" panose="020B0604020202020204" pitchFamily="34" charset="0"/>
              </a:rPr>
              <a:t>请将此处改为本章标题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8889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16</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1353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29</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258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 name="Slide Number Placeholder 3"/>
          <p:cNvSpPr>
            <a:spLocks noGrp="1"/>
          </p:cNvSpPr>
          <p:nvPr>
            <p:ph type="sldNum" sz="quarter" idx="10"/>
          </p:nvPr>
        </p:nvSpPr>
        <p:spPr/>
        <p:txBody>
          <a:bodyPr/>
          <a:lstStyle/>
          <a:p>
            <a:fld id="{F07326F3-4732-B74B-9C70-D0992466E499}" type="slidenum">
              <a:rPr lang="en-US" smtClean="0">
                <a:latin typeface="Arial" panose="020B0604020202020204" pitchFamily="34" charset="0"/>
                <a:ea typeface="微软雅黑" panose="020B0503020204020204" pitchFamily="34" charset="-122"/>
                <a:sym typeface="Arial" panose="020B0604020202020204" pitchFamily="34" charset="0"/>
              </a:rPr>
              <a:t>31</a:t>
            </a:fld>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11845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Arial" panose="020B0604020202020204" pitchFamily="34" charset="0"/>
              <a:ea typeface="微软雅黑" panose="020B0503020204020204" pitchFamily="34" charset="-122"/>
              <a:sym typeface="Arial" panose="020B0604020202020204" pitchFamily="34" charset="0"/>
            </a:endParaRPr>
          </a:p>
        </p:txBody>
      </p:sp>
      <p:sp>
        <p:nvSpPr>
          <p:cNvPr id="8" name="Title 1">
            <a:extLst>
              <a:ext uri="{FF2B5EF4-FFF2-40B4-BE49-F238E27FC236}">
                <a16:creationId xmlns=""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426698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 xmlns:a16="http://schemas.microsoft.com/office/drawing/2014/main" id="{568EC886-2612-1F43-AB51-21A76A078357}"/>
              </a:ext>
            </a:extLst>
          </p:cNvPr>
          <p:cNvSpPr txBox="1"/>
          <p:nvPr userDrawn="1"/>
        </p:nvSpPr>
        <p:spPr>
          <a:xfrm>
            <a:off x="918916" y="630373"/>
            <a:ext cx="2031325" cy="646331"/>
          </a:xfrm>
          <a:prstGeom prst="rect">
            <a:avLst/>
          </a:prstGeom>
          <a:noFill/>
        </p:spPr>
        <p:txBody>
          <a:bodyPr wrap="none" rtlCol="0">
            <a:spAutoFit/>
          </a:bodyPr>
          <a:lstStyle/>
          <a:p>
            <a:r>
              <a:rPr kumimoji="1" lang="en-US" altLang="zh-CN" sz="3600" dirty="0" smtClean="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Contents</a:t>
            </a:r>
            <a:endParaRPr kumimoji="1" lang="zh-CN" altLang="en-US" sz="3600"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Tree>
    <p:extLst>
      <p:ext uri="{BB962C8B-B14F-4D97-AF65-F5344CB8AC3E}">
        <p14:creationId xmlns:p14="http://schemas.microsoft.com/office/powerpoint/2010/main" val="168422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640" y="1376364"/>
            <a:ext cx="10564175" cy="4032856"/>
          </a:xfrm>
          <a:prstGeom prst="rect">
            <a:avLst/>
          </a:prstGeo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776214" y="548681"/>
            <a:ext cx="4711213"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smtClean="0">
                <a:solidFill>
                  <a:srgbClr val="990000"/>
                </a:solidFill>
                <a:latin typeface="Arial" panose="020B0604020202020204" pitchFamily="34" charset="0"/>
                <a:ea typeface="微软雅黑" panose="020B0503020204020204" pitchFamily="34" charset="-122"/>
                <a:cs typeface="Arial" pitchFamily="34" charset="0"/>
                <a:sym typeface="Arial" panose="020B0604020202020204" pitchFamily="34" charset="0"/>
              </a:rPr>
              <a:t>About This Document</a:t>
            </a:r>
            <a:endParaRPr lang="zh-CN" altLang="en-US" sz="3500" dirty="0" smtClean="0">
              <a:solidFill>
                <a:srgbClr val="990000"/>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pic>
        <p:nvPicPr>
          <p:cNvPr id="5" name="Picture 4" descr="前言 copy"/>
          <p:cNvPicPr>
            <a:picLocks noChangeArrowheads="1"/>
          </p:cNvPicPr>
          <p:nvPr userDrawn="1"/>
        </p:nvPicPr>
        <p:blipFill>
          <a:blip r:embed="rId2" cstate="print"/>
          <a:srcRect/>
          <a:stretch>
            <a:fillRect/>
          </a:stretch>
        </p:blipFill>
        <p:spPr bwMode="auto">
          <a:xfrm>
            <a:off x="1069325" y="561062"/>
            <a:ext cx="612000" cy="612000"/>
          </a:xfrm>
          <a:prstGeom prst="rect">
            <a:avLst/>
          </a:prstGeom>
          <a:noFill/>
          <a:ln w="9525">
            <a:noFill/>
            <a:miter lim="800000"/>
            <a:headEnd/>
            <a:tailEnd/>
          </a:ln>
        </p:spPr>
      </p:pic>
    </p:spTree>
    <p:extLst>
      <p:ext uri="{BB962C8B-B14F-4D97-AF65-F5344CB8AC3E}">
        <p14:creationId xmlns:p14="http://schemas.microsoft.com/office/powerpoint/2010/main" val="2423204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640" y="1376364"/>
            <a:ext cx="10534530" cy="4194175"/>
          </a:xfrm>
          <a:prstGeom prst="rect">
            <a:avLst/>
          </a:prstGeo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TextBox 7"/>
          <p:cNvSpPr txBox="1"/>
          <p:nvPr userDrawn="1"/>
        </p:nvSpPr>
        <p:spPr bwMode="auto">
          <a:xfrm>
            <a:off x="1776214" y="548681"/>
            <a:ext cx="2737373"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smtClean="0">
                <a:solidFill>
                  <a:srgbClr val="990000"/>
                </a:solidFill>
                <a:latin typeface="Arial" panose="020B0604020202020204" pitchFamily="34" charset="0"/>
                <a:ea typeface="微软雅黑" panose="020B0503020204020204" pitchFamily="34" charset="-122"/>
                <a:cs typeface="Arial" pitchFamily="34" charset="0"/>
                <a:sym typeface="Arial" panose="020B0604020202020204" pitchFamily="34" charset="0"/>
              </a:rPr>
              <a:t>Objectives</a:t>
            </a:r>
            <a:endParaRPr lang="zh-CN" altLang="en-US" sz="3500" dirty="0" smtClean="0">
              <a:solidFill>
                <a:srgbClr val="990000"/>
              </a:solidFill>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pic>
        <p:nvPicPr>
          <p:cNvPr id="5" name="Picture 14" descr="目标 copy"/>
          <p:cNvPicPr>
            <a:picLocks noChangeArrowheads="1"/>
          </p:cNvPicPr>
          <p:nvPr userDrawn="1"/>
        </p:nvPicPr>
        <p:blipFill>
          <a:blip r:embed="rId2" cstate="print"/>
          <a:srcRect/>
          <a:stretch>
            <a:fillRect/>
          </a:stretch>
        </p:blipFill>
        <p:spPr bwMode="auto">
          <a:xfrm>
            <a:off x="1069828" y="564350"/>
            <a:ext cx="612000" cy="612000"/>
          </a:xfrm>
          <a:prstGeom prst="rect">
            <a:avLst/>
          </a:prstGeom>
          <a:noFill/>
          <a:ln w="9525">
            <a:noFill/>
            <a:miter lim="800000"/>
            <a:headEnd/>
            <a:tailEnd/>
          </a:ln>
        </p:spPr>
      </p:pic>
    </p:spTree>
    <p:extLst>
      <p:ext uri="{BB962C8B-B14F-4D97-AF65-F5344CB8AC3E}">
        <p14:creationId xmlns:p14="http://schemas.microsoft.com/office/powerpoint/2010/main" val="562622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15:guide id="2" pos="384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p>
            <a:r>
              <a:rPr kumimoji="1" lang="zh-CN" altLang="en-US" sz="3600"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目录</a:t>
            </a:r>
          </a:p>
        </p:txBody>
      </p:sp>
    </p:spTree>
    <p:extLst>
      <p:ext uri="{BB962C8B-B14F-4D97-AF65-F5344CB8AC3E}">
        <p14:creationId xmlns:p14="http://schemas.microsoft.com/office/powerpoint/2010/main" val="122424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latin typeface="Arial" panose="020B0604020202020204" pitchFamily="34" charset="0"/>
                <a:ea typeface="微软雅黑" panose="020B0503020204020204" pitchFamily="34" charset="-122"/>
                <a:sym typeface="Arial" panose="020B0604020202020204" pitchFamily="34" charset="0"/>
              </a:rPr>
              <a:t>Thank you.</a:t>
            </a:r>
          </a:p>
        </p:txBody>
      </p:sp>
    </p:spTree>
    <p:extLst>
      <p:ext uri="{BB962C8B-B14F-4D97-AF65-F5344CB8AC3E}">
        <p14:creationId xmlns:p14="http://schemas.microsoft.com/office/powerpoint/2010/main" val="366478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1338897375"/>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 xmlns:a16="http://schemas.microsoft.com/office/drawing/2014/main" id="{C79E9F57-49BC-DC4A-B843-36D48051C848}"/>
              </a:ext>
            </a:extLst>
          </p:cNvPr>
          <p:cNvCxnSpPr>
            <a:cxnSpLocks/>
          </p:cNvCxnSpPr>
          <p:nvPr/>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 xmlns:a16="http://schemas.microsoft.com/office/drawing/2014/main" id="{568EC886-2612-1F43-AB51-21A76A078357}"/>
              </a:ext>
            </a:extLst>
          </p:cNvPr>
          <p:cNvSpPr txBox="1"/>
          <p:nvPr/>
        </p:nvSpPr>
        <p:spPr>
          <a:xfrm>
            <a:off x="918916" y="630373"/>
            <a:ext cx="1147485" cy="653509"/>
          </a:xfrm>
          <a:prstGeom prst="rect">
            <a:avLst/>
          </a:prstGeom>
          <a:noFill/>
        </p:spPr>
        <p:txBody>
          <a:bodyPr wrap="none" rtlCol="0">
            <a:spAutoFit/>
          </a:bodyPr>
          <a:lstStyle/>
          <a:p>
            <a:r>
              <a:rPr kumimoji="1" lang="zh-CN" altLang="en-US" sz="3600"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目录</a:t>
            </a:r>
          </a:p>
        </p:txBody>
      </p:sp>
    </p:spTree>
    <p:extLst>
      <p:ext uri="{BB962C8B-B14F-4D97-AF65-F5344CB8AC3E}">
        <p14:creationId xmlns:p14="http://schemas.microsoft.com/office/powerpoint/2010/main" val="255487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5.tif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ea typeface="微软雅黑" panose="020B0503020204020204" pitchFamily="34" charset="-122"/>
              <a:sym typeface="Arial" panose="020B0604020202020204" pitchFamily="34" charset="0"/>
            </a:endParaRPr>
          </a:p>
        </p:txBody>
      </p:sp>
      <p:pic>
        <p:nvPicPr>
          <p:cNvPr id="5" name="Picture 4">
            <a:extLst>
              <a:ext uri="{FF2B5EF4-FFF2-40B4-BE49-F238E27FC236}">
                <a16:creationId xmlns:a16="http://schemas.microsoft.com/office/drawing/2014/main" xmlns="" id="{E6E8B5C1-4D37-8442-902D-D86F9BBDE2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8751" y="5970991"/>
            <a:ext cx="2260800" cy="48927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914400" rtl="0" eaLnBrk="1" latinLnBrk="0" hangingPunct="1">
        <a:lnSpc>
          <a:spcPts val="3440"/>
        </a:lnSpc>
        <a:spcBef>
          <a:spcPct val="0"/>
        </a:spcBef>
        <a:buNone/>
        <a:defRPr sz="3200" kern="1200">
          <a:solidFill>
            <a:schemeClr val="tx1"/>
          </a:solidFill>
          <a:latin typeface="Arial"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en-US"/>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sldLayoutIdLst>
    <p:sldLayoutId id="2147483887" r:id="rId1"/>
    <p:sldLayoutId id="2147483893" r:id="rId2"/>
    <p:sldLayoutId id="2147483894" r:id="rId3"/>
  </p:sldLayoutIdLst>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30832"/>
          </a:xfrm>
          <a:prstGeom prst="rect">
            <a:avLst/>
          </a:prstGeom>
          <a:noFill/>
        </p:spPr>
        <p:txBody>
          <a:bodyPr wrap="square" rtlCol="0">
            <a:spAutoFit/>
          </a:bodyPr>
          <a:lstStyle/>
          <a:p>
            <a:r>
              <a:rPr lang="en-US" sz="900" b="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47"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 id="2147483895" r:id="rId2"/>
  </p:sldLayoutIdLst>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065"/>
              </a:lnSpc>
            </a:pPr>
            <a:r>
              <a:rPr kumimoji="1" lang="en-US" altLang="zh-CN" sz="850" b="1" baseline="0" dirty="0" smtClean="0">
                <a:solidFill>
                  <a:srgbClr val="1D1D1B"/>
                </a:solidFill>
                <a:latin typeface="Arial" pitchFamily="34" charset="0"/>
                <a:ea typeface="微软雅黑" panose="020B0503020204020204" pitchFamily="34" charset="-122"/>
                <a:sym typeface="Arial" panose="020B0604020202020204" pitchFamily="34" charset="0"/>
              </a:rPr>
              <a:t>Copyright © 2020 </a:t>
            </a:r>
            <a:r>
              <a:rPr kumimoji="1" lang="en-US" altLang="zh-CN" sz="850" b="1" baseline="0" dirty="0">
                <a:solidFill>
                  <a:srgbClr val="1D1D1B"/>
                </a:solidFill>
                <a:latin typeface="Arial" pitchFamily="34" charset="0"/>
                <a:ea typeface="微软雅黑" panose="020B0503020204020204" pitchFamily="34" charset="-122"/>
                <a:sym typeface="Arial" panose="020B0604020202020204" pitchFamily="34" charset="0"/>
              </a:rPr>
              <a:t>Huawei Technologies Co., Ltd.</a:t>
            </a:r>
            <a:br>
              <a:rPr kumimoji="1" lang="en-US" altLang="zh-CN" sz="850" b="1" baseline="0" dirty="0">
                <a:solidFill>
                  <a:srgbClr val="1D1D1B"/>
                </a:solidFill>
                <a:latin typeface="Arial" pitchFamily="34" charset="0"/>
                <a:ea typeface="微软雅黑" panose="020B0503020204020204" pitchFamily="34" charset="-122"/>
                <a:sym typeface="Arial" panose="020B0604020202020204" pitchFamily="34" charset="0"/>
              </a:rPr>
            </a:br>
            <a:r>
              <a:rPr kumimoji="1" lang="en-US" altLang="zh-CN" sz="850" b="1" baseline="0" dirty="0">
                <a:solidFill>
                  <a:srgbClr val="1D1D1B"/>
                </a:solidFill>
                <a:latin typeface="Arial" pitchFamily="34" charset="0"/>
                <a:ea typeface="微软雅黑" panose="020B0503020204020204" pitchFamily="34" charset="-122"/>
                <a:sym typeface="Arial" panose="020B0604020202020204" pitchFamily="34" charset="0"/>
              </a:rPr>
              <a:t>All Rights Reserved.</a:t>
            </a:r>
            <a:r>
              <a:rPr kumimoji="1" lang="en-US" altLang="zh-CN" sz="779" dirty="0">
                <a:solidFill>
                  <a:srgbClr val="1D1D1B"/>
                </a:solidFill>
                <a:latin typeface="Arial" pitchFamily="34" charset="0"/>
                <a:ea typeface="微软雅黑" panose="020B0503020204020204" pitchFamily="34" charset="-122"/>
                <a:sym typeface="Arial" panose="020B0604020202020204" pitchFamily="34" charset="0"/>
              </a:rPr>
              <a:t/>
            </a:r>
            <a:br>
              <a:rPr kumimoji="1" lang="en-US" altLang="zh-CN" sz="779" dirty="0">
                <a:solidFill>
                  <a:srgbClr val="1D1D1B"/>
                </a:solidFill>
                <a:latin typeface="Arial" pitchFamily="34" charset="0"/>
                <a:ea typeface="微软雅黑" panose="020B0503020204020204" pitchFamily="34" charset="-122"/>
                <a:sym typeface="Arial" panose="020B0604020202020204" pitchFamily="34" charset="0"/>
              </a:rPr>
            </a:br>
            <a:r>
              <a:rPr kumimoji="1" lang="en-US" altLang="zh-CN" sz="779" dirty="0">
                <a:solidFill>
                  <a:srgbClr val="1D1D1B"/>
                </a:solidFill>
                <a:latin typeface="Arial" pitchFamily="34" charset="0"/>
                <a:ea typeface="微软雅黑" panose="020B0503020204020204" pitchFamily="34" charset="-122"/>
                <a:sym typeface="Arial" panose="020B0604020202020204" pitchFamily="34" charset="0"/>
              </a:rPr>
              <a:t/>
            </a:r>
            <a:br>
              <a:rPr kumimoji="1" lang="en-US" altLang="zh-CN" sz="779" dirty="0">
                <a:solidFill>
                  <a:srgbClr val="1D1D1B"/>
                </a:solidFill>
                <a:latin typeface="Arial" pitchFamily="34" charset="0"/>
                <a:ea typeface="微软雅黑" panose="020B0503020204020204" pitchFamily="34" charset="-122"/>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The information in this document may contain predictive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statements including, without limitation, statements regarding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the future financial and operating results, future product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portfolio, new technology, etc. There are a number of factors that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could cause actual results and developments to differ materially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from those expressed or implied in the predictive statements.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Therefore, such information is provided for reference purpose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only and constitutes neither an offer nor an acceptance. Huawei </a:t>
            </a:r>
            <a:b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850" baseline="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Arial" pitchFamily="34" charset="0"/>
              <a:ea typeface="微软雅黑" panose="020B0503020204020204" pitchFamily="34" charset="-122"/>
              <a:sym typeface="Arial" panose="020B0604020202020204" pitchFamily="34" charset="0"/>
            </a:endParaRPr>
          </a:p>
        </p:txBody>
      </p:sp>
      <p:sp>
        <p:nvSpPr>
          <p:cNvPr id="6"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681"/>
              </a:lnSpc>
              <a:spcBef>
                <a:spcPts val="0"/>
              </a:spcBef>
            </a:pPr>
            <a:r>
              <a:rPr kumimoji="1" lang="zh-CN" altLang="en-US" sz="13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把数字世界带入每个人、每个家庭、</a:t>
            </a:r>
            <a:r>
              <a:rPr kumimoji="1" lang="en-US" altLang="zh-CN" sz="13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
            </a:r>
            <a:br>
              <a:rPr kumimoji="1" lang="en-US" altLang="zh-CN" sz="13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br>
            <a:r>
              <a:rPr kumimoji="1" lang="zh-CN" altLang="en-US" sz="13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每个组织，构建万物互联的智能世界。</a:t>
            </a:r>
          </a:p>
        </p:txBody>
      </p:sp>
      <p:sp>
        <p:nvSpPr>
          <p:cNvPr id="7"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1294"/>
              </a:lnSpc>
            </a:pPr>
            <a:r>
              <a:rPr kumimoji="1" lang="en-US" altLang="zh-CN" sz="12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Bring digital to every person, home and </a:t>
            </a:r>
            <a:br>
              <a:rPr kumimoji="1" lang="en-US" altLang="zh-CN" sz="12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12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organization for a fully connected, </a:t>
            </a:r>
            <a:br>
              <a:rPr kumimoji="1" lang="en-US" altLang="zh-CN" sz="12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br>
            <a:r>
              <a:rPr kumimoji="1" lang="en-US" altLang="zh-CN" sz="1200" dirty="0">
                <a:solidFill>
                  <a:srgbClr val="1D1D1B"/>
                </a:solidFill>
                <a:latin typeface="Arial" pitchFamily="34" charset="0"/>
                <a:ea typeface="微软雅黑" panose="020B0503020204020204" pitchFamily="34" charset="-122"/>
                <a:cs typeface="Arial" panose="020B0604020202020204" pitchFamily="34" charset="0"/>
                <a:sym typeface="Arial" panose="020B0604020202020204" pitchFamily="34" charset="0"/>
              </a:rPr>
              <a:t>intelligent world.</a:t>
            </a:r>
            <a:endParaRPr kumimoji="1" lang="zh-CN" altLang="en-US" sz="1200" dirty="0">
              <a:solidFill>
                <a:srgbClr val="1D1D1B"/>
              </a:solidFill>
              <a:latin typeface="Arial" pitchFamily="34" charset="0"/>
              <a:ea typeface="微软雅黑" panose="020B0503020204020204" pitchFamily="34" charset="-122"/>
              <a:cs typeface="Microsoft YaHei" charset="-122"/>
              <a:sym typeface="Arial" panose="020B0604020202020204" pitchFamily="34" charset="0"/>
            </a:endParaRPr>
          </a:p>
        </p:txBody>
      </p:sp>
      <p:pic>
        <p:nvPicPr>
          <p:cNvPr id="8" name="Picture 7">
            <a:extLst>
              <a:ext uri="{FF2B5EF4-FFF2-40B4-BE49-F238E27FC236}">
                <a16:creationId xmlns:a16="http://schemas.microsoft.com/office/drawing/2014/main" xmlns=""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Arial"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Arial"/>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Arial"/>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p:nvSpPr>
        <p:spPr>
          <a:xfrm>
            <a:off x="1095467" y="6356939"/>
            <a:ext cx="1463467" cy="230832"/>
          </a:xfrm>
          <a:prstGeom prst="rect">
            <a:avLst/>
          </a:prstGeom>
          <a:noFill/>
        </p:spPr>
        <p:txBody>
          <a:bodyPr wrap="square" rtlCol="0">
            <a:spAutoFit/>
          </a:bodyPr>
          <a:lstStyle/>
          <a:p>
            <a:r>
              <a:rPr lang="en-US" sz="900"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a16="http://schemas.microsoft.com/office/drawing/2014/main" xmlns="" id="{92D9040A-3082-2F49-987E-B51574332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56747916"/>
      </p:ext>
    </p:extLst>
  </p:cSld>
  <p:clrMap bg1="lt1" tx1="dk1" bg2="lt2" tx2="dk2" accent1="accent1" accent2="accent2" accent3="accent3" accent4="accent4" accent5="accent5" accent6="accent6" hlink="hlink" folHlink="folHlink"/>
  <p:sldLayoutIdLst>
    <p:sldLayoutId id="2147483919" r:id="rId1"/>
    <p:sldLayoutId id="2147483920" r:id="rId2"/>
  </p:sldLayoutIdLst>
  <p:hf hdr="0" ftr="0" dt="0"/>
  <p:txStyles>
    <p:titleStyle>
      <a:lvl1pPr algn="l" defTabSz="1187798" rtl="0" eaLnBrk="1" latinLnBrk="0" hangingPunct="1">
        <a:lnSpc>
          <a:spcPct val="90000"/>
        </a:lnSpc>
        <a:spcBef>
          <a:spcPct val="0"/>
        </a:spcBef>
        <a:buNone/>
        <a:defRPr sz="5716" kern="1200">
          <a:solidFill>
            <a:schemeClr val="tx1"/>
          </a:solidFill>
          <a:latin typeface="Arial"/>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Arial"/>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Arial"/>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Arial"/>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p:bodyStyle>
    <p:otherStyle>
      <a:defPPr>
        <a:defRPr lang="en-US"/>
      </a:defPPr>
      <a:lvl1pPr marL="0" algn="l" defTabSz="1187798" rtl="0" eaLnBrk="1" latinLnBrk="0" hangingPunct="1">
        <a:defRPr sz="2338" kern="1200">
          <a:solidFill>
            <a:schemeClr val="tx1"/>
          </a:solidFill>
          <a:latin typeface="Arial"/>
          <a:ea typeface="+mn-ea"/>
          <a:cs typeface="+mn-cs"/>
        </a:defRPr>
      </a:lvl1pPr>
      <a:lvl2pPr marL="593900" algn="l" defTabSz="1187798" rtl="0" eaLnBrk="1" latinLnBrk="0" hangingPunct="1">
        <a:defRPr sz="2338" kern="1200">
          <a:solidFill>
            <a:schemeClr val="tx1"/>
          </a:solidFill>
          <a:latin typeface="Arial"/>
          <a:ea typeface="+mn-ea"/>
          <a:cs typeface="+mn-cs"/>
        </a:defRPr>
      </a:lvl2pPr>
      <a:lvl3pPr marL="1187798" algn="l" defTabSz="1187798" rtl="0" eaLnBrk="1" latinLnBrk="0" hangingPunct="1">
        <a:defRPr sz="2338" kern="1200">
          <a:solidFill>
            <a:schemeClr val="tx1"/>
          </a:solidFill>
          <a:latin typeface="Arial"/>
          <a:ea typeface="+mn-ea"/>
          <a:cs typeface="+mn-cs"/>
        </a:defRPr>
      </a:lvl3pPr>
      <a:lvl4pPr marL="1781699" algn="l" defTabSz="1187798" rtl="0" eaLnBrk="1" latinLnBrk="0" hangingPunct="1">
        <a:defRPr sz="2338" kern="1200">
          <a:solidFill>
            <a:schemeClr val="tx1"/>
          </a:solidFill>
          <a:latin typeface="Arial"/>
          <a:ea typeface="+mn-ea"/>
          <a:cs typeface="+mn-cs"/>
        </a:defRPr>
      </a:lvl4pPr>
      <a:lvl5pPr marL="2375598" algn="l" defTabSz="1187798" rtl="0" eaLnBrk="1" latinLnBrk="0" hangingPunct="1">
        <a:defRPr sz="2338" kern="1200">
          <a:solidFill>
            <a:schemeClr val="tx1"/>
          </a:solidFill>
          <a:latin typeface="Arial"/>
          <a:ea typeface="+mn-ea"/>
          <a:cs typeface="+mn-cs"/>
        </a:defRPr>
      </a:lvl5pPr>
      <a:lvl6pPr marL="2969497" algn="l" defTabSz="1187798" rtl="0" eaLnBrk="1" latinLnBrk="0" hangingPunct="1">
        <a:defRPr sz="2338" kern="1200">
          <a:solidFill>
            <a:schemeClr val="tx1"/>
          </a:solidFill>
          <a:latin typeface="Arial"/>
          <a:ea typeface="+mn-ea"/>
          <a:cs typeface="+mn-cs"/>
        </a:defRPr>
      </a:lvl6pPr>
      <a:lvl7pPr marL="3563396" algn="l" defTabSz="1187798" rtl="0" eaLnBrk="1" latinLnBrk="0" hangingPunct="1">
        <a:defRPr sz="2338" kern="1200">
          <a:solidFill>
            <a:schemeClr val="tx1"/>
          </a:solidFill>
          <a:latin typeface="Arial"/>
          <a:ea typeface="+mn-ea"/>
          <a:cs typeface="+mn-cs"/>
        </a:defRPr>
      </a:lvl7pPr>
      <a:lvl8pPr marL="4157297" algn="l" defTabSz="1187798" rtl="0" eaLnBrk="1" latinLnBrk="0" hangingPunct="1">
        <a:defRPr sz="2338" kern="1200">
          <a:solidFill>
            <a:schemeClr val="tx1"/>
          </a:solidFill>
          <a:latin typeface="Arial"/>
          <a:ea typeface="+mn-ea"/>
          <a:cs typeface="+mn-cs"/>
        </a:defRPr>
      </a:lvl8pPr>
      <a:lvl9pPr marL="4751195" algn="l" defTabSz="1187798" rtl="0" eaLnBrk="1" latinLnBrk="0" hangingPunct="1">
        <a:defRPr sz="2338"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8"/>
          <p:cNvSpPr txBox="1">
            <a:spLocks noChangeArrowheads="1"/>
          </p:cNvSpPr>
          <p:nvPr/>
        </p:nvSpPr>
        <p:spPr bwMode="auto">
          <a:xfrm>
            <a:off x="2163994" y="3484435"/>
            <a:ext cx="6210068" cy="908545"/>
          </a:xfrm>
          <a:prstGeom prst="rect">
            <a:avLst/>
          </a:prstGeom>
          <a:noFill/>
          <a:ln w="9525">
            <a:noFill/>
            <a:miter lim="800000"/>
            <a:headEnd/>
            <a:tailEnd/>
          </a:ln>
        </p:spPr>
        <p:txBody>
          <a:bodyPr lIns="89505" tIns="44755" rIns="89505" bIns="44755"/>
          <a:lstStyle/>
          <a:p>
            <a:pPr algn="ctr" defTabSz="895326" fontAlgn="ctr">
              <a:lnSpc>
                <a:spcPct val="120000"/>
              </a:lnSpc>
              <a:buClr>
                <a:srgbClr val="CCCCCC"/>
              </a:buClr>
              <a:buSzPct val="60000"/>
              <a:defRPr/>
            </a:pPr>
            <a:endParaRPr lang="en-US" altLang="zh-CN" sz="2177"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4"/>
          <p:cNvSpPr txBox="1">
            <a:spLocks/>
          </p:cNvSpPr>
          <p:nvPr/>
        </p:nvSpPr>
        <p:spPr>
          <a:xfrm>
            <a:off x="896938" y="1656835"/>
            <a:ext cx="5100208" cy="2330695"/>
          </a:xfrm>
          <a:prstGeom prst="rect">
            <a:avLst/>
          </a:prstGeom>
        </p:spPr>
        <p:txBody>
          <a:bodyPr lIns="0" tIns="0" rIns="0" bIns="0" anchor="ctr">
            <a:noAutofit/>
          </a:bodyPr>
          <a:lstStyle>
            <a:lvl1pPr algn="l" defTabSz="914400" rtl="0" eaLnBrk="1" latinLnBrk="0" hangingPunct="1">
              <a:lnSpc>
                <a:spcPts val="3440"/>
              </a:lnSpc>
              <a:spcBef>
                <a:spcPct val="0"/>
              </a:spcBef>
              <a:buNone/>
              <a:defRPr sz="3200" b="0" i="0" kern="1200">
                <a:solidFill>
                  <a:schemeClr val="tx1"/>
                </a:solidFill>
                <a:latin typeface="Arial" panose="020B0503020204020204" pitchFamily="34" charset="-122"/>
                <a:ea typeface="Microsoft YaHei" panose="020B0503020204020204" pitchFamily="34" charset="-122"/>
                <a:cs typeface="+mj-cs"/>
              </a:defRPr>
            </a:lvl1pPr>
          </a:lstStyle>
          <a:p>
            <a:pPr lvl="0" fontAlgn="ctr">
              <a:lnSpc>
                <a:spcPct val="100000"/>
              </a:lnSpc>
            </a:pPr>
            <a:r>
              <a:rPr lang="en-US" sz="4000" dirty="0" smtClean="0">
                <a:latin typeface="Huawei Sans Light" panose="020C0303030203020204" pitchFamily="34" charset="0"/>
                <a:cs typeface="Huawei Sans Light" panose="020C0303030203020204" pitchFamily="34" charset="0"/>
              </a:rPr>
              <a:t>Introduction to </a:t>
            </a:r>
            <a:r>
              <a:rPr lang="en-US" sz="4000" smtClean="0">
                <a:latin typeface="Huawei Sans Light" panose="020C0303030203020204" pitchFamily="34" charset="0"/>
                <a:cs typeface="Huawei Sans Light" panose="020C0303030203020204" pitchFamily="34" charset="0"/>
              </a:rPr>
              <a:t>eSight 21.0 </a:t>
            </a:r>
            <a:r>
              <a:rPr lang="en-US" sz="4000" dirty="0" smtClean="0">
                <a:latin typeface="Huawei Sans Light" panose="020C0303030203020204" pitchFamily="34" charset="0"/>
                <a:cs typeface="Huawei Sans Light" panose="020C0303030203020204" pitchFamily="34" charset="0"/>
              </a:rPr>
              <a:t>Installation, Deployment, and Commissioning</a:t>
            </a:r>
            <a:endParaRPr lang="en-US" altLang="zh-CN" sz="40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3485003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456134"/>
            <a:ext cx="10740640" cy="993400"/>
          </a:xfrm>
        </p:spPr>
        <p:txBody>
          <a:bodyPr vert="horz" wrap="square" lIns="0" tIns="0" rIns="0" bIns="0" anchor="t" anchorCtr="0">
            <a:normAutofit/>
          </a:bodyPr>
          <a:lstStyle/>
          <a:p>
            <a:pPr fontAlgn="ctr">
              <a:lnSpc>
                <a:spcPct val="100000"/>
              </a:lnSpc>
            </a:pPr>
            <a:r>
              <a:rPr lang="en-US" dirty="0">
                <a:latin typeface="Huawei Sans Light" panose="020C0303030203020204" pitchFamily="34" charset="0"/>
                <a:cs typeface="Huawei Sans Light" panose="020C0303030203020204" pitchFamily="34" charset="0"/>
              </a:rPr>
              <a:t>Typical Scenarios: Routine Maintenance</a:t>
            </a:r>
            <a:endParaRPr lang="en-US"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6" name="矩形 5"/>
          <p:cNvSpPr/>
          <p:nvPr/>
        </p:nvSpPr>
        <p:spPr>
          <a:xfrm>
            <a:off x="729175" y="5523939"/>
            <a:ext cx="10051984" cy="415498"/>
          </a:xfrm>
          <a:prstGeom prst="rect">
            <a:avLst/>
          </a:prstGeom>
        </p:spPr>
        <p:txBody>
          <a:bodyPr wrap="square">
            <a:spAutoFit/>
          </a:bodyPr>
          <a:lstStyle/>
          <a:p>
            <a:pPr marL="269875" indent="-258763" fontAlgn="ctr">
              <a:lnSpc>
                <a:spcPct val="15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To ensure the stable running of eSight, you need to routinely check the eSight status and maintain eSight.</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68" name="圆角矩形 67"/>
          <p:cNvSpPr/>
          <p:nvPr/>
        </p:nvSpPr>
        <p:spPr>
          <a:xfrm>
            <a:off x="7149350" y="3276937"/>
            <a:ext cx="2913815" cy="1660486"/>
          </a:xfrm>
          <a:prstGeom prst="roundRect">
            <a:avLst>
              <a:gd name="adj" fmla="val 10000"/>
            </a:avLst>
          </a:prstGeom>
          <a:solidFill>
            <a:srgbClr val="99CCCC">
              <a:lumMod val="20000"/>
              <a:lumOff val="80000"/>
              <a:alpha val="90000"/>
            </a:srgb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fontAlgn="ctr"/>
            <a:endParaRPr lang="en-US" altLang="zh-CN" dirty="0">
              <a:latin typeface="Huawei Sans Light" panose="020C0303030203020204" pitchFamily="34" charset="0"/>
              <a:cs typeface="Huawei Sans Light" panose="020C0303030203020204" pitchFamily="34" charset="0"/>
            </a:endParaRPr>
          </a:p>
        </p:txBody>
      </p:sp>
      <p:sp>
        <p:nvSpPr>
          <p:cNvPr id="66" name="圆角矩形 65"/>
          <p:cNvSpPr/>
          <p:nvPr/>
        </p:nvSpPr>
        <p:spPr>
          <a:xfrm>
            <a:off x="1585618" y="3276937"/>
            <a:ext cx="2967800" cy="1660486"/>
          </a:xfrm>
          <a:prstGeom prst="roundRect">
            <a:avLst>
              <a:gd name="adj" fmla="val 10000"/>
            </a:avLst>
          </a:prstGeom>
          <a:solidFill>
            <a:srgbClr val="99CCCC">
              <a:lumMod val="20000"/>
              <a:lumOff val="80000"/>
              <a:alpha val="90000"/>
            </a:srgb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fontAlgn="ctr"/>
            <a:endParaRPr lang="en-US" altLang="zh-CN" dirty="0">
              <a:latin typeface="Huawei Sans Light" panose="020C0303030203020204" pitchFamily="34" charset="0"/>
              <a:cs typeface="Huawei Sans Light" panose="020C0303030203020204" pitchFamily="34" charset="0"/>
            </a:endParaRPr>
          </a:p>
        </p:txBody>
      </p:sp>
      <p:sp>
        <p:nvSpPr>
          <p:cNvPr id="64" name="圆角矩形 63"/>
          <p:cNvSpPr/>
          <p:nvPr/>
        </p:nvSpPr>
        <p:spPr>
          <a:xfrm>
            <a:off x="7112875" y="1322654"/>
            <a:ext cx="2913815" cy="1660486"/>
          </a:xfrm>
          <a:prstGeom prst="roundRect">
            <a:avLst>
              <a:gd name="adj" fmla="val 10000"/>
            </a:avLst>
          </a:prstGeom>
          <a:solidFill>
            <a:srgbClr val="99CCCC">
              <a:lumMod val="20000"/>
              <a:lumOff val="80000"/>
              <a:alpha val="90000"/>
            </a:srgb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fontAlgn="ctr"/>
            <a:endParaRPr lang="en-US" altLang="zh-CN" dirty="0">
              <a:latin typeface="Huawei Sans Light" panose="020C0303030203020204" pitchFamily="34" charset="0"/>
              <a:cs typeface="Huawei Sans Light" panose="020C0303030203020204" pitchFamily="34" charset="0"/>
            </a:endParaRPr>
          </a:p>
        </p:txBody>
      </p:sp>
      <p:grpSp>
        <p:nvGrpSpPr>
          <p:cNvPr id="49" name="组合 48"/>
          <p:cNvGrpSpPr/>
          <p:nvPr/>
        </p:nvGrpSpPr>
        <p:grpSpPr>
          <a:xfrm>
            <a:off x="1612331" y="1322654"/>
            <a:ext cx="2967800" cy="3096034"/>
            <a:chOff x="1589855" y="0"/>
            <a:chExt cx="2967800" cy="3096034"/>
          </a:xfrm>
        </p:grpSpPr>
        <p:sp>
          <p:nvSpPr>
            <p:cNvPr id="62" name="圆角矩形 61"/>
            <p:cNvSpPr/>
            <p:nvPr/>
          </p:nvSpPr>
          <p:spPr>
            <a:xfrm>
              <a:off x="1589855" y="0"/>
              <a:ext cx="2967800" cy="1660486"/>
            </a:xfrm>
            <a:prstGeom prst="roundRect">
              <a:avLst>
                <a:gd name="adj" fmla="val 10000"/>
              </a:avLst>
            </a:prstGeom>
            <a:solidFill>
              <a:srgbClr val="99CCCC">
                <a:lumMod val="20000"/>
                <a:lumOff val="80000"/>
                <a:alpha val="90000"/>
              </a:srgb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latin typeface="Huawei Sans Light" panose="020C0303030203020204" pitchFamily="34" charset="0"/>
                <a:cs typeface="Huawei Sans Light" panose="020C0303030203020204" pitchFamily="34" charset="0"/>
              </a:endParaRPr>
            </a:p>
          </p:txBody>
        </p:sp>
        <p:sp>
          <p:nvSpPr>
            <p:cNvPr id="63" name="圆角矩形 10"/>
            <p:cNvSpPr/>
            <p:nvPr/>
          </p:nvSpPr>
          <p:spPr>
            <a:xfrm>
              <a:off x="1675707" y="458311"/>
              <a:ext cx="2171684" cy="7444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t" anchorCtr="0">
              <a:noAutofit/>
            </a:bodyPr>
            <a:lstStyle/>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CPU usage.</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memory usage.</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system partition status.</a:t>
              </a:r>
              <a:endParaRPr lang="en-US" altLang="zh-CN" sz="1200" b="1"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71" name="圆角矩形 10"/>
            <p:cNvSpPr/>
            <p:nvPr/>
          </p:nvSpPr>
          <p:spPr>
            <a:xfrm>
              <a:off x="1675707" y="2473018"/>
              <a:ext cx="2004510" cy="623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t" anchorCtr="0">
              <a:noAutofit/>
            </a:bodyPr>
            <a:lstStyle/>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backup data.</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backup server status.</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pSp>
      <p:grpSp>
        <p:nvGrpSpPr>
          <p:cNvPr id="50" name="组合 49"/>
          <p:cNvGrpSpPr/>
          <p:nvPr/>
        </p:nvGrpSpPr>
        <p:grpSpPr>
          <a:xfrm>
            <a:off x="3962038" y="1323193"/>
            <a:ext cx="1899798" cy="1953205"/>
            <a:chOff x="3224641" y="641103"/>
            <a:chExt cx="1899798" cy="1953205"/>
          </a:xfrm>
          <a:solidFill>
            <a:srgbClr val="00B0F0"/>
          </a:solidFill>
        </p:grpSpPr>
        <p:sp>
          <p:nvSpPr>
            <p:cNvPr id="60" name="饼形 59"/>
            <p:cNvSpPr/>
            <p:nvPr/>
          </p:nvSpPr>
          <p:spPr>
            <a:xfrm>
              <a:off x="3224641" y="641103"/>
              <a:ext cx="1899798" cy="1953205"/>
            </a:xfrm>
            <a:prstGeom prst="pieWedge">
              <a:avLst/>
            </a:prstGeom>
            <a:grp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latin typeface="Huawei Sans Light" panose="020C0303030203020204" pitchFamily="34" charset="0"/>
                <a:cs typeface="Huawei Sans Light" panose="020C0303030203020204" pitchFamily="34" charset="0"/>
              </a:endParaRPr>
            </a:p>
          </p:txBody>
        </p:sp>
        <p:sp>
          <p:nvSpPr>
            <p:cNvPr id="61" name="饼形 12"/>
            <p:cNvSpPr/>
            <p:nvPr/>
          </p:nvSpPr>
          <p:spPr>
            <a:xfrm>
              <a:off x="3708102" y="1392061"/>
              <a:ext cx="1324166" cy="10749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142240" rIns="0" bIns="142240" numCol="1" spcCol="1270" anchor="ctr" anchorCtr="0">
              <a:noAutofit/>
            </a:bodyPr>
            <a:lstStyle/>
            <a:p>
              <a:pPr lvl="0" algn="ctr" defTabSz="889000" fontAlgn="ctr">
                <a:lnSpc>
                  <a:spcPct val="90000"/>
                </a:lnSpc>
                <a:spcBef>
                  <a:spcPct val="0"/>
                </a:spcBef>
                <a:spcAft>
                  <a:spcPct val="35000"/>
                </a:spcAft>
              </a:pPr>
              <a:r>
                <a:rPr lang="en-US" b="1" dirty="0" smtClean="0">
                  <a:solidFill>
                    <a:srgbClr val="FFFFFF"/>
                  </a:solidFill>
                  <a:effectLst>
                    <a:outerShdw blurRad="38100" dist="38100" dir="2700000" algn="tl">
                      <a:srgbClr val="000000">
                        <a:alpha val="43137"/>
                      </a:srgbClr>
                    </a:outerShdw>
                  </a:effectLst>
                  <a:latin typeface="Huawei Sans Light" panose="020C0303030203020204" pitchFamily="34" charset="0"/>
                  <a:cs typeface="Huawei Sans Light" panose="020C0303030203020204" pitchFamily="34" charset="0"/>
                </a:rPr>
                <a:t>System status</a:t>
              </a:r>
              <a:endParaRPr lang="en-US" altLang="zh-CN" b="1" kern="1200" dirty="0" smtClean="0">
                <a:solidFill>
                  <a:srgbClr val="FFFFFF"/>
                </a:solidFill>
                <a:effectLst>
                  <a:outerShdw blurRad="38100" dist="38100" dir="2700000" algn="tl">
                    <a:srgbClr val="000000">
                      <a:alpha val="43137"/>
                    </a:srgbClr>
                  </a:outerShdw>
                </a:effectLst>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pSp>
      <p:grpSp>
        <p:nvGrpSpPr>
          <p:cNvPr id="51" name="组合 50"/>
          <p:cNvGrpSpPr/>
          <p:nvPr/>
        </p:nvGrpSpPr>
        <p:grpSpPr>
          <a:xfrm>
            <a:off x="5880889" y="1323193"/>
            <a:ext cx="1900268" cy="1953205"/>
            <a:chOff x="5124911" y="641103"/>
            <a:chExt cx="1899798" cy="1953205"/>
          </a:xfrm>
          <a:solidFill>
            <a:srgbClr val="00B0F0"/>
          </a:solidFill>
        </p:grpSpPr>
        <p:sp>
          <p:nvSpPr>
            <p:cNvPr id="58" name="饼形 57"/>
            <p:cNvSpPr/>
            <p:nvPr/>
          </p:nvSpPr>
          <p:spPr>
            <a:xfrm rot="5400000">
              <a:off x="5098207" y="667807"/>
              <a:ext cx="1953205" cy="1899798"/>
            </a:xfrm>
            <a:prstGeom prst="pieWedge">
              <a:avLst/>
            </a:prstGeom>
            <a:grp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latin typeface="Huawei Sans Light" panose="020C0303030203020204" pitchFamily="34" charset="0"/>
                <a:cs typeface="Huawei Sans Light" panose="020C0303030203020204" pitchFamily="34" charset="0"/>
              </a:endParaRPr>
            </a:p>
          </p:txBody>
        </p:sp>
        <p:sp>
          <p:nvSpPr>
            <p:cNvPr id="59" name="饼形 14"/>
            <p:cNvSpPr/>
            <p:nvPr/>
          </p:nvSpPr>
          <p:spPr>
            <a:xfrm>
              <a:off x="5216220" y="1346055"/>
              <a:ext cx="1343360" cy="11813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142240" rIns="0" bIns="142240" numCol="1" spcCol="1270" anchor="ctr" anchorCtr="0">
              <a:noAutofit/>
            </a:bodyPr>
            <a:lstStyle/>
            <a:p>
              <a:pPr lvl="0" algn="ctr" defTabSz="889000" fontAlgn="ctr">
                <a:lnSpc>
                  <a:spcPct val="90000"/>
                </a:lnSpc>
                <a:spcBef>
                  <a:spcPct val="0"/>
                </a:spcBef>
                <a:spcAft>
                  <a:spcPct val="35000"/>
                </a:spcAft>
              </a:pPr>
              <a:r>
                <a:rPr lang="en-US" b="1" dirty="0" smtClean="0">
                  <a:solidFill>
                    <a:srgbClr val="FFFFFF"/>
                  </a:solidFill>
                  <a:effectLst>
                    <a:outerShdw blurRad="38100" dist="38100" dir="2700000" algn="tl">
                      <a:srgbClr val="000000">
                        <a:alpha val="43137"/>
                      </a:srgbClr>
                    </a:outerShdw>
                  </a:effectLst>
                  <a:latin typeface="Huawei Sans Light" panose="020C0303030203020204" pitchFamily="34" charset="0"/>
                  <a:cs typeface="Huawei Sans Light" panose="020C0303030203020204" pitchFamily="34" charset="0"/>
                </a:rPr>
                <a:t>Service status</a:t>
              </a:r>
              <a:endParaRPr lang="en-US" altLang="zh-CN" b="1" kern="1200" dirty="0" smtClean="0">
                <a:solidFill>
                  <a:srgbClr val="FFFFFF"/>
                </a:solidFill>
                <a:effectLst>
                  <a:outerShdw blurRad="38100" dist="38100" dir="2700000" algn="tl">
                    <a:srgbClr val="000000">
                      <a:alpha val="43137"/>
                    </a:srgbClr>
                  </a:outerShdw>
                </a:effectLst>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pSp>
      <p:grpSp>
        <p:nvGrpSpPr>
          <p:cNvPr id="52" name="组合 51"/>
          <p:cNvGrpSpPr/>
          <p:nvPr/>
        </p:nvGrpSpPr>
        <p:grpSpPr>
          <a:xfrm>
            <a:off x="5871832" y="3276936"/>
            <a:ext cx="1899798" cy="1953205"/>
            <a:chOff x="5134435" y="2594846"/>
            <a:chExt cx="1899798" cy="1953205"/>
          </a:xfrm>
          <a:solidFill>
            <a:srgbClr val="00B0F0"/>
          </a:solidFill>
        </p:grpSpPr>
        <p:sp>
          <p:nvSpPr>
            <p:cNvPr id="56" name="饼形 55"/>
            <p:cNvSpPr/>
            <p:nvPr/>
          </p:nvSpPr>
          <p:spPr>
            <a:xfrm rot="10800000">
              <a:off x="5134435" y="2594846"/>
              <a:ext cx="1899798" cy="1953205"/>
            </a:xfrm>
            <a:prstGeom prst="pieWedge">
              <a:avLst/>
            </a:prstGeom>
            <a:grp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latin typeface="Huawei Sans Light" panose="020C0303030203020204" pitchFamily="34" charset="0"/>
                <a:cs typeface="Huawei Sans Light" panose="020C0303030203020204" pitchFamily="34" charset="0"/>
              </a:endParaRPr>
            </a:p>
          </p:txBody>
        </p:sp>
        <p:sp>
          <p:nvSpPr>
            <p:cNvPr id="57" name="饼形 16"/>
            <p:cNvSpPr/>
            <p:nvPr/>
          </p:nvSpPr>
          <p:spPr>
            <a:xfrm>
              <a:off x="5225199" y="2714250"/>
              <a:ext cx="1487356" cy="9140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142240" rIns="0" bIns="142240" numCol="1" spcCol="1270" anchor="ctr" anchorCtr="0">
              <a:noAutofit/>
            </a:bodyPr>
            <a:lstStyle/>
            <a:p>
              <a:pPr lvl="0" algn="ctr" defTabSz="889000" fontAlgn="ctr">
                <a:lnSpc>
                  <a:spcPct val="90000"/>
                </a:lnSpc>
                <a:spcBef>
                  <a:spcPct val="0"/>
                </a:spcBef>
                <a:spcAft>
                  <a:spcPct val="35000"/>
                </a:spcAft>
              </a:pPr>
              <a:r>
                <a:rPr lang="en-US" b="1" dirty="0" smtClean="0">
                  <a:solidFill>
                    <a:srgbClr val="FFFFFF"/>
                  </a:solidFill>
                  <a:effectLst>
                    <a:outerShdw blurRad="38100" dist="38100" dir="2700000" algn="tl">
                      <a:srgbClr val="000000">
                        <a:alpha val="43137"/>
                      </a:srgbClr>
                    </a:outerShdw>
                  </a:effectLst>
                  <a:latin typeface="Huawei Sans Light" panose="020C0303030203020204" pitchFamily="34" charset="0"/>
                  <a:cs typeface="Huawei Sans Light" panose="020C0303030203020204" pitchFamily="34" charset="0"/>
                </a:rPr>
                <a:t>Security configuration</a:t>
              </a:r>
              <a:endParaRPr lang="en-US" altLang="zh-CN" b="1" kern="1200" dirty="0">
                <a:solidFill>
                  <a:srgbClr val="FFFFFF"/>
                </a:solidFill>
                <a:effectLst>
                  <a:outerShdw blurRad="38100" dist="38100" dir="2700000" algn="tl">
                    <a:srgbClr val="000000">
                      <a:alpha val="43137"/>
                    </a:srgbClr>
                  </a:outerShdw>
                </a:effectLst>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pSp>
      <p:grpSp>
        <p:nvGrpSpPr>
          <p:cNvPr id="53" name="组合 52"/>
          <p:cNvGrpSpPr/>
          <p:nvPr/>
        </p:nvGrpSpPr>
        <p:grpSpPr>
          <a:xfrm>
            <a:off x="3962241" y="3276936"/>
            <a:ext cx="1899595" cy="1953205"/>
            <a:chOff x="3224844" y="2594846"/>
            <a:chExt cx="1899798" cy="1953205"/>
          </a:xfrm>
          <a:solidFill>
            <a:srgbClr val="00B0F0"/>
          </a:solidFill>
        </p:grpSpPr>
        <p:sp>
          <p:nvSpPr>
            <p:cNvPr id="54" name="饼形 53"/>
            <p:cNvSpPr/>
            <p:nvPr/>
          </p:nvSpPr>
          <p:spPr>
            <a:xfrm rot="16200000">
              <a:off x="3198140" y="2621550"/>
              <a:ext cx="1953205" cy="1899798"/>
            </a:xfrm>
            <a:prstGeom prst="pieWedge">
              <a:avLst/>
            </a:prstGeom>
            <a:grp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latin typeface="Huawei Sans Light" panose="020C0303030203020204" pitchFamily="34" charset="0"/>
                <a:cs typeface="Huawei Sans Light" panose="020C0303030203020204" pitchFamily="34" charset="0"/>
              </a:endParaRPr>
            </a:p>
          </p:txBody>
        </p:sp>
        <p:sp>
          <p:nvSpPr>
            <p:cNvPr id="55" name="饼形 18"/>
            <p:cNvSpPr/>
            <p:nvPr/>
          </p:nvSpPr>
          <p:spPr>
            <a:xfrm>
              <a:off x="3689102" y="2732889"/>
              <a:ext cx="1343360" cy="89501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142240" rIns="0" bIns="142240" numCol="1" spcCol="1270" anchor="ctr" anchorCtr="0">
              <a:noAutofit/>
            </a:bodyPr>
            <a:lstStyle/>
            <a:p>
              <a:pPr lvl="0" algn="ctr" defTabSz="889000" fontAlgn="ctr">
                <a:lnSpc>
                  <a:spcPct val="90000"/>
                </a:lnSpc>
                <a:spcBef>
                  <a:spcPct val="0"/>
                </a:spcBef>
                <a:spcAft>
                  <a:spcPct val="35000"/>
                </a:spcAft>
              </a:pPr>
              <a:r>
                <a:rPr lang="en-US" b="1" dirty="0" smtClean="0">
                  <a:solidFill>
                    <a:srgbClr val="FFFFFF"/>
                  </a:solidFill>
                  <a:effectLst>
                    <a:outerShdw blurRad="38100" dist="38100" dir="2700000" algn="tl">
                      <a:srgbClr val="000000">
                        <a:alpha val="43137"/>
                      </a:srgbClr>
                    </a:outerShdw>
                  </a:effectLst>
                  <a:latin typeface="Huawei Sans Light" panose="020C0303030203020204" pitchFamily="34" charset="0"/>
                  <a:cs typeface="Huawei Sans Light" panose="020C0303030203020204" pitchFamily="34" charset="0"/>
                </a:rPr>
                <a:t>Backup and restoration</a:t>
              </a:r>
              <a:endParaRPr lang="en-US" altLang="zh-CN" b="1" kern="1200" dirty="0" smtClean="0">
                <a:solidFill>
                  <a:srgbClr val="FFFFFF"/>
                </a:solidFill>
                <a:effectLst>
                  <a:outerShdw blurRad="38100" dist="38100" dir="2700000" algn="tl">
                    <a:srgbClr val="000000">
                      <a:alpha val="43137"/>
                    </a:srgbClr>
                  </a:outerShdw>
                </a:effectLst>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pSp>
      <p:sp>
        <p:nvSpPr>
          <p:cNvPr id="70" name="圆角矩形 10"/>
          <p:cNvSpPr/>
          <p:nvPr/>
        </p:nvSpPr>
        <p:spPr>
          <a:xfrm>
            <a:off x="7790214" y="1811733"/>
            <a:ext cx="2171470" cy="6823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t" anchorCtr="0">
            <a:noAutofit/>
          </a:bodyPr>
          <a:lstStyle/>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a:t>
            </a:r>
            <a:r>
              <a:rPr lang="en-US" sz="1200" b="1" dirty="0" err="1" smtClean="0">
                <a:solidFill>
                  <a:srgbClr val="000000"/>
                </a:solidFill>
                <a:latin typeface="Huawei Sans Light" panose="020C0303030203020204" pitchFamily="34" charset="0"/>
                <a:cs typeface="Huawei Sans Light" panose="020C0303030203020204" pitchFamily="34" charset="0"/>
              </a:rPr>
              <a:t>microservice</a:t>
            </a:r>
            <a:r>
              <a:rPr lang="en-US" sz="1200" b="1" dirty="0" smtClean="0">
                <a:solidFill>
                  <a:srgbClr val="000000"/>
                </a:solidFill>
                <a:latin typeface="Huawei Sans Light" panose="020C0303030203020204" pitchFamily="34" charset="0"/>
                <a:cs typeface="Huawei Sans Light" panose="020C0303030203020204" pitchFamily="34" charset="0"/>
              </a:rPr>
              <a:t> running status.</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Check the database running status.</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72" name="圆角矩形 10"/>
          <p:cNvSpPr/>
          <p:nvPr/>
        </p:nvSpPr>
        <p:spPr>
          <a:xfrm>
            <a:off x="7790213" y="3533922"/>
            <a:ext cx="2171471" cy="12675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t" anchorCtr="0">
            <a:noAutofit/>
          </a:bodyPr>
          <a:lstStyle/>
          <a:p>
            <a:pPr marL="182563" lvl="1" indent="-182563" defTabSz="444500" fontAlgn="ctr">
              <a:lnSpc>
                <a:spcPct val="90000"/>
              </a:lnSpc>
              <a:spcBef>
                <a:spcPct val="0"/>
              </a:spcBef>
              <a:spcAft>
                <a:spcPct val="15000"/>
              </a:spcAft>
              <a:buFontTx/>
              <a:buChar char="••"/>
            </a:pPr>
            <a:r>
              <a:rPr lang="en-US" sz="1200" b="1" dirty="0" smtClean="0">
                <a:solidFill>
                  <a:srgbClr val="000000"/>
                </a:solidFill>
                <a:latin typeface="Huawei Sans Light" panose="020C0303030203020204" pitchFamily="34" charset="0"/>
                <a:cs typeface="Huawei Sans Light" panose="020C0303030203020204" pitchFamily="34" charset="0"/>
              </a:rPr>
              <a:t>Periodically change the eSight login password.</a:t>
            </a:r>
            <a:endParaRPr lang="en-US" altLang="zh-CN" sz="1200" b="1"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Periodically change the operating system password.</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82563" lvl="1" indent="-182563" algn="l" defTabSz="444500" fontAlgn="ctr">
              <a:lnSpc>
                <a:spcPct val="90000"/>
              </a:lnSpc>
              <a:spcBef>
                <a:spcPct val="0"/>
              </a:spcBef>
              <a:spcAft>
                <a:spcPct val="15000"/>
              </a:spcAft>
              <a:buChar char="••"/>
            </a:pPr>
            <a:r>
              <a:rPr lang="en-US" sz="1200" b="1" dirty="0" smtClean="0">
                <a:solidFill>
                  <a:srgbClr val="000000"/>
                </a:solidFill>
                <a:latin typeface="Huawei Sans Light" panose="020C0303030203020204" pitchFamily="34" charset="0"/>
                <a:cs typeface="Huawei Sans Light" panose="020C0303030203020204" pitchFamily="34" charset="0"/>
              </a:rPr>
              <a:t>Periodically change the database password.</a:t>
            </a:r>
            <a:endParaRPr lang="en-US" altLang="zh-CN" sz="1200" b="1" kern="12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156377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4" name="Freeform 11"/>
          <p:cNvSpPr>
            <a:spLocks/>
          </p:cNvSpPr>
          <p:nvPr/>
        </p:nvSpPr>
        <p:spPr bwMode="gray">
          <a:xfrm>
            <a:off x="3797669" y="1672858"/>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5" name="Freeform 12"/>
          <p:cNvSpPr>
            <a:spLocks/>
          </p:cNvSpPr>
          <p:nvPr/>
        </p:nvSpPr>
        <p:spPr bwMode="gray">
          <a:xfrm>
            <a:off x="3166559" y="1672858"/>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6" name="Text Box 13"/>
          <p:cNvSpPr txBox="1">
            <a:spLocks noChangeArrowheads="1"/>
          </p:cNvSpPr>
          <p:nvPr/>
        </p:nvSpPr>
        <p:spPr bwMode="gray">
          <a:xfrm>
            <a:off x="3930179" y="1757396"/>
            <a:ext cx="5067801"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Deployment Solutions and Scenarios</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7" name="Text Box 16"/>
          <p:cNvSpPr txBox="1">
            <a:spLocks noChangeArrowheads="1"/>
          </p:cNvSpPr>
          <p:nvPr/>
        </p:nvSpPr>
        <p:spPr bwMode="gray">
          <a:xfrm>
            <a:off x="3258488" y="1748014"/>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1</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1" name="Freeform 11"/>
          <p:cNvSpPr>
            <a:spLocks/>
          </p:cNvSpPr>
          <p:nvPr/>
        </p:nvSpPr>
        <p:spPr bwMode="gray">
          <a:xfrm>
            <a:off x="3797669" y="2670340"/>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2" name="Freeform 12"/>
          <p:cNvSpPr>
            <a:spLocks/>
          </p:cNvSpPr>
          <p:nvPr/>
        </p:nvSpPr>
        <p:spPr bwMode="gray">
          <a:xfrm>
            <a:off x="3166559" y="2670340"/>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3" name="Text Box 13"/>
          <p:cNvSpPr txBox="1">
            <a:spLocks noChangeArrowheads="1"/>
          </p:cNvSpPr>
          <p:nvPr/>
        </p:nvSpPr>
        <p:spPr bwMode="gray">
          <a:xfrm>
            <a:off x="3930180" y="2754878"/>
            <a:ext cx="4557082"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Installation and Commissioning</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24" name="Text Box 16"/>
          <p:cNvSpPr txBox="1">
            <a:spLocks noChangeArrowheads="1"/>
          </p:cNvSpPr>
          <p:nvPr/>
        </p:nvSpPr>
        <p:spPr bwMode="gray">
          <a:xfrm>
            <a:off x="3258488" y="2745496"/>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2</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1" name="Freeform 11"/>
          <p:cNvSpPr>
            <a:spLocks/>
          </p:cNvSpPr>
          <p:nvPr/>
        </p:nvSpPr>
        <p:spPr bwMode="gray">
          <a:xfrm>
            <a:off x="3797669" y="3667822"/>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2" name="Freeform 12"/>
          <p:cNvSpPr>
            <a:spLocks/>
          </p:cNvSpPr>
          <p:nvPr/>
        </p:nvSpPr>
        <p:spPr bwMode="gray">
          <a:xfrm>
            <a:off x="3166559" y="3667822"/>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3" name="Text Box 13"/>
          <p:cNvSpPr txBox="1">
            <a:spLocks noChangeArrowheads="1"/>
          </p:cNvSpPr>
          <p:nvPr/>
        </p:nvSpPr>
        <p:spPr bwMode="gray">
          <a:xfrm>
            <a:off x="3930180" y="3752360"/>
            <a:ext cx="1748726"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a:t>
            </a:r>
            <a:r>
              <a:rPr lang="en-US" altLang="zh-CN" sz="2000" kern="0" dirty="0" smtClean="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O&amp;M</a:t>
            </a:r>
            <a:endPar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endParaRPr>
          </a:p>
        </p:txBody>
      </p:sp>
      <p:sp>
        <p:nvSpPr>
          <p:cNvPr id="34" name="Text Box 16"/>
          <p:cNvSpPr txBox="1">
            <a:spLocks noChangeArrowheads="1"/>
          </p:cNvSpPr>
          <p:nvPr/>
        </p:nvSpPr>
        <p:spPr bwMode="gray">
          <a:xfrm>
            <a:off x="3258488" y="3742978"/>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3</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27283776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表格 88"/>
          <p:cNvGraphicFramePr>
            <a:graphicFrameLocks noGrp="1"/>
          </p:cNvGraphicFramePr>
          <p:nvPr>
            <p:extLst>
              <p:ext uri="{D42A27DB-BD31-4B8C-83A1-F6EECF244321}">
                <p14:modId xmlns:p14="http://schemas.microsoft.com/office/powerpoint/2010/main" val="1642612949"/>
              </p:ext>
            </p:extLst>
          </p:nvPr>
        </p:nvGraphicFramePr>
        <p:xfrm>
          <a:off x="733425" y="1108279"/>
          <a:ext cx="10693400" cy="3763020"/>
        </p:xfrm>
        <a:graphic>
          <a:graphicData uri="http://schemas.openxmlformats.org/drawingml/2006/table">
            <a:tbl>
              <a:tblPr firstRow="1" bandRow="1">
                <a:tableStyleId>{93296810-A885-4BE3-A3E7-6D5BEEA58F35}</a:tableStyleId>
              </a:tblPr>
              <a:tblGrid>
                <a:gridCol w="5239331"/>
                <a:gridCol w="5454069"/>
              </a:tblGrid>
              <a:tr h="376302">
                <a:tc>
                  <a:txBody>
                    <a:bodyPr/>
                    <a:lstStyle/>
                    <a:p>
                      <a:pPr fontAlgn="ctr"/>
                      <a:r>
                        <a:rPr lang="en-US" sz="1400" dirty="0" err="1" smtClean="0">
                          <a:solidFill>
                            <a:schemeClr val="tx1"/>
                          </a:solidFill>
                          <a:latin typeface="Arial" panose="020B0604020202020204" pitchFamily="34" charset="0"/>
                        </a:rPr>
                        <a:t>Preinstallation</a:t>
                      </a:r>
                      <a:r>
                        <a:rPr lang="en-US" sz="1400" dirty="0" smtClean="0">
                          <a:solidFill>
                            <a:schemeClr val="tx1"/>
                          </a:solidFill>
                          <a:latin typeface="Arial" panose="020B0604020202020204" pitchFamily="34" charset="0"/>
                        </a:rPr>
                        <a:t> Scenario</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solidFill>
                            <a:schemeClr val="tx1"/>
                          </a:solidFill>
                          <a:latin typeface="Arial" panose="020B0604020202020204" pitchFamily="34" charset="0"/>
                        </a:rPr>
                        <a:t>New Installation</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rowSpan="4">
                  <a:txBody>
                    <a:bodyPr/>
                    <a:lstStyle/>
                    <a:p>
                      <a:pPr fontAlgn="ctr"/>
                      <a:r>
                        <a:rPr lang="en-US" sz="1400" dirty="0" smtClean="0">
                          <a:solidFill>
                            <a:schemeClr val="dk1"/>
                          </a:solidFill>
                          <a:latin typeface="Arial" panose="020B0604020202020204" pitchFamily="34" charset="0"/>
                        </a:rPr>
                        <a:t>Installation planning</a:t>
                      </a:r>
                      <a:endParaRPr lang="en-US" altLang="zh-CN" sz="1400" kern="1200" dirty="0">
                        <a:solidFill>
                          <a:schemeClr val="dk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solidFill>
                            <a:schemeClr val="dk1"/>
                          </a:solidFill>
                          <a:latin typeface="Arial" panose="020B0604020202020204" pitchFamily="34" charset="0"/>
                        </a:rPr>
                        <a:t>Installation planning</a:t>
                      </a:r>
                      <a:endParaRPr lang="en-US" altLang="zh-CN" sz="1400" kern="1200" dirty="0">
                        <a:solidFill>
                          <a:schemeClr val="dk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vMerge="1">
                  <a:txBody>
                    <a:bodyPr/>
                    <a:lstStyle/>
                    <a:p>
                      <a:pPr fontAlgn="ct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latin typeface="Arial" panose="020B0604020202020204" pitchFamily="34" charset="0"/>
                        </a:rPr>
                        <a:t>Software preparation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vMerge="1">
                  <a:txBody>
                    <a:bodyPr/>
                    <a:lstStyle/>
                    <a:p>
                      <a:pPr fontAlgn="ct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solidFill>
                            <a:schemeClr val="dk1"/>
                          </a:solidFill>
                          <a:latin typeface="Arial" panose="020B0604020202020204" pitchFamily="34" charset="0"/>
                        </a:rPr>
                        <a:t>RAID configuration</a:t>
                      </a:r>
                      <a:endParaRPr lang="en-US" altLang="zh-CN" sz="1400" kern="1200" dirty="0">
                        <a:solidFill>
                          <a:schemeClr val="dk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vMerge="1">
                  <a:txBody>
                    <a:bodyPr/>
                    <a:lstStyle/>
                    <a:p>
                      <a:pPr fontAlgn="ct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altLang="zh-CN" sz="1400" dirty="0" smtClean="0">
                          <a:latin typeface="Arial" panose="020B0604020202020204" pitchFamily="34" charset="0"/>
                        </a:rPr>
                        <a:t>Operating system </a:t>
                      </a:r>
                      <a:r>
                        <a:rPr lang="en-US" sz="1400" dirty="0" smtClean="0">
                          <a:latin typeface="Arial" panose="020B0604020202020204" pitchFamily="34" charset="0"/>
                        </a:rPr>
                        <a:t>installation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rowSpan="2">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rPr>
                        <a:t>Operating system configuration</a:t>
                      </a:r>
                      <a:endParaRPr lang="en-US" sz="1400" dirty="0">
                        <a:latin typeface="Arial" panose="020B0604020202020204" pitchFamily="34" charset="0"/>
                      </a:endParaRPr>
                    </a:p>
                  </a:txBody>
                  <a:tcPr anchor="ctr"/>
                </a:tc>
                <a:tc>
                  <a:txBody>
                    <a:bodyPr/>
                    <a:lstStyle/>
                    <a:p>
                      <a:pPr fontAlgn="ctr"/>
                      <a:r>
                        <a:rPr lang="en-US" sz="1400" dirty="0" smtClean="0">
                          <a:latin typeface="Arial" panose="020B0604020202020204" pitchFamily="34" charset="0"/>
                        </a:rPr>
                        <a:t>Operating system configuration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vMerge="1">
                  <a:txBody>
                    <a:bodyPr/>
                    <a:lstStyle/>
                    <a:p>
                      <a:pPr fontAlgn="ct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latin typeface="Arial" panose="020B0604020202020204" pitchFamily="34" charset="0"/>
                        </a:rPr>
                        <a:t>eSight installation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a:txBody>
                    <a:bodyPr/>
                    <a:lstStyle/>
                    <a:p>
                      <a:pPr fontAlgn="ctr"/>
                      <a:r>
                        <a:rPr lang="en-US" sz="1400" dirty="0" smtClean="0">
                          <a:latin typeface="Arial" panose="020B0604020202020204" pitchFamily="34" charset="0"/>
                        </a:rPr>
                        <a:t>eSight configuration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latin typeface="Arial" panose="020B0604020202020204" pitchFamily="34" charset="0"/>
                        </a:rPr>
                        <a:t>eSight configuration</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a:txBody>
                    <a:bodyPr/>
                    <a:lstStyle/>
                    <a:p>
                      <a:pPr fontAlgn="ctr"/>
                      <a:r>
                        <a:rPr lang="en-US" altLang="zh-CN" sz="1400" dirty="0" smtClean="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Incrementally Installing Service Components</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altLang="zh-CN" sz="1400" dirty="0" smtClean="0">
                          <a:solidFill>
                            <a:srgbClr val="000000"/>
                          </a:solidFill>
                          <a:latin typeface="Huawei Sans Light" panose="020C0303030203020204" pitchFamily="34" charset="0"/>
                          <a:cs typeface="Huawei Sans Light" panose="020C0303030203020204" pitchFamily="34" charset="0"/>
                        </a:rPr>
                        <a:t>(Optional) </a:t>
                      </a:r>
                      <a:r>
                        <a:rPr lang="en-US" altLang="zh-CN" sz="1400" dirty="0" smtClean="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Incrementally Installing Service Components</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r h="376302">
                <a:tc>
                  <a:txBody>
                    <a:bodyPr/>
                    <a:lstStyle/>
                    <a:p>
                      <a:pPr fontAlgn="ctr"/>
                      <a:r>
                        <a:rPr lang="en-US" sz="1400" dirty="0" smtClean="0">
                          <a:latin typeface="Arial" panose="020B0604020202020204" pitchFamily="34" charset="0"/>
                        </a:rPr>
                        <a:t>License import</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c>
                  <a:txBody>
                    <a:bodyPr/>
                    <a:lstStyle/>
                    <a:p>
                      <a:pPr fontAlgn="ctr"/>
                      <a:r>
                        <a:rPr lang="en-US" sz="1400" dirty="0" smtClean="0">
                          <a:latin typeface="Arial" panose="020B0604020202020204" pitchFamily="34" charset="0"/>
                        </a:rPr>
                        <a:t>License import</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a:tc>
              </a:tr>
            </a:tbl>
          </a:graphicData>
        </a:graphic>
      </p:graphicFrame>
      <p:sp>
        <p:nvSpPr>
          <p:cNvPr id="4" name="副标题 1"/>
          <p:cNvSpPr txBox="1">
            <a:spLocks/>
          </p:cNvSpPr>
          <p:nvPr/>
        </p:nvSpPr>
        <p:spPr>
          <a:xfrm>
            <a:off x="729175" y="456134"/>
            <a:ext cx="10740640" cy="993400"/>
          </a:xfrm>
          <a:prstGeom prst="rect">
            <a:avLst/>
          </a:prstGeom>
        </p:spPr>
        <p:txBody>
          <a:bodyPr vert="horz" wrap="square" lIns="0" tIns="0" rIns="0" bIns="0" anchor="t" anchorCtr="0">
            <a:normAutofit/>
          </a:bodyPr>
          <a:lstStyle>
            <a:lvl1pPr indent="0" defTabSz="1187798" fontAlgn="ctr">
              <a:lnSpc>
                <a:spcPct val="100000"/>
              </a:lnSpc>
              <a:spcBef>
                <a:spcPts val="0"/>
              </a:spcBef>
              <a:buFont typeface="Arial" panose="020B0604020202020204" pitchFamily="34" charset="0"/>
              <a:buNone/>
              <a:defRPr sz="3200" baseline="0">
                <a:latin typeface="Arial" panose="020B0604020202020204" pitchFamily="34" charset="0"/>
                <a:ea typeface="Microsoft YaHei" panose="020B0503020204020204" pitchFamily="34" charset="-122"/>
              </a:defRPr>
            </a:lvl1pPr>
            <a:lvl2pPr marL="593900" indent="0" algn="ctr" defTabSz="1187798">
              <a:lnSpc>
                <a:spcPct val="90000"/>
              </a:lnSpc>
              <a:spcBef>
                <a:spcPts val="650"/>
              </a:spcBef>
              <a:buFont typeface="Arial" panose="020B0604020202020204" pitchFamily="34" charset="0"/>
              <a:buNone/>
              <a:defRPr sz="2598"/>
            </a:lvl2pPr>
            <a:lvl3pPr marL="1187798" indent="0" algn="ctr" defTabSz="1187798">
              <a:lnSpc>
                <a:spcPct val="90000"/>
              </a:lnSpc>
              <a:spcBef>
                <a:spcPts val="650"/>
              </a:spcBef>
              <a:buFont typeface="Arial" panose="020B0604020202020204" pitchFamily="34" charset="0"/>
              <a:buNone/>
              <a:defRPr sz="2338"/>
            </a:lvl3pPr>
            <a:lvl4pPr marL="1781699" indent="0" algn="ctr" defTabSz="1187798">
              <a:lnSpc>
                <a:spcPct val="90000"/>
              </a:lnSpc>
              <a:spcBef>
                <a:spcPts val="650"/>
              </a:spcBef>
              <a:buFont typeface="Arial" panose="020B0604020202020204" pitchFamily="34" charset="0"/>
              <a:buNone/>
              <a:defRPr sz="2079"/>
            </a:lvl4pPr>
            <a:lvl5pPr marL="2375598" indent="0" algn="ctr" defTabSz="1187798">
              <a:lnSpc>
                <a:spcPct val="90000"/>
              </a:lnSpc>
              <a:spcBef>
                <a:spcPts val="650"/>
              </a:spcBef>
              <a:buFont typeface="Arial" panose="020B0604020202020204" pitchFamily="34" charset="0"/>
              <a:buNone/>
              <a:defRPr sz="2079"/>
            </a:lvl5pPr>
            <a:lvl6pPr marL="2969497" indent="0" algn="ctr" defTabSz="1187798">
              <a:lnSpc>
                <a:spcPct val="90000"/>
              </a:lnSpc>
              <a:spcBef>
                <a:spcPts val="650"/>
              </a:spcBef>
              <a:buFont typeface="Arial" panose="020B0604020202020204" pitchFamily="34" charset="0"/>
              <a:buNone/>
              <a:defRPr sz="2079"/>
            </a:lvl6pPr>
            <a:lvl7pPr marL="3563396" indent="0" algn="ctr" defTabSz="1187798">
              <a:lnSpc>
                <a:spcPct val="90000"/>
              </a:lnSpc>
              <a:spcBef>
                <a:spcPts val="650"/>
              </a:spcBef>
              <a:buFont typeface="Arial" panose="020B0604020202020204" pitchFamily="34" charset="0"/>
              <a:buNone/>
              <a:defRPr sz="2079"/>
            </a:lvl7pPr>
            <a:lvl8pPr marL="4157297" indent="0" algn="ctr" defTabSz="1187798">
              <a:lnSpc>
                <a:spcPct val="90000"/>
              </a:lnSpc>
              <a:spcBef>
                <a:spcPts val="650"/>
              </a:spcBef>
              <a:buFont typeface="Arial" panose="020B0604020202020204" pitchFamily="34" charset="0"/>
              <a:buNone/>
              <a:defRPr sz="2079"/>
            </a:lvl8pPr>
            <a:lvl9pPr marL="4751195" indent="0" algn="ctr" defTabSz="1187798">
              <a:lnSpc>
                <a:spcPct val="90000"/>
              </a:lnSpc>
              <a:spcBef>
                <a:spcPts val="650"/>
              </a:spcBef>
              <a:buFont typeface="Arial" panose="020B0604020202020204" pitchFamily="34" charset="0"/>
              <a:buNone/>
              <a:defRPr sz="2079"/>
            </a:lvl9pPr>
          </a:lstStyle>
          <a:p>
            <a:r>
              <a:rPr lang="en-US" dirty="0">
                <a:latin typeface="Huawei Sans Light" panose="020C0303030203020204" pitchFamily="34" charset="0"/>
                <a:cs typeface="Huawei Sans Light" panose="020C0303030203020204" pitchFamily="34" charset="0"/>
              </a:rPr>
              <a:t>Installation and Deployment Process</a:t>
            </a:r>
            <a:endParaRPr lang="en-US" altLang="zh-CN" dirty="0">
              <a:latin typeface="Huawei Sans Light" panose="020C0303030203020204" pitchFamily="34" charset="0"/>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253431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3"/>
            <a:ext cx="9839364" cy="993400"/>
          </a:xfrm>
        </p:spPr>
        <p:txBody>
          <a:bodyPr vert="horz" wrap="square" lIns="0" tIns="0" rIns="0" bIns="0" anchor="t" anchorCtr="0">
            <a:normAutofit/>
          </a:bodyPr>
          <a:lstStyle/>
          <a:p>
            <a:pPr fontAlgn="ctr">
              <a:lnSpc>
                <a:spcPct val="100000"/>
              </a:lnSpc>
            </a:pPr>
            <a:r>
              <a:rPr lang="en-US" dirty="0">
                <a:latin typeface="Huawei Sans Light" panose="020C0303030203020204" pitchFamily="34" charset="0"/>
                <a:cs typeface="Huawei Sans Light" panose="020C0303030203020204" pitchFamily="34" charset="0"/>
              </a:rPr>
              <a:t>Installation Planning - Network/IP Address/Network Port Binding </a:t>
            </a:r>
            <a:endParaRPr lang="en-US" altLang="zh-CN"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4" name="矩形 3"/>
          <p:cNvSpPr/>
          <p:nvPr/>
        </p:nvSpPr>
        <p:spPr>
          <a:xfrm>
            <a:off x="492370" y="2305940"/>
            <a:ext cx="1174448" cy="523220"/>
          </a:xfrm>
          <a:prstGeom prst="rect">
            <a:avLst/>
          </a:prstGeom>
        </p:spPr>
        <p:txBody>
          <a:bodyPr wrap="square">
            <a:spAutoFit/>
          </a:bodyPr>
          <a:lstStyle/>
          <a:p>
            <a:pPr algn="ctr" fontAlgn="ctr"/>
            <a:r>
              <a:rPr lang="en-US" sz="1400" dirty="0">
                <a:latin typeface="+mn-lt"/>
              </a:rPr>
              <a:t>Single-plane</a:t>
            </a:r>
            <a:endParaRPr lang="en-US" altLang="zh-CN" sz="1400" dirty="0">
              <a:latin typeface="+mn-lt"/>
              <a:sym typeface="Arial" panose="020B0604020202020204" pitchFamily="34" charset="0"/>
            </a:endParaRPr>
          </a:p>
          <a:p>
            <a:pPr algn="ctr" fontAlgn="ctr"/>
            <a:r>
              <a:rPr lang="en-US" sz="1400" dirty="0">
                <a:latin typeface="+mn-lt"/>
              </a:rPr>
              <a:t>deployment</a:t>
            </a:r>
            <a:endParaRPr lang="en-US" altLang="zh-CN" sz="1400" dirty="0">
              <a:latin typeface="+mn-lt"/>
              <a:sym typeface="Arial" panose="020B0604020202020204" pitchFamily="34" charset="0"/>
            </a:endParaRPr>
          </a:p>
        </p:txBody>
      </p:sp>
      <p:graphicFrame>
        <p:nvGraphicFramePr>
          <p:cNvPr id="6" name="内容占位符 5"/>
          <p:cNvGraphicFramePr>
            <a:graphicFrameLocks noGrp="1"/>
          </p:cNvGraphicFramePr>
          <p:nvPr>
            <p:ph idx="12"/>
            <p:extLst>
              <p:ext uri="{D42A27DB-BD31-4B8C-83A1-F6EECF244321}">
                <p14:modId xmlns:p14="http://schemas.microsoft.com/office/powerpoint/2010/main" val="1273759802"/>
              </p:ext>
            </p:extLst>
          </p:nvPr>
        </p:nvGraphicFramePr>
        <p:xfrm>
          <a:off x="1666817" y="1688837"/>
          <a:ext cx="9802871" cy="1296280"/>
        </p:xfrm>
        <a:graphic>
          <a:graphicData uri="http://schemas.openxmlformats.org/drawingml/2006/table">
            <a:tbl>
              <a:tblPr firstRow="1" bandRow="1">
                <a:tableStyleId>{912C8C85-51F0-491E-9774-3900AFEF0FD7}</a:tableStyleId>
              </a:tblPr>
              <a:tblGrid>
                <a:gridCol w="758749"/>
                <a:gridCol w="2743200"/>
                <a:gridCol w="2983832"/>
                <a:gridCol w="1936941"/>
                <a:gridCol w="1380149"/>
              </a:tblGrid>
              <a:tr h="370840">
                <a:tc>
                  <a:txBody>
                    <a:bodyPr/>
                    <a:lstStyle/>
                    <a:p>
                      <a:r>
                        <a:rPr sz="1400" dirty="0">
                          <a:solidFill>
                            <a:schemeClr val="tx1"/>
                          </a:solidFill>
                        </a:rPr>
                        <a:t>Node</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a:solidFill>
                            <a:schemeClr val="tx1"/>
                          </a:solidFill>
                        </a:rPr>
                        <a:t>IP Address Type</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a:solidFill>
                            <a:schemeClr val="tx1"/>
                          </a:solidFill>
                        </a:rPr>
                        <a:t>Function</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a:solidFill>
                            <a:schemeClr val="tx1"/>
                          </a:solidFill>
                        </a:rPr>
                        <a:t>IP Address Example</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dirty="0">
                          <a:solidFill>
                            <a:schemeClr val="tx1"/>
                          </a:solidFill>
                        </a:rPr>
                        <a:t>Network Port</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r>
                        <a:rPr sz="1400" dirty="0"/>
                        <a:t>eSight node</a:t>
                      </a:r>
                      <a:endParaRPr lang="zh-CN" altLang="en-US"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a:t>Logging in using the client</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r>
                        <a:rPr sz="1400"/>
                        <a:t>Northbound/southbound/internal communication IP address</a:t>
                      </a:r>
                      <a:endParaRPr lang="zh-CN" altLang="en-US"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a:t>The information is used to connect to the eSight client, eSight node, upper-level OSS, and southbound network.</a:t>
                      </a:r>
                      <a:endParaRPr lang="zh-CN" altLang="en-US"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dirty="0"/>
                        <a:t>IP </a:t>
                      </a:r>
                      <a:r>
                        <a:rPr sz="1400" dirty="0" smtClean="0"/>
                        <a:t>address:</a:t>
                      </a:r>
                      <a:endParaRPr lang="en-US" sz="1400" dirty="0" smtClean="0"/>
                    </a:p>
                    <a:p>
                      <a:r>
                        <a:rPr lang="en-US" sz="1400" dirty="0" smtClean="0"/>
                        <a:t>192.168.1.101</a:t>
                      </a:r>
                      <a:endParaRPr sz="1400" dirty="0"/>
                    </a:p>
                    <a:p>
                      <a:r>
                        <a:rPr sz="1400" dirty="0"/>
                        <a:t>Mask: 24</a:t>
                      </a:r>
                      <a:endParaRPr lang="zh-CN" altLang="en-US"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1400" dirty="0"/>
                        <a:t>bond0 (eth0 and eth4)</a:t>
                      </a:r>
                      <a:endParaRPr lang="zh-CN" altLang="en-US"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内容占位符 5"/>
          <p:cNvGraphicFramePr>
            <a:graphicFrameLocks/>
          </p:cNvGraphicFramePr>
          <p:nvPr>
            <p:extLst>
              <p:ext uri="{D42A27DB-BD31-4B8C-83A1-F6EECF244321}">
                <p14:modId xmlns:p14="http://schemas.microsoft.com/office/powerpoint/2010/main" val="3846652893"/>
              </p:ext>
            </p:extLst>
          </p:nvPr>
        </p:nvGraphicFramePr>
        <p:xfrm>
          <a:off x="1666818" y="2993581"/>
          <a:ext cx="9802996" cy="1709520"/>
        </p:xfrm>
        <a:graphic>
          <a:graphicData uri="http://schemas.openxmlformats.org/drawingml/2006/table">
            <a:tbl>
              <a:tblPr firstRow="1" bandRow="1">
                <a:tableStyleId>{912C8C85-51F0-491E-9774-3900AFEF0FD7}</a:tableStyleId>
              </a:tblPr>
              <a:tblGrid>
                <a:gridCol w="720247"/>
                <a:gridCol w="2781701"/>
                <a:gridCol w="2983832"/>
                <a:gridCol w="1936793"/>
                <a:gridCol w="1380423"/>
              </a:tblGrid>
              <a:tr h="278172">
                <a:tc>
                  <a:txBody>
                    <a:bodyPr/>
                    <a:lstStyle/>
                    <a:p>
                      <a:pPr fontAlgn="ctr"/>
                      <a:r>
                        <a:rPr lang="en-US" sz="1400" dirty="0" smtClean="0">
                          <a:solidFill>
                            <a:schemeClr val="tx1"/>
                          </a:solidFill>
                          <a:latin typeface="Arial" panose="020B0604020202020204" pitchFamily="34" charset="0"/>
                        </a:rPr>
                        <a:t>Node</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solidFill>
                            <a:schemeClr val="tx1"/>
                          </a:solidFill>
                          <a:latin typeface="Arial" panose="020B0604020202020204" pitchFamily="34" charset="0"/>
                        </a:rPr>
                        <a:t>IP Address Type</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solidFill>
                            <a:schemeClr val="tx1"/>
                          </a:solidFill>
                          <a:latin typeface="Arial" panose="020B0604020202020204" pitchFamily="34" charset="0"/>
                        </a:rPr>
                        <a:t>Function</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solidFill>
                            <a:schemeClr val="tx1"/>
                          </a:solidFill>
                          <a:latin typeface="Arial" panose="020B0604020202020204" pitchFamily="34" charset="0"/>
                        </a:rPr>
                        <a:t>IP Address Example</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solidFill>
                            <a:schemeClr val="tx1"/>
                          </a:solidFill>
                          <a:latin typeface="Arial" panose="020B0604020202020204" pitchFamily="34" charset="0"/>
                        </a:rPr>
                        <a:t>Network Port</a:t>
                      </a:r>
                      <a:endPar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4141">
                <a:tc rowSpan="2">
                  <a:txBody>
                    <a:bodyPr/>
                    <a:lstStyle/>
                    <a:p>
                      <a:pPr algn="l" fontAlgn="ctr"/>
                      <a:r>
                        <a:rPr lang="en-US" sz="1400" dirty="0" smtClean="0">
                          <a:latin typeface="Arial" panose="020B0604020202020204" pitchFamily="34" charset="0"/>
                        </a:rPr>
                        <a:t>eSight node</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Client login/northbound/server access</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The information is used to connect to the eSight client, eSight node, and upper-level OSS.</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IP address: 192.168.1.101</a:t>
                      </a:r>
                    </a:p>
                    <a:p>
                      <a:pPr fontAlgn="ctr"/>
                      <a:r>
                        <a:rPr lang="en-US" sz="1400" dirty="0" smtClean="0">
                          <a:latin typeface="Arial" panose="020B0604020202020204" pitchFamily="34" charset="0"/>
                        </a:rPr>
                        <a:t>Mask: 24</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bond0 (eth0 and eth4)</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4141">
                <a:tc vMerge="1">
                  <a:txBody>
                    <a:bodyPr/>
                    <a:lstStyle/>
                    <a:p>
                      <a:endParaRPr lang="zh-CN" altLang="en-US" sz="1400" dirty="0"/>
                    </a:p>
                  </a:txBody>
                  <a:tcPr/>
                </a:tc>
                <a:tc>
                  <a:txBody>
                    <a:bodyPr/>
                    <a:lstStyle/>
                    <a:p>
                      <a:pPr fontAlgn="ctr"/>
                      <a:r>
                        <a:rPr lang="en-US" sz="1400" dirty="0" smtClean="0">
                          <a:latin typeface="Arial" panose="020B0604020202020204" pitchFamily="34" charset="0"/>
                        </a:rPr>
                        <a:t>Southbound/internal communication IP addresses</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rPr>
                        <a:t>Used for communication between southbound devices and internal services.</a:t>
                      </a:r>
                      <a:endParaRPr lang="en-US" sz="1400" dirty="0">
                        <a:latin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IP address: 192.168.2.101</a:t>
                      </a:r>
                    </a:p>
                    <a:p>
                      <a:pPr fontAlgn="ctr"/>
                      <a:r>
                        <a:rPr lang="en-US" sz="1400" dirty="0" smtClean="0">
                          <a:latin typeface="Arial" panose="020B0604020202020204" pitchFamily="34" charset="0"/>
                        </a:rPr>
                        <a:t>Mask: 24</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400" dirty="0" smtClean="0">
                          <a:latin typeface="Arial" panose="020B0604020202020204" pitchFamily="34" charset="0"/>
                        </a:rPr>
                        <a:t>bond1 (eth1 and eth5)</a:t>
                      </a:r>
                      <a:endParaRPr lang="en-US" altLang="zh-CN" sz="1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矩形 11"/>
          <p:cNvSpPr/>
          <p:nvPr/>
        </p:nvSpPr>
        <p:spPr>
          <a:xfrm>
            <a:off x="492371" y="3709216"/>
            <a:ext cx="1174447" cy="523220"/>
          </a:xfrm>
          <a:prstGeom prst="rect">
            <a:avLst/>
          </a:prstGeom>
        </p:spPr>
        <p:txBody>
          <a:bodyPr wrap="square">
            <a:spAutoFit/>
          </a:bodyPr>
          <a:lstStyle/>
          <a:p>
            <a:pPr algn="ctr" fontAlgn="ctr"/>
            <a:r>
              <a:rPr lang="en-US" sz="1400" dirty="0">
                <a:latin typeface="Arial" panose="020B0604020202020204" pitchFamily="34" charset="0"/>
              </a:rPr>
              <a:t>Dual-plane</a:t>
            </a:r>
            <a:endParaRPr lang="en-US" altLang="zh-CN" sz="1400" dirty="0">
              <a:latin typeface="Arial" panose="020B0604020202020204" pitchFamily="34" charset="0"/>
              <a:sym typeface="Arial" panose="020B0604020202020204" pitchFamily="34" charset="0"/>
            </a:endParaRPr>
          </a:p>
          <a:p>
            <a:pPr algn="ctr" fontAlgn="ctr"/>
            <a:r>
              <a:rPr lang="en-US" sz="1400" dirty="0">
                <a:latin typeface="Arial" panose="020B0604020202020204" pitchFamily="34" charset="0"/>
              </a:rPr>
              <a:t>deployment</a:t>
            </a:r>
            <a:endParaRPr lang="en-US" altLang="zh-CN" sz="14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5231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3"/>
            <a:ext cx="10740640" cy="993400"/>
          </a:xfrm>
        </p:spPr>
        <p:txBody>
          <a:bodyPr vert="horz" wrap="square" lIns="0" tIns="0" rIns="0" bIns="0" anchor="t" anchorCtr="0">
            <a:normAutofit/>
          </a:bodyPr>
          <a:lstStyle/>
          <a:p>
            <a:pPr fontAlgn="ctr">
              <a:lnSpc>
                <a:spcPct val="100000"/>
              </a:lnSpc>
            </a:pPr>
            <a:r>
              <a:rPr lang="en-US" dirty="0">
                <a:latin typeface="Huawei Sans Light" panose="020C0303030203020204" pitchFamily="34" charset="0"/>
                <a:cs typeface="Huawei Sans Light" panose="020C0303030203020204" pitchFamily="34" charset="0"/>
              </a:rPr>
              <a:t>Installation Planning - Disk RAID and Partition</a:t>
            </a:r>
            <a:endParaRPr lang="en-US" altLang="zh-CN" dirty="0">
              <a:latin typeface="Huawei Sans Light" panose="020C0303030203020204" pitchFamily="34" charset="0"/>
              <a:cs typeface="Huawei Sans Light" panose="020C0303030203020204" pitchFamily="34" charset="0"/>
              <a:sym typeface="Arial" panose="020B0604020202020204" pitchFamily="34" charset="0"/>
            </a:endParaRPr>
          </a:p>
        </p:txBody>
      </p:sp>
      <p:graphicFrame>
        <p:nvGraphicFramePr>
          <p:cNvPr id="5" name="内容占位符 4"/>
          <p:cNvGraphicFramePr>
            <a:graphicFrameLocks noGrp="1"/>
          </p:cNvGraphicFramePr>
          <p:nvPr>
            <p:ph idx="12"/>
            <p:extLst>
              <p:ext uri="{D42A27DB-BD31-4B8C-83A1-F6EECF244321}">
                <p14:modId xmlns:p14="http://schemas.microsoft.com/office/powerpoint/2010/main" val="3670492531"/>
              </p:ext>
            </p:extLst>
          </p:nvPr>
        </p:nvGraphicFramePr>
        <p:xfrm>
          <a:off x="725488" y="1338079"/>
          <a:ext cx="3615506" cy="4371900"/>
        </p:xfrm>
        <a:graphic>
          <a:graphicData uri="http://schemas.openxmlformats.org/drawingml/2006/table">
            <a:tbl>
              <a:tblPr firstRow="1" bandRow="1">
                <a:tableStyleId>{912C8C85-51F0-491E-9774-3900AFEF0FD7}</a:tableStyleId>
              </a:tblPr>
              <a:tblGrid>
                <a:gridCol w="1189939"/>
                <a:gridCol w="2425567"/>
              </a:tblGrid>
              <a:tr h="282300">
                <a:tc>
                  <a:txBody>
                    <a:bodyPr/>
                    <a:lstStyle/>
                    <a:p>
                      <a:r>
                        <a:rPr sz="1200" dirty="0">
                          <a:solidFill>
                            <a:schemeClr val="tx1"/>
                          </a:solidFill>
                          <a:latin typeface="Huawei Sans Light" panose="020C0303030203020204" pitchFamily="34" charset="0"/>
                          <a:cs typeface="Huawei Sans Light" panose="020C0303030203020204" pitchFamily="34" charset="0"/>
                        </a:rPr>
                        <a:t>Disk Quantity</a:t>
                      </a:r>
                      <a:endParaRPr lang="zh-CN" altLang="en-US"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sz="1200" dirty="0">
                          <a:solidFill>
                            <a:schemeClr val="tx1"/>
                          </a:solidFill>
                          <a:latin typeface="Huawei Sans Light" panose="020C0303030203020204" pitchFamily="34" charset="0"/>
                          <a:cs typeface="Huawei Sans Light" panose="020C0303030203020204" pitchFamily="34" charset="0"/>
                        </a:rPr>
                        <a:t>RAID Solution</a:t>
                      </a:r>
                      <a:endParaRPr lang="zh-CN" altLang="en-US"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346">
                <a:tc>
                  <a:txBody>
                    <a:bodyPr/>
                    <a:lstStyle/>
                    <a:p>
                      <a:r>
                        <a:rPr sz="1200">
                          <a:latin typeface="Huawei Sans Light" panose="020C0303030203020204" pitchFamily="34" charset="0"/>
                          <a:cs typeface="Huawei Sans Light" panose="020C0303030203020204" pitchFamily="34" charset="0"/>
                        </a:rPr>
                        <a:t>2</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dirty="0">
                          <a:latin typeface="Huawei Sans Light" panose="020C0303030203020204" pitchFamily="34" charset="0"/>
                          <a:cs typeface="Huawei Sans Light" panose="020C0303030203020204" pitchFamily="34" charset="0"/>
                        </a:rPr>
                        <a:t>Use two disks to configure RAID1.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346">
                <a:tc>
                  <a:txBody>
                    <a:bodyPr/>
                    <a:lstStyle/>
                    <a:p>
                      <a:r>
                        <a:rPr sz="1200">
                          <a:latin typeface="Huawei Sans Light" panose="020C0303030203020204" pitchFamily="34" charset="0"/>
                          <a:cs typeface="Huawei Sans Light" panose="020C0303030203020204" pitchFamily="34" charset="0"/>
                        </a:rPr>
                        <a:t>3</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a:latin typeface="Huawei Sans Light" panose="020C0303030203020204" pitchFamily="34" charset="0"/>
                          <a:cs typeface="Huawei Sans Light" panose="020C0303030203020204" pitchFamily="34" charset="0"/>
                        </a:rPr>
                        <a:t>Use three disks to configure RAID5.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608">
                <a:tc>
                  <a:txBody>
                    <a:bodyPr/>
                    <a:lstStyle/>
                    <a:p>
                      <a:r>
                        <a:rPr sz="1200">
                          <a:latin typeface="Huawei Sans Light" panose="020C0303030203020204" pitchFamily="34" charset="0"/>
                          <a:cs typeface="Huawei Sans Light" panose="020C0303030203020204" pitchFamily="34" charset="0"/>
                        </a:rPr>
                        <a:t>4</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dirty="0">
                          <a:latin typeface="Huawei Sans Light" panose="020C0303030203020204" pitchFamily="34" charset="0"/>
                          <a:cs typeface="Huawei Sans Light" panose="020C0303030203020204" pitchFamily="34" charset="0"/>
                        </a:rPr>
                        <a:t>Use the first two disks to configure RAID1.</a:t>
                      </a:r>
                    </a:p>
                    <a:p>
                      <a:pPr marL="0" marR="0" lvl="0" indent="0" algn="l" defTabSz="1187798" rtl="0" eaLnBrk="1" fontAlgn="auto" latinLnBrk="0" hangingPunct="1">
                        <a:lnSpc>
                          <a:spcPct val="100000"/>
                        </a:lnSpc>
                        <a:spcBef>
                          <a:spcPts val="0"/>
                        </a:spcBef>
                        <a:spcAft>
                          <a:spcPts val="0"/>
                        </a:spcAft>
                        <a:buClrTx/>
                        <a:buSzTx/>
                        <a:buFontTx/>
                        <a:buNone/>
                        <a:tabLst/>
                        <a:defRPr/>
                      </a:pPr>
                      <a:r>
                        <a:rPr sz="1200" dirty="0">
                          <a:latin typeface="Huawei Sans Light" panose="020C0303030203020204" pitchFamily="34" charset="0"/>
                          <a:cs typeface="Huawei Sans Light" panose="020C0303030203020204" pitchFamily="34" charset="0"/>
                        </a:rPr>
                        <a:t>Use the remaining two disks to configure another RAID1.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608">
                <a:tc>
                  <a:txBody>
                    <a:bodyPr/>
                    <a:lstStyle/>
                    <a:p>
                      <a:r>
                        <a:rPr sz="1200">
                          <a:latin typeface="Huawei Sans Light" panose="020C0303030203020204" pitchFamily="34" charset="0"/>
                          <a:cs typeface="Huawei Sans Light" panose="020C0303030203020204" pitchFamily="34" charset="0"/>
                        </a:rPr>
                        <a:t>5</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a:latin typeface="Huawei Sans Light" panose="020C0303030203020204" pitchFamily="34" charset="0"/>
                          <a:cs typeface="Huawei Sans Light" panose="020C0303030203020204" pitchFamily="34" charset="0"/>
                        </a:rPr>
                        <a:t>Use the first two disks to configure RAID1.</a:t>
                      </a:r>
                    </a:p>
                    <a:p>
                      <a:pPr marL="0" marR="0" lvl="0" indent="0" algn="l" defTabSz="1187798" rtl="0" eaLnBrk="1" fontAlgn="auto" latinLnBrk="0" hangingPunct="1">
                        <a:lnSpc>
                          <a:spcPct val="100000"/>
                        </a:lnSpc>
                        <a:spcBef>
                          <a:spcPts val="0"/>
                        </a:spcBef>
                        <a:spcAft>
                          <a:spcPts val="0"/>
                        </a:spcAft>
                        <a:buClrTx/>
                        <a:buSzTx/>
                        <a:buFontTx/>
                        <a:buNone/>
                        <a:tabLst/>
                        <a:defRPr/>
                      </a:pPr>
                      <a:r>
                        <a:rPr sz="1200">
                          <a:latin typeface="Huawei Sans Light" panose="020C0303030203020204" pitchFamily="34" charset="0"/>
                          <a:cs typeface="Huawei Sans Light" panose="020C0303030203020204" pitchFamily="34" charset="0"/>
                        </a:rPr>
                        <a:t>Use the remaining three disks to configure RAID5.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608">
                <a:tc>
                  <a:txBody>
                    <a:bodyPr/>
                    <a:lstStyle/>
                    <a:p>
                      <a:r>
                        <a:rPr sz="1200">
                          <a:latin typeface="Huawei Sans Light" panose="020C0303030203020204" pitchFamily="34" charset="0"/>
                          <a:cs typeface="Huawei Sans Light" panose="020C0303030203020204" pitchFamily="34" charset="0"/>
                        </a:rPr>
                        <a:t>6</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a:latin typeface="Huawei Sans Light" panose="020C0303030203020204" pitchFamily="34" charset="0"/>
                          <a:cs typeface="Huawei Sans Light" panose="020C0303030203020204" pitchFamily="34" charset="0"/>
                        </a:rPr>
                        <a:t>Use the first two disks to configure RAID1.</a:t>
                      </a:r>
                    </a:p>
                    <a:p>
                      <a:pPr marL="0" marR="0" lvl="0" indent="0" algn="l" defTabSz="1187798" rtl="0" eaLnBrk="1" fontAlgn="auto" latinLnBrk="0" hangingPunct="1">
                        <a:lnSpc>
                          <a:spcPct val="100000"/>
                        </a:lnSpc>
                        <a:spcBef>
                          <a:spcPts val="0"/>
                        </a:spcBef>
                        <a:spcAft>
                          <a:spcPts val="0"/>
                        </a:spcAft>
                        <a:buClrTx/>
                        <a:buSzTx/>
                        <a:buFontTx/>
                        <a:buNone/>
                        <a:tabLst/>
                        <a:defRPr/>
                      </a:pPr>
                      <a:r>
                        <a:rPr sz="1200">
                          <a:latin typeface="Huawei Sans Light" panose="020C0303030203020204" pitchFamily="34" charset="0"/>
                          <a:cs typeface="Huawei Sans Light" panose="020C0303030203020204" pitchFamily="34" charset="0"/>
                        </a:rPr>
                        <a:t>Use the remaining four disks to configure RAID10.</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6865">
                <a:tc>
                  <a:txBody>
                    <a:bodyPr/>
                    <a:lstStyle/>
                    <a:p>
                      <a:r>
                        <a:rPr sz="1200" dirty="0">
                          <a:latin typeface="Huawei Sans Light" panose="020C0303030203020204" pitchFamily="34" charset="0"/>
                          <a:cs typeface="Huawei Sans Light" panose="020C0303030203020204" pitchFamily="34" charset="0"/>
                        </a:rPr>
                        <a:t>8</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sz="1200" dirty="0">
                          <a:latin typeface="Huawei Sans Light" panose="020C0303030203020204" pitchFamily="34" charset="0"/>
                          <a:cs typeface="Huawei Sans Light" panose="020C0303030203020204" pitchFamily="34" charset="0"/>
                        </a:rPr>
                        <a:t>Use the first three disks to configure RAID5.</a:t>
                      </a:r>
                    </a:p>
                    <a:p>
                      <a:pPr marL="0" marR="0" lvl="0" indent="0" algn="l" defTabSz="1187798" rtl="0" eaLnBrk="1" fontAlgn="auto" latinLnBrk="0" hangingPunct="1">
                        <a:lnSpc>
                          <a:spcPct val="100000"/>
                        </a:lnSpc>
                        <a:spcBef>
                          <a:spcPts val="0"/>
                        </a:spcBef>
                        <a:spcAft>
                          <a:spcPts val="0"/>
                        </a:spcAft>
                        <a:buClrTx/>
                        <a:buSzTx/>
                        <a:buFontTx/>
                        <a:buNone/>
                        <a:tabLst/>
                        <a:defRPr/>
                      </a:pPr>
                      <a:r>
                        <a:rPr sz="1200" dirty="0">
                          <a:latin typeface="Huawei Sans Light" panose="020C0303030203020204" pitchFamily="34" charset="0"/>
                          <a:cs typeface="Huawei Sans Light" panose="020C0303030203020204" pitchFamily="34" charset="0"/>
                        </a:rPr>
                        <a:t>Use the remaining five disks to configure RAID5.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文本框 6"/>
          <p:cNvSpPr txBox="1"/>
          <p:nvPr/>
        </p:nvSpPr>
        <p:spPr>
          <a:xfrm>
            <a:off x="734734" y="5903253"/>
            <a:ext cx="8005333" cy="430887"/>
          </a:xfrm>
          <a:prstGeom prst="rect">
            <a:avLst/>
          </a:prstGeom>
          <a:noFill/>
        </p:spPr>
        <p:txBody>
          <a:bodyPr wrap="none" lIns="0" tIns="0" rIns="0" bIns="0" rtlCol="0">
            <a:spAutoFit/>
          </a:bodyPr>
          <a:lstStyle/>
          <a:p>
            <a:pPr algn="l" fontAlgn="ctr"/>
            <a:r>
              <a:rPr lang="en-US" sz="1400" dirty="0" smtClean="0">
                <a:solidFill>
                  <a:srgbClr val="000000"/>
                </a:solidFill>
                <a:latin typeface="Huawei Sans Light" panose="020C0303030203020204" pitchFamily="34" charset="0"/>
                <a:cs typeface="Huawei Sans Light" panose="020C0303030203020204" pitchFamily="34" charset="0"/>
              </a:rPr>
              <a:t>The following tables recommend reliable, efficient RAID solutions based on the number of hard disks.</a:t>
            </a:r>
            <a:endParaRPr kumimoji="1" lang="en-US" altLang="zh-CN" sz="1400" dirty="0"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algn="l" fontAlgn="ctr"/>
            <a:r>
              <a:rPr lang="en-US" sz="1400" dirty="0" smtClean="0">
                <a:solidFill>
                  <a:srgbClr val="000000"/>
                </a:solidFill>
                <a:latin typeface="Huawei Sans Light" panose="020C0303030203020204" pitchFamily="34" charset="0"/>
                <a:cs typeface="Huawei Sans Light" panose="020C0303030203020204" pitchFamily="34" charset="0"/>
              </a:rPr>
              <a:t>The RAID solution featuring both reliability and efficiency is recommended.</a:t>
            </a:r>
            <a:endParaRPr lang="en-US" sz="1400" dirty="0">
              <a:solidFill>
                <a:srgbClr val="000000"/>
              </a:solidFill>
              <a:latin typeface="Huawei Sans Light" panose="020C0303030203020204" pitchFamily="34" charset="0"/>
              <a:cs typeface="Huawei Sans Light" panose="020C0303030203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192027318"/>
              </p:ext>
            </p:extLst>
          </p:nvPr>
        </p:nvGraphicFramePr>
        <p:xfrm>
          <a:off x="4920672" y="1338079"/>
          <a:ext cx="6523766" cy="4521600"/>
        </p:xfrm>
        <a:graphic>
          <a:graphicData uri="http://schemas.openxmlformats.org/drawingml/2006/table">
            <a:tbl>
              <a:tblPr firstRow="1" bandRow="1">
                <a:tableStyleId>{912C8C85-51F0-491E-9774-3900AFEF0FD7}</a:tableStyleId>
              </a:tblPr>
              <a:tblGrid>
                <a:gridCol w="1096300"/>
                <a:gridCol w="1173100"/>
                <a:gridCol w="952901"/>
                <a:gridCol w="1116530"/>
                <a:gridCol w="2184935"/>
              </a:tblGrid>
              <a:tr h="240075">
                <a:tc>
                  <a:txBody>
                    <a:bodyPr/>
                    <a:lstStyle/>
                    <a:p>
                      <a:pPr fontAlgn="ctr"/>
                      <a:r>
                        <a:rPr lang="en-US" sz="1200" dirty="0" smtClean="0">
                          <a:solidFill>
                            <a:schemeClr val="tx1"/>
                          </a:solidFill>
                          <a:latin typeface="Huawei Sans Light" panose="020C0303030203020204" pitchFamily="34" charset="0"/>
                          <a:cs typeface="Huawei Sans Light" panose="020C0303030203020204" pitchFamily="34" charset="0"/>
                        </a:rPr>
                        <a:t>Mount Point</a:t>
                      </a:r>
                      <a:endParaRPr lang="en-US" altLang="zh-CN"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solidFill>
                            <a:schemeClr val="tx1"/>
                          </a:solidFill>
                          <a:latin typeface="Huawei Sans Light" panose="020C0303030203020204" pitchFamily="34" charset="0"/>
                          <a:cs typeface="Huawei Sans Light" panose="020C0303030203020204" pitchFamily="34" charset="0"/>
                        </a:rPr>
                        <a:t>Partition Size</a:t>
                      </a:r>
                      <a:endParaRPr lang="en-US" altLang="zh-CN" sz="1200" dirty="0" smtClean="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r>
                        <a:rPr lang="en-US" sz="1200" dirty="0" smtClean="0">
                          <a:solidFill>
                            <a:schemeClr val="tx1"/>
                          </a:solidFill>
                          <a:latin typeface="Huawei Sans Light" panose="020C0303030203020204" pitchFamily="34" charset="0"/>
                          <a:cs typeface="Huawei Sans Light" panose="020C0303030203020204" pitchFamily="34" charset="0"/>
                        </a:rPr>
                        <a:t>(GB)</a:t>
                      </a:r>
                      <a:endParaRPr lang="en-US" altLang="zh-CN"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solidFill>
                            <a:schemeClr val="tx1"/>
                          </a:solidFill>
                          <a:latin typeface="Huawei Sans Light" panose="020C0303030203020204" pitchFamily="34" charset="0"/>
                          <a:cs typeface="Huawei Sans Light" panose="020C0303030203020204" pitchFamily="34" charset="0"/>
                        </a:rPr>
                        <a:t>File</a:t>
                      </a:r>
                      <a:endParaRPr lang="en-US" altLang="zh-CN" sz="1200" dirty="0" smtClean="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r>
                        <a:rPr lang="en-US" sz="1200" dirty="0" smtClean="0">
                          <a:solidFill>
                            <a:schemeClr val="tx1"/>
                          </a:solidFill>
                          <a:latin typeface="Huawei Sans Light" panose="020C0303030203020204" pitchFamily="34" charset="0"/>
                          <a:cs typeface="Huawei Sans Light" panose="020C0303030203020204" pitchFamily="34" charset="0"/>
                        </a:rPr>
                        <a:t>System</a:t>
                      </a:r>
                      <a:endParaRPr lang="en-US" altLang="zh-CN"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solidFill>
                            <a:schemeClr val="tx1"/>
                          </a:solidFill>
                          <a:latin typeface="Huawei Sans Light" panose="020C0303030203020204" pitchFamily="34" charset="0"/>
                          <a:cs typeface="Huawei Sans Light" panose="020C0303030203020204" pitchFamily="34" charset="0"/>
                        </a:rPr>
                        <a:t>Partition</a:t>
                      </a:r>
                      <a:endParaRPr lang="en-US" altLang="zh-CN" sz="1200" dirty="0" smtClean="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r>
                        <a:rPr lang="en-US" sz="1200" dirty="0" smtClean="0">
                          <a:solidFill>
                            <a:schemeClr val="tx1"/>
                          </a:solidFill>
                          <a:latin typeface="Huawei Sans Light" panose="020C0303030203020204" pitchFamily="34" charset="0"/>
                          <a:cs typeface="Huawei Sans Light" panose="020C0303030203020204" pitchFamily="34" charset="0"/>
                        </a:rPr>
                        <a:t>Type</a:t>
                      </a:r>
                      <a:endParaRPr lang="en-US" altLang="zh-CN"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solidFill>
                            <a:schemeClr val="tx1"/>
                          </a:solidFill>
                          <a:latin typeface="Huawei Sans Light" panose="020C0303030203020204" pitchFamily="34" charset="0"/>
                          <a:cs typeface="Huawei Sans Light" panose="020C0303030203020204" pitchFamily="34" charset="0"/>
                        </a:rPr>
                        <a:t>Description</a:t>
                      </a:r>
                      <a:endParaRPr lang="en-US" altLang="zh-CN" sz="12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529">
                <a:tc>
                  <a:txBody>
                    <a:bodyPr/>
                    <a:lstStyle/>
                    <a:p>
                      <a:pPr fontAlgn="ctr"/>
                      <a:r>
                        <a:rPr lang="en-US" sz="1200" dirty="0" smtClean="0">
                          <a:latin typeface="Huawei Sans Light" panose="020C0303030203020204" pitchFamily="34" charset="0"/>
                          <a:cs typeface="Huawei Sans Light" panose="020C0303030203020204" pitchFamily="34" charset="0"/>
                        </a:rPr>
                        <a:t>/</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20</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Primary</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Root directory for installing the operating system</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/boot</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1</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Primary</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Boot partition</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/swap</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16</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Swap</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Primary</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Swap partition</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/home</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1</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Stores the local user data.</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tmp</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10</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Stores temporary files.</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253">
                <a:tc>
                  <a:txBody>
                    <a:bodyPr/>
                    <a:lstStyle/>
                    <a:p>
                      <a:pPr fontAlgn="ct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var</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5</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Stores dynamic data about the daemon process and other system service processes.</a:t>
                      </a:r>
                      <a:endParaRPr lang="en-US" sz="1200" dirty="0">
                        <a:latin typeface="Huawei Sans Light" panose="020C0303030203020204" pitchFamily="34" charset="0"/>
                        <a:cs typeface="Huawei Sans Light" panose="020C0303030203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var</a:t>
                      </a:r>
                      <a:r>
                        <a:rPr lang="en-US" sz="1200" dirty="0" smtClean="0">
                          <a:latin typeface="Huawei Sans Light" panose="020C0303030203020204" pitchFamily="34" charset="0"/>
                          <a:cs typeface="Huawei Sans Light" panose="020C0303030203020204" pitchFamily="34" charset="0"/>
                        </a:rPr>
                        <a:t>/log</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20</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Stores system logs.</a:t>
                      </a:r>
                      <a:endParaRPr lang="en-US" sz="1200" dirty="0">
                        <a:latin typeface="Huawei Sans Light" panose="020C0303030203020204" pitchFamily="34" charset="0"/>
                        <a:cs typeface="Huawei Sans Light" panose="020C0303030203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var</a:t>
                      </a:r>
                      <a:r>
                        <a:rPr lang="en-US" sz="1200" dirty="0" smtClean="0">
                          <a:latin typeface="Huawei Sans Light" panose="020C0303030203020204" pitchFamily="34" charset="0"/>
                          <a:cs typeface="Huawei Sans Light" panose="020C0303030203020204" pitchFamily="34" charset="0"/>
                        </a:rPr>
                        <a:t>/log/audit</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2</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b="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Stores audit log data.</a:t>
                      </a:r>
                      <a:endParaRPr lang="en-US" sz="1200" dirty="0">
                        <a:latin typeface="Huawei Sans Light" panose="020C0303030203020204" pitchFamily="34" charset="0"/>
                        <a:cs typeface="Huawei Sans Light" panose="020C0303030203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/user</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5</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b="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Stores user data.</a:t>
                      </a:r>
                      <a:endParaRPr lang="en-US" sz="1200" dirty="0">
                        <a:latin typeface="Huawei Sans Light" panose="020C0303030203020204" pitchFamily="34" charset="0"/>
                        <a:cs typeface="Huawei Sans Light" panose="020C0303030203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135">
                <a:tc>
                  <a:txBody>
                    <a:bodyPr/>
                    <a:lstStyle/>
                    <a:p>
                      <a:pPr fontAlgn="ct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var</a:t>
                      </a:r>
                      <a:r>
                        <a:rPr lang="en-US" sz="1200" dirty="0" smtClean="0">
                          <a:latin typeface="Huawei Sans Light" panose="020C0303030203020204" pitchFamily="34" charset="0"/>
                          <a:cs typeface="Huawei Sans Light" panose="020C0303030203020204" pitchFamily="34" charset="0"/>
                        </a:rPr>
                        <a:t>/</a:t>
                      </a:r>
                      <a:r>
                        <a:rPr lang="en-US" sz="1200" dirty="0" err="1" smtClean="0">
                          <a:latin typeface="Huawei Sans Light" panose="020C0303030203020204" pitchFamily="34" charset="0"/>
                          <a:cs typeface="Huawei Sans Light" panose="020C0303030203020204" pitchFamily="34" charset="0"/>
                        </a:rPr>
                        <a:t>tmp</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5</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b="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Stores temporary files.</a:t>
                      </a:r>
                      <a:endParaRPr lang="en-US" sz="1200" dirty="0">
                        <a:latin typeface="Huawei Sans Light" panose="020C0303030203020204" pitchFamily="34" charset="0"/>
                        <a:cs typeface="Huawei Sans Light" panose="020C0303030203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253">
                <a:tc>
                  <a:txBody>
                    <a:bodyPr/>
                    <a:lstStyle/>
                    <a:p>
                      <a:pPr fontAlgn="ctr"/>
                      <a:r>
                        <a:rPr lang="en-US" sz="1200" dirty="0" smtClean="0">
                          <a:latin typeface="Huawei Sans Light" panose="020C0303030203020204" pitchFamily="34" charset="0"/>
                          <a:cs typeface="Huawei Sans Light" panose="020C0303030203020204" pitchFamily="34" charset="0"/>
                        </a:rPr>
                        <a:t>/opt</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Remaining space</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ext4</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200" dirty="0" smtClean="0">
                          <a:latin typeface="Huawei Sans Light" panose="020C0303030203020204" pitchFamily="34" charset="0"/>
                          <a:cs typeface="Huawei Sans Light" panose="020C0303030203020204" pitchFamily="34" charset="0"/>
                        </a:rPr>
                        <a:t>Logical</a:t>
                      </a:r>
                      <a:endParaRPr lang="en-US" altLang="zh-CN" sz="1200" b="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smtClean="0">
                          <a:latin typeface="Huawei Sans Light" panose="020C0303030203020204" pitchFamily="34" charset="0"/>
                          <a:cs typeface="Huawei Sans Light" panose="020C0303030203020204" pitchFamily="34" charset="0"/>
                        </a:rPr>
                        <a:t>Used to install eSight. The partition size equals all remaining disk space.</a:t>
                      </a:r>
                      <a:endPar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文本框 13"/>
          <p:cNvSpPr txBox="1"/>
          <p:nvPr/>
        </p:nvSpPr>
        <p:spPr>
          <a:xfrm>
            <a:off x="4920672" y="1022145"/>
            <a:ext cx="6259323" cy="215444"/>
          </a:xfrm>
          <a:prstGeom prst="rect">
            <a:avLst/>
          </a:prstGeom>
          <a:noFill/>
        </p:spPr>
        <p:txBody>
          <a:bodyPr wrap="square" lIns="0" tIns="0" rIns="0" bIns="0" rtlCol="0">
            <a:spAutoFit/>
          </a:bodyPr>
          <a:lstStyle/>
          <a:p>
            <a:pPr algn="l" fontAlgn="ctr"/>
            <a:r>
              <a:rPr lang="en-US" sz="1400" dirty="0" smtClean="0">
                <a:solidFill>
                  <a:srgbClr val="000000"/>
                </a:solidFill>
                <a:latin typeface="Huawei Sans Light" panose="020C0303030203020204" pitchFamily="34" charset="0"/>
                <a:cs typeface="Huawei Sans Light" panose="020C0303030203020204" pitchFamily="34" charset="0"/>
              </a:rPr>
              <a:t>Operating system partition description:</a:t>
            </a:r>
            <a:endParaRPr lang="en-US" sz="1400" dirty="0">
              <a:solidFill>
                <a:srgbClr val="000000"/>
              </a:solidFill>
              <a:latin typeface="Huawei Sans Light" panose="020C0303030203020204" pitchFamily="34" charset="0"/>
              <a:cs typeface="Huawei Sans Light" panose="020C0303030203020204" pitchFamily="34" charset="0"/>
            </a:endParaRPr>
          </a:p>
        </p:txBody>
      </p:sp>
      <p:sp>
        <p:nvSpPr>
          <p:cNvPr id="16" name="文本框 15"/>
          <p:cNvSpPr txBox="1"/>
          <p:nvPr/>
        </p:nvSpPr>
        <p:spPr>
          <a:xfrm>
            <a:off x="725488" y="1019285"/>
            <a:ext cx="6259323" cy="215444"/>
          </a:xfrm>
          <a:prstGeom prst="rect">
            <a:avLst/>
          </a:prstGeom>
          <a:noFill/>
        </p:spPr>
        <p:txBody>
          <a:bodyPr wrap="square" lIns="0" tIns="0" rIns="0" bIns="0" rtlCol="0">
            <a:spAutoFit/>
          </a:bodyPr>
          <a:lstStyle/>
          <a:p>
            <a:pPr algn="l" fontAlgn="ctr"/>
            <a:r>
              <a:rPr lang="en-US" sz="1400" dirty="0" smtClean="0">
                <a:solidFill>
                  <a:srgbClr val="000000"/>
                </a:solidFill>
                <a:latin typeface="Huawei Sans Light" panose="020C0303030203020204" pitchFamily="34" charset="0"/>
                <a:cs typeface="Huawei Sans Light" panose="020C0303030203020204" pitchFamily="34" charset="0"/>
              </a:rPr>
              <a:t>RAID solution description:</a:t>
            </a:r>
            <a:endParaRPr lang="en-US" sz="1400" dirty="0">
              <a:solidFill>
                <a:srgbClr val="000000"/>
              </a:solidFill>
              <a:latin typeface="Huawei Sans Light" panose="020C0303030203020204" pitchFamily="34" charset="0"/>
              <a:cs typeface="Huawei Sans Light" panose="020C0303030203020204" pitchFamily="34" charset="0"/>
            </a:endParaRPr>
          </a:p>
        </p:txBody>
      </p:sp>
    </p:spTree>
    <p:extLst>
      <p:ext uri="{BB962C8B-B14F-4D97-AF65-F5344CB8AC3E}">
        <p14:creationId xmlns:p14="http://schemas.microsoft.com/office/powerpoint/2010/main" val="1399717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46189"/>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Software Preparation</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29175" y="3890589"/>
            <a:ext cx="10733557" cy="533061"/>
          </a:xfrm>
        </p:spPr>
        <p:txBody>
          <a:bodyPr anchor="ctr"/>
          <a:lstStyle/>
          <a:p>
            <a:pPr marL="269875" indent="-258763" defTabSz="801688" eaLnBrk="0" fontAlgn="ctr">
              <a:spcBef>
                <a:spcPct val="30000"/>
              </a:spcBef>
              <a:buClr>
                <a:schemeClr val="bg1">
                  <a:lumMod val="50000"/>
                </a:schemeClr>
              </a:buClr>
              <a:buSzPct val="60000"/>
              <a:defRPr/>
            </a:pPr>
            <a:r>
              <a:rPr lang="en-US" sz="1400" dirty="0" smtClean="0">
                <a:latin typeface="Huawei Sans Light" panose="020C0303030203020204" pitchFamily="34" charset="0"/>
                <a:cs typeface="Huawei Sans Light" panose="020C0303030203020204" pitchFamily="34" charset="0"/>
              </a:rPr>
              <a:t>Log in to the Support or Support-E website to download the software package by referring to the product documentation of the corresponding version, and use the signature tool to verify the software integrity.</a:t>
            </a:r>
            <a:endParaRPr lang="en-US" altLang="zh-CN" sz="20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32057190"/>
              </p:ext>
            </p:extLst>
          </p:nvPr>
        </p:nvGraphicFramePr>
        <p:xfrm>
          <a:off x="729175" y="1002323"/>
          <a:ext cx="10699749" cy="2667000"/>
        </p:xfrm>
        <a:graphic>
          <a:graphicData uri="http://schemas.openxmlformats.org/drawingml/2006/table">
            <a:tbl>
              <a:tblPr firstRow="1" bandRow="1">
                <a:tableStyleId>{46F890A9-2807-4EBB-B81D-B2AA78EC7F39}</a:tableStyleId>
              </a:tblPr>
              <a:tblGrid>
                <a:gridCol w="3642702"/>
                <a:gridCol w="3921369"/>
                <a:gridCol w="3135678"/>
              </a:tblGrid>
              <a:tr h="370840">
                <a:tc>
                  <a:txBody>
                    <a:bodyPr/>
                    <a:lstStyle/>
                    <a:p>
                      <a:pPr fontAlgn="ctr"/>
                      <a:r>
                        <a:rPr lang="en-US" sz="1800" dirty="0" smtClean="0">
                          <a:solidFill>
                            <a:schemeClr val="tx1"/>
                          </a:solidFill>
                          <a:latin typeface="Huawei Sans Light" panose="020C0303030203020204" pitchFamily="34" charset="0"/>
                          <a:cs typeface="Huawei Sans Light" panose="020C0303030203020204" pitchFamily="34" charset="0"/>
                        </a:rPr>
                        <a:t>x86 Server</a:t>
                      </a:r>
                      <a:endParaRPr lang="en-US" altLang="zh-CN" sz="18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c>
                  <a:txBody>
                    <a:bodyPr/>
                    <a:lstStyle/>
                    <a:p>
                      <a:pPr fontAlgn="ctr"/>
                      <a:r>
                        <a:rPr lang="en-US" sz="1800" dirty="0" err="1" smtClean="0">
                          <a:solidFill>
                            <a:schemeClr val="tx1"/>
                          </a:solidFill>
                          <a:latin typeface="Huawei Sans Light" panose="020C0303030203020204" pitchFamily="34" charset="0"/>
                          <a:cs typeface="Huawei Sans Light" panose="020C0303030203020204" pitchFamily="34" charset="0"/>
                        </a:rPr>
                        <a:t>TaiShan</a:t>
                      </a:r>
                      <a:r>
                        <a:rPr lang="en-US" sz="1800" dirty="0" smtClean="0">
                          <a:solidFill>
                            <a:schemeClr val="tx1"/>
                          </a:solidFill>
                          <a:latin typeface="Huawei Sans Light" panose="020C0303030203020204" pitchFamily="34" charset="0"/>
                          <a:cs typeface="Huawei Sans Light" panose="020C0303030203020204" pitchFamily="34" charset="0"/>
                        </a:rPr>
                        <a:t> Server</a:t>
                      </a:r>
                      <a:endParaRPr lang="en-US" altLang="zh-CN" sz="18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c>
                  <a:txBody>
                    <a:bodyPr/>
                    <a:lstStyle/>
                    <a:p>
                      <a:pPr fontAlgn="ctr"/>
                      <a:r>
                        <a:rPr lang="en-US" sz="1800" dirty="0" smtClean="0">
                          <a:solidFill>
                            <a:schemeClr val="tx1"/>
                          </a:solidFill>
                          <a:latin typeface="Huawei Sans Light" panose="020C0303030203020204" pitchFamily="34" charset="0"/>
                          <a:cs typeface="Huawei Sans Light" panose="020C0303030203020204" pitchFamily="34" charset="0"/>
                        </a:rPr>
                        <a:t>Description</a:t>
                      </a:r>
                      <a:endParaRPr lang="en-US" altLang="zh-CN" sz="1800" dirty="0">
                        <a:solidFill>
                          <a:schemeClr val="tx1"/>
                        </a:solidFill>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r>
              <a:tr h="370840">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eSight_21.0.0_EulerOSV2R9-x86-64.iso</a:t>
                      </a: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eSight_21.0.0_EulerOSV2R9-aarch64.iso</a:t>
                      </a:r>
                    </a:p>
                  </a:txBody>
                  <a:tcPr/>
                </a:tc>
                <a:tc>
                  <a:txBody>
                    <a:bodyPr/>
                    <a:lstStyle/>
                    <a:p>
                      <a:pPr fontAlgn="ctr"/>
                      <a:r>
                        <a:rPr lang="en-US" sz="1400" dirty="0" err="1" smtClean="0">
                          <a:latin typeface="Huawei Sans Light" panose="020C0303030203020204" pitchFamily="34" charset="0"/>
                          <a:cs typeface="Huawei Sans Light" panose="020C0303030203020204" pitchFamily="34" charset="0"/>
                        </a:rPr>
                        <a:t>EulerOS</a:t>
                      </a:r>
                      <a:r>
                        <a:rPr lang="en-US" sz="1400" dirty="0" smtClean="0">
                          <a:latin typeface="Huawei Sans Light" panose="020C0303030203020204" pitchFamily="34" charset="0"/>
                          <a:cs typeface="Huawei Sans Light" panose="020C0303030203020204" pitchFamily="34" charset="0"/>
                        </a:rPr>
                        <a:t> installation package</a:t>
                      </a:r>
                      <a:endParaRPr lang="en-US" altLang="zh-CN" sz="14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r>
              <a:tr h="370840">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eSight_21.0.0_EulerOS-x86-64.zip</a:t>
                      </a:r>
                    </a:p>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eSight_21.0.0_EulerOS-x86-64.zip.p7s</a:t>
                      </a: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eSight_21.0.0_EulerOS-aarch64.zip</a:t>
                      </a:r>
                    </a:p>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eSight_21.0.0_EulerOS-aarch64.zip.p7s</a:t>
                      </a:r>
                    </a:p>
                  </a:txBody>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400" kern="1200" dirty="0" smtClean="0">
                          <a:solidFill>
                            <a:schemeClr val="dk1"/>
                          </a:solidFill>
                          <a:latin typeface="Huawei Sans Light" panose="020C0303030203020204" pitchFamily="34" charset="0"/>
                          <a:ea typeface="+mn-ea"/>
                          <a:cs typeface="Huawei Sans Light" panose="020C0303030203020204" pitchFamily="34" charset="0"/>
                        </a:rPr>
                        <a:t>eSight software package</a:t>
                      </a:r>
                      <a:r>
                        <a:rPr lang="zh-CN" altLang="en-US"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and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rPr>
                        <a:t>digital signature file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a:t>
                      </a:r>
                      <a:r>
                        <a:rPr lang="en-US" altLang="zh-CN" sz="1400" kern="1200" dirty="0" err="1"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EulerOS</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a:t>
                      </a:r>
                      <a:endParaRPr lang="zh-CN" altLang="en-US"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endParaRPr>
                    </a:p>
                  </a:txBody>
                  <a:tcPr anchor="ctr"/>
                </a:tc>
              </a:tr>
              <a:tr h="370840">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eSight_21.0.0_suse12SP5-x86-64.iso</a:t>
                      </a: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NA</a:t>
                      </a:r>
                    </a:p>
                  </a:txBody>
                  <a:tcPr/>
                </a:tc>
                <a:tc>
                  <a:txBody>
                    <a:bodyPr/>
                    <a:lstStyle/>
                    <a:p>
                      <a:pPr fontAlgn="ct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SUSE </a:t>
                      </a:r>
                      <a:r>
                        <a:rPr lang="en-US" altLang="zh-CN" sz="1400" dirty="0" smtClean="0">
                          <a:latin typeface="Huawei Sans Light" panose="020C0303030203020204" pitchFamily="34" charset="0"/>
                          <a:cs typeface="Huawei Sans Light" panose="020C0303030203020204" pitchFamily="34" charset="0"/>
                        </a:rPr>
                        <a:t>installation package</a:t>
                      </a:r>
                      <a:endParaRPr lang="en-US" altLang="zh-CN" sz="14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r>
              <a:tr h="370840">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eSight_21.0.0_suse-x86-64.zip</a:t>
                      </a:r>
                    </a:p>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eSight_21.0.0_suse-x86-64.zip.p7s</a:t>
                      </a: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NA</a:t>
                      </a: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txBody>
                  <a:tcPr/>
                </a:tc>
                <a:tc>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cs typeface="Huawei Sans Light" panose="020C0303030203020204" pitchFamily="34" charset="0"/>
                        </a:rPr>
                        <a:t>eSight software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rPr>
                        <a:t>package</a:t>
                      </a:r>
                      <a:r>
                        <a:rPr lang="zh-CN" altLang="en-US"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sym typeface="Arial" panose="020B0604020202020204" pitchFamily="34" charset="0"/>
                        </a:rPr>
                        <a:t>and </a:t>
                      </a:r>
                      <a:r>
                        <a:rPr lang="en-US" altLang="zh-CN" sz="1400" kern="1200" dirty="0" smtClean="0">
                          <a:solidFill>
                            <a:schemeClr val="dk1"/>
                          </a:solidFill>
                          <a:latin typeface="Huawei Sans Light" panose="020C0303030203020204" pitchFamily="34" charset="0"/>
                          <a:ea typeface="+mn-ea"/>
                          <a:cs typeface="Huawei Sans Light" panose="020C0303030203020204" pitchFamily="34" charset="0"/>
                        </a:rPr>
                        <a:t>digital signature file </a:t>
                      </a:r>
                      <a:r>
                        <a:rPr lang="en-US" altLang="zh-CN" sz="1400" baseline="0" dirty="0" smtClean="0">
                          <a:latin typeface="方正兰亭细黑简体" panose="02000000000000000000" pitchFamily="2" charset="-122"/>
                          <a:ea typeface="方正兰亭细黑简体" panose="02000000000000000000" pitchFamily="2" charset="-122"/>
                          <a:cs typeface="Arial" panose="020B0604020202020204" pitchFamily="34" charset="0"/>
                          <a:sym typeface="Arial" panose="020B0604020202020204" pitchFamily="34" charset="0"/>
                        </a:rPr>
                        <a:t>(</a:t>
                      </a: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SUSE</a:t>
                      </a:r>
                      <a:r>
                        <a:rPr lang="en-US" altLang="zh-CN" sz="1400" dirty="0" smtClean="0">
                          <a:latin typeface="方正兰亭细黑简体" panose="02000000000000000000" pitchFamily="2" charset="-122"/>
                          <a:ea typeface="方正兰亭细黑简体" panose="02000000000000000000" pitchFamily="2" charset="-122"/>
                          <a:cs typeface="Arial" panose="020B0604020202020204" pitchFamily="34" charset="0"/>
                          <a:sym typeface="Arial" panose="020B0604020202020204" pitchFamily="34" charset="0"/>
                        </a:rPr>
                        <a:t>)</a:t>
                      </a:r>
                      <a:endParaRPr lang="zh-CN" altLang="en-US" sz="1400" dirty="0" smtClean="0">
                        <a:latin typeface="方正兰亭细黑简体" panose="02000000000000000000" pitchFamily="2" charset="-122"/>
                        <a:ea typeface="方正兰亭细黑简体" panose="02000000000000000000" pitchFamily="2" charset="-122"/>
                        <a:cs typeface="Arial" panose="020B0604020202020204" pitchFamily="34" charset="0"/>
                        <a:sym typeface="Arial" panose="020B0604020202020204" pitchFamily="34" charset="0"/>
                      </a:endParaRPr>
                    </a:p>
                  </a:txBody>
                  <a:tcPr anchor="ctr"/>
                </a:tc>
              </a:tr>
              <a:tr h="370840">
                <a:tc gridSpan="2">
                  <a:txBody>
                    <a:bodyPr/>
                    <a:lstStyle/>
                    <a:p>
                      <a:pPr marL="0" marR="0" lvl="0" indent="0" algn="ctr" defTabSz="1187798" rtl="0" eaLnBrk="1" fontAlgn="auto" latinLnBrk="0" hangingPunct="1">
                        <a:lnSpc>
                          <a:spcPct val="100000"/>
                        </a:lnSpc>
                        <a:spcBef>
                          <a:spcPts val="0"/>
                        </a:spcBef>
                        <a:spcAft>
                          <a:spcPts val="0"/>
                        </a:spcAft>
                        <a:buClrTx/>
                        <a:buSzTx/>
                        <a:buFontTx/>
                        <a:buNone/>
                        <a:tabLst/>
                        <a:defRPr/>
                      </a:pP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eSight_21.0.0_OSConfigurationTool.zip</a:t>
                      </a:r>
                    </a:p>
                  </a:txBody>
                  <a:tcPr/>
                </a:tc>
                <a:tc hMerge="1">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endParaRPr lang="en-US" altLang="zh-CN" sz="1200" dirty="0" smtClean="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tc>
                <a:tc>
                  <a:txBody>
                    <a:bodyPr/>
                    <a:lstStyle/>
                    <a:p>
                      <a:pPr fontAlgn="ctr"/>
                      <a:r>
                        <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rPr>
                        <a:t>eSight OS </a:t>
                      </a:r>
                      <a:r>
                        <a:rPr lang="en-US" altLang="zh-CN" sz="1400" dirty="0" err="1"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rPr>
                        <a:t>Config</a:t>
                      </a:r>
                      <a:r>
                        <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rPr>
                        <a:t> &amp; Commissioning Tool</a:t>
                      </a:r>
                      <a:endParaRPr lang="en-US" altLang="zh-CN" sz="14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926267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29175" y="801811"/>
            <a:ext cx="5371429" cy="4980952"/>
          </a:xfrm>
          <a:prstGeom prst="rect">
            <a:avLst/>
          </a:prstGeom>
        </p:spPr>
      </p:pic>
      <p:sp>
        <p:nvSpPr>
          <p:cNvPr id="2" name="副标题 1"/>
          <p:cNvSpPr>
            <a:spLocks noGrp="1"/>
          </p:cNvSpPr>
          <p:nvPr>
            <p:ph type="subTitle" idx="1"/>
          </p:nvPr>
        </p:nvSpPr>
        <p:spPr>
          <a:xfrm>
            <a:off x="729175" y="332804"/>
            <a:ext cx="10740640" cy="567323"/>
          </a:xfrm>
        </p:spPr>
        <p:txBody>
          <a:bodyPr>
            <a:normAutofit/>
          </a:bodyPr>
          <a:lstStyle/>
          <a:p>
            <a:r>
              <a:rPr lang="en-US" altLang="zh-CN"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Installing </a:t>
            </a:r>
            <a:r>
              <a:rPr lang="en-US" altLang="zh-CN"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and Configuring the Operating </a:t>
            </a:r>
            <a:r>
              <a:rPr lang="en-US" altLang="zh-CN"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System</a:t>
            </a:r>
            <a:endParaRPr lang="en-US" altLang="zh-CN"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endParaRPr lang="zh-CN" altLang="en-US"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sp>
        <p:nvSpPr>
          <p:cNvPr id="6" name="矩形 5"/>
          <p:cNvSpPr/>
          <p:nvPr/>
        </p:nvSpPr>
        <p:spPr>
          <a:xfrm>
            <a:off x="1646044" y="3827566"/>
            <a:ext cx="837229" cy="237646"/>
          </a:xfrm>
          <a:prstGeom prst="rect">
            <a:avLst/>
          </a:prstGeom>
          <a:no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兰亭细黑简体" panose="02000000000000000000" pitchFamily="2" charset="-122"/>
              <a:ea typeface="方正兰亭细黑简体" panose="02000000000000000000" pitchFamily="2" charset="-122"/>
            </a:endParaRPr>
          </a:p>
        </p:txBody>
      </p:sp>
      <p:cxnSp>
        <p:nvCxnSpPr>
          <p:cNvPr id="8" name="直接箭头连接符 7"/>
          <p:cNvCxnSpPr>
            <a:stCxn id="6" idx="3"/>
          </p:cNvCxnSpPr>
          <p:nvPr/>
        </p:nvCxnSpPr>
        <p:spPr>
          <a:xfrm>
            <a:off x="2483273" y="3946389"/>
            <a:ext cx="4267602" cy="491403"/>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idx="12"/>
          </p:nvPr>
        </p:nvSpPr>
        <p:spPr>
          <a:xfrm>
            <a:off x="6840665" y="979476"/>
            <a:ext cx="4629150" cy="2555032"/>
          </a:xfrm>
        </p:spPr>
        <p:txBody>
          <a:bodyPr/>
          <a:lstStyle/>
          <a:p>
            <a:r>
              <a:rPr lang="en-US" altLang="zh-CN" dirty="0" smtClean="0">
                <a:latin typeface="Huawei Sans Light" panose="020C0303030203020204" pitchFamily="34" charset="0"/>
                <a:cs typeface="Huawei Sans Light" panose="020C0303030203020204" pitchFamily="34" charset="0"/>
              </a:rPr>
              <a:t>Run </a:t>
            </a:r>
            <a:r>
              <a:rPr lang="en-US" altLang="zh-CN" dirty="0">
                <a:latin typeface="Huawei Sans Light" panose="020C0303030203020204" pitchFamily="34" charset="0"/>
                <a:cs typeface="Huawei Sans Light" panose="020C0303030203020204" pitchFamily="34" charset="0"/>
              </a:rPr>
              <a:t>the </a:t>
            </a:r>
            <a:r>
              <a:rPr lang="en-US" altLang="zh-CN" b="1" dirty="0">
                <a:latin typeface="Huawei Sans Light" panose="020C0303030203020204" pitchFamily="34" charset="0"/>
                <a:cs typeface="Huawei Sans Light" panose="020C0303030203020204" pitchFamily="34" charset="0"/>
              </a:rPr>
              <a:t>eSight </a:t>
            </a:r>
            <a:r>
              <a:rPr lang="en-US" altLang="zh-CN" b="1" dirty="0" smtClean="0">
                <a:latin typeface="Huawei Sans Light" panose="020C0303030203020204" pitchFamily="34" charset="0"/>
                <a:cs typeface="Huawei Sans Light" panose="020C0303030203020204" pitchFamily="34" charset="0"/>
              </a:rPr>
              <a:t>OS </a:t>
            </a:r>
            <a:r>
              <a:rPr lang="en-US" altLang="zh-CN" b="1" dirty="0" err="1" smtClean="0">
                <a:latin typeface="Huawei Sans Light" panose="020C0303030203020204" pitchFamily="34" charset="0"/>
                <a:cs typeface="Huawei Sans Light" panose="020C0303030203020204" pitchFamily="34" charset="0"/>
              </a:rPr>
              <a:t>Config</a:t>
            </a:r>
            <a:r>
              <a:rPr lang="en-US" altLang="zh-CN" b="1" dirty="0" smtClean="0">
                <a:latin typeface="Huawei Sans Light" panose="020C0303030203020204" pitchFamily="34" charset="0"/>
                <a:cs typeface="Huawei Sans Light" panose="020C0303030203020204" pitchFamily="34" charset="0"/>
              </a:rPr>
              <a:t> &amp; Commissioning </a:t>
            </a:r>
            <a:r>
              <a:rPr lang="en-US" altLang="zh-CN" b="1" dirty="0">
                <a:latin typeface="Huawei Sans Light" panose="020C0303030203020204" pitchFamily="34" charset="0"/>
                <a:cs typeface="Huawei Sans Light" panose="020C0303030203020204" pitchFamily="34" charset="0"/>
              </a:rPr>
              <a:t>Tool</a:t>
            </a:r>
            <a:r>
              <a:rPr lang="en-US" altLang="zh-CN" dirty="0" smtClean="0">
                <a:latin typeface="Huawei Sans Light" panose="020C0303030203020204" pitchFamily="34" charset="0"/>
                <a:cs typeface="Huawei Sans Light" panose="020C0303030203020204" pitchFamily="34" charset="0"/>
              </a:rPr>
              <a:t>.</a:t>
            </a:r>
            <a:endParaRPr lang="en-US" altLang="zh-CN" dirty="0" smtClean="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smtClean="0">
                <a:latin typeface="Huawei Sans Light" panose="020C0303030203020204" pitchFamily="34" charset="0"/>
                <a:cs typeface="Huawei Sans Light" panose="020C0303030203020204" pitchFamily="34" charset="0"/>
              </a:rPr>
              <a:t>Select </a:t>
            </a:r>
            <a:r>
              <a:rPr lang="en-US" altLang="zh-CN" dirty="0">
                <a:latin typeface="Huawei Sans Light" panose="020C0303030203020204" pitchFamily="34" charset="0"/>
                <a:cs typeface="Huawei Sans Light" panose="020C0303030203020204" pitchFamily="34" charset="0"/>
              </a:rPr>
              <a:t>the </a:t>
            </a:r>
            <a:r>
              <a:rPr lang="en-US" altLang="zh-CN" b="1" dirty="0">
                <a:latin typeface="Huawei Sans Light" panose="020C0303030203020204" pitchFamily="34" charset="0"/>
                <a:cs typeface="Huawei Sans Light" panose="020C0303030203020204" pitchFamily="34" charset="0"/>
              </a:rPr>
              <a:t>Install</a:t>
            </a:r>
            <a:r>
              <a:rPr lang="en-US" altLang="zh-CN" dirty="0">
                <a:latin typeface="Huawei Sans Light" panose="020C0303030203020204" pitchFamily="34" charset="0"/>
                <a:cs typeface="Huawei Sans Light" panose="020C0303030203020204" pitchFamily="34" charset="0"/>
              </a:rPr>
              <a:t> scenario.</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a:latin typeface="Huawei Sans Light" panose="020C0303030203020204" pitchFamily="34" charset="0"/>
                <a:cs typeface="Huawei Sans Light" panose="020C0303030203020204" pitchFamily="34" charset="0"/>
              </a:rPr>
              <a:t>Select the </a:t>
            </a:r>
            <a:r>
              <a:rPr lang="en-US" altLang="zh-CN" b="1" dirty="0" smtClean="0">
                <a:latin typeface="Huawei Sans Light" panose="020C0303030203020204" pitchFamily="34" charset="0"/>
                <a:cs typeface="Huawei Sans Light" panose="020C0303030203020204" pitchFamily="34" charset="0"/>
              </a:rPr>
              <a:t>Single-node</a:t>
            </a:r>
            <a:r>
              <a:rPr lang="en-US" altLang="zh-CN" dirty="0" smtClean="0">
                <a:latin typeface="Huawei Sans Light" panose="020C0303030203020204" pitchFamily="34" charset="0"/>
                <a:cs typeface="Huawei Sans Light" panose="020C0303030203020204" pitchFamily="34" charset="0"/>
              </a:rPr>
              <a:t>,</a:t>
            </a:r>
            <a:r>
              <a:rPr lang="en-US" altLang="zh-CN" b="1" dirty="0" smtClean="0">
                <a:latin typeface="Huawei Sans Light" panose="020C0303030203020204" pitchFamily="34" charset="0"/>
                <a:cs typeface="Huawei Sans Light" panose="020C0303030203020204" pitchFamily="34" charset="0"/>
              </a:rPr>
              <a:t> Cluster </a:t>
            </a:r>
            <a:r>
              <a:rPr lang="en-US" altLang="zh-CN" dirty="0" smtClean="0">
                <a:latin typeface="Huawei Sans Light" panose="020C0303030203020204" pitchFamily="34" charset="0"/>
                <a:cs typeface="Huawei Sans Light" panose="020C0303030203020204" pitchFamily="34" charset="0"/>
              </a:rPr>
              <a:t>or</a:t>
            </a:r>
            <a:r>
              <a:rPr lang="en-US" altLang="zh-CN" b="1" dirty="0" smtClean="0">
                <a:latin typeface="Huawei Sans Light" panose="020C0303030203020204" pitchFamily="34" charset="0"/>
                <a:cs typeface="Huawei Sans Light" panose="020C0303030203020204" pitchFamily="34" charset="0"/>
              </a:rPr>
              <a:t> Active-Standby Two-Node Cluster</a:t>
            </a:r>
            <a:r>
              <a:rPr lang="en-US" altLang="zh-CN" dirty="0" smtClean="0">
                <a:latin typeface="Huawei Sans Light" panose="020C0303030203020204" pitchFamily="34" charset="0"/>
                <a:cs typeface="Huawei Sans Light" panose="020C0303030203020204" pitchFamily="34" charset="0"/>
              </a:rPr>
              <a:t> </a:t>
            </a:r>
            <a:r>
              <a:rPr lang="en-US" altLang="zh-CN" dirty="0">
                <a:latin typeface="Huawei Sans Light" panose="020C0303030203020204" pitchFamily="34" charset="0"/>
                <a:cs typeface="Huawei Sans Light" panose="020C0303030203020204" pitchFamily="34" charset="0"/>
              </a:rPr>
              <a:t>deployment mode.</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a:latin typeface="Huawei Sans Light" panose="020C0303030203020204" pitchFamily="34" charset="0"/>
                <a:cs typeface="Huawei Sans Light" panose="020C0303030203020204" pitchFamily="34" charset="0"/>
              </a:rPr>
              <a:t>Enter information about the server </a:t>
            </a:r>
            <a:r>
              <a:rPr lang="en-US" altLang="zh-CN" dirty="0" err="1">
                <a:latin typeface="Huawei Sans Light" panose="020C0303030203020204" pitchFamily="34" charset="0"/>
                <a:cs typeface="Huawei Sans Light" panose="020C0303030203020204" pitchFamily="34" charset="0"/>
              </a:rPr>
              <a:t>iBMC</a:t>
            </a:r>
            <a:r>
              <a:rPr lang="en-US" altLang="zh-CN" dirty="0">
                <a:latin typeface="Huawei Sans Light" panose="020C0303030203020204" pitchFamily="34" charset="0"/>
                <a:cs typeface="Huawei Sans Light" panose="020C0303030203020204" pitchFamily="34" charset="0"/>
              </a:rPr>
              <a:t> management port.</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a:latin typeface="Huawei Sans Light" panose="020C0303030203020204" pitchFamily="34" charset="0"/>
                <a:cs typeface="Huawei Sans Light" panose="020C0303030203020204" pitchFamily="34" charset="0"/>
              </a:rPr>
              <a:t>Enter the network, time, and host name of the server service port</a:t>
            </a:r>
            <a:r>
              <a:rPr lang="en-US" altLang="zh-CN" dirty="0" smtClean="0">
                <a:latin typeface="Huawei Sans Light" panose="020C0303030203020204" pitchFamily="34" charset="0"/>
                <a:cs typeface="Huawei Sans Light" panose="020C0303030203020204" pitchFamily="34" charset="0"/>
              </a:rPr>
              <a:t>.</a:t>
            </a:r>
            <a:endParaRPr lang="en-US" altLang="zh-CN" dirty="0" smtClean="0">
              <a:latin typeface="Huawei Sans Light" panose="020C0303030203020204" pitchFamily="34" charset="0"/>
              <a:ea typeface="方正兰亭细黑简体" panose="02000000000000000000" pitchFamily="2" charset="-122"/>
              <a:cs typeface="Huawei Sans Light" panose="020C0303030203020204" pitchFamily="34" charset="0"/>
            </a:endParaRPr>
          </a:p>
          <a:p>
            <a:pPr lvl="1"/>
            <a:endParaRPr lang="zh-CN" altLang="en-US" dirty="0">
              <a:latin typeface="Huawei Sans Light" panose="020C0303030203020204" pitchFamily="34" charset="0"/>
              <a:ea typeface="方正兰亭细黑简体" panose="02000000000000000000" pitchFamily="2" charset="-122"/>
              <a:cs typeface="Huawei Sans Light" panose="020C0303030203020204" pitchFamily="34" charset="0"/>
            </a:endParaRPr>
          </a:p>
        </p:txBody>
      </p:sp>
      <p:sp>
        <p:nvSpPr>
          <p:cNvPr id="13" name="内容占位符 11"/>
          <p:cNvSpPr txBox="1">
            <a:spLocks/>
          </p:cNvSpPr>
          <p:nvPr/>
        </p:nvSpPr>
        <p:spPr>
          <a:xfrm>
            <a:off x="582739" y="5782763"/>
            <a:ext cx="10494835" cy="419207"/>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icrosoft YaHei"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icrosoft YaHei"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r>
              <a:rPr lang="en-US" altLang="zh-CN" dirty="0" smtClean="0">
                <a:latin typeface="Huawei Sans Light" panose="020C0303030203020204" pitchFamily="34" charset="0"/>
                <a:cs typeface="Huawei Sans Light" panose="020C0303030203020204" pitchFamily="34" charset="0"/>
              </a:rPr>
              <a:t>The </a:t>
            </a:r>
            <a:r>
              <a:rPr lang="en-US" altLang="zh-CN" dirty="0">
                <a:latin typeface="Huawei Sans Light" panose="020C0303030203020204" pitchFamily="34" charset="0"/>
                <a:cs typeface="Huawei Sans Light" panose="020C0303030203020204" pitchFamily="34" charset="0"/>
              </a:rPr>
              <a:t>eSight configuration and commissioning tool can be used to install and configure the new operating system in an E2E manner as well as upload and deploy the eSight software</a:t>
            </a:r>
            <a:r>
              <a:rPr lang="en-US" altLang="zh-CN" dirty="0" smtClean="0">
                <a:latin typeface="Huawei Sans Light" panose="020C0303030203020204" pitchFamily="34" charset="0"/>
                <a:cs typeface="Huawei Sans Light" panose="020C0303030203020204" pitchFamily="34" charset="0"/>
              </a:rPr>
              <a:t>.</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p:txBody>
      </p:sp>
      <p:pic>
        <p:nvPicPr>
          <p:cNvPr id="7" name="图片 6"/>
          <p:cNvPicPr>
            <a:picLocks noChangeAspect="1"/>
          </p:cNvPicPr>
          <p:nvPr/>
        </p:nvPicPr>
        <p:blipFill>
          <a:blip r:embed="rId4"/>
          <a:stretch>
            <a:fillRect/>
          </a:stretch>
        </p:blipFill>
        <p:spPr>
          <a:xfrm>
            <a:off x="6755734" y="3690443"/>
            <a:ext cx="4647619" cy="1714286"/>
          </a:xfrm>
          <a:prstGeom prst="rect">
            <a:avLst/>
          </a:prstGeom>
        </p:spPr>
      </p:pic>
    </p:spTree>
    <p:extLst>
      <p:ext uri="{BB962C8B-B14F-4D97-AF65-F5344CB8AC3E}">
        <p14:creationId xmlns:p14="http://schemas.microsoft.com/office/powerpoint/2010/main" val="1951656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9175" y="900127"/>
            <a:ext cx="5895238" cy="4695238"/>
          </a:xfrm>
          <a:prstGeom prst="rect">
            <a:avLst/>
          </a:prstGeom>
          <a:ln w="3175">
            <a:solidFill>
              <a:schemeClr val="tx1"/>
            </a:solidFill>
          </a:ln>
        </p:spPr>
      </p:pic>
      <p:sp>
        <p:nvSpPr>
          <p:cNvPr id="2" name="副标题 1"/>
          <p:cNvSpPr>
            <a:spLocks noGrp="1"/>
          </p:cNvSpPr>
          <p:nvPr>
            <p:ph type="subTitle" idx="1"/>
          </p:nvPr>
        </p:nvSpPr>
        <p:spPr>
          <a:xfrm>
            <a:off x="729175" y="332804"/>
            <a:ext cx="10740640" cy="567323"/>
          </a:xfrm>
        </p:spPr>
        <p:txBody>
          <a:bodyPr/>
          <a:lstStyle/>
          <a:p>
            <a:r>
              <a:rPr lang="en-US" altLang="zh-CN" b="1" dirty="0" smtClean="0">
                <a:latin typeface="Huawei Sans Light" panose="020C0303030203020204" pitchFamily="34" charset="0"/>
                <a:cs typeface="Huawei Sans Light" panose="020C0303030203020204" pitchFamily="34" charset="0"/>
              </a:rPr>
              <a:t>Uploading </a:t>
            </a:r>
            <a:r>
              <a:rPr lang="en-US" altLang="zh-CN" b="1" dirty="0">
                <a:latin typeface="Huawei Sans Light" panose="020C0303030203020204" pitchFamily="34" charset="0"/>
                <a:cs typeface="Huawei Sans Light" panose="020C0303030203020204" pitchFamily="34" charset="0"/>
              </a:rPr>
              <a:t>eSight Software Packages</a:t>
            </a:r>
            <a:endParaRPr lang="en-US" altLang="zh-CN"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endParaRPr lang="zh-CN" altLang="en-US"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sp>
        <p:nvSpPr>
          <p:cNvPr id="12" name="内容占位符 11"/>
          <p:cNvSpPr>
            <a:spLocks noGrp="1"/>
          </p:cNvSpPr>
          <p:nvPr>
            <p:ph idx="12"/>
          </p:nvPr>
        </p:nvSpPr>
        <p:spPr>
          <a:xfrm>
            <a:off x="6764465" y="1399940"/>
            <a:ext cx="4629150" cy="2497154"/>
          </a:xfrm>
        </p:spPr>
        <p:txBody>
          <a:bodyPr/>
          <a:lstStyle/>
          <a:p>
            <a:r>
              <a:rPr lang="en-US" altLang="zh-CN" dirty="0" smtClean="0">
                <a:latin typeface="Huawei Sans Light" panose="020C0303030203020204" pitchFamily="34" charset="0"/>
                <a:cs typeface="Huawei Sans Light" panose="020C0303030203020204" pitchFamily="34" charset="0"/>
              </a:rPr>
              <a:t>Run </a:t>
            </a:r>
            <a:r>
              <a:rPr lang="en-US" altLang="zh-CN" dirty="0">
                <a:latin typeface="Huawei Sans Light" panose="020C0303030203020204" pitchFamily="34" charset="0"/>
                <a:cs typeface="Huawei Sans Light" panose="020C0303030203020204" pitchFamily="34" charset="0"/>
              </a:rPr>
              <a:t>the </a:t>
            </a:r>
            <a:r>
              <a:rPr lang="en-US" altLang="zh-CN" b="1" dirty="0">
                <a:latin typeface="Huawei Sans Light" panose="020C0303030203020204" pitchFamily="34" charset="0"/>
                <a:cs typeface="Huawei Sans Light" panose="020C0303030203020204" pitchFamily="34" charset="0"/>
              </a:rPr>
              <a:t>eSight </a:t>
            </a:r>
            <a:r>
              <a:rPr lang="en-US" altLang="zh-CN" b="1" dirty="0" smtClean="0">
                <a:latin typeface="Huawei Sans Light" panose="020C0303030203020204" pitchFamily="34" charset="0"/>
                <a:cs typeface="Huawei Sans Light" panose="020C0303030203020204" pitchFamily="34" charset="0"/>
              </a:rPr>
              <a:t>OS </a:t>
            </a:r>
            <a:r>
              <a:rPr lang="en-US" altLang="zh-CN" b="1" dirty="0" err="1" smtClean="0">
                <a:latin typeface="Huawei Sans Light" panose="020C0303030203020204" pitchFamily="34" charset="0"/>
                <a:cs typeface="Huawei Sans Light" panose="020C0303030203020204" pitchFamily="34" charset="0"/>
              </a:rPr>
              <a:t>Config</a:t>
            </a:r>
            <a:r>
              <a:rPr lang="en-US" altLang="zh-CN" b="1" dirty="0" smtClean="0">
                <a:latin typeface="Huawei Sans Light" panose="020C0303030203020204" pitchFamily="34" charset="0"/>
                <a:cs typeface="Huawei Sans Light" panose="020C0303030203020204" pitchFamily="34" charset="0"/>
              </a:rPr>
              <a:t> &amp; Commissioning </a:t>
            </a:r>
            <a:r>
              <a:rPr lang="en-US" altLang="zh-CN" b="1" dirty="0">
                <a:latin typeface="Huawei Sans Light" panose="020C0303030203020204" pitchFamily="34" charset="0"/>
                <a:cs typeface="Huawei Sans Light" panose="020C0303030203020204" pitchFamily="34" charset="0"/>
              </a:rPr>
              <a:t>Tool</a:t>
            </a:r>
            <a:r>
              <a:rPr lang="en-US" altLang="zh-CN" dirty="0" smtClean="0">
                <a:latin typeface="Huawei Sans Light" panose="020C0303030203020204" pitchFamily="34" charset="0"/>
                <a:cs typeface="Huawei Sans Light" panose="020C0303030203020204" pitchFamily="34" charset="0"/>
              </a:rPr>
              <a:t>.</a:t>
            </a:r>
            <a:endParaRPr lang="en-US" altLang="zh-CN" dirty="0" smtClean="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smtClean="0">
                <a:latin typeface="Huawei Sans Light" panose="020C0303030203020204" pitchFamily="34" charset="0"/>
                <a:cs typeface="Huawei Sans Light" panose="020C0303030203020204" pitchFamily="34" charset="0"/>
              </a:rPr>
              <a:t>Select </a:t>
            </a:r>
            <a:r>
              <a:rPr lang="en-US" altLang="zh-CN" dirty="0">
                <a:latin typeface="Huawei Sans Light" panose="020C0303030203020204" pitchFamily="34" charset="0"/>
                <a:cs typeface="Huawei Sans Light" panose="020C0303030203020204" pitchFamily="34" charset="0"/>
              </a:rPr>
              <a:t>the </a:t>
            </a:r>
            <a:r>
              <a:rPr lang="en-US" altLang="zh-CN" b="1" dirty="0">
                <a:latin typeface="Huawei Sans Light" panose="020C0303030203020204" pitchFamily="34" charset="0"/>
                <a:cs typeface="Huawei Sans Light" panose="020C0303030203020204" pitchFamily="34" charset="0"/>
              </a:rPr>
              <a:t>Install</a:t>
            </a:r>
            <a:r>
              <a:rPr lang="en-US" altLang="zh-CN" dirty="0">
                <a:latin typeface="Huawei Sans Light" panose="020C0303030203020204" pitchFamily="34" charset="0"/>
                <a:cs typeface="Huawei Sans Light" panose="020C0303030203020204" pitchFamily="34" charset="0"/>
              </a:rPr>
              <a:t> scenario.</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a:latin typeface="Huawei Sans Light" panose="020C0303030203020204" pitchFamily="34" charset="0"/>
                <a:cs typeface="Huawei Sans Light" panose="020C0303030203020204" pitchFamily="34" charset="0"/>
              </a:rPr>
              <a:t>Click the </a:t>
            </a:r>
            <a:r>
              <a:rPr lang="en-US" altLang="zh-CN" b="1" dirty="0">
                <a:latin typeface="Huawei Sans Light" panose="020C0303030203020204" pitchFamily="34" charset="0"/>
                <a:cs typeface="Huawei Sans Light" panose="020C0303030203020204" pitchFamily="34" charset="0"/>
              </a:rPr>
              <a:t>Upload</a:t>
            </a:r>
            <a:r>
              <a:rPr lang="en-US" altLang="zh-CN" dirty="0">
                <a:latin typeface="Huawei Sans Light" panose="020C0303030203020204" pitchFamily="34" charset="0"/>
                <a:cs typeface="Huawei Sans Light" panose="020C0303030203020204" pitchFamily="34" charset="0"/>
              </a:rPr>
              <a:t> tab page.</a:t>
            </a:r>
            <a:endParaRPr lang="en-US" altLang="zh-CN"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503651" lvl="1" indent="-342900">
              <a:buFont typeface="+mj-lt"/>
              <a:buAutoNum type="arabicPeriod"/>
            </a:pPr>
            <a:r>
              <a:rPr lang="en-US" altLang="zh-CN" dirty="0">
                <a:latin typeface="方正兰亭细黑简体" panose="02000000000000000000" pitchFamily="2" charset="-122"/>
                <a:ea typeface="方正兰亭细黑简体" panose="02000000000000000000" pitchFamily="2" charset="-122"/>
              </a:rPr>
              <a:t>If the message </a:t>
            </a:r>
            <a:r>
              <a:rPr lang="en-US" altLang="zh-CN" dirty="0" smtClean="0">
                <a:latin typeface="方正兰亭细黑简体" panose="02000000000000000000" pitchFamily="2" charset="-122"/>
                <a:ea typeface="方正兰亭细黑简体" panose="02000000000000000000" pitchFamily="2" charset="-122"/>
              </a:rPr>
              <a:t>“Started </a:t>
            </a:r>
            <a:r>
              <a:rPr lang="en-US" altLang="zh-CN" dirty="0">
                <a:latin typeface="方正兰亭细黑简体" panose="02000000000000000000" pitchFamily="2" charset="-122"/>
                <a:ea typeface="方正兰亭细黑简体" panose="02000000000000000000" pitchFamily="2" charset="-122"/>
              </a:rPr>
              <a:t>the eSight deployment tool. Visit the link to install </a:t>
            </a:r>
            <a:r>
              <a:rPr lang="en-US" altLang="zh-CN" dirty="0" smtClean="0">
                <a:latin typeface="方正兰亭细黑简体" panose="02000000000000000000" pitchFamily="2" charset="-122"/>
                <a:ea typeface="方正兰亭细黑简体" panose="02000000000000000000" pitchFamily="2" charset="-122"/>
              </a:rPr>
              <a:t>eSight” </a:t>
            </a:r>
            <a:r>
              <a:rPr lang="en-US" altLang="zh-CN" dirty="0">
                <a:latin typeface="方正兰亭细黑简体" panose="02000000000000000000" pitchFamily="2" charset="-122"/>
                <a:ea typeface="方正兰亭细黑简体" panose="02000000000000000000" pitchFamily="2" charset="-122"/>
              </a:rPr>
              <a:t>is displayed</a:t>
            </a:r>
            <a:r>
              <a:rPr lang="en-US" altLang="zh-CN" dirty="0" smtClean="0">
                <a:latin typeface="方正兰亭细黑简体" panose="02000000000000000000" pitchFamily="2" charset="-122"/>
                <a:ea typeface="方正兰亭细黑简体" panose="02000000000000000000" pitchFamily="2" charset="-122"/>
              </a:rPr>
              <a:t>,</a:t>
            </a:r>
            <a:r>
              <a:rPr lang="zh-CN" altLang="en-US" dirty="0" smtClean="0">
                <a:latin typeface="方正兰亭细黑简体" panose="02000000000000000000" pitchFamily="2" charset="-122"/>
                <a:ea typeface="方正兰亭细黑简体" panose="02000000000000000000" pitchFamily="2" charset="-122"/>
              </a:rPr>
              <a:t> </a:t>
            </a:r>
            <a:r>
              <a:rPr lang="en-US" altLang="zh-CN" dirty="0" smtClean="0">
                <a:latin typeface="方正兰亭细黑简体" panose="02000000000000000000" pitchFamily="2" charset="-122"/>
                <a:ea typeface="方正兰亭细黑简体" panose="02000000000000000000" pitchFamily="2" charset="-122"/>
              </a:rPr>
              <a:t>click the link to go to the next step.</a:t>
            </a:r>
            <a:endParaRPr lang="en-US" altLang="zh-CN" dirty="0">
              <a:latin typeface="方正兰亭细黑简体" panose="02000000000000000000" pitchFamily="2" charset="-122"/>
              <a:ea typeface="方正兰亭细黑简体" panose="02000000000000000000" pitchFamily="2" charset="-122"/>
            </a:endParaRPr>
          </a:p>
        </p:txBody>
      </p:sp>
      <p:sp>
        <p:nvSpPr>
          <p:cNvPr id="7" name="矩形 6"/>
          <p:cNvSpPr/>
          <p:nvPr/>
        </p:nvSpPr>
        <p:spPr>
          <a:xfrm>
            <a:off x="3162712" y="4723384"/>
            <a:ext cx="739457" cy="237646"/>
          </a:xfrm>
          <a:prstGeom prst="rect">
            <a:avLst/>
          </a:prstGeom>
          <a:no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兰亭细黑简体" panose="02000000000000000000" pitchFamily="2" charset="-122"/>
              <a:ea typeface="方正兰亭细黑简体" panose="02000000000000000000" pitchFamily="2" charset="-122"/>
            </a:endParaRPr>
          </a:p>
        </p:txBody>
      </p:sp>
      <p:cxnSp>
        <p:nvCxnSpPr>
          <p:cNvPr id="8" name="直接箭头连接符 7"/>
          <p:cNvCxnSpPr>
            <a:stCxn id="7" idx="3"/>
          </p:cNvCxnSpPr>
          <p:nvPr/>
        </p:nvCxnSpPr>
        <p:spPr>
          <a:xfrm flipV="1">
            <a:off x="3902169" y="4807039"/>
            <a:ext cx="3251117" cy="3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7153286" y="4051731"/>
            <a:ext cx="2809524" cy="1580952"/>
          </a:xfrm>
          <a:prstGeom prst="rect">
            <a:avLst/>
          </a:prstGeom>
          <a:ln w="3175">
            <a:solidFill>
              <a:schemeClr val="tx1"/>
            </a:solidFill>
          </a:ln>
        </p:spPr>
      </p:pic>
    </p:spTree>
    <p:extLst>
      <p:ext uri="{BB962C8B-B14F-4D97-AF65-F5344CB8AC3E}">
        <p14:creationId xmlns:p14="http://schemas.microsoft.com/office/powerpoint/2010/main" val="1534131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993400"/>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Installing eSight</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977930" y="1146207"/>
            <a:ext cx="3481648" cy="5057128"/>
          </a:xfrm>
        </p:spPr>
        <p:txBody>
          <a:bodyPr/>
          <a:lstStyle/>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5" name="内容占位符 2"/>
          <p:cNvSpPr txBox="1">
            <a:spLocks/>
          </p:cNvSpPr>
          <p:nvPr/>
        </p:nvSpPr>
        <p:spPr>
          <a:xfrm>
            <a:off x="2085228" y="4429157"/>
            <a:ext cx="4147489" cy="358743"/>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Arial"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Arial"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Arial"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a:lstStyle>
          <a:p>
            <a:pPr marL="11113" indent="0" algn="ctr" fontAlgn="ctr">
              <a:buFont typeface="Arial" panose="020B0604020202020204" pitchFamily="34" charset="0"/>
              <a:buNone/>
            </a:pPr>
            <a:r>
              <a:rPr lang="en-US" b="1" dirty="0" smtClean="0">
                <a:latin typeface="Huawei Sans Light" panose="020C0303030203020204" pitchFamily="34" charset="0"/>
                <a:cs typeface="Huawei Sans Light" panose="020C0303030203020204" pitchFamily="34" charset="0"/>
              </a:rPr>
              <a:t>eSight deployment tool login page</a:t>
            </a: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algn="ctr" fontAlgn="ctr">
              <a:buFont typeface="Arial" panose="020B0604020202020204" pitchFamily="34" charset="0"/>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6" name="内容占位符 2"/>
          <p:cNvSpPr txBox="1">
            <a:spLocks/>
          </p:cNvSpPr>
          <p:nvPr/>
        </p:nvSpPr>
        <p:spPr>
          <a:xfrm>
            <a:off x="7771952" y="1126271"/>
            <a:ext cx="3654873"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Arial"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Arial"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Arial"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a:lstStyle>
          <a:p>
            <a:pPr marL="11113" indent="0" fontAlgn="ctr">
              <a:lnSpc>
                <a:spcPct val="120000"/>
              </a:lnSpc>
              <a:buFont typeface="Arial" panose="020B0604020202020204" pitchFamily="34" charset="0"/>
              <a:buNone/>
            </a:pPr>
            <a:r>
              <a:rPr lang="en-US" sz="1600" b="1" dirty="0" smtClean="0">
                <a:latin typeface="Huawei Sans Light" panose="020C0303030203020204" pitchFamily="34" charset="0"/>
                <a:cs typeface="Huawei Sans Light" panose="020C0303030203020204" pitchFamily="34" charset="0"/>
              </a:rPr>
              <a:t>Installing the eSight deployment tool</a:t>
            </a: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20000"/>
              </a:lnSpc>
            </a:pPr>
            <a:r>
              <a:rPr lang="en-US" sz="1400" dirty="0" smtClean="0">
                <a:latin typeface="Huawei Sans Light" panose="020C0303030203020204" pitchFamily="34" charset="0"/>
                <a:cs typeface="Huawei Sans Light" panose="020C0303030203020204" pitchFamily="34" charset="0"/>
              </a:rPr>
              <a:t>Upload the eSight deployment tool installation package to the server and start the eSight deployment tool.</a:t>
            </a:r>
          </a:p>
          <a:p>
            <a:pPr marL="269875" indent="-258763" fontAlgn="ctr">
              <a:lnSpc>
                <a:spcPct val="120000"/>
              </a:lnSpc>
            </a:pPr>
            <a:r>
              <a:rPr lang="en-US" sz="1400" dirty="0" smtClean="0">
                <a:latin typeface="Huawei Sans Light" panose="020C0303030203020204" pitchFamily="34" charset="0"/>
                <a:cs typeface="Huawei Sans Light" panose="020C0303030203020204" pitchFamily="34" charset="0"/>
              </a:rPr>
              <a:t>Open a web browser, enter https://</a:t>
            </a:r>
            <a:r>
              <a:rPr lang="en-US" sz="1400" i="1" dirty="0" smtClean="0">
                <a:latin typeface="Huawei Sans Light" panose="020C0303030203020204" pitchFamily="34" charset="0"/>
                <a:cs typeface="Huawei Sans Light" panose="020C0303030203020204" pitchFamily="34" charset="0"/>
              </a:rPr>
              <a:t>server system IP address</a:t>
            </a:r>
            <a:r>
              <a:rPr lang="en-US" sz="1400" dirty="0" smtClean="0">
                <a:latin typeface="Huawei Sans Light" panose="020C0303030203020204" pitchFamily="34" charset="0"/>
                <a:cs typeface="Huawei Sans Light" panose="020C0303030203020204" pitchFamily="34" charset="0"/>
              </a:rPr>
              <a:t>:19090 in the address box, and press </a:t>
            </a:r>
            <a:r>
              <a:rPr lang="en-US" sz="1400" b="1" dirty="0" smtClean="0">
                <a:latin typeface="Huawei Sans Light" panose="020C0303030203020204" pitchFamily="34" charset="0"/>
                <a:cs typeface="Huawei Sans Light" panose="020C0303030203020204" pitchFamily="34" charset="0"/>
              </a:rPr>
              <a:t>Enter</a:t>
            </a:r>
            <a:r>
              <a:rPr lang="en-US" sz="1400" dirty="0" smtClean="0">
                <a:latin typeface="Huawei Sans Light" panose="020C0303030203020204" pitchFamily="34" charset="0"/>
                <a:cs typeface="Huawei Sans Light" panose="020C0303030203020204" pitchFamily="34" charset="0"/>
              </a:rPr>
              <a:t>. The login page of the eSight deployment tool is displayed.</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lnSpc>
                <a:spcPct val="120000"/>
              </a:lnSpc>
              <a:buFont typeface="Arial" panose="020B0604020202020204" pitchFamily="34" charset="0"/>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lnSpc>
                <a:spcPct val="120000"/>
              </a:lnSpc>
              <a:buFont typeface="Arial" panose="020B0604020202020204" pitchFamily="34" charset="0"/>
              <a:buNone/>
            </a:pPr>
            <a:r>
              <a:rPr lang="en-US" sz="1400" dirty="0" smtClean="0">
                <a:latin typeface="Huawei Sans Light" panose="020C0303030203020204" pitchFamily="34" charset="0"/>
                <a:cs typeface="Huawei Sans Light" panose="020C0303030203020204" pitchFamily="34" charset="0"/>
              </a:rPr>
              <a:t>Note: Log in to the deployment tool as the </a:t>
            </a:r>
            <a:r>
              <a:rPr lang="en-US" sz="1400" b="1" dirty="0" smtClean="0">
                <a:latin typeface="Huawei Sans Light" panose="020C0303030203020204" pitchFamily="34" charset="0"/>
                <a:cs typeface="Huawei Sans Light" panose="020C0303030203020204" pitchFamily="34" charset="0"/>
              </a:rPr>
              <a:t>root</a:t>
            </a:r>
            <a:r>
              <a:rPr lang="en-US" sz="1400" dirty="0" smtClean="0">
                <a:latin typeface="Huawei Sans Light" panose="020C0303030203020204" pitchFamily="34" charset="0"/>
                <a:cs typeface="Huawei Sans Light" panose="020C0303030203020204" pitchFamily="34" charset="0"/>
              </a:rPr>
              <a:t> user. The </a:t>
            </a:r>
            <a:r>
              <a:rPr lang="en-US" sz="1400" b="1" dirty="0" smtClean="0">
                <a:latin typeface="Huawei Sans Light" panose="020C0303030203020204" pitchFamily="34" charset="0"/>
                <a:cs typeface="Huawei Sans Light" panose="020C0303030203020204" pitchFamily="34" charset="0"/>
              </a:rPr>
              <a:t>root</a:t>
            </a:r>
            <a:r>
              <a:rPr lang="en-US" sz="1400" dirty="0" smtClean="0">
                <a:latin typeface="Huawei Sans Light" panose="020C0303030203020204" pitchFamily="34" charset="0"/>
                <a:cs typeface="Huawei Sans Light" panose="020C0303030203020204" pitchFamily="34" charset="0"/>
              </a:rPr>
              <a:t> user used for login is the </a:t>
            </a:r>
            <a:r>
              <a:rPr lang="en-US" sz="1400" b="1" dirty="0" smtClean="0">
                <a:latin typeface="Huawei Sans Light" panose="020C0303030203020204" pitchFamily="34" charset="0"/>
                <a:cs typeface="Huawei Sans Light" panose="020C0303030203020204" pitchFamily="34" charset="0"/>
              </a:rPr>
              <a:t>root</a:t>
            </a:r>
            <a:r>
              <a:rPr lang="en-US" sz="1400" dirty="0" smtClean="0">
                <a:latin typeface="Huawei Sans Light" panose="020C0303030203020204" pitchFamily="34" charset="0"/>
                <a:cs typeface="Huawei Sans Light" panose="020C0303030203020204" pitchFamily="34" charset="0"/>
              </a:rPr>
              <a:t> user of the server. The default password is </a:t>
            </a:r>
            <a:r>
              <a:rPr lang="en-US" sz="1400" b="1" dirty="0" smtClean="0">
                <a:latin typeface="Huawei Sans Light" panose="020C0303030203020204" pitchFamily="34" charset="0"/>
                <a:cs typeface="Huawei Sans Light" panose="020C0303030203020204" pitchFamily="34" charset="0"/>
              </a:rPr>
              <a:t>Changeme_123</a:t>
            </a:r>
            <a:r>
              <a:rPr lang="en-US" sz="1400" dirty="0" smtClean="0">
                <a:latin typeface="Huawei Sans Light" panose="020C0303030203020204" pitchFamily="34" charset="0"/>
                <a:cs typeface="Huawei Sans Light" panose="020C0303030203020204" pitchFamily="34" charset="0"/>
              </a:rPr>
              <a:t>.</a:t>
            </a:r>
          </a:p>
          <a:p>
            <a:pPr marL="11113" indent="0" fontAlgn="ctr">
              <a:buFont typeface="Arial" panose="020B0604020202020204" pitchFamily="34" charset="0"/>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4" name="图片 3"/>
          <p:cNvPicPr>
            <a:picLocks noChangeAspect="1"/>
          </p:cNvPicPr>
          <p:nvPr/>
        </p:nvPicPr>
        <p:blipFill>
          <a:blip r:embed="rId2"/>
          <a:stretch>
            <a:fillRect/>
          </a:stretch>
        </p:blipFill>
        <p:spPr>
          <a:xfrm>
            <a:off x="729175" y="1146207"/>
            <a:ext cx="6859596" cy="3118903"/>
          </a:xfrm>
          <a:prstGeom prst="rect">
            <a:avLst/>
          </a:prstGeom>
        </p:spPr>
      </p:pic>
    </p:spTree>
    <p:extLst>
      <p:ext uri="{BB962C8B-B14F-4D97-AF65-F5344CB8AC3E}">
        <p14:creationId xmlns:p14="http://schemas.microsoft.com/office/powerpoint/2010/main" val="343459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8943"/>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Installing eSight (Continued)</a:t>
            </a:r>
          </a:p>
        </p:txBody>
      </p:sp>
      <p:sp>
        <p:nvSpPr>
          <p:cNvPr id="3" name="内容占位符 2"/>
          <p:cNvSpPr>
            <a:spLocks noGrp="1"/>
          </p:cNvSpPr>
          <p:nvPr>
            <p:ph idx="12"/>
          </p:nvPr>
        </p:nvSpPr>
        <p:spPr/>
        <p:txBody>
          <a:bodyPr/>
          <a:lstStyle/>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endParaRPr lang="en-US" altLang="zh-CN" sz="5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endParaRPr lang="en-US" altLang="zh-CN" sz="5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400" dirty="0" smtClean="0">
                <a:latin typeface="Huawei Sans Light" panose="020C0303030203020204" pitchFamily="34" charset="0"/>
                <a:cs typeface="Huawei Sans Light" panose="020C0303030203020204" pitchFamily="34" charset="0"/>
              </a:rPr>
              <a:t>Select </a:t>
            </a:r>
            <a:r>
              <a:rPr lang="en-US" altLang="zh-CN" sz="1400" dirty="0">
                <a:latin typeface="Huawei Sans Light" panose="020C0303030203020204" pitchFamily="34" charset="0"/>
                <a:cs typeface="Huawei Sans Light" panose="020C0303030203020204" pitchFamily="34" charset="0"/>
              </a:rPr>
              <a:t>an installation language. The options are </a:t>
            </a:r>
            <a:r>
              <a:rPr lang="en-US" altLang="zh-CN" sz="1400" b="1" dirty="0">
                <a:latin typeface="Huawei Sans Light" panose="020C0303030203020204" pitchFamily="34" charset="0"/>
                <a:cs typeface="Huawei Sans Light" panose="020C0303030203020204" pitchFamily="34" charset="0"/>
              </a:rPr>
              <a:t>Chinese</a:t>
            </a:r>
            <a:r>
              <a:rPr lang="en-US" altLang="zh-CN" sz="1400" dirty="0">
                <a:latin typeface="Huawei Sans Light" panose="020C0303030203020204" pitchFamily="34" charset="0"/>
                <a:cs typeface="Huawei Sans Light" panose="020C0303030203020204" pitchFamily="34" charset="0"/>
              </a:rPr>
              <a:t> and </a:t>
            </a:r>
            <a:r>
              <a:rPr lang="en-US" altLang="zh-CN" sz="1400" b="1" dirty="0">
                <a:latin typeface="Huawei Sans Light" panose="020C0303030203020204" pitchFamily="34" charset="0"/>
                <a:cs typeface="Huawei Sans Light" panose="020C0303030203020204" pitchFamily="34" charset="0"/>
              </a:rPr>
              <a:t>English</a:t>
            </a:r>
            <a:r>
              <a:rPr lang="en-US" altLang="zh-CN" sz="1400" dirty="0">
                <a:latin typeface="Huawei Sans Light" panose="020C0303030203020204" pitchFamily="34" charset="0"/>
                <a:cs typeface="Huawei Sans Light" panose="020C0303030203020204" pitchFamily="34" charset="0"/>
              </a:rPr>
              <a:t>.</a:t>
            </a: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400" dirty="0">
                <a:latin typeface="Huawei Sans Light" panose="020C0303030203020204" pitchFamily="34" charset="0"/>
                <a:cs typeface="Huawei Sans Light" panose="020C0303030203020204" pitchFamily="34" charset="0"/>
              </a:rPr>
              <a:t>Select a deployment scenario. The options are </a:t>
            </a:r>
            <a:r>
              <a:rPr lang="en-US" altLang="zh-CN" sz="1400" b="1" dirty="0">
                <a:latin typeface="Huawei Sans Light" panose="020C0303030203020204" pitchFamily="34" charset="0"/>
                <a:cs typeface="Huawei Sans Light" panose="020C0303030203020204" pitchFamily="34" charset="0"/>
              </a:rPr>
              <a:t>Standalone</a:t>
            </a:r>
            <a:r>
              <a:rPr lang="en-US" altLang="zh-CN" sz="1400" dirty="0">
                <a:latin typeface="Huawei Sans Light" panose="020C0303030203020204" pitchFamily="34" charset="0"/>
                <a:cs typeface="Huawei Sans Light" panose="020C0303030203020204" pitchFamily="34" charset="0"/>
              </a:rPr>
              <a:t>, </a:t>
            </a:r>
            <a:r>
              <a:rPr lang="en-US" altLang="zh-CN" sz="1400" b="1" dirty="0">
                <a:latin typeface="Huawei Sans Light" panose="020C0303030203020204" pitchFamily="34" charset="0"/>
                <a:cs typeface="Huawei Sans Light" panose="020C0303030203020204" pitchFamily="34" charset="0"/>
              </a:rPr>
              <a:t>Cluster(Multiple-host)</a:t>
            </a:r>
            <a:r>
              <a:rPr lang="en-US" altLang="zh-CN" sz="1400" dirty="0">
                <a:latin typeface="Huawei Sans Light" panose="020C0303030203020204" pitchFamily="34" charset="0"/>
                <a:cs typeface="Huawei Sans Light" panose="020C0303030203020204" pitchFamily="34" charset="0"/>
              </a:rPr>
              <a:t>, and </a:t>
            </a:r>
            <a:r>
              <a:rPr lang="en-US" altLang="zh-CN" sz="1400" b="1" dirty="0" smtClean="0">
                <a:latin typeface="Huawei Sans Light" panose="020C0303030203020204" pitchFamily="34" charset="0"/>
                <a:cs typeface="Huawei Sans Light" panose="020C0303030203020204" pitchFamily="34" charset="0"/>
              </a:rPr>
              <a:t>Active-Standby Two-Node Cluster Deployment</a:t>
            </a:r>
            <a:r>
              <a:rPr lang="en-US" altLang="zh-CN" sz="1400" dirty="0">
                <a:latin typeface="Huawei Sans Light" panose="020C0303030203020204" pitchFamily="34" charset="0"/>
                <a:cs typeface="Huawei Sans Light" panose="020C0303030203020204" pitchFamily="34" charset="0"/>
              </a:rPr>
              <a:t>.</a:t>
            </a: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400" dirty="0">
                <a:latin typeface="Huawei Sans Light" panose="020C0303030203020204" pitchFamily="34" charset="0"/>
                <a:cs typeface="Huawei Sans Light" panose="020C0303030203020204" pitchFamily="34" charset="0"/>
              </a:rPr>
              <a:t>Configure the IP address and the operating system </a:t>
            </a:r>
            <a:r>
              <a:rPr lang="en-US" altLang="zh-CN" sz="1400" b="1" dirty="0">
                <a:latin typeface="Huawei Sans Light" panose="020C0303030203020204" pitchFamily="34" charset="0"/>
                <a:cs typeface="Huawei Sans Light" panose="020C0303030203020204" pitchFamily="34" charset="0"/>
              </a:rPr>
              <a:t>root</a:t>
            </a:r>
            <a:r>
              <a:rPr lang="en-US" altLang="zh-CN" sz="1400" dirty="0">
                <a:latin typeface="Huawei Sans Light" panose="020C0303030203020204" pitchFamily="34" charset="0"/>
                <a:cs typeface="Huawei Sans Light" panose="020C0303030203020204" pitchFamily="34" charset="0"/>
              </a:rPr>
              <a:t> user login password</a:t>
            </a:r>
            <a:r>
              <a:rPr lang="en-US" altLang="zh-CN" sz="1400" dirty="0" smtClean="0">
                <a:latin typeface="Huawei Sans Light" panose="020C0303030203020204" pitchFamily="34" charset="0"/>
                <a:cs typeface="Huawei Sans Light" panose="020C0303030203020204" pitchFamily="34" charset="0"/>
              </a:rPr>
              <a:t>.</a:t>
            </a:r>
            <a:endParaRPr lang="en-US" altLang="zh-CN" sz="1400" dirty="0">
              <a:latin typeface="Huawei Sans Light" panose="020C0303030203020204" pitchFamily="34" charset="0"/>
              <a:cs typeface="Huawei Sans Light" panose="020C0303030203020204" pitchFamily="34" charset="0"/>
            </a:endParaRPr>
          </a:p>
        </p:txBody>
      </p:sp>
      <p:pic>
        <p:nvPicPr>
          <p:cNvPr id="4" name="图片 3"/>
          <p:cNvPicPr>
            <a:picLocks noChangeAspect="1"/>
          </p:cNvPicPr>
          <p:nvPr/>
        </p:nvPicPr>
        <p:blipFill>
          <a:blip r:embed="rId2"/>
          <a:stretch>
            <a:fillRect/>
          </a:stretch>
        </p:blipFill>
        <p:spPr>
          <a:xfrm>
            <a:off x="729175" y="1165905"/>
            <a:ext cx="10742857" cy="3066667"/>
          </a:xfrm>
          <a:prstGeom prst="rect">
            <a:avLst/>
          </a:prstGeom>
        </p:spPr>
      </p:pic>
    </p:spTree>
    <p:extLst>
      <p:ext uri="{BB962C8B-B14F-4D97-AF65-F5344CB8AC3E}">
        <p14:creationId xmlns:p14="http://schemas.microsoft.com/office/powerpoint/2010/main" val="3729032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73585" y="1672456"/>
            <a:ext cx="9665433" cy="4032856"/>
          </a:xfrm>
        </p:spPr>
        <p:txBody>
          <a:bodyPr/>
          <a:lstStyle/>
          <a:p>
            <a:pPr fontAlgn="ctr">
              <a:lnSpc>
                <a:spcPct val="100000"/>
              </a:lnSpc>
            </a:pPr>
            <a:r>
              <a:rPr lang="en-US" sz="2800" dirty="0" smtClean="0">
                <a:latin typeface="Huawei Sans Light" panose="020C0303030203020204" pitchFamily="34" charset="0"/>
                <a:cs typeface="Huawei Sans Light" panose="020C0303030203020204" pitchFamily="34" charset="0"/>
              </a:rPr>
              <a:t>This course describes how to deploy, install, and commission eSight.</a:t>
            </a:r>
            <a:endParaRPr lang="en-US" altLang="zh-CN" sz="28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866330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8943"/>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Installing eSight (Continued)</a:t>
            </a:r>
          </a:p>
        </p:txBody>
      </p:sp>
      <p:sp>
        <p:nvSpPr>
          <p:cNvPr id="3" name="内容占位符 2"/>
          <p:cNvSpPr>
            <a:spLocks noGrp="1"/>
          </p:cNvSpPr>
          <p:nvPr>
            <p:ph idx="12"/>
          </p:nvPr>
        </p:nvSpPr>
        <p:spPr/>
        <p:txBody>
          <a:bodyPr/>
          <a:lstStyle/>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endParaRPr lang="en-US" altLang="zh-CN" sz="5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400" dirty="0" smtClean="0">
                <a:latin typeface="Huawei Sans Light" panose="020C0303030203020204" pitchFamily="34" charset="0"/>
                <a:cs typeface="Huawei Sans Light" panose="020C0303030203020204" pitchFamily="34" charset="0"/>
              </a:rPr>
              <a:t>Select </a:t>
            </a:r>
            <a:r>
              <a:rPr lang="en-US" altLang="zh-CN" sz="1400" dirty="0">
                <a:latin typeface="Huawei Sans Light" panose="020C0303030203020204" pitchFamily="34" charset="0"/>
                <a:cs typeface="Huawei Sans Light" panose="020C0303030203020204" pitchFamily="34" charset="0"/>
              </a:rPr>
              <a:t>services to be installed based on the component plan.</a:t>
            </a: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400" dirty="0">
                <a:latin typeface="Huawei Sans Light" panose="020C0303030203020204" pitchFamily="34" charset="0"/>
                <a:cs typeface="Huawei Sans Light" panose="020C0303030203020204" pitchFamily="34" charset="0"/>
              </a:rPr>
              <a:t>If you install unnecessary services, the services cannot be uninstalled and will affect eSight operating efficiency. Therefore, you need to select required services correctly</a:t>
            </a:r>
            <a:r>
              <a:rPr lang="en-US" altLang="zh-CN" sz="1400" dirty="0" smtClean="0">
                <a:latin typeface="Huawei Sans Light" panose="020C0303030203020204" pitchFamily="34" charset="0"/>
                <a:cs typeface="Huawei Sans Light" panose="020C0303030203020204" pitchFamily="34" charset="0"/>
              </a:rPr>
              <a:t>.</a:t>
            </a:r>
            <a:endParaRPr lang="en-US" altLang="zh-CN" sz="1400" dirty="0">
              <a:latin typeface="Huawei Sans Light" panose="020C0303030203020204" pitchFamily="34" charset="0"/>
              <a:cs typeface="Huawei Sans Light" panose="020C0303030203020204" pitchFamily="34" charset="0"/>
            </a:endParaRPr>
          </a:p>
        </p:txBody>
      </p:sp>
      <p:pic>
        <p:nvPicPr>
          <p:cNvPr id="4" name="图片 3"/>
          <p:cNvPicPr>
            <a:picLocks noChangeAspect="1"/>
          </p:cNvPicPr>
          <p:nvPr/>
        </p:nvPicPr>
        <p:blipFill>
          <a:blip r:embed="rId2"/>
          <a:stretch>
            <a:fillRect/>
          </a:stretch>
        </p:blipFill>
        <p:spPr>
          <a:xfrm>
            <a:off x="907085" y="1512875"/>
            <a:ext cx="10371428" cy="3565714"/>
          </a:xfrm>
          <a:prstGeom prst="rect">
            <a:avLst/>
          </a:prstGeom>
        </p:spPr>
      </p:pic>
    </p:spTree>
    <p:extLst>
      <p:ext uri="{BB962C8B-B14F-4D97-AF65-F5344CB8AC3E}">
        <p14:creationId xmlns:p14="http://schemas.microsoft.com/office/powerpoint/2010/main" val="3431528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8943"/>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Installing eSight (Continued)</a:t>
            </a:r>
          </a:p>
        </p:txBody>
      </p:sp>
      <p:sp>
        <p:nvSpPr>
          <p:cNvPr id="3" name="内容占位符 2"/>
          <p:cNvSpPr>
            <a:spLocks noGrp="1"/>
          </p:cNvSpPr>
          <p:nvPr>
            <p:ph idx="12"/>
          </p:nvPr>
        </p:nvSpPr>
        <p:spPr>
          <a:xfrm>
            <a:off x="726021" y="1512875"/>
            <a:ext cx="10733557" cy="4430725"/>
          </a:xfrm>
        </p:spPr>
        <p:txBody>
          <a:bodyPr/>
          <a:lstStyle/>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endParaRPr lang="en-US" altLang="zh-CN" sz="5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endParaRPr lang="en-US" altLang="zh-CN" sz="5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r>
              <a:rPr lang="en-US" altLang="zh-CN" sz="12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Click Check Item to check the environment.</a:t>
            </a:r>
            <a:endParaRPr lang="en-US" altLang="zh-CN" sz="12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pic>
        <p:nvPicPr>
          <p:cNvPr id="5" name="图片 4"/>
          <p:cNvPicPr>
            <a:picLocks noChangeAspect="1"/>
          </p:cNvPicPr>
          <p:nvPr/>
        </p:nvPicPr>
        <p:blipFill>
          <a:blip r:embed="rId2"/>
          <a:stretch>
            <a:fillRect/>
          </a:stretch>
        </p:blipFill>
        <p:spPr>
          <a:xfrm>
            <a:off x="729176" y="1055077"/>
            <a:ext cx="10731842" cy="4444023"/>
          </a:xfrm>
          <a:prstGeom prst="rect">
            <a:avLst/>
          </a:prstGeom>
        </p:spPr>
      </p:pic>
    </p:spTree>
    <p:extLst>
      <p:ext uri="{BB962C8B-B14F-4D97-AF65-F5344CB8AC3E}">
        <p14:creationId xmlns:p14="http://schemas.microsoft.com/office/powerpoint/2010/main" val="3856528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993400"/>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Logging In to the eSight Service Plane</a:t>
            </a:r>
          </a:p>
        </p:txBody>
      </p:sp>
      <p:sp>
        <p:nvSpPr>
          <p:cNvPr id="3" name="内容占位符 2"/>
          <p:cNvSpPr>
            <a:spLocks noGrp="1"/>
          </p:cNvSpPr>
          <p:nvPr>
            <p:ph idx="12"/>
          </p:nvPr>
        </p:nvSpPr>
        <p:spPr>
          <a:xfrm>
            <a:off x="726021" y="1146497"/>
            <a:ext cx="10733557" cy="4690459"/>
          </a:xfrm>
        </p:spPr>
        <p:txBody>
          <a:bodyPr/>
          <a:lstStyle/>
          <a:p>
            <a:pPr marL="269875" indent="-258763" fontAlgn="ctr">
              <a:buFont typeface="+mj-lt"/>
              <a:buAutoNum type="arabicPeriod"/>
            </a:pPr>
            <a:r>
              <a:rPr lang="en-US" sz="1400" dirty="0" smtClean="0">
                <a:latin typeface="Huawei Sans Light" panose="020C0303030203020204" pitchFamily="34" charset="0"/>
                <a:cs typeface="Huawei Sans Light" panose="020C0303030203020204" pitchFamily="34" charset="0"/>
              </a:rPr>
              <a:t>Access https://NMS IP address:31943. A certificate error is displayed. Click </a:t>
            </a:r>
            <a:r>
              <a:rPr lang="en-US" sz="1400" b="1" dirty="0" smtClean="0">
                <a:latin typeface="Huawei Sans Light" panose="020C0303030203020204" pitchFamily="34" charset="0"/>
                <a:cs typeface="Huawei Sans Light" panose="020C0303030203020204" pitchFamily="34" charset="0"/>
              </a:rPr>
              <a:t>Advanced</a:t>
            </a:r>
            <a:r>
              <a:rPr lang="en-US" sz="1400" dirty="0" smtClean="0">
                <a:latin typeface="Huawei Sans Light" panose="020C0303030203020204" pitchFamily="34" charset="0"/>
                <a:cs typeface="Huawei Sans Light" panose="020C0303030203020204" pitchFamily="34" charset="0"/>
              </a:rPr>
              <a:t>.</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buFont typeface="+mj-lt"/>
              <a:buAutoNum type="arabicPeriod" startAt="2"/>
            </a:pPr>
            <a:r>
              <a:rPr lang="en-US" sz="1400" dirty="0" smtClean="0">
                <a:latin typeface="Huawei Sans Light" panose="020C0303030203020204" pitchFamily="34" charset="0"/>
                <a:cs typeface="Huawei Sans Light" panose="020C0303030203020204" pitchFamily="34" charset="0"/>
              </a:rPr>
              <a:t>On the Login page, enter a user name and password.</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0" fontAlgn="ctr">
              <a:buNone/>
            </a:pPr>
            <a:r>
              <a:rPr lang="en-US" sz="1400" dirty="0" smtClean="0">
                <a:latin typeface="Huawei Sans Light" panose="020C0303030203020204" pitchFamily="34" charset="0"/>
                <a:cs typeface="Huawei Sans Light" panose="020C0303030203020204" pitchFamily="34" charset="0"/>
              </a:rPr>
              <a:t>The initial password of the </a:t>
            </a:r>
            <a:r>
              <a:rPr lang="en-US" sz="1400" b="1" dirty="0" smtClean="0">
                <a:latin typeface="Huawei Sans Light" panose="020C0303030203020204" pitchFamily="34" charset="0"/>
                <a:cs typeface="Huawei Sans Light" panose="020C0303030203020204" pitchFamily="34" charset="0"/>
              </a:rPr>
              <a:t>admin</a:t>
            </a:r>
            <a:r>
              <a:rPr lang="en-US" sz="1400" dirty="0" smtClean="0">
                <a:latin typeface="Huawei Sans Light" panose="020C0303030203020204" pitchFamily="34" charset="0"/>
                <a:cs typeface="Huawei Sans Light" panose="020C0303030203020204" pitchFamily="34" charset="0"/>
              </a:rPr>
              <a:t> user is Changeme_123.</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9"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332" y="4113100"/>
            <a:ext cx="2832542" cy="2120297"/>
          </a:xfrm>
          <a:prstGeom prst="rect">
            <a:avLst/>
          </a:prstGeom>
        </p:spPr>
      </p:pic>
      <p:pic>
        <p:nvPicPr>
          <p:cNvPr id="4" name="图片 3"/>
          <p:cNvPicPr>
            <a:picLocks noChangeAspect="1"/>
          </p:cNvPicPr>
          <p:nvPr/>
        </p:nvPicPr>
        <p:blipFill>
          <a:blip r:embed="rId3"/>
          <a:stretch>
            <a:fillRect/>
          </a:stretch>
        </p:blipFill>
        <p:spPr>
          <a:xfrm>
            <a:off x="729175" y="1543396"/>
            <a:ext cx="3752381" cy="2266667"/>
          </a:xfrm>
          <a:prstGeom prst="rect">
            <a:avLst/>
          </a:prstGeom>
          <a:ln w="3175">
            <a:solidFill>
              <a:srgbClr val="000000"/>
            </a:solidFill>
          </a:ln>
        </p:spPr>
      </p:pic>
      <p:pic>
        <p:nvPicPr>
          <p:cNvPr id="5" name="图片 4"/>
          <p:cNvPicPr>
            <a:picLocks noChangeAspect="1"/>
          </p:cNvPicPr>
          <p:nvPr/>
        </p:nvPicPr>
        <p:blipFill>
          <a:blip r:embed="rId4"/>
          <a:stretch>
            <a:fillRect/>
          </a:stretch>
        </p:blipFill>
        <p:spPr>
          <a:xfrm>
            <a:off x="4645010" y="1449534"/>
            <a:ext cx="4647619" cy="2361905"/>
          </a:xfrm>
          <a:prstGeom prst="rect">
            <a:avLst/>
          </a:prstGeom>
          <a:ln w="3175">
            <a:solidFill>
              <a:srgbClr val="000000"/>
            </a:solidFill>
          </a:ln>
        </p:spPr>
      </p:pic>
    </p:spTree>
    <p:extLst>
      <p:ext uri="{BB962C8B-B14F-4D97-AF65-F5344CB8AC3E}">
        <p14:creationId xmlns:p14="http://schemas.microsoft.com/office/powerpoint/2010/main" val="1120775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4970"/>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Viewing the eSight Version</a:t>
            </a:r>
          </a:p>
        </p:txBody>
      </p:sp>
      <p:sp>
        <p:nvSpPr>
          <p:cNvPr id="3" name="内容占位符 2"/>
          <p:cNvSpPr>
            <a:spLocks noGrp="1"/>
          </p:cNvSpPr>
          <p:nvPr>
            <p:ph idx="12"/>
          </p:nvPr>
        </p:nvSpPr>
        <p:spPr>
          <a:xfrm>
            <a:off x="726021" y="1146497"/>
            <a:ext cx="10733557" cy="4690459"/>
          </a:xfrm>
        </p:spPr>
        <p:txBody>
          <a:bodyPr/>
          <a:lstStyle/>
          <a:p>
            <a:pPr marL="11113" indent="0" fontAlgn="ctr">
              <a:buNone/>
            </a:pPr>
            <a:r>
              <a:rPr lang="en-US" sz="1400" dirty="0" smtClean="0">
                <a:latin typeface="Huawei Sans Light" panose="020C0303030203020204" pitchFamily="34" charset="0"/>
                <a:cs typeface="Huawei Sans Light" panose="020C0303030203020204" pitchFamily="34" charset="0"/>
              </a:rPr>
              <a:t>Log in to eSight as an administrator and choose       from the main menu. </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5" name="图片 4"/>
          <p:cNvPicPr>
            <a:picLocks noChangeAspect="1"/>
          </p:cNvPicPr>
          <p:nvPr/>
        </p:nvPicPr>
        <p:blipFill>
          <a:blip r:embed="rId2"/>
          <a:stretch>
            <a:fillRect/>
          </a:stretch>
        </p:blipFill>
        <p:spPr>
          <a:xfrm>
            <a:off x="729175" y="1454773"/>
            <a:ext cx="10230925" cy="4566880"/>
          </a:xfrm>
          <a:prstGeom prst="rect">
            <a:avLst/>
          </a:prstGeom>
        </p:spPr>
      </p:pic>
      <p:pic>
        <p:nvPicPr>
          <p:cNvPr id="6" name="Picture 2" descr="http://resource.idp.huawei.com/idpresource/nasshare/editor/image/48014735788/1_zh-cn_image_02967951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179" y="1168880"/>
            <a:ext cx="180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5431700" y="3986816"/>
            <a:ext cx="670162" cy="190650"/>
          </a:xfrm>
          <a:prstGeom prst="rect">
            <a:avLst/>
          </a:prstGeom>
        </p:spPr>
      </p:pic>
    </p:spTree>
    <p:extLst>
      <p:ext uri="{BB962C8B-B14F-4D97-AF65-F5344CB8AC3E}">
        <p14:creationId xmlns:p14="http://schemas.microsoft.com/office/powerpoint/2010/main" val="345630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4970"/>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Incrementally Installing Service Components</a:t>
            </a:r>
          </a:p>
        </p:txBody>
      </p:sp>
      <p:sp>
        <p:nvSpPr>
          <p:cNvPr id="3" name="内容占位符 2"/>
          <p:cNvSpPr>
            <a:spLocks noGrp="1"/>
          </p:cNvSpPr>
          <p:nvPr>
            <p:ph idx="12"/>
          </p:nvPr>
        </p:nvSpPr>
        <p:spPr>
          <a:xfrm>
            <a:off x="726021" y="1146497"/>
            <a:ext cx="10733557" cy="4690459"/>
          </a:xfrm>
        </p:spPr>
        <p:txBody>
          <a:bodyPr/>
          <a:lstStyle/>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r>
              <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On the management plane, choose </a:t>
            </a:r>
            <a:r>
              <a:rPr lang="en-US" altLang="zh-CN" sz="1400"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Product</a:t>
            </a:r>
            <a:r>
              <a:rPr lang="zh-CN" altLang="en-US" sz="1400"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 </a:t>
            </a:r>
            <a:r>
              <a:rPr lang="en-US" altLang="zh-CN" sz="1400"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&gt; Engineering </a:t>
            </a:r>
            <a:r>
              <a:rPr lang="en-US" altLang="zh-CN" sz="1400"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Deployment </a:t>
            </a:r>
            <a:r>
              <a:rPr lang="en-US" altLang="zh-CN" sz="1400"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&gt; Incremental </a:t>
            </a:r>
            <a:r>
              <a:rPr lang="en-US" altLang="zh-CN" sz="1400" b="1"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Installation </a:t>
            </a:r>
            <a:r>
              <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from </a:t>
            </a:r>
            <a:r>
              <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rPr>
              <a:t>the main menu and perform operations as prompted.</a:t>
            </a:r>
            <a:endParaRPr lang="zh-CN" altLang="en-US"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pic>
        <p:nvPicPr>
          <p:cNvPr id="6" name="图片 5"/>
          <p:cNvPicPr>
            <a:picLocks noChangeAspect="1"/>
          </p:cNvPicPr>
          <p:nvPr/>
        </p:nvPicPr>
        <p:blipFill>
          <a:blip r:embed="rId2"/>
          <a:stretch>
            <a:fillRect/>
          </a:stretch>
        </p:blipFill>
        <p:spPr>
          <a:xfrm>
            <a:off x="726021" y="1051104"/>
            <a:ext cx="9985973" cy="4108086"/>
          </a:xfrm>
          <a:prstGeom prst="rect">
            <a:avLst/>
          </a:prstGeom>
          <a:ln>
            <a:solidFill>
              <a:schemeClr val="tx1"/>
            </a:solidFill>
          </a:ln>
        </p:spPr>
      </p:pic>
    </p:spTree>
    <p:extLst>
      <p:ext uri="{BB962C8B-B14F-4D97-AF65-F5344CB8AC3E}">
        <p14:creationId xmlns:p14="http://schemas.microsoft.com/office/powerpoint/2010/main" val="174868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90151"/>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Loading a License File</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36258" y="1657254"/>
            <a:ext cx="10733557" cy="4690459"/>
          </a:xfrm>
        </p:spPr>
        <p:txBody>
          <a:bodyPr/>
          <a:lstStyle/>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r>
              <a:rPr lang="en-US" sz="1400" dirty="0" smtClean="0">
                <a:latin typeface="Huawei Sans Light" panose="020C0303030203020204" pitchFamily="34" charset="0"/>
                <a:cs typeface="Huawei Sans Light" panose="020C0303030203020204" pitchFamily="34" charset="0"/>
              </a:rPr>
              <a:t>On the management plane, choose </a:t>
            </a:r>
            <a:r>
              <a:rPr lang="en-US" sz="1400" b="1" dirty="0" smtClean="0">
                <a:latin typeface="Huawei Sans Light" panose="020C0303030203020204" pitchFamily="34" charset="0"/>
                <a:cs typeface="Huawei Sans Light" panose="020C0303030203020204" pitchFamily="34" charset="0"/>
              </a:rPr>
              <a:t>Maintenance</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Information Collection</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Collect ESN Information</a:t>
            </a:r>
            <a:r>
              <a:rPr lang="en-US" sz="1400" dirty="0" smtClean="0">
                <a:latin typeface="Huawei Sans Light" panose="020C0303030203020204" pitchFamily="34" charset="0"/>
                <a:cs typeface="Huawei Sans Light" panose="020C0303030203020204" pitchFamily="34" charset="0"/>
              </a:rPr>
              <a:t> from the main menu and perform operations as prompted.</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r>
              <a:rPr lang="en-US" sz="1400" dirty="0" smtClean="0">
                <a:latin typeface="Huawei Sans Light" panose="020C0303030203020204" pitchFamily="34" charset="0"/>
                <a:cs typeface="Huawei Sans Light" panose="020C0303030203020204" pitchFamily="34" charset="0"/>
              </a:rPr>
              <a:t>For details, see the </a:t>
            </a:r>
            <a:r>
              <a:rPr lang="en-US" sz="1400" i="1" dirty="0" smtClean="0">
                <a:latin typeface="Huawei Sans Light" panose="020C0303030203020204" pitchFamily="34" charset="0"/>
                <a:cs typeface="Huawei Sans Light" panose="020C0303030203020204" pitchFamily="34" charset="0"/>
              </a:rPr>
              <a:t>License User Guide</a:t>
            </a:r>
            <a:r>
              <a:rPr lang="en-US" sz="1400" dirty="0" smtClean="0">
                <a:latin typeface="Huawei Sans Light" panose="020C0303030203020204" pitchFamily="34" charset="0"/>
                <a:cs typeface="Huawei Sans Light" panose="020C0303030203020204" pitchFamily="34" charset="0"/>
              </a:rPr>
              <a:t>.</a:t>
            </a: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5" name="图片 4"/>
          <p:cNvPicPr>
            <a:picLocks noChangeAspect="1"/>
          </p:cNvPicPr>
          <p:nvPr/>
        </p:nvPicPr>
        <p:blipFill>
          <a:blip r:embed="rId2"/>
          <a:stretch>
            <a:fillRect/>
          </a:stretch>
        </p:blipFill>
        <p:spPr>
          <a:xfrm>
            <a:off x="729175" y="1046285"/>
            <a:ext cx="10733333" cy="3580952"/>
          </a:xfrm>
          <a:prstGeom prst="rect">
            <a:avLst/>
          </a:prstGeom>
          <a:ln w="3175">
            <a:solidFill>
              <a:schemeClr val="tx1"/>
            </a:solidFill>
          </a:ln>
        </p:spPr>
      </p:pic>
    </p:spTree>
    <p:extLst>
      <p:ext uri="{BB962C8B-B14F-4D97-AF65-F5344CB8AC3E}">
        <p14:creationId xmlns:p14="http://schemas.microsoft.com/office/powerpoint/2010/main" val="290593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4" name="Freeform 11"/>
          <p:cNvSpPr>
            <a:spLocks/>
          </p:cNvSpPr>
          <p:nvPr/>
        </p:nvSpPr>
        <p:spPr bwMode="gray">
          <a:xfrm>
            <a:off x="3797669" y="1672858"/>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5" name="Freeform 12"/>
          <p:cNvSpPr>
            <a:spLocks/>
          </p:cNvSpPr>
          <p:nvPr/>
        </p:nvSpPr>
        <p:spPr bwMode="gray">
          <a:xfrm>
            <a:off x="3166559" y="1672858"/>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6" name="Text Box 13"/>
          <p:cNvSpPr txBox="1">
            <a:spLocks noChangeArrowheads="1"/>
          </p:cNvSpPr>
          <p:nvPr/>
        </p:nvSpPr>
        <p:spPr bwMode="gray">
          <a:xfrm>
            <a:off x="3930179" y="1757396"/>
            <a:ext cx="5067801"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Deployment Solutions and Scenarios</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7" name="Text Box 16"/>
          <p:cNvSpPr txBox="1">
            <a:spLocks noChangeArrowheads="1"/>
          </p:cNvSpPr>
          <p:nvPr/>
        </p:nvSpPr>
        <p:spPr bwMode="gray">
          <a:xfrm>
            <a:off x="3258488" y="1748014"/>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1</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1" name="Freeform 11"/>
          <p:cNvSpPr>
            <a:spLocks/>
          </p:cNvSpPr>
          <p:nvPr/>
        </p:nvSpPr>
        <p:spPr bwMode="gray">
          <a:xfrm>
            <a:off x="3797669" y="2670340"/>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2" name="Freeform 12"/>
          <p:cNvSpPr>
            <a:spLocks/>
          </p:cNvSpPr>
          <p:nvPr/>
        </p:nvSpPr>
        <p:spPr bwMode="gray">
          <a:xfrm>
            <a:off x="3166559" y="2670340"/>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3" name="Text Box 13"/>
          <p:cNvSpPr txBox="1">
            <a:spLocks noChangeArrowheads="1"/>
          </p:cNvSpPr>
          <p:nvPr/>
        </p:nvSpPr>
        <p:spPr bwMode="gray">
          <a:xfrm>
            <a:off x="3930180" y="2754878"/>
            <a:ext cx="4557082"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Installation and Commissioning</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24" name="Text Box 16"/>
          <p:cNvSpPr txBox="1">
            <a:spLocks noChangeArrowheads="1"/>
          </p:cNvSpPr>
          <p:nvPr/>
        </p:nvSpPr>
        <p:spPr bwMode="gray">
          <a:xfrm>
            <a:off x="3258488" y="2745496"/>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2</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1" name="Freeform 11"/>
          <p:cNvSpPr>
            <a:spLocks/>
          </p:cNvSpPr>
          <p:nvPr/>
        </p:nvSpPr>
        <p:spPr bwMode="gray">
          <a:xfrm>
            <a:off x="3797669" y="3667822"/>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2" name="Freeform 12"/>
          <p:cNvSpPr>
            <a:spLocks/>
          </p:cNvSpPr>
          <p:nvPr/>
        </p:nvSpPr>
        <p:spPr bwMode="gray">
          <a:xfrm>
            <a:off x="3166559" y="3667822"/>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3" name="Text Box 13"/>
          <p:cNvSpPr txBox="1">
            <a:spLocks noChangeArrowheads="1"/>
          </p:cNvSpPr>
          <p:nvPr/>
        </p:nvSpPr>
        <p:spPr bwMode="gray">
          <a:xfrm>
            <a:off x="3930180" y="3752360"/>
            <a:ext cx="1748726"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a:t>
            </a:r>
            <a:r>
              <a:rPr lang="en-US" altLang="zh-CN" sz="2000" kern="0" dirty="0" smtClean="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O&amp;M</a:t>
            </a:r>
            <a:endPar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endParaRPr>
          </a:p>
        </p:txBody>
      </p:sp>
      <p:sp>
        <p:nvSpPr>
          <p:cNvPr id="34" name="Text Box 16"/>
          <p:cNvSpPr txBox="1">
            <a:spLocks noChangeArrowheads="1"/>
          </p:cNvSpPr>
          <p:nvPr/>
        </p:nvSpPr>
        <p:spPr bwMode="gray">
          <a:xfrm>
            <a:off x="3258488" y="3742978"/>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3</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Tree>
    <p:extLst>
      <p:ext uri="{BB962C8B-B14F-4D97-AF65-F5344CB8AC3E}">
        <p14:creationId xmlns:p14="http://schemas.microsoft.com/office/powerpoint/2010/main" val="2261315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81358"/>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Backup and Restoration</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26021" y="1138878"/>
            <a:ext cx="10733557" cy="5156413"/>
          </a:xfrm>
        </p:spPr>
        <p:txBody>
          <a:bodyPr/>
          <a:lstStyle/>
          <a:p>
            <a:pPr marL="11113" indent="0" fontAlgn="ctr">
              <a:buNone/>
            </a:pPr>
            <a:endParaRPr lang="en-US" sz="1400" dirty="0" smtClean="0">
              <a:latin typeface="Huawei Sans Light" panose="020C0303030203020204" pitchFamily="34" charset="0"/>
              <a:cs typeface="Huawei Sans Light" panose="020C0303030203020204" pitchFamily="34" charset="0"/>
            </a:endParaRPr>
          </a:p>
          <a:p>
            <a:pPr marL="11113" indent="0" fontAlgn="ctr">
              <a:buNone/>
            </a:pPr>
            <a:endParaRPr lang="en-US" sz="1400" dirty="0">
              <a:latin typeface="Huawei Sans Light" panose="020C0303030203020204" pitchFamily="34" charset="0"/>
              <a:cs typeface="Huawei Sans Light" panose="020C0303030203020204" pitchFamily="34" charset="0"/>
            </a:endParaRPr>
          </a:p>
          <a:p>
            <a:pPr marL="11113" indent="0" fontAlgn="ctr">
              <a:buNone/>
            </a:pPr>
            <a:endParaRPr lang="en-US" sz="1400" dirty="0" smtClean="0">
              <a:latin typeface="Huawei Sans Light" panose="020C0303030203020204" pitchFamily="34" charset="0"/>
              <a:cs typeface="Huawei Sans Light" panose="020C0303030203020204" pitchFamily="34" charset="0"/>
            </a:endParaRPr>
          </a:p>
          <a:p>
            <a:pPr marL="11113" indent="0" fontAlgn="ctr">
              <a:buNone/>
            </a:pPr>
            <a:endParaRPr lang="en-US" sz="1400" dirty="0">
              <a:latin typeface="Huawei Sans Light" panose="020C0303030203020204" pitchFamily="34" charset="0"/>
              <a:cs typeface="Huawei Sans Light" panose="020C0303030203020204" pitchFamily="34" charset="0"/>
            </a:endParaRPr>
          </a:p>
          <a:p>
            <a:pPr marL="11113" indent="0" fontAlgn="ctr">
              <a:buNone/>
            </a:pPr>
            <a:endParaRPr lang="en-US" sz="1400" dirty="0" smtClean="0">
              <a:latin typeface="Huawei Sans Light" panose="020C0303030203020204" pitchFamily="34" charset="0"/>
              <a:cs typeface="Huawei Sans Light" panose="020C0303030203020204" pitchFamily="34" charset="0"/>
            </a:endParaRPr>
          </a:p>
          <a:p>
            <a:pPr marL="11113" indent="0" fontAlgn="ctr">
              <a:buNone/>
            </a:pPr>
            <a:endParaRPr lang="en-US" sz="1400" dirty="0">
              <a:latin typeface="Huawei Sans Light" panose="020C0303030203020204" pitchFamily="34" charset="0"/>
              <a:cs typeface="Huawei Sans Light" panose="020C0303030203020204" pitchFamily="34" charset="0"/>
            </a:endParaRPr>
          </a:p>
          <a:p>
            <a:pPr marL="11113" indent="0" fontAlgn="ctr">
              <a:buNone/>
            </a:pPr>
            <a:endParaRPr lang="en-US" sz="1400" dirty="0" smtClean="0">
              <a:latin typeface="Huawei Sans Light" panose="020C0303030203020204" pitchFamily="34" charset="0"/>
              <a:cs typeface="Huawei Sans Light" panose="020C0303030203020204" pitchFamily="34" charset="0"/>
            </a:endParaRPr>
          </a:p>
          <a:p>
            <a:pPr marL="11113" indent="0" fontAlgn="ctr">
              <a:buNone/>
            </a:pPr>
            <a:endParaRPr lang="en-US" sz="1400" dirty="0">
              <a:latin typeface="Huawei Sans Light" panose="020C0303030203020204" pitchFamily="34" charset="0"/>
              <a:cs typeface="Huawei Sans Light" panose="020C0303030203020204" pitchFamily="34" charset="0"/>
            </a:endParaRPr>
          </a:p>
          <a:p>
            <a:pPr marL="11113" indent="0" fontAlgn="ctr">
              <a:buNone/>
            </a:pPr>
            <a:endParaRPr lang="en-US" sz="1400" dirty="0" smtClean="0">
              <a:latin typeface="Huawei Sans Light" panose="020C0303030203020204" pitchFamily="34" charset="0"/>
              <a:cs typeface="Huawei Sans Light" panose="020C0303030203020204" pitchFamily="34" charset="0"/>
            </a:endParaRPr>
          </a:p>
          <a:p>
            <a:pPr marL="11113" indent="0" fontAlgn="ctr">
              <a:buNone/>
            </a:pPr>
            <a:endParaRPr lang="en-US" sz="500" dirty="0" smtClean="0">
              <a:latin typeface="Huawei Sans Light" panose="020C0303030203020204" pitchFamily="34" charset="0"/>
              <a:cs typeface="Huawei Sans Light" panose="020C0303030203020204" pitchFamily="34" charset="0"/>
            </a:endParaRPr>
          </a:p>
          <a:p>
            <a:pPr marL="11113" indent="0" fontAlgn="ctr">
              <a:buNone/>
            </a:pPr>
            <a:r>
              <a:rPr lang="en-US" sz="1100" dirty="0" smtClean="0">
                <a:latin typeface="Huawei Sans Light" panose="020C0303030203020204" pitchFamily="34" charset="0"/>
                <a:cs typeface="Huawei Sans Light" panose="020C0303030203020204" pitchFamily="34" charset="0"/>
              </a:rPr>
              <a:t>To ensure the reliability of the management plane and O&amp;M plane, back up the OS, application, and product data on a regular basis. If the management plane or service plane is faulty, you can restore the management plane or service plane to the state before backup by using the backup data.</a:t>
            </a:r>
            <a:endParaRPr lang="en-US" altLang="zh-CN" sz="11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100" dirty="0" smtClean="0">
                <a:latin typeface="Huawei Sans Light" panose="020C0303030203020204" pitchFamily="34" charset="0"/>
                <a:cs typeface="Huawei Sans Light" panose="020C0303030203020204" pitchFamily="34" charset="0"/>
              </a:rPr>
              <a:t>Setting Global Backup Parameters</a:t>
            </a:r>
            <a:endParaRPr lang="en-US" altLang="zh-CN" sz="11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050" dirty="0" smtClean="0">
                <a:latin typeface="Huawei Sans Light" panose="020C0303030203020204" pitchFamily="34" charset="0"/>
                <a:cs typeface="Huawei Sans Light" panose="020C0303030203020204" pitchFamily="34" charset="0"/>
              </a:rPr>
              <a:t>On the management plane, choose </a:t>
            </a:r>
            <a:r>
              <a:rPr lang="en-US" sz="1050" b="1" dirty="0" smtClean="0">
                <a:latin typeface="Huawei Sans Light" panose="020C0303030203020204" pitchFamily="34" charset="0"/>
                <a:cs typeface="Huawei Sans Light" panose="020C0303030203020204" pitchFamily="34" charset="0"/>
              </a:rPr>
              <a:t>Backup and Restore</a:t>
            </a:r>
            <a:r>
              <a:rPr lang="en-US" sz="1050" dirty="0" smtClean="0">
                <a:latin typeface="Huawei Sans Light" panose="020C0303030203020204" pitchFamily="34" charset="0"/>
                <a:cs typeface="Huawei Sans Light" panose="020C0303030203020204" pitchFamily="34" charset="0"/>
              </a:rPr>
              <a:t> &gt; </a:t>
            </a:r>
            <a:r>
              <a:rPr lang="en-US" sz="1050" b="1" dirty="0" smtClean="0">
                <a:latin typeface="Huawei Sans Light" panose="020C0303030203020204" pitchFamily="34" charset="0"/>
                <a:cs typeface="Huawei Sans Light" panose="020C0303030203020204" pitchFamily="34" charset="0"/>
              </a:rPr>
              <a:t>Configuration</a:t>
            </a:r>
            <a:r>
              <a:rPr lang="en-US" sz="1050" dirty="0" smtClean="0">
                <a:latin typeface="Huawei Sans Light" panose="020C0303030203020204" pitchFamily="34" charset="0"/>
                <a:cs typeface="Huawei Sans Light" panose="020C0303030203020204" pitchFamily="34" charset="0"/>
              </a:rPr>
              <a:t> &gt; </a:t>
            </a:r>
            <a:r>
              <a:rPr lang="en-US" sz="1050" b="1" dirty="0" smtClean="0">
                <a:latin typeface="Huawei Sans Light" panose="020C0303030203020204" pitchFamily="34" charset="0"/>
                <a:cs typeface="Huawei Sans Light" panose="020C0303030203020204" pitchFamily="34" charset="0"/>
              </a:rPr>
              <a:t>Configure Backup Parameter</a:t>
            </a:r>
            <a:r>
              <a:rPr lang="en-US" sz="1050" dirty="0" smtClean="0">
                <a:latin typeface="Huawei Sans Light" panose="020C0303030203020204" pitchFamily="34" charset="0"/>
                <a:cs typeface="Huawei Sans Light" panose="020C0303030203020204" pitchFamily="34" charset="0"/>
              </a:rPr>
              <a:t> from the main menu and set backup parameters as prompted.</a:t>
            </a:r>
            <a:endParaRPr lang="en-US" altLang="zh-CN" sz="105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100" dirty="0" smtClean="0">
                <a:latin typeface="Huawei Sans Light" panose="020C0303030203020204" pitchFamily="34" charset="0"/>
                <a:cs typeface="Huawei Sans Light" panose="020C0303030203020204" pitchFamily="34" charset="0"/>
              </a:rPr>
              <a:t>Manual backup and scheduled backup</a:t>
            </a:r>
            <a:endParaRPr lang="en-US" altLang="zh-CN" sz="11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050" dirty="0" smtClean="0">
                <a:latin typeface="Huawei Sans Light" panose="020C0303030203020204" pitchFamily="34" charset="0"/>
                <a:cs typeface="Huawei Sans Light" panose="020C0303030203020204" pitchFamily="34" charset="0"/>
              </a:rPr>
              <a:t>Select </a:t>
            </a:r>
            <a:r>
              <a:rPr lang="en-US" sz="1050" b="1" dirty="0" smtClean="0">
                <a:latin typeface="Huawei Sans Light" panose="020C0303030203020204" pitchFamily="34" charset="0"/>
                <a:cs typeface="Huawei Sans Light" panose="020C0303030203020204" pitchFamily="34" charset="0"/>
              </a:rPr>
              <a:t>Back Up Product Data</a:t>
            </a:r>
            <a:r>
              <a:rPr lang="en-US" sz="1050" dirty="0" smtClean="0">
                <a:latin typeface="Huawei Sans Light" panose="020C0303030203020204" pitchFamily="34" charset="0"/>
                <a:cs typeface="Huawei Sans Light" panose="020C0303030203020204" pitchFamily="34" charset="0"/>
              </a:rPr>
              <a:t>, </a:t>
            </a:r>
            <a:r>
              <a:rPr lang="en-US" sz="1050" b="1" dirty="0" smtClean="0">
                <a:latin typeface="Huawei Sans Light" panose="020C0303030203020204" pitchFamily="34" charset="0"/>
                <a:cs typeface="Huawei Sans Light" panose="020C0303030203020204" pitchFamily="34" charset="0"/>
              </a:rPr>
              <a:t>Back Up Product Application</a:t>
            </a:r>
            <a:r>
              <a:rPr lang="en-US" sz="1050" dirty="0" smtClean="0">
                <a:latin typeface="Huawei Sans Light" panose="020C0303030203020204" pitchFamily="34" charset="0"/>
                <a:cs typeface="Huawei Sans Light" panose="020C0303030203020204" pitchFamily="34" charset="0"/>
              </a:rPr>
              <a:t>, </a:t>
            </a:r>
            <a:r>
              <a:rPr lang="en-US" sz="1050" b="1" dirty="0" smtClean="0">
                <a:latin typeface="Huawei Sans Light" panose="020C0303030203020204" pitchFamily="34" charset="0"/>
                <a:cs typeface="Huawei Sans Light" panose="020C0303030203020204" pitchFamily="34" charset="0"/>
              </a:rPr>
              <a:t>Back Up Database Application</a:t>
            </a:r>
            <a:r>
              <a:rPr lang="en-US" sz="1050" dirty="0" smtClean="0">
                <a:latin typeface="Huawei Sans Light" panose="020C0303030203020204" pitchFamily="34" charset="0"/>
                <a:cs typeface="Huawei Sans Light" panose="020C0303030203020204" pitchFamily="34" charset="0"/>
              </a:rPr>
              <a:t>, and </a:t>
            </a:r>
            <a:r>
              <a:rPr lang="en-US" sz="1050" b="1" dirty="0" smtClean="0">
                <a:latin typeface="Huawei Sans Light" panose="020C0303030203020204" pitchFamily="34" charset="0"/>
                <a:cs typeface="Huawei Sans Light" panose="020C0303030203020204" pitchFamily="34" charset="0"/>
              </a:rPr>
              <a:t>Back Up the Management Plane</a:t>
            </a:r>
            <a:r>
              <a:rPr lang="en-US" sz="1050" dirty="0" smtClean="0">
                <a:latin typeface="Huawei Sans Light" panose="020C0303030203020204" pitchFamily="34" charset="0"/>
                <a:cs typeface="Huawei Sans Light" panose="020C0303030203020204" pitchFamily="34" charset="0"/>
              </a:rPr>
              <a:t> in sequence to manually back up data.</a:t>
            </a:r>
            <a:endParaRPr lang="en-US" altLang="zh-CN" sz="105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050" dirty="0" smtClean="0">
                <a:latin typeface="Huawei Sans Light" panose="020C0303030203020204" pitchFamily="34" charset="0"/>
                <a:cs typeface="Huawei Sans Light" panose="020C0303030203020204" pitchFamily="34" charset="0"/>
              </a:rPr>
              <a:t>Choose </a:t>
            </a:r>
            <a:r>
              <a:rPr lang="en-US" sz="1050" b="1" dirty="0" smtClean="0">
                <a:latin typeface="Huawei Sans Light" panose="020C0303030203020204" pitchFamily="34" charset="0"/>
                <a:cs typeface="Huawei Sans Light" panose="020C0303030203020204" pitchFamily="34" charset="0"/>
              </a:rPr>
              <a:t>Backup and Restore</a:t>
            </a:r>
            <a:r>
              <a:rPr lang="en-US" sz="1050" dirty="0" smtClean="0">
                <a:latin typeface="Huawei Sans Light" panose="020C0303030203020204" pitchFamily="34" charset="0"/>
                <a:cs typeface="Huawei Sans Light" panose="020C0303030203020204" pitchFamily="34" charset="0"/>
              </a:rPr>
              <a:t> &gt; </a:t>
            </a:r>
            <a:r>
              <a:rPr lang="en-US" sz="1050" b="1" dirty="0" smtClean="0">
                <a:latin typeface="Huawei Sans Light" panose="020C0303030203020204" pitchFamily="34" charset="0"/>
                <a:cs typeface="Huawei Sans Light" panose="020C0303030203020204" pitchFamily="34" charset="0"/>
              </a:rPr>
              <a:t>Configuration</a:t>
            </a:r>
            <a:r>
              <a:rPr lang="en-US" sz="1050" dirty="0" smtClean="0">
                <a:latin typeface="Huawei Sans Light" panose="020C0303030203020204" pitchFamily="34" charset="0"/>
                <a:cs typeface="Huawei Sans Light" panose="020C0303030203020204" pitchFamily="34" charset="0"/>
              </a:rPr>
              <a:t> &gt; </a:t>
            </a:r>
            <a:r>
              <a:rPr lang="en-US" sz="1050" b="1" dirty="0" smtClean="0">
                <a:latin typeface="Huawei Sans Light" panose="020C0303030203020204" pitchFamily="34" charset="0"/>
                <a:cs typeface="Huawei Sans Light" panose="020C0303030203020204" pitchFamily="34" charset="0"/>
              </a:rPr>
              <a:t>Configure Scheduled Backup Task</a:t>
            </a:r>
            <a:r>
              <a:rPr lang="en-US" sz="1050" dirty="0" smtClean="0">
                <a:latin typeface="Huawei Sans Light" panose="020C0303030203020204" pitchFamily="34" charset="0"/>
                <a:cs typeface="Huawei Sans Light" panose="020C0303030203020204" pitchFamily="34" charset="0"/>
              </a:rPr>
              <a:t> from the management plane main menu.</a:t>
            </a:r>
            <a:endParaRPr lang="en-US" altLang="zh-CN" sz="105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100" dirty="0" smtClean="0">
                <a:latin typeface="Huawei Sans Light" panose="020C0303030203020204" pitchFamily="34" charset="0"/>
                <a:cs typeface="Huawei Sans Light" panose="020C0303030203020204" pitchFamily="34" charset="0"/>
              </a:rPr>
              <a:t>Data restoration</a:t>
            </a:r>
            <a:endParaRPr lang="en-US" altLang="zh-CN" sz="11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050" dirty="0" smtClean="0">
                <a:latin typeface="Huawei Sans Light" panose="020C0303030203020204" pitchFamily="34" charset="0"/>
                <a:cs typeface="Huawei Sans Light" panose="020C0303030203020204" pitchFamily="34" charset="0"/>
              </a:rPr>
              <a:t>Based on the fault scenario, choose </a:t>
            </a:r>
            <a:r>
              <a:rPr lang="en-US" sz="1050" b="1" dirty="0" smtClean="0">
                <a:latin typeface="Huawei Sans Light" panose="020C0303030203020204" pitchFamily="34" charset="0"/>
                <a:cs typeface="Huawei Sans Light" panose="020C0303030203020204" pitchFamily="34" charset="0"/>
              </a:rPr>
              <a:t>Restore Product Data</a:t>
            </a:r>
            <a:r>
              <a:rPr lang="en-US" sz="1050" dirty="0" smtClean="0">
                <a:latin typeface="Huawei Sans Light" panose="020C0303030203020204" pitchFamily="34" charset="0"/>
                <a:cs typeface="Huawei Sans Light" panose="020C0303030203020204" pitchFamily="34" charset="0"/>
              </a:rPr>
              <a:t>, </a:t>
            </a:r>
            <a:r>
              <a:rPr lang="en-US" sz="1050" b="1" dirty="0" smtClean="0">
                <a:latin typeface="Huawei Sans Light" panose="020C0303030203020204" pitchFamily="34" charset="0"/>
                <a:cs typeface="Huawei Sans Light" panose="020C0303030203020204" pitchFamily="34" charset="0"/>
              </a:rPr>
              <a:t>Restore Product Application</a:t>
            </a:r>
            <a:r>
              <a:rPr lang="en-US" sz="1050" dirty="0" smtClean="0">
                <a:latin typeface="Huawei Sans Light" panose="020C0303030203020204" pitchFamily="34" charset="0"/>
                <a:cs typeface="Huawei Sans Light" panose="020C0303030203020204" pitchFamily="34" charset="0"/>
              </a:rPr>
              <a:t>, </a:t>
            </a:r>
            <a:r>
              <a:rPr lang="en-US" sz="1050" b="1" dirty="0" smtClean="0">
                <a:latin typeface="Huawei Sans Light" panose="020C0303030203020204" pitchFamily="34" charset="0"/>
                <a:cs typeface="Huawei Sans Light" panose="020C0303030203020204" pitchFamily="34" charset="0"/>
              </a:rPr>
              <a:t>Restore Database Application</a:t>
            </a:r>
            <a:r>
              <a:rPr lang="en-US" sz="1050" dirty="0" smtClean="0">
                <a:latin typeface="Huawei Sans Light" panose="020C0303030203020204" pitchFamily="34" charset="0"/>
                <a:cs typeface="Huawei Sans Light" panose="020C0303030203020204" pitchFamily="34" charset="0"/>
              </a:rPr>
              <a:t>, or </a:t>
            </a:r>
            <a:r>
              <a:rPr lang="en-US" sz="1050" b="1" dirty="0" smtClean="0">
                <a:latin typeface="Huawei Sans Light" panose="020C0303030203020204" pitchFamily="34" charset="0"/>
                <a:cs typeface="Huawei Sans Light" panose="020C0303030203020204" pitchFamily="34" charset="0"/>
              </a:rPr>
              <a:t>Restore the Management Plane</a:t>
            </a:r>
            <a:r>
              <a:rPr lang="en-US" sz="1050" dirty="0" smtClean="0">
                <a:latin typeface="Huawei Sans Light" panose="020C0303030203020204" pitchFamily="34" charset="0"/>
                <a:cs typeface="Huawei Sans Light" panose="020C0303030203020204" pitchFamily="34" charset="0"/>
              </a:rPr>
              <a:t> to restore data. For details, see the product documentation.</a:t>
            </a:r>
            <a:endParaRPr lang="en-US" altLang="zh-CN" sz="105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r>
              <a:rPr lang="en-US" sz="1100" dirty="0" smtClean="0">
                <a:latin typeface="Huawei Sans Light" panose="020C0303030203020204" pitchFamily="34" charset="0"/>
                <a:cs typeface="Huawei Sans Light" panose="020C0303030203020204" pitchFamily="34" charset="0"/>
              </a:rPr>
              <a:t>Note: For details, see Operation and Maintenance &gt; Maintenance Guide &gt; Backup and Restore in the product documentation.</a:t>
            </a:r>
            <a:endParaRPr lang="en-US" altLang="zh-CN" sz="11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5" name="图片 4"/>
          <p:cNvPicPr>
            <a:picLocks noChangeAspect="1"/>
          </p:cNvPicPr>
          <p:nvPr/>
        </p:nvPicPr>
        <p:blipFill>
          <a:blip r:embed="rId2"/>
          <a:stretch>
            <a:fillRect/>
          </a:stretch>
        </p:blipFill>
        <p:spPr>
          <a:xfrm>
            <a:off x="1642352" y="969326"/>
            <a:ext cx="8914286" cy="2895238"/>
          </a:xfrm>
          <a:prstGeom prst="rect">
            <a:avLst/>
          </a:prstGeom>
          <a:ln w="3175">
            <a:solidFill>
              <a:schemeClr val="tx1"/>
            </a:solidFill>
          </a:ln>
        </p:spPr>
      </p:pic>
    </p:spTree>
    <p:extLst>
      <p:ext uri="{BB962C8B-B14F-4D97-AF65-F5344CB8AC3E}">
        <p14:creationId xmlns:p14="http://schemas.microsoft.com/office/powerpoint/2010/main" val="616397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72566"/>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Configuring Network Information</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26021" y="1119628"/>
            <a:ext cx="10743667" cy="4906974"/>
          </a:xfrm>
        </p:spPr>
        <p:txBody>
          <a:bodyPr/>
          <a:lstStyle/>
          <a:p>
            <a:pPr marL="11113" indent="0" fontAlgn="ctr">
              <a:buNone/>
            </a:pPr>
            <a:r>
              <a:rPr lang="en-US" sz="1600" dirty="0" smtClean="0">
                <a:latin typeface="Huawei Sans Light" panose="020C0303030203020204" pitchFamily="34" charset="0"/>
                <a:cs typeface="Huawei Sans Light" panose="020C0303030203020204" pitchFamily="34" charset="0"/>
              </a:rPr>
              <a:t>If IP address conflict occurs on the network or the overall network plan changes (for example, an equipment room is relocated or a subnet mask is changed), change the IP address, subnet mask, and usage accordingly.</a:t>
            </a: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600" dirty="0" smtClean="0">
                <a:latin typeface="Huawei Sans Light" panose="020C0303030203020204" pitchFamily="34" charset="0"/>
                <a:cs typeface="Huawei Sans Light" panose="020C0303030203020204" pitchFamily="34" charset="0"/>
              </a:rPr>
              <a:t>Set an IP address.</a:t>
            </a: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400" dirty="0" smtClean="0">
                <a:latin typeface="Huawei Sans Light" panose="020C0303030203020204" pitchFamily="34" charset="0"/>
                <a:cs typeface="Huawei Sans Light" panose="020C0303030203020204" pitchFamily="34" charset="0"/>
              </a:rPr>
              <a:t>On the main menu of the management plane, choose </a:t>
            </a:r>
            <a:r>
              <a:rPr lang="en-US" sz="1400" b="1" dirty="0" smtClean="0">
                <a:latin typeface="Huawei Sans Light" panose="020C0303030203020204" pitchFamily="34" charset="0"/>
                <a:cs typeface="Huawei Sans Light" panose="020C0303030203020204" pitchFamily="34" charset="0"/>
              </a:rPr>
              <a:t>Maintenance</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Network Configuration</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Configure IP Address</a:t>
            </a:r>
            <a:r>
              <a:rPr lang="en-US" sz="1400" dirty="0" smtClean="0">
                <a:latin typeface="Huawei Sans Light" panose="020C0303030203020204" pitchFamily="34" charset="0"/>
                <a:cs typeface="Huawei Sans Light" panose="020C0303030203020204" pitchFamily="34" charset="0"/>
              </a:rPr>
              <a:t> and change the IP address based on the IP address plan.</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600" dirty="0" smtClean="0">
                <a:latin typeface="Huawei Sans Light" panose="020C0303030203020204" pitchFamily="34" charset="0"/>
                <a:cs typeface="Huawei Sans Light" panose="020C0303030203020204" pitchFamily="34" charset="0"/>
              </a:rPr>
              <a:t>Configure routes.</a:t>
            </a: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400" dirty="0" smtClean="0">
                <a:latin typeface="Huawei Sans Light" panose="020C0303030203020204" pitchFamily="34" charset="0"/>
                <a:cs typeface="Huawei Sans Light" panose="020C0303030203020204" pitchFamily="34" charset="0"/>
              </a:rPr>
              <a:t>After obtaining the target network, network mask, and gateway of the route, choose </a:t>
            </a:r>
            <a:r>
              <a:rPr lang="en-US" sz="1400" b="1" dirty="0" smtClean="0">
                <a:latin typeface="Huawei Sans Light" panose="020C0303030203020204" pitchFamily="34" charset="0"/>
                <a:cs typeface="Huawei Sans Light" panose="020C0303030203020204" pitchFamily="34" charset="0"/>
              </a:rPr>
              <a:t>Maintenance</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Network Configuration</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Configure Route</a:t>
            </a:r>
            <a:r>
              <a:rPr lang="en-US" sz="1400" dirty="0" smtClean="0">
                <a:latin typeface="Huawei Sans Light" panose="020C0303030203020204" pitchFamily="34" charset="0"/>
                <a:cs typeface="Huawei Sans Light" panose="020C0303030203020204" pitchFamily="34" charset="0"/>
              </a:rPr>
              <a:t> from the main menu of the management plane to modify the route configurations.</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r>
              <a:rPr lang="en-US" sz="1600" dirty="0" smtClean="0">
                <a:latin typeface="Huawei Sans Light" panose="020C0303030203020204" pitchFamily="34" charset="0"/>
                <a:cs typeface="Huawei Sans Light" panose="020C0303030203020204" pitchFamily="34" charset="0"/>
              </a:rPr>
              <a:t>Change the host name.</a:t>
            </a: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buFont typeface="Wingdings" panose="05000000000000000000" pitchFamily="2" charset="2"/>
              <a:buChar char="Ø"/>
            </a:pPr>
            <a:r>
              <a:rPr lang="en-US" sz="1400" dirty="0" smtClean="0">
                <a:latin typeface="Huawei Sans Light" panose="020C0303030203020204" pitchFamily="34" charset="0"/>
                <a:cs typeface="Huawei Sans Light" panose="020C0303030203020204" pitchFamily="34" charset="0"/>
              </a:rPr>
              <a:t>On the main menu of the management plane, choose </a:t>
            </a:r>
            <a:r>
              <a:rPr lang="en-US" sz="1400" b="1" dirty="0" smtClean="0">
                <a:latin typeface="Huawei Sans Light" panose="020C0303030203020204" pitchFamily="34" charset="0"/>
                <a:cs typeface="Huawei Sans Light" panose="020C0303030203020204" pitchFamily="34" charset="0"/>
              </a:rPr>
              <a:t>Maintenance</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Network Configuration</a:t>
            </a:r>
            <a:r>
              <a:rPr lang="en-US" sz="1400" dirty="0" smtClean="0">
                <a:latin typeface="Huawei Sans Light" panose="020C0303030203020204" pitchFamily="34" charset="0"/>
                <a:cs typeface="Huawei Sans Light" panose="020C0303030203020204" pitchFamily="34" charset="0"/>
              </a:rPr>
              <a:t> &gt; </a:t>
            </a:r>
            <a:r>
              <a:rPr lang="en-US" sz="1400" b="1" dirty="0" smtClean="0">
                <a:latin typeface="Huawei Sans Light" panose="020C0303030203020204" pitchFamily="34" charset="0"/>
                <a:cs typeface="Huawei Sans Light" panose="020C0303030203020204" pitchFamily="34" charset="0"/>
              </a:rPr>
              <a:t>Modify Hostname</a:t>
            </a:r>
            <a:r>
              <a:rPr lang="en-US" sz="1400" dirty="0" smtClean="0">
                <a:latin typeface="Huawei Sans Light" panose="020C0303030203020204" pitchFamily="34" charset="0"/>
                <a:cs typeface="Huawei Sans Light" panose="020C0303030203020204" pitchFamily="34" charset="0"/>
              </a:rPr>
              <a:t> and change the host name as prompted.</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fontAlgn="ct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endParaRPr lang="en-US" altLang="zh-CN" sz="16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buNone/>
            </a:pPr>
            <a:r>
              <a:rPr lang="en-US" sz="1600" dirty="0" smtClean="0">
                <a:latin typeface="Huawei Sans Light" panose="020C0303030203020204" pitchFamily="34" charset="0"/>
                <a:cs typeface="Huawei Sans Light" panose="020C0303030203020204" pitchFamily="34" charset="0"/>
              </a:rPr>
              <a:t>Note: For details, see Operation and Maintenance &gt; Maintenance Guide &gt; Configuring Network Information in the product documentation.</a:t>
            </a:r>
            <a:endParaRPr lang="en-US" sz="1600" dirty="0">
              <a:latin typeface="Huawei Sans Light" panose="020C0303030203020204" pitchFamily="34" charset="0"/>
              <a:cs typeface="Huawei Sans Light" panose="020C0303030203020204" pitchFamily="34" charset="0"/>
            </a:endParaRPr>
          </a:p>
        </p:txBody>
      </p:sp>
    </p:spTree>
    <p:extLst>
      <p:ext uri="{BB962C8B-B14F-4D97-AF65-F5344CB8AC3E}">
        <p14:creationId xmlns:p14="http://schemas.microsoft.com/office/powerpoint/2010/main" val="52106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496366"/>
          </a:xfrm>
        </p:spPr>
        <p:txBody>
          <a:bodyPr/>
          <a:lstStyle/>
          <a:p>
            <a:r>
              <a:rPr lang="en-US" altLang="zh-CN" b="1" dirty="0" smtClean="0">
                <a:latin typeface="Huawei Sans Light" panose="020C0303030203020204" pitchFamily="34" charset="0"/>
                <a:cs typeface="Huawei Sans Light" panose="020C0303030203020204" pitchFamily="34" charset="0"/>
              </a:rPr>
              <a:t>Starting </a:t>
            </a:r>
            <a:r>
              <a:rPr lang="en-US" altLang="zh-CN" b="1" dirty="0">
                <a:latin typeface="Huawei Sans Light" panose="020C0303030203020204" pitchFamily="34" charset="0"/>
                <a:cs typeface="Huawei Sans Light" panose="020C0303030203020204" pitchFamily="34" charset="0"/>
              </a:rPr>
              <a:t>or Stopping </a:t>
            </a:r>
            <a:r>
              <a:rPr lang="en-US" altLang="zh-CN" b="1" dirty="0" smtClean="0">
                <a:latin typeface="Huawei Sans Light" panose="020C0303030203020204" pitchFamily="34" charset="0"/>
                <a:cs typeface="Huawei Sans Light" panose="020C0303030203020204" pitchFamily="34" charset="0"/>
              </a:rPr>
              <a:t>eSight</a:t>
            </a:r>
            <a:endParaRPr lang="en-US" altLang="zh-CN" b="1"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26021" y="1703375"/>
            <a:ext cx="10733557" cy="4690459"/>
          </a:xfrm>
        </p:spPr>
        <p:txBody>
          <a:bodyPr/>
          <a:lstStyle/>
          <a:p>
            <a:pPr marL="11113" lvl="0" indent="0" eaLnBrk="0" fontAlgn="base" hangingPunct="0">
              <a:lnSpc>
                <a:spcPct val="120000"/>
              </a:lnSpc>
              <a:buNone/>
            </a:pP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eaLnBrk="0" fontAlgn="base" hangingPunct="0">
              <a:lnSpc>
                <a:spcPct val="120000"/>
              </a:lnSpc>
              <a:buNone/>
            </a:pP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eaLnBrk="0" fontAlgn="base" hangingPunct="0">
              <a:lnSpc>
                <a:spcPct val="120000"/>
              </a:lnSpc>
            </a:pPr>
            <a:r>
              <a:rPr lang="en-US" altLang="zh-CN" sz="1300" dirty="0" smtClean="0">
                <a:latin typeface="Huawei Sans Light" panose="020C0303030203020204" pitchFamily="34" charset="0"/>
                <a:cs typeface="Huawei Sans Light" panose="020C0303030203020204" pitchFamily="34" charset="0"/>
              </a:rPr>
              <a:t>Startup </a:t>
            </a:r>
            <a:r>
              <a:rPr lang="en-US" altLang="zh-CN" sz="1300" dirty="0">
                <a:latin typeface="Huawei Sans Light" panose="020C0303030203020204" pitchFamily="34" charset="0"/>
                <a:cs typeface="Huawei Sans Light" panose="020C0303030203020204" pitchFamily="34" charset="0"/>
              </a:rPr>
              <a:t>and stop service plane:</a:t>
            </a:r>
            <a:endParaRPr lang="en-US" altLang="zh-CN" sz="13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60751" lvl="1" indent="0" eaLnBrk="0" fontAlgn="base" hangingPunct="0">
              <a:lnSpc>
                <a:spcPct val="120000"/>
              </a:lnSpc>
              <a:buNone/>
            </a:pPr>
            <a:r>
              <a:rPr lang="en-US" altLang="zh-CN" sz="1200" dirty="0">
                <a:latin typeface="Huawei Sans Light" panose="020C0303030203020204" pitchFamily="34" charset="0"/>
                <a:cs typeface="Huawei Sans Light" panose="020C0303030203020204" pitchFamily="34" charset="0"/>
              </a:rPr>
              <a:t>a. Choose </a:t>
            </a:r>
            <a:r>
              <a:rPr lang="en-US" altLang="zh-CN" sz="1200" b="1" dirty="0">
                <a:latin typeface="Huawei Sans Light" panose="020C0303030203020204" pitchFamily="34" charset="0"/>
                <a:cs typeface="Huawei Sans Light" panose="020C0303030203020204" pitchFamily="34" charset="0"/>
              </a:rPr>
              <a:t>Product</a:t>
            </a:r>
            <a:r>
              <a:rPr lang="en-US" altLang="zh-CN" sz="1200" dirty="0">
                <a:latin typeface="Huawei Sans Light" panose="020C0303030203020204" pitchFamily="34" charset="0"/>
                <a:cs typeface="Huawei Sans Light" panose="020C0303030203020204" pitchFamily="34" charset="0"/>
              </a:rPr>
              <a:t> &gt; </a:t>
            </a:r>
            <a:r>
              <a:rPr lang="en-US" altLang="zh-CN" sz="1200" b="1" dirty="0">
                <a:latin typeface="Huawei Sans Light" panose="020C0303030203020204" pitchFamily="34" charset="0"/>
                <a:cs typeface="Huawei Sans Light" panose="020C0303030203020204" pitchFamily="34" charset="0"/>
              </a:rPr>
              <a:t>System Monitor</a:t>
            </a:r>
            <a:r>
              <a:rPr lang="en-US" altLang="zh-CN" sz="1200" dirty="0">
                <a:latin typeface="Huawei Sans Light" panose="020C0303030203020204" pitchFamily="34" charset="0"/>
                <a:cs typeface="Huawei Sans Light" panose="020C0303030203020204" pitchFamily="34" charset="0"/>
              </a:rPr>
              <a:t> from the management plane main menu. The </a:t>
            </a:r>
            <a:r>
              <a:rPr lang="en-US" altLang="zh-CN" sz="1200" b="1" dirty="0">
                <a:latin typeface="Huawei Sans Light" panose="020C0303030203020204" pitchFamily="34" charset="0"/>
                <a:cs typeface="Huawei Sans Light" panose="020C0303030203020204" pitchFamily="34" charset="0"/>
              </a:rPr>
              <a:t>System Monitor</a:t>
            </a:r>
            <a:r>
              <a:rPr lang="en-US" altLang="zh-CN" sz="1200" dirty="0">
                <a:latin typeface="Huawei Sans Light" panose="020C0303030203020204" pitchFamily="34" charset="0"/>
                <a:cs typeface="Huawei Sans Light" panose="020C0303030203020204" pitchFamily="34" charset="0"/>
              </a:rPr>
              <a:t> page is displayed.</a:t>
            </a:r>
          </a:p>
          <a:p>
            <a:pPr marL="160751" lvl="1" indent="0" eaLnBrk="0" fontAlgn="base" hangingPunct="0">
              <a:lnSpc>
                <a:spcPct val="120000"/>
              </a:lnSpc>
              <a:buNone/>
            </a:pPr>
            <a:r>
              <a:rPr lang="en-US" altLang="zh-CN" sz="1200" dirty="0">
                <a:latin typeface="Huawei Sans Light" panose="020C0303030203020204" pitchFamily="34" charset="0"/>
                <a:cs typeface="Huawei Sans Light" panose="020C0303030203020204" pitchFamily="34" charset="0"/>
              </a:rPr>
              <a:t>b. In the upper left corner of the </a:t>
            </a:r>
            <a:r>
              <a:rPr lang="en-US" altLang="zh-CN" sz="1200" b="1" dirty="0">
                <a:latin typeface="Huawei Sans Light" panose="020C0303030203020204" pitchFamily="34" charset="0"/>
                <a:cs typeface="Huawei Sans Light" panose="020C0303030203020204" pitchFamily="34" charset="0"/>
              </a:rPr>
              <a:t>System Monitor</a:t>
            </a:r>
            <a:r>
              <a:rPr lang="en-US" altLang="zh-CN" sz="1200" dirty="0">
                <a:latin typeface="Huawei Sans Light" panose="020C0303030203020204" pitchFamily="34" charset="0"/>
                <a:cs typeface="Huawei Sans Light" panose="020C0303030203020204" pitchFamily="34" charset="0"/>
              </a:rPr>
              <a:t> page, move the cursor to the corresponding product or </a:t>
            </a:r>
            <a:r>
              <a:rPr lang="en-US" altLang="zh-CN" sz="1200" b="1" dirty="0">
                <a:latin typeface="Huawei Sans Light" panose="020C0303030203020204" pitchFamily="34" charset="0"/>
                <a:cs typeface="Huawei Sans Light" panose="020C0303030203020204" pitchFamily="34" charset="0"/>
              </a:rPr>
              <a:t>Maintenance Tool</a:t>
            </a:r>
            <a:r>
              <a:rPr lang="en-US" altLang="zh-CN" sz="1200" dirty="0">
                <a:latin typeface="Huawei Sans Light" panose="020C0303030203020204" pitchFamily="34" charset="0"/>
                <a:cs typeface="Huawei Sans Light" panose="020C0303030203020204" pitchFamily="34" charset="0"/>
              </a:rPr>
              <a:t>, select it, and click </a:t>
            </a:r>
            <a:r>
              <a:rPr lang="en-US" altLang="zh-CN" sz="1200" b="1" dirty="0">
                <a:latin typeface="Huawei Sans Light" panose="020C0303030203020204" pitchFamily="34" charset="0"/>
                <a:cs typeface="Huawei Sans Light" panose="020C0303030203020204" pitchFamily="34" charset="0"/>
              </a:rPr>
              <a:t>Start</a:t>
            </a:r>
            <a:r>
              <a:rPr lang="en-US" altLang="zh-CN" sz="1200" dirty="0">
                <a:latin typeface="Huawei Sans Light" panose="020C0303030203020204" pitchFamily="34" charset="0"/>
                <a:cs typeface="Huawei Sans Light" panose="020C0303030203020204" pitchFamily="34" charset="0"/>
              </a:rPr>
              <a:t> or </a:t>
            </a:r>
            <a:r>
              <a:rPr lang="en-US" altLang="zh-CN" sz="1200" b="1" dirty="0">
                <a:latin typeface="Huawei Sans Light" panose="020C0303030203020204" pitchFamily="34" charset="0"/>
                <a:cs typeface="Huawei Sans Light" panose="020C0303030203020204" pitchFamily="34" charset="0"/>
              </a:rPr>
              <a:t>Stop</a:t>
            </a:r>
            <a:r>
              <a:rPr lang="en-US" altLang="zh-CN" sz="1200" dirty="0">
                <a:latin typeface="Huawei Sans Light" panose="020C0303030203020204" pitchFamily="34" charset="0"/>
                <a:cs typeface="Huawei Sans Light" panose="020C0303030203020204" pitchFamily="34" charset="0"/>
              </a:rPr>
              <a:t>.</a:t>
            </a:r>
          </a:p>
          <a:p>
            <a:pPr eaLnBrk="0" fontAlgn="base" hangingPunct="0">
              <a:lnSpc>
                <a:spcPct val="120000"/>
              </a:lnSpc>
            </a:pPr>
            <a:r>
              <a:rPr lang="en-US" altLang="zh-CN" sz="1300" dirty="0">
                <a:latin typeface="Huawei Sans Light" panose="020C0303030203020204" pitchFamily="34" charset="0"/>
                <a:cs typeface="Huawei Sans Light" panose="020C0303030203020204" pitchFamily="34" charset="0"/>
              </a:rPr>
              <a:t>Startup and stop management plane:</a:t>
            </a:r>
            <a:endParaRPr lang="en-US" altLang="zh-CN" sz="13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lvl="1" eaLnBrk="0" fontAlgn="base" hangingPunct="0">
              <a:lnSpc>
                <a:spcPct val="120000"/>
              </a:lnSpc>
            </a:pPr>
            <a:r>
              <a:rPr lang="en-US" altLang="zh-CN" sz="1100" dirty="0">
                <a:latin typeface="Huawei Sans Light" panose="020C0303030203020204" pitchFamily="34" charset="0"/>
                <a:cs typeface="Huawei Sans Light" panose="020C0303030203020204" pitchFamily="34" charset="0"/>
              </a:rPr>
              <a:t>Log in to the management node and run the </a:t>
            </a:r>
            <a:r>
              <a:rPr lang="en-US" altLang="zh-CN" sz="1100" b="1" dirty="0" err="1">
                <a:latin typeface="Huawei Sans Light" panose="020C0303030203020204" pitchFamily="34" charset="0"/>
                <a:cs typeface="Huawei Sans Light" panose="020C0303030203020204" pitchFamily="34" charset="0"/>
              </a:rPr>
              <a:t>ipmc_adm</a:t>
            </a:r>
            <a:r>
              <a:rPr lang="en-US" altLang="zh-CN" sz="1100" b="1" dirty="0">
                <a:latin typeface="Huawei Sans Light" panose="020C0303030203020204" pitchFamily="34" charset="0"/>
                <a:cs typeface="Huawei Sans Light" panose="020C0303030203020204" pitchFamily="34" charset="0"/>
              </a:rPr>
              <a:t> -</a:t>
            </a:r>
            <a:r>
              <a:rPr lang="en-US" altLang="zh-CN" sz="1100" b="1" dirty="0" err="1">
                <a:latin typeface="Huawei Sans Light" panose="020C0303030203020204" pitchFamily="34" charset="0"/>
                <a:cs typeface="Huawei Sans Light" panose="020C0303030203020204" pitchFamily="34" charset="0"/>
              </a:rPr>
              <a:t>cmd</a:t>
            </a:r>
            <a:r>
              <a:rPr lang="en-US" altLang="zh-CN" sz="1100" b="1" dirty="0">
                <a:latin typeface="Huawei Sans Light" panose="020C0303030203020204" pitchFamily="34" charset="0"/>
                <a:cs typeface="Huawei Sans Light" panose="020C0303030203020204" pitchFamily="34" charset="0"/>
              </a:rPr>
              <a:t> {</a:t>
            </a:r>
            <a:r>
              <a:rPr lang="en-US" altLang="zh-CN" sz="1100" b="1" dirty="0" err="1">
                <a:latin typeface="Huawei Sans Light" panose="020C0303030203020204" pitchFamily="34" charset="0"/>
                <a:cs typeface="Huawei Sans Light" panose="020C0303030203020204" pitchFamily="34" charset="0"/>
              </a:rPr>
              <a:t>startmgr|stopmgr</a:t>
            </a:r>
            <a:r>
              <a:rPr lang="en-US" altLang="zh-CN" sz="1100" b="1" dirty="0">
                <a:latin typeface="Huawei Sans Light" panose="020C0303030203020204" pitchFamily="34" charset="0"/>
                <a:cs typeface="Huawei Sans Light" panose="020C0303030203020204" pitchFamily="34" charset="0"/>
              </a:rPr>
              <a:t>}</a:t>
            </a:r>
            <a:r>
              <a:rPr lang="en-US" altLang="zh-CN" sz="1100" dirty="0">
                <a:latin typeface="Huawei Sans Light" panose="020C0303030203020204" pitchFamily="34" charset="0"/>
                <a:cs typeface="Huawei Sans Light" panose="020C0303030203020204" pitchFamily="34" charset="0"/>
              </a:rPr>
              <a:t> command to start or stop the management plane.</a:t>
            </a:r>
            <a:endParaRPr lang="en-US" altLang="zh-CN" sz="11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eaLnBrk="0" fontAlgn="base" hangingPunct="0">
              <a:lnSpc>
                <a:spcPct val="120000"/>
              </a:lnSpc>
            </a:pPr>
            <a:r>
              <a:rPr lang="en-US" altLang="zh-CN" sz="1300" dirty="0" smtClean="0">
                <a:latin typeface="Huawei Sans Light" panose="020C0303030203020204" pitchFamily="34" charset="0"/>
                <a:cs typeface="Huawei Sans Light" panose="020C0303030203020204" pitchFamily="34" charset="0"/>
              </a:rPr>
              <a:t>Note: After </a:t>
            </a:r>
            <a:r>
              <a:rPr lang="en-US" altLang="zh-CN" sz="1300" dirty="0">
                <a:latin typeface="Huawei Sans Light" panose="020C0303030203020204" pitchFamily="34" charset="0"/>
                <a:cs typeface="Huawei Sans Light" panose="020C0303030203020204" pitchFamily="34" charset="0"/>
              </a:rPr>
              <a:t>eSight is installed using the deployment tool, eSight automatically starts. In the </a:t>
            </a:r>
            <a:r>
              <a:rPr lang="en-US" altLang="zh-CN" sz="1300" dirty="0" err="1">
                <a:latin typeface="Huawei Sans Light" panose="020C0303030203020204" pitchFamily="34" charset="0"/>
                <a:cs typeface="Huawei Sans Light" panose="020C0303030203020204" pitchFamily="34" charset="0"/>
              </a:rPr>
              <a:t>preinstallation</a:t>
            </a:r>
            <a:r>
              <a:rPr lang="en-US" altLang="zh-CN" sz="1300" dirty="0">
                <a:latin typeface="Huawei Sans Light" panose="020C0303030203020204" pitchFamily="34" charset="0"/>
                <a:cs typeface="Huawei Sans Light" panose="020C0303030203020204" pitchFamily="34" charset="0"/>
              </a:rPr>
              <a:t> scenario, eSight automatically starts upon server startup</a:t>
            </a:r>
            <a:r>
              <a:rPr lang="en-US" altLang="zh-CN" sz="1300" dirty="0" smtClean="0">
                <a:latin typeface="Huawei Sans Light" panose="020C0303030203020204" pitchFamily="34" charset="0"/>
                <a:cs typeface="Huawei Sans Light" panose="020C0303030203020204" pitchFamily="34" charset="0"/>
              </a:rPr>
              <a:t>.</a:t>
            </a:r>
            <a:endParaRPr lang="en-US" altLang="zh-CN" sz="13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pic>
        <p:nvPicPr>
          <p:cNvPr id="4" name="图片 3"/>
          <p:cNvPicPr>
            <a:picLocks noChangeAspect="1"/>
          </p:cNvPicPr>
          <p:nvPr/>
        </p:nvPicPr>
        <p:blipFill>
          <a:blip r:embed="rId3"/>
          <a:stretch>
            <a:fillRect/>
          </a:stretch>
        </p:blipFill>
        <p:spPr>
          <a:xfrm>
            <a:off x="856638" y="1188374"/>
            <a:ext cx="10485714" cy="2457143"/>
          </a:xfrm>
          <a:prstGeom prst="rect">
            <a:avLst/>
          </a:prstGeom>
        </p:spPr>
      </p:pic>
    </p:spTree>
    <p:extLst>
      <p:ext uri="{BB962C8B-B14F-4D97-AF65-F5344CB8AC3E}">
        <p14:creationId xmlns:p14="http://schemas.microsoft.com/office/powerpoint/2010/main" val="426113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6935" y="1434367"/>
            <a:ext cx="10736263" cy="4140869"/>
          </a:xfrm>
        </p:spPr>
        <p:txBody>
          <a:bodyPr/>
          <a:lstStyle/>
          <a:p>
            <a:pPr marL="360363" indent="-360363" fontAlgn="ctr"/>
            <a:r>
              <a:rPr lang="en-US" sz="2800" dirty="0" smtClean="0">
                <a:latin typeface="Huawei Sans Light" panose="020C0303030203020204" pitchFamily="34" charset="0"/>
                <a:cs typeface="Huawei Sans Light" panose="020C0303030203020204" pitchFamily="34" charset="0"/>
              </a:rPr>
              <a:t>Upon completion of this course, you will be able to:</a:t>
            </a:r>
          </a:p>
          <a:p>
            <a:pPr marL="720725" lvl="1" indent="-360363" fontAlgn="ctr">
              <a:lnSpc>
                <a:spcPct val="160000"/>
              </a:lnSpc>
              <a:buSzPct val="70000"/>
              <a:buFont typeface="Wingdings" panose="05000000000000000000" pitchFamily="2" charset="2"/>
              <a:buChar char="p"/>
            </a:pPr>
            <a:r>
              <a:rPr lang="en-US" sz="2000" dirty="0" smtClean="0">
                <a:latin typeface="Huawei Sans Light" panose="020C0303030203020204" pitchFamily="34" charset="0"/>
                <a:cs typeface="Huawei Sans Light" panose="020C0303030203020204" pitchFamily="34" charset="0"/>
              </a:rPr>
              <a:t>Be familiar with eSight single-node, </a:t>
            </a:r>
            <a:r>
              <a:rPr lang="en-US" altLang="zh-CN" sz="2000" dirty="0" smtClean="0">
                <a:latin typeface="Huawei Sans Light" panose="020C0303030203020204" pitchFamily="34" charset="0"/>
                <a:cs typeface="Huawei Sans Light" panose="020C0303030203020204" pitchFamily="34" charset="0"/>
              </a:rPr>
              <a:t>two-node cluster</a:t>
            </a:r>
            <a:r>
              <a:rPr lang="en-US" sz="2000" dirty="0" smtClean="0">
                <a:latin typeface="Huawei Sans Light" panose="020C0303030203020204" pitchFamily="34" charset="0"/>
                <a:cs typeface="Huawei Sans Light" panose="020C0303030203020204" pitchFamily="34" charset="0"/>
              </a:rPr>
              <a:t> and multi-node cluster deployment solutions.</a:t>
            </a:r>
            <a:endParaRPr lang="en-US" altLang="zh-CN" sz="20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720725" lvl="1" indent="-360363" fontAlgn="ctr">
              <a:lnSpc>
                <a:spcPct val="160000"/>
              </a:lnSpc>
              <a:buSzPct val="70000"/>
              <a:buFont typeface="Wingdings" panose="05000000000000000000" pitchFamily="2" charset="2"/>
              <a:buChar char="p"/>
            </a:pPr>
            <a:r>
              <a:rPr lang="en-US" sz="2000" dirty="0" smtClean="0">
                <a:latin typeface="Huawei Sans Light" panose="020C0303030203020204" pitchFamily="34" charset="0"/>
                <a:cs typeface="Huawei Sans Light" panose="020C0303030203020204" pitchFamily="34" charset="0"/>
              </a:rPr>
              <a:t>Be familiar with eSight pre-installation and new installation scenarios.</a:t>
            </a:r>
            <a:endParaRPr lang="en-US" altLang="zh-CN" sz="20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720725" lvl="1" indent="-360363" fontAlgn="ctr">
              <a:lnSpc>
                <a:spcPct val="160000"/>
              </a:lnSpc>
              <a:buSzPct val="70000"/>
              <a:buFont typeface="Wingdings" panose="05000000000000000000" pitchFamily="2" charset="2"/>
              <a:buChar char="p"/>
            </a:pPr>
            <a:r>
              <a:rPr lang="en-US" sz="2000" dirty="0" smtClean="0">
                <a:latin typeface="Huawei Sans Light" panose="020C0303030203020204" pitchFamily="34" charset="0"/>
                <a:cs typeface="Huawei Sans Light" panose="020C0303030203020204" pitchFamily="34" charset="0"/>
              </a:rPr>
              <a:t>Know how to install, plan, and configure eSight.</a:t>
            </a:r>
            <a:endParaRPr lang="en-US" altLang="zh-CN" sz="20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720725" lvl="1" indent="-360363" fontAlgn="ctr">
              <a:lnSpc>
                <a:spcPct val="160000"/>
              </a:lnSpc>
              <a:buSzPct val="70000"/>
              <a:buFont typeface="Wingdings" panose="05000000000000000000" pitchFamily="2" charset="2"/>
              <a:buChar char="p"/>
            </a:pPr>
            <a:r>
              <a:rPr lang="en-US" sz="2000" dirty="0" smtClean="0">
                <a:latin typeface="Huawei Sans Light" panose="020C0303030203020204" pitchFamily="34" charset="0"/>
                <a:cs typeface="Huawei Sans Light" panose="020C0303030203020204" pitchFamily="34" charset="0"/>
              </a:rPr>
              <a:t>Know how to configure eSight after the installation.</a:t>
            </a:r>
            <a:endParaRPr lang="en-US" altLang="zh-CN" sz="20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30124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563774"/>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Uninstalling eSight</a:t>
            </a:r>
            <a:endParaRPr lang="en-US" altLang="zh-CN"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3" name="内容占位符 2"/>
          <p:cNvSpPr>
            <a:spLocks noGrp="1"/>
          </p:cNvSpPr>
          <p:nvPr>
            <p:ph idx="12"/>
          </p:nvPr>
        </p:nvSpPr>
        <p:spPr>
          <a:xfrm>
            <a:off x="726022" y="1127247"/>
            <a:ext cx="10743666" cy="4690459"/>
          </a:xfrm>
        </p:spPr>
        <p:txBody>
          <a:bodyPr/>
          <a:lstStyle/>
          <a:p>
            <a:pPr marL="269875" indent="-258763" fontAlgn="ctr">
              <a:lnSpc>
                <a:spcPct val="120000"/>
              </a:lnSpc>
              <a:buFont typeface="+mj-lt"/>
              <a:buAutoNum type="arabicPeriod"/>
            </a:pPr>
            <a:r>
              <a:rPr lang="en-US" sz="1400" dirty="0" smtClean="0">
                <a:latin typeface="Huawei Sans Light" panose="020C0303030203020204" pitchFamily="34" charset="0"/>
                <a:cs typeface="Huawei Sans Light" panose="020C0303030203020204" pitchFamily="34" charset="0"/>
              </a:rPr>
              <a:t>Log in to the primary management node of eSight as the </a:t>
            </a:r>
            <a:r>
              <a:rPr lang="en-US" sz="1400" b="1" dirty="0" err="1" smtClean="0">
                <a:latin typeface="Huawei Sans Light" panose="020C0303030203020204" pitchFamily="34" charset="0"/>
                <a:cs typeface="Huawei Sans Light" panose="020C0303030203020204" pitchFamily="34" charset="0"/>
              </a:rPr>
              <a:t>sopuser</a:t>
            </a:r>
            <a:r>
              <a:rPr lang="en-US" sz="1400" dirty="0" smtClean="0">
                <a:latin typeface="Huawei Sans Light" panose="020C0303030203020204" pitchFamily="34" charset="0"/>
                <a:cs typeface="Huawei Sans Light" panose="020C0303030203020204" pitchFamily="34" charset="0"/>
              </a:rPr>
              <a:t> user.</a:t>
            </a:r>
          </a:p>
          <a:p>
            <a:pPr marL="269875" indent="-258763" fontAlgn="ctr">
              <a:lnSpc>
                <a:spcPct val="120000"/>
              </a:lnSpc>
              <a:buFont typeface="+mj-lt"/>
              <a:buAutoNum type="arabicPeriod"/>
            </a:pPr>
            <a:r>
              <a:rPr lang="en-US" sz="1400" dirty="0" smtClean="0">
                <a:latin typeface="Huawei Sans Light" panose="020C0303030203020204" pitchFamily="34" charset="0"/>
                <a:cs typeface="Huawei Sans Light" panose="020C0303030203020204" pitchFamily="34" charset="0"/>
              </a:rPr>
              <a:t>Switch to the </a:t>
            </a:r>
            <a:r>
              <a:rPr lang="en-US" sz="1400" b="1" dirty="0" smtClean="0">
                <a:latin typeface="Huawei Sans Light" panose="020C0303030203020204" pitchFamily="34" charset="0"/>
                <a:cs typeface="Huawei Sans Light" panose="020C0303030203020204" pitchFamily="34" charset="0"/>
              </a:rPr>
              <a:t>root</a:t>
            </a:r>
            <a:r>
              <a:rPr lang="en-US" sz="1400" dirty="0" smtClean="0">
                <a:latin typeface="Huawei Sans Light" panose="020C0303030203020204" pitchFamily="34" charset="0"/>
                <a:cs typeface="Huawei Sans Light" panose="020C0303030203020204" pitchFamily="34" charset="0"/>
              </a:rPr>
              <a:t> user.</a:t>
            </a:r>
          </a:p>
          <a:p>
            <a:pPr marL="269875" indent="0" fontAlgn="ctr">
              <a:lnSpc>
                <a:spcPct val="120000"/>
              </a:lnSpc>
              <a:buNone/>
            </a:pPr>
            <a:r>
              <a:rPr lang="en-US" sz="1400" b="1" dirty="0" smtClean="0">
                <a:latin typeface="Huawei Sans Light" panose="020C0303030203020204" pitchFamily="34" charset="0"/>
                <a:cs typeface="Huawei Sans Light" panose="020C0303030203020204" pitchFamily="34" charset="0"/>
              </a:rPr>
              <a:t># </a:t>
            </a:r>
            <a:r>
              <a:rPr lang="en-US" sz="1400" b="1" dirty="0" err="1" smtClean="0">
                <a:latin typeface="Huawei Sans Light" panose="020C0303030203020204" pitchFamily="34" charset="0"/>
                <a:cs typeface="Huawei Sans Light" panose="020C0303030203020204" pitchFamily="34" charset="0"/>
              </a:rPr>
              <a:t>su</a:t>
            </a:r>
            <a:r>
              <a:rPr lang="en-US" sz="1400" b="1" dirty="0" smtClean="0">
                <a:latin typeface="Huawei Sans Light" panose="020C0303030203020204" pitchFamily="34" charset="0"/>
                <a:cs typeface="Huawei Sans Light" panose="020C0303030203020204" pitchFamily="34" charset="0"/>
              </a:rPr>
              <a:t> - root</a:t>
            </a:r>
          </a:p>
          <a:p>
            <a:pPr marL="11113" indent="0" fontAlgn="ctr">
              <a:lnSpc>
                <a:spcPct val="120000"/>
              </a:lnSpc>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20000"/>
              </a:lnSpc>
              <a:buFont typeface="+mj-lt"/>
              <a:buAutoNum type="arabicPeriod" startAt="3"/>
            </a:pPr>
            <a:r>
              <a:rPr lang="en-US" sz="1400" dirty="0" smtClean="0">
                <a:latin typeface="Huawei Sans Light" panose="020C0303030203020204" pitchFamily="34" charset="0"/>
                <a:cs typeface="Huawei Sans Light" panose="020C0303030203020204" pitchFamily="34" charset="0"/>
              </a:rPr>
              <a:t>Run the following commands to uninstall eSight:</a:t>
            </a:r>
          </a:p>
          <a:p>
            <a:pPr marL="269875" indent="0" fontAlgn="ctr">
              <a:lnSpc>
                <a:spcPct val="120000"/>
              </a:lnSpc>
              <a:buNone/>
            </a:pPr>
            <a:r>
              <a:rPr lang="en-US" sz="1400" b="1" dirty="0" smtClean="0">
                <a:latin typeface="Huawei Sans Light" panose="020C0303030203020204" pitchFamily="34" charset="0"/>
                <a:cs typeface="Huawei Sans Light" panose="020C0303030203020204" pitchFamily="34" charset="0"/>
              </a:rPr>
              <a:t># cd /opt/</a:t>
            </a:r>
            <a:r>
              <a:rPr lang="en-US" sz="1400" b="1" dirty="0" err="1" smtClean="0">
                <a:latin typeface="Huawei Sans Light" panose="020C0303030203020204" pitchFamily="34" charset="0"/>
                <a:cs typeface="Huawei Sans Light" panose="020C0303030203020204" pitchFamily="34" charset="0"/>
              </a:rPr>
              <a:t>engrTool</a:t>
            </a:r>
            <a:r>
              <a:rPr lang="en-US" sz="1400" b="1" dirty="0" smtClean="0">
                <a:latin typeface="Huawei Sans Light" panose="020C0303030203020204" pitchFamily="34" charset="0"/>
                <a:cs typeface="Huawei Sans Light" panose="020C0303030203020204" pitchFamily="34" charset="0"/>
              </a:rPr>
              <a:t>/</a:t>
            </a:r>
          </a:p>
          <a:p>
            <a:pPr marL="269875" indent="0" fontAlgn="ctr">
              <a:lnSpc>
                <a:spcPct val="120000"/>
              </a:lnSpc>
              <a:buNone/>
            </a:pPr>
            <a:r>
              <a:rPr lang="en-US" sz="1400" b="1" dirty="0" smtClean="0">
                <a:latin typeface="Huawei Sans Light" panose="020C0303030203020204" pitchFamily="34" charset="0"/>
                <a:cs typeface="Huawei Sans Light" panose="020C0303030203020204" pitchFamily="34" charset="0"/>
              </a:rPr>
              <a:t># </a:t>
            </a:r>
            <a:r>
              <a:rPr lang="en-US" sz="1400" b="1" dirty="0" err="1" smtClean="0">
                <a:latin typeface="Huawei Sans Light" panose="020C0303030203020204" pitchFamily="34" charset="0"/>
                <a:cs typeface="Huawei Sans Light" panose="020C0303030203020204" pitchFamily="34" charset="0"/>
              </a:rPr>
              <a:t>sh</a:t>
            </a:r>
            <a:r>
              <a:rPr lang="en-US" sz="1400" b="1" dirty="0" smtClean="0">
                <a:latin typeface="Huawei Sans Light" panose="020C0303030203020204" pitchFamily="34" charset="0"/>
                <a:cs typeface="Huawei Sans Light" panose="020C0303030203020204" pitchFamily="34" charset="0"/>
              </a:rPr>
              <a:t> uninstall.sh (uninstallAll.sh for a cluster)</a:t>
            </a:r>
            <a:endParaRPr lang="en-US" altLang="zh-CN" sz="1400" b="1"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lnSpc>
                <a:spcPct val="120000"/>
              </a:lnSpc>
              <a:buNone/>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11113" indent="0" fontAlgn="ctr">
              <a:lnSpc>
                <a:spcPct val="120000"/>
              </a:lnSpc>
              <a:buNone/>
            </a:pPr>
            <a:r>
              <a:rPr lang="en-US" sz="1400" dirty="0" smtClean="0">
                <a:latin typeface="Huawei Sans Light" panose="020C0303030203020204" pitchFamily="34" charset="0"/>
                <a:cs typeface="Huawei Sans Light" panose="020C0303030203020204" pitchFamily="34" charset="0"/>
              </a:rPr>
              <a:t>If the following information is displayed, eSight is uninstalled successfully:</a:t>
            </a:r>
          </a:p>
          <a:p>
            <a:pPr marL="11113" indent="0" fontAlgn="ctr">
              <a:lnSpc>
                <a:spcPct val="120000"/>
              </a:lnSpc>
              <a:buNone/>
            </a:pPr>
            <a:r>
              <a:rPr lang="en-US" sz="1400" dirty="0" smtClean="0">
                <a:latin typeface="Huawei Sans Light" panose="020C0303030203020204" pitchFamily="34" charset="0"/>
                <a:cs typeface="Huawei Sans Light" panose="020C0303030203020204" pitchFamily="34" charset="0"/>
              </a:rPr>
              <a:t>uninstall successfully.</a:t>
            </a:r>
          </a:p>
        </p:txBody>
      </p:sp>
      <p:sp>
        <p:nvSpPr>
          <p:cNvPr id="4" name="内容占位符 2"/>
          <p:cNvSpPr txBox="1">
            <a:spLocks/>
          </p:cNvSpPr>
          <p:nvPr/>
        </p:nvSpPr>
        <p:spPr>
          <a:xfrm>
            <a:off x="7065276" y="1328236"/>
            <a:ext cx="4322228" cy="2335225"/>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icrosoft YaHei"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icrosoft YaHei"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11113" indent="0">
              <a:lnSpc>
                <a:spcPct val="120000"/>
              </a:lnSpc>
              <a:buNone/>
            </a:pPr>
            <a:r>
              <a:rPr lang="en-US" altLang="zh-CN" sz="1400" dirty="0" smtClean="0">
                <a:latin typeface="Huawei Sans Light" panose="020C0303030203020204" pitchFamily="34" charset="0"/>
                <a:cs typeface="Huawei Sans Light" panose="020C0303030203020204" pitchFamily="34" charset="0"/>
              </a:rPr>
              <a:t>Note:</a:t>
            </a:r>
            <a:endParaRPr lang="en-US" altLang="zh-CN" sz="1400" dirty="0" smtClean="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lvl="0" indent="0">
              <a:lnSpc>
                <a:spcPct val="120000"/>
              </a:lnSpc>
              <a:buNone/>
            </a:pPr>
            <a:r>
              <a:rPr lang="en-US" altLang="zh-CN" sz="1400" dirty="0" smtClean="0">
                <a:latin typeface="Huawei Sans Light" panose="020C0303030203020204" pitchFamily="34" charset="0"/>
                <a:cs typeface="Huawei Sans Light" panose="020C0303030203020204" pitchFamily="34" charset="0"/>
              </a:rPr>
              <a:t>In </a:t>
            </a:r>
            <a:r>
              <a:rPr lang="en-US" altLang="zh-CN" sz="1400" dirty="0">
                <a:latin typeface="Huawei Sans Light" panose="020C0303030203020204" pitchFamily="34" charset="0"/>
                <a:cs typeface="Huawei Sans Light" panose="020C0303030203020204" pitchFamily="34" charset="0"/>
              </a:rPr>
              <a:t>the cluster scenario, log in to the server where the active eSight node is deployed.</a:t>
            </a:r>
            <a:endParaRPr lang="en-US" altLang="zh-CN" sz="1400"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a:p>
            <a:pPr marL="11113" indent="0">
              <a:lnSpc>
                <a:spcPct val="120000"/>
              </a:lnSpc>
              <a:buNone/>
            </a:pPr>
            <a:r>
              <a:rPr lang="en-US" altLang="zh-CN" sz="1400" dirty="0">
                <a:latin typeface="Huawei Sans Light" panose="020C0303030203020204" pitchFamily="34" charset="0"/>
                <a:cs typeface="Huawei Sans Light" panose="020C0303030203020204" pitchFamily="34" charset="0"/>
              </a:rPr>
              <a:t>To view the server IP address of the active node, perform the following operations</a:t>
            </a:r>
            <a:r>
              <a:rPr lang="en-US" altLang="zh-CN" sz="1400" dirty="0" smtClean="0">
                <a:latin typeface="Huawei Sans Light" panose="020C0303030203020204" pitchFamily="34" charset="0"/>
                <a:cs typeface="Huawei Sans Light" panose="020C0303030203020204" pitchFamily="34" charset="0"/>
              </a:rPr>
              <a:t>:</a:t>
            </a:r>
            <a:endParaRPr lang="zh-CN" altLang="en-US" sz="1400"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a:lnSpc>
                <a:spcPct val="120000"/>
              </a:lnSpc>
            </a:pPr>
            <a:r>
              <a:rPr lang="en-US" altLang="zh-CN" sz="1400" dirty="0" smtClean="0">
                <a:latin typeface="Huawei Sans Light" panose="020C0303030203020204" pitchFamily="34" charset="0"/>
                <a:cs typeface="Huawei Sans Light" panose="020C0303030203020204" pitchFamily="34" charset="0"/>
              </a:rPr>
              <a:t>Log </a:t>
            </a:r>
            <a:r>
              <a:rPr lang="en-US" altLang="zh-CN" sz="1400" dirty="0">
                <a:latin typeface="Huawei Sans Light" panose="020C0303030203020204" pitchFamily="34" charset="0"/>
                <a:cs typeface="Huawei Sans Light" panose="020C0303030203020204" pitchFamily="34" charset="0"/>
              </a:rPr>
              <a:t>in to the eSight management plane.</a:t>
            </a:r>
          </a:p>
          <a:p>
            <a:pPr>
              <a:lnSpc>
                <a:spcPct val="120000"/>
              </a:lnSpc>
            </a:pPr>
            <a:r>
              <a:rPr lang="en-US" altLang="zh-CN" sz="1400" dirty="0">
                <a:latin typeface="Huawei Sans Light" panose="020C0303030203020204" pitchFamily="34" charset="0"/>
                <a:cs typeface="Huawei Sans Light" panose="020C0303030203020204" pitchFamily="34" charset="0"/>
              </a:rPr>
              <a:t>Click </a:t>
            </a:r>
            <a:r>
              <a:rPr lang="en-US" altLang="zh-CN" sz="1400" b="1" dirty="0">
                <a:latin typeface="Huawei Sans Light" panose="020C0303030203020204" pitchFamily="34" charset="0"/>
                <a:cs typeface="Huawei Sans Light" panose="020C0303030203020204" pitchFamily="34" charset="0"/>
              </a:rPr>
              <a:t>Product</a:t>
            </a:r>
            <a:r>
              <a:rPr lang="en-US" altLang="zh-CN" sz="1400" dirty="0">
                <a:latin typeface="Huawei Sans Light" panose="020C0303030203020204" pitchFamily="34" charset="0"/>
                <a:cs typeface="Huawei Sans Light" panose="020C0303030203020204" pitchFamily="34" charset="0"/>
              </a:rPr>
              <a:t> &gt;</a:t>
            </a:r>
            <a:r>
              <a:rPr lang="en-US" altLang="zh-CN" sz="1400" b="1" dirty="0">
                <a:latin typeface="Huawei Sans Light" panose="020C0303030203020204" pitchFamily="34" charset="0"/>
                <a:cs typeface="Huawei Sans Light" panose="020C0303030203020204" pitchFamily="34" charset="0"/>
              </a:rPr>
              <a:t> System Monitor</a:t>
            </a:r>
            <a:r>
              <a:rPr lang="en-US" altLang="zh-CN" sz="1400" dirty="0">
                <a:latin typeface="Huawei Sans Light" panose="020C0303030203020204" pitchFamily="34" charset="0"/>
                <a:cs typeface="Huawei Sans Light" panose="020C0303030203020204" pitchFamily="34" charset="0"/>
              </a:rPr>
              <a:t> to display the maintenance tool page.</a:t>
            </a:r>
          </a:p>
          <a:p>
            <a:pPr>
              <a:lnSpc>
                <a:spcPct val="120000"/>
              </a:lnSpc>
            </a:pPr>
            <a:r>
              <a:rPr lang="en-US" altLang="zh-CN" sz="1400" dirty="0">
                <a:latin typeface="Huawei Sans Light" panose="020C0303030203020204" pitchFamily="34" charset="0"/>
                <a:cs typeface="Huawei Sans Light" panose="020C0303030203020204" pitchFamily="34" charset="0"/>
              </a:rPr>
              <a:t>Click the node name in the first record to view the IP address of the server where the active node is deployed</a:t>
            </a:r>
            <a:r>
              <a:rPr lang="en-US" altLang="zh-CN" sz="1400" dirty="0" smtClean="0">
                <a:latin typeface="Huawei Sans Light" panose="020C0303030203020204" pitchFamily="34" charset="0"/>
                <a:cs typeface="Huawei Sans Light" panose="020C0303030203020204" pitchFamily="34" charset="0"/>
              </a:rPr>
              <a:t>.</a:t>
            </a:r>
            <a:endParaRPr lang="zh-CN" altLang="en-US" sz="1400" dirty="0">
              <a:latin typeface="Huawei Sans Light" panose="020C0303030203020204" pitchFamily="34" charset="0"/>
              <a:ea typeface="方正兰亭细黑简体" panose="02000000000000000000" pitchFamily="2" charset="-122"/>
              <a:cs typeface="Huawei Sans Light" panose="020C0303030203020204" pitchFamily="34" charset="0"/>
            </a:endParaRPr>
          </a:p>
          <a:p>
            <a:pPr marL="11113" lvl="0" indent="0">
              <a:lnSpc>
                <a:spcPct val="120000"/>
              </a:lnSpc>
              <a:buNone/>
            </a:pPr>
            <a:endParaRPr lang="zh-CN" altLang="en-US" dirty="0">
              <a:latin typeface="Huawei Sans Light" panose="020C0303030203020204" pitchFamily="34" charset="0"/>
              <a:ea typeface="方正兰亭细黑简体" panose="02000000000000000000" pitchFamily="2" charset="-122"/>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42481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3" name="组合 27"/>
          <p:cNvGrpSpPr/>
          <p:nvPr/>
        </p:nvGrpSpPr>
        <p:grpSpPr>
          <a:xfrm>
            <a:off x="3166559" y="1672858"/>
            <a:ext cx="5958784" cy="568325"/>
            <a:chOff x="2191378" y="1522767"/>
            <a:chExt cx="5070980" cy="568325"/>
          </a:xfrm>
        </p:grpSpPr>
        <p:sp>
          <p:nvSpPr>
            <p:cNvPr id="4"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5" name="Freeform 12"/>
            <p:cNvSpPr>
              <a:spLocks/>
            </p:cNvSpPr>
            <p:nvPr/>
          </p:nvSpPr>
          <p:spPr bwMode="gray">
            <a:xfrm>
              <a:off x="2191378" y="1522767"/>
              <a:ext cx="445004"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6" name="Text Box 13"/>
            <p:cNvSpPr txBox="1">
              <a:spLocks noChangeArrowheads="1"/>
            </p:cNvSpPr>
            <p:nvPr/>
          </p:nvSpPr>
          <p:spPr bwMode="gray">
            <a:xfrm>
              <a:off x="2841226" y="1607305"/>
              <a:ext cx="4312745"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Deployment Solutions and Scenarios</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7" name="Text Box 16"/>
            <p:cNvSpPr txBox="1">
              <a:spLocks noChangeArrowheads="1"/>
            </p:cNvSpPr>
            <p:nvPr/>
          </p:nvSpPr>
          <p:spPr bwMode="gray">
            <a:xfrm>
              <a:off x="2269610" y="1597923"/>
              <a:ext cx="304800"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1</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grpSp>
      <p:grpSp>
        <p:nvGrpSpPr>
          <p:cNvPr id="2" name="组合 1"/>
          <p:cNvGrpSpPr/>
          <p:nvPr/>
        </p:nvGrpSpPr>
        <p:grpSpPr>
          <a:xfrm>
            <a:off x="3166559" y="2670340"/>
            <a:ext cx="5958784" cy="568325"/>
            <a:chOff x="3166559" y="2485280"/>
            <a:chExt cx="5958784" cy="568325"/>
          </a:xfrm>
        </p:grpSpPr>
        <p:sp>
          <p:nvSpPr>
            <p:cNvPr id="21" name="Freeform 11"/>
            <p:cNvSpPr>
              <a:spLocks/>
            </p:cNvSpPr>
            <p:nvPr/>
          </p:nvSpPr>
          <p:spPr bwMode="gray">
            <a:xfrm>
              <a:off x="3797669" y="2485280"/>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2" name="Freeform 12"/>
            <p:cNvSpPr>
              <a:spLocks/>
            </p:cNvSpPr>
            <p:nvPr/>
          </p:nvSpPr>
          <p:spPr bwMode="gray">
            <a:xfrm>
              <a:off x="3166559" y="2485280"/>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23" name="Text Box 13"/>
            <p:cNvSpPr txBox="1">
              <a:spLocks noChangeArrowheads="1"/>
            </p:cNvSpPr>
            <p:nvPr/>
          </p:nvSpPr>
          <p:spPr bwMode="gray">
            <a:xfrm>
              <a:off x="3930180" y="2569818"/>
              <a:ext cx="4557082"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Installation and Commissioning</a:t>
              </a:r>
              <a:endParaRPr kumimoji="0" lang="zh-CN" altLang="en-US" sz="2000" b="0"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endParaRPr>
            </a:p>
          </p:txBody>
        </p:sp>
        <p:sp>
          <p:nvSpPr>
            <p:cNvPr id="24" name="Text Box 16"/>
            <p:cNvSpPr txBox="1">
              <a:spLocks noChangeArrowheads="1"/>
            </p:cNvSpPr>
            <p:nvPr/>
          </p:nvSpPr>
          <p:spPr bwMode="gray">
            <a:xfrm>
              <a:off x="3258488" y="2560436"/>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2</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grpSp>
      <p:grpSp>
        <p:nvGrpSpPr>
          <p:cNvPr id="35" name="组合 34"/>
          <p:cNvGrpSpPr/>
          <p:nvPr/>
        </p:nvGrpSpPr>
        <p:grpSpPr>
          <a:xfrm>
            <a:off x="3166559" y="3667822"/>
            <a:ext cx="5958784" cy="568325"/>
            <a:chOff x="3166559" y="3383660"/>
            <a:chExt cx="5958784" cy="568325"/>
          </a:xfrm>
        </p:grpSpPr>
        <p:sp>
          <p:nvSpPr>
            <p:cNvPr id="31" name="Freeform 11"/>
            <p:cNvSpPr>
              <a:spLocks/>
            </p:cNvSpPr>
            <p:nvPr/>
          </p:nvSpPr>
          <p:spPr bwMode="gray">
            <a:xfrm>
              <a:off x="3797669" y="3383660"/>
              <a:ext cx="5327674"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2" name="Freeform 12"/>
            <p:cNvSpPr>
              <a:spLocks/>
            </p:cNvSpPr>
            <p:nvPr/>
          </p:nvSpPr>
          <p:spPr bwMode="gray">
            <a:xfrm>
              <a:off x="3166559" y="3383660"/>
              <a:ext cx="522913"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400" fontAlgn="base">
                <a:spcBef>
                  <a:spcPct val="0"/>
                </a:spcBef>
                <a:spcAft>
                  <a:spcPct val="0"/>
                </a:spcAft>
              </a:pPr>
              <a:endParaRPr lang="zh-CN" altLang="en-US" sz="1600" kern="0">
                <a:solidFill>
                  <a:srgbClr val="000000"/>
                </a:solidFill>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33" name="Text Box 13"/>
            <p:cNvSpPr txBox="1">
              <a:spLocks noChangeArrowheads="1"/>
            </p:cNvSpPr>
            <p:nvPr/>
          </p:nvSpPr>
          <p:spPr bwMode="gray">
            <a:xfrm>
              <a:off x="3930180" y="3468198"/>
              <a:ext cx="1748726" cy="400110"/>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lvl="0" defTabSz="914400" fontAlgn="base">
                <a:spcBef>
                  <a:spcPct val="0"/>
                </a:spcBef>
                <a:spcAft>
                  <a:spcPct val="0"/>
                </a:spcAft>
                <a:defRPr/>
              </a:pPr>
              <a:r>
                <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eSight </a:t>
              </a:r>
              <a:r>
                <a:rPr lang="en-US" altLang="zh-CN" sz="2000" kern="0" dirty="0" smtClean="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rPr>
                <a:t>O&amp;M</a:t>
              </a:r>
              <a:endParaRPr lang="en-US" altLang="zh-CN" sz="2000" kern="0" dirty="0">
                <a:solidFill>
                  <a:srgbClr val="FFFFFF"/>
                </a:solidFill>
                <a:latin typeface="Huawei Sans Light" panose="020C0303030203020204" pitchFamily="34" charset="0"/>
                <a:ea typeface="方正兰亭细黑简体" panose="02000000000000000000" pitchFamily="2" charset="-122"/>
                <a:cs typeface="Huawei Sans Light" panose="020C0303030203020204" pitchFamily="34" charset="0"/>
              </a:endParaRPr>
            </a:p>
          </p:txBody>
        </p:sp>
        <p:sp>
          <p:nvSpPr>
            <p:cNvPr id="34" name="Text Box 16"/>
            <p:cNvSpPr txBox="1">
              <a:spLocks noChangeArrowheads="1"/>
            </p:cNvSpPr>
            <p:nvPr/>
          </p:nvSpPr>
          <p:spPr bwMode="gray">
            <a:xfrm>
              <a:off x="3258488" y="3458816"/>
              <a:ext cx="358163" cy="461665"/>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rPr>
                <a:t>3</a:t>
              </a:r>
              <a:endParaRPr kumimoji="0" lang="en-US" altLang="zh-CN" sz="2400" b="1" i="0" u="none" strike="noStrike" kern="0" cap="none" spc="0" normalizeH="0" baseline="0" noProof="0" dirty="0">
                <a:ln>
                  <a:noFill/>
                </a:ln>
                <a:solidFill>
                  <a:srgbClr val="FFFFFF"/>
                </a:solidFill>
                <a:effectLst/>
                <a:uLnTx/>
                <a:uFillTx/>
                <a:latin typeface="方正兰亭细黑简体" panose="02000000000000000000" pitchFamily="2" charset="-122"/>
                <a:ea typeface="方正兰亭细黑简体" panose="02000000000000000000" pitchFamily="2" charset="-122"/>
                <a:sym typeface="Arial" panose="020B0604020202020204" pitchFamily="34" charset="0"/>
              </a:endParaRPr>
            </a:p>
          </p:txBody>
        </p:sp>
      </p:grpSp>
    </p:spTree>
    <p:extLst>
      <p:ext uri="{BB962C8B-B14F-4D97-AF65-F5344CB8AC3E}">
        <p14:creationId xmlns:p14="http://schemas.microsoft.com/office/powerpoint/2010/main" val="989325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456134"/>
            <a:ext cx="10740640" cy="567139"/>
          </a:xfrm>
        </p:spPr>
        <p:txBody>
          <a:bodyPr/>
          <a:lstStyle/>
          <a:p>
            <a:pPr fontAlgn="ctr">
              <a:lnSpc>
                <a:spcPct val="100000"/>
              </a:lnSpc>
            </a:pPr>
            <a:r>
              <a:rPr lang="en-US" b="1" dirty="0" smtClean="0">
                <a:latin typeface="Huawei Sans Light" panose="020C0303030203020204" pitchFamily="34" charset="0"/>
                <a:cs typeface="Huawei Sans Light" panose="020C0303030203020204" pitchFamily="34" charset="0"/>
              </a:rPr>
              <a:t>eSight Deployment Solution: Single-Node System</a:t>
            </a:r>
            <a:endParaRPr lang="en-US" b="1"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8" name="Content Placeholder 2">
            <a:extLst>
              <a:ext uri="{FF2B5EF4-FFF2-40B4-BE49-F238E27FC236}">
                <a16:creationId xmlns:a16="http://schemas.microsoft.com/office/drawing/2014/main" xmlns="" id="{55F986D5-D7D9-6446-9526-9389CD9831D8}"/>
              </a:ext>
            </a:extLst>
          </p:cNvPr>
          <p:cNvSpPr txBox="1">
            <a:spLocks/>
          </p:cNvSpPr>
          <p:nvPr/>
        </p:nvSpPr>
        <p:spPr>
          <a:xfrm>
            <a:off x="736258" y="2026606"/>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tab pos="1208088" algn="ctr"/>
              </a:tabLst>
              <a:defRPr sz="1800" kern="1200" baseline="0">
                <a:solidFill>
                  <a:schemeClr val="tx1"/>
                </a:solidFill>
                <a:latin typeface="Arial"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Arial"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Arial"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a:lstStyle>
          <a:p>
            <a:pPr fontAlgn="ctr"/>
            <a:endParaRPr lang="en-US"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6" name="矩形 5"/>
          <p:cNvSpPr/>
          <p:nvPr/>
        </p:nvSpPr>
        <p:spPr>
          <a:xfrm>
            <a:off x="6191249" y="1023273"/>
            <a:ext cx="5580447" cy="4570482"/>
          </a:xfrm>
          <a:prstGeom prst="rect">
            <a:avLst/>
          </a:prstGeom>
        </p:spPr>
        <p:txBody>
          <a:bodyPr wrap="square">
            <a:spAutoFit/>
          </a:bodyPr>
          <a:lstStyle/>
          <a:p>
            <a:pPr marL="269875" indent="-258763" fontAlgn="ctr">
              <a:lnSpc>
                <a:spcPct val="13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The eSight single-node system deployment solution is applicable to scenarios that do not require high reliability.</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3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B/S mode: In the single-node system deployment scheme, multiple web clients and one eSight server are connected through a local area network (LAN) or wide area network (WAN).</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30000"/>
              </a:lnSpc>
              <a:buFont typeface="Arial" panose="020B0604020202020204" pitchFamily="34" charset="0"/>
              <a:buChar char="•"/>
            </a:pP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3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Network isolation:</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defTabSz="1187798" fontAlgn="ctr">
              <a:lnSpc>
                <a:spcPct val="130000"/>
              </a:lnSpc>
              <a:spcAft>
                <a:spcPts val="600"/>
              </a:spcAft>
              <a:buClr>
                <a:schemeClr val="tx1"/>
              </a:buClr>
              <a:buFont typeface=".AppleSystemUIFont"/>
              <a:buChar char="&gt;"/>
              <a:tabLst>
                <a:tab pos="1208088" algn="ctr"/>
              </a:tabLst>
            </a:pPr>
            <a:r>
              <a:rPr lang="en-US" sz="1200" dirty="0" smtClean="0">
                <a:latin typeface="Huawei Sans Light" panose="020C0303030203020204" pitchFamily="34" charset="0"/>
                <a:cs typeface="Huawei Sans Light" panose="020C0303030203020204" pitchFamily="34" charset="0"/>
              </a:rPr>
              <a:t>Single-plane deployment: External access, internal interaction, and southbound device management functions of eSight are deployed on the same network plane.</a:t>
            </a:r>
          </a:p>
          <a:p>
            <a:pPr marL="539750" lvl="1" indent="-269875" defTabSz="1187798" fontAlgn="ctr">
              <a:lnSpc>
                <a:spcPct val="130000"/>
              </a:lnSpc>
              <a:spcAft>
                <a:spcPts val="600"/>
              </a:spcAft>
              <a:buClr>
                <a:schemeClr val="tx1"/>
              </a:buClr>
              <a:buFont typeface=".AppleSystemUIFont"/>
              <a:buChar char="&gt;"/>
              <a:tabLst>
                <a:tab pos="1208088" algn="ctr"/>
              </a:tabLst>
            </a:pPr>
            <a:r>
              <a:rPr lang="en-US" sz="1200" dirty="0" smtClean="0">
                <a:latin typeface="Huawei Sans Light" panose="020C0303030203020204" pitchFamily="34" charset="0"/>
                <a:cs typeface="Huawei Sans Light" panose="020C0303030203020204" pitchFamily="34" charset="0"/>
              </a:rPr>
              <a:t>Dual-plane deployment: The external access network, internal communication network, and southbound access network are deployed on two network planes. It is recommended that the internal communication network and southbound access network be deployed on the same network plane and the external access network be deployed on the other network plane.</a:t>
            </a:r>
            <a:endParaRPr lang="en-US" sz="1200" dirty="0">
              <a:latin typeface="Huawei Sans Light" panose="020C0303030203020204" pitchFamily="34" charset="0"/>
              <a:cs typeface="Huawei Sans Light" panose="020C0303030203020204" pitchFamily="34" charset="0"/>
            </a:endParaRPr>
          </a:p>
        </p:txBody>
      </p:sp>
      <p:sp>
        <p:nvSpPr>
          <p:cNvPr id="7" name="Rectangle 4"/>
          <p:cNvSpPr>
            <a:spLocks noChangeArrowheads="1"/>
          </p:cNvSpPr>
          <p:nvPr/>
        </p:nvSpPr>
        <p:spPr bwMode="auto">
          <a:xfrm>
            <a:off x="609600" y="14302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ct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pic>
        <p:nvPicPr>
          <p:cNvPr id="3" name="图片 2"/>
          <p:cNvPicPr>
            <a:picLocks noChangeAspect="1"/>
          </p:cNvPicPr>
          <p:nvPr/>
        </p:nvPicPr>
        <p:blipFill>
          <a:blip r:embed="rId2"/>
          <a:stretch>
            <a:fillRect/>
          </a:stretch>
        </p:blipFill>
        <p:spPr>
          <a:xfrm>
            <a:off x="609600" y="1023273"/>
            <a:ext cx="5380952" cy="4828571"/>
          </a:xfrm>
          <a:prstGeom prst="rect">
            <a:avLst/>
          </a:prstGeom>
        </p:spPr>
      </p:pic>
    </p:spTree>
    <p:extLst>
      <p:ext uri="{BB962C8B-B14F-4D97-AF65-F5344CB8AC3E}">
        <p14:creationId xmlns:p14="http://schemas.microsoft.com/office/powerpoint/2010/main" val="26574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993400"/>
          </a:xfrm>
        </p:spPr>
        <p:txBody>
          <a:bodyPr vert="horz" wrap="square" lIns="0" tIns="0" rIns="0" bIns="0" anchor="t" anchorCtr="0">
            <a:normAutofit/>
          </a:bodyPr>
          <a:lstStyle/>
          <a:p>
            <a:pPr fontAlgn="ctr">
              <a:lnSpc>
                <a:spcPct val="100000"/>
              </a:lnSpc>
            </a:pPr>
            <a:r>
              <a:rPr lang="en-US" dirty="0">
                <a:latin typeface="Huawei Sans Light" panose="020C0303030203020204" pitchFamily="34" charset="0"/>
                <a:cs typeface="Huawei Sans Light" panose="020C0303030203020204" pitchFamily="34" charset="0"/>
              </a:rPr>
              <a:t>eSight Deployment Solution: Multi-node Cluster</a:t>
            </a:r>
            <a:endParaRPr lang="en-US" altLang="zh-CN"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8" name="内容占位符 7"/>
          <p:cNvSpPr>
            <a:spLocks noGrp="1"/>
          </p:cNvSpPr>
          <p:nvPr>
            <p:ph idx="12"/>
          </p:nvPr>
        </p:nvSpPr>
        <p:spPr>
          <a:xfrm>
            <a:off x="5724525" y="1125538"/>
            <a:ext cx="5874390" cy="3539430"/>
          </a:xfrm>
          <a:prstGeom prst="rect">
            <a:avLst/>
          </a:prstGeom>
        </p:spPr>
        <p:txBody>
          <a:bodyPr wrap="square">
            <a:spAutoFit/>
          </a:bodyPr>
          <a:lstStyle/>
          <a:p>
            <a:pPr marL="269875" indent="-258763" fontAlgn="ctr">
              <a:spcAft>
                <a:spcPts val="0"/>
              </a:spcAft>
            </a:pPr>
            <a:r>
              <a:rPr lang="en-US" sz="1400" dirty="0" smtClean="0">
                <a:latin typeface="Huawei Sans Light" panose="020C0303030203020204" pitchFamily="34" charset="0"/>
                <a:cs typeface="Huawei Sans Light" panose="020C0303030203020204" pitchFamily="34" charset="0"/>
              </a:rPr>
              <a:t>In the </a:t>
            </a:r>
            <a:r>
              <a:rPr lang="en-US" sz="1400" dirty="0">
                <a:latin typeface="Huawei Sans Light" panose="020C0303030203020204" pitchFamily="34" charset="0"/>
                <a:cs typeface="Huawei Sans Light" panose="020C0303030203020204" pitchFamily="34" charset="0"/>
              </a:rPr>
              <a:t>m</a:t>
            </a:r>
            <a:r>
              <a:rPr lang="en-US" sz="1400" dirty="0" smtClean="0">
                <a:latin typeface="Huawei Sans Light" panose="020C0303030203020204" pitchFamily="34" charset="0"/>
                <a:cs typeface="Huawei Sans Light" panose="020C0303030203020204" pitchFamily="34" charset="0"/>
              </a:rPr>
              <a:t>ulti-node cluster deployment mode, all eSight functions are deployed on multiple servers or VMs. Each server or</a:t>
            </a:r>
            <a:r>
              <a:rPr lang="en-US" sz="1400" dirty="0">
                <a:latin typeface="Huawei Sans Light" panose="020C0303030203020204" pitchFamily="34" charset="0"/>
                <a:cs typeface="Huawei Sans Light" panose="020C0303030203020204" pitchFamily="34" charset="0"/>
              </a:rPr>
              <a:t> VM is a node. </a:t>
            </a:r>
            <a:r>
              <a:rPr lang="en-US" altLang="zh-CN" sz="1400" dirty="0">
                <a:latin typeface="Huawei Sans Light" panose="020C0303030203020204" pitchFamily="34" charset="0"/>
                <a:cs typeface="Huawei Sans Light" panose="020C0303030203020204" pitchFamily="34" charset="0"/>
                <a:sym typeface="Arial" panose="020B0604020202020204" pitchFamily="34" charset="0"/>
              </a:rPr>
              <a:t>Currently, the three-node cluster deployment scheme is supported</a:t>
            </a:r>
            <a:r>
              <a:rPr lang="en-US" altLang="zh-CN" sz="1400" dirty="0" smtClean="0">
                <a:latin typeface="Huawei Sans Light" panose="020C0303030203020204" pitchFamily="34" charset="0"/>
                <a:cs typeface="Huawei Sans Light" panose="020C0303030203020204" pitchFamily="34" charset="0"/>
                <a:sym typeface="Arial" panose="020B0604020202020204" pitchFamily="34" charset="0"/>
              </a:rPr>
              <a:t>.</a:t>
            </a:r>
            <a:endParaRPr lang="en-US" sz="1400" dirty="0" smtClean="0">
              <a:latin typeface="Huawei Sans Light" panose="020C0303030203020204" pitchFamily="34" charset="0"/>
              <a:cs typeface="Huawei Sans Light" panose="020C0303030203020204" pitchFamily="34" charset="0"/>
            </a:endParaRPr>
          </a:p>
          <a:p>
            <a:pPr marL="269875" indent="-258763" fontAlgn="ctr">
              <a:spcAft>
                <a:spcPts val="0"/>
              </a:spcAft>
            </a:pPr>
            <a:r>
              <a:rPr lang="en-US" sz="1400" dirty="0" smtClean="0">
                <a:latin typeface="Huawei Sans Light" panose="020C0303030203020204" pitchFamily="34" charset="0"/>
                <a:cs typeface="Huawei Sans Light" panose="020C0303030203020204" pitchFamily="34" charset="0"/>
              </a:rPr>
              <a:t>This mode is applicable to scenarios where the network scale is large and the reliability requirement is high.</a:t>
            </a:r>
          </a:p>
          <a:p>
            <a:pPr marL="269875" indent="-258763" fontAlgn="ctr">
              <a:spcAft>
                <a:spcPts val="0"/>
              </a:spcAft>
            </a:pPr>
            <a:r>
              <a:rPr lang="en-US" sz="1400" dirty="0" smtClean="0">
                <a:latin typeface="Huawei Sans Light" panose="020C0303030203020204" pitchFamily="34" charset="0"/>
                <a:cs typeface="Huawei Sans Light" panose="020C0303030203020204" pitchFamily="34" charset="0"/>
              </a:rPr>
              <a:t>Network isolation</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spcAft>
                <a:spcPts val="0"/>
              </a:spcAft>
            </a:pPr>
            <a:r>
              <a:rPr lang="en-US" sz="1200" dirty="0" smtClean="0">
                <a:latin typeface="Huawei Sans Light" panose="020C0303030203020204" pitchFamily="34" charset="0"/>
                <a:cs typeface="Huawei Sans Light" panose="020C0303030203020204" pitchFamily="34" charset="0"/>
              </a:rPr>
              <a:t>Single-plane deployment: External access, internal interaction, and southbound device management functions of eSight are deployed on the same network plane.</a:t>
            </a:r>
          </a:p>
          <a:p>
            <a:pPr marL="539750" lvl="1" indent="-269875" fontAlgn="ctr">
              <a:spcAft>
                <a:spcPts val="0"/>
              </a:spcAft>
            </a:pPr>
            <a:r>
              <a:rPr lang="en-US" sz="1200" dirty="0" smtClean="0">
                <a:latin typeface="Huawei Sans Light" panose="020C0303030203020204" pitchFamily="34" charset="0"/>
                <a:cs typeface="Huawei Sans Light" panose="020C0303030203020204" pitchFamily="34" charset="0"/>
              </a:rPr>
              <a:t>Dual-plane deployment: The external access network, internal communication network, and southbound access network are deployed on two network planes. It is recommended that the internal communication network and southbound access network be deployed on the same network plane and the external access network be deployed on the other network plane.</a:t>
            </a:r>
            <a:endPar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spcAft>
                <a:spcPts val="0"/>
              </a:spcAft>
            </a:pPr>
            <a:r>
              <a:rPr lang="en-US" sz="1400" dirty="0" smtClean="0">
                <a:latin typeface="Huawei Sans Light" panose="020C0303030203020204" pitchFamily="34" charset="0"/>
                <a:cs typeface="Huawei Sans Light" panose="020C0303030203020204" pitchFamily="34" charset="0"/>
              </a:rPr>
              <a:t>Cluster reliability mechanism</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spcAft>
                <a:spcPts val="0"/>
              </a:spcAft>
            </a:pPr>
            <a:r>
              <a:rPr lang="en-US" sz="1200" dirty="0" err="1" smtClean="0">
                <a:latin typeface="Huawei Sans Light" panose="020C0303030203020204" pitchFamily="34" charset="0"/>
                <a:cs typeface="Huawei Sans Light" panose="020C0303030203020204" pitchFamily="34" charset="0"/>
              </a:rPr>
              <a:t>Microservices</a:t>
            </a:r>
            <a:r>
              <a:rPr lang="en-US" sz="1200" dirty="0" smtClean="0">
                <a:latin typeface="Huawei Sans Light" panose="020C0303030203020204" pitchFamily="34" charset="0"/>
                <a:cs typeface="Huawei Sans Light" panose="020C0303030203020204" pitchFamily="34" charset="0"/>
              </a:rPr>
              <a:t> are deployed in multi-instance and multi-active mode. Service loads are evenly distributed among multiple nodes.</a:t>
            </a:r>
            <a:endPar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539750" lvl="1" indent="-269875" fontAlgn="ctr">
              <a:spcAft>
                <a:spcPts val="0"/>
              </a:spcAft>
            </a:pPr>
            <a:r>
              <a:rPr lang="en-US" sz="1200" dirty="0" smtClean="0">
                <a:latin typeface="Huawei Sans Light" panose="020C0303030203020204" pitchFamily="34" charset="0"/>
                <a:cs typeface="Huawei Sans Light" panose="020C0303030203020204" pitchFamily="34" charset="0"/>
              </a:rPr>
              <a:t>The database uses the instance-level active/standby replication mode.</a:t>
            </a:r>
            <a:endParaRPr lang="en-US" altLang="zh-CN" sz="12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6" name="Rectangle 4"/>
          <p:cNvSpPr>
            <a:spLocks noChangeArrowheads="1"/>
          </p:cNvSpPr>
          <p:nvPr/>
        </p:nvSpPr>
        <p:spPr bwMode="auto">
          <a:xfrm>
            <a:off x="600075" y="1001877"/>
            <a:ext cx="115457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ct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9" name="Rectangle 9"/>
          <p:cNvSpPr>
            <a:spLocks noChangeArrowheads="1"/>
          </p:cNvSpPr>
          <p:nvPr/>
        </p:nvSpPr>
        <p:spPr bwMode="auto">
          <a:xfrm>
            <a:off x="600075" y="1001877"/>
            <a:ext cx="11292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ctr"/>
            <a:endParaRPr lang="en-US" altLang="zh-CN"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482437039"/>
              </p:ext>
            </p:extLst>
          </p:nvPr>
        </p:nvGraphicFramePr>
        <p:xfrm>
          <a:off x="5724525" y="4788629"/>
          <a:ext cx="5745290" cy="1127760"/>
        </p:xfrm>
        <a:graphic>
          <a:graphicData uri="http://schemas.openxmlformats.org/drawingml/2006/table">
            <a:tbl>
              <a:tblPr firstRow="1" bandRow="1">
                <a:tableStyleId>{912C8C85-51F0-491E-9774-3900AFEF0FD7}</a:tableStyleId>
              </a:tblPr>
              <a:tblGrid>
                <a:gridCol w="834537"/>
                <a:gridCol w="4910753"/>
              </a:tblGrid>
              <a:tr h="267512">
                <a:tc>
                  <a:txBody>
                    <a:bodyPr/>
                    <a:lstStyle/>
                    <a:p>
                      <a:r>
                        <a:rPr lang="en-US" altLang="zh-CN" sz="1400" dirty="0" smtClean="0">
                          <a:solidFill>
                            <a:srgbClr val="FFFFFF"/>
                          </a:solidFill>
                          <a:latin typeface="微软雅黑" panose="020B0503020204020204" pitchFamily="34" charset="-122"/>
                          <a:ea typeface="微软雅黑" panose="020B0503020204020204" pitchFamily="34" charset="-122"/>
                        </a:rPr>
                        <a:t>Node</a:t>
                      </a:r>
                      <a:endParaRPr lang="zh-CN" altLang="en-US" sz="1400" dirty="0">
                        <a:solidFill>
                          <a:srgbClr val="FFFFFF"/>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FFFF"/>
                          </a:solidFill>
                          <a:latin typeface="微软雅黑" panose="020B0503020204020204" pitchFamily="34" charset="-122"/>
                          <a:ea typeface="微软雅黑" panose="020B0503020204020204" pitchFamily="34" charset="-122"/>
                        </a:rPr>
                        <a:t>Type</a:t>
                      </a:r>
                      <a:endParaRPr lang="zh-CN" altLang="en-US" sz="1400" dirty="0">
                        <a:solidFill>
                          <a:srgbClr val="FFFFFF"/>
                        </a:solidFill>
                        <a:latin typeface="微软雅黑" panose="020B0503020204020204" pitchFamily="34" charset="-122"/>
                        <a:ea typeface="微软雅黑" panose="020B0503020204020204" pitchFamily="34" charset="-122"/>
                      </a:endParaRPr>
                    </a:p>
                  </a:txBody>
                  <a:tcPr/>
                </a:tc>
              </a:tr>
              <a:tr h="269826">
                <a:tc>
                  <a:txBody>
                    <a:bodyPr/>
                    <a:lstStyle/>
                    <a:p>
                      <a:r>
                        <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rPr>
                        <a:t>eSight01</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endParaRP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fr-FR" altLang="zh-CN" sz="1200" dirty="0" smtClean="0">
                          <a:latin typeface="微软雅黑" panose="020B0503020204020204" pitchFamily="34" charset="-122"/>
                          <a:ea typeface="微软雅黑" panose="020B0503020204020204" pitchFamily="34" charset="-122"/>
                        </a:rPr>
                        <a:t>Cluster node (active management node+application service)</a:t>
                      </a:r>
                    </a:p>
                  </a:txBody>
                  <a:tcPr/>
                </a:tc>
              </a:tr>
              <a:tr h="269826">
                <a:tc>
                  <a:txBody>
                    <a:bodyPr/>
                    <a:lstStyle/>
                    <a:p>
                      <a:r>
                        <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rPr>
                        <a:t>eSight02</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endParaRP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Cluster node (standby management </a:t>
                      </a:r>
                      <a:r>
                        <a:rPr lang="en-US" altLang="zh-CN" sz="1200" dirty="0" err="1" smtClean="0">
                          <a:latin typeface="微软雅黑" panose="020B0503020204020204" pitchFamily="34" charset="-122"/>
                          <a:ea typeface="微软雅黑" panose="020B0503020204020204" pitchFamily="34" charset="-122"/>
                        </a:rPr>
                        <a:t>node+application</a:t>
                      </a:r>
                      <a:r>
                        <a:rPr lang="en-US" altLang="zh-CN" sz="1200" dirty="0" smtClean="0">
                          <a:latin typeface="微软雅黑" panose="020B0503020204020204" pitchFamily="34" charset="-122"/>
                          <a:ea typeface="微软雅黑" panose="020B0503020204020204" pitchFamily="34" charset="-122"/>
                        </a:rPr>
                        <a:t> service)</a:t>
                      </a:r>
                      <a:endParaRPr lang="zh-CN" altLang="en-US" sz="1200" dirty="0" smtClean="0">
                        <a:latin typeface="微软雅黑" panose="020B0503020204020204" pitchFamily="34" charset="-122"/>
                        <a:ea typeface="微软雅黑" panose="020B0503020204020204" pitchFamily="34" charset="-122"/>
                      </a:endParaRPr>
                    </a:p>
                  </a:txBody>
                  <a:tcPr/>
                </a:tc>
              </a:tr>
              <a:tr h="269826">
                <a:tc>
                  <a:txBody>
                    <a:bodyPr/>
                    <a:lstStyle/>
                    <a:p>
                      <a:r>
                        <a:rPr lang="en-US" altLang="zh-CN" sz="1200" dirty="0" smtClean="0">
                          <a:latin typeface="Huawei Sans Light" panose="020C0303030203020204" pitchFamily="34" charset="0"/>
                          <a:ea typeface="微软雅黑" panose="020B0503020204020204" pitchFamily="34" charset="-122"/>
                          <a:cs typeface="Huawei Sans Light" panose="020C0303030203020204" pitchFamily="34" charset="0"/>
                        </a:rPr>
                        <a:t>eSight03</a:t>
                      </a:r>
                      <a:endParaRPr lang="zh-CN" altLang="en-US" sz="1200" dirty="0">
                        <a:latin typeface="Huawei Sans Light" panose="020C0303030203020204" pitchFamily="34" charset="0"/>
                        <a:ea typeface="微软雅黑" panose="020B0503020204020204" pitchFamily="34" charset="-122"/>
                        <a:cs typeface="Huawei Sans Light" panose="020C0303030203020204" pitchFamily="34" charset="0"/>
                      </a:endParaRPr>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Cluster node (application service)</a:t>
                      </a:r>
                      <a:endParaRPr lang="zh-CN" altLang="en-US" sz="1200" dirty="0" smtClean="0">
                        <a:latin typeface="微软雅黑" panose="020B0503020204020204" pitchFamily="34" charset="-122"/>
                        <a:ea typeface="微软雅黑" panose="020B0503020204020204" pitchFamily="34" charset="-122"/>
                      </a:endParaRPr>
                    </a:p>
                  </a:txBody>
                  <a:tcPr/>
                </a:tc>
              </a:tr>
            </a:tbl>
          </a:graphicData>
        </a:graphic>
      </p:graphicFrame>
      <p:pic>
        <p:nvPicPr>
          <p:cNvPr id="4" name="图片 3"/>
          <p:cNvPicPr>
            <a:picLocks noChangeAspect="1"/>
          </p:cNvPicPr>
          <p:nvPr/>
        </p:nvPicPr>
        <p:blipFill>
          <a:blip r:embed="rId2"/>
          <a:stretch>
            <a:fillRect/>
          </a:stretch>
        </p:blipFill>
        <p:spPr>
          <a:xfrm>
            <a:off x="600075" y="1125538"/>
            <a:ext cx="5023502" cy="4475162"/>
          </a:xfrm>
          <a:prstGeom prst="rect">
            <a:avLst/>
          </a:prstGeom>
        </p:spPr>
      </p:pic>
    </p:spTree>
    <p:extLst>
      <p:ext uri="{BB962C8B-B14F-4D97-AF65-F5344CB8AC3E}">
        <p14:creationId xmlns:p14="http://schemas.microsoft.com/office/powerpoint/2010/main" val="28213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2"/>
          </p:nvPr>
        </p:nvSpPr>
        <p:spPr>
          <a:xfrm>
            <a:off x="5844469" y="1185014"/>
            <a:ext cx="5625346" cy="3754874"/>
          </a:xfrm>
          <a:prstGeom prst="rect">
            <a:avLst/>
          </a:prstGeom>
        </p:spPr>
        <p:txBody>
          <a:bodyPr wrap="square">
            <a:spAutoFit/>
          </a:bodyPr>
          <a:lstStyle/>
          <a:p>
            <a:pPr marL="269875" indent="-258763" fontAlgn="ctr">
              <a:spcAft>
                <a:spcPts val="0"/>
              </a:spcAft>
            </a:pPr>
            <a:r>
              <a:rPr lang="en-US" altLang="zh-CN" sz="1400" dirty="0">
                <a:latin typeface="Huawei Sans Light" panose="020C0303030203020204" pitchFamily="34" charset="0"/>
                <a:cs typeface="Huawei Sans Light" panose="020C0303030203020204" pitchFamily="34" charset="0"/>
                <a:sym typeface="Arial" panose="020B0604020202020204" pitchFamily="34" charset="0"/>
              </a:rPr>
              <a:t>An eSight two-node cluster has one active server and one standby server. eSight is installed separately on both the active and standby servers. Data between the active and standby servers is synchronized through a dedicated replication line. If the active server is faulty, services are automatically switched to the standby server to ensure proper running of </a:t>
            </a:r>
            <a:r>
              <a:rPr lang="en-US" altLang="zh-CN" sz="1400">
                <a:latin typeface="Huawei Sans Light" panose="020C0303030203020204" pitchFamily="34" charset="0"/>
                <a:cs typeface="Huawei Sans Light" panose="020C0303030203020204" pitchFamily="34" charset="0"/>
                <a:sym typeface="Arial" panose="020B0604020202020204" pitchFamily="34" charset="0"/>
              </a:rPr>
              <a:t>the </a:t>
            </a:r>
            <a:r>
              <a:rPr lang="en-US" altLang="zh-CN" sz="1400" smtClean="0">
                <a:latin typeface="Huawei Sans Light" panose="020C0303030203020204" pitchFamily="34" charset="0"/>
                <a:cs typeface="Huawei Sans Light" panose="020C0303030203020204" pitchFamily="34" charset="0"/>
                <a:sym typeface="Arial" panose="020B0604020202020204" pitchFamily="34" charset="0"/>
              </a:rPr>
              <a:t>eSight system</a:t>
            </a:r>
            <a:r>
              <a:rPr lang="en-US" altLang="zh-CN" sz="1400" dirty="0">
                <a:latin typeface="Huawei Sans Light" panose="020C0303030203020204" pitchFamily="34" charset="0"/>
                <a:cs typeface="Huawei Sans Light" panose="020C0303030203020204" pitchFamily="34" charset="0"/>
                <a:sym typeface="Arial" panose="020B0604020202020204" pitchFamily="34" charset="0"/>
              </a:rPr>
              <a:t>.</a:t>
            </a:r>
            <a:endParaRPr lang="zh-CN" altLang="en-US" sz="1400" dirty="0">
              <a:latin typeface="Huawei Sans Light" panose="020C0303030203020204" pitchFamily="34" charset="0"/>
              <a:cs typeface="Huawei Sans Light" panose="020C0303030203020204" pitchFamily="34" charset="0"/>
              <a:sym typeface="Arial" panose="020B0604020202020204" pitchFamily="34" charset="0"/>
            </a:endParaRPr>
          </a:p>
          <a:p>
            <a:pPr marL="269875" indent="-258763" fontAlgn="ctr">
              <a:spcAft>
                <a:spcPts val="0"/>
              </a:spcAft>
            </a:pPr>
            <a:r>
              <a:rPr lang="en-US" altLang="zh-CN" sz="1400" dirty="0">
                <a:latin typeface="Huawei Sans Light" panose="020C0303030203020204" pitchFamily="34" charset="0"/>
                <a:cs typeface="Huawei Sans Light" panose="020C0303030203020204" pitchFamily="34" charset="0"/>
              </a:rPr>
              <a:t>Network isolation</a:t>
            </a:r>
            <a:endParaRPr lang="en-US" altLang="zh-CN" sz="1400" dirty="0">
              <a:latin typeface="Huawei Sans Light" panose="020C0303030203020204" pitchFamily="34" charset="0"/>
              <a:cs typeface="Huawei Sans Light" panose="020C0303030203020204" pitchFamily="34" charset="0"/>
              <a:sym typeface="Arial" panose="020B0604020202020204" pitchFamily="34" charset="0"/>
            </a:endParaRPr>
          </a:p>
          <a:p>
            <a:pPr marL="539750" lvl="1" indent="-269875" fontAlgn="ctr">
              <a:spcAft>
                <a:spcPts val="0"/>
              </a:spcAft>
            </a:pPr>
            <a:r>
              <a:rPr lang="en-US" altLang="zh-CN" sz="1200" dirty="0">
                <a:latin typeface="Huawei Sans Light" panose="020C0303030203020204" pitchFamily="34" charset="0"/>
                <a:cs typeface="Huawei Sans Light" panose="020C0303030203020204" pitchFamily="34" charset="0"/>
                <a:sym typeface="Arial" panose="020B0604020202020204" pitchFamily="34" charset="0"/>
              </a:rPr>
              <a:t>Single-plane deployment: External access, internal interaction, and southbound device management functions of eSight are deployed on the same network plane.</a:t>
            </a:r>
            <a:endParaRPr lang="zh-CN" altLang="en-US" sz="1200" dirty="0">
              <a:latin typeface="Huawei Sans Light" panose="020C0303030203020204" pitchFamily="34" charset="0"/>
              <a:cs typeface="Huawei Sans Light" panose="020C0303030203020204" pitchFamily="34" charset="0"/>
              <a:sym typeface="Arial" panose="020B0604020202020204" pitchFamily="34" charset="0"/>
            </a:endParaRPr>
          </a:p>
          <a:p>
            <a:pPr marL="539750" lvl="1" indent="-269875" fontAlgn="ctr">
              <a:spcAft>
                <a:spcPts val="0"/>
              </a:spcAft>
            </a:pPr>
            <a:r>
              <a:rPr lang="en-US" altLang="zh-CN" sz="1200" dirty="0">
                <a:latin typeface="Huawei Sans Light" panose="020C0303030203020204" pitchFamily="34" charset="0"/>
                <a:cs typeface="Huawei Sans Light" panose="020C0303030203020204" pitchFamily="34" charset="0"/>
              </a:rPr>
              <a:t>Three-plane deployment: The external access network, southbound access network, and heartbeat/repetition network are deployed on three network planes.</a:t>
            </a:r>
            <a:endParaRPr lang="en-US" altLang="zh-CN" sz="1200" dirty="0">
              <a:latin typeface="Huawei Sans Light" panose="020C0303030203020204" pitchFamily="34" charset="0"/>
              <a:cs typeface="Huawei Sans Light" panose="020C0303030203020204" pitchFamily="34" charset="0"/>
              <a:sym typeface="Arial" panose="020B0604020202020204" pitchFamily="34" charset="0"/>
            </a:endParaRPr>
          </a:p>
          <a:p>
            <a:pPr marL="269875" indent="-258763" fontAlgn="ctr">
              <a:spcAft>
                <a:spcPts val="0"/>
              </a:spcAft>
            </a:pPr>
            <a:r>
              <a:rPr lang="en-US" altLang="zh-CN" sz="1400" dirty="0">
                <a:latin typeface="Huawei Sans Light" panose="020C0303030203020204" pitchFamily="34" charset="0"/>
                <a:cs typeface="Huawei Sans Light" panose="020C0303030203020204" pitchFamily="34" charset="0"/>
                <a:sym typeface="Arial" panose="020B0604020202020204" pitchFamily="34" charset="0"/>
              </a:rPr>
              <a:t>Two-node cluster reliability mechanism</a:t>
            </a:r>
          </a:p>
          <a:p>
            <a:pPr marL="539750" lvl="1" indent="-269875" fontAlgn="ctr">
              <a:spcAft>
                <a:spcPts val="0"/>
              </a:spcAft>
            </a:pPr>
            <a:r>
              <a:rPr lang="en-US" altLang="zh-CN" sz="1200" dirty="0">
                <a:latin typeface="Huawei Sans Light" panose="020C0303030203020204" pitchFamily="34" charset="0"/>
                <a:cs typeface="Huawei Sans Light" panose="020C0303030203020204" pitchFamily="34" charset="0"/>
                <a:sym typeface="Arial" panose="020B0604020202020204" pitchFamily="34" charset="0"/>
              </a:rPr>
              <a:t>Both the active and standby eSight servers are deployed in single-node system mode. If the active server is faulty, services are automatically switched to the standby server.</a:t>
            </a:r>
          </a:p>
          <a:p>
            <a:pPr marL="539750" lvl="1" indent="-269875" fontAlgn="ctr">
              <a:spcAft>
                <a:spcPts val="0"/>
              </a:spcAft>
            </a:pPr>
            <a:r>
              <a:rPr lang="en-US" altLang="zh-CN" sz="1200" dirty="0">
                <a:latin typeface="Huawei Sans Light" panose="020C0303030203020204" pitchFamily="34" charset="0"/>
                <a:cs typeface="Huawei Sans Light" panose="020C0303030203020204" pitchFamily="34" charset="0"/>
                <a:sym typeface="Arial" panose="020B0604020202020204" pitchFamily="34" charset="0"/>
              </a:rPr>
              <a:t>Files and databases between the active and standby servers are synchronized through the heartbeat/replication network</a:t>
            </a:r>
            <a:r>
              <a:rPr lang="en-US" altLang="zh-CN" sz="1200" dirty="0" smtClean="0">
                <a:latin typeface="Huawei Sans Light" panose="020C0303030203020204" pitchFamily="34" charset="0"/>
                <a:cs typeface="Huawei Sans Light" panose="020C0303030203020204" pitchFamily="34" charset="0"/>
                <a:sym typeface="Arial" panose="020B0604020202020204" pitchFamily="34" charset="0"/>
              </a:rPr>
              <a:t>.</a:t>
            </a:r>
            <a:endParaRPr lang="en-US" altLang="zh-CN" sz="1200"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6" name="Rectangle 4"/>
          <p:cNvSpPr>
            <a:spLocks noChangeArrowheads="1"/>
          </p:cNvSpPr>
          <p:nvPr/>
        </p:nvSpPr>
        <p:spPr bwMode="auto">
          <a:xfrm>
            <a:off x="600075" y="1001877"/>
            <a:ext cx="115457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方正兰亭细黑简体" panose="02000000000000000000" pitchFamily="2" charset="-122"/>
              <a:ea typeface="方正兰亭细黑简体" panose="02000000000000000000" pitchFamily="2" charset="-122"/>
              <a:sym typeface="Arial" panose="020B0604020202020204" pitchFamily="34" charset="0"/>
            </a:endParaRPr>
          </a:p>
        </p:txBody>
      </p:sp>
      <p:sp>
        <p:nvSpPr>
          <p:cNvPr id="9" name="Rectangle 9"/>
          <p:cNvSpPr>
            <a:spLocks noChangeArrowheads="1"/>
          </p:cNvSpPr>
          <p:nvPr/>
        </p:nvSpPr>
        <p:spPr bwMode="auto">
          <a:xfrm>
            <a:off x="600075" y="1001877"/>
            <a:ext cx="11292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方正兰亭细黑简体" panose="02000000000000000000" pitchFamily="2" charset="-122"/>
              <a:ea typeface="方正兰亭细黑简体" panose="02000000000000000000" pitchFamily="2" charset="-122"/>
              <a:sym typeface="Arial" panose="020B0604020202020204" pitchFamily="34" charset="0"/>
            </a:endParaRPr>
          </a:p>
        </p:txBody>
      </p:sp>
      <p:pic>
        <p:nvPicPr>
          <p:cNvPr id="3" name="图片 2"/>
          <p:cNvPicPr>
            <a:picLocks noChangeAspect="1"/>
          </p:cNvPicPr>
          <p:nvPr/>
        </p:nvPicPr>
        <p:blipFill>
          <a:blip r:embed="rId2"/>
          <a:stretch>
            <a:fillRect/>
          </a:stretch>
        </p:blipFill>
        <p:spPr>
          <a:xfrm>
            <a:off x="600075" y="1001877"/>
            <a:ext cx="5176471" cy="4766363"/>
          </a:xfrm>
          <a:prstGeom prst="rect">
            <a:avLst/>
          </a:prstGeom>
        </p:spPr>
      </p:pic>
      <p:sp>
        <p:nvSpPr>
          <p:cNvPr id="7" name="副标题 1"/>
          <p:cNvSpPr txBox="1">
            <a:spLocks/>
          </p:cNvSpPr>
          <p:nvPr/>
        </p:nvSpPr>
        <p:spPr>
          <a:xfrm>
            <a:off x="729175" y="295025"/>
            <a:ext cx="10740640" cy="993400"/>
          </a:xfrm>
          <a:prstGeom prst="rect">
            <a:avLst/>
          </a:prstGeom>
        </p:spPr>
        <p:txBody>
          <a:bodyPr vert="horz" wrap="square" lIns="0" tIns="0" rIns="0" bIns="0" anchor="t" anchorCtr="0">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Arial"/>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Arial"/>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Arial"/>
                <a:ea typeface="+mn-ea"/>
                <a:cs typeface="+mn-cs"/>
              </a:defRPr>
            </a:lvl9pPr>
          </a:lstStyle>
          <a:p>
            <a:pPr lvl="0" fontAlgn="ctr">
              <a:lnSpc>
                <a:spcPct val="100000"/>
              </a:lnSpc>
            </a:pPr>
            <a:r>
              <a:rPr lang="en-US" dirty="0" smtClean="0">
                <a:latin typeface="Huawei Sans Light" panose="020C0303030203020204" pitchFamily="34" charset="0"/>
                <a:cs typeface="Huawei Sans Light" panose="020C0303030203020204" pitchFamily="34" charset="0"/>
              </a:rPr>
              <a:t>eSight Deployment Solution: </a:t>
            </a:r>
            <a:r>
              <a:rPr lang="en-US" altLang="zh-CN" dirty="0" smtClean="0">
                <a:latin typeface="Huawei Sans Light" panose="020C0303030203020204" pitchFamily="34" charset="0"/>
                <a:cs typeface="Huawei Sans Light" panose="020C0303030203020204" pitchFamily="34" charset="0"/>
              </a:rPr>
              <a:t>Two-Node Cluster</a:t>
            </a:r>
            <a:endParaRPr lang="en-US" altLang="zh-CN" dirty="0">
              <a:latin typeface="Huawei Sans Light" panose="020C0303030203020204" pitchFamily="34" charset="0"/>
              <a:cs typeface="Huawei Sans Light" panose="020C0303030203020204" pitchFamily="34" charset="0"/>
              <a:sym typeface="Arial" panose="020B0604020202020204" pitchFamily="34" charset="0"/>
            </a:endParaRPr>
          </a:p>
        </p:txBody>
      </p:sp>
    </p:spTree>
    <p:extLst>
      <p:ext uri="{BB962C8B-B14F-4D97-AF65-F5344CB8AC3E}">
        <p14:creationId xmlns:p14="http://schemas.microsoft.com/office/powerpoint/2010/main" val="2051318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456134"/>
            <a:ext cx="10740640" cy="554981"/>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Typical Scenarios: </a:t>
            </a:r>
            <a:r>
              <a:rPr lang="en-US" b="1" dirty="0" err="1">
                <a:latin typeface="Huawei Sans Light" panose="020C0303030203020204" pitchFamily="34" charset="0"/>
                <a:cs typeface="Huawei Sans Light" panose="020C0303030203020204" pitchFamily="34" charset="0"/>
              </a:rPr>
              <a:t>Preinstallation</a:t>
            </a:r>
            <a:endParaRPr lang="en-US"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6" name="矩形 5"/>
          <p:cNvSpPr/>
          <p:nvPr/>
        </p:nvSpPr>
        <p:spPr>
          <a:xfrm>
            <a:off x="630560" y="4916173"/>
            <a:ext cx="10051984" cy="1061829"/>
          </a:xfrm>
          <a:prstGeom prst="rect">
            <a:avLst/>
          </a:prstGeom>
        </p:spPr>
        <p:txBody>
          <a:bodyPr wrap="square">
            <a:spAutoFit/>
          </a:bodyPr>
          <a:lstStyle/>
          <a:p>
            <a:pPr marL="269875" indent="-258763" fontAlgn="ctr">
              <a:lnSpc>
                <a:spcPct val="15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Huawei provides a complete set of hardware and software in </a:t>
            </a:r>
            <a:r>
              <a:rPr lang="en-US" sz="1400" dirty="0" err="1" smtClean="0">
                <a:latin typeface="Huawei Sans Light" panose="020C0303030203020204" pitchFamily="34" charset="0"/>
                <a:cs typeface="Huawei Sans Light" panose="020C0303030203020204" pitchFamily="34" charset="0"/>
              </a:rPr>
              <a:t>preinstallation</a:t>
            </a:r>
            <a:r>
              <a:rPr lang="en-US" sz="1400" dirty="0" smtClean="0">
                <a:latin typeface="Huawei Sans Light" panose="020C0303030203020204" pitchFamily="34" charset="0"/>
                <a:cs typeface="Huawei Sans Light" panose="020C0303030203020204" pitchFamily="34" charset="0"/>
              </a:rPr>
              <a:t> scenarios. The operating system, database, and basic eSight software have been installed before delivery.</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5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After the hardware is installed, you only need to configure the network, operating system, and eSight.</a:t>
            </a:r>
            <a:endParaRPr lang="en-US" altLang="zh-CN" sz="14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16" name="Freeform 8"/>
          <p:cNvSpPr>
            <a:spLocks/>
          </p:cNvSpPr>
          <p:nvPr/>
        </p:nvSpPr>
        <p:spPr bwMode="auto">
          <a:xfrm>
            <a:off x="3554520" y="2955610"/>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System configuration</a:t>
            </a:r>
            <a:endParaRPr lang="en-US" sz="1200" b="1" dirty="0">
              <a:solidFill>
                <a:srgbClr val="000000"/>
              </a:solidFill>
              <a:latin typeface="Huawei Sans Light" panose="020C0303030203020204" pitchFamily="34" charset="0"/>
              <a:ea typeface="微软雅黑" pitchFamily="34" charset="-122"/>
              <a:cs typeface="Huawei Sans Light" panose="020C0303030203020204" pitchFamily="34" charset="0"/>
            </a:endParaRPr>
          </a:p>
        </p:txBody>
      </p:sp>
      <p:sp>
        <p:nvSpPr>
          <p:cNvPr id="17" name="Freeform 9"/>
          <p:cNvSpPr>
            <a:spLocks/>
          </p:cNvSpPr>
          <p:nvPr/>
        </p:nvSpPr>
        <p:spPr bwMode="auto">
          <a:xfrm>
            <a:off x="2067887" y="2955610"/>
            <a:ext cx="1572858" cy="819210"/>
          </a:xfrm>
          <a:custGeom>
            <a:avLst/>
            <a:gdLst>
              <a:gd name="T0" fmla="*/ 2147483647 w 399"/>
              <a:gd name="T1" fmla="*/ 0 h 207"/>
              <a:gd name="T2" fmla="*/ 2147483647 w 399"/>
              <a:gd name="T3" fmla="*/ 0 h 207"/>
              <a:gd name="T4" fmla="*/ 2147483647 w 399"/>
              <a:gd name="T5" fmla="*/ 0 h 207"/>
              <a:gd name="T6" fmla="*/ 0 w 399"/>
              <a:gd name="T7" fmla="*/ 0 h 207"/>
              <a:gd name="T8" fmla="*/ 0 w 399"/>
              <a:gd name="T9" fmla="*/ 2147483647 h 207"/>
              <a:gd name="T10" fmla="*/ 0 w 399"/>
              <a:gd name="T11" fmla="*/ 2147483647 h 207"/>
              <a:gd name="T12" fmla="*/ 0 w 399"/>
              <a:gd name="T13" fmla="*/ 2147483647 h 207"/>
              <a:gd name="T14" fmla="*/ 0 w 399"/>
              <a:gd name="T15" fmla="*/ 2147483647 h 207"/>
              <a:gd name="T16" fmla="*/ 2147483647 w 399"/>
              <a:gd name="T17" fmla="*/ 2147483647 h 207"/>
              <a:gd name="T18" fmla="*/ 2147483647 w 399"/>
              <a:gd name="T19" fmla="*/ 2147483647 h 207"/>
              <a:gd name="T20" fmla="*/ 2147483647 w 399"/>
              <a:gd name="T21" fmla="*/ 2147483647 h 207"/>
              <a:gd name="T22" fmla="*/ 2147483647 w 399"/>
              <a:gd name="T23" fmla="*/ 2147483647 h 207"/>
              <a:gd name="T24" fmla="*/ 2147483647 w 399"/>
              <a:gd name="T25" fmla="*/ 2147483647 h 207"/>
              <a:gd name="T26" fmla="*/ 2147483647 w 399"/>
              <a:gd name="T27" fmla="*/ 2147483647 h 207"/>
              <a:gd name="T28" fmla="*/ 2147483647 w 399"/>
              <a:gd name="T29" fmla="*/ 2147483647 h 207"/>
              <a:gd name="T30" fmla="*/ 2147483647 w 399"/>
              <a:gd name="T31" fmla="*/ 2147483647 h 207"/>
              <a:gd name="T32" fmla="*/ 2147483647 w 399"/>
              <a:gd name="T33" fmla="*/ 2147483647 h 207"/>
              <a:gd name="T34" fmla="*/ 2147483647 w 399"/>
              <a:gd name="T35" fmla="*/ 2147483647 h 207"/>
              <a:gd name="T36" fmla="*/ 2147483647 w 399"/>
              <a:gd name="T37" fmla="*/ 2147483647 h 207"/>
              <a:gd name="T38" fmla="*/ 2147483647 w 399"/>
              <a:gd name="T39" fmla="*/ 2147483647 h 207"/>
              <a:gd name="T40" fmla="*/ 2147483647 w 399"/>
              <a:gd name="T41" fmla="*/ 2147483647 h 207"/>
              <a:gd name="T42" fmla="*/ 2147483647 w 399"/>
              <a:gd name="T43" fmla="*/ 2147483647 h 207"/>
              <a:gd name="T44" fmla="*/ 2147483647 w 399"/>
              <a:gd name="T45" fmla="*/ 2147483647 h 207"/>
              <a:gd name="T46" fmla="*/ 2147483647 w 399"/>
              <a:gd name="T47" fmla="*/ 2147483647 h 207"/>
              <a:gd name="T48" fmla="*/ 2147483647 w 399"/>
              <a:gd name="T49" fmla="*/ 2147483647 h 207"/>
              <a:gd name="T50" fmla="*/ 2147483647 w 399"/>
              <a:gd name="T51" fmla="*/ 2147483647 h 207"/>
              <a:gd name="T52" fmla="*/ 2147483647 w 399"/>
              <a:gd name="T53" fmla="*/ 2147483647 h 207"/>
              <a:gd name="T54" fmla="*/ 2147483647 w 399"/>
              <a:gd name="T55" fmla="*/ 2147483647 h 207"/>
              <a:gd name="T56" fmla="*/ 2147483647 w 399"/>
              <a:gd name="T57" fmla="*/ 0 h 207"/>
              <a:gd name="T58" fmla="*/ 2147483647 w 399"/>
              <a:gd name="T59" fmla="*/ 0 h 2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99"/>
              <a:gd name="T91" fmla="*/ 0 h 207"/>
              <a:gd name="T92" fmla="*/ 399 w 399"/>
              <a:gd name="T93" fmla="*/ 207 h 2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solidFill>
            <a:srgbClr val="00B0F0"/>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Hardware installation</a:t>
            </a:r>
            <a:endParaRPr lang="en-US" altLang="zh-CN"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20" name="Freeform 8"/>
          <p:cNvSpPr>
            <a:spLocks/>
          </p:cNvSpPr>
          <p:nvPr/>
        </p:nvSpPr>
        <p:spPr bwMode="auto">
          <a:xfrm>
            <a:off x="5041153" y="2955610"/>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rgbClr val="00B0F0"/>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eSight</a:t>
            </a:r>
          </a:p>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configuration</a:t>
            </a:r>
            <a:endParaRPr lang="en-US"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22" name="Rectangle 95"/>
          <p:cNvSpPr/>
          <p:nvPr/>
        </p:nvSpPr>
        <p:spPr bwMode="auto">
          <a:xfrm>
            <a:off x="2110949" y="1979800"/>
            <a:ext cx="1341121"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3" name="Text Box 52"/>
          <p:cNvSpPr txBox="1">
            <a:spLocks noChangeArrowheads="1"/>
          </p:cNvSpPr>
          <p:nvPr/>
        </p:nvSpPr>
        <p:spPr bwMode="gray">
          <a:xfrm>
            <a:off x="2103747" y="2054160"/>
            <a:ext cx="98261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Hardware connection</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Powering on devices</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5" name="Rectangle 95"/>
          <p:cNvSpPr/>
          <p:nvPr/>
        </p:nvSpPr>
        <p:spPr bwMode="auto">
          <a:xfrm>
            <a:off x="3636430" y="3842156"/>
            <a:ext cx="1495307" cy="70788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6" name="Text Box 52"/>
          <p:cNvSpPr txBox="1">
            <a:spLocks noChangeArrowheads="1"/>
          </p:cNvSpPr>
          <p:nvPr/>
        </p:nvSpPr>
        <p:spPr bwMode="gray">
          <a:xfrm>
            <a:off x="3656121" y="3842156"/>
            <a:ext cx="1475616"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Time and time zone</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Host name</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Routing</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7" name="Rectangle 95"/>
          <p:cNvSpPr/>
          <p:nvPr/>
        </p:nvSpPr>
        <p:spPr bwMode="auto">
          <a:xfrm>
            <a:off x="5084215" y="1979800"/>
            <a:ext cx="1341121"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8" name="Text Box 52"/>
          <p:cNvSpPr txBox="1">
            <a:spLocks noChangeArrowheads="1"/>
          </p:cNvSpPr>
          <p:nvPr/>
        </p:nvSpPr>
        <p:spPr bwMode="gray">
          <a:xfrm>
            <a:off x="5085978" y="2054160"/>
            <a:ext cx="125898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Configuring the eSight IP address</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Starting eSight</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29" name="Freeform 8"/>
          <p:cNvSpPr>
            <a:spLocks/>
          </p:cNvSpPr>
          <p:nvPr/>
        </p:nvSpPr>
        <p:spPr bwMode="auto">
          <a:xfrm>
            <a:off x="8005345" y="2955610"/>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rgbClr val="00B0F0"/>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a:solidFill>
                  <a:srgbClr val="FFFFFF"/>
                </a:solidFill>
                <a:latin typeface="Huawei Sans Light" panose="020C0303030203020204" pitchFamily="34" charset="0"/>
                <a:cs typeface="Huawei Sans Light" panose="020C0303030203020204" pitchFamily="34" charset="0"/>
              </a:rPr>
              <a:t>Loading licenses</a:t>
            </a:r>
          </a:p>
        </p:txBody>
      </p:sp>
      <p:sp>
        <p:nvSpPr>
          <p:cNvPr id="30" name="Freeform 8"/>
          <p:cNvSpPr>
            <a:spLocks/>
          </p:cNvSpPr>
          <p:nvPr/>
        </p:nvSpPr>
        <p:spPr bwMode="auto">
          <a:xfrm>
            <a:off x="9491978" y="2955610"/>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a:solidFill>
                  <a:srgbClr val="000000"/>
                </a:solidFill>
                <a:latin typeface="Huawei Sans Light" panose="020C0303030203020204" pitchFamily="34" charset="0"/>
                <a:cs typeface="Huawei Sans Light" panose="020C0303030203020204" pitchFamily="34" charset="0"/>
              </a:rPr>
              <a:t>Commissioning eSight</a:t>
            </a:r>
          </a:p>
        </p:txBody>
      </p:sp>
      <p:sp>
        <p:nvSpPr>
          <p:cNvPr id="31" name="Rectangle 95"/>
          <p:cNvSpPr/>
          <p:nvPr/>
        </p:nvSpPr>
        <p:spPr bwMode="auto">
          <a:xfrm>
            <a:off x="8048407" y="3842157"/>
            <a:ext cx="1506325" cy="707886"/>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32" name="Text Box 52"/>
          <p:cNvSpPr txBox="1">
            <a:spLocks noChangeArrowheads="1"/>
          </p:cNvSpPr>
          <p:nvPr/>
        </p:nvSpPr>
        <p:spPr bwMode="gray">
          <a:xfrm>
            <a:off x="8050169" y="3842156"/>
            <a:ext cx="1532393" cy="553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Collecting the ESN</a:t>
            </a: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Applying for licenses</a:t>
            </a: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Importing licenses</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33" name="Rectangle 95"/>
          <p:cNvSpPr/>
          <p:nvPr/>
        </p:nvSpPr>
        <p:spPr bwMode="auto">
          <a:xfrm>
            <a:off x="9535039" y="1979800"/>
            <a:ext cx="1924843"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34" name="Text Box 52"/>
          <p:cNvSpPr txBox="1">
            <a:spLocks noChangeArrowheads="1"/>
          </p:cNvSpPr>
          <p:nvPr/>
        </p:nvSpPr>
        <p:spPr bwMode="gray">
          <a:xfrm>
            <a:off x="9554732" y="2054160"/>
            <a:ext cx="1976868"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indent="-179388" defTabSz="914400" fontAlgn="ctr">
              <a:spcBef>
                <a:spcPct val="0"/>
              </a:spcBef>
              <a:spcAft>
                <a:spcPct val="0"/>
              </a:spcAft>
              <a:buClr>
                <a:srgbClr val="000000"/>
              </a:buClr>
              <a:buSzPts val="1400"/>
              <a:buFont typeface="Arial" pitchFamily="34" charset="0"/>
              <a:buChar char="•"/>
            </a:pPr>
            <a:r>
              <a:rPr lang="en-US" sz="1000" dirty="0" smtClean="0">
                <a:solidFill>
                  <a:srgbClr val="000000"/>
                </a:solidFill>
                <a:latin typeface="Huawei Sans Light" panose="020C0303030203020204" pitchFamily="34" charset="0"/>
                <a:cs typeface="Huawei Sans Light" panose="020C0303030203020204" pitchFamily="34" charset="0"/>
              </a:rPr>
              <a:t>Configuring periodic backup</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(Optional) Configuring NTP</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(Optional) Reconstructing network planes</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19" name="Freeform 8"/>
          <p:cNvSpPr>
            <a:spLocks/>
          </p:cNvSpPr>
          <p:nvPr/>
        </p:nvSpPr>
        <p:spPr bwMode="auto">
          <a:xfrm>
            <a:off x="6532145" y="2955610"/>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91440" tIns="45720" rIns="9144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a:solidFill>
                  <a:srgbClr val="000000"/>
                </a:solidFill>
                <a:latin typeface="Huawei Sans Light" panose="020C0303030203020204" pitchFamily="34" charset="0"/>
                <a:cs typeface="Huawei Sans Light" panose="020C0303030203020204" pitchFamily="34" charset="0"/>
              </a:rPr>
              <a:t>Incrementally Installing Service Components</a:t>
            </a:r>
            <a:endParaRPr lang="en-US" sz="1200" b="1" dirty="0">
              <a:solidFill>
                <a:srgbClr val="000000"/>
              </a:solidFill>
              <a:latin typeface="Huawei Sans Light" panose="020C0303030203020204" pitchFamily="34" charset="0"/>
              <a:ea typeface="微软雅黑" pitchFamily="34" charset="-122"/>
              <a:cs typeface="Huawei Sans Light" panose="020C0303030203020204" pitchFamily="34" charset="0"/>
            </a:endParaRPr>
          </a:p>
        </p:txBody>
      </p:sp>
    </p:spTree>
    <p:extLst>
      <p:ext uri="{BB962C8B-B14F-4D97-AF65-F5344CB8AC3E}">
        <p14:creationId xmlns:p14="http://schemas.microsoft.com/office/powerpoint/2010/main" val="950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E0CEC36-5881-F64A-A70F-904DBA9886A9}"/>
              </a:ext>
            </a:extLst>
          </p:cNvPr>
          <p:cNvSpPr>
            <a:spLocks noGrp="1"/>
          </p:cNvSpPr>
          <p:nvPr>
            <p:ph type="subTitle" idx="1"/>
          </p:nvPr>
        </p:nvSpPr>
        <p:spPr>
          <a:xfrm>
            <a:off x="729175" y="456134"/>
            <a:ext cx="10740640" cy="572566"/>
          </a:xfrm>
        </p:spPr>
        <p:txBody>
          <a:bodyPr vert="horz" wrap="square" lIns="0" tIns="0" rIns="0" bIns="0" anchor="t" anchorCtr="0">
            <a:normAutofit/>
          </a:bodyPr>
          <a:lstStyle/>
          <a:p>
            <a:pPr fontAlgn="ctr">
              <a:lnSpc>
                <a:spcPct val="100000"/>
              </a:lnSpc>
            </a:pPr>
            <a:r>
              <a:rPr lang="en-US" b="1" dirty="0">
                <a:latin typeface="Huawei Sans Light" panose="020C0303030203020204" pitchFamily="34" charset="0"/>
                <a:cs typeface="Huawei Sans Light" panose="020C0303030203020204" pitchFamily="34" charset="0"/>
              </a:rPr>
              <a:t>Typical Scenarios: New Installation</a:t>
            </a:r>
            <a:endParaRPr lang="en-US" b="1" dirty="0">
              <a:latin typeface="Huawei Sans Light" panose="020C0303030203020204" pitchFamily="34" charset="0"/>
              <a:cs typeface="Huawei Sans Light" panose="020C0303030203020204" pitchFamily="34" charset="0"/>
              <a:sym typeface="Arial" panose="020B0604020202020204" pitchFamily="34" charset="0"/>
            </a:endParaRPr>
          </a:p>
        </p:txBody>
      </p:sp>
      <p:sp>
        <p:nvSpPr>
          <p:cNvPr id="8" name="Content Placeholder 2">
            <a:extLst>
              <a:ext uri="{FF2B5EF4-FFF2-40B4-BE49-F238E27FC236}">
                <a16:creationId xmlns:a16="http://schemas.microsoft.com/office/drawing/2014/main" xmlns="" id="{55F986D5-D7D9-6446-9526-9389CD9831D8}"/>
              </a:ext>
            </a:extLst>
          </p:cNvPr>
          <p:cNvSpPr txBox="1">
            <a:spLocks/>
          </p:cNvSpPr>
          <p:nvPr/>
        </p:nvSpPr>
        <p:spPr>
          <a:xfrm>
            <a:off x="736258" y="2026606"/>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tab pos="1208088" algn="ctr"/>
              </a:tabLst>
              <a:defRPr sz="1800" kern="1200" baseline="0">
                <a:solidFill>
                  <a:schemeClr val="tx1"/>
                </a:solidFill>
                <a:latin typeface="Arial"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Arial"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Arial"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Arial"/>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Arial"/>
                <a:ea typeface="+mn-ea"/>
                <a:cs typeface="+mn-cs"/>
              </a:defRPr>
            </a:lvl9pPr>
          </a:lstStyle>
          <a:p>
            <a:pPr fontAlgn="ctr"/>
            <a:endParaRPr lang="en-US"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6" name="矩形 5"/>
          <p:cNvSpPr/>
          <p:nvPr/>
        </p:nvSpPr>
        <p:spPr>
          <a:xfrm>
            <a:off x="634313" y="4856747"/>
            <a:ext cx="10051984" cy="1384995"/>
          </a:xfrm>
          <a:prstGeom prst="rect">
            <a:avLst/>
          </a:prstGeom>
        </p:spPr>
        <p:txBody>
          <a:bodyPr wrap="square">
            <a:spAutoFit/>
          </a:bodyPr>
          <a:lstStyle/>
          <a:p>
            <a:pPr marL="269875" indent="-258763" fontAlgn="ctr">
              <a:lnSpc>
                <a:spcPct val="15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In this scenario, you have purchased a new server, operating system, and database, and the server meets eSight software and hardware requirements.</a:t>
            </a:r>
            <a:endParaRPr lang="en-US" altLang="zh-CN" sz="1400" dirty="0" smtClean="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a:p>
            <a:pPr marL="269875" indent="-258763" fontAlgn="ctr">
              <a:lnSpc>
                <a:spcPct val="150000"/>
              </a:lnSpc>
              <a:buFont typeface="Arial" panose="020B0604020202020204" pitchFamily="34" charset="0"/>
              <a:buChar char="•"/>
            </a:pPr>
            <a:r>
              <a:rPr lang="en-US" sz="1400" dirty="0" smtClean="0">
                <a:latin typeface="Huawei Sans Light" panose="020C0303030203020204" pitchFamily="34" charset="0"/>
                <a:cs typeface="Huawei Sans Light" panose="020C0303030203020204" pitchFamily="34" charset="0"/>
              </a:rPr>
              <a:t>After the hardware is installed, you need to install and configure the operating system, configure the network, install and configure eSight, and commission eSight.</a:t>
            </a:r>
            <a:endParaRPr lang="en-US" altLang="zh-CN" sz="1400" dirty="0">
              <a:latin typeface="Huawei Sans Light" panose="020C0303030203020204" pitchFamily="34" charset="0"/>
              <a:ea typeface="微软雅黑" panose="020B0503020204020204" pitchFamily="34" charset="-122"/>
              <a:cs typeface="Huawei Sans Light" panose="020C0303030203020204" pitchFamily="34" charset="0"/>
              <a:sym typeface="Arial" panose="020B0604020202020204" pitchFamily="34" charset="0"/>
            </a:endParaRPr>
          </a:p>
        </p:txBody>
      </p:sp>
      <p:sp>
        <p:nvSpPr>
          <p:cNvPr id="9" name="Freeform 8"/>
          <p:cNvSpPr>
            <a:spLocks/>
          </p:cNvSpPr>
          <p:nvPr/>
        </p:nvSpPr>
        <p:spPr bwMode="auto">
          <a:xfrm>
            <a:off x="3782280"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rgbClr val="00B0F0"/>
          </a:solidFill>
          <a:ln>
            <a:noFill/>
          </a:ln>
          <a:effectLst/>
        </p:spPr>
        <p:txBody>
          <a:bodyPr vert="horz" wrap="square" lIns="144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System configuration</a:t>
            </a:r>
            <a:endParaRPr lang="en-US"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10" name="Freeform 9"/>
          <p:cNvSpPr>
            <a:spLocks/>
          </p:cNvSpPr>
          <p:nvPr/>
        </p:nvSpPr>
        <p:spPr bwMode="auto">
          <a:xfrm>
            <a:off x="866897" y="2894201"/>
            <a:ext cx="1572858" cy="819210"/>
          </a:xfrm>
          <a:custGeom>
            <a:avLst/>
            <a:gdLst>
              <a:gd name="T0" fmla="*/ 2147483647 w 399"/>
              <a:gd name="T1" fmla="*/ 0 h 207"/>
              <a:gd name="T2" fmla="*/ 2147483647 w 399"/>
              <a:gd name="T3" fmla="*/ 0 h 207"/>
              <a:gd name="T4" fmla="*/ 2147483647 w 399"/>
              <a:gd name="T5" fmla="*/ 0 h 207"/>
              <a:gd name="T6" fmla="*/ 0 w 399"/>
              <a:gd name="T7" fmla="*/ 0 h 207"/>
              <a:gd name="T8" fmla="*/ 0 w 399"/>
              <a:gd name="T9" fmla="*/ 2147483647 h 207"/>
              <a:gd name="T10" fmla="*/ 0 w 399"/>
              <a:gd name="T11" fmla="*/ 2147483647 h 207"/>
              <a:gd name="T12" fmla="*/ 0 w 399"/>
              <a:gd name="T13" fmla="*/ 2147483647 h 207"/>
              <a:gd name="T14" fmla="*/ 0 w 399"/>
              <a:gd name="T15" fmla="*/ 2147483647 h 207"/>
              <a:gd name="T16" fmla="*/ 2147483647 w 399"/>
              <a:gd name="T17" fmla="*/ 2147483647 h 207"/>
              <a:gd name="T18" fmla="*/ 2147483647 w 399"/>
              <a:gd name="T19" fmla="*/ 2147483647 h 207"/>
              <a:gd name="T20" fmla="*/ 2147483647 w 399"/>
              <a:gd name="T21" fmla="*/ 2147483647 h 207"/>
              <a:gd name="T22" fmla="*/ 2147483647 w 399"/>
              <a:gd name="T23" fmla="*/ 2147483647 h 207"/>
              <a:gd name="T24" fmla="*/ 2147483647 w 399"/>
              <a:gd name="T25" fmla="*/ 2147483647 h 207"/>
              <a:gd name="T26" fmla="*/ 2147483647 w 399"/>
              <a:gd name="T27" fmla="*/ 2147483647 h 207"/>
              <a:gd name="T28" fmla="*/ 2147483647 w 399"/>
              <a:gd name="T29" fmla="*/ 2147483647 h 207"/>
              <a:gd name="T30" fmla="*/ 2147483647 w 399"/>
              <a:gd name="T31" fmla="*/ 2147483647 h 207"/>
              <a:gd name="T32" fmla="*/ 2147483647 w 399"/>
              <a:gd name="T33" fmla="*/ 2147483647 h 207"/>
              <a:gd name="T34" fmla="*/ 2147483647 w 399"/>
              <a:gd name="T35" fmla="*/ 2147483647 h 207"/>
              <a:gd name="T36" fmla="*/ 2147483647 w 399"/>
              <a:gd name="T37" fmla="*/ 2147483647 h 207"/>
              <a:gd name="T38" fmla="*/ 2147483647 w 399"/>
              <a:gd name="T39" fmla="*/ 2147483647 h 207"/>
              <a:gd name="T40" fmla="*/ 2147483647 w 399"/>
              <a:gd name="T41" fmla="*/ 2147483647 h 207"/>
              <a:gd name="T42" fmla="*/ 2147483647 w 399"/>
              <a:gd name="T43" fmla="*/ 2147483647 h 207"/>
              <a:gd name="T44" fmla="*/ 2147483647 w 399"/>
              <a:gd name="T45" fmla="*/ 2147483647 h 207"/>
              <a:gd name="T46" fmla="*/ 2147483647 w 399"/>
              <a:gd name="T47" fmla="*/ 2147483647 h 207"/>
              <a:gd name="T48" fmla="*/ 2147483647 w 399"/>
              <a:gd name="T49" fmla="*/ 2147483647 h 207"/>
              <a:gd name="T50" fmla="*/ 2147483647 w 399"/>
              <a:gd name="T51" fmla="*/ 2147483647 h 207"/>
              <a:gd name="T52" fmla="*/ 2147483647 w 399"/>
              <a:gd name="T53" fmla="*/ 2147483647 h 207"/>
              <a:gd name="T54" fmla="*/ 2147483647 w 399"/>
              <a:gd name="T55" fmla="*/ 2147483647 h 207"/>
              <a:gd name="T56" fmla="*/ 2147483647 w 399"/>
              <a:gd name="T57" fmla="*/ 0 h 207"/>
              <a:gd name="T58" fmla="*/ 2147483647 w 399"/>
              <a:gd name="T59" fmla="*/ 0 h 2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99"/>
              <a:gd name="T91" fmla="*/ 0 h 207"/>
              <a:gd name="T92" fmla="*/ 399 w 399"/>
              <a:gd name="T93" fmla="*/ 207 h 2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solidFill>
            <a:srgbClr val="00B0F0"/>
          </a:solidFill>
          <a:ln>
            <a:noFill/>
          </a:ln>
          <a:effectLst/>
        </p:spPr>
        <p:txBody>
          <a:bodyPr vert="horz" wrap="square" lIns="144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Hardware installation</a:t>
            </a:r>
            <a:endParaRPr lang="en-US" altLang="zh-CN"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11" name="Freeform 8"/>
          <p:cNvSpPr>
            <a:spLocks/>
          </p:cNvSpPr>
          <p:nvPr/>
        </p:nvSpPr>
        <p:spPr bwMode="auto">
          <a:xfrm>
            <a:off x="6697663"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rgbClr val="00B0F0"/>
          </a:solidFill>
          <a:ln>
            <a:noFill/>
          </a:ln>
          <a:effectLst/>
        </p:spPr>
        <p:txBody>
          <a:bodyPr vert="horz" wrap="square" lIns="144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eSight configuration</a:t>
            </a:r>
            <a:endParaRPr lang="en-US"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12" name="Rectangle 95"/>
          <p:cNvSpPr/>
          <p:nvPr/>
        </p:nvSpPr>
        <p:spPr bwMode="auto">
          <a:xfrm>
            <a:off x="909959" y="1918391"/>
            <a:ext cx="1341121"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13" name="Text Box 52"/>
          <p:cNvSpPr txBox="1">
            <a:spLocks noChangeArrowheads="1"/>
          </p:cNvSpPr>
          <p:nvPr/>
        </p:nvSpPr>
        <p:spPr bwMode="gray">
          <a:xfrm>
            <a:off x="920687" y="2006074"/>
            <a:ext cx="98261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Hardware connection</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Powering on devices</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14" name="Rectangle 95"/>
          <p:cNvSpPr/>
          <p:nvPr/>
        </p:nvSpPr>
        <p:spPr bwMode="auto">
          <a:xfrm>
            <a:off x="5283411" y="3780747"/>
            <a:ext cx="1341121" cy="1012634"/>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15" name="Text Box 52"/>
          <p:cNvSpPr txBox="1">
            <a:spLocks noChangeArrowheads="1"/>
          </p:cNvSpPr>
          <p:nvPr/>
        </p:nvSpPr>
        <p:spPr bwMode="gray">
          <a:xfrm>
            <a:off x="5276208" y="3780747"/>
            <a:ext cx="1274751" cy="246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Installing </a:t>
            </a:r>
            <a:r>
              <a:rPr lang="en-US" sz="1000" dirty="0" smtClean="0">
                <a:solidFill>
                  <a:srgbClr val="000000"/>
                </a:solidFill>
                <a:latin typeface="Huawei Sans Light" panose="020C0303030203020204" pitchFamily="34" charset="0"/>
                <a:cs typeface="Huawei Sans Light" panose="020C0303030203020204" pitchFamily="34" charset="0"/>
              </a:rPr>
              <a:t>eSight</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16" name="Rectangle 95"/>
          <p:cNvSpPr/>
          <p:nvPr/>
        </p:nvSpPr>
        <p:spPr bwMode="auto">
          <a:xfrm>
            <a:off x="6740725" y="1918391"/>
            <a:ext cx="1341121"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17" name="Text Box 52"/>
          <p:cNvSpPr txBox="1">
            <a:spLocks noChangeArrowheads="1"/>
          </p:cNvSpPr>
          <p:nvPr/>
        </p:nvSpPr>
        <p:spPr bwMode="gray">
          <a:xfrm>
            <a:off x="6742487" y="2006074"/>
            <a:ext cx="1446167" cy="553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Configuring the eSight IP address</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Starting eSight</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18" name="Freeform 8"/>
          <p:cNvSpPr>
            <a:spLocks/>
          </p:cNvSpPr>
          <p:nvPr/>
        </p:nvSpPr>
        <p:spPr bwMode="auto">
          <a:xfrm>
            <a:off x="8188655"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216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Loading licenses</a:t>
            </a:r>
            <a:endParaRPr lang="en-US" sz="1200" b="1" dirty="0">
              <a:solidFill>
                <a:srgbClr val="000000"/>
              </a:solidFill>
              <a:latin typeface="Huawei Sans Light" panose="020C0303030203020204" pitchFamily="34" charset="0"/>
              <a:ea typeface="微软雅黑" pitchFamily="34" charset="-122"/>
              <a:cs typeface="Huawei Sans Light" panose="020C0303030203020204" pitchFamily="34" charset="0"/>
            </a:endParaRPr>
          </a:p>
        </p:txBody>
      </p:sp>
      <p:sp>
        <p:nvSpPr>
          <p:cNvPr id="19" name="Freeform 8"/>
          <p:cNvSpPr>
            <a:spLocks/>
          </p:cNvSpPr>
          <p:nvPr/>
        </p:nvSpPr>
        <p:spPr bwMode="auto">
          <a:xfrm>
            <a:off x="9675288"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rgbClr val="00B0F0"/>
          </a:solidFill>
          <a:ln>
            <a:noFill/>
          </a:ln>
          <a:effectLst/>
        </p:spPr>
        <p:txBody>
          <a:bodyPr vert="horz" wrap="square" lIns="180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FFFFFF"/>
                </a:solidFill>
                <a:latin typeface="Huawei Sans Light" panose="020C0303030203020204" pitchFamily="34" charset="0"/>
                <a:cs typeface="Huawei Sans Light" panose="020C0303030203020204" pitchFamily="34" charset="0"/>
              </a:rPr>
              <a:t>Commissioning eSight</a:t>
            </a:r>
            <a:endParaRPr lang="en-US" sz="1200" b="1" dirty="0">
              <a:solidFill>
                <a:srgbClr val="FFFFFF"/>
              </a:solidFill>
              <a:latin typeface="Huawei Sans Light" panose="020C0303030203020204" pitchFamily="34" charset="0"/>
              <a:ea typeface="微软雅黑" pitchFamily="34" charset="-122"/>
              <a:cs typeface="Huawei Sans Light" panose="020C0303030203020204" pitchFamily="34" charset="0"/>
            </a:endParaRPr>
          </a:p>
        </p:txBody>
      </p:sp>
      <p:sp>
        <p:nvSpPr>
          <p:cNvPr id="20" name="Rectangle 95"/>
          <p:cNvSpPr/>
          <p:nvPr/>
        </p:nvSpPr>
        <p:spPr bwMode="auto">
          <a:xfrm>
            <a:off x="8231717" y="3780747"/>
            <a:ext cx="1341121" cy="1012634"/>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1" name="Text Box 52"/>
          <p:cNvSpPr txBox="1">
            <a:spLocks noChangeArrowheads="1"/>
          </p:cNvSpPr>
          <p:nvPr/>
        </p:nvSpPr>
        <p:spPr bwMode="gray">
          <a:xfrm>
            <a:off x="8233479" y="3780747"/>
            <a:ext cx="1384183" cy="861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Collecting the ESN</a:t>
            </a: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Applying for licenses</a:t>
            </a: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Importing licenses</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22" name="Rectangle 95"/>
          <p:cNvSpPr/>
          <p:nvPr/>
        </p:nvSpPr>
        <p:spPr bwMode="auto">
          <a:xfrm>
            <a:off x="9718349" y="1918391"/>
            <a:ext cx="1882105"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3" name="Text Box 52"/>
          <p:cNvSpPr txBox="1">
            <a:spLocks noChangeArrowheads="1"/>
          </p:cNvSpPr>
          <p:nvPr/>
        </p:nvSpPr>
        <p:spPr bwMode="gray">
          <a:xfrm>
            <a:off x="9729076" y="2006074"/>
            <a:ext cx="2004119"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indent="-179388" defTabSz="914400" fontAlgn="ctr">
              <a:spcBef>
                <a:spcPct val="0"/>
              </a:spcBef>
              <a:spcAft>
                <a:spcPct val="0"/>
              </a:spcAft>
              <a:buClr>
                <a:srgbClr val="000000"/>
              </a:buClr>
              <a:buSzPts val="1400"/>
              <a:buFont typeface="Arial" pitchFamily="34" charset="0"/>
              <a:buChar char="•"/>
            </a:pPr>
            <a:r>
              <a:rPr lang="en-US" sz="1000" dirty="0" smtClean="0">
                <a:solidFill>
                  <a:srgbClr val="000000"/>
                </a:solidFill>
                <a:latin typeface="Huawei Sans Light" panose="020C0303030203020204" pitchFamily="34" charset="0"/>
                <a:cs typeface="Huawei Sans Light" panose="020C0303030203020204" pitchFamily="34" charset="0"/>
              </a:rPr>
              <a:t>Configuring periodic backup</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(Optional) Configuring NTP</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(Optional) Reconstructing network planes</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24" name="Freeform 8"/>
          <p:cNvSpPr>
            <a:spLocks/>
          </p:cNvSpPr>
          <p:nvPr/>
        </p:nvSpPr>
        <p:spPr bwMode="auto">
          <a:xfrm>
            <a:off x="2320607"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144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System</a:t>
            </a:r>
          </a:p>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installation</a:t>
            </a:r>
            <a:endParaRPr lang="en-US" sz="1200" b="1" dirty="0">
              <a:solidFill>
                <a:srgbClr val="000000"/>
              </a:solidFill>
              <a:latin typeface="Huawei Sans Light" panose="020C0303030203020204" pitchFamily="34" charset="0"/>
              <a:ea typeface="微软雅黑" pitchFamily="34" charset="-122"/>
              <a:cs typeface="Huawei Sans Light" panose="020C0303030203020204" pitchFamily="34" charset="0"/>
            </a:endParaRPr>
          </a:p>
        </p:txBody>
      </p:sp>
      <p:sp>
        <p:nvSpPr>
          <p:cNvPr id="25" name="Rectangle 95"/>
          <p:cNvSpPr/>
          <p:nvPr/>
        </p:nvSpPr>
        <p:spPr bwMode="auto">
          <a:xfrm>
            <a:off x="2437573" y="3821626"/>
            <a:ext cx="1341121" cy="1012634"/>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26" name="Text Box 52"/>
          <p:cNvSpPr txBox="1">
            <a:spLocks noChangeArrowheads="1"/>
          </p:cNvSpPr>
          <p:nvPr/>
        </p:nvSpPr>
        <p:spPr bwMode="gray">
          <a:xfrm>
            <a:off x="2439335" y="3821626"/>
            <a:ext cx="1388596" cy="1015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Configuring RAID for hard disks</a:t>
            </a:r>
          </a:p>
          <a:p>
            <a:pPr marL="179388" lvl="0" indent="-179388" defTabSz="914400" fontAlgn="ctr">
              <a:spcBef>
                <a:spcPct val="0"/>
              </a:spcBef>
              <a:spcAft>
                <a:spcPct val="0"/>
              </a:spcAft>
              <a:buClr>
                <a:srgbClr val="000000"/>
              </a:buClr>
              <a:buSzPts val="1400"/>
              <a:buFont typeface="Arial" pitchFamily="34" charset="0"/>
              <a:buChar char="•"/>
            </a:pPr>
            <a:r>
              <a:rPr lang="en-US" sz="1000" dirty="0" smtClean="0">
                <a:solidFill>
                  <a:srgbClr val="000000"/>
                </a:solidFill>
                <a:latin typeface="Huawei Sans Light" panose="020C0303030203020204" pitchFamily="34" charset="0"/>
                <a:cs typeface="Huawei Sans Light" panose="020C0303030203020204" pitchFamily="34" charset="0"/>
              </a:rPr>
              <a:t>Installing the </a:t>
            </a:r>
            <a:r>
              <a:rPr lang="en-US" sz="1000" dirty="0">
                <a:solidFill>
                  <a:srgbClr val="000000"/>
                </a:solidFill>
                <a:latin typeface="Huawei Sans Light" panose="020C0303030203020204" pitchFamily="34" charset="0"/>
                <a:cs typeface="Huawei Sans Light" panose="020C0303030203020204" pitchFamily="34" charset="0"/>
              </a:rPr>
              <a:t>Operating </a:t>
            </a:r>
            <a:r>
              <a:rPr lang="en-US" sz="1000" dirty="0" smtClean="0">
                <a:solidFill>
                  <a:srgbClr val="000000"/>
                </a:solidFill>
                <a:latin typeface="Huawei Sans Light" panose="020C0303030203020204" pitchFamily="34" charset="0"/>
                <a:cs typeface="Huawei Sans Light" panose="020C0303030203020204" pitchFamily="34" charset="0"/>
              </a:rPr>
              <a:t>system</a:t>
            </a: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(Optional) Binding NICs</a:t>
            </a:r>
            <a:endParaRPr lang="en-US" sz="1000" dirty="0">
              <a:solidFill>
                <a:srgbClr val="000000"/>
              </a:solidFill>
              <a:latin typeface="Huawei Sans Light" panose="020C0303030203020204" pitchFamily="34" charset="0"/>
              <a:cs typeface="Huawei Sans Light" panose="020C0303030203020204" pitchFamily="34" charset="0"/>
            </a:endParaRPr>
          </a:p>
        </p:txBody>
      </p:sp>
      <p:sp>
        <p:nvSpPr>
          <p:cNvPr id="27" name="Freeform 8"/>
          <p:cNvSpPr>
            <a:spLocks/>
          </p:cNvSpPr>
          <p:nvPr/>
        </p:nvSpPr>
        <p:spPr bwMode="auto">
          <a:xfrm>
            <a:off x="5240349" y="2894201"/>
            <a:ext cx="1577217" cy="819210"/>
          </a:xfrm>
          <a:custGeom>
            <a:avLst/>
            <a:gdLst>
              <a:gd name="T0" fmla="*/ 2147483647 w 400"/>
              <a:gd name="T1" fmla="*/ 0 h 207"/>
              <a:gd name="T2" fmla="*/ 2147483647 w 400"/>
              <a:gd name="T3" fmla="*/ 0 h 207"/>
              <a:gd name="T4" fmla="*/ 0 w 400"/>
              <a:gd name="T5" fmla="*/ 0 h 207"/>
              <a:gd name="T6" fmla="*/ 0 w 400"/>
              <a:gd name="T7" fmla="*/ 0 h 207"/>
              <a:gd name="T8" fmla="*/ 2147483647 w 400"/>
              <a:gd name="T9" fmla="*/ 2147483647 h 207"/>
              <a:gd name="T10" fmla="*/ 2147483647 w 400"/>
              <a:gd name="T11" fmla="*/ 2147483647 h 207"/>
              <a:gd name="T12" fmla="*/ 2147483647 w 400"/>
              <a:gd name="T13" fmla="*/ 2147483647 h 207"/>
              <a:gd name="T14" fmla="*/ 2147483647 w 400"/>
              <a:gd name="T15" fmla="*/ 2147483647 h 207"/>
              <a:gd name="T16" fmla="*/ 2147483647 w 400"/>
              <a:gd name="T17" fmla="*/ 2147483647 h 207"/>
              <a:gd name="T18" fmla="*/ 2147483647 w 400"/>
              <a:gd name="T19" fmla="*/ 2147483647 h 207"/>
              <a:gd name="T20" fmla="*/ 2147483647 w 400"/>
              <a:gd name="T21" fmla="*/ 2147483647 h 207"/>
              <a:gd name="T22" fmla="*/ 2147483647 w 400"/>
              <a:gd name="T23" fmla="*/ 2147483647 h 207"/>
              <a:gd name="T24" fmla="*/ 2147483647 w 400"/>
              <a:gd name="T25" fmla="*/ 2147483647 h 207"/>
              <a:gd name="T26" fmla="*/ 2147483647 w 400"/>
              <a:gd name="T27" fmla="*/ 2147483647 h 207"/>
              <a:gd name="T28" fmla="*/ 2147483647 w 400"/>
              <a:gd name="T29" fmla="*/ 2147483647 h 207"/>
              <a:gd name="T30" fmla="*/ 2147483647 w 400"/>
              <a:gd name="T31" fmla="*/ 2147483647 h 207"/>
              <a:gd name="T32" fmla="*/ 2147483647 w 400"/>
              <a:gd name="T33" fmla="*/ 2147483647 h 207"/>
              <a:gd name="T34" fmla="*/ 2147483647 w 400"/>
              <a:gd name="T35" fmla="*/ 2147483647 h 207"/>
              <a:gd name="T36" fmla="*/ 2147483647 w 400"/>
              <a:gd name="T37" fmla="*/ 2147483647 h 207"/>
              <a:gd name="T38" fmla="*/ 2147483647 w 400"/>
              <a:gd name="T39" fmla="*/ 2147483647 h 207"/>
              <a:gd name="T40" fmla="*/ 0 w 400"/>
              <a:gd name="T41" fmla="*/ 2147483647 h 207"/>
              <a:gd name="T42" fmla="*/ 2147483647 w 400"/>
              <a:gd name="T43" fmla="*/ 2147483647 h 207"/>
              <a:gd name="T44" fmla="*/ 2147483647 w 400"/>
              <a:gd name="T45" fmla="*/ 2147483647 h 207"/>
              <a:gd name="T46" fmla="*/ 2147483647 w 400"/>
              <a:gd name="T47" fmla="*/ 2147483647 h 207"/>
              <a:gd name="T48" fmla="*/ 2147483647 w 400"/>
              <a:gd name="T49" fmla="*/ 2147483647 h 207"/>
              <a:gd name="T50" fmla="*/ 2147483647 w 400"/>
              <a:gd name="T51" fmla="*/ 2147483647 h 207"/>
              <a:gd name="T52" fmla="*/ 2147483647 w 400"/>
              <a:gd name="T53" fmla="*/ 2147483647 h 207"/>
              <a:gd name="T54" fmla="*/ 2147483647 w 400"/>
              <a:gd name="T55" fmla="*/ 2147483647 h 207"/>
              <a:gd name="T56" fmla="*/ 2147483647 w 400"/>
              <a:gd name="T57" fmla="*/ 2147483647 h 207"/>
              <a:gd name="T58" fmla="*/ 2147483647 w 400"/>
              <a:gd name="T59" fmla="*/ 2147483647 h 207"/>
              <a:gd name="T60" fmla="*/ 2147483647 w 400"/>
              <a:gd name="T61" fmla="*/ 2147483647 h 207"/>
              <a:gd name="T62" fmla="*/ 2147483647 w 400"/>
              <a:gd name="T63" fmla="*/ 2147483647 h 207"/>
              <a:gd name="T64" fmla="*/ 2147483647 w 400"/>
              <a:gd name="T65" fmla="*/ 2147483647 h 207"/>
              <a:gd name="T66" fmla="*/ 2147483647 w 400"/>
              <a:gd name="T67" fmla="*/ 2147483647 h 207"/>
              <a:gd name="T68" fmla="*/ 2147483647 w 400"/>
              <a:gd name="T69" fmla="*/ 2147483647 h 207"/>
              <a:gd name="T70" fmla="*/ 2147483647 w 400"/>
              <a:gd name="T71" fmla="*/ 2147483647 h 207"/>
              <a:gd name="T72" fmla="*/ 2147483647 w 400"/>
              <a:gd name="T73" fmla="*/ 2147483647 h 207"/>
              <a:gd name="T74" fmla="*/ 2147483647 w 400"/>
              <a:gd name="T75" fmla="*/ 2147483647 h 207"/>
              <a:gd name="T76" fmla="*/ 2147483647 w 400"/>
              <a:gd name="T77" fmla="*/ 2147483647 h 207"/>
              <a:gd name="T78" fmla="*/ 2147483647 w 400"/>
              <a:gd name="T79" fmla="*/ 2147483647 h 207"/>
              <a:gd name="T80" fmla="*/ 2147483647 w 400"/>
              <a:gd name="T81" fmla="*/ 0 h 207"/>
              <a:gd name="T82" fmla="*/ 2147483647 w 400"/>
              <a:gd name="T83" fmla="*/ 0 h 2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0"/>
              <a:gd name="T127" fmla="*/ 0 h 207"/>
              <a:gd name="T128" fmla="*/ 400 w 400"/>
              <a:gd name="T129" fmla="*/ 207 h 2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bg1">
              <a:lumMod val="40000"/>
              <a:lumOff val="60000"/>
            </a:schemeClr>
          </a:solidFill>
          <a:ln>
            <a:noFill/>
          </a:ln>
          <a:effectLst/>
        </p:spPr>
        <p:txBody>
          <a:bodyPr vert="horz" wrap="square" lIns="144000" tIns="45720" rIns="144000" bIns="45720" numCol="1" rtlCol="0" anchor="ctr" anchorCtr="0" compatLnSpc="1">
            <a:prstTxWarp prst="textNoShape">
              <a:avLst/>
            </a:prstTxWarp>
          </a:bodyPr>
          <a:lstStyle/>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eSight</a:t>
            </a:r>
          </a:p>
          <a:p>
            <a:pPr algn="ctr" defTabSz="914400" eaLnBrk="0" fontAlgn="ctr" hangingPunct="0">
              <a:spcBef>
                <a:spcPct val="0"/>
              </a:spcBef>
              <a:spcAft>
                <a:spcPct val="0"/>
              </a:spcAft>
              <a:buClr>
                <a:srgbClr val="CC9900"/>
              </a:buClr>
            </a:pPr>
            <a:r>
              <a:rPr lang="en-US" sz="1200" b="1" dirty="0" smtClean="0">
                <a:solidFill>
                  <a:srgbClr val="000000"/>
                </a:solidFill>
                <a:latin typeface="Huawei Sans Light" panose="020C0303030203020204" pitchFamily="34" charset="0"/>
                <a:cs typeface="Huawei Sans Light" panose="020C0303030203020204" pitchFamily="34" charset="0"/>
              </a:rPr>
              <a:t>installation</a:t>
            </a:r>
            <a:endParaRPr lang="en-US" sz="1200" b="1" dirty="0">
              <a:solidFill>
                <a:srgbClr val="000000"/>
              </a:solidFill>
              <a:latin typeface="Huawei Sans Light" panose="020C0303030203020204" pitchFamily="34" charset="0"/>
              <a:ea typeface="微软雅黑" pitchFamily="34" charset="-122"/>
              <a:cs typeface="Huawei Sans Light" panose="020C0303030203020204" pitchFamily="34" charset="0"/>
            </a:endParaRPr>
          </a:p>
        </p:txBody>
      </p:sp>
      <p:sp>
        <p:nvSpPr>
          <p:cNvPr id="29" name="Rectangle 95"/>
          <p:cNvSpPr/>
          <p:nvPr/>
        </p:nvSpPr>
        <p:spPr bwMode="auto">
          <a:xfrm>
            <a:off x="3821128" y="1912464"/>
            <a:ext cx="1341121" cy="914401"/>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noFill/>
            <a:prstDash val="solid"/>
          </a:ln>
          <a:effectLst/>
        </p:spPr>
        <p:txBody>
          <a:bodyPr vert="horz" wrap="square" lIns="91440" tIns="45720" rIns="91440" bIns="45720" numCol="1" anchor="ctr" anchorCtr="0" compatLnSpc="1">
            <a:prstTxWarp prst="textNoShape">
              <a:avLst/>
            </a:prstTxWarp>
          </a:bodyPr>
          <a:lstStyle/>
          <a:p>
            <a:pPr algn="ctr" defTabSz="914400" fontAlgn="ctr">
              <a:spcBef>
                <a:spcPct val="0"/>
              </a:spcBef>
              <a:spcAft>
                <a:spcPct val="0"/>
              </a:spcAft>
            </a:pPr>
            <a:endParaRPr lang="en-US" sz="1300" dirty="0">
              <a:latin typeface="Huawei Sans Light" panose="020C0303030203020204" pitchFamily="34" charset="0"/>
              <a:ea typeface="微软雅黑" panose="020B0503020204020204" pitchFamily="34" charset="-122"/>
              <a:cs typeface="Huawei Sans Light" panose="020C0303030203020204" pitchFamily="34" charset="0"/>
            </a:endParaRPr>
          </a:p>
        </p:txBody>
      </p:sp>
      <p:sp>
        <p:nvSpPr>
          <p:cNvPr id="30" name="Text Box 52"/>
          <p:cNvSpPr txBox="1">
            <a:spLocks noChangeArrowheads="1"/>
          </p:cNvSpPr>
          <p:nvPr/>
        </p:nvSpPr>
        <p:spPr bwMode="gray">
          <a:xfrm>
            <a:off x="3822891" y="2006074"/>
            <a:ext cx="1188358"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Time and time zone</a:t>
            </a:r>
            <a:endParaRPr kumimoji="0" lang="en-US" altLang="zh-CN" sz="1000" b="0" i="0" u="none" strike="noStrike" cap="none" normalizeH="0" baseline="0" noProof="1" smtClean="0">
              <a:ln>
                <a:noFill/>
              </a:ln>
              <a:solidFill>
                <a:srgbClr val="000000"/>
              </a:solidFill>
              <a:effectLst/>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Host name</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a:p>
            <a:pPr marL="179388" marR="0" lvl="0" indent="-179388" algn="l" defTabSz="914400" rtl="0" eaLnBrk="1" fontAlgn="ctr" latinLnBrk="0" hangingPunct="1">
              <a:lnSpc>
                <a:spcPct val="100000"/>
              </a:lnSpc>
              <a:spcBef>
                <a:spcPct val="0"/>
              </a:spcBef>
              <a:spcAft>
                <a:spcPct val="0"/>
              </a:spcAft>
              <a:buClr>
                <a:srgbClr val="000000"/>
              </a:buClr>
              <a:buSzPts val="1400"/>
              <a:buFont typeface="Arial" pitchFamily="34" charset="0"/>
              <a:buChar char="•"/>
              <a:tabLst/>
            </a:pPr>
            <a:r>
              <a:rPr lang="en-US" sz="1000" dirty="0" smtClean="0">
                <a:solidFill>
                  <a:srgbClr val="000000"/>
                </a:solidFill>
                <a:latin typeface="Huawei Sans Light" panose="020C0303030203020204" pitchFamily="34" charset="0"/>
                <a:cs typeface="Huawei Sans Light" panose="020C0303030203020204" pitchFamily="34" charset="0"/>
              </a:rPr>
              <a:t>Routing</a:t>
            </a:r>
            <a:endParaRPr lang="en-US" altLang="zh-CN" sz="1000" noProof="1" smtClean="0">
              <a:solidFill>
                <a:srgbClr val="000000"/>
              </a:solidFill>
              <a:latin typeface="Huawei Sans Light" panose="020C0303030203020204" pitchFamily="34" charset="0"/>
              <a:ea typeface="微软雅黑" panose="020B0503020204020204" pitchFamily="34" charset="-122"/>
              <a:cs typeface="Huawei Sans Light" panose="020C0303030203020204" pitchFamily="34" charset="0"/>
            </a:endParaRPr>
          </a:p>
        </p:txBody>
      </p:sp>
    </p:spTree>
    <p:extLst>
      <p:ext uri="{BB962C8B-B14F-4D97-AF65-F5344CB8AC3E}">
        <p14:creationId xmlns:p14="http://schemas.microsoft.com/office/powerpoint/2010/main" val="6099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5.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themeOverride>
</file>

<file path=ppt/theme/themeOverride2.xml><?xml version="1.0" encoding="utf-8"?>
<a:themeOverride xmlns:a="http://schemas.openxmlformats.org/drawingml/2006/main">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themeOverride>
</file>

<file path=ppt/theme/themeOverride3.xml><?xml version="1.0" encoding="utf-8"?>
<a:themeOverride xmlns:a="http://schemas.openxmlformats.org/drawingml/2006/main">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themeOverride>
</file>

<file path=docProps/app.xml><?xml version="1.0" encoding="utf-8"?>
<Properties xmlns="http://schemas.openxmlformats.org/officeDocument/2006/extended-properties" xmlns:vt="http://schemas.openxmlformats.org/officeDocument/2006/docPropsVTypes">
  <Template>blank</Template>
  <TotalTime>0</TotalTime>
  <Words>2635</Words>
  <Application>Microsoft Office PowerPoint</Application>
  <PresentationFormat>自定义</PresentationFormat>
  <Paragraphs>470</Paragraphs>
  <Slides>31</Slides>
  <Notes>6</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31</vt:i4>
      </vt:variant>
    </vt:vector>
  </HeadingPairs>
  <TitlesOfParts>
    <vt:vector size="44" baseType="lpstr">
      <vt:lpstr>.AppleSystemUIFont</vt:lpstr>
      <vt:lpstr>等线</vt:lpstr>
      <vt:lpstr>方正兰亭细黑简体</vt:lpstr>
      <vt:lpstr>Microsoft YaHei</vt:lpstr>
      <vt:lpstr>Microsoft YaHei</vt:lpstr>
      <vt:lpstr>Arial</vt:lpstr>
      <vt:lpstr>Huawei Sans Light</vt:lpstr>
      <vt:lpstr>Wingdings</vt:lpstr>
      <vt:lpstr>封面页_图片版 </vt:lpstr>
      <vt:lpstr>目录页</vt:lpstr>
      <vt:lpstr>章节页</vt:lpstr>
      <vt:lpstr>结束页</vt:lpstr>
      <vt:lpstr>1_章节页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2021-05-20T06:08:41Z</dcterms:created>
  <dcterms:modified xsi:type="dcterms:W3CDTF">2021-07-28T12:31:42Z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1621470413</vt:lpwstr>
  </property>
  <property fmtid="{D5CDD505-2E9C-101B-9397-08002B2CF9AE}" pid="6" name="_2015_ms_pID_725343">
    <vt:lpwstr>(2)mCfDtLnC5bC9AtLEzcrP842KnNtEU9h4KRzwrSLedGiy4wt2aWI5JbqNIbQ/e01ZPllDrRhW
y5qSTFlnCMU8TIKIRvFWOMmIClh9+OT/QCays2xi3b3o/trQNvfKZHuhgymK5UiJSCQgADYZ
iuDPCktxVRWesaG/E2XhtzjywR8K4kHsAL58HDd0YDaKZ1Qbh2OQlakcHzcAZOJZJGeVOMNF
zsBJSYJilDdEE3BQ9l</vt:lpwstr>
  </property>
  <property fmtid="{D5CDD505-2E9C-101B-9397-08002B2CF9AE}" pid="7" name="_2015_ms_pID_7253431">
    <vt:lpwstr>pizdufr0IAgKC+gVuVwWSFqPmEFs+d0Uk+vlWDYhIv3MLx+ZrC3NzF
0C/EkkccBLznGw0o1Wu8zsyF0YIMs7CQ0kqWEbAcPj+VjX2v4m/pFQRMMCOWgWePZeZOf/aW
XchWq6FvUCGcxqA9zVlKKQ3lYGOG3UbBRuyH2KfrhgCwQSleDkUUmIxQzzknWTQIAxwI8nmX
wK97Rt/Z30zECnf2</vt:lpwstr>
  </property>
</Properties>
</file>