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18" r:id="rId1"/>
    <p:sldMasterId id="2147483797" r:id="rId2"/>
    <p:sldMasterId id="2147483683" r:id="rId3"/>
    <p:sldMasterId id="2147483910" r:id="rId4"/>
    <p:sldMasterId id="2147483913" r:id="rId5"/>
  </p:sldMasterIdLst>
  <p:notesMasterIdLst>
    <p:notesMasterId r:id="rId30"/>
  </p:notesMasterIdLst>
  <p:handoutMasterIdLst>
    <p:handoutMasterId r:id="rId31"/>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80" r:id="rId24"/>
    <p:sldId id="274" r:id="rId25"/>
    <p:sldId id="275" r:id="rId26"/>
    <p:sldId id="276" r:id="rId27"/>
    <p:sldId id="277" r:id="rId28"/>
    <p:sldId id="278" r:id="rId29"/>
  </p:sldIdLst>
  <p:sldSz cx="12196763" cy="6858000"/>
  <p:notesSz cx="6858000" cy="9144000"/>
  <p:defaultTextStyle>
    <a:defPPr>
      <a:defRPr lang="en-US"/>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15:guide id="5" pos="7357" userDrawn="1">
          <p15:clr>
            <a:srgbClr val="A4A3A4"/>
          </p15:clr>
        </p15:guide>
        <p15:guide id="6" orient="horz" pos="2159" userDrawn="1">
          <p15:clr>
            <a:srgbClr val="A4A3A4"/>
          </p15:clr>
        </p15:guide>
        <p15:guide id="7" pos="349" userDrawn="1">
          <p15:clr>
            <a:srgbClr val="A4A3A4"/>
          </p15:clr>
        </p15:guide>
        <p15:guide id="8" pos="384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B612"/>
    <a:srgbClr val="E88D70"/>
    <a:srgbClr val="494166"/>
    <a:srgbClr val="7F7F7F"/>
    <a:srgbClr val="C00000"/>
    <a:srgbClr val="000000"/>
    <a:srgbClr val="888888"/>
    <a:srgbClr val="FFFFFF"/>
    <a:srgbClr val="E9002F"/>
    <a:srgbClr val="59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9665" autoAdjust="0"/>
  </p:normalViewPr>
  <p:slideViewPr>
    <p:cSldViewPr snapToGrid="0" snapToObjects="1">
      <p:cViewPr varScale="1">
        <p:scale>
          <a:sx n="104" d="100"/>
          <a:sy n="104" d="100"/>
        </p:scale>
        <p:origin x="180" y="30"/>
      </p:cViewPr>
      <p:guideLst>
        <p:guide pos="7357"/>
        <p:guide orient="horz" pos="2159"/>
        <p:guide pos="349"/>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0" d="100"/>
          <a:sy n="70" d="100"/>
        </p:scale>
        <p:origin x="276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Arial" panose="020B0604020202020204" pitchFamily="34" charset="0"/>
              </a:rPr>
              <a:t>2021/8/6</a:t>
            </a:fld>
            <a:endParaRPr lang="en-US">
              <a:latin typeface="Arial" panose="020B0604020202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latin typeface="Arial" panose="020B0604020202020204" pitchFamily="34" charset="0"/>
              </a:rPr>
              <a:t>2021/8/6</a:t>
            </a:fld>
            <a:endParaRPr lang="en-US">
              <a:latin typeface="Arial" panose="020B0604020202020204" pitchFamily="34"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latin typeface="Arial" panose="020B0604020202020204" pitchFamily="34" charset="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07326F3-4732-B74B-9C70-D0992466E499}" type="slidenum">
              <a:rPr lang="en-US" smtClean="0">
                <a:solidFill>
                  <a:prstClr val="black"/>
                </a:solidFill>
                <a:latin typeface="Arial" panose="020B0604020202020204" pitchFamily="34" charset="0"/>
              </a:rPr>
              <a:pPr/>
              <a:t>1</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142360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latin typeface="Arial" panose="020B0604020202020204" pitchFamily="34" charset="0"/>
            </a:endParaRPr>
          </a:p>
        </p:txBody>
      </p:sp>
      <p:sp>
        <p:nvSpPr>
          <p:cNvPr id="4" name="页眉占位符 3"/>
          <p:cNvSpPr>
            <a:spLocks noGrp="1"/>
          </p:cNvSpPr>
          <p:nvPr>
            <p:ph type="hdr" sz="quarter" idx="10"/>
          </p:nvPr>
        </p:nvSpPr>
        <p:spPr/>
        <p:txBody>
          <a:bodyPr/>
          <a:lstStyle/>
          <a:p>
            <a:r>
              <a:rPr lang="zh-CN" altLang="en-US" smtClean="0">
                <a:solidFill>
                  <a:prstClr val="black"/>
                </a:solidFill>
                <a:latin typeface="Arial" panose="020B0604020202020204" pitchFamily="34" charset="0"/>
              </a:rPr>
              <a:t>请将此处改为本章标题</a:t>
            </a:r>
            <a:endParaRPr lang="zh-CN" alt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162587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latin typeface="Arial" panose="020B0604020202020204" pitchFamily="34" charset="0"/>
            </a:endParaRPr>
          </a:p>
        </p:txBody>
      </p:sp>
      <p:sp>
        <p:nvSpPr>
          <p:cNvPr id="4" name="页眉占位符 3"/>
          <p:cNvSpPr>
            <a:spLocks noGrp="1"/>
          </p:cNvSpPr>
          <p:nvPr>
            <p:ph type="hdr" sz="quarter" idx="10"/>
          </p:nvPr>
        </p:nvSpPr>
        <p:spPr/>
        <p:txBody>
          <a:bodyPr/>
          <a:lstStyle/>
          <a:p>
            <a:r>
              <a:rPr lang="zh-CN" altLang="en-US" smtClean="0">
                <a:solidFill>
                  <a:prstClr val="black"/>
                </a:solidFill>
                <a:latin typeface="Arial" panose="020B0604020202020204" pitchFamily="34" charset="0"/>
              </a:rPr>
              <a:t>请将此处改为本章标题</a:t>
            </a:r>
            <a:endParaRPr lang="zh-CN" alt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428293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0" dirty="0" smtClean="0">
              <a:solidFill>
                <a:srgbClr val="C0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300CF72A-7E07-47EB-BE42-674DBD78380B}" type="slidenum">
              <a:rPr lang="zh-CN" altLang="en-US" smtClean="0">
                <a:solidFill>
                  <a:prstClr val="black"/>
                </a:solidFill>
                <a:latin typeface="Arial" panose="020B0604020202020204" pitchFamily="34" charset="0"/>
              </a:rPr>
              <a:pPr/>
              <a:t>5</a:t>
            </a:fld>
            <a:endParaRPr lang="zh-CN" altLang="en-US">
              <a:solidFill>
                <a:prstClr val="black"/>
              </a:solidFill>
              <a:latin typeface="Arial" panose="020B0604020202020204" pitchFamily="34" charset="0"/>
            </a:endParaRPr>
          </a:p>
        </p:txBody>
      </p:sp>
    </p:spTree>
    <p:extLst>
      <p:ext uri="{BB962C8B-B14F-4D97-AF65-F5344CB8AC3E}">
        <p14:creationId xmlns:p14="http://schemas.microsoft.com/office/powerpoint/2010/main" val="80523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0" dirty="0" smtClean="0">
              <a:solidFill>
                <a:srgbClr val="C0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300CF72A-7E07-47EB-BE42-674DBD78380B}" type="slidenum">
              <a:rPr lang="zh-CN" altLang="en-US" smtClean="0">
                <a:solidFill>
                  <a:prstClr val="black"/>
                </a:solidFill>
                <a:latin typeface="Arial" panose="020B0604020202020204" pitchFamily="34" charset="0"/>
              </a:rPr>
              <a:pPr/>
              <a:t>6</a:t>
            </a:fld>
            <a:endParaRPr lang="zh-CN" altLang="en-US">
              <a:solidFill>
                <a:prstClr val="black"/>
              </a:solidFill>
              <a:latin typeface="Arial" panose="020B0604020202020204" pitchFamily="34" charset="0"/>
            </a:endParaRPr>
          </a:p>
        </p:txBody>
      </p:sp>
    </p:spTree>
    <p:extLst>
      <p:ext uri="{BB962C8B-B14F-4D97-AF65-F5344CB8AC3E}">
        <p14:creationId xmlns:p14="http://schemas.microsoft.com/office/powerpoint/2010/main" val="21578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0" dirty="0" smtClean="0">
              <a:solidFill>
                <a:srgbClr val="C0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300CF72A-7E07-47EB-BE42-674DBD78380B}" type="slidenum">
              <a:rPr lang="zh-CN" altLang="en-US" smtClean="0">
                <a:solidFill>
                  <a:prstClr val="black"/>
                </a:solidFill>
                <a:latin typeface="Arial" panose="020B0604020202020204" pitchFamily="34" charset="0"/>
              </a:rPr>
              <a:pPr/>
              <a:t>8</a:t>
            </a:fld>
            <a:endParaRPr lang="zh-CN" altLang="en-US">
              <a:solidFill>
                <a:prstClr val="black"/>
              </a:solidFill>
              <a:latin typeface="Arial" panose="020B0604020202020204" pitchFamily="34" charset="0"/>
            </a:endParaRPr>
          </a:p>
        </p:txBody>
      </p:sp>
    </p:spTree>
    <p:extLst>
      <p:ext uri="{BB962C8B-B14F-4D97-AF65-F5344CB8AC3E}">
        <p14:creationId xmlns:p14="http://schemas.microsoft.com/office/powerpoint/2010/main" val="111085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07326F3-4732-B74B-9C70-D0992466E499}" type="slidenum">
              <a:rPr lang="en-US" smtClean="0">
                <a:solidFill>
                  <a:prstClr val="black"/>
                </a:solidFill>
                <a:latin typeface="Arial" panose="020B0604020202020204" pitchFamily="34" charset="0"/>
              </a:rPr>
              <a:pPr/>
              <a:t>24</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514479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Arial" panose="020B0604020202020204" pitchFamily="34" charset="0"/>
            </a:endParaRPr>
          </a:p>
        </p:txBody>
      </p:sp>
      <p:sp>
        <p:nvSpPr>
          <p:cNvPr id="8" name="Title 1">
            <a:extLst>
              <a:ext uri="{FF2B5EF4-FFF2-40B4-BE49-F238E27FC236}">
                <a16:creationId xmlns:a16="http://schemas.microsoft.com/office/drawing/2014/main" xmlns=""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xmlns=""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426698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1960DD1-8AC3-8F46-9D2D-BF81187F43FC}"/>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xfrm>
            <a:off x="4658333" y="6256477"/>
            <a:ext cx="1628987" cy="601524"/>
          </a:xfrm>
          <a:prstGeom prst="rect">
            <a:avLst/>
          </a:prstGeom>
          <a:ln/>
        </p:spPr>
        <p:txBody>
          <a:bodyPr/>
          <a:lstStyle>
            <a:lvl1pPr>
              <a:defRPr/>
            </a:lvl1pPr>
          </a:lstStyle>
          <a:p>
            <a:endParaRPr lang="de-DE" altLang="zh-CN">
              <a:solidFill>
                <a:srgbClr val="000000"/>
              </a:solidFill>
            </a:endParaRPr>
          </a:p>
          <a:p>
            <a:r>
              <a:rPr lang="de-DE" altLang="zh-CN">
                <a:solidFill>
                  <a:srgbClr val="000000"/>
                </a:solidFill>
              </a:rPr>
              <a:t>Page </a:t>
            </a:r>
            <a:fld id="{5A50EE2C-AFFD-45AB-A8EA-8D30E077D660}" type="slidenum">
              <a:rPr lang="de-DE" altLang="zh-CN">
                <a:solidFill>
                  <a:srgbClr val="000000"/>
                </a:solidFill>
              </a:rPr>
              <a:pPr/>
              <a:t>‹#›</a:t>
            </a:fld>
            <a:endParaRPr lang="en-GB" altLang="zh-CN">
              <a:solidFill>
                <a:srgbClr val="000000"/>
              </a:solidFill>
            </a:endParaRPr>
          </a:p>
        </p:txBody>
      </p:sp>
    </p:spTree>
    <p:extLst>
      <p:ext uri="{BB962C8B-B14F-4D97-AF65-F5344CB8AC3E}">
        <p14:creationId xmlns:p14="http://schemas.microsoft.com/office/powerpoint/2010/main" val="37874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xmlns="" id="{568EC886-2612-1F43-AB51-21A76A078357}"/>
              </a:ext>
            </a:extLst>
          </p:cNvPr>
          <p:cNvSpPr txBox="1"/>
          <p:nvPr userDrawn="1"/>
        </p:nvSpPr>
        <p:spPr>
          <a:xfrm>
            <a:off x="918916" y="630373"/>
            <a:ext cx="2031325" cy="646331"/>
          </a:xfrm>
          <a:prstGeom prst="rect">
            <a:avLst/>
          </a:prstGeom>
          <a:noFill/>
        </p:spPr>
        <p:txBody>
          <a:bodyPr wrap="none" rtlCol="0">
            <a:spAutoFit/>
          </a:bodyPr>
          <a:lstStyle/>
          <a:p>
            <a:r>
              <a:rPr kumimoji="1" lang="en-US" altLang="zh-CN" sz="3600" dirty="0" smtClean="0">
                <a:solidFill>
                  <a:srgbClr val="1D1D1A"/>
                </a:solidFill>
                <a:latin typeface="Arial" panose="020B0604020202020204" pitchFamily="34" charset="0"/>
                <a:ea typeface="Microsoft YaHei" charset="-122"/>
                <a:cs typeface="Microsoft YaHei" charset="-122"/>
              </a:rPr>
              <a:t>Contents</a:t>
            </a:r>
            <a:endParaRPr kumimoji="1" lang="zh-CN" altLang="en-US" sz="3600" dirty="0">
              <a:solidFill>
                <a:srgbClr val="1D1D1A"/>
              </a:solidFill>
              <a:latin typeface="Arial" panose="020B0604020202020204" pitchFamily="34" charset="0"/>
              <a:ea typeface="Microsoft YaHei" charset="-122"/>
              <a:cs typeface="Microsoft YaHei" charset="-122"/>
            </a:endParaRPr>
          </a:p>
        </p:txBody>
      </p:sp>
    </p:spTree>
    <p:extLst>
      <p:ext uri="{BB962C8B-B14F-4D97-AF65-F5344CB8AC3E}">
        <p14:creationId xmlns:p14="http://schemas.microsoft.com/office/powerpoint/2010/main" val="138598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前言">
    <p:spTree>
      <p:nvGrpSpPr>
        <p:cNvPr id="1" name=""/>
        <p:cNvGrpSpPr/>
        <p:nvPr/>
      </p:nvGrpSpPr>
      <p:grpSpPr>
        <a:xfrm>
          <a:off x="0" y="0"/>
          <a:ext cx="0" cy="0"/>
          <a:chOff x="0" y="0"/>
          <a:chExt cx="0" cy="0"/>
        </a:xfrm>
      </p:grpSpPr>
      <p:pic>
        <p:nvPicPr>
          <p:cNvPr id="4" name="Picture 4" descr="前言 copy"/>
          <p:cNvPicPr>
            <a:picLocks noChangeArrowheads="1"/>
          </p:cNvPicPr>
          <p:nvPr userDrawn="1"/>
        </p:nvPicPr>
        <p:blipFill>
          <a:blip r:embed="rId2" cstate="print"/>
          <a:srcRect/>
          <a:stretch>
            <a:fillRect/>
          </a:stretch>
        </p:blipFill>
        <p:spPr bwMode="auto">
          <a:xfrm>
            <a:off x="1069325" y="561062"/>
            <a:ext cx="612000" cy="6120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912640" y="1376364"/>
            <a:ext cx="10564175"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776214" y="548681"/>
            <a:ext cx="5400441"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3500" b="1" dirty="0" smtClean="0">
                <a:solidFill>
                  <a:srgbClr val="990000"/>
                </a:solidFill>
                <a:latin typeface="Arial" panose="020B0604020202020204" pitchFamily="34" charset="0"/>
                <a:ea typeface="微软雅黑" panose="020B0503020204020204" pitchFamily="34" charset="-122"/>
                <a:cs typeface="Arial" pitchFamily="34" charset="0"/>
              </a:rPr>
              <a:t>About This Document</a:t>
            </a:r>
            <a:endParaRPr lang="zh-CN" altLang="en-US" sz="3500" b="1" dirty="0" smtClean="0">
              <a:solidFill>
                <a:srgbClr val="990000"/>
              </a:solidFill>
              <a:latin typeface="Arial" panose="020B0604020202020204" pitchFamily="34" charset="0"/>
              <a:ea typeface="微软雅黑" panose="020B0503020204020204" pitchFamily="34" charset="-122"/>
              <a:cs typeface="Arial" pitchFamily="34" charset="0"/>
            </a:endParaRPr>
          </a:p>
        </p:txBody>
      </p:sp>
    </p:spTree>
    <p:extLst>
      <p:ext uri="{BB962C8B-B14F-4D97-AF65-F5344CB8AC3E}">
        <p14:creationId xmlns:p14="http://schemas.microsoft.com/office/powerpoint/2010/main" val="3324934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640" y="1376364"/>
            <a:ext cx="10534530"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rrowheads="1"/>
          </p:cNvPicPr>
          <p:nvPr userDrawn="1"/>
        </p:nvPicPr>
        <p:blipFill>
          <a:blip r:embed="rId2" cstate="print"/>
          <a:srcRect/>
          <a:stretch>
            <a:fillRect/>
          </a:stretch>
        </p:blipFill>
        <p:spPr bwMode="auto">
          <a:xfrm>
            <a:off x="1069828" y="564350"/>
            <a:ext cx="612000" cy="612000"/>
          </a:xfrm>
          <a:prstGeom prst="rect">
            <a:avLst/>
          </a:prstGeom>
          <a:noFill/>
          <a:ln w="9525">
            <a:noFill/>
            <a:miter lim="800000"/>
            <a:headEnd/>
            <a:tailEnd/>
          </a:ln>
        </p:spPr>
      </p:pic>
      <p:sp>
        <p:nvSpPr>
          <p:cNvPr id="8" name="TextBox 7"/>
          <p:cNvSpPr txBox="1"/>
          <p:nvPr userDrawn="1"/>
        </p:nvSpPr>
        <p:spPr bwMode="auto">
          <a:xfrm>
            <a:off x="1776214" y="548681"/>
            <a:ext cx="2737373" cy="639557"/>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3500" b="1" dirty="0" smtClean="0">
                <a:solidFill>
                  <a:srgbClr val="990000"/>
                </a:solidFill>
                <a:latin typeface="Arial" panose="020B0604020202020204" pitchFamily="34" charset="0"/>
                <a:ea typeface="微软雅黑" panose="020B0503020204020204" pitchFamily="34" charset="-122"/>
                <a:cs typeface="Arial" pitchFamily="34" charset="0"/>
              </a:rPr>
              <a:t>Objectives</a:t>
            </a:r>
            <a:endParaRPr lang="zh-CN" altLang="en-US" sz="3500" b="1" dirty="0" smtClean="0">
              <a:solidFill>
                <a:srgbClr val="990000"/>
              </a:solidFill>
              <a:latin typeface="Arial" panose="020B0604020202020204" pitchFamily="34" charset="0"/>
              <a:ea typeface="微软雅黑" panose="020B0503020204020204" pitchFamily="34" charset="-122"/>
              <a:cs typeface="Arial" pitchFamily="34" charset="0"/>
            </a:endParaRPr>
          </a:p>
        </p:txBody>
      </p:sp>
    </p:spTree>
    <p:extLst>
      <p:ext uri="{BB962C8B-B14F-4D97-AF65-F5344CB8AC3E}">
        <p14:creationId xmlns:p14="http://schemas.microsoft.com/office/powerpoint/2010/main" val="23209134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19181AA-8E93-7743-ADEB-8A06A0DFC13A}"/>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endParaRPr>
          </a:p>
        </p:txBody>
      </p:sp>
      <p:pic>
        <p:nvPicPr>
          <p:cNvPr id="5" name="Picture 4">
            <a:extLst>
              <a:ext uri="{FF2B5EF4-FFF2-40B4-BE49-F238E27FC236}">
                <a16:creationId xmlns="" xmlns:a16="http://schemas.microsoft.com/office/drawing/2014/main" id="{E6E8B5C1-4D37-8442-902D-D86F9BBDE2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8751" y="5970991"/>
            <a:ext cx="2260800" cy="489278"/>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92" r:id="rId1"/>
  </p:sldLayoutIdLst>
  <p:timing>
    <p:tnLst>
      <p:par>
        <p:cTn id="1" dur="indefinite" restart="never" nodeType="tmRoot"/>
      </p:par>
    </p:tnLst>
  </p:timing>
  <p:hf hdr="0" ftr="0" dt="0"/>
  <p:txStyles>
    <p:titleStyle>
      <a:lvl1pPr algn="l" defTabSz="914400" rtl="0" eaLnBrk="1" latinLnBrk="0" hangingPunct="1">
        <a:lnSpc>
          <a:spcPts val="3440"/>
        </a:lnSpc>
        <a:spcBef>
          <a:spcPct val="0"/>
        </a:spcBef>
        <a:buNone/>
        <a:defRPr sz="3200" kern="1200">
          <a:solidFill>
            <a:schemeClr val="tx1"/>
          </a:solidFill>
          <a:latin typeface="Arial"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en-US"/>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Arial"/>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Arial"/>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Arial"/>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Arial"/>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8969" y="1467870"/>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065"/>
              </a:lnSpc>
            </a:pPr>
            <a:r>
              <a:rPr kumimoji="1" lang="en-US" altLang="zh-CN" sz="850" b="1" baseline="0" dirty="0" smtClean="0">
                <a:solidFill>
                  <a:srgbClr val="1D1D1B"/>
                </a:solidFill>
                <a:latin typeface="Arial" pitchFamily="34" charset="0"/>
              </a:rPr>
              <a:t>Copyright </a:t>
            </a:r>
            <a:r>
              <a:rPr kumimoji="1" lang="en-US" altLang="zh-CN" sz="850" b="1" baseline="0" smtClean="0">
                <a:solidFill>
                  <a:srgbClr val="1D1D1B"/>
                </a:solidFill>
                <a:latin typeface="Arial" pitchFamily="34" charset="0"/>
              </a:rPr>
              <a:t>© 2021 </a:t>
            </a:r>
            <a:r>
              <a:rPr kumimoji="1" lang="en-US" altLang="zh-CN" sz="850" b="1" baseline="0" dirty="0">
                <a:solidFill>
                  <a:srgbClr val="1D1D1B"/>
                </a:solidFill>
                <a:latin typeface="Arial" pitchFamily="34" charset="0"/>
              </a:rPr>
              <a:t>Huawei Technologies Co., Ltd.</a:t>
            </a:r>
            <a:br>
              <a:rPr kumimoji="1" lang="en-US" altLang="zh-CN" sz="850" b="1" baseline="0" dirty="0">
                <a:solidFill>
                  <a:srgbClr val="1D1D1B"/>
                </a:solidFill>
                <a:latin typeface="Arial" pitchFamily="34" charset="0"/>
              </a:rPr>
            </a:br>
            <a:r>
              <a:rPr kumimoji="1" lang="en-US" altLang="zh-CN" sz="850" b="1" baseline="0" dirty="0">
                <a:solidFill>
                  <a:srgbClr val="1D1D1B"/>
                </a:solidFill>
                <a:latin typeface="Arial" pitchFamily="34" charset="0"/>
              </a:rPr>
              <a:t>All Rights Reserved.</a:t>
            </a:r>
            <a:r>
              <a:rPr kumimoji="1" lang="en-US" altLang="zh-CN" sz="779" dirty="0">
                <a:solidFill>
                  <a:srgbClr val="1D1D1B"/>
                </a:solidFill>
                <a:latin typeface="Arial" pitchFamily="34" charset="0"/>
              </a:rPr>
              <a:t/>
            </a:r>
            <a:br>
              <a:rPr kumimoji="1" lang="en-US" altLang="zh-CN" sz="779" dirty="0">
                <a:solidFill>
                  <a:srgbClr val="1D1D1B"/>
                </a:solidFill>
                <a:latin typeface="Arial" pitchFamily="34" charset="0"/>
              </a:rPr>
            </a:br>
            <a:r>
              <a:rPr kumimoji="1" lang="en-US" altLang="zh-CN" sz="779" dirty="0">
                <a:solidFill>
                  <a:srgbClr val="1D1D1B"/>
                </a:solidFill>
                <a:latin typeface="Arial" pitchFamily="34" charset="0"/>
              </a:rPr>
              <a:t/>
            </a:r>
            <a:br>
              <a:rPr kumimoji="1" lang="en-US" altLang="zh-CN" sz="779" dirty="0">
                <a:solidFill>
                  <a:srgbClr val="1D1D1B"/>
                </a:solidFill>
                <a:latin typeface="Arial" pitchFamily="34" charset="0"/>
              </a:rPr>
            </a:br>
            <a:r>
              <a:rPr kumimoji="1" lang="en-US" altLang="zh-CN" sz="850" baseline="0" dirty="0">
                <a:solidFill>
                  <a:srgbClr val="1D1D1B"/>
                </a:solidFill>
                <a:latin typeface="Arial" pitchFamily="34" charset="0"/>
                <a:cs typeface="Arial" panose="020B0604020202020204" pitchFamily="34" charset="0"/>
              </a:rPr>
              <a:t>The information in this document may contain predictive </a:t>
            </a:r>
            <a:br>
              <a:rPr kumimoji="1" lang="en-US" altLang="zh-CN" sz="850" baseline="0" dirty="0">
                <a:solidFill>
                  <a:srgbClr val="1D1D1B"/>
                </a:solidFill>
                <a:latin typeface="Arial" pitchFamily="34" charset="0"/>
                <a:cs typeface="Arial" panose="020B0604020202020204" pitchFamily="34" charset="0"/>
              </a:rPr>
            </a:br>
            <a:r>
              <a:rPr kumimoji="1" lang="en-US" altLang="zh-CN" sz="850" baseline="0" dirty="0">
                <a:solidFill>
                  <a:srgbClr val="1D1D1B"/>
                </a:solidFill>
                <a:latin typeface="Arial" pitchFamily="34" charset="0"/>
                <a:cs typeface="Arial" panose="020B0604020202020204" pitchFamily="34" charset="0"/>
              </a:rPr>
              <a:t>statements including, without limitation, statements regarding </a:t>
            </a:r>
            <a:br>
              <a:rPr kumimoji="1" lang="en-US" altLang="zh-CN" sz="850" baseline="0" dirty="0">
                <a:solidFill>
                  <a:srgbClr val="1D1D1B"/>
                </a:solidFill>
                <a:latin typeface="Arial" pitchFamily="34" charset="0"/>
                <a:cs typeface="Arial" panose="020B0604020202020204" pitchFamily="34" charset="0"/>
              </a:rPr>
            </a:br>
            <a:r>
              <a:rPr kumimoji="1" lang="en-US" altLang="zh-CN" sz="850" baseline="0" dirty="0">
                <a:solidFill>
                  <a:srgbClr val="1D1D1B"/>
                </a:solidFill>
                <a:latin typeface="Arial" pitchFamily="34" charset="0"/>
                <a:cs typeface="Arial" panose="020B0604020202020204" pitchFamily="34" charset="0"/>
              </a:rPr>
              <a:t>the future financial and operating results, future product </a:t>
            </a:r>
            <a:br>
              <a:rPr kumimoji="1" lang="en-US" altLang="zh-CN" sz="850" baseline="0" dirty="0">
                <a:solidFill>
                  <a:srgbClr val="1D1D1B"/>
                </a:solidFill>
                <a:latin typeface="Arial" pitchFamily="34" charset="0"/>
                <a:cs typeface="Arial" panose="020B0604020202020204" pitchFamily="34" charset="0"/>
              </a:rPr>
            </a:br>
            <a:r>
              <a:rPr kumimoji="1" lang="en-US" altLang="zh-CN" sz="850" baseline="0" dirty="0">
                <a:solidFill>
                  <a:srgbClr val="1D1D1B"/>
                </a:solidFill>
                <a:latin typeface="Arial" pitchFamily="34" charset="0"/>
                <a:cs typeface="Arial" panose="020B0604020202020204" pitchFamily="34" charset="0"/>
              </a:rPr>
              <a:t>portfolio, new technology, etc. There are a number of factors that </a:t>
            </a:r>
            <a:br>
              <a:rPr kumimoji="1" lang="en-US" altLang="zh-CN" sz="850" baseline="0" dirty="0">
                <a:solidFill>
                  <a:srgbClr val="1D1D1B"/>
                </a:solidFill>
                <a:latin typeface="Arial" pitchFamily="34" charset="0"/>
                <a:cs typeface="Arial" panose="020B0604020202020204" pitchFamily="34" charset="0"/>
              </a:rPr>
            </a:br>
            <a:r>
              <a:rPr kumimoji="1" lang="en-US" altLang="zh-CN" sz="850" baseline="0" dirty="0">
                <a:solidFill>
                  <a:srgbClr val="1D1D1B"/>
                </a:solidFill>
                <a:latin typeface="Arial" pitchFamily="34" charset="0"/>
                <a:cs typeface="Arial" panose="020B0604020202020204" pitchFamily="34" charset="0"/>
              </a:rPr>
              <a:t>could cause actual results and developments to differ materially </a:t>
            </a:r>
            <a:br>
              <a:rPr kumimoji="1" lang="en-US" altLang="zh-CN" sz="850" baseline="0" dirty="0">
                <a:solidFill>
                  <a:srgbClr val="1D1D1B"/>
                </a:solidFill>
                <a:latin typeface="Arial" pitchFamily="34" charset="0"/>
                <a:cs typeface="Arial" panose="020B0604020202020204" pitchFamily="34" charset="0"/>
              </a:rPr>
            </a:br>
            <a:r>
              <a:rPr kumimoji="1" lang="en-US" altLang="zh-CN" sz="850" baseline="0" dirty="0">
                <a:solidFill>
                  <a:srgbClr val="1D1D1B"/>
                </a:solidFill>
                <a:latin typeface="Arial" pitchFamily="34" charset="0"/>
                <a:cs typeface="Arial" panose="020B0604020202020204" pitchFamily="34" charset="0"/>
              </a:rPr>
              <a:t>from those expressed or implied in the predictive statements. </a:t>
            </a:r>
            <a:br>
              <a:rPr kumimoji="1" lang="en-US" altLang="zh-CN" sz="850" baseline="0" dirty="0">
                <a:solidFill>
                  <a:srgbClr val="1D1D1B"/>
                </a:solidFill>
                <a:latin typeface="Arial" pitchFamily="34" charset="0"/>
                <a:cs typeface="Arial" panose="020B0604020202020204" pitchFamily="34" charset="0"/>
              </a:rPr>
            </a:br>
            <a:r>
              <a:rPr kumimoji="1" lang="en-US" altLang="zh-CN" sz="850" baseline="0" dirty="0">
                <a:solidFill>
                  <a:srgbClr val="1D1D1B"/>
                </a:solidFill>
                <a:latin typeface="Arial" pitchFamily="34" charset="0"/>
                <a:cs typeface="Arial" panose="020B0604020202020204" pitchFamily="34" charset="0"/>
              </a:rPr>
              <a:t>Therefore, such information is provided for reference purpose </a:t>
            </a:r>
            <a:br>
              <a:rPr kumimoji="1" lang="en-US" altLang="zh-CN" sz="850" baseline="0" dirty="0">
                <a:solidFill>
                  <a:srgbClr val="1D1D1B"/>
                </a:solidFill>
                <a:latin typeface="Arial" pitchFamily="34" charset="0"/>
                <a:cs typeface="Arial" panose="020B0604020202020204" pitchFamily="34" charset="0"/>
              </a:rPr>
            </a:br>
            <a:r>
              <a:rPr kumimoji="1" lang="en-US" altLang="zh-CN" sz="850" baseline="0" dirty="0">
                <a:solidFill>
                  <a:srgbClr val="1D1D1B"/>
                </a:solidFill>
                <a:latin typeface="Arial" pitchFamily="34" charset="0"/>
                <a:cs typeface="Arial" panose="020B0604020202020204" pitchFamily="34" charset="0"/>
              </a:rPr>
              <a:t>only and constitutes neither an offer nor an acceptance. Huawei </a:t>
            </a:r>
            <a:br>
              <a:rPr kumimoji="1" lang="en-US" altLang="zh-CN" sz="850" baseline="0" dirty="0">
                <a:solidFill>
                  <a:srgbClr val="1D1D1B"/>
                </a:solidFill>
                <a:latin typeface="Arial" pitchFamily="34" charset="0"/>
                <a:cs typeface="Arial" panose="020B0604020202020204" pitchFamily="34" charset="0"/>
              </a:rPr>
            </a:br>
            <a:r>
              <a:rPr kumimoji="1" lang="en-US" altLang="zh-CN" sz="850" baseline="0" dirty="0">
                <a:solidFill>
                  <a:srgbClr val="1D1D1B"/>
                </a:solidFill>
                <a:latin typeface="Arial" pitchFamily="34" charset="0"/>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Arial" pitchFamily="34" charset="0"/>
            </a:endParaRPr>
          </a:p>
        </p:txBody>
      </p:sp>
      <p:sp>
        <p:nvSpPr>
          <p:cNvPr id="6"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681"/>
              </a:lnSpc>
              <a:spcBef>
                <a:spcPts val="0"/>
              </a:spcBef>
            </a:pPr>
            <a:r>
              <a:rPr kumimoji="1" lang="zh-CN" altLang="en-US" sz="1300" dirty="0">
                <a:solidFill>
                  <a:srgbClr val="1D1D1B"/>
                </a:solidFill>
                <a:latin typeface="Arial" pitchFamily="34" charset="0"/>
                <a:ea typeface="Microsoft YaHei" charset="-122"/>
                <a:cs typeface="Microsoft YaHei" charset="-122"/>
              </a:rPr>
              <a:t>把数字世界带入每个人、每个家庭、</a:t>
            </a:r>
            <a:r>
              <a:rPr kumimoji="1" lang="en-US" altLang="zh-CN" sz="1300" dirty="0">
                <a:solidFill>
                  <a:srgbClr val="1D1D1B"/>
                </a:solidFill>
                <a:latin typeface="Arial" pitchFamily="34" charset="0"/>
                <a:ea typeface="Microsoft YaHei" charset="-122"/>
                <a:cs typeface="Microsoft YaHei" charset="-122"/>
              </a:rPr>
              <a:t/>
            </a:r>
            <a:br>
              <a:rPr kumimoji="1" lang="en-US" altLang="zh-CN" sz="1300" dirty="0">
                <a:solidFill>
                  <a:srgbClr val="1D1D1B"/>
                </a:solidFill>
                <a:latin typeface="Arial" pitchFamily="34" charset="0"/>
                <a:ea typeface="Microsoft YaHei" charset="-122"/>
                <a:cs typeface="Microsoft YaHei" charset="-122"/>
              </a:rPr>
            </a:br>
            <a:r>
              <a:rPr kumimoji="1" lang="zh-CN" altLang="en-US" sz="1300" dirty="0">
                <a:solidFill>
                  <a:srgbClr val="1D1D1B"/>
                </a:solidFill>
                <a:latin typeface="Arial"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Arial"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9pPr>
          </a:lstStyle>
          <a:p>
            <a:pPr>
              <a:lnSpc>
                <a:spcPts val="1294"/>
              </a:lnSpc>
            </a:pPr>
            <a:r>
              <a:rPr kumimoji="1" lang="en-US" altLang="zh-CN" sz="1200" dirty="0">
                <a:solidFill>
                  <a:srgbClr val="1D1D1B"/>
                </a:solidFill>
                <a:latin typeface="Arial" pitchFamily="34" charset="0"/>
                <a:cs typeface="Arial" panose="020B0604020202020204" pitchFamily="34" charset="0"/>
              </a:rPr>
              <a:t>Bring digital to every person, home and </a:t>
            </a:r>
            <a:br>
              <a:rPr kumimoji="1" lang="en-US" altLang="zh-CN" sz="1200" dirty="0">
                <a:solidFill>
                  <a:srgbClr val="1D1D1B"/>
                </a:solidFill>
                <a:latin typeface="Arial" pitchFamily="34" charset="0"/>
                <a:cs typeface="Arial" panose="020B0604020202020204" pitchFamily="34" charset="0"/>
              </a:rPr>
            </a:br>
            <a:r>
              <a:rPr kumimoji="1" lang="en-US" altLang="zh-CN" sz="1200" dirty="0">
                <a:solidFill>
                  <a:srgbClr val="1D1D1B"/>
                </a:solidFill>
                <a:latin typeface="Arial" pitchFamily="34" charset="0"/>
                <a:cs typeface="Arial" panose="020B0604020202020204" pitchFamily="34" charset="0"/>
              </a:rPr>
              <a:t>organization for a fully connected, </a:t>
            </a:r>
            <a:br>
              <a:rPr kumimoji="1" lang="en-US" altLang="zh-CN" sz="1200" dirty="0">
                <a:solidFill>
                  <a:srgbClr val="1D1D1B"/>
                </a:solidFill>
                <a:latin typeface="Arial" pitchFamily="34" charset="0"/>
                <a:cs typeface="Arial" panose="020B0604020202020204" pitchFamily="34" charset="0"/>
              </a:rPr>
            </a:br>
            <a:r>
              <a:rPr kumimoji="1" lang="en-US" altLang="zh-CN" sz="1200" dirty="0">
                <a:solidFill>
                  <a:srgbClr val="1D1D1B"/>
                </a:solidFill>
                <a:latin typeface="Arial" pitchFamily="34" charset="0"/>
                <a:cs typeface="Arial" panose="020B0604020202020204" pitchFamily="34" charset="0"/>
              </a:rPr>
              <a:t>intelligent world.</a:t>
            </a:r>
            <a:endParaRPr kumimoji="1" lang="zh-CN" altLang="en-US" sz="1200" dirty="0">
              <a:solidFill>
                <a:srgbClr val="1D1D1B"/>
              </a:solidFill>
              <a:latin typeface="Arial" pitchFamily="34" charset="0"/>
              <a:ea typeface="Microsoft YaHei" charset="-122"/>
              <a:cs typeface="Microsoft YaHei" charset="-122"/>
            </a:endParaRPr>
          </a:p>
        </p:txBody>
      </p:sp>
      <p:pic>
        <p:nvPicPr>
          <p:cNvPr id="8" name="Picture 7">
            <a:extLst>
              <a:ext uri="{FF2B5EF4-FFF2-40B4-BE49-F238E27FC236}">
                <a16:creationId xmlns="" xmlns:a16="http://schemas.microsoft.com/office/drawing/2014/main"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3676" y="5237566"/>
            <a:ext cx="1875600" cy="405914"/>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par>
    </p:tnLst>
  </p:timing>
  <p:hf hdr="0" ftr="0" dt="0"/>
  <p:txStyles>
    <p:titleStyle>
      <a:lvl1pPr algn="l" defTabSz="1187798" rtl="0" eaLnBrk="1" latinLnBrk="0" hangingPunct="1">
        <a:lnSpc>
          <a:spcPct val="90000"/>
        </a:lnSpc>
        <a:spcBef>
          <a:spcPct val="0"/>
        </a:spcBef>
        <a:buNone/>
        <a:defRPr sz="5000" b="0" kern="1200">
          <a:solidFill>
            <a:schemeClr val="tx1"/>
          </a:solidFill>
          <a:latin typeface="Arial"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Arial"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Arial"/>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Arial"/>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Arial"/>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856" y="44441"/>
            <a:ext cx="10756714" cy="782457"/>
          </a:xfrm>
          <a:prstGeom prst="rect">
            <a:avLst/>
          </a:prstGeom>
          <a:noFill/>
          <a:ln w="9525">
            <a:noFill/>
            <a:miter lim="800000"/>
            <a:headEnd/>
            <a:tailEnd/>
          </a:ln>
        </p:spPr>
        <p:txBody>
          <a:bodyPr vert="horz" wrap="square" lIns="78038" tIns="39019" rIns="78038" bIns="39019"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27120" y="1052269"/>
            <a:ext cx="10756714" cy="4524914"/>
          </a:xfrm>
          <a:prstGeom prst="rect">
            <a:avLst/>
          </a:prstGeom>
          <a:noFill/>
          <a:ln w="9525">
            <a:noFill/>
            <a:miter lim="800000"/>
            <a:headEnd/>
            <a:tailEnd/>
          </a:ln>
        </p:spPr>
        <p:txBody>
          <a:bodyPr vert="horz" wrap="square" lIns="78038" tIns="39019" rIns="78038" bIns="3901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Line 9"/>
          <p:cNvSpPr>
            <a:spLocks noChangeShapeType="1"/>
          </p:cNvSpPr>
          <p:nvPr/>
        </p:nvSpPr>
        <p:spPr bwMode="auto">
          <a:xfrm>
            <a:off x="125430" y="691990"/>
            <a:ext cx="11945905" cy="0"/>
          </a:xfrm>
          <a:prstGeom prst="line">
            <a:avLst/>
          </a:prstGeom>
          <a:noFill/>
          <a:ln w="38100">
            <a:solidFill>
              <a:srgbClr val="990000"/>
            </a:solidFill>
            <a:round/>
            <a:headEnd/>
            <a:tailEnd/>
          </a:ln>
        </p:spPr>
        <p:txBody>
          <a:bodyPr lIns="91237" tIns="45619" rIns="91237" bIns="45619"/>
          <a:lstStyle/>
          <a:p>
            <a:pPr defTabSz="914400" eaLnBrk="0" fontAlgn="base" hangingPunct="0">
              <a:spcBef>
                <a:spcPct val="0"/>
              </a:spcBef>
              <a:spcAft>
                <a:spcPct val="0"/>
              </a:spcAft>
            </a:pPr>
            <a:endParaRPr lang="zh-CN" altLang="en-US" sz="1800" smtClean="0">
              <a:solidFill>
                <a:srgbClr val="000000"/>
              </a:solidFill>
              <a:latin typeface="Arial" pitchFamily="34" charset="0"/>
            </a:endParaRPr>
          </a:p>
        </p:txBody>
      </p:sp>
      <p:pic>
        <p:nvPicPr>
          <p:cNvPr id="11" name="Picture 79" descr="d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6278880"/>
            <a:ext cx="12196763"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8"/>
          <p:cNvSpPr txBox="1">
            <a:spLocks noChangeArrowheads="1"/>
          </p:cNvSpPr>
          <p:nvPr userDrawn="1"/>
        </p:nvSpPr>
        <p:spPr bwMode="auto">
          <a:xfrm>
            <a:off x="755650" y="647588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Arial" pitchFamily="34" charset="0"/>
                <a:ea typeface="宋体" pitchFamily="2" charset="-122"/>
              </a:defRPr>
            </a:lvl1pPr>
            <a:lvl2pPr marL="742950" indent="-285750" defTabSz="801688" eaLnBrk="0" hangingPunct="0">
              <a:defRPr>
                <a:solidFill>
                  <a:schemeClr val="tx1"/>
                </a:solidFill>
                <a:latin typeface="Arial" pitchFamily="34" charset="0"/>
                <a:ea typeface="宋体" pitchFamily="2" charset="-122"/>
              </a:defRPr>
            </a:lvl2pPr>
            <a:lvl3pPr marL="1143000" indent="-228600" defTabSz="801688" eaLnBrk="0" hangingPunct="0">
              <a:defRPr>
                <a:solidFill>
                  <a:schemeClr val="tx1"/>
                </a:solidFill>
                <a:latin typeface="Arial" pitchFamily="34" charset="0"/>
                <a:ea typeface="宋体" pitchFamily="2" charset="-122"/>
              </a:defRPr>
            </a:lvl3pPr>
            <a:lvl4pPr marL="1600200" indent="-228600" defTabSz="801688" eaLnBrk="0" hangingPunct="0">
              <a:defRPr>
                <a:solidFill>
                  <a:schemeClr val="tx1"/>
                </a:solidFill>
                <a:latin typeface="Arial" pitchFamily="34" charset="0"/>
                <a:ea typeface="宋体" pitchFamily="2" charset="-122"/>
              </a:defRPr>
            </a:lvl4pPr>
            <a:lvl5pPr marL="2057400" indent="-228600" defTabSz="801688" eaLnBrk="0" hangingPunct="0">
              <a:defRPr>
                <a:solidFill>
                  <a:schemeClr val="tx1"/>
                </a:solidFill>
                <a:latin typeface="Arial"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1200" dirty="0" smtClean="0">
                <a:latin typeface="Arial"/>
                <a:ea typeface="MS PGothic" pitchFamily="34" charset="-128"/>
              </a:rPr>
              <a:t>HUAWEI TECHNOLOGIES CO., LTD.</a:t>
            </a:r>
          </a:p>
        </p:txBody>
      </p:sp>
      <p:pic>
        <p:nvPicPr>
          <p:cNvPr id="13" name="Picture 9" descr="8"/>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348113" y="6403931"/>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a:spLocks noChangeArrowheads="1"/>
          </p:cNvSpPr>
          <p:nvPr userDrawn="1"/>
        </p:nvSpPr>
        <p:spPr bwMode="auto">
          <a:xfrm>
            <a:off x="8387156" y="6507118"/>
            <a:ext cx="2088232" cy="455613"/>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Arial" pitchFamily="34" charset="0"/>
                <a:ea typeface="ＭＳ Ｐゴシック" pitchFamily="34" charset="-128"/>
                <a:cs typeface="Arial" pitchFamily="34" charset="0"/>
              </a:rPr>
              <a:t>Page </a:t>
            </a:r>
            <a:fld id="{52A5D625-72FF-4364-B088-B7F11232586A}" type="slidenum">
              <a:rPr lang="de-DE" altLang="zh-CN" sz="1200">
                <a:solidFill>
                  <a:srgbClr val="000000"/>
                </a:solidFill>
                <a:latin typeface="Arial" pitchFamily="34" charset="0"/>
                <a:ea typeface="ＭＳ Ｐゴシック" pitchFamily="34" charset="-128"/>
                <a:cs typeface="Arial" pitchFamily="34" charset="0"/>
              </a:rPr>
              <a:pPr eaLnBrk="0" hangingPunct="0">
                <a:lnSpc>
                  <a:spcPct val="85000"/>
                </a:lnSpc>
                <a:defRPr/>
              </a:pPr>
              <a:t>‹#›</a:t>
            </a:fld>
            <a:endParaRPr lang="en-GB" altLang="zh-CN" sz="1200" dirty="0">
              <a:solidFill>
                <a:srgbClr val="000000"/>
              </a:solidFill>
              <a:latin typeface="Arial" pitchFamily="34" charset="0"/>
              <a:ea typeface="ＭＳ Ｐゴシック" pitchFamily="34" charset="-128"/>
              <a:cs typeface="Arial" pitchFamily="34" charset="0"/>
            </a:endParaRPr>
          </a:p>
        </p:txBody>
      </p:sp>
      <p:sp>
        <p:nvSpPr>
          <p:cNvPr id="15" name="Rectangle 21"/>
          <p:cNvSpPr>
            <a:spLocks noChangeArrowheads="1"/>
          </p:cNvSpPr>
          <p:nvPr userDrawn="1"/>
        </p:nvSpPr>
        <p:spPr bwMode="auto">
          <a:xfrm>
            <a:off x="4748535" y="6474828"/>
            <a:ext cx="1622769" cy="184666"/>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Arial" pitchFamily="34" charset="0"/>
                <a:ea typeface="宋体" charset="-122"/>
                <a:cs typeface="+mn-cs"/>
              </a:defRPr>
            </a:lvl1pPr>
            <a:lvl2pPr marL="457200" algn="l" rtl="0" fontAlgn="base">
              <a:spcBef>
                <a:spcPct val="0"/>
              </a:spcBef>
              <a:spcAft>
                <a:spcPct val="0"/>
              </a:spcAft>
              <a:defRPr kern="1200">
                <a:solidFill>
                  <a:schemeClr val="tx1"/>
                </a:solidFill>
                <a:latin typeface="Arial" pitchFamily="34" charset="0"/>
                <a:ea typeface="宋体" charset="-122"/>
                <a:cs typeface="+mn-cs"/>
              </a:defRPr>
            </a:lvl2pPr>
            <a:lvl3pPr marL="914400" algn="l" rtl="0" fontAlgn="base">
              <a:spcBef>
                <a:spcPct val="0"/>
              </a:spcBef>
              <a:spcAft>
                <a:spcPct val="0"/>
              </a:spcAft>
              <a:defRPr kern="1200">
                <a:solidFill>
                  <a:schemeClr val="tx1"/>
                </a:solidFill>
                <a:latin typeface="Arial" pitchFamily="34" charset="0"/>
                <a:ea typeface="宋体" charset="-122"/>
                <a:cs typeface="+mn-cs"/>
              </a:defRPr>
            </a:lvl3pPr>
            <a:lvl4pPr marL="1371600" algn="l" rtl="0" fontAlgn="base">
              <a:spcBef>
                <a:spcPct val="0"/>
              </a:spcBef>
              <a:spcAft>
                <a:spcPct val="0"/>
              </a:spcAft>
              <a:defRPr kern="1200">
                <a:solidFill>
                  <a:schemeClr val="tx1"/>
                </a:solidFill>
                <a:latin typeface="Arial" pitchFamily="34" charset="0"/>
                <a:ea typeface="宋体" charset="-122"/>
                <a:cs typeface="+mn-cs"/>
              </a:defRPr>
            </a:lvl4pPr>
            <a:lvl5pPr marL="1828800" algn="l" rtl="0" fontAlgn="base">
              <a:spcBef>
                <a:spcPct val="0"/>
              </a:spcBef>
              <a:spcAft>
                <a:spcPct val="0"/>
              </a:spcAft>
              <a:defRPr kern="1200">
                <a:solidFill>
                  <a:schemeClr val="tx1"/>
                </a:solidFill>
                <a:latin typeface="Arial" pitchFamily="34" charset="0"/>
                <a:ea typeface="宋体" charset="-122"/>
                <a:cs typeface="+mn-cs"/>
              </a:defRPr>
            </a:lvl5pPr>
            <a:lvl6pPr marL="2286000" algn="l" defTabSz="914400" rtl="0" eaLnBrk="1" latinLnBrk="0" hangingPunct="1">
              <a:defRPr kern="1200">
                <a:solidFill>
                  <a:schemeClr val="tx1"/>
                </a:solidFill>
                <a:latin typeface="Arial" pitchFamily="34" charset="0"/>
                <a:ea typeface="宋体" charset="-122"/>
                <a:cs typeface="+mn-cs"/>
              </a:defRPr>
            </a:lvl6pPr>
            <a:lvl7pPr marL="2743200" algn="l" defTabSz="914400" rtl="0" eaLnBrk="1" latinLnBrk="0" hangingPunct="1">
              <a:defRPr kern="1200">
                <a:solidFill>
                  <a:schemeClr val="tx1"/>
                </a:solidFill>
                <a:latin typeface="Arial" pitchFamily="34" charset="0"/>
                <a:ea typeface="宋体" charset="-122"/>
                <a:cs typeface="+mn-cs"/>
              </a:defRPr>
            </a:lvl7pPr>
            <a:lvl8pPr marL="3200400" algn="l" defTabSz="914400" rtl="0" eaLnBrk="1" latinLnBrk="0" hangingPunct="1">
              <a:defRPr kern="1200">
                <a:solidFill>
                  <a:schemeClr val="tx1"/>
                </a:solidFill>
                <a:latin typeface="Arial" pitchFamily="34" charset="0"/>
                <a:ea typeface="宋体" charset="-122"/>
                <a:cs typeface="+mn-cs"/>
              </a:defRPr>
            </a:lvl8pPr>
            <a:lvl9pPr marL="3657600" algn="l" defTabSz="914400" rtl="0" eaLnBrk="1" latinLnBrk="0" hangingPunct="1">
              <a:defRPr kern="1200">
                <a:solidFill>
                  <a:schemeClr val="tx1"/>
                </a:solidFill>
                <a:latin typeface="Arial" pitchFamily="34" charset="0"/>
                <a:ea typeface="宋体" charset="-122"/>
                <a:cs typeface="+mn-cs"/>
              </a:defRPr>
            </a:lvl9pPr>
          </a:lstStyle>
          <a:p>
            <a:pPr defTabSz="801688" eaLnBrk="0" hangingPunct="0">
              <a:defRPr/>
            </a:pPr>
            <a:r>
              <a:rPr lang="en-US" altLang="zh-CN" sz="1200" dirty="0" smtClean="0">
                <a:latin typeface="Arial" pitchFamily="34" charset="0"/>
                <a:ea typeface="ＭＳ Ｐゴシック" pitchFamily="34" charset="-128"/>
                <a:cs typeface="Arial" pitchFamily="34" charset="0"/>
              </a:rPr>
              <a:t>HUAWEI Confidential</a:t>
            </a:r>
            <a:endParaRPr lang="en-US" altLang="zh-CN" sz="12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961120827"/>
      </p:ext>
    </p:extLst>
  </p:cSld>
  <p:clrMap bg1="lt1" tx1="dk1" bg2="lt2" tx2="dk2" accent1="accent1" accent2="accent2" accent3="accent3" accent4="accent4" accent5="accent5" accent6="accent6" hlink="hlink" folHlink="folHlink"/>
  <p:sldLayoutIdLst>
    <p:sldLayoutId id="2147483912" r:id="rId1"/>
  </p:sldLayoutIdLst>
  <p:timing>
    <p:tnLst>
      <p:par>
        <p:cTn id="1" dur="indefinite" restart="never" nodeType="tmRoot"/>
      </p:par>
    </p:tnLst>
  </p:timing>
  <p:hf sldNum="0" hdr="0" ftr="0"/>
  <p:txStyles>
    <p:titleStyle>
      <a:lvl1pPr algn="l" defTabSz="776288" rtl="0" eaLnBrk="0" fontAlgn="base" hangingPunct="0">
        <a:spcBef>
          <a:spcPct val="0"/>
        </a:spcBef>
        <a:spcAft>
          <a:spcPct val="0"/>
        </a:spcAft>
        <a:defRPr sz="3000" b="1">
          <a:solidFill>
            <a:srgbClr val="990000"/>
          </a:solidFill>
          <a:latin typeface="Arial"/>
          <a:ea typeface="+mj-ea"/>
          <a:cs typeface="+mj-cs"/>
        </a:defRPr>
      </a:lvl1pPr>
      <a:lvl2pPr algn="l" defTabSz="776288" rtl="0" eaLnBrk="0" fontAlgn="base" hangingPunct="0">
        <a:spcBef>
          <a:spcPct val="0"/>
        </a:spcBef>
        <a:spcAft>
          <a:spcPct val="0"/>
        </a:spcAft>
        <a:defRPr sz="3000" b="1">
          <a:solidFill>
            <a:srgbClr val="990000"/>
          </a:solidFill>
          <a:latin typeface="Arial" pitchFamily="34" charset="0"/>
          <a:ea typeface="宋体" pitchFamily="2" charset="-122"/>
        </a:defRPr>
      </a:lvl2pPr>
      <a:lvl3pPr algn="l" defTabSz="776288" rtl="0" eaLnBrk="0" fontAlgn="base" hangingPunct="0">
        <a:spcBef>
          <a:spcPct val="0"/>
        </a:spcBef>
        <a:spcAft>
          <a:spcPct val="0"/>
        </a:spcAft>
        <a:defRPr sz="3000" b="1">
          <a:solidFill>
            <a:srgbClr val="990000"/>
          </a:solidFill>
          <a:latin typeface="Arial" pitchFamily="34" charset="0"/>
          <a:ea typeface="宋体" pitchFamily="2" charset="-122"/>
        </a:defRPr>
      </a:lvl3pPr>
      <a:lvl4pPr algn="l" defTabSz="776288" rtl="0" eaLnBrk="0" fontAlgn="base" hangingPunct="0">
        <a:spcBef>
          <a:spcPct val="0"/>
        </a:spcBef>
        <a:spcAft>
          <a:spcPct val="0"/>
        </a:spcAft>
        <a:defRPr sz="3000" b="1">
          <a:solidFill>
            <a:srgbClr val="990000"/>
          </a:solidFill>
          <a:latin typeface="Arial" pitchFamily="34" charset="0"/>
          <a:ea typeface="宋体" pitchFamily="2" charset="-122"/>
        </a:defRPr>
      </a:lvl4pPr>
      <a:lvl5pPr algn="l" defTabSz="776288" rtl="0" eaLnBrk="0" fontAlgn="base" hangingPunct="0">
        <a:spcBef>
          <a:spcPct val="0"/>
        </a:spcBef>
        <a:spcAft>
          <a:spcPct val="0"/>
        </a:spcAft>
        <a:defRPr sz="3000" b="1">
          <a:solidFill>
            <a:srgbClr val="990000"/>
          </a:solidFill>
          <a:latin typeface="Arial" pitchFamily="34" charset="0"/>
          <a:ea typeface="宋体" pitchFamily="2" charset="-122"/>
        </a:defRPr>
      </a:lvl5pPr>
      <a:lvl6pPr marL="456205" algn="l" defTabSz="782521" rtl="0" fontAlgn="base">
        <a:spcBef>
          <a:spcPct val="0"/>
        </a:spcBef>
        <a:spcAft>
          <a:spcPct val="0"/>
        </a:spcAft>
        <a:defRPr sz="3000" b="1">
          <a:solidFill>
            <a:srgbClr val="990000"/>
          </a:solidFill>
          <a:latin typeface="Arial" pitchFamily="34" charset="0"/>
          <a:ea typeface="宋体" pitchFamily="2" charset="-122"/>
        </a:defRPr>
      </a:lvl6pPr>
      <a:lvl7pPr marL="912409" algn="l" defTabSz="782521" rtl="0" fontAlgn="base">
        <a:spcBef>
          <a:spcPct val="0"/>
        </a:spcBef>
        <a:spcAft>
          <a:spcPct val="0"/>
        </a:spcAft>
        <a:defRPr sz="3000" b="1">
          <a:solidFill>
            <a:srgbClr val="990000"/>
          </a:solidFill>
          <a:latin typeface="Arial" pitchFamily="34" charset="0"/>
          <a:ea typeface="宋体" pitchFamily="2" charset="-122"/>
        </a:defRPr>
      </a:lvl7pPr>
      <a:lvl8pPr marL="1368618" algn="l" defTabSz="782521" rtl="0" fontAlgn="base">
        <a:spcBef>
          <a:spcPct val="0"/>
        </a:spcBef>
        <a:spcAft>
          <a:spcPct val="0"/>
        </a:spcAft>
        <a:defRPr sz="3000" b="1">
          <a:solidFill>
            <a:srgbClr val="990000"/>
          </a:solidFill>
          <a:latin typeface="Arial" pitchFamily="34" charset="0"/>
          <a:ea typeface="宋体" pitchFamily="2" charset="-122"/>
        </a:defRPr>
      </a:lvl8pPr>
      <a:lvl9pPr marL="1824822" algn="l" defTabSz="782521" rtl="0" fontAlgn="base">
        <a:spcBef>
          <a:spcPct val="0"/>
        </a:spcBef>
        <a:spcAft>
          <a:spcPct val="0"/>
        </a:spcAft>
        <a:defRPr sz="3000" b="1">
          <a:solidFill>
            <a:srgbClr val="990000"/>
          </a:solidFill>
          <a:latin typeface="Arial" pitchFamily="34" charset="0"/>
          <a:ea typeface="宋体" pitchFamily="2" charset="-122"/>
        </a:defRPr>
      </a:lvl9pPr>
    </p:titleStyle>
    <p:bodyStyle>
      <a:lvl1pPr marL="273050" indent="-273050" algn="l" defTabSz="739775" rtl="0" eaLnBrk="0" fontAlgn="base" hangingPunct="0">
        <a:lnSpc>
          <a:spcPct val="140000"/>
        </a:lnSpc>
        <a:spcBef>
          <a:spcPct val="0"/>
        </a:spcBef>
        <a:spcAft>
          <a:spcPct val="0"/>
        </a:spcAft>
        <a:defRPr b="1">
          <a:solidFill>
            <a:schemeClr val="tx1"/>
          </a:solidFill>
          <a:latin typeface="Arial"/>
          <a:ea typeface="+mn-ea"/>
          <a:cs typeface="+mn-cs"/>
        </a:defRPr>
      </a:lvl1pPr>
      <a:lvl2pPr marL="600075" indent="-225425" algn="l" defTabSz="739775" rtl="0" eaLnBrk="0" fontAlgn="base" hangingPunct="0">
        <a:lnSpc>
          <a:spcPct val="140000"/>
        </a:lnSpc>
        <a:spcBef>
          <a:spcPct val="0"/>
        </a:spcBef>
        <a:spcAft>
          <a:spcPct val="0"/>
        </a:spcAft>
        <a:defRPr sz="1900">
          <a:solidFill>
            <a:schemeClr val="tx1"/>
          </a:solidFill>
          <a:latin typeface="Arial"/>
          <a:ea typeface="+mn-ea"/>
        </a:defRPr>
      </a:lvl2pPr>
      <a:lvl3pPr marL="928688" indent="-180975" algn="l" defTabSz="739775" rtl="0" eaLnBrk="0" fontAlgn="base" hangingPunct="0">
        <a:lnSpc>
          <a:spcPct val="140000"/>
        </a:lnSpc>
        <a:spcBef>
          <a:spcPct val="0"/>
        </a:spcBef>
        <a:spcAft>
          <a:spcPct val="0"/>
        </a:spcAft>
        <a:defRPr sz="1900">
          <a:solidFill>
            <a:schemeClr val="tx1"/>
          </a:solidFill>
          <a:latin typeface="Arial"/>
          <a:ea typeface="+mn-ea"/>
        </a:defRPr>
      </a:lvl3pPr>
      <a:lvl4pPr marL="1303338" indent="-182563" algn="l" defTabSz="739775" rtl="0" eaLnBrk="0" fontAlgn="base" hangingPunct="0">
        <a:lnSpc>
          <a:spcPct val="140000"/>
        </a:lnSpc>
        <a:spcBef>
          <a:spcPct val="0"/>
        </a:spcBef>
        <a:spcAft>
          <a:spcPct val="0"/>
        </a:spcAft>
        <a:defRPr sz="1900">
          <a:solidFill>
            <a:schemeClr val="tx1"/>
          </a:solidFill>
          <a:latin typeface="Arial"/>
          <a:ea typeface="+mn-ea"/>
        </a:defRPr>
      </a:lvl4pPr>
      <a:lvl5pPr marL="1673225" indent="-182563" algn="l" defTabSz="739775" rtl="0" eaLnBrk="0" fontAlgn="base" hangingPunct="0">
        <a:lnSpc>
          <a:spcPct val="140000"/>
        </a:lnSpc>
        <a:spcBef>
          <a:spcPct val="0"/>
        </a:spcBef>
        <a:spcAft>
          <a:spcPct val="0"/>
        </a:spcAft>
        <a:defRPr sz="1900">
          <a:solidFill>
            <a:schemeClr val="tx1"/>
          </a:solidFill>
          <a:latin typeface="Arial"/>
          <a:ea typeface="+mn-ea"/>
        </a:defRPr>
      </a:lvl5pPr>
      <a:lvl6pPr marL="2135295" indent="-190085" algn="l" defTabSz="746087" rtl="0" fontAlgn="base">
        <a:lnSpc>
          <a:spcPct val="140000"/>
        </a:lnSpc>
        <a:spcBef>
          <a:spcPct val="0"/>
        </a:spcBef>
        <a:spcAft>
          <a:spcPct val="0"/>
        </a:spcAft>
        <a:defRPr sz="1900">
          <a:solidFill>
            <a:schemeClr val="tx1"/>
          </a:solidFill>
          <a:latin typeface="Arial"/>
          <a:ea typeface="+mn-ea"/>
        </a:defRPr>
      </a:lvl6pPr>
      <a:lvl7pPr marL="2591502" indent="-190085" algn="l" defTabSz="746087" rtl="0" fontAlgn="base">
        <a:lnSpc>
          <a:spcPct val="140000"/>
        </a:lnSpc>
        <a:spcBef>
          <a:spcPct val="0"/>
        </a:spcBef>
        <a:spcAft>
          <a:spcPct val="0"/>
        </a:spcAft>
        <a:defRPr sz="1900">
          <a:solidFill>
            <a:schemeClr val="tx1"/>
          </a:solidFill>
          <a:latin typeface="Arial"/>
          <a:ea typeface="+mn-ea"/>
        </a:defRPr>
      </a:lvl7pPr>
      <a:lvl8pPr marL="3047708" indent="-190085" algn="l" defTabSz="746087" rtl="0" fontAlgn="base">
        <a:lnSpc>
          <a:spcPct val="140000"/>
        </a:lnSpc>
        <a:spcBef>
          <a:spcPct val="0"/>
        </a:spcBef>
        <a:spcAft>
          <a:spcPct val="0"/>
        </a:spcAft>
        <a:defRPr sz="1900">
          <a:solidFill>
            <a:schemeClr val="tx1"/>
          </a:solidFill>
          <a:latin typeface="Arial"/>
          <a:ea typeface="+mn-ea"/>
        </a:defRPr>
      </a:lvl8pPr>
      <a:lvl9pPr marL="3503915" indent="-190085" algn="l" defTabSz="746087" rtl="0" fontAlgn="base">
        <a:lnSpc>
          <a:spcPct val="140000"/>
        </a:lnSpc>
        <a:spcBef>
          <a:spcPct val="0"/>
        </a:spcBef>
        <a:spcAft>
          <a:spcPct val="0"/>
        </a:spcAft>
        <a:defRPr sz="1900">
          <a:solidFill>
            <a:schemeClr val="tx1"/>
          </a:solidFill>
          <a:latin typeface="Arial"/>
          <a:ea typeface="+mn-ea"/>
        </a:defRPr>
      </a:lvl9pPr>
    </p:bodyStyle>
    <p:otherStyle>
      <a:defPPr>
        <a:defRPr lang="zh-CN"/>
      </a:defPPr>
      <a:lvl1pPr marL="0" algn="l" defTabSz="912409" rtl="0" eaLnBrk="1" latinLnBrk="0" hangingPunct="1">
        <a:defRPr sz="1800" kern="1200">
          <a:solidFill>
            <a:schemeClr val="tx1"/>
          </a:solidFill>
          <a:latin typeface="Arial"/>
          <a:ea typeface="+mn-ea"/>
          <a:cs typeface="+mn-cs"/>
        </a:defRPr>
      </a:lvl1pPr>
      <a:lvl2pPr marL="456205" algn="l" defTabSz="912409" rtl="0" eaLnBrk="1" latinLnBrk="0" hangingPunct="1">
        <a:defRPr sz="1800" kern="1200">
          <a:solidFill>
            <a:schemeClr val="tx1"/>
          </a:solidFill>
          <a:latin typeface="Arial"/>
          <a:ea typeface="+mn-ea"/>
          <a:cs typeface="+mn-cs"/>
        </a:defRPr>
      </a:lvl2pPr>
      <a:lvl3pPr marL="912409" algn="l" defTabSz="912409" rtl="0" eaLnBrk="1" latinLnBrk="0" hangingPunct="1">
        <a:defRPr sz="1800" kern="1200">
          <a:solidFill>
            <a:schemeClr val="tx1"/>
          </a:solidFill>
          <a:latin typeface="Arial"/>
          <a:ea typeface="+mn-ea"/>
          <a:cs typeface="+mn-cs"/>
        </a:defRPr>
      </a:lvl3pPr>
      <a:lvl4pPr marL="1368618" algn="l" defTabSz="912409" rtl="0" eaLnBrk="1" latinLnBrk="0" hangingPunct="1">
        <a:defRPr sz="1800" kern="1200">
          <a:solidFill>
            <a:schemeClr val="tx1"/>
          </a:solidFill>
          <a:latin typeface="Arial"/>
          <a:ea typeface="+mn-ea"/>
          <a:cs typeface="+mn-cs"/>
        </a:defRPr>
      </a:lvl4pPr>
      <a:lvl5pPr marL="1824822" algn="l" defTabSz="912409" rtl="0" eaLnBrk="1" latinLnBrk="0" hangingPunct="1">
        <a:defRPr sz="1800" kern="1200">
          <a:solidFill>
            <a:schemeClr val="tx1"/>
          </a:solidFill>
          <a:latin typeface="Arial"/>
          <a:ea typeface="+mn-ea"/>
          <a:cs typeface="+mn-cs"/>
        </a:defRPr>
      </a:lvl5pPr>
      <a:lvl6pPr marL="2281029" algn="l" defTabSz="912409" rtl="0" eaLnBrk="1" latinLnBrk="0" hangingPunct="1">
        <a:defRPr sz="1800" kern="1200">
          <a:solidFill>
            <a:schemeClr val="tx1"/>
          </a:solidFill>
          <a:latin typeface="Arial"/>
          <a:ea typeface="+mn-ea"/>
          <a:cs typeface="+mn-cs"/>
        </a:defRPr>
      </a:lvl6pPr>
      <a:lvl7pPr marL="2737233" algn="l" defTabSz="912409" rtl="0" eaLnBrk="1" latinLnBrk="0" hangingPunct="1">
        <a:defRPr sz="1800" kern="1200">
          <a:solidFill>
            <a:schemeClr val="tx1"/>
          </a:solidFill>
          <a:latin typeface="Arial"/>
          <a:ea typeface="+mn-ea"/>
          <a:cs typeface="+mn-cs"/>
        </a:defRPr>
      </a:lvl7pPr>
      <a:lvl8pPr marL="3193439" algn="l" defTabSz="912409" rtl="0" eaLnBrk="1" latinLnBrk="0" hangingPunct="1">
        <a:defRPr sz="1800" kern="1200">
          <a:solidFill>
            <a:schemeClr val="tx1"/>
          </a:solidFill>
          <a:latin typeface="Arial"/>
          <a:ea typeface="+mn-ea"/>
          <a:cs typeface="+mn-cs"/>
        </a:defRPr>
      </a:lvl8pPr>
      <a:lvl9pPr marL="3649646" algn="l" defTabSz="912409" rtl="0" eaLnBrk="1" latinLnBrk="0" hangingPunct="1">
        <a:defRPr sz="1800" kern="1200">
          <a:solidFill>
            <a:schemeClr val="tx1"/>
          </a:solidFill>
          <a:latin typeface="Arial"/>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436424"/>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Lst>
  <p:hf hdr="0" ftr="0" dt="0"/>
  <p:txStyles>
    <p:titleStyle>
      <a:lvl1pPr algn="l" defTabSz="1187798" rtl="0" eaLnBrk="1" latinLnBrk="0" hangingPunct="1">
        <a:lnSpc>
          <a:spcPct val="90000"/>
        </a:lnSpc>
        <a:spcBef>
          <a:spcPct val="0"/>
        </a:spcBef>
        <a:buNone/>
        <a:defRPr sz="5716" kern="1200">
          <a:solidFill>
            <a:schemeClr val="tx1"/>
          </a:solidFill>
          <a:latin typeface="Arial"/>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Arial"/>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Arial"/>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Arial"/>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3E566F3-A3A5-4146-9236-C652EFF2FBEC}"/>
              </a:ext>
            </a:extLst>
          </p:cNvPr>
          <p:cNvSpPr>
            <a:spLocks noGrp="1"/>
          </p:cNvSpPr>
          <p:nvPr>
            <p:ph type="body" sz="quarter" idx="11"/>
          </p:nvPr>
        </p:nvSpPr>
        <p:spPr/>
        <p:txBody>
          <a:bodyPr/>
          <a:lstStyle/>
          <a:p>
            <a:pPr fontAlgn="ctr"/>
            <a:r>
              <a:rPr/>
              <a:t>Security Level:</a:t>
            </a:r>
          </a:p>
          <a:p>
            <a:pPr fontAlgn="ctr"/>
            <a:endParaRPr lang="en-US" dirty="0">
              <a:latin typeface="Arial" panose="020B0604020202020204" pitchFamily="34" charset="0"/>
            </a:endParaRPr>
          </a:p>
        </p:txBody>
      </p:sp>
      <p:sp>
        <p:nvSpPr>
          <p:cNvPr id="4" name="标题 4"/>
          <p:cNvSpPr txBox="1">
            <a:spLocks/>
          </p:cNvSpPr>
          <p:nvPr/>
        </p:nvSpPr>
        <p:spPr>
          <a:xfrm>
            <a:off x="896938" y="1656835"/>
            <a:ext cx="4654117" cy="2330695"/>
          </a:xfrm>
          <a:prstGeom prst="rect">
            <a:avLst/>
          </a:prstGeom>
        </p:spPr>
        <p:txBody>
          <a:bodyPr lIns="0" tIns="0" rIns="0" bIns="0" anchor="ctr" anchorCtr="0">
            <a:noAutofit/>
          </a:bodyPr>
          <a:lstStyle>
            <a:lvl1pPr algn="l" defTabSz="914400" rtl="0" eaLnBrk="1" latinLnBrk="0" hangingPunct="1">
              <a:lnSpc>
                <a:spcPts val="3440"/>
              </a:lnSpc>
              <a:spcBef>
                <a:spcPct val="0"/>
              </a:spcBef>
              <a:buNone/>
              <a:defRPr sz="3200" b="0" i="0" kern="1200">
                <a:solidFill>
                  <a:schemeClr val="tx1"/>
                </a:solidFill>
                <a:latin typeface="Arial" panose="020B0503020204020204" pitchFamily="34" charset="-122"/>
                <a:ea typeface="Microsoft YaHei" panose="020B0503020204020204" pitchFamily="34" charset="-122"/>
                <a:cs typeface="+mj-cs"/>
              </a:defRPr>
            </a:lvl1pPr>
          </a:lstStyle>
          <a:p>
            <a:pPr fontAlgn="ctr">
              <a:lnSpc>
                <a:spcPct val="100000"/>
              </a:lnSpc>
            </a:pPr>
            <a:r>
              <a:rPr sz="4000" dirty="0">
                <a:solidFill>
                  <a:srgbClr val="1D1D1A"/>
                </a:solidFill>
              </a:rPr>
              <a:t>Introduction to </a:t>
            </a:r>
            <a:r>
              <a:rPr sz="4000">
                <a:solidFill>
                  <a:srgbClr val="1D1D1A"/>
                </a:solidFill>
              </a:rPr>
              <a:t>eSight </a:t>
            </a:r>
            <a:r>
              <a:rPr sz="4000" smtClean="0">
                <a:solidFill>
                  <a:srgbClr val="1D1D1A"/>
                </a:solidFill>
              </a:rPr>
              <a:t>2</a:t>
            </a:r>
            <a:r>
              <a:rPr lang="en-US" sz="4000" smtClean="0">
                <a:solidFill>
                  <a:srgbClr val="1D1D1A"/>
                </a:solidFill>
              </a:rPr>
              <a:t>1.0</a:t>
            </a:r>
            <a:r>
              <a:rPr sz="4000" smtClean="0">
                <a:solidFill>
                  <a:srgbClr val="1D1D1A"/>
                </a:solidFill>
              </a:rPr>
              <a:t> </a:t>
            </a:r>
            <a:r>
              <a:rPr sz="4000" dirty="0">
                <a:solidFill>
                  <a:srgbClr val="1D1D1A"/>
                </a:solidFill>
              </a:rPr>
              <a:t>Network Resource Management</a:t>
            </a:r>
            <a:endParaRPr lang="en-US" altLang="zh-CN" sz="4000" dirty="0">
              <a:solidFill>
                <a:srgbClr val="1D1D1A"/>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3914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47322" y="4119581"/>
            <a:ext cx="10392509" cy="1859350"/>
          </a:xfrm>
          <a:prstGeom prst="rect">
            <a:avLst/>
          </a:prstGeom>
        </p:spPr>
      </p:pic>
      <p:pic>
        <p:nvPicPr>
          <p:cNvPr id="4" name="图片 3"/>
          <p:cNvPicPr>
            <a:picLocks noChangeAspect="1"/>
          </p:cNvPicPr>
          <p:nvPr/>
        </p:nvPicPr>
        <p:blipFill>
          <a:blip r:embed="rId3"/>
          <a:stretch>
            <a:fillRect/>
          </a:stretch>
        </p:blipFill>
        <p:spPr>
          <a:xfrm>
            <a:off x="6203366" y="1230581"/>
            <a:ext cx="5118568" cy="2664012"/>
          </a:xfrm>
          <a:prstGeom prst="rect">
            <a:avLst/>
          </a:prstGeom>
        </p:spPr>
      </p:pic>
      <p:pic>
        <p:nvPicPr>
          <p:cNvPr id="3" name="图片 2"/>
          <p:cNvPicPr>
            <a:picLocks noChangeAspect="1"/>
          </p:cNvPicPr>
          <p:nvPr/>
        </p:nvPicPr>
        <p:blipFill>
          <a:blip r:embed="rId4"/>
          <a:stretch>
            <a:fillRect/>
          </a:stretch>
        </p:blipFill>
        <p:spPr>
          <a:xfrm>
            <a:off x="565219" y="1182534"/>
            <a:ext cx="5519057" cy="2883065"/>
          </a:xfrm>
          <a:prstGeom prst="rect">
            <a:avLst/>
          </a:prstGeom>
        </p:spPr>
      </p:pic>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Device Addition</a:t>
            </a:r>
            <a:endParaRPr lang="en-US" altLang="zh-CN" sz="2400" dirty="0">
              <a:solidFill>
                <a:srgbClr val="C00000"/>
              </a:solidFill>
              <a:latin typeface="Arial" panose="020B0604020202020204" pitchFamily="34" charset="0"/>
            </a:endParaRPr>
          </a:p>
        </p:txBody>
      </p:sp>
      <p:sp>
        <p:nvSpPr>
          <p:cNvPr id="6" name="TextBox 3"/>
          <p:cNvSpPr txBox="1"/>
          <p:nvPr/>
        </p:nvSpPr>
        <p:spPr>
          <a:xfrm>
            <a:off x="565220" y="905535"/>
            <a:ext cx="10756714" cy="276999"/>
          </a:xfrm>
          <a:prstGeom prst="rect">
            <a:avLst/>
          </a:prstGeom>
          <a:solidFill>
            <a:schemeClr val="bg1">
              <a:lumMod val="95000"/>
            </a:schemeClr>
          </a:solidFill>
        </p:spPr>
        <p:txBody>
          <a:bodyPr wrap="square">
            <a:spAutoFit/>
          </a:bodyPr>
          <a:lstStyle/>
          <a:p>
            <a:pPr defTabSz="914400" fontAlgn="ctr">
              <a:spcBef>
                <a:spcPct val="0"/>
              </a:spcBef>
              <a:spcAft>
                <a:spcPct val="0"/>
              </a:spcAft>
              <a:defRPr/>
            </a:pPr>
            <a:r>
              <a:rPr sz="1200">
                <a:solidFill>
                  <a:srgbClr val="000000"/>
                </a:solidFill>
              </a:rPr>
              <a:t>If SNMP parameters are correctly set for devices, you can add devices one by one, in batches, or by automatic discovery to the NMS for management.</a:t>
            </a:r>
            <a:endParaRPr lang="en-US" altLang="zh-CN" sz="1200" dirty="0" smtClean="0">
              <a:solidFill>
                <a:srgbClr val="000000"/>
              </a:solidFill>
              <a:latin typeface="Arial" panose="020B0604020202020204" pitchFamily="34" charset="0"/>
              <a:ea typeface="微软雅黑" panose="020B0503020204020204" pitchFamily="34" charset="-122"/>
            </a:endParaRPr>
          </a:p>
        </p:txBody>
      </p:sp>
      <p:sp>
        <p:nvSpPr>
          <p:cNvPr id="10" name="文本框 9"/>
          <p:cNvSpPr txBox="1"/>
          <p:nvPr/>
        </p:nvSpPr>
        <p:spPr>
          <a:xfrm>
            <a:off x="7116332" y="5578821"/>
            <a:ext cx="4110338" cy="400110"/>
          </a:xfrm>
          <a:prstGeom prst="rect">
            <a:avLst/>
          </a:prstGeom>
          <a:solidFill>
            <a:srgbClr val="00B0F0"/>
          </a:solidFill>
        </p:spPr>
        <p:txBody>
          <a:bodyPr wrap="square" rtlCol="0">
            <a:spAutoFit/>
          </a:bodyPr>
          <a:lstStyle/>
          <a:p>
            <a:pPr fontAlgn="ctr"/>
            <a:r>
              <a:rPr sz="1000" dirty="0">
                <a:solidFill>
                  <a:srgbClr val="FFFFFF"/>
                </a:solidFill>
              </a:rPr>
              <a:t>Automatic discovery is applicable to batch addition of devices with consecutive IP addresses and the same SNMP parameter settings.</a:t>
            </a:r>
            <a:endParaRPr lang="en-US" altLang="zh-CN" sz="1000" dirty="0">
              <a:solidFill>
                <a:srgbClr val="FFFFFF"/>
              </a:solidFill>
              <a:latin typeface="Arial" panose="020B0604020202020204" pitchFamily="34" charset="0"/>
              <a:ea typeface="微软雅黑" panose="020B0503020204020204" pitchFamily="34" charset="-122"/>
            </a:endParaRPr>
          </a:p>
        </p:txBody>
      </p:sp>
      <p:sp>
        <p:nvSpPr>
          <p:cNvPr id="11" name="文本框 10"/>
          <p:cNvSpPr txBox="1"/>
          <p:nvPr/>
        </p:nvSpPr>
        <p:spPr>
          <a:xfrm>
            <a:off x="1804047" y="3494483"/>
            <a:ext cx="4044266" cy="400110"/>
          </a:xfrm>
          <a:prstGeom prst="rect">
            <a:avLst/>
          </a:prstGeom>
          <a:solidFill>
            <a:srgbClr val="00B0F0"/>
          </a:solidFill>
        </p:spPr>
        <p:txBody>
          <a:bodyPr wrap="square" rtlCol="0">
            <a:spAutoFit/>
          </a:bodyPr>
          <a:lstStyle/>
          <a:p>
            <a:pPr fontAlgn="ctr"/>
            <a:r>
              <a:rPr sz="1000">
                <a:solidFill>
                  <a:srgbClr val="FFFFFF"/>
                </a:solidFill>
              </a:rPr>
              <a:t>Adding devices one by one is applicable when the number of devices is small and SNMP parameters are different for the devices.</a:t>
            </a:r>
            <a:endParaRPr lang="en-US" altLang="zh-CN" sz="1000" dirty="0">
              <a:solidFill>
                <a:srgbClr val="FFFFFF"/>
              </a:solidFill>
              <a:latin typeface="Arial" panose="020B0604020202020204" pitchFamily="34" charset="0"/>
              <a:ea typeface="微软雅黑" panose="020B0503020204020204" pitchFamily="34" charset="-122"/>
            </a:endParaRPr>
          </a:p>
        </p:txBody>
      </p:sp>
      <p:sp>
        <p:nvSpPr>
          <p:cNvPr id="12" name="文本框 11"/>
          <p:cNvSpPr txBox="1"/>
          <p:nvPr/>
        </p:nvSpPr>
        <p:spPr>
          <a:xfrm>
            <a:off x="9407769" y="3494483"/>
            <a:ext cx="1818901" cy="400110"/>
          </a:xfrm>
          <a:prstGeom prst="rect">
            <a:avLst/>
          </a:prstGeom>
          <a:solidFill>
            <a:srgbClr val="00B0F0"/>
          </a:solidFill>
        </p:spPr>
        <p:txBody>
          <a:bodyPr wrap="square" rtlCol="0">
            <a:spAutoFit/>
          </a:bodyPr>
          <a:lstStyle/>
          <a:p>
            <a:pPr fontAlgn="ctr"/>
            <a:r>
              <a:rPr sz="1000">
                <a:solidFill>
                  <a:srgbClr val="FFFFFF"/>
                </a:solidFill>
              </a:rPr>
              <a:t>Batch import is applicable to various scenarios.</a:t>
            </a:r>
            <a:endParaRPr lang="en-US" altLang="zh-CN" sz="1000" dirty="0">
              <a:solidFill>
                <a:srgbClr val="FFFFFF"/>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291704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0484" y="867820"/>
            <a:ext cx="11494600" cy="5402522"/>
          </a:xfrm>
          <a:prstGeom prst="rect">
            <a:avLst/>
          </a:prstGeom>
        </p:spPr>
      </p:pic>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Monitoring Configuration - Topology</a:t>
            </a:r>
            <a:endParaRPr lang="en-US" altLang="zh-CN" sz="2400" dirty="0">
              <a:solidFill>
                <a:srgbClr val="C00000"/>
              </a:solidFill>
              <a:latin typeface="Arial" panose="020B0604020202020204" pitchFamily="34" charset="0"/>
            </a:endParaRPr>
          </a:p>
        </p:txBody>
      </p:sp>
      <p:sp>
        <p:nvSpPr>
          <p:cNvPr id="8" name="矩形 7"/>
          <p:cNvSpPr/>
          <p:nvPr/>
        </p:nvSpPr>
        <p:spPr>
          <a:xfrm>
            <a:off x="8116275" y="4734540"/>
            <a:ext cx="3562963" cy="553998"/>
          </a:xfrm>
          <a:prstGeom prst="rect">
            <a:avLst/>
          </a:prstGeom>
          <a:solidFill>
            <a:srgbClr val="00B0F0"/>
          </a:solidFill>
        </p:spPr>
        <p:txBody>
          <a:bodyPr wrap="square" rtlCol="0">
            <a:spAutoFit/>
          </a:bodyPr>
          <a:lstStyle/>
          <a:p>
            <a:pPr fontAlgn="ctr"/>
            <a:r>
              <a:rPr lang="en-US" sz="1000" dirty="0" smtClean="0">
                <a:solidFill>
                  <a:srgbClr val="FFFFFF"/>
                </a:solidFill>
              </a:rPr>
              <a:t>1. </a:t>
            </a:r>
            <a:r>
              <a:rPr sz="1000" dirty="0" smtClean="0">
                <a:solidFill>
                  <a:srgbClr val="FFFFFF"/>
                </a:solidFill>
              </a:rPr>
              <a:t>In </a:t>
            </a:r>
            <a:r>
              <a:rPr sz="1000" dirty="0">
                <a:solidFill>
                  <a:srgbClr val="FFFFFF"/>
                </a:solidFill>
              </a:rPr>
              <a:t>addition to manual dragging, default common layouts of topology icons are provided for flexible configuration.</a:t>
            </a:r>
            <a:endParaRPr lang="en-US" altLang="zh-CN" sz="1000" dirty="0">
              <a:solidFill>
                <a:srgbClr val="FFFFFF"/>
              </a:solidFill>
              <a:sym typeface="Arial" panose="020B0604020202020204" pitchFamily="34" charset="0"/>
            </a:endParaRPr>
          </a:p>
          <a:p>
            <a:pPr fontAlgn="ctr"/>
            <a:r>
              <a:rPr lang="en-US" sz="1000" dirty="0" smtClean="0">
                <a:solidFill>
                  <a:srgbClr val="FFFFFF"/>
                </a:solidFill>
              </a:rPr>
              <a:t>2. </a:t>
            </a:r>
            <a:r>
              <a:rPr sz="1000" dirty="0" smtClean="0">
                <a:solidFill>
                  <a:srgbClr val="FFFFFF"/>
                </a:solidFill>
              </a:rPr>
              <a:t>Figures </a:t>
            </a:r>
            <a:r>
              <a:rPr sz="1000" dirty="0">
                <a:solidFill>
                  <a:srgbClr val="FFFFFF"/>
                </a:solidFill>
              </a:rPr>
              <a:t>can be expanded for improved clarity.</a:t>
            </a:r>
            <a:endParaRPr lang="en-US" altLang="zh-CN" sz="1000" dirty="0">
              <a:solidFill>
                <a:srgbClr val="FFFFFF"/>
              </a:solidFill>
              <a:sym typeface="Arial" panose="020B0604020202020204" pitchFamily="34" charset="0"/>
            </a:endParaRPr>
          </a:p>
        </p:txBody>
      </p:sp>
    </p:spTree>
    <p:extLst>
      <p:ext uri="{BB962C8B-B14F-4D97-AF65-F5344CB8AC3E}">
        <p14:creationId xmlns:p14="http://schemas.microsoft.com/office/powerpoint/2010/main" val="4273222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Monitoring Configuration - Performance</a:t>
            </a:r>
          </a:p>
        </p:txBody>
      </p:sp>
      <p:sp>
        <p:nvSpPr>
          <p:cNvPr id="6" name="矩形 39"/>
          <p:cNvSpPr>
            <a:spLocks noChangeArrowheads="1"/>
          </p:cNvSpPr>
          <p:nvPr/>
        </p:nvSpPr>
        <p:spPr bwMode="auto">
          <a:xfrm>
            <a:off x="459564" y="2829306"/>
            <a:ext cx="5475416" cy="30777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ctr"/>
            <a:r>
              <a:rPr sz="1400">
                <a:solidFill>
                  <a:srgbClr val="FFFFFF"/>
                </a:solidFill>
              </a:rPr>
              <a:t>Preset performance monitoring policy</a:t>
            </a:r>
            <a:endParaRPr lang="en-US" altLang="zh-CN" sz="1400" dirty="0">
              <a:solidFill>
                <a:srgbClr val="FFFFFF"/>
              </a:solidFill>
              <a:latin typeface="Arial" panose="020B0604020202020204" pitchFamily="34" charset="0"/>
              <a:ea typeface="微软雅黑" panose="020B0503020204020204" pitchFamily="34" charset="-122"/>
            </a:endParaRPr>
          </a:p>
        </p:txBody>
      </p:sp>
      <p:sp>
        <p:nvSpPr>
          <p:cNvPr id="7" name="矩形 39"/>
          <p:cNvSpPr>
            <a:spLocks noChangeArrowheads="1"/>
          </p:cNvSpPr>
          <p:nvPr/>
        </p:nvSpPr>
        <p:spPr bwMode="auto">
          <a:xfrm>
            <a:off x="6320197" y="767181"/>
            <a:ext cx="5132731" cy="30777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ctr"/>
            <a:r>
              <a:rPr sz="1400">
                <a:solidFill>
                  <a:srgbClr val="FFFFFF"/>
                </a:solidFill>
              </a:rPr>
              <a:t>Creating a performance monitoring policy</a:t>
            </a:r>
            <a:endParaRPr lang="en-US" altLang="zh-CN" sz="1400" dirty="0">
              <a:solidFill>
                <a:srgbClr val="FFFFFF"/>
              </a:solidFill>
              <a:latin typeface="Arial" panose="020B0604020202020204" pitchFamily="34" charset="0"/>
              <a:ea typeface="微软雅黑" panose="020B0503020204020204" pitchFamily="34" charset="-122"/>
            </a:endParaRPr>
          </a:p>
        </p:txBody>
      </p:sp>
      <p:grpSp>
        <p:nvGrpSpPr>
          <p:cNvPr id="12" name="组合 11"/>
          <p:cNvGrpSpPr/>
          <p:nvPr/>
        </p:nvGrpSpPr>
        <p:grpSpPr>
          <a:xfrm>
            <a:off x="6316557" y="1137204"/>
            <a:ext cx="5234951" cy="4658497"/>
            <a:chOff x="6999912" y="1150275"/>
            <a:chExt cx="5016785" cy="5200186"/>
          </a:xfrm>
        </p:grpSpPr>
        <p:grpSp>
          <p:nvGrpSpPr>
            <p:cNvPr id="13" name="组合 12"/>
            <p:cNvGrpSpPr/>
            <p:nvPr/>
          </p:nvGrpSpPr>
          <p:grpSpPr>
            <a:xfrm>
              <a:off x="6999912" y="1150275"/>
              <a:ext cx="5016785" cy="5200186"/>
              <a:chOff x="2015716" y="1232756"/>
              <a:chExt cx="4550181" cy="4716524"/>
            </a:xfrm>
          </p:grpSpPr>
          <p:sp>
            <p:nvSpPr>
              <p:cNvPr id="15" name="矩形 14"/>
              <p:cNvSpPr/>
              <p:nvPr/>
            </p:nvSpPr>
            <p:spPr bwMode="auto">
              <a:xfrm>
                <a:off x="2015716" y="1232756"/>
                <a:ext cx="4464495" cy="3060339"/>
              </a:xfrm>
              <a:prstGeom prst="rect">
                <a:avLst/>
              </a:prstGeom>
              <a:solidFill>
                <a:srgbClr val="FFFFFF">
                  <a:lumMod val="85000"/>
                </a:srgbClr>
              </a:solidFill>
              <a:ln w="9525" cap="flat" cmpd="sng" algn="ctr">
                <a:no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ysClr val="windowText" lastClr="000000"/>
                  </a:solidFill>
                  <a:latin typeface="Arial" panose="020B0604020202020204" pitchFamily="34" charset="0"/>
                  <a:ea typeface="微软雅黑" panose="020B0503020204020204" pitchFamily="34" charset="-122"/>
                </a:endParaRPr>
              </a:p>
            </p:txBody>
          </p:sp>
          <p:sp>
            <p:nvSpPr>
              <p:cNvPr id="16" name="圆角矩形 15"/>
              <p:cNvSpPr/>
              <p:nvPr/>
            </p:nvSpPr>
            <p:spPr bwMode="auto">
              <a:xfrm>
                <a:off x="2159732" y="1603880"/>
                <a:ext cx="1724259" cy="1280111"/>
              </a:xfrm>
              <a:prstGeom prst="roundRect">
                <a:avLst>
                  <a:gd name="adj" fmla="val 13115"/>
                </a:avLst>
              </a:prstGeom>
              <a:solidFill>
                <a:srgbClr val="FFFFFF"/>
              </a:solidFill>
              <a:ln w="25400" cap="flat" cmpd="sng" algn="ctr">
                <a:solidFill>
                  <a:srgbClr val="000000"/>
                </a:solidFill>
                <a:prstDash val="soli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rgbClr val="000000"/>
                  </a:solidFill>
                  <a:latin typeface="Arial" panose="020B0604020202020204" pitchFamily="34" charset="0"/>
                  <a:ea typeface="微软雅黑" panose="020B0503020204020204" pitchFamily="34" charset="-122"/>
                </a:endParaRPr>
              </a:p>
            </p:txBody>
          </p:sp>
          <p:sp>
            <p:nvSpPr>
              <p:cNvPr id="17" name="矩形 16"/>
              <p:cNvSpPr/>
              <p:nvPr/>
            </p:nvSpPr>
            <p:spPr bwMode="auto">
              <a:xfrm>
                <a:off x="2609230" y="1698319"/>
                <a:ext cx="1196551" cy="140224"/>
              </a:xfrm>
              <a:prstGeom prst="rect">
                <a:avLst/>
              </a:prstGeom>
              <a:solidFill>
                <a:srgbClr val="FFFFFF"/>
              </a:solidFill>
              <a:ln w="25400" cap="flat" cmpd="sng" algn="ctr">
                <a:noFill/>
                <a:prstDash val="solid"/>
              </a:ln>
              <a:effectLst/>
            </p:spPr>
            <p:txBody>
              <a:bodyPr wrap="square" lIns="0" tIns="0" rIns="0" bIns="0" anchor="ctr">
                <a:spAutoFit/>
              </a:bodyPr>
              <a:lstStyle/>
              <a:p>
                <a:pPr defTabSz="914400" eaLnBrk="0" fontAlgn="ctr" hangingPunct="0">
                  <a:defRPr/>
                </a:pPr>
                <a:r>
                  <a:rPr sz="900">
                    <a:solidFill>
                      <a:srgbClr val="000000"/>
                    </a:solidFill>
                  </a:rPr>
                  <a:t>Monitoring object group</a:t>
                </a:r>
                <a:endParaRPr lang="en-US" altLang="zh-CN" sz="900" kern="0" dirty="0">
                  <a:solidFill>
                    <a:srgbClr val="000000"/>
                  </a:solidFill>
                  <a:latin typeface="Arial" panose="020B0604020202020204" pitchFamily="34" charset="0"/>
                  <a:ea typeface="微软雅黑" panose="020B0503020204020204" pitchFamily="34" charset="-122"/>
                </a:endParaRPr>
              </a:p>
            </p:txBody>
          </p:sp>
          <p:sp>
            <p:nvSpPr>
              <p:cNvPr id="18" name="六边形 17"/>
              <p:cNvSpPr/>
              <p:nvPr/>
            </p:nvSpPr>
            <p:spPr bwMode="auto">
              <a:xfrm>
                <a:off x="2402855" y="1686675"/>
                <a:ext cx="179387" cy="163512"/>
              </a:xfrm>
              <a:prstGeom prst="hexagon">
                <a:avLst/>
              </a:prstGeom>
              <a:solidFill>
                <a:srgbClr val="990000"/>
              </a:solidFill>
              <a:ln w="9525" cap="flat" cmpd="sng" algn="ctr">
                <a:solidFill>
                  <a:srgbClr val="999999"/>
                </a:solid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buClr>
                    <a:srgbClr val="B2B2B2"/>
                  </a:buClr>
                  <a:buSzPct val="60000"/>
                  <a:defRPr/>
                </a:pPr>
                <a:r>
                  <a:rPr sz="1400">
                    <a:solidFill>
                      <a:srgbClr val="FFFFFF"/>
                    </a:solidFill>
                  </a:rPr>
                  <a:t>1</a:t>
                </a:r>
                <a:endParaRPr lang="en-US" altLang="zh-CN" sz="1400" kern="0" dirty="0">
                  <a:solidFill>
                    <a:srgbClr val="FFFFFF"/>
                  </a:solidFill>
                  <a:latin typeface="Arial" panose="020B0604020202020204" pitchFamily="34" charset="0"/>
                  <a:ea typeface="微软雅黑" panose="020B0503020204020204" pitchFamily="34" charset="-122"/>
                </a:endParaRPr>
              </a:p>
            </p:txBody>
          </p:sp>
          <p:sp>
            <p:nvSpPr>
              <p:cNvPr id="19" name="Rounded Rectangle 6"/>
              <p:cNvSpPr>
                <a:spLocks noChangeAspect="1"/>
              </p:cNvSpPr>
              <p:nvPr/>
            </p:nvSpPr>
            <p:spPr bwMode="auto">
              <a:xfrm>
                <a:off x="2287557" y="1996616"/>
                <a:ext cx="1460654" cy="367855"/>
              </a:xfrm>
              <a:prstGeom prst="roundRect">
                <a:avLst>
                  <a:gd name="adj" fmla="val 7841"/>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lumMod val="85000"/>
                  </a:srgbClr>
                </a:solidFill>
                <a:prstDash val="solid"/>
                <a:headEnd type="none" w="med" len="med"/>
                <a:tailEnd type="none" w="med" len="med"/>
              </a:ln>
              <a:effectLst>
                <a:outerShdw blurRad="40000" dist="20000" dir="5400000" rotWithShape="0">
                  <a:srgbClr val="000000">
                    <a:alpha val="38000"/>
                  </a:srgbClr>
                </a:outerShdw>
              </a:effectLst>
            </p:spPr>
            <p:txBody>
              <a:bodyPr lIns="82631" tIns="41315" rIns="82631" bIns="41315" anchor="ctr"/>
              <a:lstStyle/>
              <a:p>
                <a:pPr defTabSz="914400" eaLnBrk="0" fontAlgn="ctr" hangingPunct="0">
                  <a:buClr>
                    <a:srgbClr val="CC9900"/>
                  </a:buClr>
                  <a:defRPr/>
                </a:pPr>
                <a:r>
                  <a:rPr sz="800">
                    <a:solidFill>
                      <a:srgbClr val="000000"/>
                    </a:solidFill>
                  </a:rPr>
                  <a:t>1.1 Create a monitoring object group based on certain rules.</a:t>
                </a:r>
                <a:endParaRPr lang="en-US" altLang="zh-CN" sz="800" kern="0" dirty="0">
                  <a:solidFill>
                    <a:srgbClr val="000000"/>
                  </a:solidFill>
                  <a:latin typeface="Arial" panose="020B0604020202020204" pitchFamily="34" charset="0"/>
                  <a:ea typeface="微软雅黑" panose="020B0503020204020204" pitchFamily="34" charset="-122"/>
                  <a:cs typeface="Arial" pitchFamily="34" charset="0"/>
                </a:endParaRPr>
              </a:p>
            </p:txBody>
          </p:sp>
          <p:sp>
            <p:nvSpPr>
              <p:cNvPr id="20" name="TextBox 68"/>
              <p:cNvSpPr txBox="1">
                <a:spLocks noChangeArrowheads="1"/>
              </p:cNvSpPr>
              <p:nvPr/>
            </p:nvSpPr>
            <p:spPr bwMode="auto">
              <a:xfrm>
                <a:off x="3060349" y="1254869"/>
                <a:ext cx="2448181" cy="280449"/>
              </a:xfrm>
              <a:prstGeom prst="rect">
                <a:avLst/>
              </a:prstGeom>
              <a:noFill/>
              <a:ln w="9525">
                <a:noFill/>
                <a:miter lim="800000"/>
                <a:headEnd/>
                <a:tailEnd/>
              </a:ln>
            </p:spPr>
            <p:txBody>
              <a:bodyPr wrap="square">
                <a:spAutoFit/>
              </a:bodyPr>
              <a:lstStyle/>
              <a:p>
                <a:pPr algn="ctr" defTabSz="914400" eaLnBrk="0" fontAlgn="ctr" hangingPunct="0">
                  <a:spcBef>
                    <a:spcPct val="0"/>
                  </a:spcBef>
                  <a:spcAft>
                    <a:spcPct val="0"/>
                  </a:spcAft>
                  <a:defRPr/>
                </a:pPr>
                <a:r>
                  <a:rPr sz="1200" b="1">
                    <a:solidFill>
                      <a:srgbClr val="990000"/>
                    </a:solidFill>
                  </a:rPr>
                  <a:t>Performance monitoring service</a:t>
                </a:r>
                <a:endParaRPr lang="en-US" sz="1200" b="1" dirty="0">
                  <a:solidFill>
                    <a:srgbClr val="990000"/>
                  </a:solidFill>
                  <a:latin typeface="Arial" panose="020B0604020202020204" pitchFamily="34" charset="0"/>
                </a:endParaRPr>
              </a:p>
            </p:txBody>
          </p:sp>
          <p:sp>
            <p:nvSpPr>
              <p:cNvPr id="21" name="圆角矩形 20"/>
              <p:cNvSpPr/>
              <p:nvPr/>
            </p:nvSpPr>
            <p:spPr bwMode="auto">
              <a:xfrm>
                <a:off x="4139952" y="1603880"/>
                <a:ext cx="1836204" cy="1280111"/>
              </a:xfrm>
              <a:prstGeom prst="roundRect">
                <a:avLst>
                  <a:gd name="adj" fmla="val 13115"/>
                </a:avLst>
              </a:prstGeom>
              <a:solidFill>
                <a:srgbClr val="FFFFFF"/>
              </a:solidFill>
              <a:ln w="25400" cap="flat" cmpd="sng" algn="ctr">
                <a:solidFill>
                  <a:srgbClr val="000000"/>
                </a:solidFill>
                <a:prstDash val="soli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rgbClr val="000000"/>
                  </a:solidFill>
                  <a:latin typeface="Arial" panose="020B0604020202020204" pitchFamily="34" charset="0"/>
                  <a:ea typeface="微软雅黑" panose="020B0503020204020204" pitchFamily="34" charset="-122"/>
                </a:endParaRPr>
              </a:p>
            </p:txBody>
          </p:sp>
          <p:sp>
            <p:nvSpPr>
              <p:cNvPr id="22" name="六边形 21"/>
              <p:cNvSpPr/>
              <p:nvPr/>
            </p:nvSpPr>
            <p:spPr bwMode="auto">
              <a:xfrm>
                <a:off x="4355976" y="1686675"/>
                <a:ext cx="179387" cy="163512"/>
              </a:xfrm>
              <a:prstGeom prst="hexagon">
                <a:avLst/>
              </a:prstGeom>
              <a:solidFill>
                <a:srgbClr val="990000"/>
              </a:solidFill>
              <a:ln w="9525" cap="flat" cmpd="sng" algn="ctr">
                <a:solidFill>
                  <a:srgbClr val="999999"/>
                </a:solid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buClr>
                    <a:srgbClr val="B2B2B2"/>
                  </a:buClr>
                  <a:buSzPct val="60000"/>
                  <a:defRPr/>
                </a:pPr>
                <a:r>
                  <a:rPr sz="1400">
                    <a:solidFill>
                      <a:srgbClr val="FFFFFF"/>
                    </a:solidFill>
                  </a:rPr>
                  <a:t>2</a:t>
                </a:r>
                <a:endParaRPr lang="en-US" altLang="zh-CN" sz="1400" kern="0" dirty="0">
                  <a:solidFill>
                    <a:srgbClr val="FFFFFF"/>
                  </a:solidFill>
                  <a:latin typeface="Arial" panose="020B0604020202020204" pitchFamily="34" charset="0"/>
                  <a:ea typeface="微软雅黑" panose="020B0503020204020204" pitchFamily="34" charset="-122"/>
                </a:endParaRPr>
              </a:p>
            </p:txBody>
          </p:sp>
          <p:sp>
            <p:nvSpPr>
              <p:cNvPr id="23" name="矩形 22"/>
              <p:cNvSpPr/>
              <p:nvPr/>
            </p:nvSpPr>
            <p:spPr bwMode="auto">
              <a:xfrm>
                <a:off x="4572000" y="1698319"/>
                <a:ext cx="1012825" cy="140224"/>
              </a:xfrm>
              <a:prstGeom prst="rect">
                <a:avLst/>
              </a:prstGeom>
              <a:solidFill>
                <a:srgbClr val="FFFFFF"/>
              </a:solidFill>
              <a:ln w="25400" cap="flat" cmpd="sng" algn="ctr">
                <a:noFill/>
                <a:prstDash val="solid"/>
              </a:ln>
              <a:effectLst/>
            </p:spPr>
            <p:txBody>
              <a:bodyPr lIns="0" tIns="0" rIns="0" bIns="0" anchor="ctr">
                <a:spAutoFit/>
              </a:bodyPr>
              <a:lstStyle/>
              <a:p>
                <a:pPr defTabSz="914400" eaLnBrk="0" fontAlgn="ctr" hangingPunct="0">
                  <a:defRPr/>
                </a:pPr>
                <a:r>
                  <a:rPr sz="900">
                    <a:solidFill>
                      <a:srgbClr val="000000"/>
                    </a:solidFill>
                  </a:rPr>
                  <a:t>Monitoring policy</a:t>
                </a:r>
                <a:endParaRPr lang="en-US" sz="900" dirty="0">
                  <a:solidFill>
                    <a:srgbClr val="000000"/>
                  </a:solidFill>
                  <a:latin typeface="Arial" panose="020B0604020202020204" pitchFamily="34" charset="0"/>
                </a:endParaRPr>
              </a:p>
            </p:txBody>
          </p:sp>
          <p:sp>
            <p:nvSpPr>
              <p:cNvPr id="24" name="Rounded Rectangle 6"/>
              <p:cNvSpPr>
                <a:spLocks noChangeAspect="1"/>
              </p:cNvSpPr>
              <p:nvPr/>
            </p:nvSpPr>
            <p:spPr bwMode="auto">
              <a:xfrm>
                <a:off x="4319971" y="1936719"/>
                <a:ext cx="1573360" cy="207456"/>
              </a:xfrm>
              <a:prstGeom prst="roundRect">
                <a:avLst>
                  <a:gd name="adj" fmla="val 7841"/>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lumMod val="85000"/>
                  </a:srgbClr>
                </a:solidFill>
                <a:prstDash val="solid"/>
                <a:headEnd type="none" w="med" len="med"/>
                <a:tailEnd type="none" w="med" len="med"/>
              </a:ln>
              <a:effectLst>
                <a:outerShdw blurRad="40000" dist="20000" dir="5400000" rotWithShape="0">
                  <a:srgbClr val="000000">
                    <a:alpha val="38000"/>
                  </a:srgbClr>
                </a:outerShdw>
              </a:effectLst>
            </p:spPr>
            <p:txBody>
              <a:bodyPr lIns="82631" tIns="41315" rIns="82631" bIns="41315" anchor="ctr"/>
              <a:lstStyle/>
              <a:p>
                <a:pPr defTabSz="914400" eaLnBrk="0" fontAlgn="ctr" hangingPunct="0">
                  <a:buClr>
                    <a:srgbClr val="CC9900"/>
                  </a:buClr>
                  <a:defRPr/>
                </a:pPr>
                <a:r>
                  <a:rPr sz="800">
                    <a:solidFill>
                      <a:srgbClr val="000000"/>
                    </a:solidFill>
                  </a:rPr>
                  <a:t>2.1 Select monitoring indicators.</a:t>
                </a:r>
                <a:endParaRPr lang="en-US" altLang="zh-CN" sz="800" kern="0" dirty="0">
                  <a:solidFill>
                    <a:srgbClr val="000000"/>
                  </a:solidFill>
                  <a:latin typeface="Arial" panose="020B0604020202020204" pitchFamily="34" charset="0"/>
                  <a:ea typeface="微软雅黑" panose="020B0503020204020204" pitchFamily="34" charset="-122"/>
                  <a:cs typeface="Arial" pitchFamily="34" charset="0"/>
                </a:endParaRPr>
              </a:p>
            </p:txBody>
          </p:sp>
          <p:sp>
            <p:nvSpPr>
              <p:cNvPr id="25" name="Rounded Rectangle 6"/>
              <p:cNvSpPr>
                <a:spLocks noChangeAspect="1"/>
              </p:cNvSpPr>
              <p:nvPr/>
            </p:nvSpPr>
            <p:spPr bwMode="auto">
              <a:xfrm>
                <a:off x="4319292" y="2195864"/>
                <a:ext cx="1573362" cy="371071"/>
              </a:xfrm>
              <a:prstGeom prst="roundRect">
                <a:avLst>
                  <a:gd name="adj" fmla="val 7841"/>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lumMod val="85000"/>
                  </a:srgbClr>
                </a:solidFill>
                <a:prstDash val="solid"/>
                <a:headEnd type="none" w="med" len="med"/>
                <a:tailEnd type="none" w="med" len="med"/>
              </a:ln>
              <a:effectLst>
                <a:outerShdw blurRad="40000" dist="20000" dir="5400000" rotWithShape="0">
                  <a:srgbClr val="000000">
                    <a:alpha val="38000"/>
                  </a:srgbClr>
                </a:outerShdw>
              </a:effectLst>
            </p:spPr>
            <p:txBody>
              <a:bodyPr lIns="82631" tIns="41315" rIns="82631" bIns="41315" anchor="ctr"/>
              <a:lstStyle/>
              <a:p>
                <a:pPr defTabSz="914400" eaLnBrk="0" fontAlgn="ctr" hangingPunct="0">
                  <a:buClr>
                    <a:srgbClr val="CC9900"/>
                  </a:buClr>
                  <a:defRPr/>
                </a:pPr>
                <a:r>
                  <a:rPr sz="800">
                    <a:solidFill>
                      <a:srgbClr val="000000"/>
                    </a:solidFill>
                  </a:rPr>
                  <a:t>2.2 Select monitoring object groups or monitoring objects.</a:t>
                </a:r>
                <a:endParaRPr lang="en-US" altLang="zh-CN" sz="800" kern="0" dirty="0">
                  <a:solidFill>
                    <a:srgbClr val="000000"/>
                  </a:solidFill>
                  <a:latin typeface="Arial" panose="020B0604020202020204" pitchFamily="34" charset="0"/>
                  <a:ea typeface="微软雅黑" panose="020B0503020204020204" pitchFamily="34" charset="-122"/>
                  <a:cs typeface="Arial" pitchFamily="34" charset="0"/>
                </a:endParaRPr>
              </a:p>
            </p:txBody>
          </p:sp>
          <p:sp>
            <p:nvSpPr>
              <p:cNvPr id="26" name="右箭头 25"/>
              <p:cNvSpPr/>
              <p:nvPr/>
            </p:nvSpPr>
            <p:spPr bwMode="auto">
              <a:xfrm>
                <a:off x="3887924" y="2006762"/>
                <a:ext cx="252028" cy="324976"/>
              </a:xfrm>
              <a:prstGeom prst="rightArrow">
                <a:avLst/>
              </a:prstGeom>
              <a:solidFill>
                <a:srgbClr val="000000">
                  <a:lumMod val="65000"/>
                  <a:lumOff val="35000"/>
                </a:srgbClr>
              </a:solidFill>
              <a:ln w="25400" cap="flat" cmpd="sng" algn="ctr">
                <a:solidFill>
                  <a:srgbClr val="CCCCCC">
                    <a:lumMod val="40000"/>
                    <a:lumOff val="60000"/>
                  </a:srgbClr>
                </a:solidFill>
                <a:prstDash val="solid"/>
              </a:ln>
              <a:effectLst/>
            </p:spPr>
            <p:txBody>
              <a:bodyPr wrap="square" lIns="0" tIns="0" rIns="0" bIns="0">
                <a:spAutoFit/>
              </a:bodyPr>
              <a:lstStyle/>
              <a:p>
                <a:pPr defTabSz="914400" eaLnBrk="0" fontAlgn="ctr" hangingPunct="0">
                  <a:defRPr/>
                </a:pPr>
                <a:endParaRPr lang="en-US" altLang="zh-CN" sz="1050" kern="0" dirty="0">
                  <a:solidFill>
                    <a:srgbClr val="000000"/>
                  </a:solidFill>
                  <a:latin typeface="Arial" panose="020B0604020202020204" pitchFamily="34" charset="0"/>
                  <a:ea typeface="微软雅黑" panose="020B0503020204020204" pitchFamily="34" charset="-122"/>
                </a:endParaRPr>
              </a:p>
            </p:txBody>
          </p:sp>
          <p:sp>
            <p:nvSpPr>
              <p:cNvPr id="27" name="矩形 26"/>
              <p:cNvSpPr/>
              <p:nvPr/>
            </p:nvSpPr>
            <p:spPr bwMode="auto">
              <a:xfrm>
                <a:off x="2015716" y="4351214"/>
                <a:ext cx="4464495" cy="756084"/>
              </a:xfrm>
              <a:prstGeom prst="rect">
                <a:avLst/>
              </a:prstGeom>
              <a:solidFill>
                <a:srgbClr val="FFFFFF">
                  <a:lumMod val="85000"/>
                </a:srgbClr>
              </a:solidFill>
              <a:ln w="9525" cap="flat" cmpd="sng" algn="ctr">
                <a:no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ysClr val="windowText" lastClr="000000"/>
                  </a:solidFill>
                  <a:latin typeface="Arial" panose="020B0604020202020204" pitchFamily="34" charset="0"/>
                  <a:ea typeface="微软雅黑" panose="020B0503020204020204" pitchFamily="34" charset="-122"/>
                </a:endParaRPr>
              </a:p>
            </p:txBody>
          </p:sp>
          <p:sp>
            <p:nvSpPr>
              <p:cNvPr id="28" name="圆角矩形 27"/>
              <p:cNvSpPr/>
              <p:nvPr/>
            </p:nvSpPr>
            <p:spPr bwMode="auto">
              <a:xfrm>
                <a:off x="2807804" y="4657768"/>
                <a:ext cx="2880320" cy="324036"/>
              </a:xfrm>
              <a:prstGeom prst="roundRect">
                <a:avLst>
                  <a:gd name="adj" fmla="val 13115"/>
                </a:avLst>
              </a:prstGeom>
              <a:solidFill>
                <a:srgbClr val="FFFFFF"/>
              </a:solidFill>
              <a:ln w="25400" cap="flat" cmpd="sng" algn="ctr">
                <a:solidFill>
                  <a:srgbClr val="000000"/>
                </a:solidFill>
                <a:prstDash val="soli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rgbClr val="000000"/>
                  </a:solidFill>
                  <a:latin typeface="Arial" panose="020B0604020202020204" pitchFamily="34" charset="0"/>
                  <a:ea typeface="微软雅黑" panose="020B0503020204020204" pitchFamily="34" charset="-122"/>
                </a:endParaRPr>
              </a:p>
            </p:txBody>
          </p:sp>
          <p:sp>
            <p:nvSpPr>
              <p:cNvPr id="29" name="六边形 28"/>
              <p:cNvSpPr/>
              <p:nvPr/>
            </p:nvSpPr>
            <p:spPr bwMode="auto">
              <a:xfrm>
                <a:off x="2915816" y="4720723"/>
                <a:ext cx="179387" cy="163512"/>
              </a:xfrm>
              <a:prstGeom prst="hexagon">
                <a:avLst/>
              </a:prstGeom>
              <a:solidFill>
                <a:srgbClr val="990000"/>
              </a:solidFill>
              <a:ln w="9525" cap="flat" cmpd="sng" algn="ctr">
                <a:solidFill>
                  <a:srgbClr val="999999"/>
                </a:solid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buClr>
                    <a:srgbClr val="B2B2B2"/>
                  </a:buClr>
                  <a:buSzPct val="60000"/>
                  <a:defRPr/>
                </a:pPr>
                <a:r>
                  <a:rPr sz="1400">
                    <a:solidFill>
                      <a:srgbClr val="FFFFFF"/>
                    </a:solidFill>
                  </a:rPr>
                  <a:t>5</a:t>
                </a:r>
                <a:endParaRPr lang="en-US" altLang="zh-CN" sz="1400" kern="0" dirty="0">
                  <a:solidFill>
                    <a:srgbClr val="FFFFFF"/>
                  </a:solidFill>
                  <a:latin typeface="Arial" panose="020B0604020202020204" pitchFamily="34" charset="0"/>
                  <a:ea typeface="微软雅黑" panose="020B0503020204020204" pitchFamily="34" charset="-122"/>
                </a:endParaRPr>
              </a:p>
            </p:txBody>
          </p:sp>
          <p:sp>
            <p:nvSpPr>
              <p:cNvPr id="30" name="矩形 29"/>
              <p:cNvSpPr/>
              <p:nvPr/>
            </p:nvSpPr>
            <p:spPr bwMode="auto">
              <a:xfrm>
                <a:off x="3167844" y="4725757"/>
                <a:ext cx="2133371" cy="192832"/>
              </a:xfrm>
              <a:prstGeom prst="rect">
                <a:avLst/>
              </a:prstGeom>
              <a:solidFill>
                <a:srgbClr val="FFFFFF"/>
              </a:solidFill>
              <a:ln w="25400" cap="flat" cmpd="sng" algn="ctr">
                <a:noFill/>
                <a:prstDash val="solid"/>
              </a:ln>
              <a:effectLst/>
            </p:spPr>
            <p:txBody>
              <a:bodyPr wrap="square" lIns="0" tIns="0" rIns="0" bIns="0" anchor="ctr" anchorCtr="0">
                <a:noAutofit/>
              </a:bodyPr>
              <a:lstStyle/>
              <a:p>
                <a:pPr defTabSz="914400" eaLnBrk="0" fontAlgn="ctr" hangingPunct="0">
                  <a:defRPr/>
                </a:pPr>
                <a:r>
                  <a:rPr sz="1000">
                    <a:solidFill>
                      <a:srgbClr val="000000"/>
                    </a:solidFill>
                  </a:rPr>
                  <a:t>An alarm is generated when the threshold is exceeded.</a:t>
                </a:r>
                <a:endParaRPr lang="en-US" sz="1000" dirty="0">
                  <a:solidFill>
                    <a:srgbClr val="000000"/>
                  </a:solidFill>
                  <a:latin typeface="Arial" panose="020B0604020202020204" pitchFamily="34" charset="0"/>
                </a:endParaRPr>
              </a:p>
            </p:txBody>
          </p:sp>
          <p:sp>
            <p:nvSpPr>
              <p:cNvPr id="31" name="TextBox 68"/>
              <p:cNvSpPr txBox="1">
                <a:spLocks noChangeArrowheads="1"/>
              </p:cNvSpPr>
              <p:nvPr/>
            </p:nvSpPr>
            <p:spPr bwMode="auto">
              <a:xfrm>
                <a:off x="3382670" y="4342369"/>
                <a:ext cx="1606550" cy="280449"/>
              </a:xfrm>
              <a:prstGeom prst="rect">
                <a:avLst/>
              </a:prstGeom>
              <a:noFill/>
              <a:ln w="9525">
                <a:noFill/>
                <a:miter lim="800000"/>
                <a:headEnd/>
                <a:tailEnd/>
              </a:ln>
            </p:spPr>
            <p:txBody>
              <a:bodyPr anchor="ctr">
                <a:spAutoFit/>
              </a:bodyPr>
              <a:lstStyle/>
              <a:p>
                <a:pPr algn="ctr" defTabSz="914400" eaLnBrk="0" fontAlgn="ctr" hangingPunct="0">
                  <a:spcBef>
                    <a:spcPct val="0"/>
                  </a:spcBef>
                  <a:spcAft>
                    <a:spcPct val="0"/>
                  </a:spcAft>
                  <a:defRPr/>
                </a:pPr>
                <a:r>
                  <a:rPr sz="1200">
                    <a:solidFill>
                      <a:srgbClr val="990000"/>
                    </a:solidFill>
                  </a:rPr>
                  <a:t>Alarm management</a:t>
                </a:r>
                <a:endParaRPr lang="en-US" sz="1200" dirty="0">
                  <a:solidFill>
                    <a:srgbClr val="990000"/>
                  </a:solidFill>
                  <a:latin typeface="Arial" panose="020B0604020202020204" pitchFamily="34" charset="0"/>
                </a:endParaRPr>
              </a:p>
            </p:txBody>
          </p:sp>
          <p:sp>
            <p:nvSpPr>
              <p:cNvPr id="32" name="右箭头 31"/>
              <p:cNvSpPr/>
              <p:nvPr/>
            </p:nvSpPr>
            <p:spPr bwMode="auto">
              <a:xfrm rot="5400000">
                <a:off x="4932039" y="4133646"/>
                <a:ext cx="648073" cy="291124"/>
              </a:xfrm>
              <a:prstGeom prst="rightArrow">
                <a:avLst/>
              </a:prstGeom>
              <a:solidFill>
                <a:srgbClr val="000000">
                  <a:lumMod val="65000"/>
                  <a:lumOff val="35000"/>
                </a:srgbClr>
              </a:solidFill>
              <a:ln w="25400" cap="flat" cmpd="sng" algn="ctr">
                <a:solidFill>
                  <a:srgbClr val="CCCCCC">
                    <a:lumMod val="40000"/>
                    <a:lumOff val="60000"/>
                  </a:srgbClr>
                </a:solidFill>
                <a:prstDash val="solid"/>
              </a:ln>
              <a:effectLst/>
            </p:spPr>
            <p:txBody>
              <a:bodyPr wrap="square" lIns="0" tIns="0" rIns="0" bIns="0">
                <a:spAutoFit/>
              </a:bodyPr>
              <a:lstStyle/>
              <a:p>
                <a:pPr defTabSz="914400" eaLnBrk="0" fontAlgn="ctr" hangingPunct="0">
                  <a:defRPr/>
                </a:pPr>
                <a:endParaRPr lang="en-US" altLang="zh-CN" sz="1050" kern="0" dirty="0">
                  <a:solidFill>
                    <a:srgbClr val="000000"/>
                  </a:solidFill>
                  <a:latin typeface="Arial" panose="020B0604020202020204" pitchFamily="34" charset="0"/>
                  <a:ea typeface="微软雅黑" panose="020B0503020204020204" pitchFamily="34" charset="-122"/>
                </a:endParaRPr>
              </a:p>
            </p:txBody>
          </p:sp>
          <p:sp>
            <p:nvSpPr>
              <p:cNvPr id="33" name="矩形 32"/>
              <p:cNvSpPr/>
              <p:nvPr/>
            </p:nvSpPr>
            <p:spPr bwMode="auto">
              <a:xfrm>
                <a:off x="2015716" y="5215310"/>
                <a:ext cx="4464495" cy="733970"/>
              </a:xfrm>
              <a:prstGeom prst="rect">
                <a:avLst/>
              </a:prstGeom>
              <a:solidFill>
                <a:srgbClr val="FFFFFF">
                  <a:lumMod val="85000"/>
                </a:srgbClr>
              </a:solidFill>
              <a:ln w="9525" cap="flat" cmpd="sng" algn="ctr">
                <a:no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ysClr val="windowText" lastClr="000000"/>
                  </a:solidFill>
                  <a:latin typeface="Arial" panose="020B0604020202020204" pitchFamily="34" charset="0"/>
                  <a:ea typeface="微软雅黑" panose="020B0503020204020204" pitchFamily="34" charset="-122"/>
                </a:endParaRPr>
              </a:p>
            </p:txBody>
          </p:sp>
          <p:sp>
            <p:nvSpPr>
              <p:cNvPr id="34" name="TextBox 68"/>
              <p:cNvSpPr txBox="1">
                <a:spLocks noChangeArrowheads="1"/>
              </p:cNvSpPr>
              <p:nvPr/>
            </p:nvSpPr>
            <p:spPr bwMode="auto">
              <a:xfrm>
                <a:off x="3302461" y="5250133"/>
                <a:ext cx="1766968" cy="280449"/>
              </a:xfrm>
              <a:prstGeom prst="rect">
                <a:avLst/>
              </a:prstGeom>
              <a:noFill/>
              <a:ln w="9525">
                <a:noFill/>
                <a:miter lim="800000"/>
                <a:headEnd/>
                <a:tailEnd/>
              </a:ln>
            </p:spPr>
            <p:txBody>
              <a:bodyPr wrap="square" anchor="ctr">
                <a:spAutoFit/>
              </a:bodyPr>
              <a:lstStyle/>
              <a:p>
                <a:pPr algn="ctr" defTabSz="914400" eaLnBrk="0" fontAlgn="ctr" hangingPunct="0">
                  <a:spcBef>
                    <a:spcPct val="0"/>
                  </a:spcBef>
                  <a:spcAft>
                    <a:spcPct val="0"/>
                  </a:spcAft>
                  <a:defRPr/>
                </a:pPr>
                <a:r>
                  <a:rPr sz="1200">
                    <a:solidFill>
                      <a:srgbClr val="990000"/>
                    </a:solidFill>
                  </a:rPr>
                  <a:t>portal</a:t>
                </a:r>
                <a:endParaRPr lang="en-US" altLang="zh-CN" sz="1200" kern="0" dirty="0" smtClean="0">
                  <a:solidFill>
                    <a:srgbClr val="990000"/>
                  </a:solidFill>
                  <a:latin typeface="Arial" panose="020B0604020202020204" pitchFamily="34" charset="0"/>
                  <a:ea typeface="微软雅黑" panose="020B0503020204020204" pitchFamily="34" charset="-122"/>
                </a:endParaRPr>
              </a:p>
            </p:txBody>
          </p:sp>
          <p:sp>
            <p:nvSpPr>
              <p:cNvPr id="35" name="圆角矩形 34"/>
              <p:cNvSpPr/>
              <p:nvPr/>
            </p:nvSpPr>
            <p:spPr bwMode="auto">
              <a:xfrm>
                <a:off x="2843808" y="5553236"/>
                <a:ext cx="2844316" cy="324036"/>
              </a:xfrm>
              <a:prstGeom prst="roundRect">
                <a:avLst>
                  <a:gd name="adj" fmla="val 13115"/>
                </a:avLst>
              </a:prstGeom>
              <a:solidFill>
                <a:srgbClr val="FFFFFF"/>
              </a:solidFill>
              <a:ln w="25400" cap="flat" cmpd="sng" algn="ctr">
                <a:solidFill>
                  <a:srgbClr val="000000"/>
                </a:solidFill>
                <a:prstDash val="soli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rgbClr val="000000"/>
                  </a:solidFill>
                  <a:latin typeface="Arial" panose="020B0604020202020204" pitchFamily="34" charset="0"/>
                  <a:ea typeface="微软雅黑" panose="020B0503020204020204" pitchFamily="34" charset="-122"/>
                </a:endParaRPr>
              </a:p>
            </p:txBody>
          </p:sp>
          <p:sp>
            <p:nvSpPr>
              <p:cNvPr id="36" name="六边形 35"/>
              <p:cNvSpPr/>
              <p:nvPr/>
            </p:nvSpPr>
            <p:spPr bwMode="auto">
              <a:xfrm>
                <a:off x="2915816" y="5625244"/>
                <a:ext cx="179387" cy="163512"/>
              </a:xfrm>
              <a:prstGeom prst="hexagon">
                <a:avLst/>
              </a:prstGeom>
              <a:solidFill>
                <a:srgbClr val="990000"/>
              </a:solidFill>
              <a:ln w="9525" cap="flat" cmpd="sng" algn="ctr">
                <a:solidFill>
                  <a:srgbClr val="999999"/>
                </a:solid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buClr>
                    <a:srgbClr val="B2B2B2"/>
                  </a:buClr>
                  <a:buSzPct val="60000"/>
                  <a:defRPr/>
                </a:pPr>
                <a:r>
                  <a:rPr sz="1400">
                    <a:solidFill>
                      <a:srgbClr val="FFFFFF"/>
                    </a:solidFill>
                  </a:rPr>
                  <a:t>6</a:t>
                </a:r>
                <a:endParaRPr lang="en-US" altLang="zh-CN" sz="1400" kern="0" dirty="0">
                  <a:solidFill>
                    <a:srgbClr val="FFFFFF"/>
                  </a:solidFill>
                  <a:latin typeface="Arial" panose="020B0604020202020204" pitchFamily="34" charset="0"/>
                  <a:ea typeface="微软雅黑" panose="020B0503020204020204" pitchFamily="34" charset="-122"/>
                </a:endParaRPr>
              </a:p>
            </p:txBody>
          </p:sp>
          <p:sp>
            <p:nvSpPr>
              <p:cNvPr id="37" name="矩形 36"/>
              <p:cNvSpPr/>
              <p:nvPr/>
            </p:nvSpPr>
            <p:spPr bwMode="auto">
              <a:xfrm>
                <a:off x="3162320" y="5630641"/>
                <a:ext cx="2489800" cy="155805"/>
              </a:xfrm>
              <a:prstGeom prst="rect">
                <a:avLst/>
              </a:prstGeom>
              <a:solidFill>
                <a:srgbClr val="FFFFFF"/>
              </a:solidFill>
              <a:ln w="25400" cap="flat" cmpd="sng" algn="ctr">
                <a:noFill/>
                <a:prstDash val="solid"/>
              </a:ln>
              <a:effectLst/>
            </p:spPr>
            <p:txBody>
              <a:bodyPr wrap="square" lIns="0" tIns="0" rIns="0" bIns="0">
                <a:spAutoFit/>
              </a:bodyPr>
              <a:lstStyle/>
              <a:p>
                <a:pPr defTabSz="914400" eaLnBrk="0" fontAlgn="ctr" hangingPunct="0">
                  <a:defRPr/>
                </a:pPr>
                <a:r>
                  <a:rPr sz="1000">
                    <a:solidFill>
                      <a:srgbClr val="000000"/>
                    </a:solidFill>
                  </a:rPr>
                  <a:t>View top </a:t>
                </a:r>
                <a:r>
                  <a:rPr sz="1000" i="1">
                    <a:solidFill>
                      <a:srgbClr val="000000"/>
                    </a:solidFill>
                  </a:rPr>
                  <a:t>N</a:t>
                </a:r>
                <a:r>
                  <a:rPr sz="1000">
                    <a:solidFill>
                      <a:srgbClr val="000000"/>
                    </a:solidFill>
                  </a:rPr>
                  <a:t> collected data in the homepage portal.</a:t>
                </a:r>
                <a:endParaRPr lang="en-US" sz="1000" dirty="0">
                  <a:solidFill>
                    <a:srgbClr val="000000"/>
                  </a:solidFill>
                  <a:latin typeface="Arial" panose="020B0604020202020204" pitchFamily="34" charset="0"/>
                </a:endParaRPr>
              </a:p>
            </p:txBody>
          </p:sp>
          <p:sp>
            <p:nvSpPr>
              <p:cNvPr id="38" name="Rounded Rectangle 6"/>
              <p:cNvSpPr>
                <a:spLocks noChangeAspect="1"/>
              </p:cNvSpPr>
              <p:nvPr/>
            </p:nvSpPr>
            <p:spPr bwMode="auto">
              <a:xfrm>
                <a:off x="4319972" y="2625055"/>
                <a:ext cx="1573362" cy="193911"/>
              </a:xfrm>
              <a:prstGeom prst="roundRect">
                <a:avLst>
                  <a:gd name="adj" fmla="val 7841"/>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lumMod val="85000"/>
                  </a:srgbClr>
                </a:solidFill>
                <a:prstDash val="solid"/>
                <a:headEnd type="none" w="med" len="med"/>
                <a:tailEnd type="none" w="med" len="med"/>
              </a:ln>
              <a:effectLst>
                <a:outerShdw blurRad="40000" dist="20000" dir="5400000" rotWithShape="0">
                  <a:srgbClr val="000000">
                    <a:alpha val="38000"/>
                  </a:srgbClr>
                </a:outerShdw>
              </a:effectLst>
            </p:spPr>
            <p:txBody>
              <a:bodyPr lIns="82631" tIns="41315" rIns="82631" bIns="41315" anchor="ctr"/>
              <a:lstStyle/>
              <a:p>
                <a:pPr defTabSz="914400" eaLnBrk="0" fontAlgn="ctr" hangingPunct="0">
                  <a:buClr>
                    <a:srgbClr val="CC9900"/>
                  </a:buClr>
                  <a:defRPr/>
                </a:pPr>
                <a:r>
                  <a:rPr sz="800">
                    <a:solidFill>
                      <a:srgbClr val="000000"/>
                    </a:solidFill>
                  </a:rPr>
                  <a:t>2.3 Select a collection period.</a:t>
                </a:r>
                <a:endParaRPr lang="en-US" altLang="zh-CN" sz="800" kern="0" dirty="0">
                  <a:solidFill>
                    <a:srgbClr val="000000"/>
                  </a:solidFill>
                  <a:latin typeface="Arial" panose="020B0604020202020204" pitchFamily="34" charset="0"/>
                  <a:ea typeface="微软雅黑" panose="020B0503020204020204" pitchFamily="34" charset="-122"/>
                  <a:cs typeface="Arial" pitchFamily="34" charset="0"/>
                </a:endParaRPr>
              </a:p>
            </p:txBody>
          </p:sp>
          <p:sp>
            <p:nvSpPr>
              <p:cNvPr id="39" name="圆角矩形 38"/>
              <p:cNvSpPr/>
              <p:nvPr/>
            </p:nvSpPr>
            <p:spPr bwMode="auto">
              <a:xfrm>
                <a:off x="4166431" y="2976105"/>
                <a:ext cx="1773721" cy="1103063"/>
              </a:xfrm>
              <a:prstGeom prst="roundRect">
                <a:avLst>
                  <a:gd name="adj" fmla="val 13115"/>
                </a:avLst>
              </a:prstGeom>
              <a:solidFill>
                <a:srgbClr val="FFFFFF"/>
              </a:solidFill>
              <a:ln w="25400" cap="flat" cmpd="sng" algn="ctr">
                <a:solidFill>
                  <a:srgbClr val="000000"/>
                </a:solidFill>
                <a:prstDash val="soli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rgbClr val="000000"/>
                  </a:solidFill>
                  <a:latin typeface="Arial" panose="020B0604020202020204" pitchFamily="34" charset="0"/>
                  <a:ea typeface="微软雅黑" panose="020B0503020204020204" pitchFamily="34" charset="-122"/>
                </a:endParaRPr>
              </a:p>
            </p:txBody>
          </p:sp>
          <p:sp>
            <p:nvSpPr>
              <p:cNvPr id="40" name="六边形 39"/>
              <p:cNvSpPr/>
              <p:nvPr/>
            </p:nvSpPr>
            <p:spPr bwMode="auto">
              <a:xfrm>
                <a:off x="4340987" y="3050699"/>
                <a:ext cx="179387" cy="163512"/>
              </a:xfrm>
              <a:prstGeom prst="hexagon">
                <a:avLst/>
              </a:prstGeom>
              <a:solidFill>
                <a:srgbClr val="990000"/>
              </a:solidFill>
              <a:ln w="9525" cap="flat" cmpd="sng" algn="ctr">
                <a:solidFill>
                  <a:srgbClr val="999999"/>
                </a:solid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buClr>
                    <a:srgbClr val="B2B2B2"/>
                  </a:buClr>
                  <a:buSzPct val="60000"/>
                  <a:defRPr/>
                </a:pPr>
                <a:r>
                  <a:rPr sz="1400">
                    <a:solidFill>
                      <a:srgbClr val="FFFFFF"/>
                    </a:solidFill>
                  </a:rPr>
                  <a:t>3</a:t>
                </a:r>
                <a:endParaRPr lang="en-US" altLang="zh-CN" sz="1400" kern="0" dirty="0">
                  <a:solidFill>
                    <a:srgbClr val="FFFFFF"/>
                  </a:solidFill>
                  <a:latin typeface="Arial" panose="020B0604020202020204" pitchFamily="34" charset="0"/>
                  <a:ea typeface="微软雅黑" panose="020B0503020204020204" pitchFamily="34" charset="-122"/>
                </a:endParaRPr>
              </a:p>
            </p:txBody>
          </p:sp>
          <p:sp>
            <p:nvSpPr>
              <p:cNvPr id="41" name="矩形 40"/>
              <p:cNvSpPr/>
              <p:nvPr/>
            </p:nvSpPr>
            <p:spPr bwMode="auto">
              <a:xfrm>
                <a:off x="4557012" y="2992231"/>
                <a:ext cx="1012825" cy="280449"/>
              </a:xfrm>
              <a:prstGeom prst="rect">
                <a:avLst/>
              </a:prstGeom>
              <a:solidFill>
                <a:srgbClr val="FFFFFF"/>
              </a:solidFill>
              <a:ln w="25400" cap="flat" cmpd="sng" algn="ctr">
                <a:noFill/>
                <a:prstDash val="solid"/>
              </a:ln>
              <a:effectLst/>
            </p:spPr>
            <p:txBody>
              <a:bodyPr lIns="0" tIns="0" rIns="0" bIns="0">
                <a:spAutoFit/>
              </a:bodyPr>
              <a:lstStyle/>
              <a:p>
                <a:pPr defTabSz="914400" eaLnBrk="0" fontAlgn="ctr" hangingPunct="0">
                  <a:defRPr/>
                </a:pPr>
                <a:r>
                  <a:rPr sz="900">
                    <a:solidFill>
                      <a:srgbClr val="000000"/>
                    </a:solidFill>
                  </a:rPr>
                  <a:t>Scheduled collection on the background</a:t>
                </a:r>
                <a:endParaRPr lang="en-US" sz="900" dirty="0">
                  <a:solidFill>
                    <a:srgbClr val="000000"/>
                  </a:solidFill>
                  <a:latin typeface="Arial" panose="020B0604020202020204" pitchFamily="34" charset="0"/>
                </a:endParaRPr>
              </a:p>
            </p:txBody>
          </p:sp>
          <p:sp>
            <p:nvSpPr>
              <p:cNvPr id="42" name="Rounded Rectangle 6"/>
              <p:cNvSpPr>
                <a:spLocks noChangeAspect="1"/>
              </p:cNvSpPr>
              <p:nvPr/>
            </p:nvSpPr>
            <p:spPr bwMode="auto">
              <a:xfrm>
                <a:off x="4319850" y="3364749"/>
                <a:ext cx="1460654" cy="368120"/>
              </a:xfrm>
              <a:prstGeom prst="roundRect">
                <a:avLst>
                  <a:gd name="adj" fmla="val 7841"/>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82631" tIns="41315" rIns="82631" bIns="41315" anchor="ctr"/>
              <a:lstStyle/>
              <a:p>
                <a:pPr defTabSz="914400" eaLnBrk="0" fontAlgn="ctr" hangingPunct="0">
                  <a:buClr>
                    <a:srgbClr val="CC9900"/>
                  </a:buClr>
                  <a:defRPr/>
                </a:pPr>
                <a:r>
                  <a:rPr sz="800">
                    <a:solidFill>
                      <a:srgbClr val="000000"/>
                    </a:solidFill>
                  </a:rPr>
                  <a:t>3.1 Automatic information collection</a:t>
                </a:r>
                <a:endParaRPr lang="en-US" altLang="zh-CN" sz="800" kern="0" dirty="0">
                  <a:solidFill>
                    <a:srgbClr val="000000"/>
                  </a:solidFill>
                  <a:latin typeface="Arial" panose="020B0604020202020204" pitchFamily="34" charset="0"/>
                  <a:ea typeface="微软雅黑" panose="020B0503020204020204" pitchFamily="34" charset="-122"/>
                  <a:cs typeface="Arial" pitchFamily="34" charset="0"/>
                </a:endParaRPr>
              </a:p>
            </p:txBody>
          </p:sp>
          <p:sp>
            <p:nvSpPr>
              <p:cNvPr id="43" name="圆角矩形 42"/>
              <p:cNvSpPr/>
              <p:nvPr/>
            </p:nvSpPr>
            <p:spPr bwMode="auto">
              <a:xfrm>
                <a:off x="2150207" y="2976105"/>
                <a:ext cx="1724259" cy="1103063"/>
              </a:xfrm>
              <a:prstGeom prst="roundRect">
                <a:avLst>
                  <a:gd name="adj" fmla="val 13115"/>
                </a:avLst>
              </a:prstGeom>
              <a:solidFill>
                <a:srgbClr val="FFFFFF"/>
              </a:solidFill>
              <a:ln w="25400" cap="flat" cmpd="sng" algn="ctr">
                <a:solidFill>
                  <a:srgbClr val="000000"/>
                </a:solidFill>
                <a:prstDash val="solid"/>
                <a:headEnd type="none" w="med" len="med"/>
                <a:tailEnd type="none" w="med" len="med"/>
              </a:ln>
              <a:effectLst/>
            </p:spPr>
            <p:txBody>
              <a:bodyPr wrap="none" lIns="88371" tIns="44186" rIns="88371" bIns="44186" anchor="ctr"/>
              <a:lstStyle/>
              <a:p>
                <a:pPr marL="330631" indent="-330631" algn="ctr" defTabSz="883280" eaLnBrk="0" fontAlgn="ctr" hangingPunct="0">
                  <a:lnSpc>
                    <a:spcPct val="140000"/>
                  </a:lnSpc>
                  <a:buClr>
                    <a:srgbClr val="B2B2B2"/>
                  </a:buClr>
                  <a:buSzPct val="60000"/>
                  <a:buFont typeface="Wingdings" pitchFamily="2" charset="2"/>
                  <a:buChar char="l"/>
                  <a:defRPr/>
                </a:pPr>
                <a:endParaRPr lang="en-US" altLang="zh-CN" sz="1600" kern="0" dirty="0">
                  <a:solidFill>
                    <a:srgbClr val="000000"/>
                  </a:solidFill>
                  <a:latin typeface="Arial" panose="020B0604020202020204" pitchFamily="34" charset="0"/>
                  <a:ea typeface="微软雅黑" panose="020B0503020204020204" pitchFamily="34" charset="-122"/>
                </a:endParaRPr>
              </a:p>
            </p:txBody>
          </p:sp>
          <p:sp>
            <p:nvSpPr>
              <p:cNvPr id="44" name="六边形 43"/>
              <p:cNvSpPr/>
              <p:nvPr/>
            </p:nvSpPr>
            <p:spPr bwMode="auto">
              <a:xfrm>
                <a:off x="2366231" y="3050699"/>
                <a:ext cx="179387" cy="163512"/>
              </a:xfrm>
              <a:prstGeom prst="hexagon">
                <a:avLst/>
              </a:prstGeom>
              <a:solidFill>
                <a:srgbClr val="990000"/>
              </a:solidFill>
              <a:ln w="9525" cap="flat" cmpd="sng" algn="ctr">
                <a:solidFill>
                  <a:srgbClr val="999999"/>
                </a:solidFill>
                <a:prstDash val="solid"/>
                <a:round/>
                <a:headEnd type="none" w="med" len="med"/>
                <a:tailEnd type="none" w="med" len="med"/>
              </a:ln>
              <a:effectLst/>
            </p:spPr>
            <p:txBody>
              <a:bodyPr wrap="none" lIns="88371" tIns="44186" rIns="88371" bIns="44186" anchor="ctr"/>
              <a:lstStyle/>
              <a:p>
                <a:pPr marL="330631" indent="-330631" algn="ctr" defTabSz="883280" eaLnBrk="0" fontAlgn="ctr" hangingPunct="0">
                  <a:buClr>
                    <a:srgbClr val="B2B2B2"/>
                  </a:buClr>
                  <a:buSzPct val="60000"/>
                  <a:defRPr/>
                </a:pPr>
                <a:r>
                  <a:rPr sz="1400">
                    <a:solidFill>
                      <a:srgbClr val="FFFFFF"/>
                    </a:solidFill>
                  </a:rPr>
                  <a:t>4</a:t>
                </a:r>
                <a:endParaRPr lang="en-US" altLang="zh-CN" sz="1400" kern="0" dirty="0">
                  <a:solidFill>
                    <a:srgbClr val="FFFFFF"/>
                  </a:solidFill>
                  <a:latin typeface="Arial" panose="020B0604020202020204" pitchFamily="34" charset="0"/>
                  <a:ea typeface="微软雅黑" panose="020B0503020204020204" pitchFamily="34" charset="-122"/>
                </a:endParaRPr>
              </a:p>
            </p:txBody>
          </p:sp>
          <p:sp>
            <p:nvSpPr>
              <p:cNvPr id="45" name="矩形 44"/>
              <p:cNvSpPr/>
              <p:nvPr/>
            </p:nvSpPr>
            <p:spPr bwMode="auto">
              <a:xfrm>
                <a:off x="2582255" y="3062343"/>
                <a:ext cx="1012825" cy="140224"/>
              </a:xfrm>
              <a:prstGeom prst="rect">
                <a:avLst/>
              </a:prstGeom>
              <a:solidFill>
                <a:srgbClr val="FFFFFF"/>
              </a:solidFill>
              <a:ln w="25400" cap="flat" cmpd="sng" algn="ctr">
                <a:noFill/>
                <a:prstDash val="solid"/>
              </a:ln>
              <a:effectLst/>
            </p:spPr>
            <p:txBody>
              <a:bodyPr lIns="0" tIns="0" rIns="0" bIns="0">
                <a:spAutoFit/>
              </a:bodyPr>
              <a:lstStyle/>
              <a:p>
                <a:pPr defTabSz="914400" eaLnBrk="0" fontAlgn="ctr" hangingPunct="0">
                  <a:defRPr/>
                </a:pPr>
                <a:r>
                  <a:rPr sz="900">
                    <a:solidFill>
                      <a:srgbClr val="000000"/>
                    </a:solidFill>
                  </a:rPr>
                  <a:t>Performance data</a:t>
                </a:r>
                <a:endParaRPr lang="en-US" sz="900" dirty="0">
                  <a:solidFill>
                    <a:srgbClr val="000000"/>
                  </a:solidFill>
                  <a:latin typeface="Arial" panose="020B0604020202020204" pitchFamily="34" charset="0"/>
                </a:endParaRPr>
              </a:p>
            </p:txBody>
          </p:sp>
          <p:sp>
            <p:nvSpPr>
              <p:cNvPr id="46" name="Rounded Rectangle 6"/>
              <p:cNvSpPr>
                <a:spLocks noChangeAspect="1"/>
              </p:cNvSpPr>
              <p:nvPr/>
            </p:nvSpPr>
            <p:spPr bwMode="auto">
              <a:xfrm>
                <a:off x="2340973" y="3242415"/>
                <a:ext cx="1460654" cy="213162"/>
              </a:xfrm>
              <a:prstGeom prst="roundRect">
                <a:avLst>
                  <a:gd name="adj" fmla="val 7841"/>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82631" tIns="41315" rIns="82631" bIns="41315" anchor="ctr"/>
              <a:lstStyle/>
              <a:p>
                <a:pPr defTabSz="914400" eaLnBrk="0" fontAlgn="ctr" hangingPunct="0">
                  <a:buClr>
                    <a:srgbClr val="CC9900"/>
                  </a:buClr>
                  <a:defRPr/>
                </a:pPr>
                <a:r>
                  <a:rPr sz="800">
                    <a:solidFill>
                      <a:srgbClr val="000000"/>
                    </a:solidFill>
                  </a:rPr>
                  <a:t>4.1 View latest data.</a:t>
                </a:r>
                <a:endParaRPr lang="en-US" altLang="zh-CN" sz="800" kern="0" dirty="0">
                  <a:solidFill>
                    <a:srgbClr val="000000"/>
                  </a:solidFill>
                  <a:latin typeface="Arial" panose="020B0604020202020204" pitchFamily="34" charset="0"/>
                  <a:ea typeface="微软雅黑" panose="020B0503020204020204" pitchFamily="34" charset="-122"/>
                  <a:cs typeface="Arial" pitchFamily="34" charset="0"/>
                </a:endParaRPr>
              </a:p>
            </p:txBody>
          </p:sp>
          <p:sp>
            <p:nvSpPr>
              <p:cNvPr id="47" name="Rounded Rectangle 6"/>
              <p:cNvSpPr>
                <a:spLocks noChangeAspect="1"/>
              </p:cNvSpPr>
              <p:nvPr/>
            </p:nvSpPr>
            <p:spPr bwMode="auto">
              <a:xfrm>
                <a:off x="2345128" y="3500408"/>
                <a:ext cx="1460654" cy="210437"/>
              </a:xfrm>
              <a:prstGeom prst="roundRect">
                <a:avLst>
                  <a:gd name="adj" fmla="val 7841"/>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82631" tIns="41315" rIns="82631" bIns="41315" anchor="ctr"/>
              <a:lstStyle/>
              <a:p>
                <a:pPr defTabSz="914400" eaLnBrk="0" fontAlgn="ctr" hangingPunct="0">
                  <a:buClr>
                    <a:srgbClr val="CC9900"/>
                  </a:buClr>
                  <a:defRPr/>
                </a:pPr>
                <a:r>
                  <a:rPr sz="800">
                    <a:solidFill>
                      <a:srgbClr val="000000"/>
                    </a:solidFill>
                  </a:rPr>
                  <a:t>4. 2. View historical data.</a:t>
                </a:r>
                <a:endParaRPr lang="en-US" altLang="zh-CN" sz="800" kern="0" dirty="0">
                  <a:solidFill>
                    <a:srgbClr val="000000"/>
                  </a:solidFill>
                  <a:latin typeface="Arial" panose="020B0604020202020204" pitchFamily="34" charset="0"/>
                  <a:ea typeface="微软雅黑" panose="020B0503020204020204" pitchFamily="34" charset="-122"/>
                  <a:cs typeface="Arial" pitchFamily="34" charset="0"/>
                </a:endParaRPr>
              </a:p>
            </p:txBody>
          </p:sp>
          <p:sp>
            <p:nvSpPr>
              <p:cNvPr id="48" name="右箭头 47"/>
              <p:cNvSpPr/>
              <p:nvPr/>
            </p:nvSpPr>
            <p:spPr bwMode="auto">
              <a:xfrm rot="10800000">
                <a:off x="3878399" y="3350841"/>
                <a:ext cx="288032" cy="324976"/>
              </a:xfrm>
              <a:prstGeom prst="rightArrow">
                <a:avLst/>
              </a:prstGeom>
              <a:solidFill>
                <a:srgbClr val="000000">
                  <a:lumMod val="65000"/>
                  <a:lumOff val="35000"/>
                </a:srgbClr>
              </a:solidFill>
              <a:ln w="25400" cap="flat" cmpd="sng" algn="ctr">
                <a:solidFill>
                  <a:srgbClr val="CCCCCC">
                    <a:lumMod val="40000"/>
                    <a:lumOff val="60000"/>
                  </a:srgbClr>
                </a:solidFill>
                <a:prstDash val="solid"/>
              </a:ln>
              <a:effectLst/>
            </p:spPr>
            <p:txBody>
              <a:bodyPr wrap="square" lIns="0" tIns="0" rIns="0" bIns="0">
                <a:spAutoFit/>
              </a:bodyPr>
              <a:lstStyle/>
              <a:p>
                <a:pPr defTabSz="914400" eaLnBrk="0" fontAlgn="ctr" hangingPunct="0">
                  <a:defRPr/>
                </a:pPr>
                <a:endParaRPr lang="en-US" altLang="zh-CN" sz="1050" kern="0" dirty="0">
                  <a:solidFill>
                    <a:srgbClr val="000000"/>
                  </a:solidFill>
                  <a:latin typeface="Arial" panose="020B0604020202020204" pitchFamily="34" charset="0"/>
                  <a:ea typeface="微软雅黑" panose="020B0503020204020204" pitchFamily="34" charset="-122"/>
                </a:endParaRPr>
              </a:p>
            </p:txBody>
          </p:sp>
          <p:sp>
            <p:nvSpPr>
              <p:cNvPr id="49" name="Rounded Rectangle 6"/>
              <p:cNvSpPr>
                <a:spLocks noChangeAspect="1"/>
              </p:cNvSpPr>
              <p:nvPr/>
            </p:nvSpPr>
            <p:spPr bwMode="auto">
              <a:xfrm>
                <a:off x="2343944" y="3782853"/>
                <a:ext cx="1460654" cy="233505"/>
              </a:xfrm>
              <a:prstGeom prst="roundRect">
                <a:avLst>
                  <a:gd name="adj" fmla="val 7841"/>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82631" tIns="41315" rIns="82631" bIns="41315" anchor="ctr"/>
              <a:lstStyle/>
              <a:p>
                <a:pPr defTabSz="914400" eaLnBrk="0" fontAlgn="ctr" hangingPunct="0">
                  <a:buClr>
                    <a:srgbClr val="CC9900"/>
                  </a:buClr>
                  <a:defRPr/>
                </a:pPr>
                <a:r>
                  <a:rPr sz="800">
                    <a:solidFill>
                      <a:srgbClr val="000000"/>
                    </a:solidFill>
                  </a:rPr>
                  <a:t>4.3 View real-time performance.</a:t>
                </a:r>
                <a:endParaRPr lang="en-US" altLang="zh-CN" sz="800" kern="0" dirty="0">
                  <a:solidFill>
                    <a:srgbClr val="000000"/>
                  </a:solidFill>
                  <a:latin typeface="Arial" panose="020B0604020202020204" pitchFamily="34" charset="0"/>
                  <a:ea typeface="微软雅黑" panose="020B0503020204020204" pitchFamily="34" charset="-122"/>
                  <a:cs typeface="Arial" pitchFamily="34" charset="0"/>
                </a:endParaRPr>
              </a:p>
            </p:txBody>
          </p:sp>
          <p:sp>
            <p:nvSpPr>
              <p:cNvPr id="50" name="圆角右箭头 49"/>
              <p:cNvSpPr/>
              <p:nvPr/>
            </p:nvSpPr>
            <p:spPr bwMode="auto">
              <a:xfrm rot="7947779">
                <a:off x="5700317" y="2357884"/>
                <a:ext cx="885073" cy="846087"/>
              </a:xfrm>
              <a:prstGeom prst="bentArrow">
                <a:avLst>
                  <a:gd name="adj1" fmla="val 14043"/>
                  <a:gd name="adj2" fmla="val 20791"/>
                  <a:gd name="adj3" fmla="val 25000"/>
                  <a:gd name="adj4" fmla="val 75000"/>
                </a:avLst>
              </a:prstGeom>
              <a:solidFill>
                <a:srgbClr val="000000">
                  <a:lumMod val="65000"/>
                  <a:lumOff val="35000"/>
                </a:srgbClr>
              </a:solidFill>
              <a:ln w="25400" cap="flat" cmpd="sng" algn="ctr">
                <a:solidFill>
                  <a:srgbClr val="FFFFFF">
                    <a:lumMod val="95000"/>
                  </a:srgbClr>
                </a:solidFill>
                <a:prstDash val="solid"/>
                <a:round/>
                <a:headEnd type="none" w="med" len="med"/>
                <a:tailEnd type="none" w="med" len="med"/>
              </a:ln>
              <a:effectLst/>
            </p:spPr>
            <p:txBody>
              <a:bodyPr vert="horz" wrap="square" lIns="100817" tIns="50408" rIns="100817" bIns="50408" numCol="1" rtlCol="0" anchor="t" anchorCtr="0" compatLnSpc="1">
                <a:prstTxWarp prst="textNoShape">
                  <a:avLst/>
                </a:prstTxWarp>
              </a:bodyPr>
              <a:lstStyle/>
              <a:p>
                <a:pPr defTabSz="1008126" fontAlgn="ctr">
                  <a:spcBef>
                    <a:spcPct val="0"/>
                  </a:spcBef>
                  <a:spcAft>
                    <a:spcPct val="0"/>
                  </a:spcAft>
                  <a:defRPr/>
                </a:pPr>
                <a:endParaRPr lang="en-US" altLang="zh-CN" sz="1400" kern="0" dirty="0" smtClean="0">
                  <a:solidFill>
                    <a:srgbClr val="000000"/>
                  </a:solidFill>
                  <a:latin typeface="Arial" panose="020B0604020202020204" pitchFamily="34" charset="0"/>
                  <a:ea typeface="微软雅黑" panose="020B0503020204020204" pitchFamily="34" charset="-122"/>
                </a:endParaRPr>
              </a:p>
            </p:txBody>
          </p:sp>
        </p:grpSp>
        <p:sp>
          <p:nvSpPr>
            <p:cNvPr id="14" name="圆角右箭头 13"/>
            <p:cNvSpPr/>
            <p:nvPr/>
          </p:nvSpPr>
          <p:spPr bwMode="auto">
            <a:xfrm rot="18906494">
              <a:off x="7068763" y="4460976"/>
              <a:ext cx="1396689" cy="1447394"/>
            </a:xfrm>
            <a:prstGeom prst="bentArrow">
              <a:avLst>
                <a:gd name="adj1" fmla="val 11362"/>
                <a:gd name="adj2" fmla="val 13005"/>
                <a:gd name="adj3" fmla="val 25000"/>
                <a:gd name="adj4" fmla="val 75000"/>
              </a:avLst>
            </a:prstGeom>
            <a:solidFill>
              <a:srgbClr val="000000">
                <a:lumMod val="65000"/>
                <a:lumOff val="35000"/>
              </a:srgbClr>
            </a:solidFill>
            <a:ln w="25400" cap="flat" cmpd="sng" algn="ctr">
              <a:solidFill>
                <a:srgbClr val="FFFFFF">
                  <a:lumMod val="95000"/>
                </a:srgbClr>
              </a:solidFill>
              <a:prstDash val="solid"/>
              <a:round/>
              <a:headEnd type="none" w="med" len="med"/>
              <a:tailEnd type="none" w="med" len="med"/>
            </a:ln>
            <a:effectLst/>
          </p:spPr>
          <p:txBody>
            <a:bodyPr vert="horz" wrap="square" lIns="100817" tIns="50408" rIns="100817" bIns="50408" numCol="1" rtlCol="0" anchor="t" anchorCtr="0" compatLnSpc="1">
              <a:prstTxWarp prst="textNoShape">
                <a:avLst/>
              </a:prstTxWarp>
            </a:bodyPr>
            <a:lstStyle/>
            <a:p>
              <a:pPr defTabSz="1008126" fontAlgn="ctr">
                <a:spcBef>
                  <a:spcPct val="0"/>
                </a:spcBef>
                <a:spcAft>
                  <a:spcPct val="0"/>
                </a:spcAft>
                <a:defRPr/>
              </a:pPr>
              <a:endParaRPr lang="en-US" altLang="zh-CN" sz="1985" kern="0" dirty="0" smtClean="0">
                <a:solidFill>
                  <a:srgbClr val="000000"/>
                </a:solidFill>
                <a:latin typeface="Arial" panose="020B0604020202020204" pitchFamily="34" charset="0"/>
                <a:ea typeface="微软雅黑" panose="020B0503020204020204" pitchFamily="34" charset="-122"/>
              </a:endParaRPr>
            </a:p>
          </p:txBody>
        </p:sp>
      </p:grpSp>
      <p:sp>
        <p:nvSpPr>
          <p:cNvPr id="51" name="文本框 50"/>
          <p:cNvSpPr txBox="1"/>
          <p:nvPr/>
        </p:nvSpPr>
        <p:spPr>
          <a:xfrm>
            <a:off x="6321004" y="5834976"/>
            <a:ext cx="5131924" cy="430887"/>
          </a:xfrm>
          <a:prstGeom prst="rect">
            <a:avLst/>
          </a:prstGeom>
          <a:solidFill>
            <a:srgbClr val="00B0F0"/>
          </a:solidFill>
        </p:spPr>
        <p:txBody>
          <a:bodyPr wrap="square" rtlCol="0">
            <a:spAutoFit/>
          </a:bodyPr>
          <a:lstStyle/>
          <a:p>
            <a:pPr fontAlgn="ctr"/>
            <a:r>
              <a:rPr sz="1100">
                <a:solidFill>
                  <a:srgbClr val="FFFFFF"/>
                </a:solidFill>
              </a:rPr>
              <a:t>Various performance indicators are available. Performance monitoring policies can be extended as required.</a:t>
            </a:r>
            <a:endParaRPr lang="en-US" altLang="zh-CN" sz="1100" dirty="0">
              <a:solidFill>
                <a:srgbClr val="FFFFFF"/>
              </a:solidFill>
              <a:latin typeface="Arial" panose="020B0604020202020204" pitchFamily="34" charset="0"/>
              <a:ea typeface="微软雅黑" panose="020B0503020204020204" pitchFamily="34" charset="-122"/>
            </a:endParaRPr>
          </a:p>
        </p:txBody>
      </p:sp>
      <p:pic>
        <p:nvPicPr>
          <p:cNvPr id="52" name="图片 51"/>
          <p:cNvPicPr>
            <a:picLocks noChangeAspect="1"/>
          </p:cNvPicPr>
          <p:nvPr/>
        </p:nvPicPr>
        <p:blipFill>
          <a:blip r:embed="rId2"/>
          <a:stretch>
            <a:fillRect/>
          </a:stretch>
        </p:blipFill>
        <p:spPr>
          <a:xfrm>
            <a:off x="358852" y="3140559"/>
            <a:ext cx="5750594" cy="1682581"/>
          </a:xfrm>
          <a:prstGeom prst="rect">
            <a:avLst/>
          </a:prstGeom>
        </p:spPr>
      </p:pic>
      <p:pic>
        <p:nvPicPr>
          <p:cNvPr id="53" name="图片 52"/>
          <p:cNvPicPr>
            <a:picLocks noChangeAspect="1"/>
          </p:cNvPicPr>
          <p:nvPr/>
        </p:nvPicPr>
        <p:blipFill>
          <a:blip r:embed="rId3"/>
          <a:stretch>
            <a:fillRect/>
          </a:stretch>
        </p:blipFill>
        <p:spPr>
          <a:xfrm>
            <a:off x="351414" y="4282611"/>
            <a:ext cx="5758032" cy="1790522"/>
          </a:xfrm>
          <a:prstGeom prst="rect">
            <a:avLst/>
          </a:prstGeom>
        </p:spPr>
      </p:pic>
      <p:pic>
        <p:nvPicPr>
          <p:cNvPr id="3" name="图片 2"/>
          <p:cNvPicPr>
            <a:picLocks noChangeAspect="1"/>
          </p:cNvPicPr>
          <p:nvPr/>
        </p:nvPicPr>
        <p:blipFill>
          <a:blip r:embed="rId4"/>
          <a:stretch>
            <a:fillRect/>
          </a:stretch>
        </p:blipFill>
        <p:spPr>
          <a:xfrm>
            <a:off x="286982" y="789033"/>
            <a:ext cx="5822464" cy="1996794"/>
          </a:xfrm>
          <a:prstGeom prst="rect">
            <a:avLst/>
          </a:prstGeom>
        </p:spPr>
      </p:pic>
      <p:sp>
        <p:nvSpPr>
          <p:cNvPr id="11" name="文本框 10"/>
          <p:cNvSpPr txBox="1"/>
          <p:nvPr/>
        </p:nvSpPr>
        <p:spPr>
          <a:xfrm>
            <a:off x="461908" y="5828885"/>
            <a:ext cx="5376013" cy="430887"/>
          </a:xfrm>
          <a:prstGeom prst="rect">
            <a:avLst/>
          </a:prstGeom>
          <a:solidFill>
            <a:srgbClr val="00B0F0"/>
          </a:solidFill>
        </p:spPr>
        <p:txBody>
          <a:bodyPr wrap="square" rtlCol="0">
            <a:spAutoFit/>
          </a:bodyPr>
          <a:lstStyle/>
          <a:p>
            <a:pPr fontAlgn="ctr"/>
            <a:r>
              <a:rPr sz="1100">
                <a:solidFill>
                  <a:srgbClr val="FFFFFF"/>
                </a:solidFill>
              </a:rPr>
              <a:t>Presets common KPI policies are usable upon unpacking. Automatic monitoring is started after devices go online.</a:t>
            </a:r>
            <a:endParaRPr lang="en-US" altLang="zh-CN" sz="1100" dirty="0">
              <a:solidFill>
                <a:srgbClr val="FFFFFF"/>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65127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Monitoring Configuration - Polling Tasks</a:t>
            </a:r>
            <a:endParaRPr lang="en-US" altLang="zh-CN" sz="2400" dirty="0">
              <a:solidFill>
                <a:srgbClr val="C00000"/>
              </a:solidFill>
              <a:latin typeface="Arial" panose="020B0604020202020204" pitchFamily="34" charset="0"/>
            </a:endParaRPr>
          </a:p>
        </p:txBody>
      </p:sp>
      <p:sp>
        <p:nvSpPr>
          <p:cNvPr id="5" name="TextBox 3"/>
          <p:cNvSpPr txBox="1"/>
          <p:nvPr/>
        </p:nvSpPr>
        <p:spPr>
          <a:xfrm>
            <a:off x="565220" y="881335"/>
            <a:ext cx="11114018" cy="276999"/>
          </a:xfrm>
          <a:prstGeom prst="rect">
            <a:avLst/>
          </a:prstGeom>
          <a:solidFill>
            <a:schemeClr val="bg1">
              <a:lumMod val="95000"/>
            </a:schemeClr>
          </a:solidFill>
        </p:spPr>
        <p:txBody>
          <a:bodyPr wrap="square">
            <a:spAutoFit/>
          </a:bodyPr>
          <a:lstStyle/>
          <a:p>
            <a:pPr defTabSz="914400" fontAlgn="ctr">
              <a:spcBef>
                <a:spcPct val="0"/>
              </a:spcBef>
              <a:spcAft>
                <a:spcPct val="0"/>
              </a:spcAft>
              <a:defRPr/>
            </a:pPr>
            <a:r>
              <a:rPr sz="1200">
                <a:solidFill>
                  <a:srgbClr val="000000"/>
                </a:solidFill>
              </a:rPr>
              <a:t>eSight provides customized configuration parameters to improve network management efficiency and quality.</a:t>
            </a:r>
            <a:endParaRPr lang="en-US" altLang="zh-CN" sz="1200" dirty="0" smtClean="0">
              <a:solidFill>
                <a:srgbClr val="000000"/>
              </a:solidFill>
              <a:latin typeface="Arial" panose="020B0604020202020204" pitchFamily="34" charset="0"/>
              <a:ea typeface="微软雅黑" panose="020B0503020204020204" pitchFamily="34" charset="-122"/>
            </a:endParaRPr>
          </a:p>
        </p:txBody>
      </p:sp>
      <p:graphicFrame>
        <p:nvGraphicFramePr>
          <p:cNvPr id="6" name="表格 5"/>
          <p:cNvGraphicFramePr>
            <a:graphicFrameLocks noGrp="1"/>
          </p:cNvGraphicFramePr>
          <p:nvPr>
            <p:extLst/>
          </p:nvPr>
        </p:nvGraphicFramePr>
        <p:xfrm>
          <a:off x="565220" y="3025374"/>
          <a:ext cx="11114017" cy="2580840"/>
        </p:xfrm>
        <a:graphic>
          <a:graphicData uri="http://schemas.openxmlformats.org/drawingml/2006/table">
            <a:tbl>
              <a:tblPr firstRow="1" bandRow="1"/>
              <a:tblGrid>
                <a:gridCol w="1327894"/>
                <a:gridCol w="1412904"/>
                <a:gridCol w="2391724"/>
                <a:gridCol w="1591081"/>
                <a:gridCol w="4390414"/>
              </a:tblGrid>
              <a:tr h="183179">
                <a:tc>
                  <a:txBody>
                    <a:bodyPr/>
                    <a:lstStyle/>
                    <a:p>
                      <a:pPr marL="0" marR="0" lvl="0" indent="0" algn="ctr" defTabSz="1187798" rtl="0" eaLnBrk="1" fontAlgn="ctr" latinLnBrk="0" hangingPunct="1">
                        <a:lnSpc>
                          <a:spcPct val="100000"/>
                        </a:lnSpc>
                        <a:spcBef>
                          <a:spcPts val="0"/>
                        </a:spcBef>
                        <a:spcAft>
                          <a:spcPts val="0"/>
                        </a:spcAft>
                        <a:buClrTx/>
                        <a:buSzTx/>
                        <a:buFontTx/>
                        <a:buNone/>
                        <a:tabLst/>
                        <a:defRPr/>
                      </a:pPr>
                      <a:r>
                        <a:rPr sz="1100" b="1">
                          <a:solidFill>
                            <a:schemeClr val="dk1"/>
                          </a:solidFill>
                        </a:rPr>
                        <a:t>Category</a:t>
                      </a:r>
                      <a:endParaRPr lang="en-US" sz="1100" b="1" dirty="0">
                        <a:solidFill>
                          <a:schemeClr val="dk1"/>
                        </a:solidFill>
                        <a:latin typeface="Arial" panose="020B0604020202020204" pitchFamily="34" charset="0"/>
                      </a:endParaRPr>
                    </a:p>
                  </a:txBody>
                  <a:tcPr marT="36000" marB="36000" anchor="ct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lvl1pPr marL="0" algn="l" defTabSz="1187798" rtl="0" eaLnBrk="1" latinLnBrk="0" hangingPunct="1">
                        <a:defRPr sz="2338" b="1" kern="1200">
                          <a:solidFill>
                            <a:schemeClr val="dk1"/>
                          </a:solidFill>
                          <a:latin typeface="Arial"/>
                          <a:ea typeface="华文细黑"/>
                        </a:defRPr>
                      </a:lvl1pPr>
                      <a:lvl2pPr marL="593900" algn="l" defTabSz="1187798" rtl="0" eaLnBrk="1" latinLnBrk="0" hangingPunct="1">
                        <a:defRPr sz="2338" b="1" kern="1200">
                          <a:solidFill>
                            <a:schemeClr val="dk1"/>
                          </a:solidFill>
                          <a:latin typeface="Arial"/>
                          <a:ea typeface="华文细黑"/>
                        </a:defRPr>
                      </a:lvl2pPr>
                      <a:lvl3pPr marL="1187798" algn="l" defTabSz="1187798" rtl="0" eaLnBrk="1" latinLnBrk="0" hangingPunct="1">
                        <a:defRPr sz="2338" b="1" kern="1200">
                          <a:solidFill>
                            <a:schemeClr val="dk1"/>
                          </a:solidFill>
                          <a:latin typeface="Arial"/>
                          <a:ea typeface="华文细黑"/>
                        </a:defRPr>
                      </a:lvl3pPr>
                      <a:lvl4pPr marL="1781699" algn="l" defTabSz="1187798" rtl="0" eaLnBrk="1" latinLnBrk="0" hangingPunct="1">
                        <a:defRPr sz="2338" b="1" kern="1200">
                          <a:solidFill>
                            <a:schemeClr val="dk1"/>
                          </a:solidFill>
                          <a:latin typeface="Arial"/>
                          <a:ea typeface="华文细黑"/>
                        </a:defRPr>
                      </a:lvl4pPr>
                      <a:lvl5pPr marL="2375598" algn="l" defTabSz="1187798" rtl="0" eaLnBrk="1" latinLnBrk="0" hangingPunct="1">
                        <a:defRPr sz="2338" b="1" kern="1200">
                          <a:solidFill>
                            <a:schemeClr val="dk1"/>
                          </a:solidFill>
                          <a:latin typeface="Arial"/>
                          <a:ea typeface="华文细黑"/>
                        </a:defRPr>
                      </a:lvl5pPr>
                      <a:lvl6pPr marL="2969497" algn="l" defTabSz="1187798" rtl="0" eaLnBrk="1" latinLnBrk="0" hangingPunct="1">
                        <a:defRPr sz="2338" b="1" kern="1200">
                          <a:solidFill>
                            <a:schemeClr val="dk1"/>
                          </a:solidFill>
                          <a:latin typeface="Arial"/>
                          <a:ea typeface="华文细黑"/>
                        </a:defRPr>
                      </a:lvl6pPr>
                      <a:lvl7pPr marL="3563396" algn="l" defTabSz="1187798" rtl="0" eaLnBrk="1" latinLnBrk="0" hangingPunct="1">
                        <a:defRPr sz="2338" b="1" kern="1200">
                          <a:solidFill>
                            <a:schemeClr val="dk1"/>
                          </a:solidFill>
                          <a:latin typeface="Arial"/>
                          <a:ea typeface="华文细黑"/>
                        </a:defRPr>
                      </a:lvl7pPr>
                      <a:lvl8pPr marL="4157297" algn="l" defTabSz="1187798" rtl="0" eaLnBrk="1" latinLnBrk="0" hangingPunct="1">
                        <a:defRPr sz="2338" b="1" kern="1200">
                          <a:solidFill>
                            <a:schemeClr val="dk1"/>
                          </a:solidFill>
                          <a:latin typeface="Arial"/>
                          <a:ea typeface="华文细黑"/>
                        </a:defRPr>
                      </a:lvl8pPr>
                      <a:lvl9pPr marL="4751195" algn="l" defTabSz="1187798" rtl="0" eaLnBrk="1" latinLnBrk="0" hangingPunct="1">
                        <a:defRPr sz="2338" b="1" kern="1200">
                          <a:solidFill>
                            <a:schemeClr val="dk1"/>
                          </a:solidFill>
                          <a:latin typeface="Arial"/>
                          <a:ea typeface="华文细黑"/>
                        </a:defRPr>
                      </a:lvl9pPr>
                    </a:lstStyle>
                    <a:p>
                      <a:pPr algn="ctr" fontAlgn="ctr"/>
                      <a:r>
                        <a:rPr sz="1100"/>
                        <a:t>Scenario</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a:txBody>
                  <a:tcPr marT="36000" marB="3600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p>
                      <a:pPr marL="0" algn="ctr" defTabSz="1187798" rtl="0" eaLnBrk="1" fontAlgn="ctr" latinLnBrk="0" hangingPunct="1"/>
                      <a:r>
                        <a:rPr sz="1100" b="1">
                          <a:solidFill>
                            <a:schemeClr val="dk1"/>
                          </a:solidFill>
                        </a:rPr>
                        <a:t>Function</a:t>
                      </a:r>
                      <a:endParaRPr lang="en-US" altLang="zh-CN" sz="1100" b="1" kern="1200" dirty="0">
                        <a:solidFill>
                          <a:schemeClr val="dk1"/>
                        </a:solidFill>
                        <a:latin typeface="Arial" panose="020B0604020202020204" pitchFamily="34" charset="0"/>
                        <a:ea typeface="微软雅黑" panose="020B0503020204020204" pitchFamily="34" charset="-122"/>
                        <a:cs typeface="+mn-cs"/>
                        <a:sym typeface="Arial" panose="020B0604020202020204" pitchFamily="34" charset="0"/>
                      </a:endParaRPr>
                    </a:p>
                  </a:txBody>
                  <a:tcPr marT="36000" marB="3600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lvl1pPr marL="0" algn="l" defTabSz="1187798" rtl="0" eaLnBrk="1" latinLnBrk="0" hangingPunct="1">
                        <a:defRPr sz="2338" b="1" kern="1200">
                          <a:solidFill>
                            <a:schemeClr val="dk1"/>
                          </a:solidFill>
                          <a:latin typeface="Arial"/>
                          <a:ea typeface="华文细黑"/>
                        </a:defRPr>
                      </a:lvl1pPr>
                      <a:lvl2pPr marL="593900" algn="l" defTabSz="1187798" rtl="0" eaLnBrk="1" latinLnBrk="0" hangingPunct="1">
                        <a:defRPr sz="2338" b="1" kern="1200">
                          <a:solidFill>
                            <a:schemeClr val="dk1"/>
                          </a:solidFill>
                          <a:latin typeface="Arial"/>
                          <a:ea typeface="华文细黑"/>
                        </a:defRPr>
                      </a:lvl2pPr>
                      <a:lvl3pPr marL="1187798" algn="l" defTabSz="1187798" rtl="0" eaLnBrk="1" latinLnBrk="0" hangingPunct="1">
                        <a:defRPr sz="2338" b="1" kern="1200">
                          <a:solidFill>
                            <a:schemeClr val="dk1"/>
                          </a:solidFill>
                          <a:latin typeface="Arial"/>
                          <a:ea typeface="华文细黑"/>
                        </a:defRPr>
                      </a:lvl3pPr>
                      <a:lvl4pPr marL="1781699" algn="l" defTabSz="1187798" rtl="0" eaLnBrk="1" latinLnBrk="0" hangingPunct="1">
                        <a:defRPr sz="2338" b="1" kern="1200">
                          <a:solidFill>
                            <a:schemeClr val="dk1"/>
                          </a:solidFill>
                          <a:latin typeface="Arial"/>
                          <a:ea typeface="华文细黑"/>
                        </a:defRPr>
                      </a:lvl4pPr>
                      <a:lvl5pPr marL="2375598" algn="l" defTabSz="1187798" rtl="0" eaLnBrk="1" latinLnBrk="0" hangingPunct="1">
                        <a:defRPr sz="2338" b="1" kern="1200">
                          <a:solidFill>
                            <a:schemeClr val="dk1"/>
                          </a:solidFill>
                          <a:latin typeface="Arial"/>
                          <a:ea typeface="华文细黑"/>
                        </a:defRPr>
                      </a:lvl5pPr>
                      <a:lvl6pPr marL="2969497" algn="l" defTabSz="1187798" rtl="0" eaLnBrk="1" latinLnBrk="0" hangingPunct="1">
                        <a:defRPr sz="2338" b="1" kern="1200">
                          <a:solidFill>
                            <a:schemeClr val="dk1"/>
                          </a:solidFill>
                          <a:latin typeface="Arial"/>
                          <a:ea typeface="华文细黑"/>
                        </a:defRPr>
                      </a:lvl6pPr>
                      <a:lvl7pPr marL="3563396" algn="l" defTabSz="1187798" rtl="0" eaLnBrk="1" latinLnBrk="0" hangingPunct="1">
                        <a:defRPr sz="2338" b="1" kern="1200">
                          <a:solidFill>
                            <a:schemeClr val="dk1"/>
                          </a:solidFill>
                          <a:latin typeface="Arial"/>
                          <a:ea typeface="华文细黑"/>
                        </a:defRPr>
                      </a:lvl7pPr>
                      <a:lvl8pPr marL="4157297" algn="l" defTabSz="1187798" rtl="0" eaLnBrk="1" latinLnBrk="0" hangingPunct="1">
                        <a:defRPr sz="2338" b="1" kern="1200">
                          <a:solidFill>
                            <a:schemeClr val="dk1"/>
                          </a:solidFill>
                          <a:latin typeface="Arial"/>
                          <a:ea typeface="华文细黑"/>
                        </a:defRPr>
                      </a:lvl8pPr>
                      <a:lvl9pPr marL="4751195" algn="l" defTabSz="1187798" rtl="0" eaLnBrk="1" latinLnBrk="0" hangingPunct="1">
                        <a:defRPr sz="2338" b="1" kern="1200">
                          <a:solidFill>
                            <a:schemeClr val="dk1"/>
                          </a:solidFill>
                          <a:latin typeface="Arial"/>
                          <a:ea typeface="华文细黑"/>
                        </a:defRPr>
                      </a:lvl9pPr>
                    </a:lstStyle>
                    <a:p>
                      <a:pPr algn="ctr" fontAlgn="ctr"/>
                      <a:r>
                        <a:rPr sz="1100"/>
                        <a:t>Default Value</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a:txBody>
                  <a:tcPr marT="36000" marB="3600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p>
                      <a:pPr marL="0" algn="ctr" defTabSz="1187798" rtl="0" eaLnBrk="1" fontAlgn="ctr" latinLnBrk="0" hangingPunct="1"/>
                      <a:r>
                        <a:rPr sz="1100" b="1">
                          <a:solidFill>
                            <a:schemeClr val="dk1"/>
                          </a:solidFill>
                        </a:rPr>
                        <a:t>Setting Notes</a:t>
                      </a:r>
                      <a:endParaRPr lang="en-US" altLang="zh-CN" sz="1100" b="1" kern="1200" dirty="0">
                        <a:solidFill>
                          <a:schemeClr val="dk1"/>
                        </a:solidFill>
                        <a:latin typeface="Arial" panose="020B0604020202020204" pitchFamily="34" charset="0"/>
                        <a:ea typeface="微软雅黑" panose="020B0503020204020204" pitchFamily="34" charset="-122"/>
                        <a:cs typeface="+mn-cs"/>
                        <a:sym typeface="Arial" panose="020B0604020202020204" pitchFamily="34" charset="0"/>
                      </a:endParaRPr>
                    </a:p>
                  </a:txBody>
                  <a:tcPr marT="36000" marB="3600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r>
              <a:tr h="282309">
                <a:tc rowSpan="5">
                  <a:txBody>
                    <a:bodyPr/>
                    <a:lstStyle/>
                    <a:p>
                      <a:pPr algn="ctr" fontAlgn="ctr"/>
                      <a:r>
                        <a:rPr sz="1000"/>
                        <a:t>Between the NMS and devices</a:t>
                      </a:r>
                      <a:endParaRPr lang="en-US" altLang="zh-CN" sz="1000" dirty="0">
                        <a:latin typeface="Arial" panose="020B0604020202020204" pitchFamily="34" charset="0"/>
                        <a:ea typeface="微软雅黑" panose="020B0503020204020204" pitchFamily="34" charset="-122"/>
                      </a:endParaRPr>
                    </a:p>
                  </a:txBody>
                  <a:tcPr marT="36000" marB="3600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algn="l" defTabSz="912409" rtl="0" eaLnBrk="1" fontAlgn="ctr" latinLnBrk="0" hangingPunct="1"/>
                      <a:r>
                        <a:rPr sz="1000">
                          <a:solidFill>
                            <a:schemeClr val="tx1"/>
                          </a:solidFill>
                        </a:rPr>
                        <a:t>Device status polling</a:t>
                      </a:r>
                      <a:endParaRPr lang="en-US" altLang="zh-CN" sz="1000" kern="1200" dirty="0">
                        <a:solidFill>
                          <a:schemeClr val="tx1"/>
                        </a:solidFill>
                        <a:latin typeface="Arial" panose="020B0604020202020204" pitchFamily="34" charset="0"/>
                        <a:ea typeface="微软雅黑" panose="020B0503020204020204" pitchFamily="34" charset="-122"/>
                        <a:cs typeface="+mn-cs"/>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fontAlgn="ctr"/>
                      <a:r>
                        <a:rPr sz="1000">
                          <a:solidFill>
                            <a:schemeClr val="tx1"/>
                          </a:solidFill>
                        </a:rPr>
                        <a:t>Check the connectivity between the NMS and devices.</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fontAlgn="ctr"/>
                      <a:r>
                        <a:rPr sz="1000">
                          <a:solidFill>
                            <a:schemeClr val="tx1"/>
                          </a:solidFill>
                        </a:rPr>
                        <a:t>The interval is 30s.</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fontAlgn="ctr"/>
                      <a:r>
                        <a:rPr sz="1000">
                          <a:solidFill>
                            <a:schemeClr val="tx1"/>
                          </a:solidFill>
                        </a:rPr>
                        <a:t>You cannot change the parameter value. </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r>
              <a:tr h="396491">
                <a:tc vMerge="1">
                  <a:txBody>
                    <a:bodyPr/>
                    <a:lstStyle/>
                    <a:p>
                      <a:pPr algn="ctr"/>
                      <a:endParaRPr lang="zh-CN" altLang="en-US" sz="1000" dirty="0"/>
                    </a:p>
                  </a:txBody>
                  <a:tcPr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algn="l" defTabSz="912409" rtl="0" eaLnBrk="1" fontAlgn="ctr" latinLnBrk="0" hangingPunct="1"/>
                      <a:r>
                        <a:rPr sz="1000">
                          <a:solidFill>
                            <a:schemeClr val="tx1"/>
                          </a:solidFill>
                        </a:rPr>
                        <a:t>Polling device inventory data</a:t>
                      </a:r>
                      <a:endParaRPr lang="en-US" altLang="zh-CN" sz="1000" kern="1200" dirty="0">
                        <a:solidFill>
                          <a:schemeClr val="tx1"/>
                        </a:solidFill>
                        <a:latin typeface="Arial" panose="020B0604020202020204" pitchFamily="34" charset="0"/>
                        <a:ea typeface="微软雅黑" panose="020B0503020204020204" pitchFamily="34" charset="-122"/>
                        <a:cs typeface="+mn-cs"/>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912409" rtl="0" eaLnBrk="1" fontAlgn="ctr" latinLnBrk="0" hangingPunct="1">
                        <a:lnSpc>
                          <a:spcPct val="100000"/>
                        </a:lnSpc>
                        <a:spcBef>
                          <a:spcPts val="0"/>
                        </a:spcBef>
                        <a:spcAft>
                          <a:spcPts val="0"/>
                        </a:spcAft>
                        <a:buClrTx/>
                        <a:buSzTx/>
                        <a:buFontTx/>
                        <a:buNone/>
                        <a:tabLst/>
                        <a:defRPr/>
                      </a:pPr>
                      <a:r>
                        <a:rPr sz="1000">
                          <a:solidFill>
                            <a:schemeClr val="tx1"/>
                          </a:solidFill>
                        </a:rPr>
                        <a:t>Periodically synchronize all device information.</a:t>
                      </a:r>
                      <a:endParaRPr lang="en-US" sz="1000" dirty="0">
                        <a:solidFill>
                          <a:schemeClr val="tx1"/>
                        </a:solidFill>
                        <a:latin typeface="Arial" panose="020B0604020202020204" pitchFamily="34" charset="0"/>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fontAlgn="ctr"/>
                      <a:r>
                        <a:rPr sz="1000">
                          <a:solidFill>
                            <a:schemeClr val="tx1"/>
                          </a:solidFill>
                        </a:rPr>
                        <a:t>Start time: 2:20; duration: 4 hours</a:t>
                      </a:r>
                      <a:endParaRPr lang="en-US" altLang="zh-CN" sz="1000" kern="1200" dirty="0">
                        <a:solidFill>
                          <a:schemeClr val="tx1"/>
                        </a:solidFill>
                        <a:latin typeface="Arial" panose="020B0604020202020204" pitchFamily="34" charset="0"/>
                        <a:ea typeface="微软雅黑" panose="020B0503020204020204" pitchFamily="34" charset="-122"/>
                        <a:cs typeface="+mn-cs"/>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fontAlgn="ctr"/>
                      <a:r>
                        <a:rPr sz="1000">
                          <a:solidFill>
                            <a:schemeClr val="tx1"/>
                          </a:solidFill>
                        </a:rPr>
                        <a:t>Full synchronization consumes system resources. Therefore, you are advised to perform full synchronization during off-peak hours, for example, in the early morning.</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r>
              <a:tr h="624855">
                <a:tc vMerge="1">
                  <a:txBody>
                    <a:bodyPr/>
                    <a:lstStyle/>
                    <a:p>
                      <a:pPr algn="ctr"/>
                      <a:endParaRPr lang="zh-CN" altLang="en-US" sz="1000" dirty="0"/>
                    </a:p>
                  </a:txBody>
                  <a:tcPr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algn="l" defTabSz="912409" rtl="0" eaLnBrk="1" fontAlgn="ctr" latinLnBrk="0" hangingPunct="1"/>
                      <a:r>
                        <a:rPr sz="1000">
                          <a:solidFill>
                            <a:schemeClr val="tx1"/>
                          </a:solidFill>
                        </a:rPr>
                        <a:t>Interface status polling</a:t>
                      </a:r>
                      <a:endParaRPr lang="en-US" altLang="zh-CN" sz="1000" kern="1200" dirty="0">
                        <a:solidFill>
                          <a:schemeClr val="tx1"/>
                        </a:solidFill>
                        <a:latin typeface="Arial" panose="020B0604020202020204" pitchFamily="34" charset="0"/>
                        <a:ea typeface="微软雅黑" panose="020B0503020204020204" pitchFamily="34" charset="-122"/>
                        <a:cs typeface="+mn-cs"/>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a:solidFill>
                            <a:schemeClr val="tx1"/>
                          </a:solidFill>
                        </a:rPr>
                        <a:t>Periodically check the status of link interfaces or network-wide interfaces.</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a:solidFill>
                            <a:schemeClr val="tx1"/>
                          </a:solidFill>
                        </a:rPr>
                        <a:t>No polling</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a:solidFill>
                            <a:schemeClr val="tx1"/>
                          </a:solidFill>
                        </a:rPr>
                        <a:t>It is recommended that this function be used when the alarm channel is abnormal or the alarm synchronization function is invalid. Set this parameter based on the number of devices. The larger the number of devices, the longer the polling interval.</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r>
              <a:tr h="282309">
                <a:tc vMerge="1">
                  <a:txBody>
                    <a:bodyPr/>
                    <a:lstStyle/>
                    <a:p>
                      <a:pPr algn="ctr"/>
                      <a:endParaRPr lang="zh-CN" altLang="en-US" sz="1000" dirty="0">
                        <a:latin typeface="Arial" panose="020B0503020204020204" pitchFamily="34" charset="-122"/>
                        <a:ea typeface="微软雅黑" panose="020B0503020204020204" pitchFamily="34" charset="-122"/>
                      </a:endParaRPr>
                    </a:p>
                  </a:txBody>
                  <a:tcPr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algn="l" defTabSz="912409" rtl="0" eaLnBrk="1" fontAlgn="ctr" latinLnBrk="0" hangingPunct="1"/>
                      <a:r>
                        <a:rPr sz="1000">
                          <a:solidFill>
                            <a:schemeClr val="tx1"/>
                          </a:solidFill>
                        </a:rPr>
                        <a:t>Terminal data polling</a:t>
                      </a:r>
                      <a:endParaRPr lang="en-US" altLang="zh-CN" sz="1000" kern="1200" dirty="0">
                        <a:solidFill>
                          <a:schemeClr val="tx1"/>
                        </a:solidFill>
                        <a:latin typeface="Arial" panose="020B0604020202020204" pitchFamily="34" charset="0"/>
                        <a:ea typeface="微软雅黑" panose="020B0503020204020204" pitchFamily="34" charset="-122"/>
                        <a:cs typeface="+mn-cs"/>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a:solidFill>
                            <a:schemeClr val="tx1"/>
                          </a:solidFill>
                        </a:rPr>
                        <a:t>Periodically obtain wired terminals and their statuses.</a:t>
                      </a:r>
                      <a:endParaRPr lang="en-US" sz="1000" dirty="0">
                        <a:solidFill>
                          <a:schemeClr val="tx1"/>
                        </a:solidFill>
                        <a:latin typeface="Arial" panose="020B0604020202020204" pitchFamily="34" charset="0"/>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a:solidFill>
                            <a:schemeClr val="tx1"/>
                          </a:solidFill>
                        </a:rPr>
                        <a:t>Every 1 hour</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a:solidFill>
                            <a:schemeClr val="tx1"/>
                          </a:solidFill>
                        </a:rPr>
                        <a:t>You cannot change the parameter value. </a:t>
                      </a:r>
                      <a:endParaRPr lang="en-US" sz="1000" dirty="0">
                        <a:solidFill>
                          <a:schemeClr val="tx1"/>
                        </a:solidFill>
                        <a:latin typeface="Arial" panose="020B0604020202020204" pitchFamily="34" charset="0"/>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r>
              <a:tr h="282309">
                <a:tc vMerge="1">
                  <a:txBody>
                    <a:bodyPr/>
                    <a:lstStyle/>
                    <a:p>
                      <a:pPr algn="ctr"/>
                      <a:endParaRPr lang="zh-CN" altLang="en-US" sz="1000" dirty="0">
                        <a:latin typeface="Arial" panose="020B0503020204020204" pitchFamily="34" charset="-122"/>
                        <a:ea typeface="微软雅黑" panose="020B0503020204020204" pitchFamily="34" charset="-122"/>
                      </a:endParaRPr>
                    </a:p>
                  </a:txBody>
                  <a:tcPr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algn="l" defTabSz="912409" rtl="0" eaLnBrk="1" fontAlgn="ctr" latinLnBrk="0" hangingPunct="1"/>
                      <a:r>
                        <a:rPr sz="1000">
                          <a:solidFill>
                            <a:schemeClr val="tx1"/>
                          </a:solidFill>
                        </a:rPr>
                        <a:t>Backing up configuration files</a:t>
                      </a:r>
                      <a:endParaRPr lang="en-US" altLang="zh-CN" sz="1000" kern="1200" dirty="0">
                        <a:solidFill>
                          <a:schemeClr val="tx1"/>
                        </a:solidFill>
                        <a:latin typeface="Arial" panose="020B0604020202020204" pitchFamily="34" charset="0"/>
                        <a:ea typeface="微软雅黑" panose="020B0503020204020204" pitchFamily="34" charset="-122"/>
                        <a:cs typeface="+mn-cs"/>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a:solidFill>
                            <a:schemeClr val="tx1"/>
                          </a:solidFill>
                        </a:rPr>
                        <a:t>Periodically obtain configuration files from devices.</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a:solidFill>
                            <a:schemeClr val="tx1"/>
                          </a:solidFill>
                        </a:rPr>
                        <a:t>Unstarted</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sz="1000" dirty="0">
                          <a:solidFill>
                            <a:schemeClr val="tx1"/>
                          </a:solidFill>
                        </a:rPr>
                        <a:t>You are advised to back up key devices once a day.</a:t>
                      </a:r>
                      <a:endParaRPr lang="en-US" altLang="zh-CN" sz="1000" dirty="0">
                        <a:solidFill>
                          <a:schemeClr val="tx1"/>
                        </a:solidFill>
                        <a:latin typeface="Arial" panose="020B0604020202020204" pitchFamily="34" charset="0"/>
                        <a:ea typeface="微软雅黑" panose="020B0503020204020204" pitchFamily="34" charset="-122"/>
                      </a:endParaRPr>
                    </a:p>
                  </a:txBody>
                  <a:tcPr marT="36000" marB="36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tint val="20000"/>
                      </a:srgbClr>
                    </a:solidFill>
                  </a:tcPr>
                </a:tc>
              </a:tr>
            </a:tbl>
          </a:graphicData>
        </a:graphic>
      </p:graphicFrame>
      <p:sp>
        <p:nvSpPr>
          <p:cNvPr id="7" name="文本框 6"/>
          <p:cNvSpPr txBox="1"/>
          <p:nvPr/>
        </p:nvSpPr>
        <p:spPr>
          <a:xfrm>
            <a:off x="4131862" y="5774889"/>
            <a:ext cx="7680308" cy="246221"/>
          </a:xfrm>
          <a:prstGeom prst="rect">
            <a:avLst/>
          </a:prstGeom>
          <a:noFill/>
        </p:spPr>
        <p:txBody>
          <a:bodyPr wrap="none" rtlCol="0">
            <a:spAutoFit/>
          </a:bodyPr>
          <a:lstStyle/>
          <a:p>
            <a:pPr fontAlgn="ctr"/>
            <a:r>
              <a:rPr sz="1000">
                <a:solidFill>
                  <a:srgbClr val="00B050"/>
                </a:solidFill>
              </a:rPr>
              <a:t>Operations on this page are professional. You are advised to perform these operations under the guidance of professional personnel.</a:t>
            </a:r>
            <a:endParaRPr lang="en-US" altLang="zh-CN" sz="1000" dirty="0">
              <a:solidFill>
                <a:srgbClr val="00B050"/>
              </a:solidFill>
              <a:latin typeface="Arial" panose="020B0604020202020204" pitchFamily="34" charset="0"/>
            </a:endParaRPr>
          </a:p>
        </p:txBody>
      </p:sp>
      <p:pic>
        <p:nvPicPr>
          <p:cNvPr id="8" name="Picture 1660" descr="图片68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20176" y="1848813"/>
            <a:ext cx="1560447" cy="8655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11" descr="图片2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050" y="1872944"/>
            <a:ext cx="816466" cy="86064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a:stCxn id="8" idx="3"/>
            <a:endCxn id="9" idx="1"/>
          </p:cNvCxnSpPr>
          <p:nvPr/>
        </p:nvCxnSpPr>
        <p:spPr>
          <a:xfrm>
            <a:off x="3980623" y="2281593"/>
            <a:ext cx="3746427" cy="2167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4" name="十字形 13"/>
          <p:cNvSpPr/>
          <p:nvPr/>
        </p:nvSpPr>
        <p:spPr>
          <a:xfrm rot="2777862">
            <a:off x="5639868" y="2077434"/>
            <a:ext cx="448347" cy="451664"/>
          </a:xfrm>
          <a:prstGeom prst="plus">
            <a:avLst>
              <a:gd name="adj" fmla="val 31931"/>
            </a:avLst>
          </a:prstGeom>
          <a:solidFill>
            <a:srgbClr val="FF0000"/>
          </a:solidFill>
        </p:spPr>
        <p:txBody>
          <a:bodyPr wrap="square" rtlCol="0" anchor="ctr">
            <a:spAutoFit/>
          </a:bodyPr>
          <a:lstStyle/>
          <a:p>
            <a:pPr algn="ctr" fontAlgn="ctr">
              <a:lnSpc>
                <a:spcPct val="150000"/>
              </a:lnSpc>
            </a:pPr>
            <a:endParaRPr lang="en-US" altLang="zh-CN" sz="1400" b="1" kern="0" dirty="0" smtClean="0">
              <a:solidFill>
                <a:srgbClr val="000000"/>
              </a:solidFill>
              <a:latin typeface="Arial" panose="020B0604020202020204" pitchFamily="34" charset="0"/>
              <a:ea typeface="微软雅黑" panose="020B0503020204020204" pitchFamily="34" charset="-122"/>
              <a:cs typeface="宋体" panose="02010600030101010101" pitchFamily="2" charset="-122"/>
            </a:endParaRPr>
          </a:p>
        </p:txBody>
      </p:sp>
      <p:cxnSp>
        <p:nvCxnSpPr>
          <p:cNvPr id="16" name="曲线连接符 15"/>
          <p:cNvCxnSpPr>
            <a:stCxn id="9" idx="0"/>
            <a:endCxn id="8" idx="0"/>
          </p:cNvCxnSpPr>
          <p:nvPr/>
        </p:nvCxnSpPr>
        <p:spPr>
          <a:xfrm rot="16200000" flipV="1">
            <a:off x="5655777" y="-606563"/>
            <a:ext cx="24131" cy="4934883"/>
          </a:xfrm>
          <a:prstGeom prst="curvedConnector3">
            <a:avLst>
              <a:gd name="adj1" fmla="val 1047329"/>
            </a:avLst>
          </a:prstGeom>
          <a:ln w="25400">
            <a:prstDash val="lgDash"/>
            <a:tailEnd type="stealt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00288" y="1453889"/>
            <a:ext cx="2127505" cy="338554"/>
          </a:xfrm>
          <a:prstGeom prst="rect">
            <a:avLst/>
          </a:prstGeom>
          <a:noFill/>
        </p:spPr>
        <p:txBody>
          <a:bodyPr wrap="none" rtlCol="0">
            <a:spAutoFit/>
          </a:bodyPr>
          <a:lstStyle/>
          <a:p>
            <a:pPr fontAlgn="ctr"/>
            <a:r>
              <a:rPr sz="1600">
                <a:solidFill>
                  <a:srgbClr val="000000"/>
                </a:solidFill>
              </a:rPr>
              <a:t>Polling/Reconciliation</a:t>
            </a:r>
            <a:endParaRPr lang="en-US" altLang="zh-CN" sz="1600" dirty="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257951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924907" y="2239448"/>
            <a:ext cx="6559472" cy="568325"/>
            <a:chOff x="1924907" y="2239448"/>
            <a:chExt cx="6559472" cy="568325"/>
          </a:xfrm>
          <a:solidFill>
            <a:srgbClr val="7F7F7F"/>
          </a:solidFill>
        </p:grpSpPr>
        <p:sp>
          <p:nvSpPr>
            <p:cNvPr id="19" name="Freeform 11"/>
            <p:cNvSpPr>
              <a:spLocks/>
            </p:cNvSpPr>
            <p:nvPr/>
          </p:nvSpPr>
          <p:spPr bwMode="gray">
            <a:xfrm>
              <a:off x="2796363" y="2239448"/>
              <a:ext cx="5688016"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0" name="Freeform 12"/>
            <p:cNvSpPr>
              <a:spLocks/>
            </p:cNvSpPr>
            <p:nvPr/>
          </p:nvSpPr>
          <p:spPr bwMode="gray">
            <a:xfrm>
              <a:off x="1924907" y="2239448"/>
              <a:ext cx="764775"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1" name="Text Box 13"/>
            <p:cNvSpPr txBox="1">
              <a:spLocks noChangeArrowheads="1"/>
            </p:cNvSpPr>
            <p:nvPr/>
          </p:nvSpPr>
          <p:spPr bwMode="gray">
            <a:xfrm>
              <a:off x="2909521" y="2295010"/>
              <a:ext cx="4493055" cy="457200"/>
            </a:xfrm>
            <a:prstGeom prst="rect">
              <a:avLst/>
            </a:prstGeom>
            <a:noFill/>
            <a:ln w="9525">
              <a:noFill/>
              <a:miter lim="800000"/>
              <a:headEnd/>
              <a:tailEnd/>
            </a:ln>
            <a:effectLst>
              <a:outerShdw dist="17961" dir="2700000" algn="ctr" rotWithShape="0">
                <a:srgbClr val="333333">
                  <a:alpha val="50000"/>
                </a:srgbClr>
              </a:outerShdw>
            </a:effectLst>
          </p:spPr>
          <p:txBody>
            <a:bodyPr>
              <a:spAutoFit/>
            </a:bodyPr>
            <a:lstStyle/>
            <a:p>
              <a:pPr defTabSz="914400" fontAlgn="ctr">
                <a:spcBef>
                  <a:spcPct val="0"/>
                </a:spcBef>
                <a:spcAft>
                  <a:spcPct val="0"/>
                </a:spcAft>
                <a:defRPr/>
              </a:pPr>
              <a:r>
                <a:rPr sz="2400">
                  <a:solidFill>
                    <a:srgbClr val="FFFFFF"/>
                  </a:solidFill>
                </a:rPr>
                <a:t>Overview</a:t>
              </a:r>
              <a:endParaRPr lang="en-US" sz="2400" dirty="0">
                <a:solidFill>
                  <a:srgbClr val="FFFFFF"/>
                </a:solidFill>
                <a:latin typeface="Arial" panose="020B0604020202020204" pitchFamily="34" charset="0"/>
              </a:endParaRPr>
            </a:p>
          </p:txBody>
        </p:sp>
        <p:sp>
          <p:nvSpPr>
            <p:cNvPr id="22" name="Text Box 16"/>
            <p:cNvSpPr txBox="1">
              <a:spLocks noChangeArrowheads="1"/>
            </p:cNvSpPr>
            <p:nvPr/>
          </p:nvSpPr>
          <p:spPr bwMode="gray">
            <a:xfrm>
              <a:off x="2172334" y="2262000"/>
              <a:ext cx="382388"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1</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grpSp>
      <p:grpSp>
        <p:nvGrpSpPr>
          <p:cNvPr id="23" name="组合 22"/>
          <p:cNvGrpSpPr/>
          <p:nvPr/>
        </p:nvGrpSpPr>
        <p:grpSpPr>
          <a:xfrm>
            <a:off x="1924907" y="2921041"/>
            <a:ext cx="6559472" cy="568325"/>
            <a:chOff x="1924907" y="2915569"/>
            <a:chExt cx="6559472" cy="568325"/>
          </a:xfrm>
        </p:grpSpPr>
        <p:sp>
          <p:nvSpPr>
            <p:cNvPr id="24" name="Freeform 9"/>
            <p:cNvSpPr>
              <a:spLocks/>
            </p:cNvSpPr>
            <p:nvPr/>
          </p:nvSpPr>
          <p:spPr bwMode="gray">
            <a:xfrm>
              <a:off x="2796363" y="2915569"/>
              <a:ext cx="5688016"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5" name="Freeform 10"/>
            <p:cNvSpPr>
              <a:spLocks/>
            </p:cNvSpPr>
            <p:nvPr/>
          </p:nvSpPr>
          <p:spPr bwMode="gray">
            <a:xfrm>
              <a:off x="1924907" y="2915569"/>
              <a:ext cx="764775"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6" name="Text Box 14"/>
            <p:cNvSpPr txBox="1">
              <a:spLocks noChangeArrowheads="1"/>
            </p:cNvSpPr>
            <p:nvPr/>
          </p:nvSpPr>
          <p:spPr bwMode="gray">
            <a:xfrm>
              <a:off x="2909521" y="2968899"/>
              <a:ext cx="5266297"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defRPr/>
              </a:pPr>
              <a:r>
                <a:rPr sz="2400">
                  <a:solidFill>
                    <a:srgbClr val="FFFFFF"/>
                  </a:solidFill>
                </a:rPr>
                <a:t>Site Deployment</a:t>
              </a:r>
              <a:endParaRPr lang="en-US" sz="2400" dirty="0">
                <a:solidFill>
                  <a:srgbClr val="FFFFFF"/>
                </a:solidFill>
                <a:latin typeface="Arial" panose="020B0604020202020204" pitchFamily="34" charset="0"/>
              </a:endParaRPr>
            </a:p>
          </p:txBody>
        </p:sp>
        <p:sp>
          <p:nvSpPr>
            <p:cNvPr id="27" name="Text Box 17"/>
            <p:cNvSpPr txBox="1">
              <a:spLocks noChangeArrowheads="1"/>
            </p:cNvSpPr>
            <p:nvPr/>
          </p:nvSpPr>
          <p:spPr bwMode="gray">
            <a:xfrm>
              <a:off x="2172334" y="2938121"/>
              <a:ext cx="382388"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2</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grpSp>
      <p:grpSp>
        <p:nvGrpSpPr>
          <p:cNvPr id="28" name="组合 27"/>
          <p:cNvGrpSpPr/>
          <p:nvPr/>
        </p:nvGrpSpPr>
        <p:grpSpPr>
          <a:xfrm>
            <a:off x="1932580" y="3602633"/>
            <a:ext cx="6494728" cy="568325"/>
            <a:chOff x="1932580" y="3602633"/>
            <a:chExt cx="6494728" cy="568325"/>
          </a:xfrm>
          <a:solidFill>
            <a:srgbClr val="C00000"/>
          </a:solidFill>
        </p:grpSpPr>
        <p:sp>
          <p:nvSpPr>
            <p:cNvPr id="29" name="Freeform 6"/>
            <p:cNvSpPr>
              <a:spLocks/>
            </p:cNvSpPr>
            <p:nvPr/>
          </p:nvSpPr>
          <p:spPr bwMode="gray">
            <a:xfrm>
              <a:off x="2796363" y="3602633"/>
              <a:ext cx="5630945"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30" name="Freeform 7"/>
            <p:cNvSpPr>
              <a:spLocks/>
            </p:cNvSpPr>
            <p:nvPr/>
          </p:nvSpPr>
          <p:spPr bwMode="gray">
            <a:xfrm>
              <a:off x="1932580" y="3602633"/>
              <a:ext cx="757102"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31" name="Text Box 8"/>
            <p:cNvSpPr txBox="1">
              <a:spLocks noChangeArrowheads="1"/>
            </p:cNvSpPr>
            <p:nvPr/>
          </p:nvSpPr>
          <p:spPr bwMode="gray">
            <a:xfrm>
              <a:off x="2936415" y="3655963"/>
              <a:ext cx="516613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defRPr/>
              </a:pPr>
              <a:endParaRPr lang="en-US" altLang="zh-CN" sz="2400" kern="0" dirty="0" smtClean="0">
                <a:solidFill>
                  <a:srgbClr val="FFFFFF"/>
                </a:solidFill>
                <a:latin typeface="Arial" panose="020B0604020202020204" pitchFamily="34" charset="0"/>
                <a:ea typeface="微软雅黑" panose="020B0503020204020204" pitchFamily="34" charset="-122"/>
              </a:endParaRPr>
            </a:p>
          </p:txBody>
        </p:sp>
        <p:sp>
          <p:nvSpPr>
            <p:cNvPr id="32" name="Text Box 18"/>
            <p:cNvSpPr txBox="1">
              <a:spLocks noChangeArrowheads="1"/>
            </p:cNvSpPr>
            <p:nvPr/>
          </p:nvSpPr>
          <p:spPr bwMode="gray">
            <a:xfrm>
              <a:off x="2176171" y="3625185"/>
              <a:ext cx="378551"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3</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sp>
          <p:nvSpPr>
            <p:cNvPr id="33" name="Text Box 8"/>
            <p:cNvSpPr txBox="1">
              <a:spLocks noChangeArrowheads="1"/>
            </p:cNvSpPr>
            <p:nvPr/>
          </p:nvSpPr>
          <p:spPr bwMode="gray">
            <a:xfrm>
              <a:off x="2909521" y="3655963"/>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pPr>
              <a:r>
                <a:rPr sz="2400">
                  <a:solidFill>
                    <a:srgbClr val="FFFFFF"/>
                  </a:solidFill>
                </a:rPr>
                <a:t>Routine O&amp;M</a:t>
              </a:r>
              <a:endParaRPr lang="en-US" sz="2400" dirty="0">
                <a:solidFill>
                  <a:srgbClr val="FFFFFF"/>
                </a:solidFill>
                <a:latin typeface="Arial" panose="020B0604020202020204" pitchFamily="34" charset="0"/>
              </a:endParaRPr>
            </a:p>
          </p:txBody>
        </p:sp>
      </p:grpSp>
    </p:spTree>
    <p:extLst>
      <p:ext uri="{BB962C8B-B14F-4D97-AF65-F5344CB8AC3E}">
        <p14:creationId xmlns:p14="http://schemas.microsoft.com/office/powerpoint/2010/main" val="64654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862881" y="799071"/>
            <a:ext cx="8094954" cy="5338118"/>
          </a:xfrm>
          <a:prstGeom prst="rect">
            <a:avLst/>
          </a:prstGeom>
        </p:spPr>
      </p:pic>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Routine O&amp;M of Network Devices - Resource Overview</a:t>
            </a:r>
            <a:endParaRPr lang="en-US" altLang="zh-CN" sz="2400" dirty="0">
              <a:solidFill>
                <a:srgbClr val="C00000"/>
              </a:solidFill>
              <a:latin typeface="Arial" panose="020B0604020202020204" pitchFamily="34" charset="0"/>
            </a:endParaRPr>
          </a:p>
        </p:txBody>
      </p:sp>
      <p:sp>
        <p:nvSpPr>
          <p:cNvPr id="6" name="矩形 5"/>
          <p:cNvSpPr/>
          <p:nvPr/>
        </p:nvSpPr>
        <p:spPr bwMode="auto">
          <a:xfrm>
            <a:off x="578248" y="1409606"/>
            <a:ext cx="1491243" cy="846549"/>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a:pPr>
            <a:r>
              <a:rPr sz="1000" b="1" dirty="0">
                <a:solidFill>
                  <a:srgbClr val="FFFFFF"/>
                </a:solidFill>
              </a:rPr>
              <a:t>Device status statistics. </a:t>
            </a:r>
            <a:r>
              <a:rPr sz="1000" b="1" dirty="0" smtClean="0">
                <a:solidFill>
                  <a:srgbClr val="FFFFFF"/>
                </a:solidFill>
              </a:rPr>
              <a:t>You </a:t>
            </a:r>
            <a:r>
              <a:rPr sz="1000" b="1" dirty="0">
                <a:solidFill>
                  <a:srgbClr val="FFFFFF"/>
                </a:solidFill>
              </a:rPr>
              <a:t>can click the rose chart to quickly filter devices.</a:t>
            </a:r>
            <a:endParaRPr lang="en-US" sz="1000" b="1" dirty="0">
              <a:solidFill>
                <a:srgbClr val="FFFFFF"/>
              </a:solidFill>
              <a:latin typeface="Arial" panose="020B0604020202020204" pitchFamily="34" charset="0"/>
            </a:endParaRPr>
          </a:p>
        </p:txBody>
      </p:sp>
      <p:sp>
        <p:nvSpPr>
          <p:cNvPr id="7" name="椭圆 6"/>
          <p:cNvSpPr/>
          <p:nvPr/>
        </p:nvSpPr>
        <p:spPr bwMode="auto">
          <a:xfrm>
            <a:off x="2901062" y="1969834"/>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8" name="直接连接符 7"/>
          <p:cNvCxnSpPr>
            <a:stCxn id="7" idx="6"/>
          </p:cNvCxnSpPr>
          <p:nvPr/>
        </p:nvCxnSpPr>
        <p:spPr bwMode="auto">
          <a:xfrm flipH="1" flipV="1">
            <a:off x="2069491" y="1832881"/>
            <a:ext cx="939583" cy="190959"/>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15" name="矩形 14"/>
          <p:cNvSpPr/>
          <p:nvPr/>
        </p:nvSpPr>
        <p:spPr bwMode="auto">
          <a:xfrm>
            <a:off x="145279" y="4297074"/>
            <a:ext cx="1699845" cy="1513176"/>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3"/>
            </a:pPr>
            <a:r>
              <a:rPr sz="1000" b="1" dirty="0">
                <a:solidFill>
                  <a:srgbClr val="FFFFFF"/>
                </a:solidFill>
              </a:rPr>
              <a:t>Go to the details page of a single device and view the detailed information about the device, including alarms, KPIs, and interfaces.</a:t>
            </a:r>
            <a:endParaRPr lang="en-US" sz="1000" b="1" dirty="0">
              <a:solidFill>
                <a:srgbClr val="FFFFFF"/>
              </a:solidFill>
              <a:latin typeface="Arial" panose="020B0604020202020204" pitchFamily="34" charset="0"/>
            </a:endParaRPr>
          </a:p>
        </p:txBody>
      </p:sp>
      <p:sp>
        <p:nvSpPr>
          <p:cNvPr id="16" name="椭圆 15"/>
          <p:cNvSpPr/>
          <p:nvPr/>
        </p:nvSpPr>
        <p:spPr bwMode="auto">
          <a:xfrm>
            <a:off x="3189346" y="3957513"/>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17" name="直接连接符 16"/>
          <p:cNvCxnSpPr>
            <a:stCxn id="16" idx="2"/>
            <a:endCxn id="15" idx="3"/>
          </p:cNvCxnSpPr>
          <p:nvPr/>
        </p:nvCxnSpPr>
        <p:spPr bwMode="auto">
          <a:xfrm flipH="1">
            <a:off x="1845124" y="4011519"/>
            <a:ext cx="1344222" cy="1042143"/>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25" name="矩形 24"/>
          <p:cNvSpPr/>
          <p:nvPr/>
        </p:nvSpPr>
        <p:spPr bwMode="auto">
          <a:xfrm>
            <a:off x="10232994" y="3876758"/>
            <a:ext cx="1491243" cy="1102647"/>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2"/>
            </a:pPr>
            <a:r>
              <a:rPr sz="1000" b="1">
                <a:solidFill>
                  <a:srgbClr val="FFFFFF"/>
                </a:solidFill>
              </a:rPr>
              <a:t>Column customization.</a:t>
            </a:r>
            <a:r>
              <a:rPr sz="1000">
                <a:solidFill>
                  <a:srgbClr val="FFFFFF"/>
                </a:solidFill>
              </a:rPr>
              <a:t> </a:t>
            </a:r>
            <a:r>
              <a:rPr sz="1000" b="1">
                <a:solidFill>
                  <a:srgbClr val="FFFFFF"/>
                </a:solidFill>
              </a:rPr>
              <a:t>Many columns are available, including maintenance information.</a:t>
            </a:r>
            <a:endParaRPr lang="en-US" sz="1000" b="1" dirty="0">
              <a:solidFill>
                <a:srgbClr val="FFFFFF"/>
              </a:solidFill>
              <a:latin typeface="Arial" panose="020B0604020202020204" pitchFamily="34" charset="0"/>
            </a:endParaRPr>
          </a:p>
        </p:txBody>
      </p:sp>
      <p:cxnSp>
        <p:nvCxnSpPr>
          <p:cNvPr id="27" name="直接连接符 26"/>
          <p:cNvCxnSpPr>
            <a:stCxn id="31" idx="5"/>
            <a:endCxn id="25" idx="1"/>
          </p:cNvCxnSpPr>
          <p:nvPr/>
        </p:nvCxnSpPr>
        <p:spPr bwMode="auto">
          <a:xfrm>
            <a:off x="9702211" y="3349258"/>
            <a:ext cx="530783" cy="1078824"/>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31" name="椭圆 30"/>
          <p:cNvSpPr/>
          <p:nvPr/>
        </p:nvSpPr>
        <p:spPr bwMode="auto">
          <a:xfrm>
            <a:off x="9610017" y="3257064"/>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872590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16242" y="698423"/>
            <a:ext cx="4807131" cy="5601247"/>
          </a:xfrm>
          <a:prstGeom prst="rect">
            <a:avLst/>
          </a:prstGeom>
        </p:spPr>
      </p:pic>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dirty="0">
                <a:solidFill>
                  <a:srgbClr val="C00000"/>
                </a:solidFill>
              </a:rPr>
              <a:t>Routine O&amp;M of Network Devices - Key Device Monitoring</a:t>
            </a:r>
            <a:endParaRPr lang="en-US" altLang="zh-CN" sz="2400" dirty="0">
              <a:solidFill>
                <a:srgbClr val="C00000"/>
              </a:solidFill>
              <a:latin typeface="Arial" panose="020B0604020202020204" pitchFamily="34" charset="0"/>
            </a:endParaRPr>
          </a:p>
        </p:txBody>
      </p:sp>
      <p:sp>
        <p:nvSpPr>
          <p:cNvPr id="6" name="矩形 5"/>
          <p:cNvSpPr/>
          <p:nvPr/>
        </p:nvSpPr>
        <p:spPr bwMode="auto">
          <a:xfrm>
            <a:off x="9391541" y="1139098"/>
            <a:ext cx="1404156" cy="403952"/>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a:pPr>
            <a:r>
              <a:rPr sz="1000" b="1">
                <a:solidFill>
                  <a:srgbClr val="FFFFFF"/>
                </a:solidFill>
              </a:rPr>
              <a:t>Basic device information</a:t>
            </a:r>
            <a:endParaRPr lang="en-US" sz="1000" b="1" dirty="0">
              <a:solidFill>
                <a:srgbClr val="FFFFFF"/>
              </a:solidFill>
              <a:latin typeface="Arial" panose="020B0604020202020204" pitchFamily="34" charset="0"/>
            </a:endParaRPr>
          </a:p>
        </p:txBody>
      </p:sp>
      <p:sp>
        <p:nvSpPr>
          <p:cNvPr id="7" name="椭圆 6"/>
          <p:cNvSpPr/>
          <p:nvPr/>
        </p:nvSpPr>
        <p:spPr bwMode="auto">
          <a:xfrm>
            <a:off x="7962658" y="885577"/>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8" name="直接连接符 7"/>
          <p:cNvCxnSpPr>
            <a:stCxn id="7" idx="6"/>
            <a:endCxn id="6" idx="1"/>
          </p:cNvCxnSpPr>
          <p:nvPr/>
        </p:nvCxnSpPr>
        <p:spPr bwMode="auto">
          <a:xfrm>
            <a:off x="8070670" y="939583"/>
            <a:ext cx="1320871" cy="401491"/>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13" name="矩形 12"/>
          <p:cNvSpPr/>
          <p:nvPr/>
        </p:nvSpPr>
        <p:spPr bwMode="auto">
          <a:xfrm>
            <a:off x="1143834" y="3667641"/>
            <a:ext cx="1404156" cy="894834"/>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4"/>
            </a:pPr>
            <a:r>
              <a:rPr sz="1000" b="1" dirty="0">
                <a:solidFill>
                  <a:srgbClr val="FFFFFF"/>
                </a:solidFill>
              </a:rPr>
              <a:t>Device KPIs, which are marked in red if they exceed the thresholds</a:t>
            </a:r>
            <a:endParaRPr lang="en-US" sz="1000" b="1" dirty="0">
              <a:solidFill>
                <a:srgbClr val="FFFFFF"/>
              </a:solidFill>
              <a:latin typeface="Arial" panose="020B0604020202020204" pitchFamily="34" charset="0"/>
            </a:endParaRPr>
          </a:p>
        </p:txBody>
      </p:sp>
      <p:sp>
        <p:nvSpPr>
          <p:cNvPr id="14" name="椭圆 13"/>
          <p:cNvSpPr/>
          <p:nvPr/>
        </p:nvSpPr>
        <p:spPr bwMode="auto">
          <a:xfrm>
            <a:off x="3742470" y="3173003"/>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15" name="直接连接符 14"/>
          <p:cNvCxnSpPr>
            <a:stCxn id="14" idx="2"/>
            <a:endCxn id="13" idx="3"/>
          </p:cNvCxnSpPr>
          <p:nvPr/>
        </p:nvCxnSpPr>
        <p:spPr bwMode="auto">
          <a:xfrm flipH="1">
            <a:off x="2547990" y="3227009"/>
            <a:ext cx="1194480" cy="888049"/>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21" name="矩形 20"/>
          <p:cNvSpPr/>
          <p:nvPr/>
        </p:nvSpPr>
        <p:spPr bwMode="auto">
          <a:xfrm>
            <a:off x="9391541" y="5258505"/>
            <a:ext cx="1404156" cy="808920"/>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5"/>
            </a:pPr>
            <a:r>
              <a:rPr sz="1000" b="1">
                <a:solidFill>
                  <a:srgbClr val="FFFFFF"/>
                </a:solidFill>
              </a:rPr>
              <a:t>Connections between a single device and peripheral devices</a:t>
            </a:r>
            <a:endParaRPr lang="en-US" sz="1000" b="1" dirty="0">
              <a:solidFill>
                <a:srgbClr val="FFFFFF"/>
              </a:solidFill>
              <a:latin typeface="Arial" panose="020B0604020202020204" pitchFamily="34" charset="0"/>
            </a:endParaRPr>
          </a:p>
        </p:txBody>
      </p:sp>
      <p:sp>
        <p:nvSpPr>
          <p:cNvPr id="22" name="椭圆 21"/>
          <p:cNvSpPr/>
          <p:nvPr/>
        </p:nvSpPr>
        <p:spPr bwMode="auto">
          <a:xfrm>
            <a:off x="7383127" y="5027331"/>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23" name="直接连接符 22"/>
          <p:cNvCxnSpPr>
            <a:stCxn id="22" idx="6"/>
            <a:endCxn id="21" idx="1"/>
          </p:cNvCxnSpPr>
          <p:nvPr/>
        </p:nvCxnSpPr>
        <p:spPr bwMode="auto">
          <a:xfrm>
            <a:off x="7491139" y="5081337"/>
            <a:ext cx="1900402" cy="581628"/>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33" name="矩形 32"/>
          <p:cNvSpPr/>
          <p:nvPr/>
        </p:nvSpPr>
        <p:spPr bwMode="auto">
          <a:xfrm>
            <a:off x="1059255" y="2062461"/>
            <a:ext cx="1488735" cy="368616"/>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2"/>
            </a:pPr>
            <a:r>
              <a:rPr sz="1000" b="1">
                <a:solidFill>
                  <a:srgbClr val="FFFFFF"/>
                </a:solidFill>
              </a:rPr>
              <a:t>Alarm statistics of a single device</a:t>
            </a:r>
            <a:endParaRPr lang="en-US" sz="1000" b="1" dirty="0">
              <a:solidFill>
                <a:srgbClr val="FFFFFF"/>
              </a:solidFill>
              <a:latin typeface="Arial" panose="020B0604020202020204" pitchFamily="34" charset="0"/>
            </a:endParaRPr>
          </a:p>
        </p:txBody>
      </p:sp>
      <p:sp>
        <p:nvSpPr>
          <p:cNvPr id="39" name="椭圆 38"/>
          <p:cNvSpPr/>
          <p:nvPr/>
        </p:nvSpPr>
        <p:spPr bwMode="auto">
          <a:xfrm>
            <a:off x="4002882" y="1713887"/>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40" name="直接连接符 39"/>
          <p:cNvCxnSpPr>
            <a:stCxn id="39" idx="2"/>
            <a:endCxn id="33" idx="3"/>
          </p:cNvCxnSpPr>
          <p:nvPr/>
        </p:nvCxnSpPr>
        <p:spPr bwMode="auto">
          <a:xfrm flipH="1">
            <a:off x="2547990" y="1767893"/>
            <a:ext cx="1454892" cy="478876"/>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46" name="矩形 45"/>
          <p:cNvSpPr/>
          <p:nvPr/>
        </p:nvSpPr>
        <p:spPr bwMode="auto">
          <a:xfrm>
            <a:off x="9391541" y="2431077"/>
            <a:ext cx="1404156" cy="741926"/>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3"/>
            </a:pPr>
            <a:r>
              <a:rPr sz="1000" b="1">
                <a:solidFill>
                  <a:srgbClr val="FFFFFF"/>
                </a:solidFill>
              </a:rPr>
              <a:t>Key resources: interface, power supply, and fan status statistics.</a:t>
            </a:r>
            <a:endParaRPr lang="en-US" sz="1000" b="1" dirty="0">
              <a:solidFill>
                <a:srgbClr val="FFFFFF"/>
              </a:solidFill>
              <a:latin typeface="Arial" panose="020B0604020202020204" pitchFamily="34" charset="0"/>
            </a:endParaRPr>
          </a:p>
        </p:txBody>
      </p:sp>
      <p:sp>
        <p:nvSpPr>
          <p:cNvPr id="47" name="椭圆 46"/>
          <p:cNvSpPr/>
          <p:nvPr/>
        </p:nvSpPr>
        <p:spPr bwMode="auto">
          <a:xfrm>
            <a:off x="7636733" y="1932048"/>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48" name="直接连接符 47"/>
          <p:cNvCxnSpPr>
            <a:stCxn id="47" idx="6"/>
            <a:endCxn id="46" idx="1"/>
          </p:cNvCxnSpPr>
          <p:nvPr/>
        </p:nvCxnSpPr>
        <p:spPr bwMode="auto">
          <a:xfrm>
            <a:off x="7744745" y="1986054"/>
            <a:ext cx="1646796" cy="815986"/>
          </a:xfrm>
          <a:prstGeom prst="line">
            <a:avLst/>
          </a:prstGeom>
          <a:solidFill>
            <a:srgbClr val="CCFF99"/>
          </a:solidFill>
          <a:ln w="19050" cap="flat" cmpd="sng" algn="ctr">
            <a:solidFill>
              <a:srgbClr val="0099CC"/>
            </a:solidFill>
            <a:prstDash val="solid"/>
            <a:round/>
            <a:headEnd type="none" w="med" len="med"/>
            <a:tailEnd type="none" w="med" len="med"/>
          </a:ln>
          <a:effectLst/>
        </p:spPr>
      </p:cxnSp>
    </p:spTree>
    <p:extLst>
      <p:ext uri="{BB962C8B-B14F-4D97-AF65-F5344CB8AC3E}">
        <p14:creationId xmlns:p14="http://schemas.microsoft.com/office/powerpoint/2010/main" val="621902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Routine O&amp;M of Network Devices - Device Panel</a:t>
            </a:r>
            <a:endParaRPr lang="zh-CN" altLang="en-US" sz="2400" dirty="0">
              <a:solidFill>
                <a:srgbClr val="C00000"/>
              </a:solidFill>
            </a:endParaRPr>
          </a:p>
        </p:txBody>
      </p:sp>
      <p:sp>
        <p:nvSpPr>
          <p:cNvPr id="3" name="内容占位符 2"/>
          <p:cNvSpPr>
            <a:spLocks noGrp="1"/>
          </p:cNvSpPr>
          <p:nvPr>
            <p:ph idx="1"/>
          </p:nvPr>
        </p:nvSpPr>
        <p:spPr/>
        <p:txBody>
          <a:bodyPr/>
          <a:lstStyle/>
          <a:p>
            <a:endParaRPr lang="zh-CN" altLang="en-US" dirty="0"/>
          </a:p>
        </p:txBody>
      </p:sp>
      <p:sp>
        <p:nvSpPr>
          <p:cNvPr id="6" name="文本框 5"/>
          <p:cNvSpPr txBox="1"/>
          <p:nvPr/>
        </p:nvSpPr>
        <p:spPr>
          <a:xfrm>
            <a:off x="7557874" y="3803002"/>
            <a:ext cx="3809660" cy="1077218"/>
          </a:xfrm>
          <a:prstGeom prst="rect">
            <a:avLst/>
          </a:prstGeom>
          <a:noFill/>
        </p:spPr>
        <p:txBody>
          <a:bodyPr wrap="square" rtlCol="0">
            <a:spAutoFit/>
          </a:bodyPr>
          <a:lstStyle/>
          <a:p>
            <a:pPr marL="342900" indent="-342900">
              <a:buFontTx/>
              <a:buAutoNum type="arabicPeriod"/>
            </a:pPr>
            <a:r>
              <a:rPr sz="1600" dirty="0">
                <a:solidFill>
                  <a:srgbClr val="000000"/>
                </a:solidFill>
              </a:rPr>
              <a:t>The high-fidelity Huawei device panel displays devices at a ratio of 1:1. You can right-click the panel to quickly perform operations.</a:t>
            </a:r>
            <a:endParaRPr lang="en-US" altLang="zh-CN" sz="1600" dirty="0" smtClean="0">
              <a:solidFill>
                <a:srgbClr val="000000"/>
              </a:solidFill>
            </a:endParaRPr>
          </a:p>
          <a:p>
            <a:pPr marL="342900" indent="-342900">
              <a:buFontTx/>
              <a:buAutoNum type="arabicPeriod"/>
            </a:pPr>
            <a:r>
              <a:rPr sz="1600" dirty="0">
                <a:solidFill>
                  <a:srgbClr val="000000"/>
                </a:solidFill>
              </a:rPr>
              <a:t>The low-fidelity third-party device panel displays the interface statuses.</a:t>
            </a:r>
            <a:endParaRPr lang="zh-CN" altLang="en-US" sz="1600" dirty="0">
              <a:solidFill>
                <a:srgbClr val="000000"/>
              </a:solidFill>
            </a:endParaRPr>
          </a:p>
        </p:txBody>
      </p:sp>
      <p:pic>
        <p:nvPicPr>
          <p:cNvPr id="5" name="图片 4"/>
          <p:cNvPicPr>
            <a:picLocks noChangeAspect="1"/>
          </p:cNvPicPr>
          <p:nvPr/>
        </p:nvPicPr>
        <p:blipFill>
          <a:blip r:embed="rId2"/>
          <a:stretch>
            <a:fillRect/>
          </a:stretch>
        </p:blipFill>
        <p:spPr>
          <a:xfrm>
            <a:off x="527120" y="1077273"/>
            <a:ext cx="7030754" cy="4499910"/>
          </a:xfrm>
          <a:prstGeom prst="rect">
            <a:avLst/>
          </a:prstGeom>
        </p:spPr>
      </p:pic>
    </p:spTree>
    <p:extLst>
      <p:ext uri="{BB962C8B-B14F-4D97-AF65-F5344CB8AC3E}">
        <p14:creationId xmlns:p14="http://schemas.microsoft.com/office/powerpoint/2010/main" val="420782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955588" y="1052269"/>
            <a:ext cx="9873023" cy="4524914"/>
          </a:xfrm>
          <a:prstGeom prst="rect">
            <a:avLst/>
          </a:prstGeom>
        </p:spPr>
      </p:pic>
      <p:sp>
        <p:nvSpPr>
          <p:cNvPr id="2" name="标题 1"/>
          <p:cNvSpPr>
            <a:spLocks noGrp="1"/>
          </p:cNvSpPr>
          <p:nvPr>
            <p:ph type="title"/>
          </p:nvPr>
        </p:nvSpPr>
        <p:spPr>
          <a:xfrm>
            <a:off x="431856" y="53494"/>
            <a:ext cx="10756714" cy="78245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dirty="0">
                <a:solidFill>
                  <a:srgbClr val="C00000"/>
                </a:solidFill>
              </a:rPr>
              <a:t>Routine O&amp;M of Network Devices - </a:t>
            </a:r>
            <a:r>
              <a:rPr lang="en-US" altLang="zh-CN" sz="2400" dirty="0" smtClean="0">
                <a:solidFill>
                  <a:srgbClr val="C00000"/>
                </a:solidFill>
              </a:rPr>
              <a:t>Interface</a:t>
            </a:r>
            <a:endParaRPr lang="zh-CN" altLang="en-US" sz="2400" dirty="0">
              <a:solidFill>
                <a:srgbClr val="C00000"/>
              </a:solidFill>
            </a:endParaRPr>
          </a:p>
        </p:txBody>
      </p:sp>
      <p:sp>
        <p:nvSpPr>
          <p:cNvPr id="6" name="矩形 5"/>
          <p:cNvSpPr/>
          <p:nvPr/>
        </p:nvSpPr>
        <p:spPr bwMode="auto">
          <a:xfrm>
            <a:off x="133960" y="3314726"/>
            <a:ext cx="2096491" cy="633431"/>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r>
              <a:rPr sz="1000" b="1" dirty="0">
                <a:solidFill>
                  <a:srgbClr val="FFFFFF"/>
                </a:solidFill>
              </a:rPr>
              <a:t>Interface information is displayed based on matrices.</a:t>
            </a:r>
            <a:endParaRPr lang="en-US" altLang="zh-CN" sz="1000" b="1" dirty="0" smtClean="0">
              <a:solidFill>
                <a:srgbClr val="FFFFFF"/>
              </a:solidFill>
              <a:latin typeface="Arial" panose="020B0503020204020204" pitchFamily="34" charset="-122"/>
              <a:ea typeface="微软雅黑" panose="020B0503020204020204" pitchFamily="34" charset="-122"/>
            </a:endParaRPr>
          </a:p>
          <a:p>
            <a:pPr defTabSz="914400" fontAlgn="t">
              <a:spcBef>
                <a:spcPct val="0"/>
              </a:spcBef>
              <a:spcAft>
                <a:spcPct val="0"/>
              </a:spcAft>
            </a:pPr>
            <a:r>
              <a:rPr sz="1000" b="1" dirty="0">
                <a:solidFill>
                  <a:srgbClr val="FFFFFF"/>
                </a:solidFill>
              </a:rPr>
              <a:t>Logical sub-interfaces are not displayed.</a:t>
            </a:r>
          </a:p>
        </p:txBody>
      </p:sp>
      <p:sp>
        <p:nvSpPr>
          <p:cNvPr id="7" name="椭圆 6"/>
          <p:cNvSpPr/>
          <p:nvPr/>
        </p:nvSpPr>
        <p:spPr bwMode="auto">
          <a:xfrm>
            <a:off x="4003055" y="1839036"/>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smtClean="0">
              <a:solidFill>
                <a:srgbClr val="000000"/>
              </a:solidFill>
              <a:latin typeface="Arial" pitchFamily="34" charset="0"/>
            </a:endParaRPr>
          </a:p>
        </p:txBody>
      </p:sp>
      <p:cxnSp>
        <p:nvCxnSpPr>
          <p:cNvPr id="8" name="直接连接符 7"/>
          <p:cNvCxnSpPr>
            <a:stCxn id="7" idx="3"/>
            <a:endCxn id="6" idx="0"/>
          </p:cNvCxnSpPr>
          <p:nvPr/>
        </p:nvCxnSpPr>
        <p:spPr bwMode="auto">
          <a:xfrm flipH="1">
            <a:off x="1182206" y="1931230"/>
            <a:ext cx="2836667" cy="1383496"/>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17" name="椭圆 16"/>
          <p:cNvSpPr/>
          <p:nvPr/>
        </p:nvSpPr>
        <p:spPr bwMode="auto">
          <a:xfrm>
            <a:off x="3589585" y="3546361"/>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smtClean="0">
              <a:solidFill>
                <a:srgbClr val="000000"/>
              </a:solidFill>
              <a:latin typeface="Arial" pitchFamily="34" charset="0"/>
            </a:endParaRPr>
          </a:p>
        </p:txBody>
      </p:sp>
      <p:sp>
        <p:nvSpPr>
          <p:cNvPr id="18" name="矩形 17"/>
          <p:cNvSpPr/>
          <p:nvPr/>
        </p:nvSpPr>
        <p:spPr bwMode="auto">
          <a:xfrm>
            <a:off x="3113451" y="4993922"/>
            <a:ext cx="1668274" cy="389928"/>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r>
              <a:rPr sz="1000" b="1" dirty="0">
                <a:solidFill>
                  <a:srgbClr val="FFFFFF"/>
                </a:solidFill>
              </a:rPr>
              <a:t>Interface names and details are displayed.</a:t>
            </a:r>
          </a:p>
        </p:txBody>
      </p:sp>
      <p:cxnSp>
        <p:nvCxnSpPr>
          <p:cNvPr id="19" name="直接连接符 18"/>
          <p:cNvCxnSpPr>
            <a:stCxn id="17" idx="4"/>
            <a:endCxn id="18" idx="0"/>
          </p:cNvCxnSpPr>
          <p:nvPr/>
        </p:nvCxnSpPr>
        <p:spPr bwMode="auto">
          <a:xfrm>
            <a:off x="3643591" y="3654373"/>
            <a:ext cx="303997" cy="1339549"/>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26" name="矩形 25"/>
          <p:cNvSpPr/>
          <p:nvPr/>
        </p:nvSpPr>
        <p:spPr bwMode="auto">
          <a:xfrm>
            <a:off x="6778872" y="4657832"/>
            <a:ext cx="3894826" cy="563647"/>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r>
              <a:rPr sz="1000" b="1" dirty="0">
                <a:solidFill>
                  <a:srgbClr val="FFFFFF"/>
                </a:solidFill>
              </a:rPr>
              <a:t>Interface resource information is displayed, including IP addresses, Ethernet-trunk relationships, and link relationships.</a:t>
            </a:r>
          </a:p>
        </p:txBody>
      </p:sp>
      <p:cxnSp>
        <p:nvCxnSpPr>
          <p:cNvPr id="27" name="直接连接符 26"/>
          <p:cNvCxnSpPr>
            <a:stCxn id="28" idx="4"/>
            <a:endCxn id="26" idx="0"/>
          </p:cNvCxnSpPr>
          <p:nvPr/>
        </p:nvCxnSpPr>
        <p:spPr bwMode="auto">
          <a:xfrm>
            <a:off x="7468104" y="2857361"/>
            <a:ext cx="1258181" cy="1800471"/>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28" name="椭圆 27"/>
          <p:cNvSpPr/>
          <p:nvPr/>
        </p:nvSpPr>
        <p:spPr bwMode="auto">
          <a:xfrm>
            <a:off x="7414098" y="2749349"/>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smtClean="0">
              <a:solidFill>
                <a:srgbClr val="000000"/>
              </a:solidFill>
              <a:latin typeface="Arial" pitchFamily="34" charset="0"/>
            </a:endParaRPr>
          </a:p>
        </p:txBody>
      </p:sp>
    </p:spTree>
    <p:extLst>
      <p:ext uri="{BB962C8B-B14F-4D97-AF65-F5344CB8AC3E}">
        <p14:creationId xmlns:p14="http://schemas.microsoft.com/office/powerpoint/2010/main" val="3226916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975232" y="739890"/>
            <a:ext cx="9669961" cy="4379085"/>
          </a:xfrm>
          <a:prstGeom prst="rect">
            <a:avLst/>
          </a:prstGeom>
          <a:ln>
            <a:solidFill>
              <a:schemeClr val="accent5">
                <a:lumMod val="50000"/>
              </a:schemeClr>
            </a:solidFill>
          </a:ln>
        </p:spPr>
      </p:pic>
      <p:sp>
        <p:nvSpPr>
          <p:cNvPr id="9" name="椭圆 8"/>
          <p:cNvSpPr/>
          <p:nvPr/>
        </p:nvSpPr>
        <p:spPr>
          <a:xfrm>
            <a:off x="7870449" y="2055589"/>
            <a:ext cx="271196" cy="245340"/>
          </a:xfrm>
          <a:prstGeom prst="ellipse">
            <a:avLst/>
          </a:prstGeom>
          <a:noFill/>
          <a:ln w="19050" cap="flat" cmpd="sng" algn="ctr">
            <a:solidFill>
              <a:srgbClr val="0099CC"/>
            </a:solidFill>
            <a:prstDash val="solid"/>
            <a:round/>
            <a:headEnd type="none" w="med" len="med"/>
            <a:tailEnd type="none" w="med" len="med"/>
          </a:ln>
          <a:effectLst/>
        </p:spPr>
        <p:txBody>
          <a:bodyPr wrap="square" rtlCol="0" anchor="ctr">
            <a:spAutoFit/>
          </a:bodyPr>
          <a:lstStyle/>
          <a:p>
            <a:pPr algn="ctr">
              <a:lnSpc>
                <a:spcPct val="150000"/>
              </a:lnSpc>
            </a:pPr>
            <a:endParaRPr lang="zh-CN" altLang="en-US" sz="1400" b="1" kern="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0" name="椭圆 19"/>
          <p:cNvSpPr/>
          <p:nvPr/>
        </p:nvSpPr>
        <p:spPr>
          <a:xfrm>
            <a:off x="9326328" y="1457683"/>
            <a:ext cx="271196" cy="245340"/>
          </a:xfrm>
          <a:prstGeom prst="ellipse">
            <a:avLst/>
          </a:prstGeom>
          <a:noFill/>
          <a:ln w="19050" cap="flat" cmpd="sng" algn="ctr">
            <a:solidFill>
              <a:srgbClr val="0099CC"/>
            </a:solidFill>
            <a:prstDash val="solid"/>
            <a:round/>
            <a:headEnd type="none" w="med" len="med"/>
            <a:tailEnd type="none" w="med" len="med"/>
          </a:ln>
          <a:effectLst/>
        </p:spPr>
        <p:txBody>
          <a:bodyPr wrap="square" rtlCol="0" anchor="ctr">
            <a:spAutoFit/>
          </a:bodyPr>
          <a:lstStyle/>
          <a:p>
            <a:pPr algn="ctr">
              <a:lnSpc>
                <a:spcPct val="150000"/>
              </a:lnSpc>
            </a:pPr>
            <a:endParaRPr lang="zh-CN" altLang="en-US" sz="1400" b="1" kern="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4" name="直接连接符 13"/>
          <p:cNvCxnSpPr>
            <a:stCxn id="9" idx="2"/>
            <a:endCxn id="11" idx="0"/>
          </p:cNvCxnSpPr>
          <p:nvPr/>
        </p:nvCxnSpPr>
        <p:spPr>
          <a:xfrm flipH="1">
            <a:off x="2987146" y="2178259"/>
            <a:ext cx="4883303" cy="1542132"/>
          </a:xfrm>
          <a:prstGeom prst="line">
            <a:avLst/>
          </a:prstGeom>
          <a:noFill/>
          <a:ln w="19050" cap="flat" cmpd="sng" algn="ctr">
            <a:solidFill>
              <a:srgbClr val="0099CC"/>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4"/>
            <a:endCxn id="16" idx="0"/>
          </p:cNvCxnSpPr>
          <p:nvPr/>
        </p:nvCxnSpPr>
        <p:spPr>
          <a:xfrm flipH="1">
            <a:off x="8765454" y="1703023"/>
            <a:ext cx="696472" cy="1609205"/>
          </a:xfrm>
          <a:prstGeom prst="line">
            <a:avLst/>
          </a:prstGeom>
          <a:noFill/>
          <a:ln w="19050" cap="flat" cmpd="sng" algn="ctr">
            <a:solidFill>
              <a:srgbClr val="0099CC"/>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tretch>
            <a:fillRect/>
          </a:stretch>
        </p:blipFill>
        <p:spPr>
          <a:xfrm>
            <a:off x="323274" y="3720391"/>
            <a:ext cx="5327744" cy="1176431"/>
          </a:xfrm>
          <a:prstGeom prst="rect">
            <a:avLst/>
          </a:prstGeom>
          <a:ln>
            <a:solidFill>
              <a:schemeClr val="accent5">
                <a:lumMod val="50000"/>
              </a:schemeClr>
            </a:solidFill>
          </a:ln>
        </p:spPr>
      </p:pic>
      <p:pic>
        <p:nvPicPr>
          <p:cNvPr id="16" name="图片 15"/>
          <p:cNvPicPr>
            <a:picLocks noChangeAspect="1"/>
          </p:cNvPicPr>
          <p:nvPr/>
        </p:nvPicPr>
        <p:blipFill>
          <a:blip r:embed="rId4"/>
          <a:stretch>
            <a:fillRect/>
          </a:stretch>
        </p:blipFill>
        <p:spPr>
          <a:xfrm>
            <a:off x="5334144" y="3312228"/>
            <a:ext cx="6862619" cy="3222217"/>
          </a:xfrm>
          <a:prstGeom prst="rect">
            <a:avLst/>
          </a:prstGeom>
          <a:ln>
            <a:solidFill>
              <a:schemeClr val="accent5">
                <a:lumMod val="50000"/>
              </a:schemeClr>
            </a:solidFill>
          </a:ln>
        </p:spPr>
      </p:pic>
      <p:sp>
        <p:nvSpPr>
          <p:cNvPr id="30" name="矩形 29"/>
          <p:cNvSpPr/>
          <p:nvPr/>
        </p:nvSpPr>
        <p:spPr bwMode="auto">
          <a:xfrm>
            <a:off x="10302829" y="3225087"/>
            <a:ext cx="1527047" cy="495304"/>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r>
              <a:rPr lang="en-US" altLang="zh-CN" sz="1000" b="1" dirty="0">
                <a:solidFill>
                  <a:srgbClr val="FFFFFF"/>
                </a:solidFill>
                <a:latin typeface="Arial" panose="020B0604020202020204" pitchFamily="34" charset="0"/>
                <a:ea typeface="微软雅黑" panose="020B0503020204020204" pitchFamily="34" charset="-122"/>
                <a:cs typeface="Arial" panose="020B0604020202020204" pitchFamily="34" charset="0"/>
              </a:rPr>
              <a:t>View, add, and delete interfaces that can connect to the VLAN.</a:t>
            </a:r>
            <a:endParaRPr lang="zh-CN" altLang="en-US" sz="1000" b="1"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矩形 28"/>
          <p:cNvSpPr/>
          <p:nvPr/>
        </p:nvSpPr>
        <p:spPr bwMode="auto">
          <a:xfrm>
            <a:off x="496510" y="4632473"/>
            <a:ext cx="1560889" cy="418375"/>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r>
              <a:rPr lang="en-US" altLang="zh-CN" sz="1000" b="1" dirty="0">
                <a:solidFill>
                  <a:srgbClr val="FFFFFF"/>
                </a:solidFill>
                <a:latin typeface="Arial" panose="020B0604020202020204" pitchFamily="34" charset="0"/>
                <a:ea typeface="微软雅黑" panose="020B0503020204020204" pitchFamily="34" charset="-122"/>
                <a:cs typeface="Arial" panose="020B0604020202020204" pitchFamily="34" charset="0"/>
              </a:rPr>
              <a:t>View and remove VLAN member devices.</a:t>
            </a:r>
            <a:endParaRPr lang="zh-CN" altLang="en-US" sz="1000" b="1"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标题 1"/>
          <p:cNvSpPr>
            <a:spLocks noGrp="1"/>
          </p:cNvSpPr>
          <p:nvPr>
            <p:ph type="title"/>
          </p:nvPr>
        </p:nvSpPr>
        <p:spPr>
          <a:xfrm>
            <a:off x="431856" y="44441"/>
            <a:ext cx="10756714" cy="782457"/>
          </a:xfrm>
        </p:spPr>
        <p:txBody>
          <a:bodyPr/>
          <a:lstStyle/>
          <a:p>
            <a:r>
              <a:rPr lang="en-US" altLang="zh-CN" sz="2400" dirty="0" smtClean="0">
                <a:solidFill>
                  <a:srgbClr val="C00000"/>
                </a:solidFill>
                <a:latin typeface="Arial" panose="020B0604020202020204" pitchFamily="34" charset="0"/>
                <a:ea typeface="微软雅黑" panose="020B0503020204020204" pitchFamily="34" charset="-122"/>
                <a:cs typeface="Arial" panose="020B0604020202020204" pitchFamily="34" charset="0"/>
              </a:rPr>
              <a:t>Routine </a:t>
            </a:r>
            <a:r>
              <a:rPr lang="en-US" altLang="zh-CN" sz="2400" dirty="0">
                <a:solidFill>
                  <a:srgbClr val="C00000"/>
                </a:solidFill>
                <a:latin typeface="Arial" panose="020B0604020202020204" pitchFamily="34" charset="0"/>
                <a:ea typeface="微软雅黑" panose="020B0503020204020204" pitchFamily="34" charset="-122"/>
                <a:cs typeface="Arial" panose="020B0604020202020204" pitchFamily="34" charset="0"/>
              </a:rPr>
              <a:t>O&amp;M of Network Devices - VLAN</a:t>
            </a:r>
            <a:endParaRPr lang="zh-CN" altLang="en-US" sz="2400"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8159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fontAlgn="ctr">
              <a:lnSpc>
                <a:spcPct val="150000"/>
              </a:lnSpc>
              <a:spcBef>
                <a:spcPts val="0"/>
              </a:spcBef>
            </a:pPr>
            <a:r>
              <a:rPr sz="2400"/>
              <a:t>This course describes how to use eSight to perform routine management, monitoring, and maintenance for network devices.</a:t>
            </a:r>
            <a:endParaRPr lang="en-US" altLang="zh-CN" sz="2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537703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Routine O&amp;M of Network Devices - Configuration File Management</a:t>
            </a:r>
            <a:endParaRPr lang="en-US" altLang="zh-CN" sz="2400" dirty="0">
              <a:solidFill>
                <a:srgbClr val="C00000"/>
              </a:solidFill>
              <a:latin typeface="Arial" panose="020B0604020202020204" pitchFamily="34" charset="0"/>
            </a:endParaRPr>
          </a:p>
        </p:txBody>
      </p:sp>
      <p:sp>
        <p:nvSpPr>
          <p:cNvPr id="6" name="矩形 5"/>
          <p:cNvSpPr/>
          <p:nvPr/>
        </p:nvSpPr>
        <p:spPr>
          <a:xfrm>
            <a:off x="485540" y="826898"/>
            <a:ext cx="11193698" cy="646331"/>
          </a:xfrm>
          <a:prstGeom prst="rect">
            <a:avLst/>
          </a:prstGeom>
        </p:spPr>
        <p:txBody>
          <a:bodyPr wrap="square">
            <a:spAutoFit/>
          </a:bodyPr>
          <a:lstStyle/>
          <a:p>
            <a:pPr fontAlgn="ctr">
              <a:lnSpc>
                <a:spcPct val="150000"/>
              </a:lnSpc>
              <a:defRPr/>
            </a:pPr>
            <a:r>
              <a:rPr sz="1200">
                <a:solidFill>
                  <a:srgbClr val="000000"/>
                </a:solidFill>
              </a:rPr>
              <a:t>O&amp;M principle: To ensure network stability, minimize device configuration changes. When device configurations on a network change, O&amp;M engineers must be aware of the change, check whether the change is valid, and take measures in a timely manner to prevent the network from being attacked or modified illegally.</a:t>
            </a:r>
            <a:endParaRPr lang="en-US" altLang="zh-CN" sz="1200" kern="0" dirty="0">
              <a:solidFill>
                <a:srgbClr val="000000"/>
              </a:solidFill>
              <a:latin typeface="Arial" panose="020B0604020202020204" pitchFamily="34" charset="0"/>
              <a:ea typeface="微软雅黑" pitchFamily="34" charset="-122"/>
            </a:endParaRPr>
          </a:p>
        </p:txBody>
      </p:sp>
      <p:pic>
        <p:nvPicPr>
          <p:cNvPr id="8" name="内容占位符 7"/>
          <p:cNvPicPr>
            <a:picLocks noGrp="1" noChangeAspect="1"/>
          </p:cNvPicPr>
          <p:nvPr>
            <p:ph idx="1"/>
          </p:nvPr>
        </p:nvPicPr>
        <p:blipFill>
          <a:blip r:embed="rId2"/>
          <a:stretch>
            <a:fillRect/>
          </a:stretch>
        </p:blipFill>
        <p:spPr>
          <a:xfrm>
            <a:off x="553119" y="1609356"/>
            <a:ext cx="10704762" cy="3776774"/>
          </a:xfrm>
          <a:prstGeom prst="rect">
            <a:avLst/>
          </a:prstGeom>
        </p:spPr>
      </p:pic>
      <p:sp>
        <p:nvSpPr>
          <p:cNvPr id="3" name="文本框 2"/>
          <p:cNvSpPr txBox="1"/>
          <p:nvPr/>
        </p:nvSpPr>
        <p:spPr>
          <a:xfrm rot="16200000">
            <a:off x="8547" y="2589376"/>
            <a:ext cx="1709158" cy="307777"/>
          </a:xfrm>
          <a:prstGeom prst="rect">
            <a:avLst/>
          </a:prstGeom>
          <a:solidFill>
            <a:srgbClr val="494166"/>
          </a:solidFill>
        </p:spPr>
        <p:txBody>
          <a:bodyPr wrap="square" rtlCol="0">
            <a:spAutoFit/>
          </a:bodyPr>
          <a:lstStyle/>
          <a:p>
            <a:pPr algn="ctr"/>
            <a:r>
              <a:rPr lang="en-US" altLang="zh-CN" sz="1400" dirty="0" smtClean="0">
                <a:solidFill>
                  <a:srgbClr val="FFFFFF"/>
                </a:solidFill>
              </a:rPr>
              <a:t>O&amp;M engineers</a:t>
            </a:r>
            <a:endParaRPr lang="zh-CN" altLang="en-US" sz="1400" dirty="0">
              <a:solidFill>
                <a:srgbClr val="FFFFFF"/>
              </a:solidFill>
            </a:endParaRPr>
          </a:p>
        </p:txBody>
      </p:sp>
      <p:sp>
        <p:nvSpPr>
          <p:cNvPr id="7" name="文本框 6"/>
          <p:cNvSpPr txBox="1"/>
          <p:nvPr/>
        </p:nvSpPr>
        <p:spPr>
          <a:xfrm>
            <a:off x="1434271" y="2075205"/>
            <a:ext cx="1394387" cy="461665"/>
          </a:xfrm>
          <a:prstGeom prst="rect">
            <a:avLst/>
          </a:prstGeom>
          <a:solidFill>
            <a:srgbClr val="E88D70"/>
          </a:solidFill>
        </p:spPr>
        <p:txBody>
          <a:bodyPr wrap="square" rtlCol="0">
            <a:spAutoFit/>
          </a:bodyPr>
          <a:lstStyle/>
          <a:p>
            <a:pPr algn="ctr"/>
            <a:r>
              <a:rPr lang="en-US" altLang="zh-CN" sz="1200" dirty="0" smtClean="0">
                <a:solidFill>
                  <a:srgbClr val="FFFFFF"/>
                </a:solidFill>
              </a:rPr>
              <a:t>Deployment of periodic tasks</a:t>
            </a:r>
            <a:endParaRPr lang="zh-CN" altLang="en-US" sz="1200" dirty="0">
              <a:solidFill>
                <a:srgbClr val="FFFFFF"/>
              </a:solidFill>
            </a:endParaRPr>
          </a:p>
        </p:txBody>
      </p:sp>
      <p:sp>
        <p:nvSpPr>
          <p:cNvPr id="9" name="文本框 8"/>
          <p:cNvSpPr txBox="1"/>
          <p:nvPr/>
        </p:nvSpPr>
        <p:spPr>
          <a:xfrm>
            <a:off x="2018946" y="4244604"/>
            <a:ext cx="1048996" cy="461665"/>
          </a:xfrm>
          <a:prstGeom prst="rect">
            <a:avLst/>
          </a:prstGeom>
          <a:solidFill>
            <a:srgbClr val="E88D70"/>
          </a:solidFill>
        </p:spPr>
        <p:txBody>
          <a:bodyPr wrap="square" rtlCol="0">
            <a:spAutoFit/>
          </a:bodyPr>
          <a:lstStyle/>
          <a:p>
            <a:pPr algn="ctr"/>
            <a:r>
              <a:rPr lang="en-US" altLang="zh-CN" sz="1200" dirty="0" smtClean="0">
                <a:solidFill>
                  <a:srgbClr val="FFFFFF"/>
                </a:solidFill>
              </a:rPr>
              <a:t>Periodic backup</a:t>
            </a:r>
            <a:endParaRPr lang="zh-CN" altLang="en-US" sz="1200" dirty="0">
              <a:solidFill>
                <a:srgbClr val="FFFFFF"/>
              </a:solidFill>
            </a:endParaRPr>
          </a:p>
        </p:txBody>
      </p:sp>
      <p:sp>
        <p:nvSpPr>
          <p:cNvPr id="10" name="文本框 9"/>
          <p:cNvSpPr txBox="1"/>
          <p:nvPr/>
        </p:nvSpPr>
        <p:spPr>
          <a:xfrm>
            <a:off x="5485332" y="4336936"/>
            <a:ext cx="840336" cy="276999"/>
          </a:xfrm>
          <a:prstGeom prst="rect">
            <a:avLst/>
          </a:prstGeom>
          <a:solidFill>
            <a:srgbClr val="E88D70"/>
          </a:solidFill>
        </p:spPr>
        <p:txBody>
          <a:bodyPr wrap="square" rtlCol="0">
            <a:spAutoFit/>
          </a:bodyPr>
          <a:lstStyle/>
          <a:p>
            <a:pPr algn="ctr"/>
            <a:r>
              <a:rPr lang="en-US" altLang="zh-CN" sz="1200" dirty="0" smtClean="0">
                <a:solidFill>
                  <a:srgbClr val="FFFFFF"/>
                </a:solidFill>
              </a:rPr>
              <a:t>Alarm</a:t>
            </a:r>
            <a:endParaRPr lang="zh-CN" altLang="en-US" sz="1200" dirty="0">
              <a:solidFill>
                <a:srgbClr val="FFFFFF"/>
              </a:solidFill>
            </a:endParaRPr>
          </a:p>
        </p:txBody>
      </p:sp>
      <p:sp>
        <p:nvSpPr>
          <p:cNvPr id="11" name="文本框 10"/>
          <p:cNvSpPr txBox="1"/>
          <p:nvPr/>
        </p:nvSpPr>
        <p:spPr>
          <a:xfrm>
            <a:off x="8189675" y="4063390"/>
            <a:ext cx="1256587" cy="461665"/>
          </a:xfrm>
          <a:prstGeom prst="rect">
            <a:avLst/>
          </a:prstGeom>
          <a:solidFill>
            <a:srgbClr val="E88D70"/>
          </a:solidFill>
        </p:spPr>
        <p:txBody>
          <a:bodyPr wrap="square" rtlCol="0">
            <a:spAutoFit/>
          </a:bodyPr>
          <a:lstStyle/>
          <a:p>
            <a:pPr algn="ctr"/>
            <a:r>
              <a:rPr lang="en-US" altLang="zh-CN" sz="1200" dirty="0" smtClean="0">
                <a:solidFill>
                  <a:srgbClr val="FFFFFF"/>
                </a:solidFill>
              </a:rPr>
              <a:t>Configuration file restoration</a:t>
            </a:r>
            <a:endParaRPr lang="zh-CN" altLang="en-US" sz="1200" dirty="0">
              <a:solidFill>
                <a:srgbClr val="FFFFFF"/>
              </a:solidFill>
            </a:endParaRPr>
          </a:p>
        </p:txBody>
      </p:sp>
      <p:sp>
        <p:nvSpPr>
          <p:cNvPr id="12" name="文本框 11"/>
          <p:cNvSpPr txBox="1"/>
          <p:nvPr/>
        </p:nvSpPr>
        <p:spPr>
          <a:xfrm>
            <a:off x="9870839" y="4063390"/>
            <a:ext cx="1073388" cy="461665"/>
          </a:xfrm>
          <a:prstGeom prst="rect">
            <a:avLst/>
          </a:prstGeom>
          <a:solidFill>
            <a:srgbClr val="E88D70"/>
          </a:solidFill>
        </p:spPr>
        <p:txBody>
          <a:bodyPr wrap="square" rtlCol="0">
            <a:spAutoFit/>
          </a:bodyPr>
          <a:lstStyle/>
          <a:p>
            <a:pPr algn="ctr"/>
            <a:r>
              <a:rPr lang="en-US" altLang="zh-CN" sz="1200" dirty="0" smtClean="0">
                <a:solidFill>
                  <a:srgbClr val="FFFFFF"/>
                </a:solidFill>
              </a:rPr>
              <a:t>Baselined files</a:t>
            </a:r>
            <a:endParaRPr lang="zh-CN" altLang="en-US" sz="1200" dirty="0">
              <a:solidFill>
                <a:srgbClr val="FFFFFF"/>
              </a:solidFill>
            </a:endParaRPr>
          </a:p>
        </p:txBody>
      </p:sp>
      <p:sp>
        <p:nvSpPr>
          <p:cNvPr id="13" name="文本框 12"/>
          <p:cNvSpPr txBox="1"/>
          <p:nvPr/>
        </p:nvSpPr>
        <p:spPr>
          <a:xfrm>
            <a:off x="7027981" y="2175232"/>
            <a:ext cx="980639" cy="261610"/>
          </a:xfrm>
          <a:prstGeom prst="rect">
            <a:avLst/>
          </a:prstGeom>
          <a:solidFill>
            <a:srgbClr val="D9B612"/>
          </a:solidFill>
        </p:spPr>
        <p:txBody>
          <a:bodyPr wrap="square" rtlCol="0">
            <a:spAutoFit/>
          </a:bodyPr>
          <a:lstStyle/>
          <a:p>
            <a:pPr algn="ctr"/>
            <a:endParaRPr lang="zh-CN" altLang="en-US" sz="1100" dirty="0">
              <a:solidFill>
                <a:srgbClr val="FFFFFF"/>
              </a:solidFill>
            </a:endParaRPr>
          </a:p>
        </p:txBody>
      </p:sp>
      <p:sp>
        <p:nvSpPr>
          <p:cNvPr id="14" name="文本框 13"/>
          <p:cNvSpPr txBox="1"/>
          <p:nvPr/>
        </p:nvSpPr>
        <p:spPr>
          <a:xfrm>
            <a:off x="3951310" y="4344630"/>
            <a:ext cx="980639" cy="261610"/>
          </a:xfrm>
          <a:prstGeom prst="rect">
            <a:avLst/>
          </a:prstGeom>
          <a:solidFill>
            <a:srgbClr val="D9B612"/>
          </a:solidFill>
        </p:spPr>
        <p:txBody>
          <a:bodyPr wrap="square" rtlCol="0">
            <a:spAutoFit/>
          </a:bodyPr>
          <a:lstStyle/>
          <a:p>
            <a:pPr algn="ctr"/>
            <a:endParaRPr lang="zh-CN" altLang="en-US" sz="1100" dirty="0">
              <a:solidFill>
                <a:srgbClr val="FFFFFF"/>
              </a:solidFill>
            </a:endParaRPr>
          </a:p>
        </p:txBody>
      </p:sp>
      <p:sp>
        <p:nvSpPr>
          <p:cNvPr id="15" name="文本框 14"/>
          <p:cNvSpPr txBox="1"/>
          <p:nvPr/>
        </p:nvSpPr>
        <p:spPr>
          <a:xfrm>
            <a:off x="7098132" y="1982871"/>
            <a:ext cx="840336" cy="646331"/>
          </a:xfrm>
          <a:prstGeom prst="rect">
            <a:avLst/>
          </a:prstGeom>
          <a:noFill/>
        </p:spPr>
        <p:txBody>
          <a:bodyPr wrap="square" rtlCol="0">
            <a:spAutoFit/>
          </a:bodyPr>
          <a:lstStyle/>
          <a:p>
            <a:pPr algn="ctr"/>
            <a:r>
              <a:rPr lang="en-US" altLang="zh-CN" sz="1200" dirty="0" smtClean="0">
                <a:solidFill>
                  <a:srgbClr val="FFFFFF"/>
                </a:solidFill>
              </a:rPr>
              <a:t>Is the change valid?</a:t>
            </a:r>
            <a:endParaRPr lang="zh-CN" altLang="en-US" sz="1200" dirty="0">
              <a:solidFill>
                <a:srgbClr val="FFFFFF"/>
              </a:solidFill>
            </a:endParaRPr>
          </a:p>
        </p:txBody>
      </p:sp>
      <p:sp>
        <p:nvSpPr>
          <p:cNvPr id="17" name="文本框 16"/>
          <p:cNvSpPr txBox="1"/>
          <p:nvPr/>
        </p:nvSpPr>
        <p:spPr>
          <a:xfrm>
            <a:off x="3781316" y="4152269"/>
            <a:ext cx="1150633" cy="646331"/>
          </a:xfrm>
          <a:prstGeom prst="rect">
            <a:avLst/>
          </a:prstGeom>
          <a:noFill/>
        </p:spPr>
        <p:txBody>
          <a:bodyPr wrap="square" rtlCol="0">
            <a:spAutoFit/>
          </a:bodyPr>
          <a:lstStyle/>
          <a:p>
            <a:pPr algn="ctr"/>
            <a:r>
              <a:rPr lang="en-US" altLang="zh-CN" sz="1200" dirty="0" smtClean="0">
                <a:solidFill>
                  <a:srgbClr val="FFFFFF"/>
                </a:solidFill>
              </a:rPr>
              <a:t>Is the configuration changed?</a:t>
            </a:r>
            <a:endParaRPr lang="zh-CN" altLang="en-US" sz="1200" dirty="0">
              <a:solidFill>
                <a:srgbClr val="FFFFFF"/>
              </a:solidFill>
            </a:endParaRPr>
          </a:p>
        </p:txBody>
      </p:sp>
      <p:sp>
        <p:nvSpPr>
          <p:cNvPr id="18" name="文本框 17"/>
          <p:cNvSpPr txBox="1"/>
          <p:nvPr/>
        </p:nvSpPr>
        <p:spPr>
          <a:xfrm>
            <a:off x="5225084" y="4375406"/>
            <a:ext cx="131442" cy="200055"/>
          </a:xfrm>
          <a:prstGeom prst="rect">
            <a:avLst/>
          </a:prstGeom>
          <a:solidFill>
            <a:schemeClr val="bg1"/>
          </a:solidFill>
        </p:spPr>
        <p:txBody>
          <a:bodyPr wrap="square" rtlCol="0">
            <a:spAutoFit/>
          </a:bodyPr>
          <a:lstStyle/>
          <a:p>
            <a:pPr algn="ctr"/>
            <a:endParaRPr lang="zh-CN" altLang="en-US" sz="700" dirty="0">
              <a:solidFill>
                <a:srgbClr val="000000"/>
              </a:solidFill>
            </a:endParaRPr>
          </a:p>
        </p:txBody>
      </p:sp>
      <p:sp>
        <p:nvSpPr>
          <p:cNvPr id="19" name="文本框 18"/>
          <p:cNvSpPr txBox="1"/>
          <p:nvPr/>
        </p:nvSpPr>
        <p:spPr>
          <a:xfrm rot="5400000">
            <a:off x="4275880" y="4956655"/>
            <a:ext cx="131442" cy="200055"/>
          </a:xfrm>
          <a:prstGeom prst="rect">
            <a:avLst/>
          </a:prstGeom>
          <a:solidFill>
            <a:schemeClr val="bg1"/>
          </a:solidFill>
        </p:spPr>
        <p:txBody>
          <a:bodyPr wrap="square" rtlCol="0">
            <a:spAutoFit/>
          </a:bodyPr>
          <a:lstStyle/>
          <a:p>
            <a:pPr algn="ctr"/>
            <a:endParaRPr lang="zh-CN" altLang="en-US" sz="700" dirty="0">
              <a:solidFill>
                <a:srgbClr val="000000"/>
              </a:solidFill>
            </a:endParaRPr>
          </a:p>
        </p:txBody>
      </p:sp>
      <p:sp>
        <p:nvSpPr>
          <p:cNvPr id="21" name="文本框 20"/>
          <p:cNvSpPr txBox="1"/>
          <p:nvPr/>
        </p:nvSpPr>
        <p:spPr>
          <a:xfrm>
            <a:off x="7518300" y="3667885"/>
            <a:ext cx="420168" cy="200055"/>
          </a:xfrm>
          <a:prstGeom prst="rect">
            <a:avLst/>
          </a:prstGeom>
          <a:solidFill>
            <a:schemeClr val="bg1"/>
          </a:solidFill>
        </p:spPr>
        <p:txBody>
          <a:bodyPr wrap="square" rtlCol="0">
            <a:spAutoFit/>
          </a:bodyPr>
          <a:lstStyle/>
          <a:p>
            <a:pPr algn="ctr"/>
            <a:endParaRPr lang="zh-CN" altLang="en-US" sz="700" dirty="0">
              <a:solidFill>
                <a:srgbClr val="000000"/>
              </a:solidFill>
            </a:endParaRPr>
          </a:p>
        </p:txBody>
      </p:sp>
      <p:sp>
        <p:nvSpPr>
          <p:cNvPr id="22" name="文本框 21"/>
          <p:cNvSpPr txBox="1"/>
          <p:nvPr/>
        </p:nvSpPr>
        <p:spPr>
          <a:xfrm>
            <a:off x="10167720" y="2206008"/>
            <a:ext cx="239813" cy="200055"/>
          </a:xfrm>
          <a:prstGeom prst="rect">
            <a:avLst/>
          </a:prstGeom>
          <a:solidFill>
            <a:schemeClr val="bg1"/>
          </a:solidFill>
        </p:spPr>
        <p:txBody>
          <a:bodyPr wrap="square" rtlCol="0">
            <a:spAutoFit/>
          </a:bodyPr>
          <a:lstStyle/>
          <a:p>
            <a:pPr algn="ctr"/>
            <a:endParaRPr lang="zh-CN" altLang="en-US" sz="700" dirty="0">
              <a:solidFill>
                <a:srgbClr val="000000"/>
              </a:solidFill>
            </a:endParaRPr>
          </a:p>
        </p:txBody>
      </p:sp>
      <p:sp>
        <p:nvSpPr>
          <p:cNvPr id="23" name="文本框 22"/>
          <p:cNvSpPr txBox="1"/>
          <p:nvPr/>
        </p:nvSpPr>
        <p:spPr>
          <a:xfrm>
            <a:off x="5060755" y="4375405"/>
            <a:ext cx="496368" cy="200055"/>
          </a:xfrm>
          <a:prstGeom prst="rect">
            <a:avLst/>
          </a:prstGeom>
          <a:noFill/>
        </p:spPr>
        <p:txBody>
          <a:bodyPr wrap="square" rtlCol="0">
            <a:spAutoFit/>
          </a:bodyPr>
          <a:lstStyle/>
          <a:p>
            <a:pPr algn="ctr"/>
            <a:r>
              <a:rPr lang="en-US" altLang="zh-CN" sz="700" dirty="0" smtClean="0">
                <a:solidFill>
                  <a:srgbClr val="000000"/>
                </a:solidFill>
              </a:rPr>
              <a:t>Yes</a:t>
            </a:r>
            <a:endParaRPr lang="zh-CN" altLang="en-US" sz="700" dirty="0">
              <a:solidFill>
                <a:srgbClr val="000000"/>
              </a:solidFill>
            </a:endParaRPr>
          </a:p>
        </p:txBody>
      </p:sp>
      <p:sp>
        <p:nvSpPr>
          <p:cNvPr id="24" name="文本框 23"/>
          <p:cNvSpPr txBox="1"/>
          <p:nvPr/>
        </p:nvSpPr>
        <p:spPr>
          <a:xfrm>
            <a:off x="4108448" y="4956654"/>
            <a:ext cx="496368" cy="200055"/>
          </a:xfrm>
          <a:prstGeom prst="rect">
            <a:avLst/>
          </a:prstGeom>
          <a:noFill/>
        </p:spPr>
        <p:txBody>
          <a:bodyPr wrap="square" rtlCol="0">
            <a:spAutoFit/>
          </a:bodyPr>
          <a:lstStyle/>
          <a:p>
            <a:pPr algn="ctr"/>
            <a:r>
              <a:rPr lang="en-US" altLang="zh-CN" sz="700" dirty="0" smtClean="0">
                <a:solidFill>
                  <a:srgbClr val="000000"/>
                </a:solidFill>
              </a:rPr>
              <a:t>No</a:t>
            </a:r>
            <a:endParaRPr lang="zh-CN" altLang="en-US" sz="700" dirty="0">
              <a:solidFill>
                <a:srgbClr val="000000"/>
              </a:solidFill>
            </a:endParaRPr>
          </a:p>
        </p:txBody>
      </p:sp>
      <p:sp>
        <p:nvSpPr>
          <p:cNvPr id="25" name="文本框 24"/>
          <p:cNvSpPr txBox="1"/>
          <p:nvPr/>
        </p:nvSpPr>
        <p:spPr>
          <a:xfrm>
            <a:off x="10039442" y="2237467"/>
            <a:ext cx="496368" cy="200055"/>
          </a:xfrm>
          <a:prstGeom prst="rect">
            <a:avLst/>
          </a:prstGeom>
          <a:noFill/>
        </p:spPr>
        <p:txBody>
          <a:bodyPr wrap="square" rtlCol="0">
            <a:spAutoFit/>
          </a:bodyPr>
          <a:lstStyle/>
          <a:p>
            <a:pPr algn="ctr"/>
            <a:r>
              <a:rPr lang="en-US" altLang="zh-CN" sz="700" dirty="0" smtClean="0">
                <a:solidFill>
                  <a:srgbClr val="000000"/>
                </a:solidFill>
              </a:rPr>
              <a:t>Valid</a:t>
            </a:r>
            <a:endParaRPr lang="zh-CN" altLang="en-US" sz="700" dirty="0">
              <a:solidFill>
                <a:srgbClr val="000000"/>
              </a:solidFill>
            </a:endParaRPr>
          </a:p>
        </p:txBody>
      </p:sp>
      <p:sp>
        <p:nvSpPr>
          <p:cNvPr id="26" name="文本框 25"/>
          <p:cNvSpPr txBox="1"/>
          <p:nvPr/>
        </p:nvSpPr>
        <p:spPr>
          <a:xfrm>
            <a:off x="7480200" y="3701912"/>
            <a:ext cx="496368" cy="200055"/>
          </a:xfrm>
          <a:prstGeom prst="rect">
            <a:avLst/>
          </a:prstGeom>
          <a:noFill/>
        </p:spPr>
        <p:txBody>
          <a:bodyPr wrap="square" rtlCol="0">
            <a:spAutoFit/>
          </a:bodyPr>
          <a:lstStyle/>
          <a:p>
            <a:pPr algn="ctr"/>
            <a:r>
              <a:rPr lang="en-US" altLang="zh-CN" sz="700" dirty="0" smtClean="0">
                <a:solidFill>
                  <a:srgbClr val="000000"/>
                </a:solidFill>
              </a:rPr>
              <a:t>Invalid</a:t>
            </a:r>
            <a:endParaRPr lang="zh-CN" altLang="en-US" sz="700" dirty="0">
              <a:solidFill>
                <a:srgbClr val="000000"/>
              </a:solidFill>
            </a:endParaRPr>
          </a:p>
        </p:txBody>
      </p:sp>
      <p:sp>
        <p:nvSpPr>
          <p:cNvPr id="28" name="文本框 27"/>
          <p:cNvSpPr txBox="1"/>
          <p:nvPr/>
        </p:nvSpPr>
        <p:spPr>
          <a:xfrm>
            <a:off x="4302744" y="3003111"/>
            <a:ext cx="1258409" cy="646331"/>
          </a:xfrm>
          <a:prstGeom prst="rect">
            <a:avLst/>
          </a:prstGeom>
          <a:solidFill>
            <a:schemeClr val="bg1"/>
          </a:solidFill>
        </p:spPr>
        <p:txBody>
          <a:bodyPr wrap="square" rtlCol="0">
            <a:spAutoFit/>
          </a:bodyPr>
          <a:lstStyle/>
          <a:p>
            <a:pPr algn="ctr"/>
            <a:r>
              <a:rPr lang="en-US" altLang="zh-CN" sz="900" dirty="0" smtClean="0">
                <a:solidFill>
                  <a:srgbClr val="000000"/>
                </a:solidFill>
              </a:rPr>
              <a:t>Alarm notifications can be sent to customers via SMS messages or emails.</a:t>
            </a:r>
            <a:endParaRPr lang="zh-CN" altLang="en-US" sz="900" dirty="0">
              <a:solidFill>
                <a:srgbClr val="000000"/>
              </a:solidFill>
            </a:endParaRPr>
          </a:p>
        </p:txBody>
      </p:sp>
    </p:spTree>
    <p:extLst>
      <p:ext uri="{BB962C8B-B14F-4D97-AF65-F5344CB8AC3E}">
        <p14:creationId xmlns:p14="http://schemas.microsoft.com/office/powerpoint/2010/main" val="963546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83730" y="936428"/>
            <a:ext cx="7943787" cy="3312409"/>
          </a:xfrm>
          <a:prstGeom prst="rect">
            <a:avLst/>
          </a:prstGeom>
        </p:spPr>
      </p:pic>
      <p:pic>
        <p:nvPicPr>
          <p:cNvPr id="7" name="图片 6"/>
          <p:cNvPicPr>
            <a:picLocks noChangeAspect="1"/>
          </p:cNvPicPr>
          <p:nvPr/>
        </p:nvPicPr>
        <p:blipFill>
          <a:blip r:embed="rId3"/>
          <a:stretch>
            <a:fillRect/>
          </a:stretch>
        </p:blipFill>
        <p:spPr>
          <a:xfrm>
            <a:off x="493404" y="1689648"/>
            <a:ext cx="6112431" cy="4394627"/>
          </a:xfrm>
          <a:prstGeom prst="rect">
            <a:avLst/>
          </a:prstGeom>
        </p:spPr>
      </p:pic>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Routine O&amp;M of Network Devices - Configuration File Management</a:t>
            </a:r>
          </a:p>
        </p:txBody>
      </p:sp>
      <p:sp>
        <p:nvSpPr>
          <p:cNvPr id="8" name="矩形 7"/>
          <p:cNvSpPr/>
          <p:nvPr/>
        </p:nvSpPr>
        <p:spPr bwMode="auto">
          <a:xfrm>
            <a:off x="8380258" y="3224435"/>
            <a:ext cx="1469340" cy="1195135"/>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a:pPr>
            <a:r>
              <a:rPr sz="1000" b="1">
                <a:solidFill>
                  <a:srgbClr val="FFFFFF"/>
                </a:solidFill>
              </a:rPr>
              <a:t>Users can quickly view the latest configuration files and download them to the local computer for archiving.</a:t>
            </a:r>
            <a:endParaRPr lang="en-US" altLang="zh-CN" sz="1000" b="1" dirty="0" smtClean="0">
              <a:solidFill>
                <a:srgbClr val="FFFFFF"/>
              </a:solidFill>
              <a:latin typeface="Arial" panose="020B0604020202020204" pitchFamily="34" charset="0"/>
              <a:ea typeface="微软雅黑" panose="020B0503020204020204" pitchFamily="34" charset="-122"/>
            </a:endParaRPr>
          </a:p>
        </p:txBody>
      </p:sp>
      <p:cxnSp>
        <p:nvCxnSpPr>
          <p:cNvPr id="9" name="直接连接符 8"/>
          <p:cNvCxnSpPr>
            <a:stCxn id="11" idx="6"/>
            <a:endCxn id="8" idx="0"/>
          </p:cNvCxnSpPr>
          <p:nvPr/>
        </p:nvCxnSpPr>
        <p:spPr bwMode="auto">
          <a:xfrm flipH="1">
            <a:off x="9114928" y="2362300"/>
            <a:ext cx="384266" cy="862135"/>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11" name="椭圆 10"/>
          <p:cNvSpPr/>
          <p:nvPr/>
        </p:nvSpPr>
        <p:spPr bwMode="auto">
          <a:xfrm>
            <a:off x="9391182" y="2308294"/>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sp>
        <p:nvSpPr>
          <p:cNvPr id="13" name="矩形 12"/>
          <p:cNvSpPr/>
          <p:nvPr/>
        </p:nvSpPr>
        <p:spPr bwMode="auto">
          <a:xfrm>
            <a:off x="6512514" y="3809724"/>
            <a:ext cx="1802560" cy="952776"/>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3"/>
            </a:pPr>
            <a:r>
              <a:rPr sz="1000" b="1" dirty="0">
                <a:solidFill>
                  <a:srgbClr val="FFFFFF"/>
                </a:solidFill>
              </a:rPr>
              <a:t>The differences in the configuration file are marked in red. </a:t>
            </a:r>
            <a:r>
              <a:rPr sz="1000" b="1" dirty="0" smtClean="0">
                <a:solidFill>
                  <a:srgbClr val="FFFFFF"/>
                </a:solidFill>
              </a:rPr>
              <a:t>You </a:t>
            </a:r>
            <a:r>
              <a:rPr sz="1000" b="1" dirty="0">
                <a:solidFill>
                  <a:srgbClr val="FFFFFF"/>
                </a:solidFill>
              </a:rPr>
              <a:t>can quickly check whether the changed content is valid.</a:t>
            </a:r>
            <a:endParaRPr lang="en-US" sz="1000" b="1" dirty="0">
              <a:solidFill>
                <a:srgbClr val="FFFFFF"/>
              </a:solidFill>
              <a:latin typeface="Arial" panose="020B0604020202020204" pitchFamily="34" charset="0"/>
            </a:endParaRPr>
          </a:p>
        </p:txBody>
      </p:sp>
      <p:sp>
        <p:nvSpPr>
          <p:cNvPr id="15" name="椭圆 14"/>
          <p:cNvSpPr/>
          <p:nvPr/>
        </p:nvSpPr>
        <p:spPr bwMode="auto">
          <a:xfrm>
            <a:off x="2836783" y="3632481"/>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14" name="直接连接符 13"/>
          <p:cNvCxnSpPr>
            <a:stCxn id="15" idx="6"/>
            <a:endCxn id="13" idx="1"/>
          </p:cNvCxnSpPr>
          <p:nvPr/>
        </p:nvCxnSpPr>
        <p:spPr bwMode="auto">
          <a:xfrm>
            <a:off x="2944795" y="3686487"/>
            <a:ext cx="3567719" cy="599625"/>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21" name="矩形 20"/>
          <p:cNvSpPr/>
          <p:nvPr/>
        </p:nvSpPr>
        <p:spPr bwMode="auto">
          <a:xfrm>
            <a:off x="6512514" y="5164978"/>
            <a:ext cx="1802560" cy="711948"/>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4"/>
            </a:pPr>
            <a:r>
              <a:rPr sz="1000" b="1">
                <a:solidFill>
                  <a:srgbClr val="FFFFFF"/>
                </a:solidFill>
              </a:rPr>
              <a:t>Traverse the differences one by one to avoid repetition or omission.</a:t>
            </a:r>
            <a:endParaRPr lang="en-US" sz="1000" b="1" dirty="0">
              <a:solidFill>
                <a:srgbClr val="FFFFFF"/>
              </a:solidFill>
              <a:latin typeface="Arial" panose="020B0604020202020204" pitchFamily="34" charset="0"/>
            </a:endParaRPr>
          </a:p>
        </p:txBody>
      </p:sp>
      <p:sp>
        <p:nvSpPr>
          <p:cNvPr id="22" name="椭圆 21"/>
          <p:cNvSpPr/>
          <p:nvPr/>
        </p:nvSpPr>
        <p:spPr bwMode="auto">
          <a:xfrm>
            <a:off x="5130551" y="5187129"/>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cxnSp>
        <p:nvCxnSpPr>
          <p:cNvPr id="23" name="直接连接符 22"/>
          <p:cNvCxnSpPr>
            <a:stCxn id="22" idx="6"/>
            <a:endCxn id="21" idx="1"/>
          </p:cNvCxnSpPr>
          <p:nvPr/>
        </p:nvCxnSpPr>
        <p:spPr bwMode="auto">
          <a:xfrm>
            <a:off x="5238563" y="5241135"/>
            <a:ext cx="1273951" cy="279817"/>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36" name="矩形 35"/>
          <p:cNvSpPr/>
          <p:nvPr/>
        </p:nvSpPr>
        <p:spPr bwMode="auto">
          <a:xfrm>
            <a:off x="10135453" y="3224434"/>
            <a:ext cx="1404156" cy="833216"/>
          </a:xfrm>
          <a:prstGeom prst="rect">
            <a:avLst/>
          </a:prstGeom>
          <a:solidFill>
            <a:srgbClr val="0099CC"/>
          </a:solidFill>
          <a:ln w="9525" cap="flat" cmpd="sng" algn="ctr">
            <a:solidFill>
              <a:srgbClr val="0099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80975" indent="-180975" defTabSz="914400" fontAlgn="ctr">
              <a:spcBef>
                <a:spcPct val="0"/>
              </a:spcBef>
              <a:spcAft>
                <a:spcPct val="0"/>
              </a:spcAft>
              <a:buFont typeface="+mj-lt"/>
              <a:buAutoNum type="arabicPeriod" startAt="2"/>
            </a:pPr>
            <a:r>
              <a:rPr sz="1000" b="1">
                <a:solidFill>
                  <a:srgbClr val="FFFFFF"/>
                </a:solidFill>
              </a:rPr>
              <a:t>Check the detailed backup file list on the device.</a:t>
            </a:r>
            <a:endParaRPr lang="en-US" sz="1000" b="1" dirty="0">
              <a:solidFill>
                <a:srgbClr val="FFFFFF"/>
              </a:solidFill>
              <a:latin typeface="Arial" panose="020B0604020202020204" pitchFamily="34" charset="0"/>
            </a:endParaRPr>
          </a:p>
        </p:txBody>
      </p:sp>
      <p:cxnSp>
        <p:nvCxnSpPr>
          <p:cNvPr id="37" name="直接连接符 36"/>
          <p:cNvCxnSpPr>
            <a:stCxn id="38" idx="6"/>
            <a:endCxn id="36" idx="0"/>
          </p:cNvCxnSpPr>
          <p:nvPr/>
        </p:nvCxnSpPr>
        <p:spPr bwMode="auto">
          <a:xfrm flipH="1">
            <a:off x="10837531" y="2409367"/>
            <a:ext cx="54967" cy="815067"/>
          </a:xfrm>
          <a:prstGeom prst="line">
            <a:avLst/>
          </a:prstGeom>
          <a:solidFill>
            <a:srgbClr val="CCFF99"/>
          </a:solidFill>
          <a:ln w="19050" cap="flat" cmpd="sng" algn="ctr">
            <a:solidFill>
              <a:srgbClr val="0099CC"/>
            </a:solidFill>
            <a:prstDash val="solid"/>
            <a:round/>
            <a:headEnd type="none" w="med" len="med"/>
            <a:tailEnd type="none" w="med" len="med"/>
          </a:ln>
          <a:effectLst/>
        </p:spPr>
      </p:cxnSp>
      <p:sp>
        <p:nvSpPr>
          <p:cNvPr id="38" name="椭圆 37"/>
          <p:cNvSpPr/>
          <p:nvPr/>
        </p:nvSpPr>
        <p:spPr bwMode="auto">
          <a:xfrm>
            <a:off x="10784486" y="2355361"/>
            <a:ext cx="108012" cy="108012"/>
          </a:xfrm>
          <a:prstGeom prst="ellipse">
            <a:avLst/>
          </a:prstGeom>
          <a:noFill/>
          <a:ln w="19050" cap="flat" cmpd="sng" algn="ctr">
            <a:solidFill>
              <a:srgbClr val="00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2142190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087538" y="3914845"/>
            <a:ext cx="4725694" cy="2469844"/>
          </a:xfrm>
          <a:prstGeom prst="rect">
            <a:avLst/>
          </a:prstGeom>
        </p:spPr>
      </p:pic>
      <p:pic>
        <p:nvPicPr>
          <p:cNvPr id="4" name="图片 3"/>
          <p:cNvPicPr>
            <a:picLocks noChangeAspect="1"/>
          </p:cNvPicPr>
          <p:nvPr/>
        </p:nvPicPr>
        <p:blipFill>
          <a:blip r:embed="rId3"/>
          <a:stretch>
            <a:fillRect/>
          </a:stretch>
        </p:blipFill>
        <p:spPr>
          <a:xfrm>
            <a:off x="231140" y="3914845"/>
            <a:ext cx="6406336" cy="1334820"/>
          </a:xfrm>
          <a:prstGeom prst="rect">
            <a:avLst/>
          </a:prstGeom>
        </p:spPr>
      </p:pic>
      <p:pic>
        <p:nvPicPr>
          <p:cNvPr id="3" name="图片 2"/>
          <p:cNvPicPr>
            <a:picLocks noChangeAspect="1"/>
          </p:cNvPicPr>
          <p:nvPr/>
        </p:nvPicPr>
        <p:blipFill>
          <a:blip r:embed="rId4"/>
          <a:stretch>
            <a:fillRect/>
          </a:stretch>
        </p:blipFill>
        <p:spPr>
          <a:xfrm>
            <a:off x="6263667" y="709370"/>
            <a:ext cx="5564329" cy="2992742"/>
          </a:xfrm>
          <a:prstGeom prst="rect">
            <a:avLst/>
          </a:prstGeom>
        </p:spPr>
      </p:pic>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Routine O&amp;M of Network Devices - Terminal Monitoring</a:t>
            </a:r>
            <a:endParaRPr lang="en-US" altLang="zh-CN" sz="2400" dirty="0">
              <a:solidFill>
                <a:srgbClr val="C00000"/>
              </a:solidFill>
              <a:latin typeface="Arial" panose="020B0604020202020204" pitchFamily="34" charset="0"/>
            </a:endParaRPr>
          </a:p>
        </p:txBody>
      </p:sp>
      <p:sp>
        <p:nvSpPr>
          <p:cNvPr id="7" name="AutoShape 6"/>
          <p:cNvSpPr>
            <a:spLocks noChangeArrowheads="1"/>
          </p:cNvSpPr>
          <p:nvPr/>
        </p:nvSpPr>
        <p:spPr bwMode="auto">
          <a:xfrm>
            <a:off x="646147" y="850332"/>
            <a:ext cx="4541003" cy="204281"/>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lIns="91274" tIns="45638" rIns="91274" bIns="45638" anchor="ctr"/>
          <a:lstStyle/>
          <a:p>
            <a:pPr algn="ctr" fontAlgn="ctr">
              <a:defRPr/>
            </a:pPr>
            <a:r>
              <a:rPr sz="1200">
                <a:solidFill>
                  <a:srgbClr val="000000"/>
                </a:solidFill>
              </a:rPr>
              <a:t>Terminal discovery principles</a:t>
            </a:r>
            <a:endParaRPr lang="en-US" altLang="zh-CN" sz="1200" b="1" dirty="0">
              <a:solidFill>
                <a:srgbClr val="FFFFFF"/>
              </a:solidFill>
              <a:ea typeface="微软雅黑" pitchFamily="34" charset="-122"/>
            </a:endParaRPr>
          </a:p>
        </p:txBody>
      </p:sp>
      <p:sp>
        <p:nvSpPr>
          <p:cNvPr id="8" name="圆角矩形 120"/>
          <p:cNvSpPr>
            <a:spLocks noChangeArrowheads="1"/>
          </p:cNvSpPr>
          <p:nvPr/>
        </p:nvSpPr>
        <p:spPr bwMode="auto">
          <a:xfrm>
            <a:off x="2208111" y="2055672"/>
            <a:ext cx="1030288" cy="228600"/>
          </a:xfrm>
          <a:prstGeom prst="roundRect">
            <a:avLst>
              <a:gd name="adj" fmla="val 16667"/>
            </a:avLst>
          </a:prstGeom>
          <a:noFill/>
          <a:ln w="22225">
            <a:solidFill>
              <a:srgbClr val="C00000"/>
            </a:solidFill>
            <a:round/>
            <a:headEnd/>
            <a:tailEnd/>
          </a:ln>
        </p:spPr>
        <p:txBody>
          <a:bodyPr/>
          <a:lstStyle/>
          <a:p>
            <a:pPr fontAlgn="ctr">
              <a:buClr>
                <a:srgbClr val="CC9900"/>
              </a:buClr>
            </a:pPr>
            <a:r>
              <a:rPr sz="1000">
                <a:solidFill>
                  <a:srgbClr val="C00000"/>
                </a:solidFill>
              </a:rPr>
              <a:t>View the recovery suggestions.</a:t>
            </a:r>
            <a:endParaRPr lang="en-US" sz="1000" dirty="0">
              <a:solidFill>
                <a:srgbClr val="C00000"/>
              </a:solidFill>
              <a:latin typeface="Arial" panose="020B0604020202020204" pitchFamily="34" charset="0"/>
            </a:endParaRPr>
          </a:p>
        </p:txBody>
      </p:sp>
      <p:sp>
        <p:nvSpPr>
          <p:cNvPr id="10" name="矩形 9"/>
          <p:cNvSpPr/>
          <p:nvPr/>
        </p:nvSpPr>
        <p:spPr>
          <a:xfrm>
            <a:off x="692623" y="2460045"/>
            <a:ext cx="2626468" cy="246221"/>
          </a:xfrm>
          <a:prstGeom prst="rect">
            <a:avLst/>
          </a:prstGeom>
        </p:spPr>
        <p:txBody>
          <a:bodyPr wrap="square">
            <a:spAutoFit/>
          </a:bodyPr>
          <a:lstStyle/>
          <a:p>
            <a:pPr fontAlgn="ctr"/>
            <a:endParaRPr lang="en-US" altLang="zh-CN" sz="1000" dirty="0">
              <a:solidFill>
                <a:srgbClr val="000000"/>
              </a:solidFill>
              <a:latin typeface="Arial" panose="020B0604020202020204" pitchFamily="34" charset="0"/>
              <a:ea typeface="微软雅黑" panose="020B0503020204020204" pitchFamily="34" charset="-122"/>
            </a:endParaRPr>
          </a:p>
        </p:txBody>
      </p:sp>
      <p:pic>
        <p:nvPicPr>
          <p:cNvPr id="11" name="Picture 16" descr="箭头第6P-2"/>
          <p:cNvPicPr>
            <a:picLocks noChangeAspect="1" noChangeArrowheads="1"/>
          </p:cNvPicPr>
          <p:nvPr/>
        </p:nvPicPr>
        <p:blipFill>
          <a:blip r:embed="rId5" cstate="print"/>
          <a:srcRect/>
          <a:stretch>
            <a:fillRect/>
          </a:stretch>
        </p:blipFill>
        <p:spPr bwMode="auto">
          <a:xfrm>
            <a:off x="4949906" y="1454400"/>
            <a:ext cx="1263941" cy="979656"/>
          </a:xfrm>
          <a:prstGeom prst="rect">
            <a:avLst/>
          </a:prstGeom>
          <a:noFill/>
          <a:ln w="9525">
            <a:noFill/>
            <a:miter lim="800000"/>
            <a:headEnd/>
            <a:tailEnd/>
          </a:ln>
        </p:spPr>
      </p:pic>
      <p:sp>
        <p:nvSpPr>
          <p:cNvPr id="16" name="Rectangle 48"/>
          <p:cNvSpPr>
            <a:spLocks noChangeArrowheads="1"/>
          </p:cNvSpPr>
          <p:nvPr/>
        </p:nvSpPr>
        <p:spPr bwMode="auto">
          <a:xfrm>
            <a:off x="766456" y="3133368"/>
            <a:ext cx="3891877" cy="627502"/>
          </a:xfrm>
          <a:prstGeom prst="rect">
            <a:avLst/>
          </a:prstGeom>
          <a:noFill/>
          <a:ln>
            <a:noFill/>
          </a:ln>
          <a:effectLst>
            <a:outerShdw blurRad="127000" algn="ctr" rotWithShape="0">
              <a:prstClr val="black">
                <a:alpha val="40000"/>
              </a:prstClr>
            </a:outerShdw>
          </a:effectLst>
        </p:spPr>
        <p:txBody>
          <a:bodyPr lIns="91392" tIns="45698" rIns="91392" bIns="45698" anchor="ctr"/>
          <a:lstStyle/>
          <a:p>
            <a:pPr fontAlgn="ctr">
              <a:defRPr/>
            </a:pPr>
            <a:r>
              <a:rPr sz="1000">
                <a:solidFill>
                  <a:srgbClr val="000000"/>
                </a:solidFill>
              </a:rPr>
              <a:t>Associate with the NE manager and device panel to quickly view the running status, performance indicators, and alarms of devices and ports and rectify terminal network faults.</a:t>
            </a:r>
            <a:endParaRPr lang="en-US" altLang="zh-CN" sz="1000" dirty="0">
              <a:solidFill>
                <a:srgbClr val="000000"/>
              </a:solidFill>
              <a:latin typeface="Arial" panose="020B0604020202020204" pitchFamily="34" charset="0"/>
              <a:ea typeface="微软雅黑" pitchFamily="34" charset="-122"/>
            </a:endParaRPr>
          </a:p>
        </p:txBody>
      </p:sp>
      <p:sp>
        <p:nvSpPr>
          <p:cNvPr id="17" name="圆角矩形 16"/>
          <p:cNvSpPr/>
          <p:nvPr/>
        </p:nvSpPr>
        <p:spPr bwMode="auto">
          <a:xfrm>
            <a:off x="906631" y="2965884"/>
            <a:ext cx="1400783" cy="330740"/>
          </a:xfrm>
          <a:prstGeom prst="round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buClr>
                <a:srgbClr val="CC9900"/>
              </a:buClr>
              <a:buFont typeface="Wingdings" pitchFamily="2" charset="2"/>
              <a:buChar char="n"/>
            </a:pPr>
            <a:endParaRPr lang="en-US" altLang="zh-CN" dirty="0" smtClean="0">
              <a:solidFill>
                <a:srgbClr val="000000"/>
              </a:solidFill>
              <a:latin typeface="Arial" panose="020B0604020202020204" pitchFamily="34" charset="0"/>
              <a:ea typeface="微软雅黑" panose="020B0503020204020204" pitchFamily="34" charset="-122"/>
            </a:endParaRPr>
          </a:p>
        </p:txBody>
      </p:sp>
      <p:sp>
        <p:nvSpPr>
          <p:cNvPr id="18" name="矩形 17"/>
          <p:cNvSpPr/>
          <p:nvPr/>
        </p:nvSpPr>
        <p:spPr bwMode="auto">
          <a:xfrm>
            <a:off x="622534" y="3165888"/>
            <a:ext cx="214009" cy="584775"/>
          </a:xfrm>
          <a:prstGeom prst="rect">
            <a:avLst/>
          </a:prstGeom>
          <a:noFill/>
        </p:spPr>
        <p:txBody>
          <a:bodyPr wrap="square">
            <a:spAutoFit/>
          </a:bodyPr>
          <a:lstStyle/>
          <a:p>
            <a:pPr algn="ctr" fontAlgn="ctr">
              <a:defRPr/>
            </a:pPr>
            <a:r>
              <a:rPr sz="3200" b="1">
                <a:solidFill>
                  <a:srgbClr val="990000"/>
                </a:solidFill>
                <a:effectLst>
                  <a:outerShdw blurRad="50800" algn="tl" rotWithShape="0">
                    <a:srgbClr val="000000"/>
                  </a:outerShdw>
                </a:effectLst>
              </a:rPr>
              <a:t>1</a:t>
            </a:r>
            <a:endParaRPr lang="en-US" altLang="zh-CN" sz="3200" b="1" dirty="0">
              <a:ln w="17780" cmpd="sng">
                <a:solidFill>
                  <a:srgbClr val="FFFFFF"/>
                </a:solidFill>
                <a:prstDash val="solid"/>
                <a:miter lim="800000"/>
              </a:ln>
              <a:solidFill>
                <a:srgbClr val="990000"/>
              </a:solidFill>
              <a:effectLst>
                <a:outerShdw blurRad="50800" algn="tl" rotWithShape="0">
                  <a:srgbClr val="000000"/>
                </a:outerShdw>
              </a:effectLst>
              <a:latin typeface="Arial" panose="020B0604020202020204" pitchFamily="34" charset="0"/>
              <a:ea typeface="微软雅黑" panose="020B0503020204020204" pitchFamily="34" charset="-122"/>
            </a:endParaRPr>
          </a:p>
        </p:txBody>
      </p:sp>
      <p:pic>
        <p:nvPicPr>
          <p:cNvPr id="115" name="Picture 37" descr="Orange Curved Arrow Small"/>
          <p:cNvPicPr>
            <a:picLocks noChangeAspect="1" noChangeArrowheads="1"/>
          </p:cNvPicPr>
          <p:nvPr/>
        </p:nvPicPr>
        <p:blipFill>
          <a:blip r:embed="rId6" cstate="print"/>
          <a:srcRect/>
          <a:stretch>
            <a:fillRect/>
          </a:stretch>
        </p:blipFill>
        <p:spPr bwMode="auto">
          <a:xfrm rot="3392109">
            <a:off x="5572956" y="1939791"/>
            <a:ext cx="962900" cy="3155873"/>
          </a:xfrm>
          <a:prstGeom prst="rect">
            <a:avLst/>
          </a:prstGeom>
          <a:noFill/>
          <a:ln w="9525">
            <a:noFill/>
            <a:miter lim="800000"/>
            <a:headEnd/>
            <a:tailEnd/>
          </a:ln>
        </p:spPr>
      </p:pic>
      <p:sp>
        <p:nvSpPr>
          <p:cNvPr id="21" name="矩形 20"/>
          <p:cNvSpPr/>
          <p:nvPr/>
        </p:nvSpPr>
        <p:spPr bwMode="auto">
          <a:xfrm>
            <a:off x="9045832" y="3489227"/>
            <a:ext cx="291830" cy="584775"/>
          </a:xfrm>
          <a:prstGeom prst="rect">
            <a:avLst/>
          </a:prstGeom>
          <a:noFill/>
        </p:spPr>
        <p:txBody>
          <a:bodyPr wrap="square">
            <a:spAutoFit/>
          </a:bodyPr>
          <a:lstStyle/>
          <a:p>
            <a:pPr algn="ctr" fontAlgn="ctr">
              <a:defRPr/>
            </a:pPr>
            <a:r>
              <a:rPr sz="3200" b="1">
                <a:solidFill>
                  <a:srgbClr val="990000"/>
                </a:solidFill>
                <a:effectLst>
                  <a:outerShdw blurRad="50800" algn="tl" rotWithShape="0">
                    <a:srgbClr val="000000"/>
                  </a:outerShdw>
                </a:effectLst>
              </a:rPr>
              <a:t>2</a:t>
            </a:r>
            <a:endParaRPr lang="en-US" altLang="zh-CN" sz="3200" b="1" dirty="0">
              <a:ln w="17780" cmpd="sng">
                <a:solidFill>
                  <a:srgbClr val="FFFFFF"/>
                </a:solidFill>
                <a:prstDash val="solid"/>
                <a:miter lim="800000"/>
              </a:ln>
              <a:solidFill>
                <a:srgbClr val="990000"/>
              </a:solidFill>
              <a:effectLst>
                <a:outerShdw blurRad="50800" algn="tl" rotWithShape="0">
                  <a:srgbClr val="000000"/>
                </a:outerShdw>
              </a:effectLst>
              <a:latin typeface="Arial" panose="020B0604020202020204" pitchFamily="34" charset="0"/>
              <a:ea typeface="微软雅黑" panose="020B0503020204020204" pitchFamily="34" charset="-122"/>
            </a:endParaRPr>
          </a:p>
        </p:txBody>
      </p:sp>
      <p:sp>
        <p:nvSpPr>
          <p:cNvPr id="113" name="矩形 112"/>
          <p:cNvSpPr/>
          <p:nvPr/>
        </p:nvSpPr>
        <p:spPr>
          <a:xfrm>
            <a:off x="9264608" y="3554995"/>
            <a:ext cx="2859931" cy="400110"/>
          </a:xfrm>
          <a:prstGeom prst="rect">
            <a:avLst/>
          </a:prstGeom>
          <a:noFill/>
          <a:ln>
            <a:noFill/>
          </a:ln>
          <a:effectLst>
            <a:outerShdw blurRad="127000" algn="ctr" rotWithShape="0">
              <a:prstClr val="black">
                <a:alpha val="40000"/>
              </a:prstClr>
            </a:outerShdw>
          </a:effectLst>
        </p:spPr>
        <p:txBody>
          <a:bodyPr lIns="91392" tIns="45698" rIns="91392" bIns="45698" anchor="ctr"/>
          <a:lstStyle/>
          <a:p>
            <a:pPr fontAlgn="ctr"/>
            <a:r>
              <a:rPr sz="1000">
                <a:solidFill>
                  <a:srgbClr val="000000"/>
                </a:solidFill>
              </a:rPr>
              <a:t>Create a terminal access whitelist and bind terminal access rules</a:t>
            </a:r>
            <a:endParaRPr lang="en-US" altLang="zh-CN" sz="1000" dirty="0" smtClean="0">
              <a:solidFill>
                <a:srgbClr val="000000"/>
              </a:solidFill>
              <a:latin typeface="Arial" panose="020B0604020202020204" pitchFamily="34" charset="0"/>
              <a:ea typeface="微软雅黑" pitchFamily="34" charset="-122"/>
            </a:endParaRPr>
          </a:p>
          <a:p>
            <a:pPr fontAlgn="ctr"/>
            <a:r>
              <a:rPr sz="1000">
                <a:solidFill>
                  <a:srgbClr val="000000"/>
                </a:solidFill>
              </a:rPr>
              <a:t>to generate alarms for unauthorized terminals.</a:t>
            </a:r>
            <a:endParaRPr lang="en-US" sz="1000" dirty="0">
              <a:solidFill>
                <a:srgbClr val="000000"/>
              </a:solidFill>
              <a:latin typeface="Arial" panose="020B0604020202020204" pitchFamily="34" charset="0"/>
            </a:endParaRPr>
          </a:p>
        </p:txBody>
      </p:sp>
      <p:pic>
        <p:nvPicPr>
          <p:cNvPr id="122" name="Picture 193" descr="Orange Curved Arrow Small"/>
          <p:cNvPicPr>
            <a:picLocks noChangeAspect="1" noChangeArrowheads="1"/>
          </p:cNvPicPr>
          <p:nvPr/>
        </p:nvPicPr>
        <p:blipFill>
          <a:blip r:embed="rId7" cstate="print"/>
          <a:srcRect/>
          <a:stretch>
            <a:fillRect/>
          </a:stretch>
        </p:blipFill>
        <p:spPr bwMode="auto">
          <a:xfrm rot="18289546">
            <a:off x="7551260" y="2452829"/>
            <a:ext cx="887864" cy="2657573"/>
          </a:xfrm>
          <a:prstGeom prst="rect">
            <a:avLst/>
          </a:prstGeom>
          <a:noFill/>
          <a:ln w="9525">
            <a:noFill/>
            <a:miter lim="800000"/>
            <a:headEnd/>
            <a:tailEnd/>
          </a:ln>
        </p:spPr>
      </p:pic>
      <p:pic>
        <p:nvPicPr>
          <p:cNvPr id="20" name="c7e25fa6-b202-4bbe-8994-96749562216a"/>
          <p:cNvPicPr>
            <a:picLocks noChangeAspect="1" noChangeArrowheads="1"/>
          </p:cNvPicPr>
          <p:nvPr/>
        </p:nvPicPr>
        <p:blipFill>
          <a:blip r:embed="rId8" cstate="print"/>
          <a:srcRect/>
          <a:stretch>
            <a:fillRect/>
          </a:stretch>
        </p:blipFill>
        <p:spPr bwMode="auto">
          <a:xfrm>
            <a:off x="629177" y="1117308"/>
            <a:ext cx="4569593" cy="1733171"/>
          </a:xfrm>
          <a:prstGeom prst="rect">
            <a:avLst/>
          </a:prstGeom>
          <a:noFill/>
          <a:ln w="9525">
            <a:noFill/>
            <a:miter lim="800000"/>
            <a:headEnd/>
            <a:tailEnd/>
          </a:ln>
        </p:spPr>
      </p:pic>
      <p:sp>
        <p:nvSpPr>
          <p:cNvPr id="22" name="d42e20a6-4418-4028-8000-4049acca8536"/>
          <p:cNvSpPr/>
          <p:nvPr/>
        </p:nvSpPr>
        <p:spPr bwMode="auto">
          <a:xfrm>
            <a:off x="1036320" y="3680460"/>
            <a:ext cx="939993" cy="28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mtClean="0">
              <a:solidFill>
                <a:srgbClr val="000000"/>
              </a:solidFill>
              <a:latin typeface="Arial" charset="0"/>
            </a:endParaRPr>
          </a:p>
        </p:txBody>
      </p:sp>
      <p:graphicFrame>
        <p:nvGraphicFramePr>
          <p:cNvPr id="23" name="b947e750-c81e-4dfb-b701-7e941771b29a"/>
          <p:cNvGraphicFramePr>
            <a:graphicFrameLocks noGrp="1"/>
          </p:cNvGraphicFramePr>
          <p:nvPr>
            <p:extLst/>
          </p:nvPr>
        </p:nvGraphicFramePr>
        <p:xfrm>
          <a:off x="2097511" y="1033375"/>
          <a:ext cx="1010391" cy="609600"/>
        </p:xfrm>
        <a:graphic>
          <a:graphicData uri="http://schemas.openxmlformats.org/drawingml/2006/table">
            <a:tbl>
              <a:tblPr firstRow="1" bandRow="1">
                <a:tableStyleId>{5C22544A-7EE6-4342-B048-85BDC9FD1C3A}</a:tableStyleId>
              </a:tblPr>
              <a:tblGrid>
                <a:gridCol w="336797"/>
                <a:gridCol w="336797"/>
                <a:gridCol w="336797"/>
              </a:tblGrid>
              <a:tr h="112165">
                <a:tc gridSpan="3">
                  <a:txBody>
                    <a:bodyPr/>
                    <a:lstStyle/>
                    <a:p>
                      <a:pPr algn="ctr"/>
                      <a:r>
                        <a:rPr lang="en-US" altLang="zh-CN" sz="1000" b="0" i="0" baseline="0" dirty="0" smtClean="0">
                          <a:solidFill>
                            <a:schemeClr val="tx1"/>
                          </a:solidFill>
                          <a:latin typeface="Arial"/>
                        </a:rPr>
                        <a:t>Router-ARP </a:t>
                      </a:r>
                      <a:r>
                        <a:rPr lang="en-US" altLang="zh-CN" sz="800" b="0" i="0" baseline="0" dirty="0" smtClean="0">
                          <a:solidFill>
                            <a:schemeClr val="tx1"/>
                          </a:solidFill>
                          <a:latin typeface="Arial"/>
                        </a:rPr>
                        <a:t>table</a:t>
                      </a:r>
                      <a:endParaRPr lang="zh-CN" altLang="en-US" sz="800" b="0" i="0" baseline="0" dirty="0">
                        <a:solidFill>
                          <a:schemeClr val="tx1"/>
                        </a:solidFill>
                        <a:latin typeface="Arial"/>
                      </a:endParaRPr>
                    </a:p>
                  </a:txBody>
                  <a:tcPr marL="0" marR="0" marT="0" marB="0" anchor="ctr">
                    <a:solidFill>
                      <a:srgbClr val="CCFFCC"/>
                    </a:solidFill>
                  </a:tcPr>
                </a:tc>
                <a:tc hMerge="1">
                  <a:txBody>
                    <a:bodyPr/>
                    <a:lstStyle/>
                    <a:p>
                      <a:endParaRPr lang="zh-CN" altLang="en-US" dirty="0"/>
                    </a:p>
                  </a:txBody>
                  <a:tcPr/>
                </a:tc>
                <a:tc hMerge="1">
                  <a:txBody>
                    <a:bodyPr/>
                    <a:lstStyle/>
                    <a:p>
                      <a:endParaRPr lang="zh-CN" altLang="en-US" dirty="0"/>
                    </a:p>
                  </a:txBody>
                  <a:tcPr/>
                </a:tc>
              </a:tr>
              <a:tr h="112165">
                <a:tc>
                  <a:txBody>
                    <a:bodyPr/>
                    <a:lstStyle/>
                    <a:p>
                      <a:pPr algn="ctr"/>
                      <a:r>
                        <a:rPr lang="en-US" altLang="zh-CN" sz="1000" b="0" i="0" baseline="0" dirty="0" smtClean="0">
                          <a:solidFill>
                            <a:schemeClr val="tx1"/>
                          </a:solidFill>
                          <a:latin typeface="Arial"/>
                        </a:rPr>
                        <a:t>port1</a:t>
                      </a:r>
                      <a:endParaRPr lang="zh-CN" altLang="en-US" sz="1000" b="0" i="0" baseline="0" dirty="0">
                        <a:solidFill>
                          <a:schemeClr val="tx1"/>
                        </a:solidFill>
                        <a:latin typeface="Arial"/>
                      </a:endParaRPr>
                    </a:p>
                  </a:txBody>
                  <a:tcPr marL="0" marR="0" marT="0" marB="0" anchor="ctr"/>
                </a:tc>
                <a:tc>
                  <a:txBody>
                    <a:bodyPr/>
                    <a:lstStyle/>
                    <a:p>
                      <a:pPr algn="ctr"/>
                      <a:r>
                        <a:rPr lang="en-US" altLang="zh-CN" sz="1000" b="0" i="0" baseline="0" dirty="0" smtClean="0">
                          <a:solidFill>
                            <a:schemeClr val="tx1"/>
                          </a:solidFill>
                          <a:latin typeface="Arial"/>
                        </a:rPr>
                        <a:t>ip1</a:t>
                      </a:r>
                      <a:endParaRPr lang="zh-CN" altLang="en-US" sz="1000" b="0" i="0" baseline="0" dirty="0">
                        <a:solidFill>
                          <a:schemeClr val="tx1"/>
                        </a:solidFill>
                        <a:latin typeface="Arial"/>
                      </a:endParaRPr>
                    </a:p>
                  </a:txBody>
                  <a:tcPr marL="0" marR="0" marT="0" marB="0" anchor="ctr"/>
                </a:tc>
                <a:tc>
                  <a:txBody>
                    <a:bodyPr/>
                    <a:lstStyle/>
                    <a:p>
                      <a:pPr algn="ctr"/>
                      <a:r>
                        <a:rPr lang="en-US" altLang="zh-CN" sz="1000" b="0" i="0" baseline="0" dirty="0" smtClean="0">
                          <a:solidFill>
                            <a:schemeClr val="tx1"/>
                          </a:solidFill>
                          <a:latin typeface="Arial"/>
                        </a:rPr>
                        <a:t>mac1</a:t>
                      </a:r>
                      <a:endParaRPr lang="zh-CN" altLang="en-US" sz="1000" b="0" i="0" baseline="0" dirty="0">
                        <a:solidFill>
                          <a:schemeClr val="tx1"/>
                        </a:solidFill>
                        <a:latin typeface="Arial"/>
                      </a:endParaRPr>
                    </a:p>
                  </a:txBody>
                  <a:tcPr marL="0" marR="0" marT="0" marB="0" anchor="ctr"/>
                </a:tc>
              </a:tr>
              <a:tr h="112165">
                <a:tc>
                  <a:txBody>
                    <a:bodyPr/>
                    <a:lstStyle/>
                    <a:p>
                      <a:pPr algn="ctr"/>
                      <a:r>
                        <a:rPr lang="en-US" altLang="zh-CN" sz="1000" b="0" i="0" baseline="0" dirty="0" smtClean="0">
                          <a:solidFill>
                            <a:schemeClr val="tx1"/>
                          </a:solidFill>
                          <a:latin typeface="Arial"/>
                        </a:rPr>
                        <a:t>port2</a:t>
                      </a:r>
                      <a:endParaRPr lang="zh-CN" altLang="en-US" sz="1000" b="0" i="0" baseline="0" dirty="0">
                        <a:solidFill>
                          <a:schemeClr val="tx1"/>
                        </a:solidFill>
                        <a:latin typeface="Arial"/>
                      </a:endParaRPr>
                    </a:p>
                  </a:txBody>
                  <a:tcPr marL="0" marR="0" marT="0" marB="0" anchor="ctr"/>
                </a:tc>
                <a:tc>
                  <a:txBody>
                    <a:bodyPr/>
                    <a:lstStyle/>
                    <a:p>
                      <a:pPr algn="ctr"/>
                      <a:r>
                        <a:rPr lang="en-US" altLang="zh-CN" sz="1000" b="0" i="0" baseline="0" dirty="0" smtClean="0">
                          <a:solidFill>
                            <a:schemeClr val="tx1"/>
                          </a:solidFill>
                          <a:latin typeface="Arial"/>
                        </a:rPr>
                        <a:t>ip2</a:t>
                      </a:r>
                      <a:endParaRPr lang="zh-CN" altLang="en-US" sz="1000" b="0" i="0" baseline="0" dirty="0">
                        <a:solidFill>
                          <a:schemeClr val="tx1"/>
                        </a:solidFill>
                        <a:latin typeface="Arial"/>
                      </a:endParaRPr>
                    </a:p>
                  </a:txBody>
                  <a:tcPr marL="0" marR="0" marT="0" marB="0" anchor="ctr"/>
                </a:tc>
                <a:tc>
                  <a:txBody>
                    <a:bodyPr/>
                    <a:lstStyle/>
                    <a:p>
                      <a:pPr algn="ctr"/>
                      <a:r>
                        <a:rPr lang="en-US" altLang="zh-CN" sz="1000" b="0" i="0" baseline="0" dirty="0" smtClean="0">
                          <a:solidFill>
                            <a:schemeClr val="tx1"/>
                          </a:solidFill>
                          <a:latin typeface="Arial"/>
                        </a:rPr>
                        <a:t>mac2</a:t>
                      </a:r>
                      <a:endParaRPr lang="zh-CN" altLang="en-US" sz="1000" b="0" i="0" baseline="0" dirty="0">
                        <a:solidFill>
                          <a:schemeClr val="tx1"/>
                        </a:solidFill>
                        <a:latin typeface="Arial"/>
                      </a:endParaRPr>
                    </a:p>
                  </a:txBody>
                  <a:tcPr marL="0" marR="0" marT="0" marB="0" anchor="ctr"/>
                </a:tc>
              </a:tr>
              <a:tr h="112165">
                <a:tc>
                  <a:txBody>
                    <a:bodyPr/>
                    <a:lstStyle/>
                    <a:p>
                      <a:pPr algn="ctr"/>
                      <a:r>
                        <a:rPr lang="en-US" altLang="zh-CN" sz="1000" b="0" i="0" baseline="0" dirty="0" smtClean="0">
                          <a:solidFill>
                            <a:schemeClr val="tx1"/>
                          </a:solidFill>
                          <a:latin typeface="Arial"/>
                        </a:rPr>
                        <a:t>port3</a:t>
                      </a:r>
                      <a:endParaRPr lang="zh-CN" altLang="en-US" sz="1000" b="0" i="0" baseline="0" dirty="0">
                        <a:solidFill>
                          <a:schemeClr val="tx1"/>
                        </a:solidFill>
                        <a:latin typeface="Arial"/>
                      </a:endParaRPr>
                    </a:p>
                  </a:txBody>
                  <a:tcPr marL="0" marR="0" marT="0" marB="0" anchor="ctr"/>
                </a:tc>
                <a:tc>
                  <a:txBody>
                    <a:bodyPr/>
                    <a:lstStyle/>
                    <a:p>
                      <a:pPr algn="ctr"/>
                      <a:r>
                        <a:rPr lang="en-US" altLang="zh-CN" sz="1000" b="0" i="0" baseline="0" dirty="0" smtClean="0">
                          <a:solidFill>
                            <a:schemeClr val="tx1"/>
                          </a:solidFill>
                          <a:latin typeface="Arial"/>
                        </a:rPr>
                        <a:t>ip3</a:t>
                      </a:r>
                      <a:endParaRPr lang="zh-CN" altLang="en-US" sz="1000" b="0" i="0" baseline="0" dirty="0">
                        <a:solidFill>
                          <a:schemeClr val="tx1"/>
                        </a:solidFill>
                        <a:latin typeface="Arial"/>
                      </a:endParaRPr>
                    </a:p>
                  </a:txBody>
                  <a:tcPr marL="0" marR="0" marT="0" marB="0" anchor="ctr"/>
                </a:tc>
                <a:tc>
                  <a:txBody>
                    <a:bodyPr/>
                    <a:lstStyle/>
                    <a:p>
                      <a:pPr algn="ctr"/>
                      <a:r>
                        <a:rPr lang="en-US" altLang="zh-CN" sz="1000" b="0" i="0" baseline="0" dirty="0" smtClean="0">
                          <a:solidFill>
                            <a:schemeClr val="tx1"/>
                          </a:solidFill>
                          <a:latin typeface="Arial"/>
                        </a:rPr>
                        <a:t>mac3</a:t>
                      </a:r>
                      <a:endParaRPr lang="zh-CN" altLang="en-US" sz="1000" b="0" i="0" baseline="0" dirty="0">
                        <a:solidFill>
                          <a:schemeClr val="tx1"/>
                        </a:solidFill>
                        <a:latin typeface="Arial"/>
                      </a:endParaRPr>
                    </a:p>
                  </a:txBody>
                  <a:tcPr marL="0" marR="0" marT="0" marB="0" anchor="ctr"/>
                </a:tc>
              </a:tr>
            </a:tbl>
          </a:graphicData>
        </a:graphic>
      </p:graphicFrame>
      <p:graphicFrame>
        <p:nvGraphicFramePr>
          <p:cNvPr id="24" name="4d53c42e-cd89-4742-af1f-df900911421f"/>
          <p:cNvGraphicFramePr>
            <a:graphicFrameLocks noGrp="1"/>
          </p:cNvGraphicFramePr>
          <p:nvPr>
            <p:extLst/>
          </p:nvPr>
        </p:nvGraphicFramePr>
        <p:xfrm>
          <a:off x="3320619" y="1151839"/>
          <a:ext cx="871544" cy="487680"/>
        </p:xfrm>
        <a:graphic>
          <a:graphicData uri="http://schemas.openxmlformats.org/drawingml/2006/table">
            <a:tbl>
              <a:tblPr firstRow="1" bandRow="1">
                <a:tableStyleId>{5C22544A-7EE6-4342-B048-85BDC9FD1C3A}</a:tableStyleId>
              </a:tblPr>
              <a:tblGrid>
                <a:gridCol w="435772"/>
                <a:gridCol w="435772"/>
              </a:tblGrid>
              <a:tr h="224330">
                <a:tc gridSpan="2">
                  <a:txBody>
                    <a:bodyPr/>
                    <a:lstStyle/>
                    <a:p>
                      <a:pPr algn="ctr"/>
                      <a:r>
                        <a:rPr lang="en-US" altLang="zh-CN" sz="800" b="0" i="0" baseline="0" dirty="0" smtClean="0">
                          <a:solidFill>
                            <a:schemeClr val="tx1"/>
                          </a:solidFill>
                          <a:latin typeface="Arial"/>
                        </a:rPr>
                        <a:t>SW1-MAC forwarding table</a:t>
                      </a:r>
                      <a:endParaRPr lang="zh-CN" altLang="en-US" sz="800" b="0" i="0" baseline="0" dirty="0">
                        <a:solidFill>
                          <a:schemeClr val="tx1"/>
                        </a:solidFill>
                        <a:latin typeface="Arial"/>
                      </a:endParaRPr>
                    </a:p>
                  </a:txBody>
                  <a:tcPr marL="0" marR="0" marT="0" marB="0" anchor="ctr">
                    <a:solidFill>
                      <a:srgbClr val="CCFFCC"/>
                    </a:solidFill>
                  </a:tcPr>
                </a:tc>
                <a:tc hMerge="1">
                  <a:txBody>
                    <a:bodyPr/>
                    <a:lstStyle/>
                    <a:p>
                      <a:endParaRPr lang="zh-CN" altLang="en-US" dirty="0"/>
                    </a:p>
                  </a:txBody>
                  <a:tcPr/>
                </a:tc>
              </a:tr>
              <a:tr h="112165">
                <a:tc>
                  <a:txBody>
                    <a:bodyPr/>
                    <a:lstStyle/>
                    <a:p>
                      <a:pPr algn="ctr"/>
                      <a:r>
                        <a:rPr lang="en-US" altLang="zh-CN" sz="800" b="0" i="0" baseline="0" dirty="0" smtClean="0">
                          <a:solidFill>
                            <a:schemeClr val="tx1"/>
                          </a:solidFill>
                          <a:latin typeface="Arial"/>
                        </a:rPr>
                        <a:t>mac1</a:t>
                      </a:r>
                      <a:endParaRPr lang="zh-CN" altLang="en-US" sz="800" b="0" i="0" baseline="0" dirty="0">
                        <a:solidFill>
                          <a:schemeClr val="tx1"/>
                        </a:solidFill>
                        <a:latin typeface="Arial"/>
                      </a:endParaRPr>
                    </a:p>
                  </a:txBody>
                  <a:tcPr marL="0" marR="0" marT="0" marB="0" anchor="ctr"/>
                </a:tc>
                <a:tc>
                  <a:txBody>
                    <a:bodyPr/>
                    <a:lstStyle/>
                    <a:p>
                      <a:pPr algn="ctr"/>
                      <a:r>
                        <a:rPr lang="en-US" altLang="zh-CN" sz="800" b="0" i="0" baseline="0" dirty="0" smtClean="0">
                          <a:solidFill>
                            <a:schemeClr val="tx1"/>
                          </a:solidFill>
                          <a:latin typeface="Arial"/>
                        </a:rPr>
                        <a:t>port1</a:t>
                      </a:r>
                      <a:endParaRPr lang="zh-CN" altLang="en-US" sz="800" b="0" i="0" baseline="0" dirty="0">
                        <a:solidFill>
                          <a:schemeClr val="tx1"/>
                        </a:solidFill>
                        <a:latin typeface="Arial"/>
                      </a:endParaRPr>
                    </a:p>
                  </a:txBody>
                  <a:tcPr marL="0" marR="0" marT="0" marB="0" anchor="ctr"/>
                </a:tc>
              </a:tr>
              <a:tr h="0">
                <a:tc>
                  <a:txBody>
                    <a:bodyPr/>
                    <a:lstStyle/>
                    <a:p>
                      <a:pPr algn="ctr"/>
                      <a:r>
                        <a:rPr lang="en-US" altLang="zh-CN" sz="800" b="0" i="0" baseline="0" dirty="0" smtClean="0">
                          <a:solidFill>
                            <a:schemeClr val="tx1"/>
                          </a:solidFill>
                          <a:latin typeface="Arial"/>
                        </a:rPr>
                        <a:t>mac2</a:t>
                      </a:r>
                      <a:endParaRPr lang="zh-CN" altLang="en-US" sz="800" b="0" i="0" baseline="0" dirty="0">
                        <a:solidFill>
                          <a:schemeClr val="tx1"/>
                        </a:solidFill>
                        <a:latin typeface="Arial"/>
                      </a:endParaRPr>
                    </a:p>
                  </a:txBody>
                  <a:tcPr marL="0" marR="0" marT="0" marB="0" anchor="ctr"/>
                </a:tc>
                <a:tc>
                  <a:txBody>
                    <a:bodyPr/>
                    <a:lstStyle/>
                    <a:p>
                      <a:pPr algn="ctr"/>
                      <a:r>
                        <a:rPr lang="en-US" altLang="zh-CN" sz="800" b="0" i="0" baseline="0" dirty="0" smtClean="0">
                          <a:solidFill>
                            <a:schemeClr val="tx1"/>
                          </a:solidFill>
                          <a:latin typeface="Arial"/>
                        </a:rPr>
                        <a:t>port2</a:t>
                      </a:r>
                      <a:endParaRPr lang="zh-CN" altLang="en-US" sz="800" b="0" i="0" baseline="0" dirty="0">
                        <a:solidFill>
                          <a:schemeClr val="tx1"/>
                        </a:solidFill>
                        <a:latin typeface="Arial"/>
                      </a:endParaRPr>
                    </a:p>
                  </a:txBody>
                  <a:tcPr marL="0" marR="0" marT="0" marB="0" anchor="ctr"/>
                </a:tc>
              </a:tr>
            </a:tbl>
          </a:graphicData>
        </a:graphic>
      </p:graphicFrame>
      <p:graphicFrame>
        <p:nvGraphicFramePr>
          <p:cNvPr id="25" name="f42c7c70-7f0b-4e01-8d19-8bdc7b64d62f"/>
          <p:cNvGraphicFramePr>
            <a:graphicFrameLocks noGrp="1"/>
          </p:cNvGraphicFramePr>
          <p:nvPr>
            <p:extLst/>
          </p:nvPr>
        </p:nvGraphicFramePr>
        <p:xfrm>
          <a:off x="4238478" y="1217314"/>
          <a:ext cx="1295112" cy="137160"/>
        </p:xfrm>
        <a:graphic>
          <a:graphicData uri="http://schemas.openxmlformats.org/drawingml/2006/table">
            <a:tbl>
              <a:tblPr firstRow="1" bandRow="1">
                <a:tableStyleId>{5C22544A-7EE6-4342-B048-85BDC9FD1C3A}</a:tableStyleId>
              </a:tblPr>
              <a:tblGrid>
                <a:gridCol w="1295112"/>
              </a:tblGrid>
              <a:tr h="112607">
                <a:tc>
                  <a:txBody>
                    <a:bodyPr/>
                    <a:lstStyle/>
                    <a:p>
                      <a:pPr algn="ctr"/>
                      <a:r>
                        <a:rPr lang="en-US" altLang="zh-CN" sz="900" b="0" i="0" baseline="0" dirty="0" smtClean="0">
                          <a:solidFill>
                            <a:schemeClr val="tx1"/>
                          </a:solidFill>
                          <a:latin typeface="Arial"/>
                        </a:rPr>
                        <a:t>Terminal A (mac1, ip1)</a:t>
                      </a:r>
                      <a:endParaRPr lang="zh-CN" altLang="en-US" sz="900" b="0" i="0" baseline="0" dirty="0">
                        <a:solidFill>
                          <a:schemeClr val="tx1"/>
                        </a:solidFill>
                        <a:latin typeface="Arial"/>
                      </a:endParaRPr>
                    </a:p>
                  </a:txBody>
                  <a:tcPr marL="0" marR="0" marT="0" marB="0" anchor="ctr"/>
                </a:tc>
              </a:tr>
            </a:tbl>
          </a:graphicData>
        </a:graphic>
      </p:graphicFrame>
      <p:graphicFrame>
        <p:nvGraphicFramePr>
          <p:cNvPr id="26" name="41c4623c-5099-44a0-bb6e-3260a409afb2"/>
          <p:cNvGraphicFramePr>
            <a:graphicFrameLocks noGrp="1"/>
          </p:cNvGraphicFramePr>
          <p:nvPr>
            <p:extLst/>
          </p:nvPr>
        </p:nvGraphicFramePr>
        <p:xfrm>
          <a:off x="4295953" y="1860342"/>
          <a:ext cx="1237637" cy="140450"/>
        </p:xfrm>
        <a:graphic>
          <a:graphicData uri="http://schemas.openxmlformats.org/drawingml/2006/table">
            <a:tbl>
              <a:tblPr firstRow="1" bandRow="1">
                <a:tableStyleId>{5C22544A-7EE6-4342-B048-85BDC9FD1C3A}</a:tableStyleId>
              </a:tblPr>
              <a:tblGrid>
                <a:gridCol w="1237637"/>
              </a:tblGrid>
              <a:tr h="140450">
                <a:tc>
                  <a:txBody>
                    <a:bodyPr/>
                    <a:lstStyle/>
                    <a:p>
                      <a:pPr algn="ctr"/>
                      <a:r>
                        <a:rPr lang="en-US" altLang="zh-CN" sz="900" b="0" i="0" baseline="0" dirty="0" smtClean="0">
                          <a:solidFill>
                            <a:schemeClr val="tx1"/>
                          </a:solidFill>
                          <a:latin typeface="Arial"/>
                        </a:rPr>
                        <a:t>Terminal B (mac2, ip2)</a:t>
                      </a:r>
                      <a:endParaRPr lang="zh-CN" altLang="en-US" sz="900" b="0" i="0" baseline="0" dirty="0">
                        <a:solidFill>
                          <a:schemeClr val="tx1"/>
                        </a:solidFill>
                        <a:latin typeface="Arial"/>
                      </a:endParaRPr>
                    </a:p>
                  </a:txBody>
                  <a:tcPr marL="0" marR="0" marT="0" marB="0" anchor="ctr"/>
                </a:tc>
              </a:tr>
            </a:tbl>
          </a:graphicData>
        </a:graphic>
      </p:graphicFrame>
      <p:graphicFrame>
        <p:nvGraphicFramePr>
          <p:cNvPr id="27" name="21f72289-a6d7-4dcc-a7bd-eac3af5d4c3f"/>
          <p:cNvGraphicFramePr>
            <a:graphicFrameLocks noGrp="1"/>
          </p:cNvGraphicFramePr>
          <p:nvPr>
            <p:extLst/>
          </p:nvPr>
        </p:nvGraphicFramePr>
        <p:xfrm>
          <a:off x="4271413" y="2418840"/>
          <a:ext cx="1212833" cy="140450"/>
        </p:xfrm>
        <a:graphic>
          <a:graphicData uri="http://schemas.openxmlformats.org/drawingml/2006/table">
            <a:tbl>
              <a:tblPr firstRow="1" bandRow="1">
                <a:tableStyleId>{5C22544A-7EE6-4342-B048-85BDC9FD1C3A}</a:tableStyleId>
              </a:tblPr>
              <a:tblGrid>
                <a:gridCol w="1212833"/>
              </a:tblGrid>
              <a:tr h="140450">
                <a:tc>
                  <a:txBody>
                    <a:bodyPr/>
                    <a:lstStyle/>
                    <a:p>
                      <a:pPr algn="ctr"/>
                      <a:r>
                        <a:rPr lang="en-US" altLang="zh-CN" sz="900" b="0" i="0" baseline="0" dirty="0" smtClean="0">
                          <a:solidFill>
                            <a:schemeClr val="tx1"/>
                          </a:solidFill>
                          <a:latin typeface="Arial"/>
                        </a:rPr>
                        <a:t>Terminal C (mac3, ip3)</a:t>
                      </a:r>
                      <a:endParaRPr lang="zh-CN" altLang="en-US" sz="900" b="0" i="0" baseline="0" dirty="0">
                        <a:solidFill>
                          <a:schemeClr val="tx1"/>
                        </a:solidFill>
                        <a:latin typeface="Arial"/>
                      </a:endParaRPr>
                    </a:p>
                  </a:txBody>
                  <a:tcPr marL="0" marR="0" marT="0" marB="0" anchor="ctr"/>
                </a:tc>
              </a:tr>
            </a:tbl>
          </a:graphicData>
        </a:graphic>
      </p:graphicFrame>
      <p:graphicFrame>
        <p:nvGraphicFramePr>
          <p:cNvPr id="28" name="8e15fd7a-4969-4e55-b303-1386e836399e"/>
          <p:cNvGraphicFramePr>
            <a:graphicFrameLocks noGrp="1"/>
          </p:cNvGraphicFramePr>
          <p:nvPr>
            <p:extLst/>
          </p:nvPr>
        </p:nvGraphicFramePr>
        <p:xfrm>
          <a:off x="3054440" y="2041160"/>
          <a:ext cx="1116282" cy="457200"/>
        </p:xfrm>
        <a:graphic>
          <a:graphicData uri="http://schemas.openxmlformats.org/drawingml/2006/table">
            <a:tbl>
              <a:tblPr firstRow="1" bandRow="1">
                <a:tableStyleId>{5C22544A-7EE6-4342-B048-85BDC9FD1C3A}</a:tableStyleId>
              </a:tblPr>
              <a:tblGrid>
                <a:gridCol w="558141"/>
                <a:gridCol w="558141"/>
              </a:tblGrid>
              <a:tr h="224329">
                <a:tc gridSpan="2">
                  <a:txBody>
                    <a:bodyPr/>
                    <a:lstStyle/>
                    <a:p>
                      <a:pPr algn="ctr"/>
                      <a:r>
                        <a:rPr lang="en-US" altLang="zh-CN" sz="1000" b="0" i="0" baseline="0" dirty="0" smtClean="0">
                          <a:solidFill>
                            <a:schemeClr val="tx1"/>
                          </a:solidFill>
                          <a:latin typeface="Arial"/>
                        </a:rPr>
                        <a:t>SW2-MAC forwarding table</a:t>
                      </a:r>
                      <a:endParaRPr lang="zh-CN" altLang="en-US" sz="1000" b="0" i="0" baseline="0" dirty="0">
                        <a:solidFill>
                          <a:schemeClr val="tx1"/>
                        </a:solidFill>
                        <a:latin typeface="Arial"/>
                      </a:endParaRPr>
                    </a:p>
                  </a:txBody>
                  <a:tcPr marL="0" marR="0" marT="0" marB="0" anchor="ctr">
                    <a:solidFill>
                      <a:srgbClr val="CCFFCC"/>
                    </a:solidFill>
                  </a:tcPr>
                </a:tc>
                <a:tc hMerge="1">
                  <a:txBody>
                    <a:bodyPr/>
                    <a:lstStyle/>
                    <a:p>
                      <a:endParaRPr lang="zh-CN" altLang="en-US" dirty="0"/>
                    </a:p>
                  </a:txBody>
                  <a:tcPr/>
                </a:tc>
              </a:tr>
              <a:tr h="0">
                <a:tc>
                  <a:txBody>
                    <a:bodyPr/>
                    <a:lstStyle/>
                    <a:p>
                      <a:pPr algn="ctr"/>
                      <a:r>
                        <a:rPr lang="en-US" altLang="zh-CN" sz="1000" b="0" i="0" baseline="0" dirty="0" smtClean="0">
                          <a:solidFill>
                            <a:schemeClr val="tx1"/>
                          </a:solidFill>
                          <a:latin typeface="Arial"/>
                        </a:rPr>
                        <a:t>mac3</a:t>
                      </a:r>
                      <a:endParaRPr lang="zh-CN" altLang="en-US" sz="1000" b="0" i="0" baseline="0" dirty="0">
                        <a:solidFill>
                          <a:schemeClr val="tx1"/>
                        </a:solidFill>
                        <a:latin typeface="Arial"/>
                      </a:endParaRPr>
                    </a:p>
                  </a:txBody>
                  <a:tcPr marL="0" marR="0" marT="0" marB="0" anchor="ctr"/>
                </a:tc>
                <a:tc>
                  <a:txBody>
                    <a:bodyPr/>
                    <a:lstStyle/>
                    <a:p>
                      <a:pPr algn="ctr"/>
                      <a:r>
                        <a:rPr lang="en-US" altLang="zh-CN" sz="1000" b="0" i="0" baseline="0" dirty="0" smtClean="0">
                          <a:solidFill>
                            <a:schemeClr val="tx1"/>
                          </a:solidFill>
                          <a:latin typeface="Arial"/>
                        </a:rPr>
                        <a:t>port3</a:t>
                      </a:r>
                      <a:endParaRPr lang="zh-CN" altLang="en-US" sz="1000" b="0" i="0" baseline="0" dirty="0">
                        <a:solidFill>
                          <a:schemeClr val="tx1"/>
                        </a:solidFill>
                        <a:latin typeface="Arial"/>
                      </a:endParaRPr>
                    </a:p>
                  </a:txBody>
                  <a:tcPr marL="0" marR="0" marT="0" marB="0" anchor="ctr"/>
                </a:tc>
              </a:tr>
            </a:tbl>
          </a:graphicData>
        </a:graphic>
      </p:graphicFrame>
      <p:graphicFrame>
        <p:nvGraphicFramePr>
          <p:cNvPr id="29" name="8a4fc890-f294-47a5-b6b1-baa9c5f7f448"/>
          <p:cNvGraphicFramePr>
            <a:graphicFrameLocks noGrp="1"/>
          </p:cNvGraphicFramePr>
          <p:nvPr>
            <p:extLst/>
          </p:nvPr>
        </p:nvGraphicFramePr>
        <p:xfrm>
          <a:off x="787170" y="2362542"/>
          <a:ext cx="1065464" cy="365760"/>
        </p:xfrm>
        <a:graphic>
          <a:graphicData uri="http://schemas.openxmlformats.org/drawingml/2006/table">
            <a:tbl>
              <a:tblPr firstRow="1" bandRow="1">
                <a:tableStyleId>{5C22544A-7EE6-4342-B048-85BDC9FD1C3A}</a:tableStyleId>
              </a:tblPr>
              <a:tblGrid>
                <a:gridCol w="1065464"/>
              </a:tblGrid>
              <a:tr h="331838">
                <a:tc>
                  <a:txBody>
                    <a:bodyPr/>
                    <a:lstStyle/>
                    <a:p>
                      <a:pPr algn="ctr"/>
                      <a:r>
                        <a:rPr lang="en-US" altLang="zh-CN" sz="800" b="0" i="0" baseline="0" dirty="0" smtClean="0">
                          <a:solidFill>
                            <a:schemeClr val="tx1"/>
                          </a:solidFill>
                          <a:latin typeface="Arial"/>
                        </a:rPr>
                        <a:t>Collects device MAC forwarding table and ARP table data</a:t>
                      </a:r>
                      <a:endParaRPr lang="zh-CN" altLang="en-US" sz="800" b="0" i="0" baseline="0" dirty="0">
                        <a:solidFill>
                          <a:schemeClr val="tx1"/>
                        </a:solidFill>
                        <a:latin typeface="Arial"/>
                      </a:endParaRPr>
                    </a:p>
                  </a:txBody>
                  <a:tcPr marL="0" marR="0" marT="0" marB="0"/>
                </a:tc>
              </a:tr>
            </a:tbl>
          </a:graphicData>
        </a:graphic>
      </p:graphicFrame>
    </p:spTree>
    <p:extLst>
      <p:ext uri="{BB962C8B-B14F-4D97-AF65-F5344CB8AC3E}">
        <p14:creationId xmlns:p14="http://schemas.microsoft.com/office/powerpoint/2010/main" val="1183427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燕尾形 30"/>
          <p:cNvSpPr/>
          <p:nvPr/>
        </p:nvSpPr>
        <p:spPr>
          <a:xfrm>
            <a:off x="2110154" y="1866774"/>
            <a:ext cx="6598336" cy="522000"/>
          </a:xfrm>
          <a:prstGeom prst="chevron">
            <a:avLst>
              <a:gd name="adj" fmla="val 0"/>
            </a:avLst>
          </a:prstGeom>
          <a:solidFill>
            <a:srgbClr val="FFC000"/>
          </a:solidFill>
        </p:spPr>
        <p:txBody>
          <a:bodyPr wrap="square" rtlCol="0" anchor="ctr">
            <a:spAutoFit/>
          </a:bodyPr>
          <a:lstStyle/>
          <a:p>
            <a:pPr algn="ctr">
              <a:lnSpc>
                <a:spcPct val="150000"/>
              </a:lnSpc>
            </a:pPr>
            <a:endParaRPr lang="zh-CN" altLang="en-US" sz="1400" b="1" kern="0" smtClean="0">
              <a:solidFill>
                <a:srgbClr val="000000"/>
              </a:solidFill>
              <a:latin typeface="Arial" panose="020B0503020204020204" pitchFamily="34" charset="-122"/>
              <a:ea typeface="微软雅黑" panose="020B0503020204020204" pitchFamily="34" charset="-122"/>
              <a:cs typeface="宋体" panose="02010600030101010101" pitchFamily="2" charset="-122"/>
            </a:endParaRPr>
          </a:p>
        </p:txBody>
      </p:sp>
      <p:pic>
        <p:nvPicPr>
          <p:cNvPr id="7" name="图片 6"/>
          <p:cNvPicPr>
            <a:picLocks noChangeAspect="1"/>
          </p:cNvPicPr>
          <p:nvPr/>
        </p:nvPicPr>
        <p:blipFill>
          <a:blip r:embed="rId2"/>
          <a:stretch>
            <a:fillRect/>
          </a:stretch>
        </p:blipFill>
        <p:spPr>
          <a:xfrm>
            <a:off x="6860535" y="3807460"/>
            <a:ext cx="4726024" cy="2590607"/>
          </a:xfrm>
          <a:prstGeom prst="rect">
            <a:avLst/>
          </a:prstGeom>
        </p:spPr>
      </p:pic>
      <p:pic>
        <p:nvPicPr>
          <p:cNvPr id="6" name="图片 5"/>
          <p:cNvPicPr>
            <a:picLocks noChangeAspect="1"/>
          </p:cNvPicPr>
          <p:nvPr/>
        </p:nvPicPr>
        <p:blipFill>
          <a:blip r:embed="rId3"/>
          <a:stretch>
            <a:fillRect/>
          </a:stretch>
        </p:blipFill>
        <p:spPr>
          <a:xfrm>
            <a:off x="5005026" y="2492896"/>
            <a:ext cx="6287321" cy="2021493"/>
          </a:xfrm>
          <a:prstGeom prst="rect">
            <a:avLst/>
          </a:prstGeom>
        </p:spPr>
      </p:pic>
      <p:pic>
        <p:nvPicPr>
          <p:cNvPr id="3" name="图片 2"/>
          <p:cNvPicPr>
            <a:picLocks noChangeAspect="1"/>
          </p:cNvPicPr>
          <p:nvPr/>
        </p:nvPicPr>
        <p:blipFill>
          <a:blip r:embed="rId4"/>
          <a:stretch>
            <a:fillRect/>
          </a:stretch>
        </p:blipFill>
        <p:spPr>
          <a:xfrm>
            <a:off x="194481" y="2460045"/>
            <a:ext cx="4825501" cy="2479043"/>
          </a:xfrm>
          <a:prstGeom prst="rect">
            <a:avLst/>
          </a:prstGeom>
        </p:spPr>
      </p:pic>
      <p:pic>
        <p:nvPicPr>
          <p:cNvPr id="5" name="图片 4"/>
          <p:cNvPicPr>
            <a:picLocks noChangeAspect="1"/>
          </p:cNvPicPr>
          <p:nvPr/>
        </p:nvPicPr>
        <p:blipFill>
          <a:blip r:embed="rId5"/>
          <a:stretch>
            <a:fillRect/>
          </a:stretch>
        </p:blipFill>
        <p:spPr>
          <a:xfrm>
            <a:off x="1299502" y="4035471"/>
            <a:ext cx="4587404" cy="2430179"/>
          </a:xfrm>
          <a:prstGeom prst="rect">
            <a:avLst/>
          </a:prstGeom>
        </p:spPr>
      </p:pic>
      <p:sp>
        <p:nvSpPr>
          <p:cNvPr id="2" name="标题 1"/>
          <p:cNvSpPr>
            <a:spLocks noGrp="1"/>
          </p:cNvSpPr>
          <p:nvPr>
            <p:ph type="title"/>
          </p:nvPr>
        </p:nvSpPr>
        <p:spPr/>
        <p:txBody>
          <a:bodyPr/>
          <a:lstStyle/>
          <a:p>
            <a:r>
              <a:rPr sz="2400">
                <a:solidFill>
                  <a:srgbClr val="C00000"/>
                </a:solidFill>
              </a:rPr>
              <a:t>Routine O&amp;M of Network Devices - Command Configuration Tool</a:t>
            </a:r>
            <a:endParaRPr lang="zh-CN" altLang="en-US" sz="2400" dirty="0">
              <a:solidFill>
                <a:srgbClr val="C00000"/>
              </a:solidFill>
              <a:latin typeface="Arial"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endParaRPr lang="de-DE" altLang="zh-CN" smtClean="0">
              <a:solidFill>
                <a:srgbClr val="000000"/>
              </a:solidFill>
              <a:latin typeface="Arial" panose="020B0503020204020204" pitchFamily="34" charset="-122"/>
              <a:ea typeface="微软雅黑" panose="020B0503020204020204" pitchFamily="34" charset="-122"/>
            </a:endParaRPr>
          </a:p>
          <a:p>
            <a:fld id="{5A50EE2C-AFFD-45AB-A8EA-8D30E077D660}" type="slidenum">
              <a:rPr lang="de-DE" altLang="zh-CN" smtClean="0">
                <a:solidFill>
                  <a:srgbClr val="000000"/>
                </a:solidFill>
                <a:latin typeface="Arial" panose="020B0503020204020204" pitchFamily="34" charset="-122"/>
                <a:ea typeface="微软雅黑" panose="020B0503020204020204" pitchFamily="34" charset="-122"/>
              </a:rPr>
              <a:pPr/>
              <a:t>23</a:t>
            </a:fld>
            <a:r>
              <a:rPr>
                <a:solidFill>
                  <a:srgbClr val="000000"/>
                </a:solidFill>
              </a:rPr>
              <a:t>Page </a:t>
            </a:r>
            <a:endParaRPr lang="en-GB" altLang="zh-CN">
              <a:solidFill>
                <a:srgbClr val="000000"/>
              </a:solidFill>
              <a:latin typeface="Arial" panose="020B0503020204020204" pitchFamily="34" charset="-122"/>
              <a:ea typeface="微软雅黑" panose="020B0503020204020204" pitchFamily="34" charset="-122"/>
            </a:endParaRPr>
          </a:p>
        </p:txBody>
      </p:sp>
      <p:sp>
        <p:nvSpPr>
          <p:cNvPr id="10" name="矩形 9"/>
          <p:cNvSpPr/>
          <p:nvPr/>
        </p:nvSpPr>
        <p:spPr>
          <a:xfrm>
            <a:off x="692623" y="2460045"/>
            <a:ext cx="2626468" cy="246221"/>
          </a:xfrm>
          <a:prstGeom prst="rect">
            <a:avLst/>
          </a:prstGeom>
        </p:spPr>
        <p:txBody>
          <a:bodyPr wrap="square">
            <a:spAutoFit/>
          </a:bodyPr>
          <a:lstStyle/>
          <a:p>
            <a:endParaRPr lang="zh-CN" altLang="en-US" sz="1000" dirty="0">
              <a:solidFill>
                <a:srgbClr val="000000"/>
              </a:solidFill>
              <a:latin typeface="Arial" panose="020B0503020204020204" pitchFamily="34" charset="-122"/>
              <a:ea typeface="微软雅黑" panose="020B0503020204020204" pitchFamily="34" charset="-122"/>
            </a:endParaRPr>
          </a:p>
        </p:txBody>
      </p:sp>
      <p:sp>
        <p:nvSpPr>
          <p:cNvPr id="17" name="圆角矩形 16"/>
          <p:cNvSpPr/>
          <p:nvPr/>
        </p:nvSpPr>
        <p:spPr bwMode="auto">
          <a:xfrm>
            <a:off x="906631" y="2965884"/>
            <a:ext cx="1400783" cy="330740"/>
          </a:xfrm>
          <a:prstGeom prst="round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smtClean="0">
              <a:solidFill>
                <a:srgbClr val="000000"/>
              </a:solidFill>
              <a:latin typeface="Arial" panose="020B0503020204020204" pitchFamily="34" charset="-122"/>
              <a:ea typeface="微软雅黑" panose="020B0503020204020204" pitchFamily="34" charset="-122"/>
            </a:endParaRPr>
          </a:p>
        </p:txBody>
      </p:sp>
      <p:sp>
        <p:nvSpPr>
          <p:cNvPr id="20" name="日期占位符 3"/>
          <p:cNvSpPr txBox="1">
            <a:spLocks/>
          </p:cNvSpPr>
          <p:nvPr/>
        </p:nvSpPr>
        <p:spPr bwMode="auto">
          <a:xfrm>
            <a:off x="4658333" y="6256477"/>
            <a:ext cx="1628987" cy="60152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l" defTabSz="914478" rtl="0" eaLnBrk="1" latinLnBrk="0" hangingPunct="1">
              <a:lnSpc>
                <a:spcPct val="85000"/>
              </a:lnSpc>
              <a:defRPr sz="1100" kern="1200">
                <a:solidFill>
                  <a:schemeClr val="tx1"/>
                </a:solidFill>
                <a:latin typeface="Arial" pitchFamily="34" charset="0"/>
                <a:ea typeface="MS PGothic" pitchFamily="34" charset="-128"/>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a:lstStyle>
          <a:p>
            <a:endParaRPr lang="de-DE" altLang="zh-CN" smtClean="0">
              <a:solidFill>
                <a:srgbClr val="000000"/>
              </a:solidFill>
            </a:endParaRPr>
          </a:p>
          <a:p>
            <a:fld id="{5A50EE2C-AFFD-45AB-A8EA-8D30E077D660}" type="slidenum">
              <a:rPr lang="de-DE" altLang="zh-CN" smtClean="0">
                <a:solidFill>
                  <a:srgbClr val="000000"/>
                </a:solidFill>
              </a:rPr>
              <a:pPr/>
              <a:t>23</a:t>
            </a:fld>
            <a:r>
              <a:rPr>
                <a:solidFill>
                  <a:srgbClr val="000000"/>
                </a:solidFill>
              </a:rPr>
              <a:t>Page </a:t>
            </a:r>
            <a:endParaRPr lang="en-GB" altLang="zh-CN">
              <a:solidFill>
                <a:srgbClr val="000000"/>
              </a:solidFill>
            </a:endParaRPr>
          </a:p>
        </p:txBody>
      </p:sp>
      <p:sp>
        <p:nvSpPr>
          <p:cNvPr id="22" name="矩形 21"/>
          <p:cNvSpPr/>
          <p:nvPr/>
        </p:nvSpPr>
        <p:spPr>
          <a:xfrm>
            <a:off x="626959" y="835940"/>
            <a:ext cx="10824673" cy="954107"/>
          </a:xfrm>
          <a:prstGeom prst="rect">
            <a:avLst/>
          </a:prstGeom>
        </p:spPr>
        <p:txBody>
          <a:bodyPr wrap="square">
            <a:spAutoFit/>
          </a:bodyPr>
          <a:lstStyle/>
          <a:p>
            <a:r>
              <a:rPr sz="1400" b="1" dirty="0">
                <a:solidFill>
                  <a:srgbClr val="000000"/>
                </a:solidFill>
              </a:rPr>
              <a:t>O&amp;M method:</a:t>
            </a:r>
            <a:r>
              <a:rPr sz="1400" dirty="0">
                <a:solidFill>
                  <a:srgbClr val="000000"/>
                </a:solidFill>
              </a:rPr>
              <a:t> Configuration operations on a large number of NEs are mandatory during network construction or reconstruction. Manually making scripts according to the network plan is time-consuming and error-prone. The command configuration tool of eSight allows users to use a configuration template and a plan sheet to deliver parameters in a batch to NEs by one click, improving NE configuration efficiency.</a:t>
            </a:r>
            <a:endParaRPr lang="en-US" altLang="zh-CN" sz="1400" dirty="0">
              <a:solidFill>
                <a:srgbClr val="000000"/>
              </a:solidFill>
            </a:endParaRPr>
          </a:p>
        </p:txBody>
      </p:sp>
      <p:sp>
        <p:nvSpPr>
          <p:cNvPr id="23" name="燕尾形 22"/>
          <p:cNvSpPr/>
          <p:nvPr/>
        </p:nvSpPr>
        <p:spPr>
          <a:xfrm>
            <a:off x="1295999" y="1860926"/>
            <a:ext cx="2231769" cy="523220"/>
          </a:xfrm>
          <a:prstGeom prst="chevron">
            <a:avLst/>
          </a:prstGeom>
          <a:solidFill>
            <a:srgbClr val="00B050"/>
          </a:solidFill>
        </p:spPr>
        <p:txBody>
          <a:bodyPr wrap="square" rtlCol="0" anchor="ctr">
            <a:spAutoFit/>
          </a:bodyPr>
          <a:lstStyle/>
          <a:p>
            <a:pPr algn="ctr"/>
            <a:r>
              <a:rPr sz="1400" b="1" dirty="0">
                <a:solidFill>
                  <a:srgbClr val="000000"/>
                </a:solidFill>
              </a:rPr>
              <a:t>Create a </a:t>
            </a:r>
            <a:r>
              <a:rPr sz="1400" b="1" dirty="0" smtClean="0">
                <a:solidFill>
                  <a:srgbClr val="000000"/>
                </a:solidFill>
              </a:rPr>
              <a:t>template</a:t>
            </a:r>
            <a:r>
              <a:rPr sz="1400" b="1" dirty="0">
                <a:solidFill>
                  <a:srgbClr val="000000"/>
                </a:solidFill>
              </a:rPr>
              <a:t>.</a:t>
            </a:r>
          </a:p>
        </p:txBody>
      </p:sp>
      <p:sp>
        <p:nvSpPr>
          <p:cNvPr id="25" name="燕尾形 24"/>
          <p:cNvSpPr/>
          <p:nvPr/>
        </p:nvSpPr>
        <p:spPr>
          <a:xfrm>
            <a:off x="3748974" y="1860926"/>
            <a:ext cx="1729154" cy="523220"/>
          </a:xfrm>
          <a:prstGeom prst="chevron">
            <a:avLst/>
          </a:prstGeom>
          <a:solidFill>
            <a:srgbClr val="00B050"/>
          </a:solidFill>
        </p:spPr>
        <p:txBody>
          <a:bodyPr wrap="square" rtlCol="0" anchor="ctr">
            <a:spAutoFit/>
          </a:bodyPr>
          <a:lstStyle/>
          <a:p>
            <a:pPr algn="ctr"/>
            <a:r>
              <a:rPr sz="1400" b="1" dirty="0">
                <a:solidFill>
                  <a:srgbClr val="000000"/>
                </a:solidFill>
              </a:rPr>
              <a:t>Select devices.</a:t>
            </a:r>
          </a:p>
        </p:txBody>
      </p:sp>
      <p:sp>
        <p:nvSpPr>
          <p:cNvPr id="26" name="燕尾形 25"/>
          <p:cNvSpPr/>
          <p:nvPr/>
        </p:nvSpPr>
        <p:spPr>
          <a:xfrm>
            <a:off x="5705704" y="1860926"/>
            <a:ext cx="2473894" cy="523220"/>
          </a:xfrm>
          <a:prstGeom prst="chevron">
            <a:avLst/>
          </a:prstGeom>
          <a:solidFill>
            <a:srgbClr val="00B050"/>
          </a:solidFill>
        </p:spPr>
        <p:txBody>
          <a:bodyPr wrap="square" rtlCol="0" anchor="ctr">
            <a:spAutoFit/>
          </a:bodyPr>
          <a:lstStyle/>
          <a:p>
            <a:pPr algn="ctr"/>
            <a:r>
              <a:rPr sz="1400" b="1" dirty="0">
                <a:solidFill>
                  <a:srgbClr val="000000"/>
                </a:solidFill>
              </a:rPr>
              <a:t>Configure an execution </a:t>
            </a:r>
            <a:r>
              <a:rPr sz="1400" b="1" dirty="0" smtClean="0">
                <a:solidFill>
                  <a:srgbClr val="000000"/>
                </a:solidFill>
              </a:rPr>
              <a:t>policy</a:t>
            </a:r>
            <a:endParaRPr sz="1400" b="1" dirty="0">
              <a:solidFill>
                <a:srgbClr val="000000"/>
              </a:solidFill>
            </a:endParaRPr>
          </a:p>
        </p:txBody>
      </p:sp>
      <p:sp>
        <p:nvSpPr>
          <p:cNvPr id="27" name="燕尾形 26"/>
          <p:cNvSpPr/>
          <p:nvPr/>
        </p:nvSpPr>
        <p:spPr>
          <a:xfrm>
            <a:off x="8345082" y="1866589"/>
            <a:ext cx="2123988" cy="523220"/>
          </a:xfrm>
          <a:prstGeom prst="chevron">
            <a:avLst/>
          </a:prstGeom>
          <a:solidFill>
            <a:srgbClr val="00B050"/>
          </a:solidFill>
        </p:spPr>
        <p:txBody>
          <a:bodyPr wrap="square" rtlCol="0" anchor="ctr">
            <a:spAutoFit/>
          </a:bodyPr>
          <a:lstStyle/>
          <a:p>
            <a:pPr algn="ctr"/>
            <a:r>
              <a:rPr sz="1400" b="1" dirty="0">
                <a:solidFill>
                  <a:srgbClr val="000000"/>
                </a:solidFill>
              </a:rPr>
              <a:t>View the task execution </a:t>
            </a:r>
            <a:r>
              <a:rPr sz="1400" b="1" dirty="0" smtClean="0">
                <a:solidFill>
                  <a:srgbClr val="000000"/>
                </a:solidFill>
              </a:rPr>
              <a:t>result</a:t>
            </a:r>
            <a:endParaRPr sz="1400" b="1" dirty="0">
              <a:solidFill>
                <a:srgbClr val="000000"/>
              </a:solidFill>
            </a:endParaRPr>
          </a:p>
        </p:txBody>
      </p:sp>
      <p:cxnSp>
        <p:nvCxnSpPr>
          <p:cNvPr id="34" name="直接箭头连接符 33"/>
          <p:cNvCxnSpPr>
            <a:stCxn id="26" idx="2"/>
          </p:cNvCxnSpPr>
          <p:nvPr/>
        </p:nvCxnSpPr>
        <p:spPr>
          <a:xfrm>
            <a:off x="6811846" y="2384146"/>
            <a:ext cx="126001" cy="569628"/>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5" idx="2"/>
          </p:cNvCxnSpPr>
          <p:nvPr/>
        </p:nvCxnSpPr>
        <p:spPr>
          <a:xfrm flipH="1">
            <a:off x="3276799" y="2384146"/>
            <a:ext cx="1205947" cy="217062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3" idx="2"/>
          </p:cNvCxnSpPr>
          <p:nvPr/>
        </p:nvCxnSpPr>
        <p:spPr>
          <a:xfrm flipH="1">
            <a:off x="1053588" y="2384146"/>
            <a:ext cx="1227491" cy="80271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9445512" y="2354043"/>
            <a:ext cx="740479" cy="176625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315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3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2640" y="1376364"/>
            <a:ext cx="9413615" cy="4194175"/>
          </a:xfrm>
        </p:spPr>
        <p:txBody>
          <a:bodyPr/>
          <a:lstStyle/>
          <a:p>
            <a:pPr marL="360363" indent="-360363" fontAlgn="ctr">
              <a:lnSpc>
                <a:spcPct val="150000"/>
              </a:lnSpc>
              <a:spcBef>
                <a:spcPts val="0"/>
              </a:spcBef>
              <a:spcAft>
                <a:spcPts val="0"/>
              </a:spcAft>
            </a:pPr>
            <a:r>
              <a:rPr sz="2400"/>
              <a:t>Upon completion of this course, you will be able to:</a:t>
            </a:r>
          </a:p>
          <a:p>
            <a:pPr marL="628650" lvl="1" indent="-268288" fontAlgn="ctr">
              <a:lnSpc>
                <a:spcPct val="150000"/>
              </a:lnSpc>
              <a:spcBef>
                <a:spcPts val="0"/>
              </a:spcBef>
            </a:pPr>
            <a:r>
              <a:rPr sz="2400"/>
              <a:t>Have a good command of the management of network monitoring devices.</a:t>
            </a:r>
            <a:endParaRPr lang="en-US" altLang="zh-CN" sz="2400" dirty="0" smtClean="0">
              <a:latin typeface="Arial" panose="020B0604020202020204" pitchFamily="34" charset="0"/>
              <a:ea typeface="微软雅黑" panose="020B0503020204020204" pitchFamily="34" charset="-122"/>
            </a:endParaRPr>
          </a:p>
          <a:p>
            <a:pPr marL="628650" lvl="1" indent="-268288" fontAlgn="ctr">
              <a:lnSpc>
                <a:spcPct val="150000"/>
              </a:lnSpc>
              <a:spcBef>
                <a:spcPts val="0"/>
              </a:spcBef>
            </a:pPr>
            <a:r>
              <a:rPr sz="2400"/>
              <a:t>Have a good command of routine network management, monitoring, and maintenance methods.</a:t>
            </a:r>
            <a:endParaRPr lang="en-US" sz="2400" dirty="0">
              <a:latin typeface="Arial" panose="020B0604020202020204" pitchFamily="34" charset="0"/>
            </a:endParaRPr>
          </a:p>
        </p:txBody>
      </p:sp>
    </p:spTree>
    <p:extLst>
      <p:ext uri="{BB962C8B-B14F-4D97-AF65-F5344CB8AC3E}">
        <p14:creationId xmlns:p14="http://schemas.microsoft.com/office/powerpoint/2010/main" val="4118630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24907" y="2239448"/>
            <a:ext cx="6559472" cy="568325"/>
            <a:chOff x="1924907" y="2239448"/>
            <a:chExt cx="6559472" cy="568325"/>
          </a:xfrm>
        </p:grpSpPr>
        <p:sp>
          <p:nvSpPr>
            <p:cNvPr id="21" name="Freeform 11"/>
            <p:cNvSpPr>
              <a:spLocks/>
            </p:cNvSpPr>
            <p:nvPr/>
          </p:nvSpPr>
          <p:spPr bwMode="gray">
            <a:xfrm>
              <a:off x="2796363" y="2239448"/>
              <a:ext cx="5688016"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2" name="Freeform 12"/>
            <p:cNvSpPr>
              <a:spLocks/>
            </p:cNvSpPr>
            <p:nvPr/>
          </p:nvSpPr>
          <p:spPr bwMode="gray">
            <a:xfrm>
              <a:off x="1924907" y="2239448"/>
              <a:ext cx="764775"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3" name="Text Box 13"/>
            <p:cNvSpPr txBox="1">
              <a:spLocks noChangeArrowheads="1"/>
            </p:cNvSpPr>
            <p:nvPr/>
          </p:nvSpPr>
          <p:spPr bwMode="gray">
            <a:xfrm>
              <a:off x="2909521" y="2295010"/>
              <a:ext cx="4493055" cy="457200"/>
            </a:xfrm>
            <a:prstGeom prst="rect">
              <a:avLst/>
            </a:prstGeom>
            <a:noFill/>
            <a:ln w="9525">
              <a:noFill/>
              <a:miter lim="800000"/>
              <a:headEnd/>
              <a:tailEnd/>
            </a:ln>
            <a:effectLst>
              <a:outerShdw dist="17961" dir="2700000" algn="ctr" rotWithShape="0">
                <a:srgbClr val="333333">
                  <a:alpha val="50000"/>
                </a:srgbClr>
              </a:outerShdw>
            </a:effectLst>
          </p:spPr>
          <p:txBody>
            <a:bodyPr>
              <a:spAutoFit/>
            </a:bodyPr>
            <a:lstStyle/>
            <a:p>
              <a:pPr defTabSz="914400" fontAlgn="ctr">
                <a:spcBef>
                  <a:spcPct val="0"/>
                </a:spcBef>
                <a:spcAft>
                  <a:spcPct val="0"/>
                </a:spcAft>
                <a:defRPr/>
              </a:pPr>
              <a:r>
                <a:rPr sz="2400">
                  <a:solidFill>
                    <a:srgbClr val="FFFFFF"/>
                  </a:solidFill>
                </a:rPr>
                <a:t>Overview</a:t>
              </a:r>
              <a:endParaRPr lang="en-US" sz="2400" dirty="0">
                <a:solidFill>
                  <a:srgbClr val="FFFFFF"/>
                </a:solidFill>
                <a:latin typeface="Arial" panose="020B0604020202020204" pitchFamily="34" charset="0"/>
              </a:endParaRPr>
            </a:p>
          </p:txBody>
        </p:sp>
        <p:sp>
          <p:nvSpPr>
            <p:cNvPr id="24" name="Text Box 16"/>
            <p:cNvSpPr txBox="1">
              <a:spLocks noChangeArrowheads="1"/>
            </p:cNvSpPr>
            <p:nvPr/>
          </p:nvSpPr>
          <p:spPr bwMode="gray">
            <a:xfrm>
              <a:off x="2172334" y="2262000"/>
              <a:ext cx="382388"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1</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grpSp>
      <p:grpSp>
        <p:nvGrpSpPr>
          <p:cNvPr id="3" name="组合 2"/>
          <p:cNvGrpSpPr/>
          <p:nvPr/>
        </p:nvGrpSpPr>
        <p:grpSpPr>
          <a:xfrm>
            <a:off x="1924907" y="2921041"/>
            <a:ext cx="6559472" cy="568325"/>
            <a:chOff x="1924907" y="2915569"/>
            <a:chExt cx="6559472" cy="568325"/>
          </a:xfrm>
        </p:grpSpPr>
        <p:sp>
          <p:nvSpPr>
            <p:cNvPr id="26" name="Freeform 9"/>
            <p:cNvSpPr>
              <a:spLocks/>
            </p:cNvSpPr>
            <p:nvPr/>
          </p:nvSpPr>
          <p:spPr bwMode="gray">
            <a:xfrm>
              <a:off x="2796363" y="2915569"/>
              <a:ext cx="5688016"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7" name="Freeform 10"/>
            <p:cNvSpPr>
              <a:spLocks/>
            </p:cNvSpPr>
            <p:nvPr/>
          </p:nvSpPr>
          <p:spPr bwMode="gray">
            <a:xfrm>
              <a:off x="1924907" y="2915569"/>
              <a:ext cx="764775"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8" name="Text Box 14"/>
            <p:cNvSpPr txBox="1">
              <a:spLocks noChangeArrowheads="1"/>
            </p:cNvSpPr>
            <p:nvPr/>
          </p:nvSpPr>
          <p:spPr bwMode="gray">
            <a:xfrm>
              <a:off x="2909521" y="2968899"/>
              <a:ext cx="5266297"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defRPr/>
              </a:pPr>
              <a:r>
                <a:rPr sz="2400">
                  <a:solidFill>
                    <a:srgbClr val="FFFFFF"/>
                  </a:solidFill>
                </a:rPr>
                <a:t>Site Deployment</a:t>
              </a:r>
              <a:endParaRPr lang="en-US" sz="2400" dirty="0">
                <a:solidFill>
                  <a:srgbClr val="FFFFFF"/>
                </a:solidFill>
                <a:latin typeface="Arial" panose="020B0604020202020204" pitchFamily="34" charset="0"/>
              </a:endParaRPr>
            </a:p>
          </p:txBody>
        </p:sp>
        <p:sp>
          <p:nvSpPr>
            <p:cNvPr id="29" name="Text Box 17"/>
            <p:cNvSpPr txBox="1">
              <a:spLocks noChangeArrowheads="1"/>
            </p:cNvSpPr>
            <p:nvPr/>
          </p:nvSpPr>
          <p:spPr bwMode="gray">
            <a:xfrm>
              <a:off x="2172334" y="2938121"/>
              <a:ext cx="382388"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2</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grpSp>
      <p:grpSp>
        <p:nvGrpSpPr>
          <p:cNvPr id="4" name="组合 3"/>
          <p:cNvGrpSpPr/>
          <p:nvPr/>
        </p:nvGrpSpPr>
        <p:grpSpPr>
          <a:xfrm>
            <a:off x="1932580" y="3602633"/>
            <a:ext cx="6494728" cy="568325"/>
            <a:chOff x="1932580" y="3602633"/>
            <a:chExt cx="6494728" cy="568325"/>
          </a:xfrm>
        </p:grpSpPr>
        <p:sp>
          <p:nvSpPr>
            <p:cNvPr id="31" name="Freeform 6"/>
            <p:cNvSpPr>
              <a:spLocks/>
            </p:cNvSpPr>
            <p:nvPr/>
          </p:nvSpPr>
          <p:spPr bwMode="gray">
            <a:xfrm>
              <a:off x="2796363" y="3602633"/>
              <a:ext cx="5630945"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32" name="Freeform 7"/>
            <p:cNvSpPr>
              <a:spLocks/>
            </p:cNvSpPr>
            <p:nvPr/>
          </p:nvSpPr>
          <p:spPr bwMode="gray">
            <a:xfrm>
              <a:off x="1932580" y="3602633"/>
              <a:ext cx="757102"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33" name="Text Box 8"/>
            <p:cNvSpPr txBox="1">
              <a:spLocks noChangeArrowheads="1"/>
            </p:cNvSpPr>
            <p:nvPr/>
          </p:nvSpPr>
          <p:spPr bwMode="gray">
            <a:xfrm>
              <a:off x="2936415" y="3655963"/>
              <a:ext cx="516613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defRPr/>
              </a:pPr>
              <a:endParaRPr lang="en-US" altLang="zh-CN" sz="2400" kern="0" dirty="0" smtClean="0">
                <a:solidFill>
                  <a:srgbClr val="FFFFFF"/>
                </a:solidFill>
                <a:latin typeface="Arial" panose="020B0604020202020204" pitchFamily="34" charset="0"/>
                <a:ea typeface="微软雅黑" panose="020B0503020204020204" pitchFamily="34" charset="-122"/>
              </a:endParaRPr>
            </a:p>
          </p:txBody>
        </p:sp>
        <p:sp>
          <p:nvSpPr>
            <p:cNvPr id="34" name="Text Box 18"/>
            <p:cNvSpPr txBox="1">
              <a:spLocks noChangeArrowheads="1"/>
            </p:cNvSpPr>
            <p:nvPr/>
          </p:nvSpPr>
          <p:spPr bwMode="gray">
            <a:xfrm>
              <a:off x="2176171" y="3625185"/>
              <a:ext cx="378551"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3</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sp>
          <p:nvSpPr>
            <p:cNvPr id="35" name="Text Box 8"/>
            <p:cNvSpPr txBox="1">
              <a:spLocks noChangeArrowheads="1"/>
            </p:cNvSpPr>
            <p:nvPr/>
          </p:nvSpPr>
          <p:spPr bwMode="gray">
            <a:xfrm>
              <a:off x="2909521" y="3655963"/>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pPr>
              <a:r>
                <a:rPr sz="2400">
                  <a:solidFill>
                    <a:srgbClr val="FFFFFF"/>
                  </a:solidFill>
                </a:rPr>
                <a:t>Routine O&amp;M</a:t>
              </a:r>
              <a:endParaRPr lang="en-US" sz="2400" dirty="0">
                <a:solidFill>
                  <a:srgbClr val="FFFFFF"/>
                </a:solidFill>
                <a:latin typeface="Arial" panose="020B0604020202020204" pitchFamily="34" charset="0"/>
              </a:endParaRPr>
            </a:p>
          </p:txBody>
        </p:sp>
      </p:grpSp>
    </p:spTree>
    <p:extLst>
      <p:ext uri="{BB962C8B-B14F-4D97-AF65-F5344CB8AC3E}">
        <p14:creationId xmlns:p14="http://schemas.microsoft.com/office/powerpoint/2010/main" val="351827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圆角矩形 98"/>
          <p:cNvSpPr/>
          <p:nvPr/>
        </p:nvSpPr>
        <p:spPr>
          <a:xfrm>
            <a:off x="2432160" y="5219917"/>
            <a:ext cx="1765259" cy="946240"/>
          </a:xfrm>
          <a:prstGeom prst="roundRect">
            <a:avLst/>
          </a:prstGeom>
          <a:solidFill>
            <a:schemeClr val="bg1">
              <a:lumMod val="85000"/>
            </a:schemeClr>
          </a:solidFill>
        </p:spPr>
        <p:txBody>
          <a:bodyPr wrap="square" rtlCol="0" anchor="ctr">
            <a:noAutofit/>
          </a:bodyPr>
          <a:lstStyle/>
          <a:p>
            <a:pPr algn="ctr" fontAlgn="ctr">
              <a:lnSpc>
                <a:spcPct val="150000"/>
              </a:lnSpc>
            </a:pPr>
            <a:endParaRPr lang="en-US" altLang="zh-CN" sz="1400" b="1" kern="0" dirty="0" smtClean="0">
              <a:solidFill>
                <a:srgbClr val="000000"/>
              </a:solidFill>
              <a:latin typeface="Arial" panose="020B0604020202020204" pitchFamily="34" charset="0"/>
              <a:ea typeface="微软雅黑" panose="020B0503020204020204" pitchFamily="34" charset="-122"/>
              <a:cs typeface="宋体" panose="02010600030101010101" pitchFamily="2" charset="-122"/>
            </a:endParaRPr>
          </a:p>
        </p:txBody>
      </p:sp>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Typical Networking of Network Services</a:t>
            </a:r>
            <a:endParaRPr lang="en-US" altLang="zh-CN" sz="2400" dirty="0">
              <a:solidFill>
                <a:srgbClr val="C00000"/>
              </a:solidFill>
              <a:latin typeface="Arial" panose="020B0604020202020204" pitchFamily="34" charset="0"/>
              <a:ea typeface="微软雅黑" panose="020B0503020204020204" pitchFamily="34" charset="-122"/>
            </a:endParaRPr>
          </a:p>
        </p:txBody>
      </p:sp>
      <p:sp>
        <p:nvSpPr>
          <p:cNvPr id="12" name="矩形 39"/>
          <p:cNvSpPr>
            <a:spLocks noChangeArrowheads="1"/>
          </p:cNvSpPr>
          <p:nvPr/>
        </p:nvSpPr>
        <p:spPr bwMode="auto">
          <a:xfrm>
            <a:off x="554038" y="901359"/>
            <a:ext cx="11088687" cy="30777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ctr"/>
            <a:r>
              <a:rPr sz="1400">
                <a:solidFill>
                  <a:srgbClr val="FFFFFF"/>
                </a:solidFill>
              </a:rPr>
              <a:t>Campus network</a:t>
            </a:r>
            <a:endParaRPr lang="en-US" altLang="zh-CN" sz="1400" dirty="0">
              <a:solidFill>
                <a:srgbClr val="FFFFFF"/>
              </a:solidFill>
              <a:latin typeface="Arial" panose="020B0604020202020204" pitchFamily="34" charset="0"/>
              <a:ea typeface="微软雅黑" panose="020B0503020204020204" pitchFamily="34" charset="-122"/>
            </a:endParaRPr>
          </a:p>
        </p:txBody>
      </p:sp>
      <p:sp>
        <p:nvSpPr>
          <p:cNvPr id="6" name="圆角矩形 5"/>
          <p:cNvSpPr/>
          <p:nvPr/>
        </p:nvSpPr>
        <p:spPr bwMode="auto">
          <a:xfrm>
            <a:off x="7080638" y="5097533"/>
            <a:ext cx="4244050" cy="720080"/>
          </a:xfrm>
          <a:prstGeom prst="roundRect">
            <a:avLst>
              <a:gd name="adj" fmla="val 6522"/>
            </a:avLst>
          </a:prstGeom>
          <a:solidFill>
            <a:schemeClr val="bg1">
              <a:lumMod val="95000"/>
              <a:alpha val="25000"/>
            </a:schemeClr>
          </a:solidFill>
          <a:ln>
            <a:solidFill>
              <a:schemeClr val="bg1">
                <a:lumMod val="50000"/>
              </a:schemeClr>
            </a:solidFill>
            <a:prstDash val="dash"/>
          </a:ln>
          <a:effectLst/>
          <a:extLst/>
        </p:spPr>
        <p:txBody>
          <a:bodyPr vert="horz" wrap="square" lIns="91401" tIns="45700" rIns="91401" bIns="45700" numCol="1" rtlCol="0" anchor="t" anchorCtr="0" compatLnSpc="1">
            <a:prstTxWarp prst="textNoShape">
              <a:avLst/>
            </a:prstTxWarp>
          </a:bodyPr>
          <a:lstStyle/>
          <a:p>
            <a:pPr defTabSz="914010" fontAlgn="ctr">
              <a:spcBef>
                <a:spcPct val="0"/>
              </a:spcBef>
              <a:spcAft>
                <a:spcPct val="0"/>
              </a:spcAft>
              <a:buClr>
                <a:srgbClr val="CC9900"/>
              </a:buClr>
              <a:buFont typeface="Wingdings" pitchFamily="2" charset="2"/>
              <a:buChar char="n"/>
              <a:defRPr/>
            </a:pPr>
            <a:endParaRPr lang="en-US" altLang="zh-CN" dirty="0" smtClean="0">
              <a:solidFill>
                <a:srgbClr val="000000"/>
              </a:solidFill>
              <a:latin typeface="Arial" panose="020B0604020202020204" pitchFamily="34" charset="0"/>
            </a:endParaRPr>
          </a:p>
        </p:txBody>
      </p:sp>
      <p:sp>
        <p:nvSpPr>
          <p:cNvPr id="7" name="圆角矩形 6"/>
          <p:cNvSpPr/>
          <p:nvPr/>
        </p:nvSpPr>
        <p:spPr bwMode="auto">
          <a:xfrm>
            <a:off x="7441429" y="2498728"/>
            <a:ext cx="3449356" cy="1941522"/>
          </a:xfrm>
          <a:prstGeom prst="roundRect">
            <a:avLst/>
          </a:prstGeom>
          <a:solidFill>
            <a:srgbClr val="0070C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buClr>
                <a:srgbClr val="CC9900"/>
              </a:buClr>
              <a:buFont typeface="Wingdings" pitchFamily="2" charset="2"/>
              <a:buChar char="n"/>
            </a:pPr>
            <a:endParaRPr lang="en-US" altLang="zh-CN" dirty="0" smtClean="0">
              <a:solidFill>
                <a:srgbClr val="000000"/>
              </a:solidFill>
              <a:latin typeface="Arial" panose="020B0604020202020204" pitchFamily="34" charset="0"/>
              <a:ea typeface="微软雅黑" pitchFamily="34" charset="-122"/>
            </a:endParaRPr>
          </a:p>
        </p:txBody>
      </p:sp>
      <p:sp>
        <p:nvSpPr>
          <p:cNvPr id="8" name="圆角矩形 7"/>
          <p:cNvSpPr/>
          <p:nvPr/>
        </p:nvSpPr>
        <p:spPr>
          <a:xfrm>
            <a:off x="7546544" y="2568042"/>
            <a:ext cx="3199477" cy="288032"/>
          </a:xfrm>
          <a:prstGeom prst="roundRect">
            <a:avLst/>
          </a:prstGeom>
          <a:solidFill>
            <a:schemeClr val="accent2">
              <a:lumMod val="20000"/>
              <a:lumOff val="8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ctr">
              <a:defRPr/>
            </a:pPr>
            <a:r>
              <a:rPr sz="1000">
                <a:solidFill>
                  <a:srgbClr val="595959"/>
                </a:solidFill>
              </a:rPr>
              <a:t>Basic management</a:t>
            </a:r>
            <a:endParaRPr lang="en-US" altLang="zh-CN" sz="1000" dirty="0">
              <a:solidFill>
                <a:srgbClr val="595959"/>
              </a:solidFill>
              <a:ea typeface="微软雅黑" pitchFamily="34" charset="-122"/>
            </a:endParaRPr>
          </a:p>
        </p:txBody>
      </p:sp>
      <p:sp>
        <p:nvSpPr>
          <p:cNvPr id="9" name="TextBox 300"/>
          <p:cNvSpPr txBox="1"/>
          <p:nvPr/>
        </p:nvSpPr>
        <p:spPr>
          <a:xfrm>
            <a:off x="7448012" y="1874586"/>
            <a:ext cx="580944" cy="247422"/>
          </a:xfrm>
          <a:prstGeom prst="rect">
            <a:avLst/>
          </a:prstGeom>
          <a:solidFill>
            <a:schemeClr val="bg1">
              <a:lumMod val="65000"/>
            </a:schemeClr>
          </a:solidFill>
          <a:ln w="25400" algn="ctr">
            <a:noFill/>
            <a:miter lim="800000"/>
            <a:headEnd/>
            <a:tailEnd/>
          </a:ln>
          <a:effectLst/>
        </p:spPr>
        <p:txBody>
          <a:bodyPr wrap="square" lIns="82013" tIns="41004" rIns="82013" bIns="41004" anchor="ctr"/>
          <a:lstStyle/>
          <a:p>
            <a:pPr algn="ctr" defTabSz="820738" fontAlgn="ctr">
              <a:defRPr/>
            </a:pPr>
            <a:r>
              <a:rPr sz="1000" b="1">
                <a:solidFill>
                  <a:srgbClr val="FFFFFF"/>
                </a:solidFill>
              </a:rPr>
              <a:t>OSS</a:t>
            </a:r>
            <a:endParaRPr lang="en-US" altLang="zh-CN" sz="1000" b="1" dirty="0" smtClean="0">
              <a:solidFill>
                <a:srgbClr val="FFFFFF"/>
              </a:solidFill>
              <a:latin typeface="Arial" panose="020B0604020202020204" pitchFamily="34" charset="0"/>
              <a:ea typeface="微软雅黑" pitchFamily="34" charset="-122"/>
            </a:endParaRPr>
          </a:p>
        </p:txBody>
      </p:sp>
      <p:sp>
        <p:nvSpPr>
          <p:cNvPr id="10" name="TextBox 301"/>
          <p:cNvSpPr txBox="1"/>
          <p:nvPr/>
        </p:nvSpPr>
        <p:spPr>
          <a:xfrm>
            <a:off x="8095007" y="1878200"/>
            <a:ext cx="932622" cy="236666"/>
          </a:xfrm>
          <a:prstGeom prst="rect">
            <a:avLst/>
          </a:prstGeom>
          <a:solidFill>
            <a:schemeClr val="bg1">
              <a:lumMod val="65000"/>
            </a:schemeClr>
          </a:solidFill>
          <a:ln w="25400" algn="ctr">
            <a:noFill/>
            <a:miter lim="800000"/>
            <a:headEnd/>
            <a:tailEnd/>
          </a:ln>
          <a:effectLst/>
        </p:spPr>
        <p:txBody>
          <a:bodyPr wrap="square" lIns="82013" tIns="41004" rIns="82013" bIns="41004" anchor="ctr"/>
          <a:lstStyle/>
          <a:p>
            <a:pPr algn="ctr" defTabSz="820738" fontAlgn="ctr">
              <a:defRPr/>
            </a:pPr>
            <a:r>
              <a:rPr sz="1000">
                <a:solidFill>
                  <a:srgbClr val="FFFFFF"/>
                </a:solidFill>
              </a:rPr>
              <a:t>Third parties</a:t>
            </a:r>
            <a:endParaRPr lang="en-US" altLang="zh-CN" sz="1000" b="1" dirty="0" smtClean="0">
              <a:solidFill>
                <a:srgbClr val="FFFFFF"/>
              </a:solidFill>
              <a:latin typeface="Arial" panose="020B0604020202020204" pitchFamily="34" charset="0"/>
              <a:ea typeface="微软雅黑" pitchFamily="34" charset="-122"/>
            </a:endParaRPr>
          </a:p>
        </p:txBody>
      </p:sp>
      <p:sp>
        <p:nvSpPr>
          <p:cNvPr id="14" name="上箭头 13"/>
          <p:cNvSpPr/>
          <p:nvPr/>
        </p:nvSpPr>
        <p:spPr bwMode="auto">
          <a:xfrm>
            <a:off x="7696260" y="2163900"/>
            <a:ext cx="484632" cy="324036"/>
          </a:xfrm>
          <a:prstGeom prst="upArrow">
            <a:avLst/>
          </a:prstGeom>
          <a:solidFill>
            <a:srgbClr val="7EA7D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ctr">
              <a:buClr>
                <a:srgbClr val="CC9900"/>
              </a:buClr>
              <a:buFont typeface="Wingdings" pitchFamily="2" charset="2"/>
              <a:buChar char="n"/>
            </a:pPr>
            <a:endParaRPr lang="en-US" altLang="zh-CN" dirty="0" smtClean="0">
              <a:solidFill>
                <a:srgbClr val="000000"/>
              </a:solidFill>
              <a:latin typeface="Arial" panose="020B0604020202020204" pitchFamily="34" charset="0"/>
              <a:ea typeface="微软雅黑" pitchFamily="34" charset="-122"/>
            </a:endParaRPr>
          </a:p>
        </p:txBody>
      </p:sp>
      <p:sp>
        <p:nvSpPr>
          <p:cNvPr id="15" name="TextBox 305"/>
          <p:cNvSpPr txBox="1"/>
          <p:nvPr/>
        </p:nvSpPr>
        <p:spPr>
          <a:xfrm>
            <a:off x="8088849" y="2237135"/>
            <a:ext cx="1983676" cy="246221"/>
          </a:xfrm>
          <a:prstGeom prst="rect">
            <a:avLst/>
          </a:prstGeom>
          <a:noFill/>
        </p:spPr>
        <p:txBody>
          <a:bodyPr wrap="square" rtlCol="0">
            <a:spAutoFit/>
          </a:bodyPr>
          <a:lstStyle/>
          <a:p>
            <a:pPr fontAlgn="ctr"/>
            <a:r>
              <a:rPr sz="1000">
                <a:solidFill>
                  <a:srgbClr val="000000"/>
                </a:solidFill>
              </a:rPr>
              <a:t>NBI</a:t>
            </a:r>
            <a:endParaRPr lang="en-US" altLang="zh-CN" sz="1000" dirty="0">
              <a:solidFill>
                <a:srgbClr val="000000"/>
              </a:solidFill>
              <a:latin typeface="Arial" panose="020B0604020202020204" pitchFamily="34" charset="0"/>
              <a:ea typeface="微软雅黑" pitchFamily="34" charset="-122"/>
            </a:endParaRPr>
          </a:p>
        </p:txBody>
      </p:sp>
      <p:sp>
        <p:nvSpPr>
          <p:cNvPr id="16" name="矩形 15"/>
          <p:cNvSpPr/>
          <p:nvPr/>
        </p:nvSpPr>
        <p:spPr>
          <a:xfrm>
            <a:off x="9829168" y="4802799"/>
            <a:ext cx="546946" cy="261610"/>
          </a:xfrm>
          <a:prstGeom prst="rect">
            <a:avLst/>
          </a:prstGeom>
        </p:spPr>
        <p:txBody>
          <a:bodyPr wrap="none">
            <a:spAutoFit/>
          </a:bodyPr>
          <a:lstStyle/>
          <a:p>
            <a:pPr marL="457200" indent="-457200" algn="r" defTabSz="801688" fontAlgn="ctr"/>
            <a:r>
              <a:rPr sz="1100">
                <a:solidFill>
                  <a:srgbClr val="000000"/>
                </a:solidFill>
              </a:rPr>
              <a:t>SFTP</a:t>
            </a:r>
            <a:endParaRPr lang="en-US" altLang="zh-CN" sz="1100" dirty="0" smtClean="0">
              <a:solidFill>
                <a:srgbClr val="000000"/>
              </a:solidFill>
              <a:latin typeface="Arial" panose="020B0604020202020204" pitchFamily="34" charset="0"/>
              <a:ea typeface="微软雅黑" pitchFamily="34" charset="-122"/>
              <a:cs typeface="Times New Roman" pitchFamily="18" charset="0"/>
            </a:endParaRPr>
          </a:p>
        </p:txBody>
      </p:sp>
      <p:sp>
        <p:nvSpPr>
          <p:cNvPr id="17" name="矩形 16"/>
          <p:cNvSpPr/>
          <p:nvPr/>
        </p:nvSpPr>
        <p:spPr>
          <a:xfrm>
            <a:off x="7861798" y="4802799"/>
            <a:ext cx="1103186" cy="261610"/>
          </a:xfrm>
          <a:prstGeom prst="rect">
            <a:avLst/>
          </a:prstGeom>
        </p:spPr>
        <p:txBody>
          <a:bodyPr wrap="none">
            <a:spAutoFit/>
          </a:bodyPr>
          <a:lstStyle/>
          <a:p>
            <a:pPr marL="457200" indent="-457200" algn="r" defTabSz="801688" fontAlgn="ctr"/>
            <a:r>
              <a:rPr sz="1100">
                <a:solidFill>
                  <a:srgbClr val="000000"/>
                </a:solidFill>
              </a:rPr>
              <a:t>Telnet/STelnet</a:t>
            </a:r>
            <a:endParaRPr lang="en-US" altLang="zh-CN" sz="1100" dirty="0" smtClean="0">
              <a:solidFill>
                <a:srgbClr val="000000"/>
              </a:solidFill>
              <a:latin typeface="Arial" panose="020B0604020202020204" pitchFamily="34" charset="0"/>
              <a:ea typeface="微软雅黑" pitchFamily="34" charset="-122"/>
              <a:cs typeface="Times New Roman" pitchFamily="18" charset="0"/>
            </a:endParaRPr>
          </a:p>
        </p:txBody>
      </p:sp>
      <p:sp>
        <p:nvSpPr>
          <p:cNvPr id="18" name="矩形 17"/>
          <p:cNvSpPr/>
          <p:nvPr/>
        </p:nvSpPr>
        <p:spPr>
          <a:xfrm>
            <a:off x="8723684" y="4539344"/>
            <a:ext cx="606256" cy="261610"/>
          </a:xfrm>
          <a:prstGeom prst="rect">
            <a:avLst/>
          </a:prstGeom>
        </p:spPr>
        <p:txBody>
          <a:bodyPr wrap="none">
            <a:spAutoFit/>
          </a:bodyPr>
          <a:lstStyle/>
          <a:p>
            <a:pPr marL="457200" indent="-457200" algn="r" defTabSz="801688" fontAlgn="ctr"/>
            <a:r>
              <a:rPr sz="1100">
                <a:solidFill>
                  <a:srgbClr val="000000"/>
                </a:solidFill>
              </a:rPr>
              <a:t>SNMP</a:t>
            </a:r>
            <a:endParaRPr lang="en-US" altLang="zh-CN" sz="1100" dirty="0" smtClean="0">
              <a:solidFill>
                <a:srgbClr val="000000"/>
              </a:solidFill>
              <a:latin typeface="Arial" panose="020B0604020202020204" pitchFamily="34" charset="0"/>
              <a:ea typeface="微软雅黑" pitchFamily="34" charset="-122"/>
              <a:cs typeface="Times New Roman" pitchFamily="18" charset="0"/>
            </a:endParaRPr>
          </a:p>
        </p:txBody>
      </p:sp>
      <p:grpSp>
        <p:nvGrpSpPr>
          <p:cNvPr id="19" name="组合 18"/>
          <p:cNvGrpSpPr/>
          <p:nvPr/>
        </p:nvGrpSpPr>
        <p:grpSpPr>
          <a:xfrm>
            <a:off x="7546544" y="2918841"/>
            <a:ext cx="3199477" cy="1085692"/>
            <a:chOff x="212620" y="1986445"/>
            <a:chExt cx="2445283" cy="1085692"/>
          </a:xfrm>
        </p:grpSpPr>
        <p:sp>
          <p:nvSpPr>
            <p:cNvPr id="20" name="圆角矩形 19"/>
            <p:cNvSpPr/>
            <p:nvPr/>
          </p:nvSpPr>
          <p:spPr>
            <a:xfrm>
              <a:off x="212620" y="1995686"/>
              <a:ext cx="432048" cy="1076451"/>
            </a:xfrm>
            <a:prstGeom prst="roundRect">
              <a:avLst/>
            </a:prstGeom>
            <a:solidFill>
              <a:schemeClr val="accent2">
                <a:lumMod val="20000"/>
                <a:lumOff val="8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indent="-457146" algn="ctr" defTabSz="934984" fontAlgn="ctr">
                <a:defRPr/>
              </a:pPr>
              <a:r>
                <a:rPr sz="1000">
                  <a:solidFill>
                    <a:srgbClr val="595959"/>
                  </a:solidFill>
                </a:rPr>
                <a:t>Topology</a:t>
              </a:r>
              <a:endParaRPr lang="en-US" altLang="zh-CN" sz="1000" dirty="0" smtClean="0">
                <a:solidFill>
                  <a:srgbClr val="595959"/>
                </a:solidFill>
                <a:ea typeface="微软雅黑" pitchFamily="34" charset="-122"/>
              </a:endParaRPr>
            </a:p>
            <a:p>
              <a:pPr indent="-457146" algn="ctr" defTabSz="934984" fontAlgn="ctr">
                <a:defRPr/>
              </a:pPr>
              <a:r>
                <a:rPr sz="1000">
                  <a:solidFill>
                    <a:srgbClr val="595959"/>
                  </a:solidFill>
                </a:rPr>
                <a:t>management</a:t>
              </a:r>
              <a:endParaRPr lang="en-US" sz="1000" dirty="0">
                <a:solidFill>
                  <a:srgbClr val="595959"/>
                </a:solidFill>
              </a:endParaRPr>
            </a:p>
          </p:txBody>
        </p:sp>
        <p:sp>
          <p:nvSpPr>
            <p:cNvPr id="21" name="圆角矩形 20"/>
            <p:cNvSpPr/>
            <p:nvPr/>
          </p:nvSpPr>
          <p:spPr>
            <a:xfrm>
              <a:off x="716676" y="1995686"/>
              <a:ext cx="432048" cy="1076451"/>
            </a:xfrm>
            <a:prstGeom prst="roundRect">
              <a:avLst/>
            </a:prstGeom>
            <a:solidFill>
              <a:schemeClr val="accent2">
                <a:lumMod val="20000"/>
                <a:lumOff val="8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indent="-457146" algn="ctr" defTabSz="934984" fontAlgn="ctr">
                <a:defRPr/>
              </a:pPr>
              <a:r>
                <a:rPr sz="1000">
                  <a:solidFill>
                    <a:srgbClr val="595959"/>
                  </a:solidFill>
                </a:rPr>
                <a:t>Alarm</a:t>
              </a:r>
              <a:endParaRPr lang="en-US" altLang="zh-CN" sz="1000" dirty="0" smtClean="0">
                <a:solidFill>
                  <a:srgbClr val="595959"/>
                </a:solidFill>
                <a:ea typeface="微软雅黑" pitchFamily="34" charset="-122"/>
              </a:endParaRPr>
            </a:p>
            <a:p>
              <a:pPr indent="-457146" algn="ctr" defTabSz="934984" fontAlgn="ctr">
                <a:defRPr/>
              </a:pPr>
              <a:r>
                <a:rPr sz="1000">
                  <a:solidFill>
                    <a:srgbClr val="595959"/>
                  </a:solidFill>
                </a:rPr>
                <a:t>management</a:t>
              </a:r>
              <a:endParaRPr lang="en-US" sz="1000" dirty="0">
                <a:solidFill>
                  <a:srgbClr val="595959"/>
                </a:solidFill>
              </a:endParaRPr>
            </a:p>
          </p:txBody>
        </p:sp>
        <p:sp>
          <p:nvSpPr>
            <p:cNvPr id="22" name="圆角矩形 21"/>
            <p:cNvSpPr/>
            <p:nvPr/>
          </p:nvSpPr>
          <p:spPr>
            <a:xfrm>
              <a:off x="1220732" y="1995686"/>
              <a:ext cx="432048" cy="1076451"/>
            </a:xfrm>
            <a:prstGeom prst="roundRect">
              <a:avLst/>
            </a:prstGeom>
            <a:solidFill>
              <a:schemeClr val="accent2">
                <a:lumMod val="20000"/>
                <a:lumOff val="8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indent="-457146" algn="ctr" defTabSz="934984" fontAlgn="ctr">
                <a:defRPr/>
              </a:pPr>
              <a:r>
                <a:rPr sz="1000">
                  <a:solidFill>
                    <a:srgbClr val="595959"/>
                  </a:solidFill>
                </a:rPr>
                <a:t>Performance</a:t>
              </a:r>
              <a:endParaRPr lang="en-US" altLang="zh-CN" sz="1000" dirty="0" smtClean="0">
                <a:solidFill>
                  <a:srgbClr val="595959"/>
                </a:solidFill>
                <a:ea typeface="微软雅黑" pitchFamily="34" charset="-122"/>
              </a:endParaRPr>
            </a:p>
            <a:p>
              <a:pPr indent="-457146" algn="ctr" defTabSz="934984" fontAlgn="ctr">
                <a:defRPr/>
              </a:pPr>
              <a:r>
                <a:rPr sz="1000">
                  <a:solidFill>
                    <a:srgbClr val="595959"/>
                  </a:solidFill>
                </a:rPr>
                <a:t>management</a:t>
              </a:r>
              <a:endParaRPr lang="en-US" sz="1000" dirty="0">
                <a:solidFill>
                  <a:srgbClr val="595959"/>
                </a:solidFill>
              </a:endParaRPr>
            </a:p>
          </p:txBody>
        </p:sp>
        <p:sp>
          <p:nvSpPr>
            <p:cNvPr id="23" name="圆角矩形 22"/>
            <p:cNvSpPr/>
            <p:nvPr/>
          </p:nvSpPr>
          <p:spPr>
            <a:xfrm>
              <a:off x="1724788" y="1995686"/>
              <a:ext cx="432048" cy="1076451"/>
            </a:xfrm>
            <a:prstGeom prst="roundRect">
              <a:avLst/>
            </a:prstGeom>
            <a:solidFill>
              <a:schemeClr val="accent2">
                <a:lumMod val="20000"/>
                <a:lumOff val="8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indent="-457146" algn="ctr" defTabSz="934984" fontAlgn="ctr">
                <a:defRPr/>
              </a:pPr>
              <a:r>
                <a:rPr sz="1000">
                  <a:solidFill>
                    <a:srgbClr val="595959"/>
                  </a:solidFill>
                </a:rPr>
                <a:t>Resource</a:t>
              </a:r>
              <a:endParaRPr lang="en-US" altLang="zh-CN" sz="1000" dirty="0" smtClean="0">
                <a:solidFill>
                  <a:srgbClr val="595959"/>
                </a:solidFill>
                <a:ea typeface="微软雅黑" pitchFamily="34" charset="-122"/>
              </a:endParaRPr>
            </a:p>
            <a:p>
              <a:pPr indent="-457146" algn="ctr" defTabSz="934984" fontAlgn="ctr">
                <a:defRPr/>
              </a:pPr>
              <a:r>
                <a:rPr sz="1000">
                  <a:solidFill>
                    <a:srgbClr val="595959"/>
                  </a:solidFill>
                </a:rPr>
                <a:t>management</a:t>
              </a:r>
              <a:endParaRPr lang="en-US" sz="1000" dirty="0">
                <a:solidFill>
                  <a:srgbClr val="595959"/>
                </a:solidFill>
              </a:endParaRPr>
            </a:p>
          </p:txBody>
        </p:sp>
        <p:sp>
          <p:nvSpPr>
            <p:cNvPr id="24" name="圆角矩形 23"/>
            <p:cNvSpPr/>
            <p:nvPr/>
          </p:nvSpPr>
          <p:spPr>
            <a:xfrm>
              <a:off x="2225855" y="1986445"/>
              <a:ext cx="432048" cy="1076451"/>
            </a:xfrm>
            <a:prstGeom prst="roundRect">
              <a:avLst/>
            </a:prstGeom>
            <a:solidFill>
              <a:schemeClr val="accent2">
                <a:lumMod val="20000"/>
                <a:lumOff val="8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indent="-457146" algn="ctr" defTabSz="934984" fontAlgn="ctr">
                <a:defRPr/>
              </a:pPr>
              <a:r>
                <a:rPr sz="1000">
                  <a:solidFill>
                    <a:srgbClr val="595959"/>
                  </a:solidFill>
                </a:rPr>
                <a:t>Configuration file management</a:t>
              </a:r>
              <a:endParaRPr lang="en-US" sz="1000" dirty="0">
                <a:solidFill>
                  <a:srgbClr val="595959"/>
                </a:solidFill>
              </a:endParaRPr>
            </a:p>
          </p:txBody>
        </p:sp>
      </p:grpSp>
      <p:sp>
        <p:nvSpPr>
          <p:cNvPr id="25" name="圆角矩形 24"/>
          <p:cNvSpPr/>
          <p:nvPr/>
        </p:nvSpPr>
        <p:spPr>
          <a:xfrm>
            <a:off x="7546544" y="4080210"/>
            <a:ext cx="3199477" cy="288032"/>
          </a:xfrm>
          <a:prstGeom prst="roundRect">
            <a:avLst/>
          </a:prstGeom>
          <a:solidFill>
            <a:schemeClr val="accent2">
              <a:lumMod val="20000"/>
              <a:lumOff val="80000"/>
            </a:schemeClr>
          </a:solid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ctr">
              <a:defRPr/>
            </a:pPr>
            <a:r>
              <a:rPr sz="1000">
                <a:solidFill>
                  <a:srgbClr val="595959"/>
                </a:solidFill>
              </a:rPr>
              <a:t>eSight</a:t>
            </a:r>
            <a:endParaRPr lang="en-US" altLang="zh-CN" sz="1000" dirty="0" smtClean="0">
              <a:solidFill>
                <a:srgbClr val="595959"/>
              </a:solidFill>
              <a:ea typeface="微软雅黑" pitchFamily="34" charset="-122"/>
            </a:endParaRPr>
          </a:p>
        </p:txBody>
      </p:sp>
      <p:grpSp>
        <p:nvGrpSpPr>
          <p:cNvPr id="26" name="组合 384"/>
          <p:cNvGrpSpPr/>
          <p:nvPr/>
        </p:nvGrpSpPr>
        <p:grpSpPr>
          <a:xfrm>
            <a:off x="8449169" y="5271039"/>
            <a:ext cx="676973" cy="247522"/>
            <a:chOff x="3298897" y="4095287"/>
            <a:chExt cx="1257750" cy="591162"/>
          </a:xfrm>
          <a:solidFill>
            <a:schemeClr val="bg1">
              <a:lumMod val="50000"/>
            </a:schemeClr>
          </a:solidFill>
        </p:grpSpPr>
        <p:sp>
          <p:nvSpPr>
            <p:cNvPr id="27"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cs typeface="Arial" pitchFamily="34" charset="0"/>
              </a:endParaRPr>
            </a:p>
          </p:txBody>
        </p:sp>
        <p:sp>
          <p:nvSpPr>
            <p:cNvPr id="28"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cs typeface="Arial" pitchFamily="34" charset="0"/>
              </a:endParaRPr>
            </a:p>
          </p:txBody>
        </p:sp>
      </p:grpSp>
      <p:sp>
        <p:nvSpPr>
          <p:cNvPr id="29" name="Text Box 43"/>
          <p:cNvSpPr txBox="1">
            <a:spLocks noChangeArrowheads="1"/>
          </p:cNvSpPr>
          <p:nvPr/>
        </p:nvSpPr>
        <p:spPr bwMode="auto">
          <a:xfrm>
            <a:off x="8003594" y="5607550"/>
            <a:ext cx="2619044" cy="161583"/>
          </a:xfrm>
          <a:prstGeom prst="rect">
            <a:avLst/>
          </a:prstGeom>
          <a:noFill/>
          <a:ln w="9525" algn="ctr">
            <a:noFill/>
            <a:miter lim="800000"/>
            <a:headEnd/>
            <a:tailEnd/>
          </a:ln>
        </p:spPr>
        <p:txBody>
          <a:bodyPr wrap="square" lIns="0" tIns="0" rIns="0" bIns="0">
            <a:spAutoFit/>
          </a:bodyPr>
          <a:lstStyle/>
          <a:p>
            <a:pPr algn="ctr" fontAlgn="ctr">
              <a:spcBef>
                <a:spcPct val="50000"/>
              </a:spcBef>
            </a:pPr>
            <a:r>
              <a:rPr sz="1050" b="1">
                <a:solidFill>
                  <a:srgbClr val="595959"/>
                </a:solidFill>
              </a:rPr>
              <a:t>Router, switch, WLAN, and firewall</a:t>
            </a:r>
            <a:endParaRPr lang="en-US" altLang="zh-CN" sz="1050" b="1" dirty="0" smtClean="0">
              <a:solidFill>
                <a:srgbClr val="595959"/>
              </a:solidFill>
              <a:latin typeface="Arial" panose="020B0604020202020204" pitchFamily="34" charset="0"/>
              <a:ea typeface="微软雅黑" pitchFamily="34" charset="-122"/>
            </a:endParaRPr>
          </a:p>
        </p:txBody>
      </p:sp>
      <p:grpSp>
        <p:nvGrpSpPr>
          <p:cNvPr id="30" name="组合 460"/>
          <p:cNvGrpSpPr/>
          <p:nvPr/>
        </p:nvGrpSpPr>
        <p:grpSpPr>
          <a:xfrm>
            <a:off x="7547351" y="5273321"/>
            <a:ext cx="492593" cy="285750"/>
            <a:chOff x="344488" y="3454400"/>
            <a:chExt cx="912812" cy="820738"/>
          </a:xfrm>
          <a:solidFill>
            <a:schemeClr val="bg1">
              <a:lumMod val="50000"/>
            </a:schemeClr>
          </a:solidFill>
        </p:grpSpPr>
        <p:sp>
          <p:nvSpPr>
            <p:cNvPr id="31" name="Freeform 7"/>
            <p:cNvSpPr>
              <a:spLocks/>
            </p:cNvSpPr>
            <p:nvPr/>
          </p:nvSpPr>
          <p:spPr bwMode="auto">
            <a:xfrm>
              <a:off x="361950" y="3994150"/>
              <a:ext cx="877887" cy="280988"/>
            </a:xfrm>
            <a:custGeom>
              <a:avLst/>
              <a:gdLst/>
              <a:ahLst/>
              <a:cxnLst>
                <a:cxn ang="0">
                  <a:pos x="15272" y="526"/>
                </a:cxn>
                <a:cxn ang="0">
                  <a:pos x="14874" y="1276"/>
                </a:cxn>
                <a:cxn ang="0">
                  <a:pos x="14376" y="1977"/>
                </a:cxn>
                <a:cxn ang="0">
                  <a:pos x="13787" y="2620"/>
                </a:cxn>
                <a:cxn ang="0">
                  <a:pos x="13112" y="3198"/>
                </a:cxn>
                <a:cxn ang="0">
                  <a:pos x="12363" y="3706"/>
                </a:cxn>
                <a:cxn ang="0">
                  <a:pos x="11544" y="4137"/>
                </a:cxn>
                <a:cxn ang="0">
                  <a:pos x="10664" y="4483"/>
                </a:cxn>
                <a:cxn ang="0">
                  <a:pos x="9731" y="4739"/>
                </a:cxn>
                <a:cxn ang="0">
                  <a:pos x="8754" y="4897"/>
                </a:cxn>
                <a:cxn ang="0">
                  <a:pos x="7739" y="4951"/>
                </a:cxn>
                <a:cxn ang="0">
                  <a:pos x="6724" y="4897"/>
                </a:cxn>
                <a:cxn ang="0">
                  <a:pos x="5747" y="4739"/>
                </a:cxn>
                <a:cxn ang="0">
                  <a:pos x="4814" y="4483"/>
                </a:cxn>
                <a:cxn ang="0">
                  <a:pos x="3934" y="4137"/>
                </a:cxn>
                <a:cxn ang="0">
                  <a:pos x="3115" y="3706"/>
                </a:cxn>
                <a:cxn ang="0">
                  <a:pos x="2365" y="3198"/>
                </a:cxn>
                <a:cxn ang="0">
                  <a:pos x="1691" y="2620"/>
                </a:cxn>
                <a:cxn ang="0">
                  <a:pos x="1102" y="1977"/>
                </a:cxn>
                <a:cxn ang="0">
                  <a:pos x="604" y="1276"/>
                </a:cxn>
                <a:cxn ang="0">
                  <a:pos x="206" y="526"/>
                </a:cxn>
                <a:cxn ang="0">
                  <a:pos x="123" y="239"/>
                </a:cxn>
                <a:cxn ang="0">
                  <a:pos x="549" y="930"/>
                </a:cxn>
                <a:cxn ang="0">
                  <a:pos x="1061" y="1574"/>
                </a:cxn>
                <a:cxn ang="0">
                  <a:pos x="1648" y="2166"/>
                </a:cxn>
                <a:cxn ang="0">
                  <a:pos x="2308" y="2700"/>
                </a:cxn>
                <a:cxn ang="0">
                  <a:pos x="3033" y="3172"/>
                </a:cxn>
                <a:cxn ang="0">
                  <a:pos x="3816" y="3575"/>
                </a:cxn>
                <a:cxn ang="0">
                  <a:pos x="4652" y="3905"/>
                </a:cxn>
                <a:cxn ang="0">
                  <a:pos x="5534" y="4156"/>
                </a:cxn>
                <a:cxn ang="0">
                  <a:pos x="6457" y="4324"/>
                </a:cxn>
                <a:cxn ang="0">
                  <a:pos x="7414" y="4402"/>
                </a:cxn>
                <a:cxn ang="0">
                  <a:pos x="8387" y="4387"/>
                </a:cxn>
                <a:cxn ang="0">
                  <a:pos x="9333" y="4278"/>
                </a:cxn>
                <a:cxn ang="0">
                  <a:pos x="10243" y="4082"/>
                </a:cxn>
                <a:cxn ang="0">
                  <a:pos x="11110" y="3804"/>
                </a:cxn>
                <a:cxn ang="0">
                  <a:pos x="11929" y="3449"/>
                </a:cxn>
                <a:cxn ang="0">
                  <a:pos x="12694" y="3022"/>
                </a:cxn>
                <a:cxn ang="0">
                  <a:pos x="13397" y="2529"/>
                </a:cxn>
                <a:cxn ang="0">
                  <a:pos x="14033" y="1975"/>
                </a:cxn>
                <a:cxn ang="0">
                  <a:pos x="14597" y="1365"/>
                </a:cxn>
                <a:cxn ang="0">
                  <a:pos x="15080" y="705"/>
                </a:cxn>
                <a:cxn ang="0">
                  <a:pos x="15478" y="0"/>
                </a:cxn>
              </a:cxnLst>
              <a:rect l="0" t="0" r="r" b="b"/>
              <a:pathLst>
                <a:path w="15478" h="4951">
                  <a:moveTo>
                    <a:pt x="15478" y="0"/>
                  </a:moveTo>
                  <a:lnTo>
                    <a:pt x="15380" y="265"/>
                  </a:lnTo>
                  <a:lnTo>
                    <a:pt x="15272" y="526"/>
                  </a:lnTo>
                  <a:lnTo>
                    <a:pt x="15151" y="781"/>
                  </a:lnTo>
                  <a:lnTo>
                    <a:pt x="15018" y="1032"/>
                  </a:lnTo>
                  <a:lnTo>
                    <a:pt x="14874" y="1276"/>
                  </a:lnTo>
                  <a:lnTo>
                    <a:pt x="14718" y="1516"/>
                  </a:lnTo>
                  <a:lnTo>
                    <a:pt x="14552" y="1749"/>
                  </a:lnTo>
                  <a:lnTo>
                    <a:pt x="14376" y="1977"/>
                  </a:lnTo>
                  <a:lnTo>
                    <a:pt x="14189" y="2198"/>
                  </a:lnTo>
                  <a:lnTo>
                    <a:pt x="13993" y="2412"/>
                  </a:lnTo>
                  <a:lnTo>
                    <a:pt x="13787" y="2620"/>
                  </a:lnTo>
                  <a:lnTo>
                    <a:pt x="13571" y="2820"/>
                  </a:lnTo>
                  <a:lnTo>
                    <a:pt x="13346" y="3013"/>
                  </a:lnTo>
                  <a:lnTo>
                    <a:pt x="13112" y="3198"/>
                  </a:lnTo>
                  <a:lnTo>
                    <a:pt x="12871" y="3376"/>
                  </a:lnTo>
                  <a:lnTo>
                    <a:pt x="12620" y="3545"/>
                  </a:lnTo>
                  <a:lnTo>
                    <a:pt x="12363" y="3706"/>
                  </a:lnTo>
                  <a:lnTo>
                    <a:pt x="12097" y="3858"/>
                  </a:lnTo>
                  <a:lnTo>
                    <a:pt x="11823" y="4002"/>
                  </a:lnTo>
                  <a:lnTo>
                    <a:pt x="11544" y="4137"/>
                  </a:lnTo>
                  <a:lnTo>
                    <a:pt x="11257" y="4262"/>
                  </a:lnTo>
                  <a:lnTo>
                    <a:pt x="10963" y="4377"/>
                  </a:lnTo>
                  <a:lnTo>
                    <a:pt x="10664" y="4483"/>
                  </a:lnTo>
                  <a:lnTo>
                    <a:pt x="10358" y="4579"/>
                  </a:lnTo>
                  <a:lnTo>
                    <a:pt x="10047" y="4664"/>
                  </a:lnTo>
                  <a:lnTo>
                    <a:pt x="9731" y="4739"/>
                  </a:lnTo>
                  <a:lnTo>
                    <a:pt x="9410" y="4802"/>
                  </a:lnTo>
                  <a:lnTo>
                    <a:pt x="9084" y="4855"/>
                  </a:lnTo>
                  <a:lnTo>
                    <a:pt x="8754" y="4897"/>
                  </a:lnTo>
                  <a:lnTo>
                    <a:pt x="8419" y="4927"/>
                  </a:lnTo>
                  <a:lnTo>
                    <a:pt x="8081" y="4945"/>
                  </a:lnTo>
                  <a:lnTo>
                    <a:pt x="7739" y="4951"/>
                  </a:lnTo>
                  <a:lnTo>
                    <a:pt x="7397" y="4945"/>
                  </a:lnTo>
                  <a:lnTo>
                    <a:pt x="7059" y="4927"/>
                  </a:lnTo>
                  <a:lnTo>
                    <a:pt x="6724" y="4897"/>
                  </a:lnTo>
                  <a:lnTo>
                    <a:pt x="6394" y="4855"/>
                  </a:lnTo>
                  <a:lnTo>
                    <a:pt x="6068" y="4802"/>
                  </a:lnTo>
                  <a:lnTo>
                    <a:pt x="5747" y="4739"/>
                  </a:lnTo>
                  <a:lnTo>
                    <a:pt x="5430" y="4664"/>
                  </a:lnTo>
                  <a:lnTo>
                    <a:pt x="5119" y="4579"/>
                  </a:lnTo>
                  <a:lnTo>
                    <a:pt x="4814" y="4483"/>
                  </a:lnTo>
                  <a:lnTo>
                    <a:pt x="4514" y="4377"/>
                  </a:lnTo>
                  <a:lnTo>
                    <a:pt x="4221" y="4262"/>
                  </a:lnTo>
                  <a:lnTo>
                    <a:pt x="3934" y="4137"/>
                  </a:lnTo>
                  <a:lnTo>
                    <a:pt x="3655" y="4002"/>
                  </a:lnTo>
                  <a:lnTo>
                    <a:pt x="3381" y="3858"/>
                  </a:lnTo>
                  <a:lnTo>
                    <a:pt x="3115" y="3706"/>
                  </a:lnTo>
                  <a:lnTo>
                    <a:pt x="2858" y="3545"/>
                  </a:lnTo>
                  <a:lnTo>
                    <a:pt x="2607" y="3376"/>
                  </a:lnTo>
                  <a:lnTo>
                    <a:pt x="2365" y="3198"/>
                  </a:lnTo>
                  <a:lnTo>
                    <a:pt x="2131" y="3013"/>
                  </a:lnTo>
                  <a:lnTo>
                    <a:pt x="1907" y="2820"/>
                  </a:lnTo>
                  <a:lnTo>
                    <a:pt x="1691" y="2620"/>
                  </a:lnTo>
                  <a:lnTo>
                    <a:pt x="1485" y="2412"/>
                  </a:lnTo>
                  <a:lnTo>
                    <a:pt x="1288" y="2198"/>
                  </a:lnTo>
                  <a:lnTo>
                    <a:pt x="1102" y="1977"/>
                  </a:lnTo>
                  <a:lnTo>
                    <a:pt x="925" y="1749"/>
                  </a:lnTo>
                  <a:lnTo>
                    <a:pt x="759" y="1516"/>
                  </a:lnTo>
                  <a:lnTo>
                    <a:pt x="604" y="1276"/>
                  </a:lnTo>
                  <a:lnTo>
                    <a:pt x="460" y="1032"/>
                  </a:lnTo>
                  <a:lnTo>
                    <a:pt x="327" y="781"/>
                  </a:lnTo>
                  <a:lnTo>
                    <a:pt x="206" y="526"/>
                  </a:lnTo>
                  <a:lnTo>
                    <a:pt x="98" y="265"/>
                  </a:lnTo>
                  <a:lnTo>
                    <a:pt x="0" y="0"/>
                  </a:lnTo>
                  <a:lnTo>
                    <a:pt x="123" y="239"/>
                  </a:lnTo>
                  <a:lnTo>
                    <a:pt x="256" y="474"/>
                  </a:lnTo>
                  <a:lnTo>
                    <a:pt x="397" y="705"/>
                  </a:lnTo>
                  <a:lnTo>
                    <a:pt x="549" y="930"/>
                  </a:lnTo>
                  <a:lnTo>
                    <a:pt x="711" y="1151"/>
                  </a:lnTo>
                  <a:lnTo>
                    <a:pt x="881" y="1365"/>
                  </a:lnTo>
                  <a:lnTo>
                    <a:pt x="1061" y="1574"/>
                  </a:lnTo>
                  <a:lnTo>
                    <a:pt x="1249" y="1777"/>
                  </a:lnTo>
                  <a:lnTo>
                    <a:pt x="1444" y="1975"/>
                  </a:lnTo>
                  <a:lnTo>
                    <a:pt x="1648" y="2166"/>
                  </a:lnTo>
                  <a:lnTo>
                    <a:pt x="1860" y="2351"/>
                  </a:lnTo>
                  <a:lnTo>
                    <a:pt x="2081" y="2529"/>
                  </a:lnTo>
                  <a:lnTo>
                    <a:pt x="2308" y="2700"/>
                  </a:lnTo>
                  <a:lnTo>
                    <a:pt x="2543" y="2864"/>
                  </a:lnTo>
                  <a:lnTo>
                    <a:pt x="2784" y="3022"/>
                  </a:lnTo>
                  <a:lnTo>
                    <a:pt x="3033" y="3172"/>
                  </a:lnTo>
                  <a:lnTo>
                    <a:pt x="3287" y="3314"/>
                  </a:lnTo>
                  <a:lnTo>
                    <a:pt x="3549" y="3449"/>
                  </a:lnTo>
                  <a:lnTo>
                    <a:pt x="3816" y="3575"/>
                  </a:lnTo>
                  <a:lnTo>
                    <a:pt x="4089" y="3693"/>
                  </a:lnTo>
                  <a:lnTo>
                    <a:pt x="4368" y="3804"/>
                  </a:lnTo>
                  <a:lnTo>
                    <a:pt x="4652" y="3905"/>
                  </a:lnTo>
                  <a:lnTo>
                    <a:pt x="4942" y="3998"/>
                  </a:lnTo>
                  <a:lnTo>
                    <a:pt x="5235" y="4082"/>
                  </a:lnTo>
                  <a:lnTo>
                    <a:pt x="5534" y="4156"/>
                  </a:lnTo>
                  <a:lnTo>
                    <a:pt x="5838" y="4222"/>
                  </a:lnTo>
                  <a:lnTo>
                    <a:pt x="6145" y="4278"/>
                  </a:lnTo>
                  <a:lnTo>
                    <a:pt x="6457" y="4324"/>
                  </a:lnTo>
                  <a:lnTo>
                    <a:pt x="6772" y="4360"/>
                  </a:lnTo>
                  <a:lnTo>
                    <a:pt x="7091" y="4387"/>
                  </a:lnTo>
                  <a:lnTo>
                    <a:pt x="7414" y="4402"/>
                  </a:lnTo>
                  <a:lnTo>
                    <a:pt x="7739" y="4408"/>
                  </a:lnTo>
                  <a:lnTo>
                    <a:pt x="8064" y="4402"/>
                  </a:lnTo>
                  <a:lnTo>
                    <a:pt x="8387" y="4387"/>
                  </a:lnTo>
                  <a:lnTo>
                    <a:pt x="8705" y="4360"/>
                  </a:lnTo>
                  <a:lnTo>
                    <a:pt x="9021" y="4324"/>
                  </a:lnTo>
                  <a:lnTo>
                    <a:pt x="9333" y="4278"/>
                  </a:lnTo>
                  <a:lnTo>
                    <a:pt x="9640" y="4222"/>
                  </a:lnTo>
                  <a:lnTo>
                    <a:pt x="9944" y="4156"/>
                  </a:lnTo>
                  <a:lnTo>
                    <a:pt x="10243" y="4082"/>
                  </a:lnTo>
                  <a:lnTo>
                    <a:pt x="10536" y="3998"/>
                  </a:lnTo>
                  <a:lnTo>
                    <a:pt x="10826" y="3905"/>
                  </a:lnTo>
                  <a:lnTo>
                    <a:pt x="11110" y="3804"/>
                  </a:lnTo>
                  <a:lnTo>
                    <a:pt x="11389" y="3693"/>
                  </a:lnTo>
                  <a:lnTo>
                    <a:pt x="11661" y="3575"/>
                  </a:lnTo>
                  <a:lnTo>
                    <a:pt x="11929" y="3449"/>
                  </a:lnTo>
                  <a:lnTo>
                    <a:pt x="12191" y="3314"/>
                  </a:lnTo>
                  <a:lnTo>
                    <a:pt x="12445" y="3172"/>
                  </a:lnTo>
                  <a:lnTo>
                    <a:pt x="12694" y="3022"/>
                  </a:lnTo>
                  <a:lnTo>
                    <a:pt x="12935" y="2864"/>
                  </a:lnTo>
                  <a:lnTo>
                    <a:pt x="13170" y="2700"/>
                  </a:lnTo>
                  <a:lnTo>
                    <a:pt x="13397" y="2529"/>
                  </a:lnTo>
                  <a:lnTo>
                    <a:pt x="13617" y="2351"/>
                  </a:lnTo>
                  <a:lnTo>
                    <a:pt x="13829" y="2166"/>
                  </a:lnTo>
                  <a:lnTo>
                    <a:pt x="14033" y="1975"/>
                  </a:lnTo>
                  <a:lnTo>
                    <a:pt x="14229" y="1777"/>
                  </a:lnTo>
                  <a:lnTo>
                    <a:pt x="14417" y="1574"/>
                  </a:lnTo>
                  <a:lnTo>
                    <a:pt x="14597" y="1365"/>
                  </a:lnTo>
                  <a:lnTo>
                    <a:pt x="14767" y="1151"/>
                  </a:lnTo>
                  <a:lnTo>
                    <a:pt x="14928" y="930"/>
                  </a:lnTo>
                  <a:lnTo>
                    <a:pt x="15080" y="705"/>
                  </a:lnTo>
                  <a:lnTo>
                    <a:pt x="15222" y="474"/>
                  </a:lnTo>
                  <a:lnTo>
                    <a:pt x="15355" y="239"/>
                  </a:lnTo>
                  <a:lnTo>
                    <a:pt x="1547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sp>
          <p:nvSpPr>
            <p:cNvPr id="32" name="Freeform 8"/>
            <p:cNvSpPr>
              <a:spLocks noEditPoints="1"/>
            </p:cNvSpPr>
            <p:nvPr/>
          </p:nvSpPr>
          <p:spPr bwMode="auto">
            <a:xfrm>
              <a:off x="344488" y="3454400"/>
              <a:ext cx="912812" cy="774700"/>
            </a:xfrm>
            <a:custGeom>
              <a:avLst/>
              <a:gdLst/>
              <a:ahLst/>
              <a:cxnLst>
                <a:cxn ang="0">
                  <a:pos x="8871" y="35"/>
                </a:cxn>
                <a:cxn ang="0">
                  <a:pos x="10057" y="216"/>
                </a:cxn>
                <a:cxn ang="0">
                  <a:pos x="11178" y="538"/>
                </a:cxn>
                <a:cxn ang="0">
                  <a:pos x="12219" y="992"/>
                </a:cxn>
                <a:cxn ang="0">
                  <a:pos x="13166" y="1564"/>
                </a:cxn>
                <a:cxn ang="0">
                  <a:pos x="14004" y="2243"/>
                </a:cxn>
                <a:cxn ang="0">
                  <a:pos x="14721" y="3017"/>
                </a:cxn>
                <a:cxn ang="0">
                  <a:pos x="15304" y="3875"/>
                </a:cxn>
                <a:cxn ang="0">
                  <a:pos x="15737" y="4805"/>
                </a:cxn>
                <a:cxn ang="0">
                  <a:pos x="16006" y="5795"/>
                </a:cxn>
                <a:cxn ang="0">
                  <a:pos x="16100" y="6832"/>
                </a:cxn>
                <a:cxn ang="0">
                  <a:pos x="16006" y="7870"/>
                </a:cxn>
                <a:cxn ang="0">
                  <a:pos x="15737" y="8860"/>
                </a:cxn>
                <a:cxn ang="0">
                  <a:pos x="15304" y="9790"/>
                </a:cxn>
                <a:cxn ang="0">
                  <a:pos x="14721" y="10647"/>
                </a:cxn>
                <a:cxn ang="0">
                  <a:pos x="14004" y="11422"/>
                </a:cxn>
                <a:cxn ang="0">
                  <a:pos x="13166" y="12101"/>
                </a:cxn>
                <a:cxn ang="0">
                  <a:pos x="12219" y="12673"/>
                </a:cxn>
                <a:cxn ang="0">
                  <a:pos x="11178" y="13126"/>
                </a:cxn>
                <a:cxn ang="0">
                  <a:pos x="10057" y="13449"/>
                </a:cxn>
                <a:cxn ang="0">
                  <a:pos x="8871" y="13629"/>
                </a:cxn>
                <a:cxn ang="0">
                  <a:pos x="7636" y="13655"/>
                </a:cxn>
                <a:cxn ang="0">
                  <a:pos x="6431" y="13525"/>
                </a:cxn>
                <a:cxn ang="0">
                  <a:pos x="5287" y="13248"/>
                </a:cxn>
                <a:cxn ang="0">
                  <a:pos x="4218" y="12838"/>
                </a:cxn>
                <a:cxn ang="0">
                  <a:pos x="3238" y="12304"/>
                </a:cxn>
                <a:cxn ang="0">
                  <a:pos x="2363" y="11660"/>
                </a:cxn>
                <a:cxn ang="0">
                  <a:pos x="1603" y="10916"/>
                </a:cxn>
                <a:cxn ang="0">
                  <a:pos x="974" y="10084"/>
                </a:cxn>
                <a:cxn ang="0">
                  <a:pos x="490" y="9177"/>
                </a:cxn>
                <a:cxn ang="0">
                  <a:pos x="164" y="8206"/>
                </a:cxn>
                <a:cxn ang="0">
                  <a:pos x="10" y="7183"/>
                </a:cxn>
                <a:cxn ang="0">
                  <a:pos x="41" y="6136"/>
                </a:cxn>
                <a:cxn ang="0">
                  <a:pos x="254" y="5129"/>
                </a:cxn>
                <a:cxn ang="0">
                  <a:pos x="634" y="4178"/>
                </a:cxn>
                <a:cxn ang="0">
                  <a:pos x="1168" y="3294"/>
                </a:cxn>
                <a:cxn ang="0">
                  <a:pos x="1842" y="2490"/>
                </a:cxn>
                <a:cxn ang="0">
                  <a:pos x="2642" y="1779"/>
                </a:cxn>
                <a:cxn ang="0">
                  <a:pos x="3554" y="1169"/>
                </a:cxn>
                <a:cxn ang="0">
                  <a:pos x="4565" y="675"/>
                </a:cxn>
                <a:cxn ang="0">
                  <a:pos x="5660" y="308"/>
                </a:cxn>
                <a:cxn ang="0">
                  <a:pos x="6826" y="79"/>
                </a:cxn>
                <a:cxn ang="0">
                  <a:pos x="8050" y="0"/>
                </a:cxn>
                <a:cxn ang="0">
                  <a:pos x="9888" y="3284"/>
                </a:cxn>
                <a:cxn ang="0">
                  <a:pos x="7171" y="698"/>
                </a:cxn>
                <a:cxn ang="0">
                  <a:pos x="7130" y="4461"/>
                </a:cxn>
                <a:cxn ang="0">
                  <a:pos x="8970" y="9203"/>
                </a:cxn>
                <a:cxn ang="0">
                  <a:pos x="8929" y="12966"/>
                </a:cxn>
                <a:cxn ang="0">
                  <a:pos x="6212" y="10381"/>
                </a:cxn>
                <a:cxn ang="0">
                  <a:pos x="1485" y="6832"/>
                </a:cxn>
                <a:cxn ang="0">
                  <a:pos x="3841" y="5953"/>
                </a:cxn>
                <a:cxn ang="0">
                  <a:pos x="3841" y="7711"/>
                </a:cxn>
                <a:cxn ang="0">
                  <a:pos x="1485" y="6832"/>
                </a:cxn>
                <a:cxn ang="0">
                  <a:pos x="12259" y="4994"/>
                </a:cxn>
                <a:cxn ang="0">
                  <a:pos x="9674" y="7711"/>
                </a:cxn>
                <a:cxn ang="0">
                  <a:pos x="13437" y="7752"/>
                </a:cxn>
              </a:cxnLst>
              <a:rect l="0" t="0" r="r" b="b"/>
              <a:pathLst>
                <a:path w="16100" h="13664">
                  <a:moveTo>
                    <a:pt x="8050" y="0"/>
                  </a:moveTo>
                  <a:lnTo>
                    <a:pt x="8464" y="9"/>
                  </a:lnTo>
                  <a:lnTo>
                    <a:pt x="8871" y="35"/>
                  </a:lnTo>
                  <a:lnTo>
                    <a:pt x="9273" y="79"/>
                  </a:lnTo>
                  <a:lnTo>
                    <a:pt x="9669" y="139"/>
                  </a:lnTo>
                  <a:lnTo>
                    <a:pt x="10057" y="216"/>
                  </a:lnTo>
                  <a:lnTo>
                    <a:pt x="10439" y="308"/>
                  </a:lnTo>
                  <a:lnTo>
                    <a:pt x="10813" y="416"/>
                  </a:lnTo>
                  <a:lnTo>
                    <a:pt x="11178" y="538"/>
                  </a:lnTo>
                  <a:lnTo>
                    <a:pt x="11535" y="675"/>
                  </a:lnTo>
                  <a:lnTo>
                    <a:pt x="11882" y="827"/>
                  </a:lnTo>
                  <a:lnTo>
                    <a:pt x="12219" y="992"/>
                  </a:lnTo>
                  <a:lnTo>
                    <a:pt x="12545" y="1169"/>
                  </a:lnTo>
                  <a:lnTo>
                    <a:pt x="12861" y="1360"/>
                  </a:lnTo>
                  <a:lnTo>
                    <a:pt x="13166" y="1564"/>
                  </a:lnTo>
                  <a:lnTo>
                    <a:pt x="13458" y="1779"/>
                  </a:lnTo>
                  <a:lnTo>
                    <a:pt x="13737" y="2005"/>
                  </a:lnTo>
                  <a:lnTo>
                    <a:pt x="14004" y="2243"/>
                  </a:lnTo>
                  <a:lnTo>
                    <a:pt x="14258" y="2490"/>
                  </a:lnTo>
                  <a:lnTo>
                    <a:pt x="14497" y="2749"/>
                  </a:lnTo>
                  <a:lnTo>
                    <a:pt x="14721" y="3017"/>
                  </a:lnTo>
                  <a:lnTo>
                    <a:pt x="14932" y="3294"/>
                  </a:lnTo>
                  <a:lnTo>
                    <a:pt x="15126" y="3580"/>
                  </a:lnTo>
                  <a:lnTo>
                    <a:pt x="15304" y="3875"/>
                  </a:lnTo>
                  <a:lnTo>
                    <a:pt x="15466" y="4178"/>
                  </a:lnTo>
                  <a:lnTo>
                    <a:pt x="15610" y="4488"/>
                  </a:lnTo>
                  <a:lnTo>
                    <a:pt x="15737" y="4805"/>
                  </a:lnTo>
                  <a:lnTo>
                    <a:pt x="15845" y="5129"/>
                  </a:lnTo>
                  <a:lnTo>
                    <a:pt x="15936" y="5459"/>
                  </a:lnTo>
                  <a:lnTo>
                    <a:pt x="16006" y="5795"/>
                  </a:lnTo>
                  <a:lnTo>
                    <a:pt x="16058" y="6136"/>
                  </a:lnTo>
                  <a:lnTo>
                    <a:pt x="16089" y="6482"/>
                  </a:lnTo>
                  <a:lnTo>
                    <a:pt x="16100" y="6832"/>
                  </a:lnTo>
                  <a:lnTo>
                    <a:pt x="16089" y="7183"/>
                  </a:lnTo>
                  <a:lnTo>
                    <a:pt x="16058" y="7529"/>
                  </a:lnTo>
                  <a:lnTo>
                    <a:pt x="16006" y="7870"/>
                  </a:lnTo>
                  <a:lnTo>
                    <a:pt x="15936" y="8206"/>
                  </a:lnTo>
                  <a:lnTo>
                    <a:pt x="15845" y="8536"/>
                  </a:lnTo>
                  <a:lnTo>
                    <a:pt x="15737" y="8860"/>
                  </a:lnTo>
                  <a:lnTo>
                    <a:pt x="15610" y="9177"/>
                  </a:lnTo>
                  <a:lnTo>
                    <a:pt x="15466" y="9487"/>
                  </a:lnTo>
                  <a:lnTo>
                    <a:pt x="15304" y="9790"/>
                  </a:lnTo>
                  <a:lnTo>
                    <a:pt x="15126" y="10084"/>
                  </a:lnTo>
                  <a:lnTo>
                    <a:pt x="14932" y="10371"/>
                  </a:lnTo>
                  <a:lnTo>
                    <a:pt x="14721" y="10647"/>
                  </a:lnTo>
                  <a:lnTo>
                    <a:pt x="14497" y="10916"/>
                  </a:lnTo>
                  <a:lnTo>
                    <a:pt x="14258" y="11174"/>
                  </a:lnTo>
                  <a:lnTo>
                    <a:pt x="14004" y="11422"/>
                  </a:lnTo>
                  <a:lnTo>
                    <a:pt x="13737" y="11660"/>
                  </a:lnTo>
                  <a:lnTo>
                    <a:pt x="13458" y="11886"/>
                  </a:lnTo>
                  <a:lnTo>
                    <a:pt x="13166" y="12101"/>
                  </a:lnTo>
                  <a:lnTo>
                    <a:pt x="12861" y="12304"/>
                  </a:lnTo>
                  <a:lnTo>
                    <a:pt x="12545" y="12495"/>
                  </a:lnTo>
                  <a:lnTo>
                    <a:pt x="12219" y="12673"/>
                  </a:lnTo>
                  <a:lnTo>
                    <a:pt x="11882" y="12838"/>
                  </a:lnTo>
                  <a:lnTo>
                    <a:pt x="11535" y="12989"/>
                  </a:lnTo>
                  <a:lnTo>
                    <a:pt x="11178" y="13126"/>
                  </a:lnTo>
                  <a:lnTo>
                    <a:pt x="10813" y="13248"/>
                  </a:lnTo>
                  <a:lnTo>
                    <a:pt x="10439" y="13356"/>
                  </a:lnTo>
                  <a:lnTo>
                    <a:pt x="10057" y="13449"/>
                  </a:lnTo>
                  <a:lnTo>
                    <a:pt x="9669" y="13525"/>
                  </a:lnTo>
                  <a:lnTo>
                    <a:pt x="9273" y="13586"/>
                  </a:lnTo>
                  <a:lnTo>
                    <a:pt x="8871" y="13629"/>
                  </a:lnTo>
                  <a:lnTo>
                    <a:pt x="8464" y="13655"/>
                  </a:lnTo>
                  <a:lnTo>
                    <a:pt x="8050" y="13664"/>
                  </a:lnTo>
                  <a:lnTo>
                    <a:pt x="7636" y="13655"/>
                  </a:lnTo>
                  <a:lnTo>
                    <a:pt x="7229" y="13629"/>
                  </a:lnTo>
                  <a:lnTo>
                    <a:pt x="6826" y="13586"/>
                  </a:lnTo>
                  <a:lnTo>
                    <a:pt x="6431" y="13525"/>
                  </a:lnTo>
                  <a:lnTo>
                    <a:pt x="6043" y="13449"/>
                  </a:lnTo>
                  <a:lnTo>
                    <a:pt x="5660" y="13356"/>
                  </a:lnTo>
                  <a:lnTo>
                    <a:pt x="5287" y="13248"/>
                  </a:lnTo>
                  <a:lnTo>
                    <a:pt x="4922" y="13126"/>
                  </a:lnTo>
                  <a:lnTo>
                    <a:pt x="4565" y="12989"/>
                  </a:lnTo>
                  <a:lnTo>
                    <a:pt x="4218" y="12838"/>
                  </a:lnTo>
                  <a:lnTo>
                    <a:pt x="3881" y="12673"/>
                  </a:lnTo>
                  <a:lnTo>
                    <a:pt x="3554" y="12495"/>
                  </a:lnTo>
                  <a:lnTo>
                    <a:pt x="3238" y="12304"/>
                  </a:lnTo>
                  <a:lnTo>
                    <a:pt x="2934" y="12101"/>
                  </a:lnTo>
                  <a:lnTo>
                    <a:pt x="2642" y="11886"/>
                  </a:lnTo>
                  <a:lnTo>
                    <a:pt x="2363" y="11660"/>
                  </a:lnTo>
                  <a:lnTo>
                    <a:pt x="2095" y="11422"/>
                  </a:lnTo>
                  <a:lnTo>
                    <a:pt x="1842" y="11174"/>
                  </a:lnTo>
                  <a:lnTo>
                    <a:pt x="1603" y="10916"/>
                  </a:lnTo>
                  <a:lnTo>
                    <a:pt x="1378" y="10647"/>
                  </a:lnTo>
                  <a:lnTo>
                    <a:pt x="1168" y="10371"/>
                  </a:lnTo>
                  <a:lnTo>
                    <a:pt x="974" y="10084"/>
                  </a:lnTo>
                  <a:lnTo>
                    <a:pt x="796" y="9790"/>
                  </a:lnTo>
                  <a:lnTo>
                    <a:pt x="634" y="9487"/>
                  </a:lnTo>
                  <a:lnTo>
                    <a:pt x="490" y="9177"/>
                  </a:lnTo>
                  <a:lnTo>
                    <a:pt x="363" y="8860"/>
                  </a:lnTo>
                  <a:lnTo>
                    <a:pt x="254" y="8536"/>
                  </a:lnTo>
                  <a:lnTo>
                    <a:pt x="164" y="8206"/>
                  </a:lnTo>
                  <a:lnTo>
                    <a:pt x="93" y="7870"/>
                  </a:lnTo>
                  <a:lnTo>
                    <a:pt x="41" y="7529"/>
                  </a:lnTo>
                  <a:lnTo>
                    <a:pt x="10" y="7183"/>
                  </a:lnTo>
                  <a:lnTo>
                    <a:pt x="0" y="6832"/>
                  </a:lnTo>
                  <a:lnTo>
                    <a:pt x="10" y="6482"/>
                  </a:lnTo>
                  <a:lnTo>
                    <a:pt x="41" y="6136"/>
                  </a:lnTo>
                  <a:lnTo>
                    <a:pt x="93" y="5795"/>
                  </a:lnTo>
                  <a:lnTo>
                    <a:pt x="164" y="5459"/>
                  </a:lnTo>
                  <a:lnTo>
                    <a:pt x="254" y="5129"/>
                  </a:lnTo>
                  <a:lnTo>
                    <a:pt x="363" y="4805"/>
                  </a:lnTo>
                  <a:lnTo>
                    <a:pt x="490" y="4488"/>
                  </a:lnTo>
                  <a:lnTo>
                    <a:pt x="634" y="4178"/>
                  </a:lnTo>
                  <a:lnTo>
                    <a:pt x="796" y="3875"/>
                  </a:lnTo>
                  <a:lnTo>
                    <a:pt x="974" y="3580"/>
                  </a:lnTo>
                  <a:lnTo>
                    <a:pt x="1168" y="3294"/>
                  </a:lnTo>
                  <a:lnTo>
                    <a:pt x="1378" y="3017"/>
                  </a:lnTo>
                  <a:lnTo>
                    <a:pt x="1603" y="2749"/>
                  </a:lnTo>
                  <a:lnTo>
                    <a:pt x="1842" y="2490"/>
                  </a:lnTo>
                  <a:lnTo>
                    <a:pt x="2095" y="2243"/>
                  </a:lnTo>
                  <a:lnTo>
                    <a:pt x="2363" y="2005"/>
                  </a:lnTo>
                  <a:lnTo>
                    <a:pt x="2642" y="1779"/>
                  </a:lnTo>
                  <a:lnTo>
                    <a:pt x="2934" y="1564"/>
                  </a:lnTo>
                  <a:lnTo>
                    <a:pt x="3238" y="1360"/>
                  </a:lnTo>
                  <a:lnTo>
                    <a:pt x="3554" y="1169"/>
                  </a:lnTo>
                  <a:lnTo>
                    <a:pt x="3881" y="992"/>
                  </a:lnTo>
                  <a:lnTo>
                    <a:pt x="4218" y="827"/>
                  </a:lnTo>
                  <a:lnTo>
                    <a:pt x="4565" y="675"/>
                  </a:lnTo>
                  <a:lnTo>
                    <a:pt x="4922" y="538"/>
                  </a:lnTo>
                  <a:lnTo>
                    <a:pt x="5287" y="416"/>
                  </a:lnTo>
                  <a:lnTo>
                    <a:pt x="5660" y="308"/>
                  </a:lnTo>
                  <a:lnTo>
                    <a:pt x="6043" y="216"/>
                  </a:lnTo>
                  <a:lnTo>
                    <a:pt x="6431" y="139"/>
                  </a:lnTo>
                  <a:lnTo>
                    <a:pt x="6826" y="79"/>
                  </a:lnTo>
                  <a:lnTo>
                    <a:pt x="7229" y="35"/>
                  </a:lnTo>
                  <a:lnTo>
                    <a:pt x="7636" y="9"/>
                  </a:lnTo>
                  <a:lnTo>
                    <a:pt x="8050" y="0"/>
                  </a:lnTo>
                  <a:close/>
                  <a:moveTo>
                    <a:pt x="8050" y="5640"/>
                  </a:moveTo>
                  <a:lnTo>
                    <a:pt x="8970" y="4461"/>
                  </a:lnTo>
                  <a:lnTo>
                    <a:pt x="9888" y="3284"/>
                  </a:lnTo>
                  <a:lnTo>
                    <a:pt x="8929" y="3284"/>
                  </a:lnTo>
                  <a:lnTo>
                    <a:pt x="8929" y="698"/>
                  </a:lnTo>
                  <a:lnTo>
                    <a:pt x="7171" y="698"/>
                  </a:lnTo>
                  <a:lnTo>
                    <a:pt x="7171" y="3284"/>
                  </a:lnTo>
                  <a:lnTo>
                    <a:pt x="6212" y="3284"/>
                  </a:lnTo>
                  <a:lnTo>
                    <a:pt x="7130" y="4461"/>
                  </a:lnTo>
                  <a:lnTo>
                    <a:pt x="8050" y="5640"/>
                  </a:lnTo>
                  <a:close/>
                  <a:moveTo>
                    <a:pt x="8050" y="8024"/>
                  </a:moveTo>
                  <a:lnTo>
                    <a:pt x="8970" y="9203"/>
                  </a:lnTo>
                  <a:lnTo>
                    <a:pt x="9888" y="10381"/>
                  </a:lnTo>
                  <a:lnTo>
                    <a:pt x="8929" y="10381"/>
                  </a:lnTo>
                  <a:lnTo>
                    <a:pt x="8929" y="12966"/>
                  </a:lnTo>
                  <a:lnTo>
                    <a:pt x="7171" y="12966"/>
                  </a:lnTo>
                  <a:lnTo>
                    <a:pt x="7171" y="10381"/>
                  </a:lnTo>
                  <a:lnTo>
                    <a:pt x="6212" y="10381"/>
                  </a:lnTo>
                  <a:lnTo>
                    <a:pt x="7130" y="9203"/>
                  </a:lnTo>
                  <a:lnTo>
                    <a:pt x="8050" y="8024"/>
                  </a:lnTo>
                  <a:close/>
                  <a:moveTo>
                    <a:pt x="1485" y="6832"/>
                  </a:moveTo>
                  <a:lnTo>
                    <a:pt x="2663" y="5912"/>
                  </a:lnTo>
                  <a:lnTo>
                    <a:pt x="3841" y="4994"/>
                  </a:lnTo>
                  <a:lnTo>
                    <a:pt x="3841" y="5953"/>
                  </a:lnTo>
                  <a:lnTo>
                    <a:pt x="6426" y="5953"/>
                  </a:lnTo>
                  <a:lnTo>
                    <a:pt x="6426" y="7711"/>
                  </a:lnTo>
                  <a:lnTo>
                    <a:pt x="3841" y="7711"/>
                  </a:lnTo>
                  <a:lnTo>
                    <a:pt x="3841" y="8670"/>
                  </a:lnTo>
                  <a:lnTo>
                    <a:pt x="2663" y="7752"/>
                  </a:lnTo>
                  <a:lnTo>
                    <a:pt x="1485" y="6832"/>
                  </a:lnTo>
                  <a:close/>
                  <a:moveTo>
                    <a:pt x="14615" y="6832"/>
                  </a:moveTo>
                  <a:lnTo>
                    <a:pt x="13437" y="5912"/>
                  </a:lnTo>
                  <a:lnTo>
                    <a:pt x="12259" y="4994"/>
                  </a:lnTo>
                  <a:lnTo>
                    <a:pt x="12259" y="5953"/>
                  </a:lnTo>
                  <a:lnTo>
                    <a:pt x="9674" y="5953"/>
                  </a:lnTo>
                  <a:lnTo>
                    <a:pt x="9674" y="7711"/>
                  </a:lnTo>
                  <a:lnTo>
                    <a:pt x="12259" y="7711"/>
                  </a:lnTo>
                  <a:lnTo>
                    <a:pt x="12259" y="8670"/>
                  </a:lnTo>
                  <a:lnTo>
                    <a:pt x="13437" y="7752"/>
                  </a:lnTo>
                  <a:lnTo>
                    <a:pt x="14615" y="68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grpSp>
      <p:grpSp>
        <p:nvGrpSpPr>
          <p:cNvPr id="33" name="组合 173"/>
          <p:cNvGrpSpPr/>
          <p:nvPr/>
        </p:nvGrpSpPr>
        <p:grpSpPr>
          <a:xfrm>
            <a:off x="10494673" y="5247157"/>
            <a:ext cx="519613" cy="218716"/>
            <a:chOff x="-4491447" y="3955225"/>
            <a:chExt cx="827789" cy="580263"/>
          </a:xfrm>
          <a:solidFill>
            <a:schemeClr val="bg1">
              <a:lumMod val="50000"/>
            </a:schemeClr>
          </a:solidFill>
        </p:grpSpPr>
        <p:sp>
          <p:nvSpPr>
            <p:cNvPr id="34" name="Freeform 51"/>
            <p:cNvSpPr>
              <a:spLocks noEditPoints="1"/>
            </p:cNvSpPr>
            <p:nvPr/>
          </p:nvSpPr>
          <p:spPr bwMode="auto">
            <a:xfrm>
              <a:off x="-4491447" y="4369119"/>
              <a:ext cx="580264" cy="166369"/>
            </a:xfrm>
            <a:custGeom>
              <a:avLst/>
              <a:gdLst/>
              <a:ahLst/>
              <a:cxnLst>
                <a:cxn ang="0">
                  <a:pos x="226" y="14"/>
                </a:cxn>
                <a:cxn ang="0">
                  <a:pos x="226" y="14"/>
                </a:cxn>
                <a:cxn ang="0">
                  <a:pos x="222" y="0"/>
                </a:cxn>
                <a:cxn ang="0">
                  <a:pos x="40" y="0"/>
                </a:cxn>
                <a:cxn ang="0">
                  <a:pos x="40" y="0"/>
                </a:cxn>
                <a:cxn ang="0">
                  <a:pos x="32" y="0"/>
                </a:cxn>
                <a:cxn ang="0">
                  <a:pos x="24" y="2"/>
                </a:cxn>
                <a:cxn ang="0">
                  <a:pos x="18" y="6"/>
                </a:cxn>
                <a:cxn ang="0">
                  <a:pos x="12" y="10"/>
                </a:cxn>
                <a:cxn ang="0">
                  <a:pos x="6" y="14"/>
                </a:cxn>
                <a:cxn ang="0">
                  <a:pos x="4" y="20"/>
                </a:cxn>
                <a:cxn ang="0">
                  <a:pos x="0" y="28"/>
                </a:cxn>
                <a:cxn ang="0">
                  <a:pos x="0" y="34"/>
                </a:cxn>
                <a:cxn ang="0">
                  <a:pos x="0" y="48"/>
                </a:cxn>
                <a:cxn ang="0">
                  <a:pos x="0" y="48"/>
                </a:cxn>
                <a:cxn ang="0">
                  <a:pos x="0" y="54"/>
                </a:cxn>
                <a:cxn ang="0">
                  <a:pos x="4" y="62"/>
                </a:cxn>
                <a:cxn ang="0">
                  <a:pos x="6" y="68"/>
                </a:cxn>
                <a:cxn ang="0">
                  <a:pos x="12" y="72"/>
                </a:cxn>
                <a:cxn ang="0">
                  <a:pos x="18" y="76"/>
                </a:cxn>
                <a:cxn ang="0">
                  <a:pos x="24" y="80"/>
                </a:cxn>
                <a:cxn ang="0">
                  <a:pos x="32" y="82"/>
                </a:cxn>
                <a:cxn ang="0">
                  <a:pos x="40" y="82"/>
                </a:cxn>
                <a:cxn ang="0">
                  <a:pos x="282" y="82"/>
                </a:cxn>
                <a:cxn ang="0">
                  <a:pos x="282" y="82"/>
                </a:cxn>
                <a:cxn ang="0">
                  <a:pos x="286" y="82"/>
                </a:cxn>
                <a:cxn ang="0">
                  <a:pos x="286" y="82"/>
                </a:cxn>
                <a:cxn ang="0">
                  <a:pos x="266" y="68"/>
                </a:cxn>
                <a:cxn ang="0">
                  <a:pos x="250" y="50"/>
                </a:cxn>
                <a:cxn ang="0">
                  <a:pos x="238" y="32"/>
                </a:cxn>
                <a:cxn ang="0">
                  <a:pos x="226" y="14"/>
                </a:cxn>
                <a:cxn ang="0">
                  <a:pos x="226" y="14"/>
                </a:cxn>
                <a:cxn ang="0">
                  <a:pos x="48" y="54"/>
                </a:cxn>
                <a:cxn ang="0">
                  <a:pos x="48" y="54"/>
                </a:cxn>
                <a:cxn ang="0">
                  <a:pos x="44" y="54"/>
                </a:cxn>
                <a:cxn ang="0">
                  <a:pos x="40" y="50"/>
                </a:cxn>
                <a:cxn ang="0">
                  <a:pos x="36" y="46"/>
                </a:cxn>
                <a:cxn ang="0">
                  <a:pos x="36" y="40"/>
                </a:cxn>
                <a:cxn ang="0">
                  <a:pos x="36" y="40"/>
                </a:cxn>
                <a:cxn ang="0">
                  <a:pos x="36" y="36"/>
                </a:cxn>
                <a:cxn ang="0">
                  <a:pos x="40" y="32"/>
                </a:cxn>
                <a:cxn ang="0">
                  <a:pos x="44" y="28"/>
                </a:cxn>
                <a:cxn ang="0">
                  <a:pos x="48" y="28"/>
                </a:cxn>
                <a:cxn ang="0">
                  <a:pos x="48" y="28"/>
                </a:cxn>
                <a:cxn ang="0">
                  <a:pos x="54" y="28"/>
                </a:cxn>
                <a:cxn ang="0">
                  <a:pos x="58" y="32"/>
                </a:cxn>
                <a:cxn ang="0">
                  <a:pos x="62" y="36"/>
                </a:cxn>
                <a:cxn ang="0">
                  <a:pos x="62" y="40"/>
                </a:cxn>
                <a:cxn ang="0">
                  <a:pos x="62" y="40"/>
                </a:cxn>
                <a:cxn ang="0">
                  <a:pos x="62" y="46"/>
                </a:cxn>
                <a:cxn ang="0">
                  <a:pos x="58" y="50"/>
                </a:cxn>
                <a:cxn ang="0">
                  <a:pos x="54" y="54"/>
                </a:cxn>
                <a:cxn ang="0">
                  <a:pos x="48" y="54"/>
                </a:cxn>
                <a:cxn ang="0">
                  <a:pos x="48" y="54"/>
                </a:cxn>
              </a:cxnLst>
              <a:rect l="0" t="0" r="r" b="b"/>
              <a:pathLst>
                <a:path w="286" h="82">
                  <a:moveTo>
                    <a:pt x="226" y="14"/>
                  </a:moveTo>
                  <a:lnTo>
                    <a:pt x="226" y="14"/>
                  </a:lnTo>
                  <a:lnTo>
                    <a:pt x="222" y="0"/>
                  </a:lnTo>
                  <a:lnTo>
                    <a:pt x="40" y="0"/>
                  </a:lnTo>
                  <a:lnTo>
                    <a:pt x="40" y="0"/>
                  </a:lnTo>
                  <a:lnTo>
                    <a:pt x="32" y="0"/>
                  </a:lnTo>
                  <a:lnTo>
                    <a:pt x="24" y="2"/>
                  </a:lnTo>
                  <a:lnTo>
                    <a:pt x="18" y="6"/>
                  </a:lnTo>
                  <a:lnTo>
                    <a:pt x="12" y="10"/>
                  </a:lnTo>
                  <a:lnTo>
                    <a:pt x="6" y="14"/>
                  </a:lnTo>
                  <a:lnTo>
                    <a:pt x="4" y="20"/>
                  </a:lnTo>
                  <a:lnTo>
                    <a:pt x="0" y="28"/>
                  </a:lnTo>
                  <a:lnTo>
                    <a:pt x="0" y="34"/>
                  </a:lnTo>
                  <a:lnTo>
                    <a:pt x="0" y="48"/>
                  </a:lnTo>
                  <a:lnTo>
                    <a:pt x="0" y="48"/>
                  </a:lnTo>
                  <a:lnTo>
                    <a:pt x="0" y="54"/>
                  </a:lnTo>
                  <a:lnTo>
                    <a:pt x="4" y="62"/>
                  </a:lnTo>
                  <a:lnTo>
                    <a:pt x="6" y="68"/>
                  </a:lnTo>
                  <a:lnTo>
                    <a:pt x="12" y="72"/>
                  </a:lnTo>
                  <a:lnTo>
                    <a:pt x="18" y="76"/>
                  </a:lnTo>
                  <a:lnTo>
                    <a:pt x="24" y="80"/>
                  </a:lnTo>
                  <a:lnTo>
                    <a:pt x="32" y="82"/>
                  </a:lnTo>
                  <a:lnTo>
                    <a:pt x="40" y="82"/>
                  </a:lnTo>
                  <a:lnTo>
                    <a:pt x="282" y="82"/>
                  </a:lnTo>
                  <a:lnTo>
                    <a:pt x="282" y="82"/>
                  </a:lnTo>
                  <a:lnTo>
                    <a:pt x="286" y="82"/>
                  </a:lnTo>
                  <a:lnTo>
                    <a:pt x="286" y="82"/>
                  </a:lnTo>
                  <a:lnTo>
                    <a:pt x="266" y="68"/>
                  </a:lnTo>
                  <a:lnTo>
                    <a:pt x="250" y="50"/>
                  </a:lnTo>
                  <a:lnTo>
                    <a:pt x="238" y="32"/>
                  </a:lnTo>
                  <a:lnTo>
                    <a:pt x="226" y="14"/>
                  </a:lnTo>
                  <a:lnTo>
                    <a:pt x="226" y="14"/>
                  </a:lnTo>
                  <a:close/>
                  <a:moveTo>
                    <a:pt x="48" y="54"/>
                  </a:moveTo>
                  <a:lnTo>
                    <a:pt x="48" y="54"/>
                  </a:lnTo>
                  <a:lnTo>
                    <a:pt x="44" y="54"/>
                  </a:lnTo>
                  <a:lnTo>
                    <a:pt x="40" y="50"/>
                  </a:lnTo>
                  <a:lnTo>
                    <a:pt x="36" y="46"/>
                  </a:lnTo>
                  <a:lnTo>
                    <a:pt x="36" y="40"/>
                  </a:lnTo>
                  <a:lnTo>
                    <a:pt x="36" y="40"/>
                  </a:lnTo>
                  <a:lnTo>
                    <a:pt x="36" y="36"/>
                  </a:lnTo>
                  <a:lnTo>
                    <a:pt x="40" y="32"/>
                  </a:lnTo>
                  <a:lnTo>
                    <a:pt x="44" y="28"/>
                  </a:lnTo>
                  <a:lnTo>
                    <a:pt x="48" y="28"/>
                  </a:lnTo>
                  <a:lnTo>
                    <a:pt x="48" y="28"/>
                  </a:lnTo>
                  <a:lnTo>
                    <a:pt x="54" y="28"/>
                  </a:lnTo>
                  <a:lnTo>
                    <a:pt x="58" y="32"/>
                  </a:lnTo>
                  <a:lnTo>
                    <a:pt x="62" y="36"/>
                  </a:lnTo>
                  <a:lnTo>
                    <a:pt x="62" y="40"/>
                  </a:lnTo>
                  <a:lnTo>
                    <a:pt x="62" y="40"/>
                  </a:lnTo>
                  <a:lnTo>
                    <a:pt x="62" y="46"/>
                  </a:lnTo>
                  <a:lnTo>
                    <a:pt x="58" y="50"/>
                  </a:lnTo>
                  <a:lnTo>
                    <a:pt x="54" y="54"/>
                  </a:lnTo>
                  <a:lnTo>
                    <a:pt x="48" y="54"/>
                  </a:lnTo>
                  <a:lnTo>
                    <a:pt x="48"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sp>
          <p:nvSpPr>
            <p:cNvPr id="35" name="Freeform 52"/>
            <p:cNvSpPr>
              <a:spLocks noEditPoints="1"/>
            </p:cNvSpPr>
            <p:nvPr/>
          </p:nvSpPr>
          <p:spPr bwMode="auto">
            <a:xfrm>
              <a:off x="-4491447" y="4166230"/>
              <a:ext cx="442299" cy="170427"/>
            </a:xfrm>
            <a:custGeom>
              <a:avLst/>
              <a:gdLst/>
              <a:ahLst/>
              <a:cxnLst>
                <a:cxn ang="0">
                  <a:pos x="212" y="0"/>
                </a:cxn>
                <a:cxn ang="0">
                  <a:pos x="40" y="0"/>
                </a:cxn>
                <a:cxn ang="0">
                  <a:pos x="40" y="0"/>
                </a:cxn>
                <a:cxn ang="0">
                  <a:pos x="32" y="0"/>
                </a:cxn>
                <a:cxn ang="0">
                  <a:pos x="24" y="2"/>
                </a:cxn>
                <a:cxn ang="0">
                  <a:pos x="18" y="6"/>
                </a:cxn>
                <a:cxn ang="0">
                  <a:pos x="12" y="10"/>
                </a:cxn>
                <a:cxn ang="0">
                  <a:pos x="6" y="16"/>
                </a:cxn>
                <a:cxn ang="0">
                  <a:pos x="4" y="22"/>
                </a:cxn>
                <a:cxn ang="0">
                  <a:pos x="0" y="28"/>
                </a:cxn>
                <a:cxn ang="0">
                  <a:pos x="0" y="36"/>
                </a:cxn>
                <a:cxn ang="0">
                  <a:pos x="0" y="48"/>
                </a:cxn>
                <a:cxn ang="0">
                  <a:pos x="0" y="48"/>
                </a:cxn>
                <a:cxn ang="0">
                  <a:pos x="0" y="56"/>
                </a:cxn>
                <a:cxn ang="0">
                  <a:pos x="4" y="62"/>
                </a:cxn>
                <a:cxn ang="0">
                  <a:pos x="6" y="68"/>
                </a:cxn>
                <a:cxn ang="0">
                  <a:pos x="12" y="74"/>
                </a:cxn>
                <a:cxn ang="0">
                  <a:pos x="18" y="78"/>
                </a:cxn>
                <a:cxn ang="0">
                  <a:pos x="24" y="80"/>
                </a:cxn>
                <a:cxn ang="0">
                  <a:pos x="32" y="82"/>
                </a:cxn>
                <a:cxn ang="0">
                  <a:pos x="40" y="84"/>
                </a:cxn>
                <a:cxn ang="0">
                  <a:pos x="218" y="84"/>
                </a:cxn>
                <a:cxn ang="0">
                  <a:pos x="218" y="84"/>
                </a:cxn>
                <a:cxn ang="0">
                  <a:pos x="214" y="60"/>
                </a:cxn>
                <a:cxn ang="0">
                  <a:pos x="212" y="38"/>
                </a:cxn>
                <a:cxn ang="0">
                  <a:pos x="212" y="0"/>
                </a:cxn>
                <a:cxn ang="0">
                  <a:pos x="212" y="0"/>
                </a:cxn>
                <a:cxn ang="0">
                  <a:pos x="48" y="56"/>
                </a:cxn>
                <a:cxn ang="0">
                  <a:pos x="48" y="56"/>
                </a:cxn>
                <a:cxn ang="0">
                  <a:pos x="44" y="54"/>
                </a:cxn>
                <a:cxn ang="0">
                  <a:pos x="40" y="52"/>
                </a:cxn>
                <a:cxn ang="0">
                  <a:pos x="36" y="48"/>
                </a:cxn>
                <a:cxn ang="0">
                  <a:pos x="36" y="42"/>
                </a:cxn>
                <a:cxn ang="0">
                  <a:pos x="36" y="42"/>
                </a:cxn>
                <a:cxn ang="0">
                  <a:pos x="36" y="36"/>
                </a:cxn>
                <a:cxn ang="0">
                  <a:pos x="40" y="32"/>
                </a:cxn>
                <a:cxn ang="0">
                  <a:pos x="44" y="30"/>
                </a:cxn>
                <a:cxn ang="0">
                  <a:pos x="48" y="28"/>
                </a:cxn>
                <a:cxn ang="0">
                  <a:pos x="48" y="28"/>
                </a:cxn>
                <a:cxn ang="0">
                  <a:pos x="54" y="30"/>
                </a:cxn>
                <a:cxn ang="0">
                  <a:pos x="58" y="32"/>
                </a:cxn>
                <a:cxn ang="0">
                  <a:pos x="62" y="36"/>
                </a:cxn>
                <a:cxn ang="0">
                  <a:pos x="62" y="42"/>
                </a:cxn>
                <a:cxn ang="0">
                  <a:pos x="62" y="42"/>
                </a:cxn>
                <a:cxn ang="0">
                  <a:pos x="62" y="48"/>
                </a:cxn>
                <a:cxn ang="0">
                  <a:pos x="58" y="52"/>
                </a:cxn>
                <a:cxn ang="0">
                  <a:pos x="54" y="54"/>
                </a:cxn>
                <a:cxn ang="0">
                  <a:pos x="48" y="56"/>
                </a:cxn>
                <a:cxn ang="0">
                  <a:pos x="48" y="56"/>
                </a:cxn>
              </a:cxnLst>
              <a:rect l="0" t="0" r="r" b="b"/>
              <a:pathLst>
                <a:path w="218" h="84">
                  <a:moveTo>
                    <a:pt x="212" y="0"/>
                  </a:moveTo>
                  <a:lnTo>
                    <a:pt x="40" y="0"/>
                  </a:lnTo>
                  <a:lnTo>
                    <a:pt x="40" y="0"/>
                  </a:lnTo>
                  <a:lnTo>
                    <a:pt x="32" y="0"/>
                  </a:lnTo>
                  <a:lnTo>
                    <a:pt x="24" y="2"/>
                  </a:lnTo>
                  <a:lnTo>
                    <a:pt x="18" y="6"/>
                  </a:lnTo>
                  <a:lnTo>
                    <a:pt x="12" y="10"/>
                  </a:lnTo>
                  <a:lnTo>
                    <a:pt x="6" y="16"/>
                  </a:lnTo>
                  <a:lnTo>
                    <a:pt x="4" y="22"/>
                  </a:lnTo>
                  <a:lnTo>
                    <a:pt x="0" y="28"/>
                  </a:lnTo>
                  <a:lnTo>
                    <a:pt x="0" y="36"/>
                  </a:lnTo>
                  <a:lnTo>
                    <a:pt x="0" y="48"/>
                  </a:lnTo>
                  <a:lnTo>
                    <a:pt x="0" y="48"/>
                  </a:lnTo>
                  <a:lnTo>
                    <a:pt x="0" y="56"/>
                  </a:lnTo>
                  <a:lnTo>
                    <a:pt x="4" y="62"/>
                  </a:lnTo>
                  <a:lnTo>
                    <a:pt x="6" y="68"/>
                  </a:lnTo>
                  <a:lnTo>
                    <a:pt x="12" y="74"/>
                  </a:lnTo>
                  <a:lnTo>
                    <a:pt x="18" y="78"/>
                  </a:lnTo>
                  <a:lnTo>
                    <a:pt x="24" y="80"/>
                  </a:lnTo>
                  <a:lnTo>
                    <a:pt x="32" y="82"/>
                  </a:lnTo>
                  <a:lnTo>
                    <a:pt x="40" y="84"/>
                  </a:lnTo>
                  <a:lnTo>
                    <a:pt x="218" y="84"/>
                  </a:lnTo>
                  <a:lnTo>
                    <a:pt x="218" y="84"/>
                  </a:lnTo>
                  <a:lnTo>
                    <a:pt x="214" y="60"/>
                  </a:lnTo>
                  <a:lnTo>
                    <a:pt x="212" y="38"/>
                  </a:lnTo>
                  <a:lnTo>
                    <a:pt x="212" y="0"/>
                  </a:lnTo>
                  <a:lnTo>
                    <a:pt x="212" y="0"/>
                  </a:lnTo>
                  <a:close/>
                  <a:moveTo>
                    <a:pt x="48" y="56"/>
                  </a:moveTo>
                  <a:lnTo>
                    <a:pt x="48" y="56"/>
                  </a:lnTo>
                  <a:lnTo>
                    <a:pt x="44" y="54"/>
                  </a:lnTo>
                  <a:lnTo>
                    <a:pt x="40" y="52"/>
                  </a:lnTo>
                  <a:lnTo>
                    <a:pt x="36" y="48"/>
                  </a:lnTo>
                  <a:lnTo>
                    <a:pt x="36" y="42"/>
                  </a:lnTo>
                  <a:lnTo>
                    <a:pt x="36" y="42"/>
                  </a:lnTo>
                  <a:lnTo>
                    <a:pt x="36" y="36"/>
                  </a:lnTo>
                  <a:lnTo>
                    <a:pt x="40" y="32"/>
                  </a:lnTo>
                  <a:lnTo>
                    <a:pt x="44" y="30"/>
                  </a:lnTo>
                  <a:lnTo>
                    <a:pt x="48" y="28"/>
                  </a:lnTo>
                  <a:lnTo>
                    <a:pt x="48" y="28"/>
                  </a:lnTo>
                  <a:lnTo>
                    <a:pt x="54" y="30"/>
                  </a:lnTo>
                  <a:lnTo>
                    <a:pt x="58" y="32"/>
                  </a:lnTo>
                  <a:lnTo>
                    <a:pt x="62" y="36"/>
                  </a:lnTo>
                  <a:lnTo>
                    <a:pt x="62" y="42"/>
                  </a:lnTo>
                  <a:lnTo>
                    <a:pt x="62" y="42"/>
                  </a:lnTo>
                  <a:lnTo>
                    <a:pt x="62" y="48"/>
                  </a:lnTo>
                  <a:lnTo>
                    <a:pt x="58" y="52"/>
                  </a:lnTo>
                  <a:lnTo>
                    <a:pt x="54" y="54"/>
                  </a:lnTo>
                  <a:lnTo>
                    <a:pt x="48" y="56"/>
                  </a:lnTo>
                  <a:lnTo>
                    <a:pt x="48"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sp>
          <p:nvSpPr>
            <p:cNvPr id="36" name="Freeform 53"/>
            <p:cNvSpPr>
              <a:spLocks noEditPoints="1"/>
            </p:cNvSpPr>
            <p:nvPr/>
          </p:nvSpPr>
          <p:spPr bwMode="auto">
            <a:xfrm>
              <a:off x="-4491447" y="3955225"/>
              <a:ext cx="649246" cy="170427"/>
            </a:xfrm>
            <a:custGeom>
              <a:avLst/>
              <a:gdLst/>
              <a:ahLst/>
              <a:cxnLst>
                <a:cxn ang="0">
                  <a:pos x="318" y="56"/>
                </a:cxn>
                <a:cxn ang="0">
                  <a:pos x="320" y="58"/>
                </a:cxn>
                <a:cxn ang="0">
                  <a:pos x="320" y="58"/>
                </a:cxn>
                <a:cxn ang="0">
                  <a:pos x="320" y="48"/>
                </a:cxn>
                <a:cxn ang="0">
                  <a:pos x="320" y="36"/>
                </a:cxn>
                <a:cxn ang="0">
                  <a:pos x="320" y="36"/>
                </a:cxn>
                <a:cxn ang="0">
                  <a:pos x="320" y="28"/>
                </a:cxn>
                <a:cxn ang="0">
                  <a:pos x="318" y="22"/>
                </a:cxn>
                <a:cxn ang="0">
                  <a:pos x="314" y="16"/>
                </a:cxn>
                <a:cxn ang="0">
                  <a:pos x="310" y="10"/>
                </a:cxn>
                <a:cxn ang="0">
                  <a:pos x="304" y="6"/>
                </a:cxn>
                <a:cxn ang="0">
                  <a:pos x="296" y="4"/>
                </a:cxn>
                <a:cxn ang="0">
                  <a:pos x="290" y="2"/>
                </a:cxn>
                <a:cxn ang="0">
                  <a:pos x="282" y="0"/>
                </a:cxn>
                <a:cxn ang="0">
                  <a:pos x="40" y="0"/>
                </a:cxn>
                <a:cxn ang="0">
                  <a:pos x="40" y="0"/>
                </a:cxn>
                <a:cxn ang="0">
                  <a:pos x="32" y="2"/>
                </a:cxn>
                <a:cxn ang="0">
                  <a:pos x="24" y="4"/>
                </a:cxn>
                <a:cxn ang="0">
                  <a:pos x="18" y="6"/>
                </a:cxn>
                <a:cxn ang="0">
                  <a:pos x="12" y="10"/>
                </a:cxn>
                <a:cxn ang="0">
                  <a:pos x="6" y="16"/>
                </a:cxn>
                <a:cxn ang="0">
                  <a:pos x="4" y="22"/>
                </a:cxn>
                <a:cxn ang="0">
                  <a:pos x="0" y="28"/>
                </a:cxn>
                <a:cxn ang="0">
                  <a:pos x="0" y="36"/>
                </a:cxn>
                <a:cxn ang="0">
                  <a:pos x="0" y="48"/>
                </a:cxn>
                <a:cxn ang="0">
                  <a:pos x="0" y="48"/>
                </a:cxn>
                <a:cxn ang="0">
                  <a:pos x="0" y="56"/>
                </a:cxn>
                <a:cxn ang="0">
                  <a:pos x="4" y="62"/>
                </a:cxn>
                <a:cxn ang="0">
                  <a:pos x="6" y="68"/>
                </a:cxn>
                <a:cxn ang="0">
                  <a:pos x="12" y="74"/>
                </a:cxn>
                <a:cxn ang="0">
                  <a:pos x="18" y="78"/>
                </a:cxn>
                <a:cxn ang="0">
                  <a:pos x="24" y="82"/>
                </a:cxn>
                <a:cxn ang="0">
                  <a:pos x="32" y="84"/>
                </a:cxn>
                <a:cxn ang="0">
                  <a:pos x="40" y="84"/>
                </a:cxn>
                <a:cxn ang="0">
                  <a:pos x="244" y="84"/>
                </a:cxn>
                <a:cxn ang="0">
                  <a:pos x="318" y="56"/>
                </a:cxn>
                <a:cxn ang="0">
                  <a:pos x="48" y="56"/>
                </a:cxn>
                <a:cxn ang="0">
                  <a:pos x="48" y="56"/>
                </a:cxn>
                <a:cxn ang="0">
                  <a:pos x="44" y="54"/>
                </a:cxn>
                <a:cxn ang="0">
                  <a:pos x="40" y="52"/>
                </a:cxn>
                <a:cxn ang="0">
                  <a:pos x="36" y="48"/>
                </a:cxn>
                <a:cxn ang="0">
                  <a:pos x="36" y="42"/>
                </a:cxn>
                <a:cxn ang="0">
                  <a:pos x="36" y="42"/>
                </a:cxn>
                <a:cxn ang="0">
                  <a:pos x="36" y="36"/>
                </a:cxn>
                <a:cxn ang="0">
                  <a:pos x="40" y="32"/>
                </a:cxn>
                <a:cxn ang="0">
                  <a:pos x="44" y="30"/>
                </a:cxn>
                <a:cxn ang="0">
                  <a:pos x="48" y="28"/>
                </a:cxn>
                <a:cxn ang="0">
                  <a:pos x="48" y="28"/>
                </a:cxn>
                <a:cxn ang="0">
                  <a:pos x="54" y="30"/>
                </a:cxn>
                <a:cxn ang="0">
                  <a:pos x="58" y="32"/>
                </a:cxn>
                <a:cxn ang="0">
                  <a:pos x="62" y="36"/>
                </a:cxn>
                <a:cxn ang="0">
                  <a:pos x="62" y="42"/>
                </a:cxn>
                <a:cxn ang="0">
                  <a:pos x="62" y="42"/>
                </a:cxn>
                <a:cxn ang="0">
                  <a:pos x="62" y="48"/>
                </a:cxn>
                <a:cxn ang="0">
                  <a:pos x="58" y="52"/>
                </a:cxn>
                <a:cxn ang="0">
                  <a:pos x="54" y="54"/>
                </a:cxn>
                <a:cxn ang="0">
                  <a:pos x="48" y="56"/>
                </a:cxn>
                <a:cxn ang="0">
                  <a:pos x="48" y="56"/>
                </a:cxn>
              </a:cxnLst>
              <a:rect l="0" t="0" r="r" b="b"/>
              <a:pathLst>
                <a:path w="320" h="84">
                  <a:moveTo>
                    <a:pt x="318" y="56"/>
                  </a:moveTo>
                  <a:lnTo>
                    <a:pt x="320" y="58"/>
                  </a:lnTo>
                  <a:lnTo>
                    <a:pt x="320" y="58"/>
                  </a:lnTo>
                  <a:lnTo>
                    <a:pt x="320" y="48"/>
                  </a:lnTo>
                  <a:lnTo>
                    <a:pt x="320" y="36"/>
                  </a:lnTo>
                  <a:lnTo>
                    <a:pt x="320" y="36"/>
                  </a:lnTo>
                  <a:lnTo>
                    <a:pt x="320" y="28"/>
                  </a:lnTo>
                  <a:lnTo>
                    <a:pt x="318" y="22"/>
                  </a:lnTo>
                  <a:lnTo>
                    <a:pt x="314" y="16"/>
                  </a:lnTo>
                  <a:lnTo>
                    <a:pt x="310" y="10"/>
                  </a:lnTo>
                  <a:lnTo>
                    <a:pt x="304" y="6"/>
                  </a:lnTo>
                  <a:lnTo>
                    <a:pt x="296" y="4"/>
                  </a:lnTo>
                  <a:lnTo>
                    <a:pt x="290" y="2"/>
                  </a:lnTo>
                  <a:lnTo>
                    <a:pt x="282" y="0"/>
                  </a:lnTo>
                  <a:lnTo>
                    <a:pt x="40" y="0"/>
                  </a:lnTo>
                  <a:lnTo>
                    <a:pt x="40" y="0"/>
                  </a:lnTo>
                  <a:lnTo>
                    <a:pt x="32" y="2"/>
                  </a:lnTo>
                  <a:lnTo>
                    <a:pt x="24" y="4"/>
                  </a:lnTo>
                  <a:lnTo>
                    <a:pt x="18" y="6"/>
                  </a:lnTo>
                  <a:lnTo>
                    <a:pt x="12" y="10"/>
                  </a:lnTo>
                  <a:lnTo>
                    <a:pt x="6" y="16"/>
                  </a:lnTo>
                  <a:lnTo>
                    <a:pt x="4" y="22"/>
                  </a:lnTo>
                  <a:lnTo>
                    <a:pt x="0" y="28"/>
                  </a:lnTo>
                  <a:lnTo>
                    <a:pt x="0" y="36"/>
                  </a:lnTo>
                  <a:lnTo>
                    <a:pt x="0" y="48"/>
                  </a:lnTo>
                  <a:lnTo>
                    <a:pt x="0" y="48"/>
                  </a:lnTo>
                  <a:lnTo>
                    <a:pt x="0" y="56"/>
                  </a:lnTo>
                  <a:lnTo>
                    <a:pt x="4" y="62"/>
                  </a:lnTo>
                  <a:lnTo>
                    <a:pt x="6" y="68"/>
                  </a:lnTo>
                  <a:lnTo>
                    <a:pt x="12" y="74"/>
                  </a:lnTo>
                  <a:lnTo>
                    <a:pt x="18" y="78"/>
                  </a:lnTo>
                  <a:lnTo>
                    <a:pt x="24" y="82"/>
                  </a:lnTo>
                  <a:lnTo>
                    <a:pt x="32" y="84"/>
                  </a:lnTo>
                  <a:lnTo>
                    <a:pt x="40" y="84"/>
                  </a:lnTo>
                  <a:lnTo>
                    <a:pt x="244" y="84"/>
                  </a:lnTo>
                  <a:lnTo>
                    <a:pt x="318" y="56"/>
                  </a:lnTo>
                  <a:close/>
                  <a:moveTo>
                    <a:pt x="48" y="56"/>
                  </a:moveTo>
                  <a:lnTo>
                    <a:pt x="48" y="56"/>
                  </a:lnTo>
                  <a:lnTo>
                    <a:pt x="44" y="54"/>
                  </a:lnTo>
                  <a:lnTo>
                    <a:pt x="40" y="52"/>
                  </a:lnTo>
                  <a:lnTo>
                    <a:pt x="36" y="48"/>
                  </a:lnTo>
                  <a:lnTo>
                    <a:pt x="36" y="42"/>
                  </a:lnTo>
                  <a:lnTo>
                    <a:pt x="36" y="42"/>
                  </a:lnTo>
                  <a:lnTo>
                    <a:pt x="36" y="36"/>
                  </a:lnTo>
                  <a:lnTo>
                    <a:pt x="40" y="32"/>
                  </a:lnTo>
                  <a:lnTo>
                    <a:pt x="44" y="30"/>
                  </a:lnTo>
                  <a:lnTo>
                    <a:pt x="48" y="28"/>
                  </a:lnTo>
                  <a:lnTo>
                    <a:pt x="48" y="28"/>
                  </a:lnTo>
                  <a:lnTo>
                    <a:pt x="54" y="30"/>
                  </a:lnTo>
                  <a:lnTo>
                    <a:pt x="58" y="32"/>
                  </a:lnTo>
                  <a:lnTo>
                    <a:pt x="62" y="36"/>
                  </a:lnTo>
                  <a:lnTo>
                    <a:pt x="62" y="42"/>
                  </a:lnTo>
                  <a:lnTo>
                    <a:pt x="62" y="42"/>
                  </a:lnTo>
                  <a:lnTo>
                    <a:pt x="62" y="48"/>
                  </a:lnTo>
                  <a:lnTo>
                    <a:pt x="58" y="52"/>
                  </a:lnTo>
                  <a:lnTo>
                    <a:pt x="54" y="54"/>
                  </a:lnTo>
                  <a:lnTo>
                    <a:pt x="48" y="56"/>
                  </a:lnTo>
                  <a:lnTo>
                    <a:pt x="48"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sp>
          <p:nvSpPr>
            <p:cNvPr id="37" name="Freeform 54"/>
            <p:cNvSpPr>
              <a:spLocks noEditPoints="1"/>
            </p:cNvSpPr>
            <p:nvPr/>
          </p:nvSpPr>
          <p:spPr bwMode="auto">
            <a:xfrm>
              <a:off x="-4028859" y="4113478"/>
              <a:ext cx="365201" cy="422010"/>
            </a:xfrm>
            <a:custGeom>
              <a:avLst/>
              <a:gdLst/>
              <a:ahLst/>
              <a:cxnLst>
                <a:cxn ang="0">
                  <a:pos x="180" y="34"/>
                </a:cxn>
                <a:cxn ang="0">
                  <a:pos x="180" y="34"/>
                </a:cxn>
                <a:cxn ang="0">
                  <a:pos x="90" y="0"/>
                </a:cxn>
                <a:cxn ang="0">
                  <a:pos x="0" y="34"/>
                </a:cxn>
                <a:cxn ang="0">
                  <a:pos x="0" y="34"/>
                </a:cxn>
                <a:cxn ang="0">
                  <a:pos x="0" y="54"/>
                </a:cxn>
                <a:cxn ang="0">
                  <a:pos x="0" y="82"/>
                </a:cxn>
                <a:cxn ang="0">
                  <a:pos x="4" y="110"/>
                </a:cxn>
                <a:cxn ang="0">
                  <a:pos x="8" y="122"/>
                </a:cxn>
                <a:cxn ang="0">
                  <a:pos x="12" y="134"/>
                </a:cxn>
                <a:cxn ang="0">
                  <a:pos x="12" y="134"/>
                </a:cxn>
                <a:cxn ang="0">
                  <a:pos x="24" y="156"/>
                </a:cxn>
                <a:cxn ang="0">
                  <a:pos x="32" y="168"/>
                </a:cxn>
                <a:cxn ang="0">
                  <a:pos x="42" y="178"/>
                </a:cxn>
                <a:cxn ang="0">
                  <a:pos x="52" y="186"/>
                </a:cxn>
                <a:cxn ang="0">
                  <a:pos x="62" y="194"/>
                </a:cxn>
                <a:cxn ang="0">
                  <a:pos x="76" y="202"/>
                </a:cxn>
                <a:cxn ang="0">
                  <a:pos x="90" y="208"/>
                </a:cxn>
                <a:cxn ang="0">
                  <a:pos x="90" y="208"/>
                </a:cxn>
                <a:cxn ang="0">
                  <a:pos x="104" y="202"/>
                </a:cxn>
                <a:cxn ang="0">
                  <a:pos x="116" y="194"/>
                </a:cxn>
                <a:cxn ang="0">
                  <a:pos x="128" y="186"/>
                </a:cxn>
                <a:cxn ang="0">
                  <a:pos x="138" y="178"/>
                </a:cxn>
                <a:cxn ang="0">
                  <a:pos x="146" y="168"/>
                </a:cxn>
                <a:cxn ang="0">
                  <a:pos x="154" y="156"/>
                </a:cxn>
                <a:cxn ang="0">
                  <a:pos x="166" y="134"/>
                </a:cxn>
                <a:cxn ang="0">
                  <a:pos x="166" y="134"/>
                </a:cxn>
                <a:cxn ang="0">
                  <a:pos x="170" y="122"/>
                </a:cxn>
                <a:cxn ang="0">
                  <a:pos x="174" y="110"/>
                </a:cxn>
                <a:cxn ang="0">
                  <a:pos x="178" y="82"/>
                </a:cxn>
                <a:cxn ang="0">
                  <a:pos x="180" y="54"/>
                </a:cxn>
                <a:cxn ang="0">
                  <a:pos x="180" y="34"/>
                </a:cxn>
                <a:cxn ang="0">
                  <a:pos x="180" y="34"/>
                </a:cxn>
                <a:cxn ang="0">
                  <a:pos x="160" y="48"/>
                </a:cxn>
                <a:cxn ang="0">
                  <a:pos x="160" y="48"/>
                </a:cxn>
                <a:cxn ang="0">
                  <a:pos x="158" y="88"/>
                </a:cxn>
                <a:cxn ang="0">
                  <a:pos x="154" y="110"/>
                </a:cxn>
                <a:cxn ang="0">
                  <a:pos x="150" y="126"/>
                </a:cxn>
                <a:cxn ang="0">
                  <a:pos x="150" y="126"/>
                </a:cxn>
                <a:cxn ang="0">
                  <a:pos x="138" y="146"/>
                </a:cxn>
                <a:cxn ang="0">
                  <a:pos x="126" y="162"/>
                </a:cxn>
                <a:cxn ang="0">
                  <a:pos x="108" y="178"/>
                </a:cxn>
                <a:cxn ang="0">
                  <a:pos x="100" y="184"/>
                </a:cxn>
                <a:cxn ang="0">
                  <a:pos x="90" y="188"/>
                </a:cxn>
                <a:cxn ang="0">
                  <a:pos x="90" y="188"/>
                </a:cxn>
                <a:cxn ang="0">
                  <a:pos x="80" y="184"/>
                </a:cxn>
                <a:cxn ang="0">
                  <a:pos x="70" y="178"/>
                </a:cxn>
                <a:cxn ang="0">
                  <a:pos x="54" y="162"/>
                </a:cxn>
                <a:cxn ang="0">
                  <a:pos x="40" y="146"/>
                </a:cxn>
                <a:cxn ang="0">
                  <a:pos x="30" y="126"/>
                </a:cxn>
                <a:cxn ang="0">
                  <a:pos x="30" y="126"/>
                </a:cxn>
                <a:cxn ang="0">
                  <a:pos x="24" y="110"/>
                </a:cxn>
                <a:cxn ang="0">
                  <a:pos x="20" y="88"/>
                </a:cxn>
                <a:cxn ang="0">
                  <a:pos x="18" y="48"/>
                </a:cxn>
                <a:cxn ang="0">
                  <a:pos x="90" y="20"/>
                </a:cxn>
                <a:cxn ang="0">
                  <a:pos x="162" y="48"/>
                </a:cxn>
                <a:cxn ang="0">
                  <a:pos x="160" y="48"/>
                </a:cxn>
              </a:cxnLst>
              <a:rect l="0" t="0" r="r" b="b"/>
              <a:pathLst>
                <a:path w="180" h="208">
                  <a:moveTo>
                    <a:pt x="180" y="34"/>
                  </a:moveTo>
                  <a:lnTo>
                    <a:pt x="180" y="34"/>
                  </a:lnTo>
                  <a:lnTo>
                    <a:pt x="90" y="0"/>
                  </a:lnTo>
                  <a:lnTo>
                    <a:pt x="0" y="34"/>
                  </a:lnTo>
                  <a:lnTo>
                    <a:pt x="0" y="34"/>
                  </a:lnTo>
                  <a:lnTo>
                    <a:pt x="0" y="54"/>
                  </a:lnTo>
                  <a:lnTo>
                    <a:pt x="0" y="82"/>
                  </a:lnTo>
                  <a:lnTo>
                    <a:pt x="4" y="110"/>
                  </a:lnTo>
                  <a:lnTo>
                    <a:pt x="8" y="122"/>
                  </a:lnTo>
                  <a:lnTo>
                    <a:pt x="12" y="134"/>
                  </a:lnTo>
                  <a:lnTo>
                    <a:pt x="12" y="134"/>
                  </a:lnTo>
                  <a:lnTo>
                    <a:pt x="24" y="156"/>
                  </a:lnTo>
                  <a:lnTo>
                    <a:pt x="32" y="168"/>
                  </a:lnTo>
                  <a:lnTo>
                    <a:pt x="42" y="178"/>
                  </a:lnTo>
                  <a:lnTo>
                    <a:pt x="52" y="186"/>
                  </a:lnTo>
                  <a:lnTo>
                    <a:pt x="62" y="194"/>
                  </a:lnTo>
                  <a:lnTo>
                    <a:pt x="76" y="202"/>
                  </a:lnTo>
                  <a:lnTo>
                    <a:pt x="90" y="208"/>
                  </a:lnTo>
                  <a:lnTo>
                    <a:pt x="90" y="208"/>
                  </a:lnTo>
                  <a:lnTo>
                    <a:pt x="104" y="202"/>
                  </a:lnTo>
                  <a:lnTo>
                    <a:pt x="116" y="194"/>
                  </a:lnTo>
                  <a:lnTo>
                    <a:pt x="128" y="186"/>
                  </a:lnTo>
                  <a:lnTo>
                    <a:pt x="138" y="178"/>
                  </a:lnTo>
                  <a:lnTo>
                    <a:pt x="146" y="168"/>
                  </a:lnTo>
                  <a:lnTo>
                    <a:pt x="154" y="156"/>
                  </a:lnTo>
                  <a:lnTo>
                    <a:pt x="166" y="134"/>
                  </a:lnTo>
                  <a:lnTo>
                    <a:pt x="166" y="134"/>
                  </a:lnTo>
                  <a:lnTo>
                    <a:pt x="170" y="122"/>
                  </a:lnTo>
                  <a:lnTo>
                    <a:pt x="174" y="110"/>
                  </a:lnTo>
                  <a:lnTo>
                    <a:pt x="178" y="82"/>
                  </a:lnTo>
                  <a:lnTo>
                    <a:pt x="180" y="54"/>
                  </a:lnTo>
                  <a:lnTo>
                    <a:pt x="180" y="34"/>
                  </a:lnTo>
                  <a:lnTo>
                    <a:pt x="180" y="34"/>
                  </a:lnTo>
                  <a:close/>
                  <a:moveTo>
                    <a:pt x="160" y="48"/>
                  </a:moveTo>
                  <a:lnTo>
                    <a:pt x="160" y="48"/>
                  </a:lnTo>
                  <a:lnTo>
                    <a:pt x="158" y="88"/>
                  </a:lnTo>
                  <a:lnTo>
                    <a:pt x="154" y="110"/>
                  </a:lnTo>
                  <a:lnTo>
                    <a:pt x="150" y="126"/>
                  </a:lnTo>
                  <a:lnTo>
                    <a:pt x="150" y="126"/>
                  </a:lnTo>
                  <a:lnTo>
                    <a:pt x="138" y="146"/>
                  </a:lnTo>
                  <a:lnTo>
                    <a:pt x="126" y="162"/>
                  </a:lnTo>
                  <a:lnTo>
                    <a:pt x="108" y="178"/>
                  </a:lnTo>
                  <a:lnTo>
                    <a:pt x="100" y="184"/>
                  </a:lnTo>
                  <a:lnTo>
                    <a:pt x="90" y="188"/>
                  </a:lnTo>
                  <a:lnTo>
                    <a:pt x="90" y="188"/>
                  </a:lnTo>
                  <a:lnTo>
                    <a:pt x="80" y="184"/>
                  </a:lnTo>
                  <a:lnTo>
                    <a:pt x="70" y="178"/>
                  </a:lnTo>
                  <a:lnTo>
                    <a:pt x="54" y="162"/>
                  </a:lnTo>
                  <a:lnTo>
                    <a:pt x="40" y="146"/>
                  </a:lnTo>
                  <a:lnTo>
                    <a:pt x="30" y="126"/>
                  </a:lnTo>
                  <a:lnTo>
                    <a:pt x="30" y="126"/>
                  </a:lnTo>
                  <a:lnTo>
                    <a:pt x="24" y="110"/>
                  </a:lnTo>
                  <a:lnTo>
                    <a:pt x="20" y="88"/>
                  </a:lnTo>
                  <a:lnTo>
                    <a:pt x="18" y="48"/>
                  </a:lnTo>
                  <a:lnTo>
                    <a:pt x="90" y="20"/>
                  </a:lnTo>
                  <a:lnTo>
                    <a:pt x="162" y="48"/>
                  </a:lnTo>
                  <a:lnTo>
                    <a:pt x="160"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sp>
          <p:nvSpPr>
            <p:cNvPr id="38" name="Freeform 55"/>
            <p:cNvSpPr>
              <a:spLocks/>
            </p:cNvSpPr>
            <p:nvPr/>
          </p:nvSpPr>
          <p:spPr bwMode="auto">
            <a:xfrm>
              <a:off x="-3927415" y="4247385"/>
              <a:ext cx="198832" cy="223178"/>
            </a:xfrm>
            <a:custGeom>
              <a:avLst/>
              <a:gdLst/>
              <a:ahLst/>
              <a:cxnLst>
                <a:cxn ang="0">
                  <a:pos x="0" y="74"/>
                </a:cxn>
                <a:cxn ang="0">
                  <a:pos x="0" y="74"/>
                </a:cxn>
                <a:cxn ang="0">
                  <a:pos x="8" y="86"/>
                </a:cxn>
                <a:cxn ang="0">
                  <a:pos x="16" y="94"/>
                </a:cxn>
                <a:cxn ang="0">
                  <a:pos x="28" y="102"/>
                </a:cxn>
                <a:cxn ang="0">
                  <a:pos x="40" y="110"/>
                </a:cxn>
                <a:cxn ang="0">
                  <a:pos x="40" y="110"/>
                </a:cxn>
                <a:cxn ang="0">
                  <a:pos x="56" y="100"/>
                </a:cxn>
                <a:cxn ang="0">
                  <a:pos x="70" y="88"/>
                </a:cxn>
                <a:cxn ang="0">
                  <a:pos x="80" y="72"/>
                </a:cxn>
                <a:cxn ang="0">
                  <a:pos x="90" y="56"/>
                </a:cxn>
                <a:cxn ang="0">
                  <a:pos x="90" y="56"/>
                </a:cxn>
                <a:cxn ang="0">
                  <a:pos x="94" y="44"/>
                </a:cxn>
                <a:cxn ang="0">
                  <a:pos x="96" y="30"/>
                </a:cxn>
                <a:cxn ang="0">
                  <a:pos x="98" y="0"/>
                </a:cxn>
                <a:cxn ang="0">
                  <a:pos x="0" y="74"/>
                </a:cxn>
              </a:cxnLst>
              <a:rect l="0" t="0" r="r" b="b"/>
              <a:pathLst>
                <a:path w="98" h="110">
                  <a:moveTo>
                    <a:pt x="0" y="74"/>
                  </a:moveTo>
                  <a:lnTo>
                    <a:pt x="0" y="74"/>
                  </a:lnTo>
                  <a:lnTo>
                    <a:pt x="8" y="86"/>
                  </a:lnTo>
                  <a:lnTo>
                    <a:pt x="16" y="94"/>
                  </a:lnTo>
                  <a:lnTo>
                    <a:pt x="28" y="102"/>
                  </a:lnTo>
                  <a:lnTo>
                    <a:pt x="40" y="110"/>
                  </a:lnTo>
                  <a:lnTo>
                    <a:pt x="40" y="110"/>
                  </a:lnTo>
                  <a:lnTo>
                    <a:pt x="56" y="100"/>
                  </a:lnTo>
                  <a:lnTo>
                    <a:pt x="70" y="88"/>
                  </a:lnTo>
                  <a:lnTo>
                    <a:pt x="80" y="72"/>
                  </a:lnTo>
                  <a:lnTo>
                    <a:pt x="90" y="56"/>
                  </a:lnTo>
                  <a:lnTo>
                    <a:pt x="90" y="56"/>
                  </a:lnTo>
                  <a:lnTo>
                    <a:pt x="94" y="44"/>
                  </a:lnTo>
                  <a:lnTo>
                    <a:pt x="96" y="30"/>
                  </a:lnTo>
                  <a:lnTo>
                    <a:pt x="98" y="0"/>
                  </a:lnTo>
                  <a:lnTo>
                    <a:pt x="0"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sp>
          <p:nvSpPr>
            <p:cNvPr id="39" name="Freeform 56"/>
            <p:cNvSpPr>
              <a:spLocks/>
            </p:cNvSpPr>
            <p:nvPr/>
          </p:nvSpPr>
          <p:spPr bwMode="auto">
            <a:xfrm>
              <a:off x="-3967993" y="4178403"/>
              <a:ext cx="227236" cy="194774"/>
            </a:xfrm>
            <a:custGeom>
              <a:avLst/>
              <a:gdLst/>
              <a:ahLst/>
              <a:cxnLst>
                <a:cxn ang="0">
                  <a:pos x="60" y="0"/>
                </a:cxn>
                <a:cxn ang="0">
                  <a:pos x="0" y="24"/>
                </a:cxn>
                <a:cxn ang="0">
                  <a:pos x="0" y="24"/>
                </a:cxn>
                <a:cxn ang="0">
                  <a:pos x="2" y="58"/>
                </a:cxn>
                <a:cxn ang="0">
                  <a:pos x="4" y="76"/>
                </a:cxn>
                <a:cxn ang="0">
                  <a:pos x="10" y="90"/>
                </a:cxn>
                <a:cxn ang="0">
                  <a:pos x="10" y="90"/>
                </a:cxn>
                <a:cxn ang="0">
                  <a:pos x="12" y="96"/>
                </a:cxn>
                <a:cxn ang="0">
                  <a:pos x="112" y="20"/>
                </a:cxn>
                <a:cxn ang="0">
                  <a:pos x="60" y="0"/>
                </a:cxn>
              </a:cxnLst>
              <a:rect l="0" t="0" r="r" b="b"/>
              <a:pathLst>
                <a:path w="112" h="96">
                  <a:moveTo>
                    <a:pt x="60" y="0"/>
                  </a:moveTo>
                  <a:lnTo>
                    <a:pt x="0" y="24"/>
                  </a:lnTo>
                  <a:lnTo>
                    <a:pt x="0" y="24"/>
                  </a:lnTo>
                  <a:lnTo>
                    <a:pt x="2" y="58"/>
                  </a:lnTo>
                  <a:lnTo>
                    <a:pt x="4" y="76"/>
                  </a:lnTo>
                  <a:lnTo>
                    <a:pt x="10" y="90"/>
                  </a:lnTo>
                  <a:lnTo>
                    <a:pt x="10" y="90"/>
                  </a:lnTo>
                  <a:lnTo>
                    <a:pt x="12" y="96"/>
                  </a:lnTo>
                  <a:lnTo>
                    <a:pt x="112" y="20"/>
                  </a:lnTo>
                  <a:lnTo>
                    <a:pt x="6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grpSp>
      <p:sp>
        <p:nvSpPr>
          <p:cNvPr id="40" name="TextBox 298"/>
          <p:cNvSpPr txBox="1"/>
          <p:nvPr/>
        </p:nvSpPr>
        <p:spPr>
          <a:xfrm>
            <a:off x="9473750" y="1929912"/>
            <a:ext cx="1636210" cy="212621"/>
          </a:xfrm>
          <a:prstGeom prst="rect">
            <a:avLst/>
          </a:prstGeom>
          <a:solidFill>
            <a:schemeClr val="bg1">
              <a:lumMod val="65000"/>
            </a:schemeClr>
          </a:solidFill>
          <a:ln w="25400" algn="ctr">
            <a:noFill/>
            <a:miter lim="800000"/>
            <a:headEnd/>
            <a:tailEnd/>
          </a:ln>
          <a:effectLst/>
        </p:spPr>
        <p:txBody>
          <a:bodyPr wrap="square" lIns="82013" tIns="41004" rIns="82013" bIns="41004" anchor="ctr"/>
          <a:lstStyle/>
          <a:p>
            <a:pPr algn="ctr" defTabSz="820738" fontAlgn="ctr">
              <a:defRPr/>
            </a:pPr>
            <a:r>
              <a:rPr sz="1000" b="1">
                <a:solidFill>
                  <a:srgbClr val="FFFFFF"/>
                </a:solidFill>
              </a:rPr>
              <a:t>Network O&amp;M personnel</a:t>
            </a:r>
            <a:endParaRPr lang="en-US" sz="1000" b="1" dirty="0">
              <a:solidFill>
                <a:srgbClr val="FFFFFF"/>
              </a:solidFill>
              <a:latin typeface="Arial" panose="020B0604020202020204" pitchFamily="34" charset="0"/>
            </a:endParaRPr>
          </a:p>
        </p:txBody>
      </p:sp>
      <p:pic>
        <p:nvPicPr>
          <p:cNvPr id="41" name="Picture 158" descr="j0433944"/>
          <p:cNvPicPr>
            <a:picLocks noChangeAspect="1" noChangeArrowheads="1"/>
          </p:cNvPicPr>
          <p:nvPr/>
        </p:nvPicPr>
        <p:blipFill>
          <a:blip r:embed="rId3" cstate="print"/>
          <a:srcRect/>
          <a:stretch>
            <a:fillRect/>
          </a:stretch>
        </p:blipFill>
        <p:spPr bwMode="auto">
          <a:xfrm>
            <a:off x="9430890" y="1613829"/>
            <a:ext cx="533164" cy="308397"/>
          </a:xfrm>
          <a:prstGeom prst="rect">
            <a:avLst/>
          </a:prstGeom>
          <a:noFill/>
          <a:ln w="9525">
            <a:noFill/>
            <a:miter lim="800000"/>
            <a:headEnd/>
            <a:tailEnd/>
          </a:ln>
        </p:spPr>
      </p:pic>
      <p:sp>
        <p:nvSpPr>
          <p:cNvPr id="42" name="上箭头 41"/>
          <p:cNvSpPr/>
          <p:nvPr/>
        </p:nvSpPr>
        <p:spPr bwMode="auto">
          <a:xfrm>
            <a:off x="9540221" y="2157905"/>
            <a:ext cx="484632" cy="324036"/>
          </a:xfrm>
          <a:prstGeom prst="upArrow">
            <a:avLst/>
          </a:prstGeom>
          <a:solidFill>
            <a:srgbClr val="7EA7D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ctr">
              <a:buClr>
                <a:srgbClr val="CC9900"/>
              </a:buClr>
              <a:buFont typeface="Wingdings" pitchFamily="2" charset="2"/>
              <a:buChar char="n"/>
            </a:pPr>
            <a:endParaRPr lang="en-US" altLang="zh-CN" dirty="0" smtClean="0">
              <a:solidFill>
                <a:srgbClr val="000000"/>
              </a:solidFill>
              <a:latin typeface="Arial" panose="020B0604020202020204" pitchFamily="34" charset="0"/>
              <a:ea typeface="微软雅黑" pitchFamily="34" charset="-122"/>
            </a:endParaRPr>
          </a:p>
        </p:txBody>
      </p:sp>
      <p:sp>
        <p:nvSpPr>
          <p:cNvPr id="43" name="矩形 42"/>
          <p:cNvSpPr/>
          <p:nvPr/>
        </p:nvSpPr>
        <p:spPr>
          <a:xfrm>
            <a:off x="9971594" y="2252507"/>
            <a:ext cx="2887248" cy="246221"/>
          </a:xfrm>
          <a:prstGeom prst="rect">
            <a:avLst/>
          </a:prstGeom>
        </p:spPr>
        <p:txBody>
          <a:bodyPr wrap="square">
            <a:spAutoFit/>
          </a:bodyPr>
          <a:lstStyle/>
          <a:p>
            <a:pPr fontAlgn="ctr"/>
            <a:r>
              <a:rPr sz="1000" dirty="0">
                <a:solidFill>
                  <a:srgbClr val="000000"/>
                </a:solidFill>
              </a:rPr>
              <a:t>Browser </a:t>
            </a:r>
            <a:r>
              <a:rPr sz="1000" dirty="0" smtClean="0">
                <a:solidFill>
                  <a:srgbClr val="000000"/>
                </a:solidFill>
              </a:rPr>
              <a:t>(Firefox</a:t>
            </a:r>
            <a:r>
              <a:rPr sz="1000" dirty="0">
                <a:solidFill>
                  <a:srgbClr val="000000"/>
                </a:solidFill>
              </a:rPr>
              <a:t>, and Chrome)</a:t>
            </a:r>
            <a:endParaRPr lang="en-US" altLang="zh-CN" sz="1000" dirty="0" smtClean="0">
              <a:solidFill>
                <a:srgbClr val="000000"/>
              </a:solidFill>
              <a:latin typeface="Arial" panose="020B0604020202020204" pitchFamily="34" charset="0"/>
              <a:ea typeface="微软雅黑" pitchFamily="34" charset="-122"/>
            </a:endParaRPr>
          </a:p>
        </p:txBody>
      </p:sp>
      <p:pic>
        <p:nvPicPr>
          <p:cNvPr id="44" name="Picture 7" descr="브로셔-내용_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93514" y="4398660"/>
            <a:ext cx="4896544" cy="649852"/>
          </a:xfrm>
          <a:prstGeom prst="rect">
            <a:avLst/>
          </a:prstGeom>
          <a:noFill/>
        </p:spPr>
      </p:pic>
      <p:grpSp>
        <p:nvGrpSpPr>
          <p:cNvPr id="45" name="组合 736"/>
          <p:cNvGrpSpPr/>
          <p:nvPr/>
        </p:nvGrpSpPr>
        <p:grpSpPr>
          <a:xfrm>
            <a:off x="9569829" y="5306807"/>
            <a:ext cx="531934" cy="180976"/>
            <a:chOff x="16573500" y="5078412"/>
            <a:chExt cx="879475" cy="404813"/>
          </a:xfrm>
          <a:solidFill>
            <a:schemeClr val="bg1">
              <a:lumMod val="50000"/>
            </a:schemeClr>
          </a:solidFill>
        </p:grpSpPr>
        <p:sp>
          <p:nvSpPr>
            <p:cNvPr id="46" name="Freeform 128"/>
            <p:cNvSpPr>
              <a:spLocks noEditPoints="1"/>
            </p:cNvSpPr>
            <p:nvPr/>
          </p:nvSpPr>
          <p:spPr bwMode="auto">
            <a:xfrm>
              <a:off x="16986250" y="5078412"/>
              <a:ext cx="466725" cy="404813"/>
            </a:xfrm>
            <a:custGeom>
              <a:avLst/>
              <a:gdLst/>
              <a:ahLst/>
              <a:cxnLst>
                <a:cxn ang="0">
                  <a:pos x="61" y="0"/>
                </a:cxn>
                <a:cxn ang="0">
                  <a:pos x="48" y="35"/>
                </a:cxn>
                <a:cxn ang="0">
                  <a:pos x="43" y="69"/>
                </a:cxn>
                <a:cxn ang="0">
                  <a:pos x="39" y="112"/>
                </a:cxn>
                <a:cxn ang="0">
                  <a:pos x="39" y="130"/>
                </a:cxn>
                <a:cxn ang="0">
                  <a:pos x="39" y="138"/>
                </a:cxn>
                <a:cxn ang="0">
                  <a:pos x="30" y="199"/>
                </a:cxn>
                <a:cxn ang="0">
                  <a:pos x="9" y="242"/>
                </a:cxn>
                <a:cxn ang="0">
                  <a:pos x="0" y="255"/>
                </a:cxn>
                <a:cxn ang="0">
                  <a:pos x="165" y="255"/>
                </a:cxn>
                <a:cxn ang="0">
                  <a:pos x="216" y="247"/>
                </a:cxn>
                <a:cxn ang="0">
                  <a:pos x="255" y="221"/>
                </a:cxn>
                <a:cxn ang="0">
                  <a:pos x="281" y="177"/>
                </a:cxn>
                <a:cxn ang="0">
                  <a:pos x="294" y="130"/>
                </a:cxn>
                <a:cxn ang="0">
                  <a:pos x="290" y="104"/>
                </a:cxn>
                <a:cxn ang="0">
                  <a:pos x="273" y="56"/>
                </a:cxn>
                <a:cxn ang="0">
                  <a:pos x="238" y="22"/>
                </a:cxn>
                <a:cxn ang="0">
                  <a:pos x="190" y="4"/>
                </a:cxn>
                <a:cxn ang="0">
                  <a:pos x="165" y="0"/>
                </a:cxn>
                <a:cxn ang="0">
                  <a:pos x="134" y="95"/>
                </a:cxn>
                <a:cxn ang="0">
                  <a:pos x="117" y="104"/>
                </a:cxn>
                <a:cxn ang="0">
                  <a:pos x="113" y="108"/>
                </a:cxn>
                <a:cxn ang="0">
                  <a:pos x="121" y="117"/>
                </a:cxn>
                <a:cxn ang="0">
                  <a:pos x="134" y="121"/>
                </a:cxn>
                <a:cxn ang="0">
                  <a:pos x="152" y="125"/>
                </a:cxn>
                <a:cxn ang="0">
                  <a:pos x="156" y="130"/>
                </a:cxn>
                <a:cxn ang="0">
                  <a:pos x="147" y="138"/>
                </a:cxn>
                <a:cxn ang="0">
                  <a:pos x="134" y="143"/>
                </a:cxn>
                <a:cxn ang="0">
                  <a:pos x="121" y="147"/>
                </a:cxn>
                <a:cxn ang="0">
                  <a:pos x="113" y="164"/>
                </a:cxn>
                <a:cxn ang="0">
                  <a:pos x="108" y="182"/>
                </a:cxn>
                <a:cxn ang="0">
                  <a:pos x="100" y="186"/>
                </a:cxn>
                <a:cxn ang="0">
                  <a:pos x="95" y="186"/>
                </a:cxn>
                <a:cxn ang="0">
                  <a:pos x="87" y="156"/>
                </a:cxn>
                <a:cxn ang="0">
                  <a:pos x="87" y="104"/>
                </a:cxn>
                <a:cxn ang="0">
                  <a:pos x="95" y="82"/>
                </a:cxn>
                <a:cxn ang="0">
                  <a:pos x="121" y="74"/>
                </a:cxn>
                <a:cxn ang="0">
                  <a:pos x="126" y="74"/>
                </a:cxn>
                <a:cxn ang="0">
                  <a:pos x="156" y="82"/>
                </a:cxn>
                <a:cxn ang="0">
                  <a:pos x="156" y="87"/>
                </a:cxn>
                <a:cxn ang="0">
                  <a:pos x="152" y="91"/>
                </a:cxn>
                <a:cxn ang="0">
                  <a:pos x="134" y="95"/>
                </a:cxn>
                <a:cxn ang="0">
                  <a:pos x="199" y="156"/>
                </a:cxn>
                <a:cxn ang="0">
                  <a:pos x="190" y="186"/>
                </a:cxn>
                <a:cxn ang="0">
                  <a:pos x="186" y="186"/>
                </a:cxn>
                <a:cxn ang="0">
                  <a:pos x="178" y="177"/>
                </a:cxn>
                <a:cxn ang="0">
                  <a:pos x="173" y="138"/>
                </a:cxn>
                <a:cxn ang="0">
                  <a:pos x="178" y="112"/>
                </a:cxn>
                <a:cxn ang="0">
                  <a:pos x="186" y="104"/>
                </a:cxn>
                <a:cxn ang="0">
                  <a:pos x="190" y="108"/>
                </a:cxn>
                <a:cxn ang="0">
                  <a:pos x="199" y="138"/>
                </a:cxn>
                <a:cxn ang="0">
                  <a:pos x="186" y="95"/>
                </a:cxn>
                <a:cxn ang="0">
                  <a:pos x="178" y="91"/>
                </a:cxn>
                <a:cxn ang="0">
                  <a:pos x="173" y="82"/>
                </a:cxn>
                <a:cxn ang="0">
                  <a:pos x="186" y="69"/>
                </a:cxn>
                <a:cxn ang="0">
                  <a:pos x="195" y="74"/>
                </a:cxn>
                <a:cxn ang="0">
                  <a:pos x="199" y="82"/>
                </a:cxn>
                <a:cxn ang="0">
                  <a:pos x="186" y="95"/>
                </a:cxn>
              </a:cxnLst>
              <a:rect l="0" t="0" r="r" b="b"/>
              <a:pathLst>
                <a:path w="294" h="255">
                  <a:moveTo>
                    <a:pt x="165" y="0"/>
                  </a:moveTo>
                  <a:lnTo>
                    <a:pt x="61" y="0"/>
                  </a:lnTo>
                  <a:lnTo>
                    <a:pt x="61" y="0"/>
                  </a:lnTo>
                  <a:lnTo>
                    <a:pt x="48" y="35"/>
                  </a:lnTo>
                  <a:lnTo>
                    <a:pt x="48" y="35"/>
                  </a:lnTo>
                  <a:lnTo>
                    <a:pt x="43" y="69"/>
                  </a:lnTo>
                  <a:lnTo>
                    <a:pt x="39" y="112"/>
                  </a:lnTo>
                  <a:lnTo>
                    <a:pt x="39" y="112"/>
                  </a:lnTo>
                  <a:lnTo>
                    <a:pt x="39" y="130"/>
                  </a:lnTo>
                  <a:lnTo>
                    <a:pt x="39" y="130"/>
                  </a:lnTo>
                  <a:lnTo>
                    <a:pt x="39" y="138"/>
                  </a:lnTo>
                  <a:lnTo>
                    <a:pt x="39" y="138"/>
                  </a:lnTo>
                  <a:lnTo>
                    <a:pt x="39" y="173"/>
                  </a:lnTo>
                  <a:lnTo>
                    <a:pt x="30" y="199"/>
                  </a:lnTo>
                  <a:lnTo>
                    <a:pt x="22" y="225"/>
                  </a:lnTo>
                  <a:lnTo>
                    <a:pt x="9" y="242"/>
                  </a:lnTo>
                  <a:lnTo>
                    <a:pt x="9" y="242"/>
                  </a:lnTo>
                  <a:lnTo>
                    <a:pt x="0" y="255"/>
                  </a:lnTo>
                  <a:lnTo>
                    <a:pt x="165" y="255"/>
                  </a:lnTo>
                  <a:lnTo>
                    <a:pt x="165" y="255"/>
                  </a:lnTo>
                  <a:lnTo>
                    <a:pt x="190" y="255"/>
                  </a:lnTo>
                  <a:lnTo>
                    <a:pt x="216" y="247"/>
                  </a:lnTo>
                  <a:lnTo>
                    <a:pt x="238" y="234"/>
                  </a:lnTo>
                  <a:lnTo>
                    <a:pt x="255" y="221"/>
                  </a:lnTo>
                  <a:lnTo>
                    <a:pt x="273" y="199"/>
                  </a:lnTo>
                  <a:lnTo>
                    <a:pt x="281" y="177"/>
                  </a:lnTo>
                  <a:lnTo>
                    <a:pt x="290" y="156"/>
                  </a:lnTo>
                  <a:lnTo>
                    <a:pt x="294" y="130"/>
                  </a:lnTo>
                  <a:lnTo>
                    <a:pt x="294" y="130"/>
                  </a:lnTo>
                  <a:lnTo>
                    <a:pt x="290" y="104"/>
                  </a:lnTo>
                  <a:lnTo>
                    <a:pt x="281" y="78"/>
                  </a:lnTo>
                  <a:lnTo>
                    <a:pt x="273" y="56"/>
                  </a:lnTo>
                  <a:lnTo>
                    <a:pt x="255" y="39"/>
                  </a:lnTo>
                  <a:lnTo>
                    <a:pt x="238" y="22"/>
                  </a:lnTo>
                  <a:lnTo>
                    <a:pt x="216" y="13"/>
                  </a:lnTo>
                  <a:lnTo>
                    <a:pt x="190" y="4"/>
                  </a:lnTo>
                  <a:lnTo>
                    <a:pt x="165" y="0"/>
                  </a:lnTo>
                  <a:lnTo>
                    <a:pt x="165" y="0"/>
                  </a:lnTo>
                  <a:close/>
                  <a:moveTo>
                    <a:pt x="134" y="95"/>
                  </a:moveTo>
                  <a:lnTo>
                    <a:pt x="134" y="95"/>
                  </a:lnTo>
                  <a:lnTo>
                    <a:pt x="121" y="99"/>
                  </a:lnTo>
                  <a:lnTo>
                    <a:pt x="117" y="104"/>
                  </a:lnTo>
                  <a:lnTo>
                    <a:pt x="113" y="108"/>
                  </a:lnTo>
                  <a:lnTo>
                    <a:pt x="113" y="108"/>
                  </a:lnTo>
                  <a:lnTo>
                    <a:pt x="117" y="112"/>
                  </a:lnTo>
                  <a:lnTo>
                    <a:pt x="121" y="117"/>
                  </a:lnTo>
                  <a:lnTo>
                    <a:pt x="134" y="121"/>
                  </a:lnTo>
                  <a:lnTo>
                    <a:pt x="134" y="121"/>
                  </a:lnTo>
                  <a:lnTo>
                    <a:pt x="147" y="125"/>
                  </a:lnTo>
                  <a:lnTo>
                    <a:pt x="152" y="125"/>
                  </a:lnTo>
                  <a:lnTo>
                    <a:pt x="156" y="130"/>
                  </a:lnTo>
                  <a:lnTo>
                    <a:pt x="156" y="130"/>
                  </a:lnTo>
                  <a:lnTo>
                    <a:pt x="152" y="134"/>
                  </a:lnTo>
                  <a:lnTo>
                    <a:pt x="147" y="138"/>
                  </a:lnTo>
                  <a:lnTo>
                    <a:pt x="134" y="143"/>
                  </a:lnTo>
                  <a:lnTo>
                    <a:pt x="134" y="143"/>
                  </a:lnTo>
                  <a:lnTo>
                    <a:pt x="126" y="143"/>
                  </a:lnTo>
                  <a:lnTo>
                    <a:pt x="121" y="147"/>
                  </a:lnTo>
                  <a:lnTo>
                    <a:pt x="117" y="156"/>
                  </a:lnTo>
                  <a:lnTo>
                    <a:pt x="113" y="164"/>
                  </a:lnTo>
                  <a:lnTo>
                    <a:pt x="113" y="164"/>
                  </a:lnTo>
                  <a:lnTo>
                    <a:pt x="108" y="182"/>
                  </a:lnTo>
                  <a:lnTo>
                    <a:pt x="104" y="186"/>
                  </a:lnTo>
                  <a:lnTo>
                    <a:pt x="100" y="186"/>
                  </a:lnTo>
                  <a:lnTo>
                    <a:pt x="100" y="186"/>
                  </a:lnTo>
                  <a:lnTo>
                    <a:pt x="95" y="186"/>
                  </a:lnTo>
                  <a:lnTo>
                    <a:pt x="91" y="177"/>
                  </a:lnTo>
                  <a:lnTo>
                    <a:pt x="87" y="156"/>
                  </a:lnTo>
                  <a:lnTo>
                    <a:pt x="87" y="104"/>
                  </a:lnTo>
                  <a:lnTo>
                    <a:pt x="87" y="104"/>
                  </a:lnTo>
                  <a:lnTo>
                    <a:pt x="91" y="95"/>
                  </a:lnTo>
                  <a:lnTo>
                    <a:pt x="95" y="82"/>
                  </a:lnTo>
                  <a:lnTo>
                    <a:pt x="108" y="78"/>
                  </a:lnTo>
                  <a:lnTo>
                    <a:pt x="121" y="74"/>
                  </a:lnTo>
                  <a:lnTo>
                    <a:pt x="126" y="74"/>
                  </a:lnTo>
                  <a:lnTo>
                    <a:pt x="126" y="74"/>
                  </a:lnTo>
                  <a:lnTo>
                    <a:pt x="147" y="78"/>
                  </a:lnTo>
                  <a:lnTo>
                    <a:pt x="156" y="82"/>
                  </a:lnTo>
                  <a:lnTo>
                    <a:pt x="156" y="87"/>
                  </a:lnTo>
                  <a:lnTo>
                    <a:pt x="156" y="87"/>
                  </a:lnTo>
                  <a:lnTo>
                    <a:pt x="156" y="91"/>
                  </a:lnTo>
                  <a:lnTo>
                    <a:pt x="152" y="91"/>
                  </a:lnTo>
                  <a:lnTo>
                    <a:pt x="134" y="95"/>
                  </a:lnTo>
                  <a:lnTo>
                    <a:pt x="134" y="95"/>
                  </a:lnTo>
                  <a:close/>
                  <a:moveTo>
                    <a:pt x="199" y="156"/>
                  </a:moveTo>
                  <a:lnTo>
                    <a:pt x="199" y="156"/>
                  </a:lnTo>
                  <a:lnTo>
                    <a:pt x="195" y="177"/>
                  </a:lnTo>
                  <a:lnTo>
                    <a:pt x="190" y="186"/>
                  </a:lnTo>
                  <a:lnTo>
                    <a:pt x="186" y="186"/>
                  </a:lnTo>
                  <a:lnTo>
                    <a:pt x="186" y="186"/>
                  </a:lnTo>
                  <a:lnTo>
                    <a:pt x="182" y="186"/>
                  </a:lnTo>
                  <a:lnTo>
                    <a:pt x="178" y="177"/>
                  </a:lnTo>
                  <a:lnTo>
                    <a:pt x="173" y="156"/>
                  </a:lnTo>
                  <a:lnTo>
                    <a:pt x="173" y="138"/>
                  </a:lnTo>
                  <a:lnTo>
                    <a:pt x="173" y="138"/>
                  </a:lnTo>
                  <a:lnTo>
                    <a:pt x="178" y="112"/>
                  </a:lnTo>
                  <a:lnTo>
                    <a:pt x="182" y="108"/>
                  </a:lnTo>
                  <a:lnTo>
                    <a:pt x="186" y="104"/>
                  </a:lnTo>
                  <a:lnTo>
                    <a:pt x="186" y="104"/>
                  </a:lnTo>
                  <a:lnTo>
                    <a:pt x="190" y="108"/>
                  </a:lnTo>
                  <a:lnTo>
                    <a:pt x="195" y="112"/>
                  </a:lnTo>
                  <a:lnTo>
                    <a:pt x="199" y="138"/>
                  </a:lnTo>
                  <a:lnTo>
                    <a:pt x="199" y="156"/>
                  </a:lnTo>
                  <a:close/>
                  <a:moveTo>
                    <a:pt x="186" y="95"/>
                  </a:moveTo>
                  <a:lnTo>
                    <a:pt x="186" y="95"/>
                  </a:lnTo>
                  <a:lnTo>
                    <a:pt x="178" y="91"/>
                  </a:lnTo>
                  <a:lnTo>
                    <a:pt x="173" y="82"/>
                  </a:lnTo>
                  <a:lnTo>
                    <a:pt x="173" y="82"/>
                  </a:lnTo>
                  <a:lnTo>
                    <a:pt x="178" y="74"/>
                  </a:lnTo>
                  <a:lnTo>
                    <a:pt x="186" y="69"/>
                  </a:lnTo>
                  <a:lnTo>
                    <a:pt x="186" y="69"/>
                  </a:lnTo>
                  <a:lnTo>
                    <a:pt x="195" y="74"/>
                  </a:lnTo>
                  <a:lnTo>
                    <a:pt x="199" y="82"/>
                  </a:lnTo>
                  <a:lnTo>
                    <a:pt x="199" y="82"/>
                  </a:lnTo>
                  <a:lnTo>
                    <a:pt x="195" y="91"/>
                  </a:lnTo>
                  <a:lnTo>
                    <a:pt x="186" y="95"/>
                  </a:lnTo>
                  <a:lnTo>
                    <a:pt x="186" y="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sp>
          <p:nvSpPr>
            <p:cNvPr id="47" name="Freeform 129"/>
            <p:cNvSpPr>
              <a:spLocks noEditPoints="1"/>
            </p:cNvSpPr>
            <p:nvPr/>
          </p:nvSpPr>
          <p:spPr bwMode="auto">
            <a:xfrm>
              <a:off x="16573500" y="5078412"/>
              <a:ext cx="474662" cy="404813"/>
            </a:xfrm>
            <a:custGeom>
              <a:avLst/>
              <a:gdLst/>
              <a:ahLst/>
              <a:cxnLst>
                <a:cxn ang="0">
                  <a:pos x="282" y="112"/>
                </a:cxn>
                <a:cxn ang="0">
                  <a:pos x="290" y="30"/>
                </a:cxn>
                <a:cxn ang="0">
                  <a:pos x="130" y="0"/>
                </a:cxn>
                <a:cxn ang="0">
                  <a:pos x="78" y="13"/>
                </a:cxn>
                <a:cxn ang="0">
                  <a:pos x="22" y="56"/>
                </a:cxn>
                <a:cxn ang="0">
                  <a:pos x="0" y="130"/>
                </a:cxn>
                <a:cxn ang="0">
                  <a:pos x="13" y="177"/>
                </a:cxn>
                <a:cxn ang="0">
                  <a:pos x="57" y="234"/>
                </a:cxn>
                <a:cxn ang="0">
                  <a:pos x="130" y="255"/>
                </a:cxn>
                <a:cxn ang="0">
                  <a:pos x="234" y="255"/>
                </a:cxn>
                <a:cxn ang="0">
                  <a:pos x="264" y="216"/>
                </a:cxn>
                <a:cxn ang="0">
                  <a:pos x="282" y="138"/>
                </a:cxn>
                <a:cxn ang="0">
                  <a:pos x="282" y="134"/>
                </a:cxn>
                <a:cxn ang="0">
                  <a:pos x="191" y="156"/>
                </a:cxn>
                <a:cxn ang="0">
                  <a:pos x="169" y="186"/>
                </a:cxn>
                <a:cxn ang="0">
                  <a:pos x="156" y="182"/>
                </a:cxn>
                <a:cxn ang="0">
                  <a:pos x="139" y="117"/>
                </a:cxn>
                <a:cxn ang="0">
                  <a:pos x="139" y="104"/>
                </a:cxn>
                <a:cxn ang="0">
                  <a:pos x="130" y="138"/>
                </a:cxn>
                <a:cxn ang="0">
                  <a:pos x="117" y="177"/>
                </a:cxn>
                <a:cxn ang="0">
                  <a:pos x="109" y="186"/>
                </a:cxn>
                <a:cxn ang="0">
                  <a:pos x="87" y="156"/>
                </a:cxn>
                <a:cxn ang="0">
                  <a:pos x="74" y="82"/>
                </a:cxn>
                <a:cxn ang="0">
                  <a:pos x="78" y="74"/>
                </a:cxn>
                <a:cxn ang="0">
                  <a:pos x="96" y="99"/>
                </a:cxn>
                <a:cxn ang="0">
                  <a:pos x="109" y="147"/>
                </a:cxn>
                <a:cxn ang="0">
                  <a:pos x="113" y="134"/>
                </a:cxn>
                <a:cxn ang="0">
                  <a:pos x="122" y="104"/>
                </a:cxn>
                <a:cxn ang="0">
                  <a:pos x="135" y="78"/>
                </a:cxn>
                <a:cxn ang="0">
                  <a:pos x="143" y="78"/>
                </a:cxn>
                <a:cxn ang="0">
                  <a:pos x="156" y="99"/>
                </a:cxn>
                <a:cxn ang="0">
                  <a:pos x="169" y="160"/>
                </a:cxn>
                <a:cxn ang="0">
                  <a:pos x="173" y="134"/>
                </a:cxn>
                <a:cxn ang="0">
                  <a:pos x="178" y="104"/>
                </a:cxn>
                <a:cxn ang="0">
                  <a:pos x="199" y="74"/>
                </a:cxn>
                <a:cxn ang="0">
                  <a:pos x="204" y="82"/>
                </a:cxn>
                <a:cxn ang="0">
                  <a:pos x="243" y="156"/>
                </a:cxn>
                <a:cxn ang="0">
                  <a:pos x="238" y="186"/>
                </a:cxn>
                <a:cxn ang="0">
                  <a:pos x="225" y="186"/>
                </a:cxn>
                <a:cxn ang="0">
                  <a:pos x="217" y="138"/>
                </a:cxn>
                <a:cxn ang="0">
                  <a:pos x="225" y="108"/>
                </a:cxn>
                <a:cxn ang="0">
                  <a:pos x="238" y="108"/>
                </a:cxn>
                <a:cxn ang="0">
                  <a:pos x="243" y="156"/>
                </a:cxn>
                <a:cxn ang="0">
                  <a:pos x="221" y="91"/>
                </a:cxn>
                <a:cxn ang="0">
                  <a:pos x="221" y="74"/>
                </a:cxn>
                <a:cxn ang="0">
                  <a:pos x="243" y="74"/>
                </a:cxn>
                <a:cxn ang="0">
                  <a:pos x="243" y="91"/>
                </a:cxn>
              </a:cxnLst>
              <a:rect l="0" t="0" r="r" b="b"/>
              <a:pathLst>
                <a:path w="299" h="255">
                  <a:moveTo>
                    <a:pt x="282" y="134"/>
                  </a:moveTo>
                  <a:lnTo>
                    <a:pt x="282" y="134"/>
                  </a:lnTo>
                  <a:lnTo>
                    <a:pt x="282" y="112"/>
                  </a:lnTo>
                  <a:lnTo>
                    <a:pt x="282" y="112"/>
                  </a:lnTo>
                  <a:lnTo>
                    <a:pt x="282" y="65"/>
                  </a:lnTo>
                  <a:lnTo>
                    <a:pt x="290" y="30"/>
                  </a:lnTo>
                  <a:lnTo>
                    <a:pt x="290" y="30"/>
                  </a:lnTo>
                  <a:lnTo>
                    <a:pt x="299" y="0"/>
                  </a:lnTo>
                  <a:lnTo>
                    <a:pt x="130" y="0"/>
                  </a:lnTo>
                  <a:lnTo>
                    <a:pt x="130" y="0"/>
                  </a:lnTo>
                  <a:lnTo>
                    <a:pt x="104" y="4"/>
                  </a:lnTo>
                  <a:lnTo>
                    <a:pt x="78" y="13"/>
                  </a:lnTo>
                  <a:lnTo>
                    <a:pt x="57" y="22"/>
                  </a:lnTo>
                  <a:lnTo>
                    <a:pt x="39" y="39"/>
                  </a:lnTo>
                  <a:lnTo>
                    <a:pt x="22" y="56"/>
                  </a:lnTo>
                  <a:lnTo>
                    <a:pt x="13" y="78"/>
                  </a:lnTo>
                  <a:lnTo>
                    <a:pt x="5" y="104"/>
                  </a:lnTo>
                  <a:lnTo>
                    <a:pt x="0" y="130"/>
                  </a:lnTo>
                  <a:lnTo>
                    <a:pt x="0" y="130"/>
                  </a:lnTo>
                  <a:lnTo>
                    <a:pt x="5" y="156"/>
                  </a:lnTo>
                  <a:lnTo>
                    <a:pt x="13" y="177"/>
                  </a:lnTo>
                  <a:lnTo>
                    <a:pt x="22" y="199"/>
                  </a:lnTo>
                  <a:lnTo>
                    <a:pt x="39" y="221"/>
                  </a:lnTo>
                  <a:lnTo>
                    <a:pt x="57" y="234"/>
                  </a:lnTo>
                  <a:lnTo>
                    <a:pt x="78" y="247"/>
                  </a:lnTo>
                  <a:lnTo>
                    <a:pt x="104" y="255"/>
                  </a:lnTo>
                  <a:lnTo>
                    <a:pt x="130" y="255"/>
                  </a:lnTo>
                  <a:lnTo>
                    <a:pt x="230" y="255"/>
                  </a:lnTo>
                  <a:lnTo>
                    <a:pt x="234" y="255"/>
                  </a:lnTo>
                  <a:lnTo>
                    <a:pt x="234" y="255"/>
                  </a:lnTo>
                  <a:lnTo>
                    <a:pt x="251" y="234"/>
                  </a:lnTo>
                  <a:lnTo>
                    <a:pt x="251" y="234"/>
                  </a:lnTo>
                  <a:lnTo>
                    <a:pt x="264" y="216"/>
                  </a:lnTo>
                  <a:lnTo>
                    <a:pt x="273" y="195"/>
                  </a:lnTo>
                  <a:lnTo>
                    <a:pt x="277" y="169"/>
                  </a:lnTo>
                  <a:lnTo>
                    <a:pt x="282" y="138"/>
                  </a:lnTo>
                  <a:lnTo>
                    <a:pt x="282" y="138"/>
                  </a:lnTo>
                  <a:lnTo>
                    <a:pt x="282" y="134"/>
                  </a:lnTo>
                  <a:lnTo>
                    <a:pt x="282" y="134"/>
                  </a:lnTo>
                  <a:close/>
                  <a:moveTo>
                    <a:pt x="204" y="104"/>
                  </a:moveTo>
                  <a:lnTo>
                    <a:pt x="191" y="156"/>
                  </a:lnTo>
                  <a:lnTo>
                    <a:pt x="191" y="156"/>
                  </a:lnTo>
                  <a:lnTo>
                    <a:pt x="178" y="177"/>
                  </a:lnTo>
                  <a:lnTo>
                    <a:pt x="173" y="186"/>
                  </a:lnTo>
                  <a:lnTo>
                    <a:pt x="169" y="186"/>
                  </a:lnTo>
                  <a:lnTo>
                    <a:pt x="169" y="186"/>
                  </a:lnTo>
                  <a:lnTo>
                    <a:pt x="161" y="186"/>
                  </a:lnTo>
                  <a:lnTo>
                    <a:pt x="156" y="182"/>
                  </a:lnTo>
                  <a:lnTo>
                    <a:pt x="148" y="164"/>
                  </a:lnTo>
                  <a:lnTo>
                    <a:pt x="148" y="164"/>
                  </a:lnTo>
                  <a:lnTo>
                    <a:pt x="139" y="117"/>
                  </a:lnTo>
                  <a:lnTo>
                    <a:pt x="139" y="117"/>
                  </a:lnTo>
                  <a:lnTo>
                    <a:pt x="139" y="104"/>
                  </a:lnTo>
                  <a:lnTo>
                    <a:pt x="139" y="104"/>
                  </a:lnTo>
                  <a:lnTo>
                    <a:pt x="135" y="125"/>
                  </a:lnTo>
                  <a:lnTo>
                    <a:pt x="135" y="125"/>
                  </a:lnTo>
                  <a:lnTo>
                    <a:pt x="130" y="138"/>
                  </a:lnTo>
                  <a:lnTo>
                    <a:pt x="126" y="156"/>
                  </a:lnTo>
                  <a:lnTo>
                    <a:pt x="126" y="156"/>
                  </a:lnTo>
                  <a:lnTo>
                    <a:pt x="117" y="177"/>
                  </a:lnTo>
                  <a:lnTo>
                    <a:pt x="113" y="186"/>
                  </a:lnTo>
                  <a:lnTo>
                    <a:pt x="109" y="186"/>
                  </a:lnTo>
                  <a:lnTo>
                    <a:pt x="109" y="186"/>
                  </a:lnTo>
                  <a:lnTo>
                    <a:pt x="100" y="186"/>
                  </a:lnTo>
                  <a:lnTo>
                    <a:pt x="96" y="177"/>
                  </a:lnTo>
                  <a:lnTo>
                    <a:pt x="87" y="156"/>
                  </a:lnTo>
                  <a:lnTo>
                    <a:pt x="74" y="104"/>
                  </a:lnTo>
                  <a:lnTo>
                    <a:pt x="74" y="104"/>
                  </a:lnTo>
                  <a:lnTo>
                    <a:pt x="74" y="82"/>
                  </a:lnTo>
                  <a:lnTo>
                    <a:pt x="74" y="78"/>
                  </a:lnTo>
                  <a:lnTo>
                    <a:pt x="78" y="74"/>
                  </a:lnTo>
                  <a:lnTo>
                    <a:pt x="78" y="74"/>
                  </a:lnTo>
                  <a:lnTo>
                    <a:pt x="87" y="78"/>
                  </a:lnTo>
                  <a:lnTo>
                    <a:pt x="91" y="82"/>
                  </a:lnTo>
                  <a:lnTo>
                    <a:pt x="96" y="99"/>
                  </a:lnTo>
                  <a:lnTo>
                    <a:pt x="96" y="99"/>
                  </a:lnTo>
                  <a:lnTo>
                    <a:pt x="109" y="147"/>
                  </a:lnTo>
                  <a:lnTo>
                    <a:pt x="109" y="147"/>
                  </a:lnTo>
                  <a:lnTo>
                    <a:pt x="109" y="160"/>
                  </a:lnTo>
                  <a:lnTo>
                    <a:pt x="109" y="160"/>
                  </a:lnTo>
                  <a:lnTo>
                    <a:pt x="113" y="134"/>
                  </a:lnTo>
                  <a:lnTo>
                    <a:pt x="113" y="134"/>
                  </a:lnTo>
                  <a:lnTo>
                    <a:pt x="117" y="121"/>
                  </a:lnTo>
                  <a:lnTo>
                    <a:pt x="122" y="104"/>
                  </a:lnTo>
                  <a:lnTo>
                    <a:pt x="122" y="104"/>
                  </a:lnTo>
                  <a:lnTo>
                    <a:pt x="130" y="82"/>
                  </a:lnTo>
                  <a:lnTo>
                    <a:pt x="135" y="78"/>
                  </a:lnTo>
                  <a:lnTo>
                    <a:pt x="139" y="74"/>
                  </a:lnTo>
                  <a:lnTo>
                    <a:pt x="139" y="74"/>
                  </a:lnTo>
                  <a:lnTo>
                    <a:pt x="143" y="78"/>
                  </a:lnTo>
                  <a:lnTo>
                    <a:pt x="152" y="82"/>
                  </a:lnTo>
                  <a:lnTo>
                    <a:pt x="156" y="99"/>
                  </a:lnTo>
                  <a:lnTo>
                    <a:pt x="156" y="99"/>
                  </a:lnTo>
                  <a:lnTo>
                    <a:pt x="165" y="147"/>
                  </a:lnTo>
                  <a:lnTo>
                    <a:pt x="165" y="147"/>
                  </a:lnTo>
                  <a:lnTo>
                    <a:pt x="169" y="160"/>
                  </a:lnTo>
                  <a:lnTo>
                    <a:pt x="169" y="160"/>
                  </a:lnTo>
                  <a:lnTo>
                    <a:pt x="173" y="134"/>
                  </a:lnTo>
                  <a:lnTo>
                    <a:pt x="173" y="134"/>
                  </a:lnTo>
                  <a:lnTo>
                    <a:pt x="173" y="121"/>
                  </a:lnTo>
                  <a:lnTo>
                    <a:pt x="178" y="104"/>
                  </a:lnTo>
                  <a:lnTo>
                    <a:pt x="178" y="104"/>
                  </a:lnTo>
                  <a:lnTo>
                    <a:pt x="186" y="82"/>
                  </a:lnTo>
                  <a:lnTo>
                    <a:pt x="191" y="78"/>
                  </a:lnTo>
                  <a:lnTo>
                    <a:pt x="199" y="74"/>
                  </a:lnTo>
                  <a:lnTo>
                    <a:pt x="199" y="74"/>
                  </a:lnTo>
                  <a:lnTo>
                    <a:pt x="204" y="78"/>
                  </a:lnTo>
                  <a:lnTo>
                    <a:pt x="204" y="82"/>
                  </a:lnTo>
                  <a:lnTo>
                    <a:pt x="204" y="104"/>
                  </a:lnTo>
                  <a:lnTo>
                    <a:pt x="204" y="104"/>
                  </a:lnTo>
                  <a:close/>
                  <a:moveTo>
                    <a:pt x="243" y="156"/>
                  </a:moveTo>
                  <a:lnTo>
                    <a:pt x="243" y="156"/>
                  </a:lnTo>
                  <a:lnTo>
                    <a:pt x="238" y="177"/>
                  </a:lnTo>
                  <a:lnTo>
                    <a:pt x="238" y="186"/>
                  </a:lnTo>
                  <a:lnTo>
                    <a:pt x="230" y="186"/>
                  </a:lnTo>
                  <a:lnTo>
                    <a:pt x="230" y="186"/>
                  </a:lnTo>
                  <a:lnTo>
                    <a:pt x="225" y="186"/>
                  </a:lnTo>
                  <a:lnTo>
                    <a:pt x="221" y="177"/>
                  </a:lnTo>
                  <a:lnTo>
                    <a:pt x="217" y="156"/>
                  </a:lnTo>
                  <a:lnTo>
                    <a:pt x="217" y="138"/>
                  </a:lnTo>
                  <a:lnTo>
                    <a:pt x="217" y="138"/>
                  </a:lnTo>
                  <a:lnTo>
                    <a:pt x="221" y="112"/>
                  </a:lnTo>
                  <a:lnTo>
                    <a:pt x="225" y="108"/>
                  </a:lnTo>
                  <a:lnTo>
                    <a:pt x="230" y="104"/>
                  </a:lnTo>
                  <a:lnTo>
                    <a:pt x="230" y="104"/>
                  </a:lnTo>
                  <a:lnTo>
                    <a:pt x="238" y="108"/>
                  </a:lnTo>
                  <a:lnTo>
                    <a:pt x="238" y="112"/>
                  </a:lnTo>
                  <a:lnTo>
                    <a:pt x="243" y="138"/>
                  </a:lnTo>
                  <a:lnTo>
                    <a:pt x="243" y="156"/>
                  </a:lnTo>
                  <a:close/>
                  <a:moveTo>
                    <a:pt x="230" y="95"/>
                  </a:moveTo>
                  <a:lnTo>
                    <a:pt x="230" y="95"/>
                  </a:lnTo>
                  <a:lnTo>
                    <a:pt x="221" y="91"/>
                  </a:lnTo>
                  <a:lnTo>
                    <a:pt x="217" y="82"/>
                  </a:lnTo>
                  <a:lnTo>
                    <a:pt x="217" y="82"/>
                  </a:lnTo>
                  <a:lnTo>
                    <a:pt x="221" y="74"/>
                  </a:lnTo>
                  <a:lnTo>
                    <a:pt x="230" y="69"/>
                  </a:lnTo>
                  <a:lnTo>
                    <a:pt x="230" y="69"/>
                  </a:lnTo>
                  <a:lnTo>
                    <a:pt x="243" y="74"/>
                  </a:lnTo>
                  <a:lnTo>
                    <a:pt x="247" y="82"/>
                  </a:lnTo>
                  <a:lnTo>
                    <a:pt x="247" y="82"/>
                  </a:lnTo>
                  <a:lnTo>
                    <a:pt x="243" y="91"/>
                  </a:lnTo>
                  <a:lnTo>
                    <a:pt x="230" y="95"/>
                  </a:lnTo>
                  <a:lnTo>
                    <a:pt x="230" y="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400" fontAlgn="ctr">
                <a:spcBef>
                  <a:spcPct val="0"/>
                </a:spcBef>
                <a:spcAft>
                  <a:spcPct val="0"/>
                </a:spcAft>
                <a:defRPr/>
              </a:pPr>
              <a:endParaRPr lang="en-US" altLang="zh-CN" dirty="0">
                <a:solidFill>
                  <a:srgbClr val="000000"/>
                </a:solidFill>
                <a:latin typeface="Arial" panose="020B0604020202020204" pitchFamily="34" charset="0"/>
              </a:endParaRPr>
            </a:p>
          </p:txBody>
        </p:sp>
      </p:grpSp>
      <p:sp>
        <p:nvSpPr>
          <p:cNvPr id="50" name="圆角矩形 49"/>
          <p:cNvSpPr/>
          <p:nvPr/>
        </p:nvSpPr>
        <p:spPr>
          <a:xfrm>
            <a:off x="1839305" y="3262463"/>
            <a:ext cx="2470231" cy="652875"/>
          </a:xfrm>
          <a:prstGeom prst="roundRect">
            <a:avLst/>
          </a:prstGeom>
          <a:solidFill>
            <a:schemeClr val="bg1">
              <a:lumMod val="85000"/>
            </a:schemeClr>
          </a:solidFill>
        </p:spPr>
        <p:txBody>
          <a:bodyPr wrap="square" rtlCol="0" anchor="ctr">
            <a:noAutofit/>
          </a:bodyPr>
          <a:lstStyle/>
          <a:p>
            <a:pPr algn="ctr" fontAlgn="ctr">
              <a:lnSpc>
                <a:spcPct val="150000"/>
              </a:lnSpc>
            </a:pPr>
            <a:endParaRPr lang="en-US" altLang="zh-CN" sz="1400" b="1" kern="0" dirty="0" smtClean="0">
              <a:solidFill>
                <a:srgbClr val="000000"/>
              </a:solidFill>
              <a:latin typeface="Arial" panose="020B0604020202020204" pitchFamily="34" charset="0"/>
              <a:ea typeface="微软雅黑" panose="020B0503020204020204" pitchFamily="34" charset="-122"/>
              <a:cs typeface="宋体" panose="02010600030101010101" pitchFamily="2" charset="-122"/>
            </a:endParaRPr>
          </a:p>
        </p:txBody>
      </p:sp>
      <p:sp>
        <p:nvSpPr>
          <p:cNvPr id="51" name="圆角矩形 50"/>
          <p:cNvSpPr/>
          <p:nvPr/>
        </p:nvSpPr>
        <p:spPr>
          <a:xfrm>
            <a:off x="1086366" y="4222681"/>
            <a:ext cx="2735644" cy="652875"/>
          </a:xfrm>
          <a:prstGeom prst="roundRect">
            <a:avLst/>
          </a:prstGeom>
          <a:solidFill>
            <a:schemeClr val="bg1">
              <a:lumMod val="85000"/>
            </a:schemeClr>
          </a:solidFill>
        </p:spPr>
        <p:txBody>
          <a:bodyPr wrap="square" rtlCol="0" anchor="ctr">
            <a:noAutofit/>
          </a:bodyPr>
          <a:lstStyle/>
          <a:p>
            <a:pPr algn="ctr" fontAlgn="ctr">
              <a:lnSpc>
                <a:spcPct val="150000"/>
              </a:lnSpc>
            </a:pPr>
            <a:endParaRPr lang="en-US" altLang="zh-CN" sz="1400" b="1" kern="0" dirty="0" smtClean="0">
              <a:solidFill>
                <a:srgbClr val="000000"/>
              </a:solidFill>
              <a:latin typeface="Arial" panose="020B0604020202020204" pitchFamily="34" charset="0"/>
              <a:ea typeface="微软雅黑" panose="020B0503020204020204" pitchFamily="34" charset="-122"/>
              <a:cs typeface="宋体" panose="02010600030101010101" pitchFamily="2" charset="-122"/>
            </a:endParaRPr>
          </a:p>
        </p:txBody>
      </p:sp>
      <p:sp>
        <p:nvSpPr>
          <p:cNvPr id="52" name="圆角矩形 51"/>
          <p:cNvSpPr/>
          <p:nvPr/>
        </p:nvSpPr>
        <p:spPr>
          <a:xfrm>
            <a:off x="571429" y="5213346"/>
            <a:ext cx="1800000" cy="946240"/>
          </a:xfrm>
          <a:prstGeom prst="roundRect">
            <a:avLst/>
          </a:prstGeom>
          <a:solidFill>
            <a:schemeClr val="bg1">
              <a:lumMod val="85000"/>
            </a:schemeClr>
          </a:solidFill>
        </p:spPr>
        <p:txBody>
          <a:bodyPr wrap="square" rtlCol="0" anchor="ctr">
            <a:noAutofit/>
          </a:bodyPr>
          <a:lstStyle/>
          <a:p>
            <a:pPr algn="ctr" fontAlgn="ctr">
              <a:lnSpc>
                <a:spcPct val="150000"/>
              </a:lnSpc>
            </a:pPr>
            <a:endParaRPr lang="en-US" altLang="zh-CN" sz="1400" b="1" kern="0" dirty="0" smtClean="0">
              <a:solidFill>
                <a:srgbClr val="000000"/>
              </a:solidFill>
              <a:latin typeface="Arial" panose="020B0604020202020204" pitchFamily="34" charset="0"/>
              <a:ea typeface="微软雅黑" panose="020B0503020204020204" pitchFamily="34" charset="-122"/>
              <a:cs typeface="宋体" panose="02010600030101010101" pitchFamily="2" charset="-122"/>
            </a:endParaRPr>
          </a:p>
        </p:txBody>
      </p:sp>
      <p:sp>
        <p:nvSpPr>
          <p:cNvPr id="53" name="圆角矩形 52"/>
          <p:cNvSpPr/>
          <p:nvPr/>
        </p:nvSpPr>
        <p:spPr>
          <a:xfrm>
            <a:off x="4425325" y="1647967"/>
            <a:ext cx="2182970" cy="2669233"/>
          </a:xfrm>
          <a:prstGeom prst="roundRect">
            <a:avLst/>
          </a:prstGeom>
          <a:solidFill>
            <a:schemeClr val="bg1">
              <a:lumMod val="85000"/>
            </a:schemeClr>
          </a:solidFill>
        </p:spPr>
        <p:txBody>
          <a:bodyPr wrap="square" rtlCol="0" anchor="ctr">
            <a:noAutofit/>
          </a:bodyPr>
          <a:lstStyle/>
          <a:p>
            <a:pPr algn="ctr" fontAlgn="ctr">
              <a:lnSpc>
                <a:spcPct val="150000"/>
              </a:lnSpc>
            </a:pPr>
            <a:endParaRPr lang="en-US" altLang="zh-CN" sz="1400" b="1" kern="0" dirty="0" smtClean="0">
              <a:solidFill>
                <a:srgbClr val="000000"/>
              </a:solidFill>
              <a:latin typeface="Arial" panose="020B0604020202020204" pitchFamily="34" charset="0"/>
              <a:ea typeface="微软雅黑" panose="020B0503020204020204" pitchFamily="34" charset="-122"/>
              <a:cs typeface="宋体" panose="02010600030101010101" pitchFamily="2" charset="-122"/>
            </a:endParaRPr>
          </a:p>
        </p:txBody>
      </p:sp>
      <p:pic>
        <p:nvPicPr>
          <p:cNvPr id="54" name="Picture 311" descr="图片2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056" y="3384017"/>
            <a:ext cx="431801" cy="45516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11" descr="图片2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339" y="3404666"/>
            <a:ext cx="431801" cy="45516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13"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08525" y="4270079"/>
            <a:ext cx="478955" cy="50085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13"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0857" y="4317200"/>
            <a:ext cx="478955" cy="50085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13" descr="图片2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6343" y="2818661"/>
            <a:ext cx="478955" cy="500855"/>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接连接符 58"/>
          <p:cNvCxnSpPr>
            <a:stCxn id="54" idx="2"/>
            <a:endCxn id="56" idx="0"/>
          </p:cNvCxnSpPr>
          <p:nvPr/>
        </p:nvCxnSpPr>
        <p:spPr>
          <a:xfrm flipH="1">
            <a:off x="1948003" y="3839182"/>
            <a:ext cx="526954" cy="430897"/>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4" idx="2"/>
            <a:endCxn id="57" idx="0"/>
          </p:cNvCxnSpPr>
          <p:nvPr/>
        </p:nvCxnSpPr>
        <p:spPr>
          <a:xfrm>
            <a:off x="2474957" y="3839182"/>
            <a:ext cx="455378" cy="478018"/>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5" idx="3"/>
            <a:endCxn id="58" idx="1"/>
          </p:cNvCxnSpPr>
          <p:nvPr/>
        </p:nvCxnSpPr>
        <p:spPr>
          <a:xfrm flipV="1">
            <a:off x="4079140" y="3069089"/>
            <a:ext cx="627203" cy="563160"/>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pic>
        <p:nvPicPr>
          <p:cNvPr id="62" name="Picture 307"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23896" y="2469946"/>
            <a:ext cx="432964" cy="34073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直接连接符 62"/>
          <p:cNvCxnSpPr>
            <a:stCxn id="62" idx="2"/>
            <a:endCxn id="54" idx="0"/>
          </p:cNvCxnSpPr>
          <p:nvPr/>
        </p:nvCxnSpPr>
        <p:spPr>
          <a:xfrm flipH="1">
            <a:off x="2474957" y="2810681"/>
            <a:ext cx="765421" cy="573336"/>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2" idx="2"/>
            <a:endCxn id="55" idx="0"/>
          </p:cNvCxnSpPr>
          <p:nvPr/>
        </p:nvCxnSpPr>
        <p:spPr>
          <a:xfrm>
            <a:off x="3240378" y="2810681"/>
            <a:ext cx="622862" cy="593985"/>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pic>
        <p:nvPicPr>
          <p:cNvPr id="65" name="Picture 1037" descr="图片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9305" y="5361128"/>
            <a:ext cx="367259" cy="35787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037" descr="图片9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8872" y="5377184"/>
            <a:ext cx="343580" cy="33480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037" descr="图片9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43615" y="5378159"/>
            <a:ext cx="345194" cy="33637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79" descr="图片15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73200" y="5378160"/>
            <a:ext cx="530611" cy="36483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79" descr="图片15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38739" y="5401095"/>
            <a:ext cx="530611" cy="36483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79" descr="图片15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01018" y="5401095"/>
            <a:ext cx="530611" cy="364839"/>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直接连接符 70"/>
          <p:cNvCxnSpPr>
            <a:stCxn id="56" idx="2"/>
            <a:endCxn id="66" idx="0"/>
          </p:cNvCxnSpPr>
          <p:nvPr/>
        </p:nvCxnSpPr>
        <p:spPr>
          <a:xfrm flipH="1">
            <a:off x="1010662" y="4770934"/>
            <a:ext cx="937341" cy="606250"/>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6" idx="2"/>
            <a:endCxn id="67" idx="0"/>
          </p:cNvCxnSpPr>
          <p:nvPr/>
        </p:nvCxnSpPr>
        <p:spPr>
          <a:xfrm flipH="1">
            <a:off x="1516212" y="4770934"/>
            <a:ext cx="431791" cy="607225"/>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56" idx="2"/>
            <a:endCxn id="65" idx="0"/>
          </p:cNvCxnSpPr>
          <p:nvPr/>
        </p:nvCxnSpPr>
        <p:spPr>
          <a:xfrm>
            <a:off x="1948003" y="4770934"/>
            <a:ext cx="74932" cy="590194"/>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7" idx="2"/>
            <a:endCxn id="68" idx="0"/>
          </p:cNvCxnSpPr>
          <p:nvPr/>
        </p:nvCxnSpPr>
        <p:spPr>
          <a:xfrm flipH="1">
            <a:off x="2738506" y="4818055"/>
            <a:ext cx="191829" cy="560105"/>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57" idx="2"/>
            <a:endCxn id="69" idx="0"/>
          </p:cNvCxnSpPr>
          <p:nvPr/>
        </p:nvCxnSpPr>
        <p:spPr>
          <a:xfrm>
            <a:off x="2930335" y="4818055"/>
            <a:ext cx="373710" cy="583040"/>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7" idx="2"/>
            <a:endCxn id="70" idx="0"/>
          </p:cNvCxnSpPr>
          <p:nvPr/>
        </p:nvCxnSpPr>
        <p:spPr>
          <a:xfrm>
            <a:off x="2930335" y="4818055"/>
            <a:ext cx="935989" cy="583040"/>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pic>
        <p:nvPicPr>
          <p:cNvPr id="77" name="Picture 698" descr="图片4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7960" y="4828290"/>
            <a:ext cx="500062" cy="944562"/>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直接连接符 77"/>
          <p:cNvCxnSpPr>
            <a:stCxn id="55" idx="2"/>
            <a:endCxn id="77" idx="0"/>
          </p:cNvCxnSpPr>
          <p:nvPr/>
        </p:nvCxnSpPr>
        <p:spPr>
          <a:xfrm>
            <a:off x="3863240" y="3859831"/>
            <a:ext cx="854751" cy="968459"/>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pic>
        <p:nvPicPr>
          <p:cNvPr id="79" name="Picture 1660" descr="图片68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23898" y="3879960"/>
            <a:ext cx="722367" cy="400499"/>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直接连接符 79"/>
          <p:cNvCxnSpPr>
            <a:stCxn id="55" idx="3"/>
            <a:endCxn id="79" idx="1"/>
          </p:cNvCxnSpPr>
          <p:nvPr/>
        </p:nvCxnSpPr>
        <p:spPr>
          <a:xfrm>
            <a:off x="4079140" y="3632249"/>
            <a:ext cx="1244758" cy="447961"/>
          </a:xfrm>
          <a:prstGeom prst="line">
            <a:avLst/>
          </a:prstGeom>
          <a:ln w="25400" cmpd="sng">
            <a:solidFill>
              <a:srgbClr val="0070C0"/>
            </a:solidFill>
            <a:prstDash val="lgDash"/>
          </a:ln>
        </p:spPr>
        <p:style>
          <a:lnRef idx="1">
            <a:schemeClr val="accent1"/>
          </a:lnRef>
          <a:fillRef idx="0">
            <a:schemeClr val="accent1"/>
          </a:fillRef>
          <a:effectRef idx="0">
            <a:schemeClr val="accent1"/>
          </a:effectRef>
          <a:fontRef idx="minor">
            <a:schemeClr val="tx1"/>
          </a:fontRef>
        </p:style>
      </p:cxnSp>
      <p:pic>
        <p:nvPicPr>
          <p:cNvPr id="81" name="Picture 540" descr="图片13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89199" y="2090427"/>
            <a:ext cx="378946" cy="58531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654" descr="图片68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41343" y="3179014"/>
            <a:ext cx="323462" cy="51651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73" descr="图片7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0554" y="1523748"/>
            <a:ext cx="1066800" cy="633413"/>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接连接符 83"/>
          <p:cNvCxnSpPr>
            <a:stCxn id="83" idx="2"/>
            <a:endCxn id="62" idx="0"/>
          </p:cNvCxnSpPr>
          <p:nvPr/>
        </p:nvCxnSpPr>
        <p:spPr>
          <a:xfrm flipH="1">
            <a:off x="3240378" y="2157161"/>
            <a:ext cx="3576" cy="312785"/>
          </a:xfrm>
          <a:prstGeom prst="line">
            <a:avLst/>
          </a:prstGeom>
          <a:ln w="25400" cmpd="sng">
            <a:solidFill>
              <a:srgbClr val="0070C0"/>
            </a:solidFill>
          </a:ln>
        </p:spPr>
        <p:style>
          <a:lnRef idx="1">
            <a:schemeClr val="accent1"/>
          </a:lnRef>
          <a:fillRef idx="0">
            <a:schemeClr val="accent1"/>
          </a:fillRef>
          <a:effectRef idx="0">
            <a:schemeClr val="accent1"/>
          </a:effectRef>
          <a:fontRef idx="minor">
            <a:schemeClr val="tx1"/>
          </a:fontRef>
        </p:style>
      </p:cxnSp>
      <p:pic>
        <p:nvPicPr>
          <p:cNvPr id="85" name="Picture 1654" descr="图片68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92284" y="2544940"/>
            <a:ext cx="323462" cy="516513"/>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直接连接符 85"/>
          <p:cNvCxnSpPr>
            <a:stCxn id="58" idx="3"/>
            <a:endCxn id="81" idx="2"/>
          </p:cNvCxnSpPr>
          <p:nvPr/>
        </p:nvCxnSpPr>
        <p:spPr>
          <a:xfrm flipV="1">
            <a:off x="5185298" y="2675738"/>
            <a:ext cx="293374" cy="39335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8" idx="3"/>
            <a:endCxn id="85" idx="1"/>
          </p:cNvCxnSpPr>
          <p:nvPr/>
        </p:nvCxnSpPr>
        <p:spPr>
          <a:xfrm flipV="1">
            <a:off x="5185298" y="2803197"/>
            <a:ext cx="606986" cy="26589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58" idx="3"/>
            <a:endCxn id="82" idx="1"/>
          </p:cNvCxnSpPr>
          <p:nvPr/>
        </p:nvCxnSpPr>
        <p:spPr>
          <a:xfrm>
            <a:off x="5185298" y="3069089"/>
            <a:ext cx="556045" cy="36818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479086" y="1759016"/>
            <a:ext cx="2103461" cy="307777"/>
          </a:xfrm>
          <a:prstGeom prst="rect">
            <a:avLst/>
          </a:prstGeom>
          <a:noFill/>
        </p:spPr>
        <p:txBody>
          <a:bodyPr wrap="none" rtlCol="0">
            <a:spAutoFit/>
          </a:bodyPr>
          <a:lstStyle/>
          <a:p>
            <a:pPr fontAlgn="ctr"/>
            <a:r>
              <a:rPr sz="1400">
                <a:solidFill>
                  <a:srgbClr val="000000"/>
                </a:solidFill>
              </a:rPr>
              <a:t>Central equipment room</a:t>
            </a:r>
            <a:endParaRPr lang="en-US" altLang="zh-CN" sz="1400" dirty="0">
              <a:solidFill>
                <a:srgbClr val="000000"/>
              </a:solidFill>
              <a:latin typeface="Arial" panose="020B0604020202020204" pitchFamily="34" charset="0"/>
              <a:ea typeface="微软雅黑" panose="020B0503020204020204" pitchFamily="34" charset="-122"/>
            </a:endParaRPr>
          </a:p>
        </p:txBody>
      </p:sp>
      <p:sp>
        <p:nvSpPr>
          <p:cNvPr id="3" name="左大括号 2"/>
          <p:cNvSpPr/>
          <p:nvPr/>
        </p:nvSpPr>
        <p:spPr>
          <a:xfrm>
            <a:off x="6936271" y="2371775"/>
            <a:ext cx="347064" cy="3398812"/>
          </a:xfrm>
          <a:prstGeom prst="leftBrace">
            <a:avLst>
              <a:gd name="adj1" fmla="val 120502"/>
              <a:gd name="adj2" fmla="val 50266"/>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altLang="zh-CN" dirty="0">
              <a:solidFill>
                <a:srgbClr val="000000"/>
              </a:solidFill>
            </a:endParaRPr>
          </a:p>
        </p:txBody>
      </p:sp>
      <p:cxnSp>
        <p:nvCxnSpPr>
          <p:cNvPr id="90" name="直接连接符 89"/>
          <p:cNvCxnSpPr/>
          <p:nvPr/>
        </p:nvCxnSpPr>
        <p:spPr>
          <a:xfrm flipV="1">
            <a:off x="6046265" y="4080222"/>
            <a:ext cx="890006" cy="9041"/>
          </a:xfrm>
          <a:prstGeom prst="line">
            <a:avLst/>
          </a:prstGeom>
          <a:ln w="25400">
            <a:solidFill>
              <a:srgbClr val="0070C0"/>
            </a:solidFill>
            <a:prstDash val="lgDash"/>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78264" y="4779858"/>
            <a:ext cx="1210045" cy="461665"/>
          </a:xfrm>
          <a:prstGeom prst="rect">
            <a:avLst/>
          </a:prstGeom>
          <a:noFill/>
        </p:spPr>
        <p:txBody>
          <a:bodyPr wrap="square" rtlCol="0">
            <a:spAutoFit/>
          </a:bodyPr>
          <a:lstStyle/>
          <a:p>
            <a:pPr algn="ctr" fontAlgn="ctr"/>
            <a:r>
              <a:rPr sz="1200">
                <a:solidFill>
                  <a:srgbClr val="000000"/>
                </a:solidFill>
              </a:rPr>
              <a:t>Personal devices</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100" name="文本框 99"/>
          <p:cNvSpPr txBox="1"/>
          <p:nvPr/>
        </p:nvSpPr>
        <p:spPr>
          <a:xfrm>
            <a:off x="931262" y="5852214"/>
            <a:ext cx="1088760" cy="276999"/>
          </a:xfrm>
          <a:prstGeom prst="rect">
            <a:avLst/>
          </a:prstGeom>
          <a:noFill/>
        </p:spPr>
        <p:txBody>
          <a:bodyPr wrap="none" rtlCol="0">
            <a:spAutoFit/>
          </a:bodyPr>
          <a:lstStyle/>
          <a:p>
            <a:pPr algn="ctr" fontAlgn="ctr"/>
            <a:r>
              <a:rPr sz="1200">
                <a:solidFill>
                  <a:srgbClr val="000000"/>
                </a:solidFill>
              </a:rPr>
              <a:t>R&amp;D network</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101" name="文本框 100"/>
          <p:cNvSpPr txBox="1"/>
          <p:nvPr/>
        </p:nvSpPr>
        <p:spPr>
          <a:xfrm>
            <a:off x="2501417" y="5852214"/>
            <a:ext cx="1616148" cy="276999"/>
          </a:xfrm>
          <a:prstGeom prst="rect">
            <a:avLst/>
          </a:prstGeom>
          <a:noFill/>
        </p:spPr>
        <p:txBody>
          <a:bodyPr wrap="none" rtlCol="0">
            <a:spAutoFit/>
          </a:bodyPr>
          <a:lstStyle/>
          <a:p>
            <a:pPr algn="ctr" fontAlgn="ctr"/>
            <a:r>
              <a:rPr sz="1200">
                <a:solidFill>
                  <a:srgbClr val="000000"/>
                </a:solidFill>
              </a:rPr>
              <a:t>Administrative region</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102" name="文本框 101"/>
          <p:cNvSpPr txBox="1"/>
          <p:nvPr/>
        </p:nvSpPr>
        <p:spPr>
          <a:xfrm>
            <a:off x="965708" y="3934284"/>
            <a:ext cx="1055097" cy="276999"/>
          </a:xfrm>
          <a:prstGeom prst="rect">
            <a:avLst/>
          </a:prstGeom>
          <a:noFill/>
        </p:spPr>
        <p:txBody>
          <a:bodyPr wrap="none" rtlCol="0">
            <a:spAutoFit/>
          </a:bodyPr>
          <a:lstStyle/>
          <a:p>
            <a:pPr fontAlgn="ctr"/>
            <a:r>
              <a:rPr sz="1200">
                <a:solidFill>
                  <a:srgbClr val="000000"/>
                </a:solidFill>
              </a:rPr>
              <a:t>Access layer</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103" name="文本框 102"/>
          <p:cNvSpPr txBox="1"/>
          <p:nvPr/>
        </p:nvSpPr>
        <p:spPr>
          <a:xfrm>
            <a:off x="1638395" y="2785519"/>
            <a:ext cx="1195014" cy="461665"/>
          </a:xfrm>
          <a:prstGeom prst="rect">
            <a:avLst/>
          </a:prstGeom>
          <a:noFill/>
        </p:spPr>
        <p:txBody>
          <a:bodyPr wrap="square" rtlCol="0">
            <a:spAutoFit/>
          </a:bodyPr>
          <a:lstStyle/>
          <a:p>
            <a:pPr algn="ctr" fontAlgn="ctr"/>
            <a:r>
              <a:rPr sz="1200">
                <a:solidFill>
                  <a:srgbClr val="000000"/>
                </a:solidFill>
              </a:rPr>
              <a:t>Convergence layer</a:t>
            </a:r>
            <a:endParaRPr lang="en-US" sz="1200" dirty="0">
              <a:solidFill>
                <a:srgbClr val="000000"/>
              </a:solidFill>
              <a:latin typeface="Arial" panose="020B0604020202020204" pitchFamily="34" charset="0"/>
            </a:endParaRPr>
          </a:p>
        </p:txBody>
      </p:sp>
      <p:sp>
        <p:nvSpPr>
          <p:cNvPr id="104" name="文本框 103"/>
          <p:cNvSpPr txBox="1"/>
          <p:nvPr/>
        </p:nvSpPr>
        <p:spPr>
          <a:xfrm>
            <a:off x="5350570" y="4258873"/>
            <a:ext cx="619080" cy="276999"/>
          </a:xfrm>
          <a:prstGeom prst="rect">
            <a:avLst/>
          </a:prstGeom>
          <a:noFill/>
        </p:spPr>
        <p:txBody>
          <a:bodyPr wrap="none" rtlCol="0">
            <a:spAutoFit/>
          </a:bodyPr>
          <a:lstStyle/>
          <a:p>
            <a:pPr fontAlgn="ctr"/>
            <a:r>
              <a:rPr sz="1200">
                <a:solidFill>
                  <a:srgbClr val="000000"/>
                </a:solidFill>
              </a:rPr>
              <a:t>eSight</a:t>
            </a:r>
            <a:endParaRPr lang="en-US" altLang="zh-CN" sz="1200" dirty="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73183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dirty="0">
                <a:solidFill>
                  <a:srgbClr val="C00000"/>
                </a:solidFill>
              </a:rPr>
              <a:t>eSight </a:t>
            </a:r>
            <a:r>
              <a:rPr lang="en-US" sz="2400" dirty="0" smtClean="0">
                <a:solidFill>
                  <a:srgbClr val="C00000"/>
                </a:solidFill>
              </a:rPr>
              <a:t>20</a:t>
            </a:r>
            <a:r>
              <a:rPr sz="2400" dirty="0" smtClean="0">
                <a:solidFill>
                  <a:srgbClr val="C00000"/>
                </a:solidFill>
              </a:rPr>
              <a:t>.1 </a:t>
            </a:r>
            <a:r>
              <a:rPr sz="2400" dirty="0">
                <a:solidFill>
                  <a:srgbClr val="C00000"/>
                </a:solidFill>
              </a:rPr>
              <a:t>Network Resource Management O&amp;M Feature Overview</a:t>
            </a:r>
          </a:p>
        </p:txBody>
      </p:sp>
      <p:grpSp>
        <p:nvGrpSpPr>
          <p:cNvPr id="41" name="Group 10"/>
          <p:cNvGrpSpPr>
            <a:grpSpLocks/>
          </p:cNvGrpSpPr>
          <p:nvPr/>
        </p:nvGrpSpPr>
        <p:grpSpPr bwMode="auto">
          <a:xfrm>
            <a:off x="6307881" y="2887662"/>
            <a:ext cx="1577975" cy="1577975"/>
            <a:chOff x="3329" y="2691"/>
            <a:chExt cx="388" cy="388"/>
          </a:xfrm>
        </p:grpSpPr>
        <p:sp>
          <p:nvSpPr>
            <p:cNvPr id="42" name="Oval 11"/>
            <p:cNvSpPr>
              <a:spLocks noChangeArrowheads="1"/>
            </p:cNvSpPr>
            <p:nvPr/>
          </p:nvSpPr>
          <p:spPr bwMode="auto">
            <a:xfrm>
              <a:off x="3329" y="2691"/>
              <a:ext cx="388" cy="388"/>
            </a:xfrm>
            <a:prstGeom prst="ellipse">
              <a:avLst/>
            </a:prstGeom>
            <a:gradFill rotWithShape="0">
              <a:gsLst>
                <a:gs pos="0">
                  <a:srgbClr val="6F8C40">
                    <a:alpha val="60001"/>
                  </a:srgbClr>
                </a:gs>
                <a:gs pos="50000">
                  <a:srgbClr val="ACD583">
                    <a:alpha val="60001"/>
                  </a:srgbClr>
                </a:gs>
                <a:gs pos="100000">
                  <a:srgbClr val="6F8C40">
                    <a:alpha val="60001"/>
                  </a:srgbClr>
                </a:gs>
              </a:gsLst>
              <a:lin ang="2700000" scaled="1"/>
            </a:gradFill>
            <a:ln w="28575" algn="ctr">
              <a:solidFill>
                <a:srgbClr val="4F6F3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noAutofit/>
            </a:bodyPr>
            <a:lstStyle/>
            <a:p>
              <a:pPr fontAlgn="ctr"/>
              <a:endParaRPr lang="en-US" altLang="zh-CN" dirty="0">
                <a:solidFill>
                  <a:srgbClr val="000000"/>
                </a:solidFill>
                <a:latin typeface="Arial" panose="020B0604020202020204" pitchFamily="34" charset="0"/>
              </a:endParaRPr>
            </a:p>
          </p:txBody>
        </p:sp>
        <p:pic>
          <p:nvPicPr>
            <p:cNvPr id="43" name="Picture 12" descr="guang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 y="2704"/>
              <a:ext cx="289" cy="2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13"/>
          <p:cNvGrpSpPr>
            <a:grpSpLocks/>
          </p:cNvGrpSpPr>
          <p:nvPr/>
        </p:nvGrpSpPr>
        <p:grpSpPr bwMode="auto">
          <a:xfrm>
            <a:off x="5653831" y="1519237"/>
            <a:ext cx="1512888" cy="1512888"/>
            <a:chOff x="3047" y="1238"/>
            <a:chExt cx="372" cy="372"/>
          </a:xfrm>
        </p:grpSpPr>
        <p:sp>
          <p:nvSpPr>
            <p:cNvPr id="45" name="Oval 14"/>
            <p:cNvSpPr>
              <a:spLocks noChangeArrowheads="1"/>
            </p:cNvSpPr>
            <p:nvPr/>
          </p:nvSpPr>
          <p:spPr bwMode="auto">
            <a:xfrm>
              <a:off x="3047" y="1238"/>
              <a:ext cx="372" cy="372"/>
            </a:xfrm>
            <a:prstGeom prst="ellipse">
              <a:avLst/>
            </a:prstGeom>
            <a:gradFill rotWithShape="0">
              <a:gsLst>
                <a:gs pos="0">
                  <a:srgbClr val="8DB2DF">
                    <a:gamma/>
                    <a:shade val="63137"/>
                    <a:invGamma/>
                    <a:alpha val="60001"/>
                  </a:srgbClr>
                </a:gs>
                <a:gs pos="100000">
                  <a:srgbClr val="8DB2DF">
                    <a:alpha val="60001"/>
                  </a:srgbClr>
                </a:gs>
              </a:gsLst>
              <a:lin ang="2700000" scaled="1"/>
            </a:gradFill>
            <a:ln w="28575" algn="ctr">
              <a:solidFill>
                <a:srgbClr val="3C5374"/>
              </a:solidFill>
              <a:round/>
              <a:headEnd/>
              <a:tailEnd/>
            </a:ln>
            <a:effectLst/>
            <a:extLst>
              <a:ext uri="{AF507438-7753-43E0-B8FC-AC1667EBCBE1}">
                <a14:hiddenEffects xmlns:a14="http://schemas.microsoft.com/office/drawing/2010/main">
                  <a:effectLst>
                    <a:outerShdw dist="135003" dir="2471156" algn="ctr" rotWithShape="0">
                      <a:srgbClr val="DDDDDD"/>
                    </a:outerShdw>
                  </a:effectLst>
                </a14:hiddenEffects>
              </a:ext>
            </a:extLst>
          </p:spPr>
          <p:txBody>
            <a:bodyPr wrap="square" anchor="ctr" anchorCtr="0">
              <a:noAutofit/>
            </a:bodyPr>
            <a:lstStyle/>
            <a:p>
              <a:pPr fontAlgn="ctr"/>
              <a:endParaRPr lang="en-US" altLang="zh-CN" dirty="0">
                <a:solidFill>
                  <a:srgbClr val="000000"/>
                </a:solidFill>
                <a:latin typeface="Arial" panose="020B0604020202020204" pitchFamily="34" charset="0"/>
              </a:endParaRPr>
            </a:p>
          </p:txBody>
        </p:sp>
        <p:pic>
          <p:nvPicPr>
            <p:cNvPr id="46" name="Picture 15" descr="guang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 y="1250"/>
              <a:ext cx="277" cy="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Group 16"/>
          <p:cNvGrpSpPr>
            <a:grpSpLocks/>
          </p:cNvGrpSpPr>
          <p:nvPr/>
        </p:nvGrpSpPr>
        <p:grpSpPr bwMode="auto">
          <a:xfrm>
            <a:off x="4044106" y="1592262"/>
            <a:ext cx="1609725" cy="1609725"/>
            <a:chOff x="1824" y="1286"/>
            <a:chExt cx="396" cy="396"/>
          </a:xfrm>
        </p:grpSpPr>
        <p:sp>
          <p:nvSpPr>
            <p:cNvPr id="48" name="Oval 17"/>
            <p:cNvSpPr>
              <a:spLocks noChangeArrowheads="1"/>
            </p:cNvSpPr>
            <p:nvPr/>
          </p:nvSpPr>
          <p:spPr bwMode="ltGray">
            <a:xfrm>
              <a:off x="1824" y="1286"/>
              <a:ext cx="396" cy="396"/>
            </a:xfrm>
            <a:prstGeom prst="ellipse">
              <a:avLst/>
            </a:prstGeom>
            <a:gradFill rotWithShape="0">
              <a:gsLst>
                <a:gs pos="0">
                  <a:srgbClr val="E4A800">
                    <a:gamma/>
                    <a:shade val="26667"/>
                    <a:invGamma/>
                    <a:alpha val="70000"/>
                  </a:srgbClr>
                </a:gs>
                <a:gs pos="100000">
                  <a:srgbClr val="E4A800">
                    <a:alpha val="70000"/>
                  </a:srgbClr>
                </a:gs>
              </a:gsLst>
              <a:lin ang="5400000" scaled="1"/>
            </a:gradFill>
            <a:ln w="28575" algn="ctr">
              <a:solidFill>
                <a:srgbClr val="745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467" tIns="11234" rIns="22467" bIns="11234" anchor="ctr" anchorCtr="0">
              <a:noAutofit/>
            </a:bodyPr>
            <a:lstStyle/>
            <a:p>
              <a:pPr fontAlgn="ctr"/>
              <a:endParaRPr lang="en-US" altLang="zh-CN" dirty="0">
                <a:solidFill>
                  <a:srgbClr val="000000"/>
                </a:solidFill>
                <a:latin typeface="Arial" panose="020B0604020202020204" pitchFamily="34" charset="0"/>
              </a:endParaRPr>
            </a:p>
          </p:txBody>
        </p:sp>
        <p:pic>
          <p:nvPicPr>
            <p:cNvPr id="49" name="Picture 18" descr="guang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 y="1299"/>
              <a:ext cx="295" cy="2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Group 19"/>
          <p:cNvGrpSpPr>
            <a:grpSpLocks/>
          </p:cNvGrpSpPr>
          <p:nvPr/>
        </p:nvGrpSpPr>
        <p:grpSpPr bwMode="auto">
          <a:xfrm>
            <a:off x="3637706" y="3032125"/>
            <a:ext cx="1582738" cy="1582737"/>
            <a:chOff x="1235" y="2373"/>
            <a:chExt cx="389" cy="389"/>
          </a:xfrm>
        </p:grpSpPr>
        <p:sp>
          <p:nvSpPr>
            <p:cNvPr id="51" name="Oval 20"/>
            <p:cNvSpPr>
              <a:spLocks noChangeArrowheads="1"/>
            </p:cNvSpPr>
            <p:nvPr/>
          </p:nvSpPr>
          <p:spPr bwMode="auto">
            <a:xfrm>
              <a:off x="1235" y="2373"/>
              <a:ext cx="389" cy="389"/>
            </a:xfrm>
            <a:prstGeom prst="ellipse">
              <a:avLst/>
            </a:prstGeom>
            <a:gradFill rotWithShape="0">
              <a:gsLst>
                <a:gs pos="0">
                  <a:srgbClr val="FFFF99">
                    <a:gamma/>
                    <a:shade val="46275"/>
                    <a:invGamma/>
                    <a:alpha val="70000"/>
                  </a:srgbClr>
                </a:gs>
                <a:gs pos="100000">
                  <a:srgbClr val="FFFF99">
                    <a:alpha val="70000"/>
                  </a:srgbClr>
                </a:gs>
              </a:gsLst>
              <a:lin ang="2700000" scaled="1"/>
            </a:gradFill>
            <a:ln w="28575" algn="ctr">
              <a:solidFill>
                <a:srgbClr val="88780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p>
              <a:pPr fontAlgn="ctr"/>
              <a:endParaRPr lang="en-US" altLang="zh-CN" dirty="0">
                <a:solidFill>
                  <a:srgbClr val="000000"/>
                </a:solidFill>
                <a:latin typeface="Arial" panose="020B0604020202020204" pitchFamily="34" charset="0"/>
              </a:endParaRPr>
            </a:p>
          </p:txBody>
        </p:sp>
        <p:pic>
          <p:nvPicPr>
            <p:cNvPr id="52" name="Picture 21" descr="guang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 y="2386"/>
              <a:ext cx="289" cy="224"/>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Text Box 22"/>
          <p:cNvSpPr txBox="1">
            <a:spLocks noChangeArrowheads="1"/>
          </p:cNvSpPr>
          <p:nvPr/>
        </p:nvSpPr>
        <p:spPr bwMode="auto">
          <a:xfrm>
            <a:off x="5785560" y="2055523"/>
            <a:ext cx="1233703" cy="369332"/>
          </a:xfrm>
          <a:prstGeom prst="rect">
            <a:avLst/>
          </a:prstGeom>
          <a:noFill/>
          <a:ln>
            <a:noFill/>
          </a:ln>
          <a:effectLst/>
          <a:extLst>
            <a:ext uri="{909E8E84-426E-40DD-AFC4-6F175D3DCCD1}">
              <a14:hiddenFill xmlns:a14="http://schemas.microsoft.com/office/drawing/2010/main">
                <a:solidFill>
                  <a:srgbClr val="CCCCFF">
                    <a:alpha val="7400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p>
            <a:pPr algn="ctr" fontAlgn="ctr"/>
            <a:r>
              <a:rPr sz="1600">
                <a:solidFill>
                  <a:srgbClr val="000000"/>
                </a:solidFill>
              </a:rPr>
              <a:t>Basic monitoring</a:t>
            </a:r>
            <a:endParaRPr lang="en-US" altLang="zh-CN" sz="1600" dirty="0">
              <a:solidFill>
                <a:srgbClr val="000000"/>
              </a:solidFill>
              <a:latin typeface="Arial" panose="020B0604020202020204" pitchFamily="34" charset="0"/>
              <a:ea typeface="黑体" panose="02010609060101010101" pitchFamily="49" charset="-122"/>
            </a:endParaRPr>
          </a:p>
        </p:txBody>
      </p:sp>
      <p:sp>
        <p:nvSpPr>
          <p:cNvPr id="54" name="Text Box 23"/>
          <p:cNvSpPr txBox="1">
            <a:spLocks noChangeArrowheads="1"/>
          </p:cNvSpPr>
          <p:nvPr/>
        </p:nvSpPr>
        <p:spPr bwMode="auto">
          <a:xfrm>
            <a:off x="6480402" y="3442220"/>
            <a:ext cx="1385054" cy="375384"/>
          </a:xfrm>
          <a:prstGeom prst="rect">
            <a:avLst/>
          </a:prstGeom>
          <a:noFill/>
          <a:ln>
            <a:noFill/>
          </a:ln>
          <a:effectLst/>
          <a:extLst>
            <a:ext uri="{909E8E84-426E-40DD-AFC4-6F175D3DCCD1}">
              <a14:hiddenFill xmlns:a14="http://schemas.microsoft.com/office/drawing/2010/main">
                <a:solidFill>
                  <a:srgbClr val="99FF66">
                    <a:alpha val="7400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p>
            <a:pPr algn="ctr" fontAlgn="ctr"/>
            <a:r>
              <a:rPr sz="1600">
                <a:solidFill>
                  <a:srgbClr val="000000"/>
                </a:solidFill>
              </a:rPr>
              <a:t>Resource management</a:t>
            </a:r>
            <a:endParaRPr lang="en-US" altLang="zh-CN" sz="1600" dirty="0">
              <a:solidFill>
                <a:srgbClr val="000000"/>
              </a:solidFill>
              <a:latin typeface="Arial" panose="020B0604020202020204" pitchFamily="34" charset="0"/>
              <a:ea typeface="黑体" panose="02010609060101010101" pitchFamily="49" charset="-122"/>
            </a:endParaRPr>
          </a:p>
        </p:txBody>
      </p:sp>
      <p:sp>
        <p:nvSpPr>
          <p:cNvPr id="55" name="Text Box 24"/>
          <p:cNvSpPr txBox="1">
            <a:spLocks noChangeArrowheads="1"/>
          </p:cNvSpPr>
          <p:nvPr/>
        </p:nvSpPr>
        <p:spPr bwMode="auto">
          <a:xfrm>
            <a:off x="3701963" y="3714918"/>
            <a:ext cx="1407081" cy="307777"/>
          </a:xfrm>
          <a:prstGeom prst="rect">
            <a:avLst/>
          </a:prstGeom>
          <a:noFill/>
          <a:ln>
            <a:noFill/>
          </a:ln>
          <a:effectLst/>
          <a:extLst>
            <a:ext uri="{909E8E84-426E-40DD-AFC4-6F175D3DCCD1}">
              <a14:hiddenFill xmlns:a14="http://schemas.microsoft.com/office/drawing/2010/main">
                <a:solidFill>
                  <a:srgbClr val="FFFF00">
                    <a:alpha val="7400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p>
            <a:pPr algn="ctr" fontAlgn="ctr"/>
            <a:r>
              <a:rPr sz="1600">
                <a:solidFill>
                  <a:srgbClr val="000000"/>
                </a:solidFill>
              </a:rPr>
              <a:t>Terminal management</a:t>
            </a:r>
            <a:endParaRPr lang="en-US" altLang="zh-CN" sz="1600" dirty="0">
              <a:solidFill>
                <a:srgbClr val="000000"/>
              </a:solidFill>
              <a:latin typeface="Arial" panose="020B0604020202020204" pitchFamily="34" charset="0"/>
              <a:ea typeface="黑体" panose="02010609060101010101" pitchFamily="49" charset="-122"/>
            </a:endParaRPr>
          </a:p>
        </p:txBody>
      </p:sp>
      <p:sp>
        <p:nvSpPr>
          <p:cNvPr id="56" name="Text Box 25"/>
          <p:cNvSpPr txBox="1">
            <a:spLocks noChangeArrowheads="1"/>
          </p:cNvSpPr>
          <p:nvPr/>
        </p:nvSpPr>
        <p:spPr bwMode="auto">
          <a:xfrm>
            <a:off x="4198477" y="2166937"/>
            <a:ext cx="1386552" cy="307777"/>
          </a:xfrm>
          <a:prstGeom prst="rect">
            <a:avLst/>
          </a:prstGeom>
          <a:noFill/>
          <a:ln>
            <a:noFill/>
          </a:ln>
          <a:effectLst/>
          <a:extLst>
            <a:ext uri="{909E8E84-426E-40DD-AFC4-6F175D3DCCD1}">
              <a14:hiddenFill xmlns:a14="http://schemas.microsoft.com/office/drawing/2010/main">
                <a:solidFill>
                  <a:srgbClr val="FFFF00">
                    <a:alpha val="7400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defPPr>
              <a:defRPr lang="en-US"/>
            </a:defPPr>
            <a:lvl1pPr algn="ctr">
              <a:defRPr sz="1400">
                <a:ea typeface="黑体" panose="02010609060101010101" pitchFamily="49" charset="-122"/>
              </a:defRPr>
            </a:lvl1pPr>
          </a:lstStyle>
          <a:p>
            <a:pPr fontAlgn="ctr"/>
            <a:r>
              <a:rPr sz="1600">
                <a:solidFill>
                  <a:srgbClr val="000000"/>
                </a:solidFill>
              </a:rPr>
              <a:t>Command configuration</a:t>
            </a:r>
          </a:p>
        </p:txBody>
      </p:sp>
      <p:grpSp>
        <p:nvGrpSpPr>
          <p:cNvPr id="57" name="Group 26"/>
          <p:cNvGrpSpPr>
            <a:grpSpLocks/>
          </p:cNvGrpSpPr>
          <p:nvPr/>
        </p:nvGrpSpPr>
        <p:grpSpPr bwMode="auto">
          <a:xfrm>
            <a:off x="4944219" y="2670175"/>
            <a:ext cx="1516062" cy="1516062"/>
            <a:chOff x="2504" y="1973"/>
            <a:chExt cx="373" cy="373"/>
          </a:xfrm>
        </p:grpSpPr>
        <p:sp>
          <p:nvSpPr>
            <p:cNvPr id="58" name="Oval 27"/>
            <p:cNvSpPr>
              <a:spLocks noChangeArrowheads="1"/>
            </p:cNvSpPr>
            <p:nvPr/>
          </p:nvSpPr>
          <p:spPr bwMode="auto">
            <a:xfrm>
              <a:off x="2504" y="1973"/>
              <a:ext cx="373" cy="373"/>
            </a:xfrm>
            <a:prstGeom prst="ellipse">
              <a:avLst/>
            </a:prstGeom>
            <a:gradFill rotWithShape="1">
              <a:gsLst>
                <a:gs pos="0">
                  <a:srgbClr val="DF8BE1">
                    <a:gamma/>
                    <a:shade val="46275"/>
                    <a:invGamma/>
                    <a:alpha val="60001"/>
                  </a:srgbClr>
                </a:gs>
                <a:gs pos="100000">
                  <a:srgbClr val="DF8BE1">
                    <a:alpha val="60001"/>
                  </a:srgbClr>
                </a:gs>
              </a:gsLst>
              <a:lin ang="2700000" scaled="1"/>
            </a:gradFill>
            <a:ln w="28575" algn="ctr">
              <a:solidFill>
                <a:srgbClr val="642B73"/>
              </a:solidFill>
              <a:round/>
              <a:headEnd/>
              <a:tailEnd/>
            </a:ln>
            <a:effectLst/>
            <a:extLst>
              <a:ext uri="{AF507438-7753-43E0-B8FC-AC1667EBCBE1}">
                <a14:hiddenEffects xmlns:a14="http://schemas.microsoft.com/office/drawing/2010/main">
                  <a:effectLst>
                    <a:outerShdw dist="135003" dir="2471156" algn="ctr" rotWithShape="0">
                      <a:srgbClr val="DDDDDD"/>
                    </a:outerShdw>
                  </a:effectLst>
                </a14:hiddenEffects>
              </a:ext>
            </a:extLst>
          </p:spPr>
          <p:txBody>
            <a:bodyPr wrap="square" anchor="ctr" anchorCtr="0">
              <a:noAutofit/>
            </a:bodyPr>
            <a:lstStyle/>
            <a:p>
              <a:pPr fontAlgn="ctr"/>
              <a:endParaRPr lang="en-US" altLang="zh-CN" dirty="0">
                <a:solidFill>
                  <a:srgbClr val="000000"/>
                </a:solidFill>
                <a:latin typeface="Arial" panose="020B0604020202020204" pitchFamily="34" charset="0"/>
              </a:endParaRPr>
            </a:p>
          </p:txBody>
        </p:sp>
        <p:pic>
          <p:nvPicPr>
            <p:cNvPr id="59" name="Picture 28" descr="guang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 y="1985"/>
              <a:ext cx="278" cy="2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29"/>
          <p:cNvGrpSpPr>
            <a:grpSpLocks/>
          </p:cNvGrpSpPr>
          <p:nvPr/>
        </p:nvGrpSpPr>
        <p:grpSpPr bwMode="auto">
          <a:xfrm>
            <a:off x="5079156" y="3895725"/>
            <a:ext cx="1582738" cy="1582737"/>
            <a:chOff x="4228" y="3325"/>
            <a:chExt cx="389" cy="389"/>
          </a:xfrm>
        </p:grpSpPr>
        <p:sp>
          <p:nvSpPr>
            <p:cNvPr id="61" name="Oval 30"/>
            <p:cNvSpPr>
              <a:spLocks noChangeArrowheads="1"/>
            </p:cNvSpPr>
            <p:nvPr/>
          </p:nvSpPr>
          <p:spPr bwMode="auto">
            <a:xfrm>
              <a:off x="4228" y="3325"/>
              <a:ext cx="389" cy="389"/>
            </a:xfrm>
            <a:prstGeom prst="ellipse">
              <a:avLst/>
            </a:prstGeom>
            <a:gradFill rotWithShape="0">
              <a:gsLst>
                <a:gs pos="0">
                  <a:srgbClr val="006699">
                    <a:alpha val="70000"/>
                  </a:srgbClr>
                </a:gs>
                <a:gs pos="50000">
                  <a:srgbClr val="0099CC">
                    <a:alpha val="70000"/>
                  </a:srgbClr>
                </a:gs>
                <a:gs pos="100000">
                  <a:srgbClr val="006699">
                    <a:alpha val="70000"/>
                  </a:srgbClr>
                </a:gs>
              </a:gsLst>
              <a:lin ang="2700000" scaled="1"/>
            </a:gradFill>
            <a:ln w="28575" algn="ctr">
              <a:solidFill>
                <a:srgbClr val="004B7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noAutofit/>
            </a:bodyPr>
            <a:lstStyle/>
            <a:p>
              <a:pPr fontAlgn="ctr"/>
              <a:endParaRPr lang="en-US" altLang="zh-CN" dirty="0">
                <a:solidFill>
                  <a:srgbClr val="000000"/>
                </a:solidFill>
                <a:latin typeface="Arial" panose="020B0604020202020204" pitchFamily="34" charset="0"/>
              </a:endParaRPr>
            </a:p>
          </p:txBody>
        </p:sp>
        <p:pic>
          <p:nvPicPr>
            <p:cNvPr id="62" name="Picture 31" descr="guang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 y="3338"/>
              <a:ext cx="289" cy="224"/>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Text Box 32"/>
          <p:cNvSpPr txBox="1">
            <a:spLocks noChangeArrowheads="1"/>
          </p:cNvSpPr>
          <p:nvPr/>
        </p:nvSpPr>
        <p:spPr bwMode="auto">
          <a:xfrm>
            <a:off x="5116460" y="4495227"/>
            <a:ext cx="1473298" cy="369332"/>
          </a:xfrm>
          <a:prstGeom prst="rect">
            <a:avLst/>
          </a:prstGeom>
          <a:noFill/>
          <a:ln>
            <a:noFill/>
          </a:ln>
          <a:effectLst/>
          <a:extLst>
            <a:ext uri="{909E8E84-426E-40DD-AFC4-6F175D3DCCD1}">
              <a14:hiddenFill xmlns:a14="http://schemas.microsoft.com/office/drawing/2010/main">
                <a:solidFill>
                  <a:srgbClr val="66FFFF">
                    <a:alpha val="7400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p>
            <a:pPr algn="ctr" fontAlgn="ctr"/>
            <a:r>
              <a:rPr sz="1600">
                <a:solidFill>
                  <a:srgbClr val="000000"/>
                </a:solidFill>
              </a:rPr>
              <a:t>Configuration file</a:t>
            </a:r>
            <a:endParaRPr lang="en-US" altLang="zh-CN" sz="1600" dirty="0">
              <a:solidFill>
                <a:srgbClr val="000000"/>
              </a:solidFill>
              <a:latin typeface="Arial" panose="020B0604020202020204" pitchFamily="34" charset="0"/>
              <a:ea typeface="黑体" panose="02010609060101010101" pitchFamily="49" charset="-122"/>
            </a:endParaRPr>
          </a:p>
        </p:txBody>
      </p:sp>
      <p:sp>
        <p:nvSpPr>
          <p:cNvPr id="64" name="Text Box 33"/>
          <p:cNvSpPr txBox="1">
            <a:spLocks noChangeArrowheads="1"/>
          </p:cNvSpPr>
          <p:nvPr/>
        </p:nvSpPr>
        <p:spPr bwMode="auto">
          <a:xfrm>
            <a:off x="5077627" y="3300244"/>
            <a:ext cx="1318723" cy="355768"/>
          </a:xfrm>
          <a:prstGeom prst="rect">
            <a:avLst/>
          </a:prstGeom>
          <a:noFill/>
          <a:ln>
            <a:noFill/>
          </a:ln>
          <a:effectLst/>
          <a:extLst>
            <a:ext uri="{909E8E84-426E-40DD-AFC4-6F175D3DCCD1}">
              <a14:hiddenFill xmlns:a14="http://schemas.microsoft.com/office/drawing/2010/main">
                <a:solidFill>
                  <a:srgbClr val="CC3399">
                    <a:alpha val="7400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Autofit/>
          </a:bodyPr>
          <a:lstStyle/>
          <a:p>
            <a:pPr algn="ctr" fontAlgn="ctr"/>
            <a:r>
              <a:rPr sz="1600">
                <a:solidFill>
                  <a:srgbClr val="000000"/>
                </a:solidFill>
              </a:rPr>
              <a:t>Network O&amp;M</a:t>
            </a:r>
            <a:endParaRPr lang="en-US" altLang="zh-CN" sz="1600" dirty="0">
              <a:solidFill>
                <a:srgbClr val="000000"/>
              </a:solidFill>
              <a:latin typeface="Arial" panose="020B0604020202020204" pitchFamily="34" charset="0"/>
              <a:ea typeface="黑体" panose="02010609060101010101" pitchFamily="49" charset="-122"/>
            </a:endParaRPr>
          </a:p>
        </p:txBody>
      </p:sp>
      <p:pic>
        <p:nvPicPr>
          <p:cNvPr id="65" name="Picture 5" descr="guang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993026" y="1182728"/>
            <a:ext cx="2114759" cy="95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5" descr="guang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624673" y="3797139"/>
            <a:ext cx="2114759" cy="96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9" descr="标注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323" y="1202314"/>
            <a:ext cx="1466295" cy="111696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标注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1859330" y="4259123"/>
            <a:ext cx="2343150" cy="102198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0" descr="标注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flipV="1">
            <a:off x="6065456" y="5094406"/>
            <a:ext cx="1663290" cy="1032119"/>
          </a:xfrm>
          <a:prstGeom prst="rect">
            <a:avLst/>
          </a:prstGeom>
          <a:noFill/>
          <a:extLst>
            <a:ext uri="{909E8E84-426E-40DD-AFC4-6F175D3DCCD1}">
              <a14:hiddenFill xmlns:a14="http://schemas.microsoft.com/office/drawing/2010/main">
                <a:solidFill>
                  <a:srgbClr val="FFFFFF"/>
                </a:solidFill>
              </a14:hiddenFill>
            </a:ext>
          </a:extLst>
        </p:spPr>
      </p:pic>
      <p:sp>
        <p:nvSpPr>
          <p:cNvPr id="70" name="文本框 69"/>
          <p:cNvSpPr txBox="1"/>
          <p:nvPr/>
        </p:nvSpPr>
        <p:spPr>
          <a:xfrm>
            <a:off x="7539353" y="1301971"/>
            <a:ext cx="1415772" cy="276999"/>
          </a:xfrm>
          <a:prstGeom prst="rect">
            <a:avLst/>
          </a:prstGeom>
          <a:noFill/>
        </p:spPr>
        <p:txBody>
          <a:bodyPr wrap="square" rtlCol="0" anchor="ctr" anchorCtr="0">
            <a:noAutofit/>
          </a:bodyPr>
          <a:lstStyle/>
          <a:p>
            <a:pPr algn="ctr" fontAlgn="ctr"/>
            <a:r>
              <a:rPr sz="1200">
                <a:solidFill>
                  <a:srgbClr val="000000"/>
                </a:solidFill>
              </a:rPr>
              <a:t>Performance, alarm, and report</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71" name="文本框 70"/>
          <p:cNvSpPr txBox="1"/>
          <p:nvPr/>
        </p:nvSpPr>
        <p:spPr>
          <a:xfrm>
            <a:off x="8199190" y="4330776"/>
            <a:ext cx="1415772" cy="276999"/>
          </a:xfrm>
          <a:prstGeom prst="rect">
            <a:avLst/>
          </a:prstGeom>
          <a:noFill/>
        </p:spPr>
        <p:txBody>
          <a:bodyPr wrap="square" rtlCol="0" anchor="ctr" anchorCtr="0">
            <a:noAutofit/>
          </a:bodyPr>
          <a:lstStyle/>
          <a:p>
            <a:pPr algn="ctr" fontAlgn="ctr"/>
            <a:r>
              <a:rPr sz="1200">
                <a:solidFill>
                  <a:srgbClr val="000000"/>
                </a:solidFill>
              </a:rPr>
              <a:t>Device, subrack, and board</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72" name="文本框 71"/>
          <p:cNvSpPr txBox="1"/>
          <p:nvPr/>
        </p:nvSpPr>
        <p:spPr>
          <a:xfrm>
            <a:off x="6352375" y="5699011"/>
            <a:ext cx="1147383" cy="276999"/>
          </a:xfrm>
          <a:prstGeom prst="rect">
            <a:avLst/>
          </a:prstGeom>
          <a:noFill/>
        </p:spPr>
        <p:txBody>
          <a:bodyPr wrap="square" rtlCol="0" anchor="ctr" anchorCtr="0">
            <a:noAutofit/>
          </a:bodyPr>
          <a:lstStyle/>
          <a:p>
            <a:pPr algn="ctr" fontAlgn="ctr"/>
            <a:r>
              <a:rPr sz="1200">
                <a:solidFill>
                  <a:srgbClr val="000000"/>
                </a:solidFill>
              </a:rPr>
              <a:t>Backup and restoration</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73" name="文本框 72"/>
          <p:cNvSpPr txBox="1"/>
          <p:nvPr/>
        </p:nvSpPr>
        <p:spPr>
          <a:xfrm>
            <a:off x="1993705" y="4841543"/>
            <a:ext cx="2031325" cy="276999"/>
          </a:xfrm>
          <a:prstGeom prst="rect">
            <a:avLst/>
          </a:prstGeom>
          <a:noFill/>
        </p:spPr>
        <p:txBody>
          <a:bodyPr wrap="square" rtlCol="0" anchor="ctr" anchorCtr="0">
            <a:noAutofit/>
          </a:bodyPr>
          <a:lstStyle/>
          <a:p>
            <a:pPr algn="ctr" fontAlgn="ctr"/>
            <a:r>
              <a:rPr sz="1200">
                <a:solidFill>
                  <a:srgbClr val="000000"/>
                </a:solidFill>
              </a:rPr>
              <a:t>Discovering suspicious and unauthorized terminals</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74" name="文本框 73"/>
          <p:cNvSpPr txBox="1"/>
          <p:nvPr/>
        </p:nvSpPr>
        <p:spPr>
          <a:xfrm>
            <a:off x="3028979" y="1375073"/>
            <a:ext cx="1240828" cy="276999"/>
          </a:xfrm>
          <a:prstGeom prst="rect">
            <a:avLst/>
          </a:prstGeom>
          <a:noFill/>
        </p:spPr>
        <p:txBody>
          <a:bodyPr wrap="square" rtlCol="0" anchor="ctr" anchorCtr="0">
            <a:noAutofit/>
          </a:bodyPr>
          <a:lstStyle/>
          <a:p>
            <a:pPr algn="ctr" fontAlgn="ctr"/>
            <a:r>
              <a:rPr sz="1200">
                <a:solidFill>
                  <a:srgbClr val="000000"/>
                </a:solidFill>
              </a:rPr>
              <a:t>Batch delivery</a:t>
            </a:r>
            <a:endParaRPr lang="en-US" altLang="zh-CN" sz="1200" dirty="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78590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924907" y="2239448"/>
            <a:ext cx="6559472" cy="568325"/>
            <a:chOff x="1924907" y="2239448"/>
            <a:chExt cx="6559472" cy="568325"/>
          </a:xfrm>
          <a:solidFill>
            <a:srgbClr val="7F7F7F"/>
          </a:solidFill>
        </p:grpSpPr>
        <p:sp>
          <p:nvSpPr>
            <p:cNvPr id="19" name="Freeform 11"/>
            <p:cNvSpPr>
              <a:spLocks/>
            </p:cNvSpPr>
            <p:nvPr/>
          </p:nvSpPr>
          <p:spPr bwMode="gray">
            <a:xfrm>
              <a:off x="2796363" y="2239448"/>
              <a:ext cx="5688016"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0" name="Freeform 12"/>
            <p:cNvSpPr>
              <a:spLocks/>
            </p:cNvSpPr>
            <p:nvPr/>
          </p:nvSpPr>
          <p:spPr bwMode="gray">
            <a:xfrm>
              <a:off x="1924907" y="2239448"/>
              <a:ext cx="764775"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1" name="Text Box 13"/>
            <p:cNvSpPr txBox="1">
              <a:spLocks noChangeArrowheads="1"/>
            </p:cNvSpPr>
            <p:nvPr/>
          </p:nvSpPr>
          <p:spPr bwMode="gray">
            <a:xfrm>
              <a:off x="2909521" y="2295010"/>
              <a:ext cx="4493055" cy="457200"/>
            </a:xfrm>
            <a:prstGeom prst="rect">
              <a:avLst/>
            </a:prstGeom>
            <a:noFill/>
            <a:ln w="9525">
              <a:noFill/>
              <a:miter lim="800000"/>
              <a:headEnd/>
              <a:tailEnd/>
            </a:ln>
            <a:effectLst>
              <a:outerShdw dist="17961" dir="2700000" algn="ctr" rotWithShape="0">
                <a:srgbClr val="333333">
                  <a:alpha val="50000"/>
                </a:srgbClr>
              </a:outerShdw>
            </a:effectLst>
          </p:spPr>
          <p:txBody>
            <a:bodyPr>
              <a:spAutoFit/>
            </a:bodyPr>
            <a:lstStyle/>
            <a:p>
              <a:pPr defTabSz="914400" fontAlgn="ctr">
                <a:spcBef>
                  <a:spcPct val="0"/>
                </a:spcBef>
                <a:spcAft>
                  <a:spcPct val="0"/>
                </a:spcAft>
                <a:defRPr/>
              </a:pPr>
              <a:r>
                <a:rPr sz="2400">
                  <a:solidFill>
                    <a:srgbClr val="FFFFFF"/>
                  </a:solidFill>
                </a:rPr>
                <a:t>Overview</a:t>
              </a:r>
              <a:endParaRPr lang="en-US" sz="2400" dirty="0">
                <a:solidFill>
                  <a:srgbClr val="FFFFFF"/>
                </a:solidFill>
                <a:latin typeface="Arial" panose="020B0604020202020204" pitchFamily="34" charset="0"/>
              </a:endParaRPr>
            </a:p>
          </p:txBody>
        </p:sp>
        <p:sp>
          <p:nvSpPr>
            <p:cNvPr id="22" name="Text Box 16"/>
            <p:cNvSpPr txBox="1">
              <a:spLocks noChangeArrowheads="1"/>
            </p:cNvSpPr>
            <p:nvPr/>
          </p:nvSpPr>
          <p:spPr bwMode="gray">
            <a:xfrm>
              <a:off x="2172334" y="2262000"/>
              <a:ext cx="382388"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1</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grpSp>
      <p:grpSp>
        <p:nvGrpSpPr>
          <p:cNvPr id="23" name="组合 22"/>
          <p:cNvGrpSpPr/>
          <p:nvPr/>
        </p:nvGrpSpPr>
        <p:grpSpPr>
          <a:xfrm>
            <a:off x="1924907" y="2921041"/>
            <a:ext cx="6559472" cy="568325"/>
            <a:chOff x="1924907" y="2915569"/>
            <a:chExt cx="6559472" cy="568325"/>
          </a:xfrm>
          <a:solidFill>
            <a:srgbClr val="C00000"/>
          </a:solidFill>
        </p:grpSpPr>
        <p:sp>
          <p:nvSpPr>
            <p:cNvPr id="24" name="Freeform 9"/>
            <p:cNvSpPr>
              <a:spLocks/>
            </p:cNvSpPr>
            <p:nvPr/>
          </p:nvSpPr>
          <p:spPr bwMode="gray">
            <a:xfrm>
              <a:off x="2796363" y="2915569"/>
              <a:ext cx="5688016"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5" name="Freeform 10"/>
            <p:cNvSpPr>
              <a:spLocks/>
            </p:cNvSpPr>
            <p:nvPr/>
          </p:nvSpPr>
          <p:spPr bwMode="gray">
            <a:xfrm>
              <a:off x="1924907" y="2915569"/>
              <a:ext cx="764775"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26" name="Text Box 14"/>
            <p:cNvSpPr txBox="1">
              <a:spLocks noChangeArrowheads="1"/>
            </p:cNvSpPr>
            <p:nvPr/>
          </p:nvSpPr>
          <p:spPr bwMode="gray">
            <a:xfrm>
              <a:off x="2909521" y="2968899"/>
              <a:ext cx="5266297"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defRPr/>
              </a:pPr>
              <a:r>
                <a:rPr sz="2400">
                  <a:solidFill>
                    <a:srgbClr val="FFFFFF"/>
                  </a:solidFill>
                </a:rPr>
                <a:t>Site Deployment</a:t>
              </a:r>
              <a:endParaRPr lang="en-US" sz="2400" dirty="0">
                <a:solidFill>
                  <a:srgbClr val="FFFFFF"/>
                </a:solidFill>
                <a:latin typeface="Arial" panose="020B0604020202020204" pitchFamily="34" charset="0"/>
              </a:endParaRPr>
            </a:p>
          </p:txBody>
        </p:sp>
        <p:sp>
          <p:nvSpPr>
            <p:cNvPr id="27" name="Text Box 17"/>
            <p:cNvSpPr txBox="1">
              <a:spLocks noChangeArrowheads="1"/>
            </p:cNvSpPr>
            <p:nvPr/>
          </p:nvSpPr>
          <p:spPr bwMode="gray">
            <a:xfrm>
              <a:off x="2172334" y="2938121"/>
              <a:ext cx="382388"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2</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grpSp>
      <p:grpSp>
        <p:nvGrpSpPr>
          <p:cNvPr id="28" name="组合 27"/>
          <p:cNvGrpSpPr/>
          <p:nvPr/>
        </p:nvGrpSpPr>
        <p:grpSpPr>
          <a:xfrm>
            <a:off x="1932580" y="3602633"/>
            <a:ext cx="6494728" cy="568325"/>
            <a:chOff x="1932580" y="3602633"/>
            <a:chExt cx="6494728" cy="568325"/>
          </a:xfrm>
        </p:grpSpPr>
        <p:sp>
          <p:nvSpPr>
            <p:cNvPr id="29" name="Freeform 6"/>
            <p:cNvSpPr>
              <a:spLocks/>
            </p:cNvSpPr>
            <p:nvPr/>
          </p:nvSpPr>
          <p:spPr bwMode="gray">
            <a:xfrm>
              <a:off x="2796363" y="3602633"/>
              <a:ext cx="5630945"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30" name="Freeform 7"/>
            <p:cNvSpPr>
              <a:spLocks/>
            </p:cNvSpPr>
            <p:nvPr/>
          </p:nvSpPr>
          <p:spPr bwMode="gray">
            <a:xfrm>
              <a:off x="1932580" y="3602633"/>
              <a:ext cx="757102"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ctr">
                <a:spcBef>
                  <a:spcPct val="0"/>
                </a:spcBef>
                <a:spcAft>
                  <a:spcPct val="0"/>
                </a:spcAft>
                <a:defRPr/>
              </a:pPr>
              <a:endParaRPr lang="en-US" altLang="zh-CN" sz="1000" kern="0" dirty="0">
                <a:solidFill>
                  <a:srgbClr val="000000"/>
                </a:solidFill>
                <a:latin typeface="Arial" panose="020B0604020202020204" pitchFamily="34" charset="0"/>
                <a:ea typeface="微软雅黑" panose="020B0503020204020204" pitchFamily="34" charset="-122"/>
              </a:endParaRPr>
            </a:p>
          </p:txBody>
        </p:sp>
        <p:sp>
          <p:nvSpPr>
            <p:cNvPr id="31" name="Text Box 8"/>
            <p:cNvSpPr txBox="1">
              <a:spLocks noChangeArrowheads="1"/>
            </p:cNvSpPr>
            <p:nvPr/>
          </p:nvSpPr>
          <p:spPr bwMode="gray">
            <a:xfrm>
              <a:off x="2936415" y="3655963"/>
              <a:ext cx="516613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defRPr/>
              </a:pPr>
              <a:endParaRPr lang="en-US" altLang="zh-CN" sz="2400" kern="0" dirty="0" smtClean="0">
                <a:solidFill>
                  <a:srgbClr val="FFFFFF"/>
                </a:solidFill>
                <a:latin typeface="Arial" panose="020B0604020202020204" pitchFamily="34" charset="0"/>
                <a:ea typeface="微软雅黑" panose="020B0503020204020204" pitchFamily="34" charset="-122"/>
              </a:endParaRPr>
            </a:p>
          </p:txBody>
        </p:sp>
        <p:sp>
          <p:nvSpPr>
            <p:cNvPr id="32" name="Text Box 18"/>
            <p:cNvSpPr txBox="1">
              <a:spLocks noChangeArrowheads="1"/>
            </p:cNvSpPr>
            <p:nvPr/>
          </p:nvSpPr>
          <p:spPr bwMode="gray">
            <a:xfrm>
              <a:off x="2176171" y="3625185"/>
              <a:ext cx="378551"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400" fontAlgn="ctr">
                <a:spcBef>
                  <a:spcPct val="50000"/>
                </a:spcBef>
                <a:spcAft>
                  <a:spcPct val="0"/>
                </a:spcAft>
                <a:defRPr/>
              </a:pPr>
              <a:r>
                <a:rPr sz="2800">
                  <a:solidFill>
                    <a:srgbClr val="FFFFFF"/>
                  </a:solidFill>
                </a:rPr>
                <a:t>3</a:t>
              </a:r>
              <a:endParaRPr lang="en-US" altLang="zh-CN" sz="2800" b="1" kern="0" dirty="0" smtClean="0">
                <a:solidFill>
                  <a:srgbClr val="FFFFFF"/>
                </a:solidFill>
                <a:latin typeface="Arial" panose="020B0604020202020204" pitchFamily="34" charset="0"/>
                <a:ea typeface="微软雅黑" panose="020B0503020204020204" pitchFamily="34" charset="-122"/>
              </a:endParaRPr>
            </a:p>
          </p:txBody>
        </p:sp>
        <p:sp>
          <p:nvSpPr>
            <p:cNvPr id="33" name="Text Box 8"/>
            <p:cNvSpPr txBox="1">
              <a:spLocks noChangeArrowheads="1"/>
            </p:cNvSpPr>
            <p:nvPr/>
          </p:nvSpPr>
          <p:spPr bwMode="gray">
            <a:xfrm>
              <a:off x="2909521" y="3655963"/>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400" fontAlgn="ctr">
                <a:spcBef>
                  <a:spcPct val="0"/>
                </a:spcBef>
                <a:spcAft>
                  <a:spcPct val="0"/>
                </a:spcAft>
              </a:pPr>
              <a:r>
                <a:rPr sz="2400">
                  <a:solidFill>
                    <a:srgbClr val="FFFFFF"/>
                  </a:solidFill>
                </a:rPr>
                <a:t>Routine O&amp;M</a:t>
              </a:r>
              <a:endParaRPr lang="en-US" sz="2400" dirty="0">
                <a:solidFill>
                  <a:srgbClr val="FFFFFF"/>
                </a:solidFill>
                <a:latin typeface="Arial" panose="020B0604020202020204" pitchFamily="34" charset="0"/>
              </a:endParaRPr>
            </a:p>
          </p:txBody>
        </p:sp>
      </p:grpSp>
    </p:spTree>
    <p:extLst>
      <p:ext uri="{BB962C8B-B14F-4D97-AF65-F5344CB8AC3E}">
        <p14:creationId xmlns:p14="http://schemas.microsoft.com/office/powerpoint/2010/main" val="395541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Deployment Overview</a:t>
            </a:r>
            <a:endParaRPr lang="en-US" altLang="zh-CN" sz="2400" dirty="0">
              <a:solidFill>
                <a:srgbClr val="C00000"/>
              </a:solidFill>
              <a:latin typeface="Arial" panose="020B0604020202020204" pitchFamily="34" charset="0"/>
            </a:endParaRPr>
          </a:p>
        </p:txBody>
      </p:sp>
      <p:sp>
        <p:nvSpPr>
          <p:cNvPr id="39" name="燕尾形 38"/>
          <p:cNvSpPr/>
          <p:nvPr/>
        </p:nvSpPr>
        <p:spPr bwMode="auto">
          <a:xfrm>
            <a:off x="1783424" y="3185895"/>
            <a:ext cx="3173218" cy="1004437"/>
          </a:xfrm>
          <a:prstGeom prst="chevron">
            <a:avLst/>
          </a:prstGeom>
          <a:solidFill>
            <a:srgbClr val="00B0F0"/>
          </a:solidFill>
          <a:ln>
            <a:noFill/>
          </a:ln>
          <a:effectLst/>
          <a:ex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sz="1400" b="1">
                <a:solidFill>
                  <a:srgbClr val="FFFFFF"/>
                </a:solidFill>
              </a:rPr>
              <a:t>Subnet planning</a:t>
            </a:r>
            <a:endParaRPr lang="en-US" sz="1400" b="1" dirty="0">
              <a:solidFill>
                <a:srgbClr val="FFFFFF"/>
              </a:solidFill>
              <a:latin typeface="Arial" panose="020B0604020202020204" pitchFamily="34" charset="0"/>
            </a:endParaRPr>
          </a:p>
        </p:txBody>
      </p:sp>
      <p:sp>
        <p:nvSpPr>
          <p:cNvPr id="40" name="燕尾形 39"/>
          <p:cNvSpPr/>
          <p:nvPr/>
        </p:nvSpPr>
        <p:spPr bwMode="auto">
          <a:xfrm>
            <a:off x="4633741" y="3198882"/>
            <a:ext cx="3173218" cy="1004437"/>
          </a:xfrm>
          <a:prstGeom prst="chevron">
            <a:avLst/>
          </a:prstGeom>
          <a:solidFill>
            <a:srgbClr val="666666">
              <a:lumMod val="40000"/>
              <a:lumOff val="60000"/>
            </a:srgbClr>
          </a:solidFill>
          <a:ln>
            <a:noFill/>
          </a:ln>
          <a:effectLst/>
          <a:ex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sz="1400" b="1">
                <a:solidFill>
                  <a:srgbClr val="1D1D1A"/>
                </a:solidFill>
              </a:rPr>
              <a:t>Device addition</a:t>
            </a:r>
            <a:endParaRPr lang="en-US" altLang="zh-CN" sz="1400" b="1" kern="0" dirty="0">
              <a:solidFill>
                <a:srgbClr val="1D1D1A"/>
              </a:solidFill>
              <a:latin typeface="Arial" panose="020B0604020202020204" pitchFamily="34" charset="0"/>
              <a:ea typeface="微软雅黑" pitchFamily="34" charset="-122"/>
            </a:endParaRPr>
          </a:p>
        </p:txBody>
      </p:sp>
      <p:sp>
        <p:nvSpPr>
          <p:cNvPr id="42" name="燕尾形 41"/>
          <p:cNvSpPr/>
          <p:nvPr/>
        </p:nvSpPr>
        <p:spPr bwMode="auto">
          <a:xfrm>
            <a:off x="7502158" y="3211869"/>
            <a:ext cx="3173218" cy="1004437"/>
          </a:xfrm>
          <a:prstGeom prst="chevron">
            <a:avLst/>
          </a:prstGeom>
          <a:solidFill>
            <a:srgbClr val="00B0F0"/>
          </a:solidFill>
          <a:ln>
            <a:noFill/>
          </a:ln>
          <a:effectLst/>
          <a:ex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sz="1400" b="1">
                <a:solidFill>
                  <a:srgbClr val="FFFFFF"/>
                </a:solidFill>
              </a:rPr>
              <a:t>Monitoring configuration</a:t>
            </a:r>
            <a:endParaRPr lang="en-US" altLang="zh-CN" sz="1400" b="1" dirty="0">
              <a:solidFill>
                <a:srgbClr val="FFFFFF"/>
              </a:solidFill>
              <a:latin typeface="Arial" panose="020B0604020202020204" pitchFamily="34" charset="0"/>
              <a:ea typeface="微软雅黑" pitchFamily="34" charset="-122"/>
            </a:endParaRPr>
          </a:p>
        </p:txBody>
      </p:sp>
      <p:grpSp>
        <p:nvGrpSpPr>
          <p:cNvPr id="47" name="组合 46"/>
          <p:cNvGrpSpPr/>
          <p:nvPr/>
        </p:nvGrpSpPr>
        <p:grpSpPr>
          <a:xfrm>
            <a:off x="2312500" y="4203319"/>
            <a:ext cx="50130" cy="980457"/>
            <a:chOff x="1799249" y="4387442"/>
            <a:chExt cx="27876" cy="1719326"/>
          </a:xfrm>
        </p:grpSpPr>
        <p:cxnSp>
          <p:nvCxnSpPr>
            <p:cNvPr id="48" name="直接连接符 47"/>
            <p:cNvCxnSpPr/>
            <p:nvPr/>
          </p:nvCxnSpPr>
          <p:spPr>
            <a:xfrm flipV="1">
              <a:off x="1812022" y="4387442"/>
              <a:ext cx="0" cy="1648680"/>
            </a:xfrm>
            <a:prstGeom prst="line">
              <a:avLst/>
            </a:prstGeom>
            <a:noFill/>
            <a:ln w="22225" cap="flat" cmpd="sng" algn="ctr">
              <a:solidFill>
                <a:srgbClr val="0070C0"/>
              </a:solidFill>
              <a:prstDash val="solid"/>
              <a:miter lim="800000"/>
            </a:ln>
            <a:effectLst/>
          </p:spPr>
        </p:cxnSp>
        <p:sp>
          <p:nvSpPr>
            <p:cNvPr id="49" name="椭圆 48"/>
            <p:cNvSpPr/>
            <p:nvPr/>
          </p:nvSpPr>
          <p:spPr>
            <a:xfrm>
              <a:off x="1799249" y="6026595"/>
              <a:ext cx="27876" cy="80173"/>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fontAlgn="ctr">
                <a:defRPr/>
              </a:pPr>
              <a:endParaRPr lang="en-US" altLang="zh-CN" kern="0" dirty="0" smtClean="0">
                <a:solidFill>
                  <a:srgbClr val="666666"/>
                </a:solidFill>
                <a:latin typeface="Arial" panose="020B0604020202020204" pitchFamily="34" charset="0"/>
                <a:ea typeface="等线" panose="02010600030101010101" pitchFamily="2" charset="-122"/>
              </a:endParaRPr>
            </a:p>
          </p:txBody>
        </p:sp>
      </p:grpSp>
      <p:sp>
        <p:nvSpPr>
          <p:cNvPr id="50" name="文本框 49"/>
          <p:cNvSpPr txBox="1"/>
          <p:nvPr/>
        </p:nvSpPr>
        <p:spPr>
          <a:xfrm>
            <a:off x="2390948" y="4376329"/>
            <a:ext cx="1616645" cy="792000"/>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0" scaled="0"/>
          </a:gradFill>
        </p:spPr>
        <p:txBody>
          <a:bodyPr wrap="square" lIns="36000" tIns="36000" rIns="36000" bIns="36000" rtlCol="0" anchor="ctr">
            <a:noAutofit/>
          </a:bodyPr>
          <a:lstStyle/>
          <a:p>
            <a:pPr defTabSz="914400" fontAlgn="ctr">
              <a:defRPr/>
            </a:pPr>
            <a:r>
              <a:rPr sz="1100">
                <a:solidFill>
                  <a:srgbClr val="000000"/>
                </a:solidFill>
              </a:rPr>
              <a:t>Categorize network devices by subnet to facilitate hierarchical monitoring.</a:t>
            </a:r>
            <a:endParaRPr lang="en-US" sz="1100" dirty="0">
              <a:solidFill>
                <a:srgbClr val="000000"/>
              </a:solidFill>
              <a:latin typeface="Arial" panose="020B0604020202020204" pitchFamily="34" charset="0"/>
            </a:endParaRPr>
          </a:p>
        </p:txBody>
      </p:sp>
      <p:sp>
        <p:nvSpPr>
          <p:cNvPr id="52" name="文本框 51"/>
          <p:cNvSpPr txBox="1"/>
          <p:nvPr/>
        </p:nvSpPr>
        <p:spPr>
          <a:xfrm>
            <a:off x="5093129" y="2314537"/>
            <a:ext cx="2409029" cy="864000"/>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10800000" scaled="0"/>
          </a:gradFill>
        </p:spPr>
        <p:txBody>
          <a:bodyPr wrap="square" lIns="36000" tIns="36000" rIns="36000" bIns="36000" rtlCol="0" anchor="ctr">
            <a:noAutofit/>
          </a:bodyPr>
          <a:lstStyle/>
          <a:p>
            <a:pPr defTabSz="914400" fontAlgn="ctr">
              <a:defRPr/>
            </a:pPr>
            <a:r>
              <a:rPr sz="1100">
                <a:solidFill>
                  <a:srgbClr val="000000"/>
                </a:solidFill>
              </a:rPr>
              <a:t>Add the networks to be managed to eSight based on the SNMP and adjust their positions in the topology as required.</a:t>
            </a:r>
            <a:endParaRPr lang="en-US" altLang="zh-CN" sz="1100" kern="0" dirty="0" smtClean="0">
              <a:solidFill>
                <a:srgbClr val="000000"/>
              </a:solidFill>
              <a:latin typeface="Arial" panose="020B0604020202020204" pitchFamily="34" charset="0"/>
              <a:ea typeface="微软雅黑" panose="020B0503020204020204" pitchFamily="34" charset="-122"/>
            </a:endParaRPr>
          </a:p>
        </p:txBody>
      </p:sp>
      <p:grpSp>
        <p:nvGrpSpPr>
          <p:cNvPr id="53" name="组合 52"/>
          <p:cNvGrpSpPr/>
          <p:nvPr/>
        </p:nvGrpSpPr>
        <p:grpSpPr>
          <a:xfrm flipV="1">
            <a:off x="4993301" y="2212937"/>
            <a:ext cx="64581" cy="985944"/>
            <a:chOff x="1799778" y="4387442"/>
            <a:chExt cx="27876" cy="1755133"/>
          </a:xfrm>
        </p:grpSpPr>
        <p:cxnSp>
          <p:nvCxnSpPr>
            <p:cNvPr id="54" name="直接连接符 53"/>
            <p:cNvCxnSpPr/>
            <p:nvPr/>
          </p:nvCxnSpPr>
          <p:spPr>
            <a:xfrm flipV="1">
              <a:off x="1812022" y="4387442"/>
              <a:ext cx="0" cy="1648680"/>
            </a:xfrm>
            <a:prstGeom prst="line">
              <a:avLst/>
            </a:prstGeom>
            <a:noFill/>
            <a:ln w="22225" cap="flat" cmpd="sng" algn="ctr">
              <a:solidFill>
                <a:srgbClr val="0070C0"/>
              </a:solidFill>
              <a:prstDash val="solid"/>
              <a:miter lim="800000"/>
            </a:ln>
            <a:effectLst/>
          </p:spPr>
        </p:cxnSp>
        <p:sp>
          <p:nvSpPr>
            <p:cNvPr id="55" name="椭圆 54"/>
            <p:cNvSpPr/>
            <p:nvPr/>
          </p:nvSpPr>
          <p:spPr>
            <a:xfrm>
              <a:off x="1799778" y="6026596"/>
              <a:ext cx="27876" cy="115979"/>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fontAlgn="ctr">
                <a:defRPr/>
              </a:pPr>
              <a:endParaRPr lang="en-US" altLang="zh-CN" kern="0" dirty="0" smtClean="0">
                <a:solidFill>
                  <a:srgbClr val="666666"/>
                </a:solidFill>
                <a:latin typeface="Arial" panose="020B0604020202020204" pitchFamily="34" charset="0"/>
                <a:ea typeface="等线" panose="02010600030101010101" pitchFamily="2" charset="-122"/>
              </a:endParaRPr>
            </a:p>
          </p:txBody>
        </p:sp>
      </p:grpSp>
      <p:sp>
        <p:nvSpPr>
          <p:cNvPr id="56" name="文本框 55"/>
          <p:cNvSpPr txBox="1"/>
          <p:nvPr/>
        </p:nvSpPr>
        <p:spPr>
          <a:xfrm>
            <a:off x="2312806" y="1180492"/>
            <a:ext cx="1808187" cy="276999"/>
          </a:xfrm>
          <a:prstGeom prst="rect">
            <a:avLst/>
          </a:prstGeom>
          <a:noFill/>
        </p:spPr>
        <p:txBody>
          <a:bodyPr wrap="none" lIns="0" tIns="0" rIns="0" bIns="0" rtlCol="0">
            <a:spAutoFit/>
          </a:bodyPr>
          <a:lstStyle/>
          <a:p>
            <a:pPr algn="ctr" fontAlgn="ctr"/>
            <a:r>
              <a:rPr b="1">
                <a:solidFill>
                  <a:srgbClr val="000000"/>
                </a:solidFill>
              </a:rPr>
              <a:t>Subnet planning</a:t>
            </a:r>
            <a:endParaRPr kumimoji="1" lang="en-US" altLang="zh-CN" b="1" dirty="0" smtClean="0">
              <a:solidFill>
                <a:srgbClr val="000000"/>
              </a:solidFill>
              <a:latin typeface="Arial" panose="020B0604020202020204" pitchFamily="34" charset="0"/>
              <a:ea typeface="Microsoft YaHei" panose="020B0503020204020204" pitchFamily="34" charset="-122"/>
            </a:endParaRPr>
          </a:p>
        </p:txBody>
      </p:sp>
      <p:sp>
        <p:nvSpPr>
          <p:cNvPr id="57" name="文本框 56"/>
          <p:cNvSpPr txBox="1"/>
          <p:nvPr/>
        </p:nvSpPr>
        <p:spPr>
          <a:xfrm>
            <a:off x="5233948" y="1180492"/>
            <a:ext cx="1705595" cy="276999"/>
          </a:xfrm>
          <a:prstGeom prst="rect">
            <a:avLst/>
          </a:prstGeom>
          <a:noFill/>
        </p:spPr>
        <p:txBody>
          <a:bodyPr wrap="none" lIns="0" tIns="0" rIns="0" bIns="0" rtlCol="0">
            <a:spAutoFit/>
          </a:bodyPr>
          <a:lstStyle/>
          <a:p>
            <a:pPr algn="ctr" fontAlgn="ctr"/>
            <a:r>
              <a:rPr b="1">
                <a:solidFill>
                  <a:srgbClr val="000000"/>
                </a:solidFill>
              </a:rPr>
              <a:t>Device addition</a:t>
            </a:r>
            <a:endParaRPr kumimoji="1" lang="en-US" altLang="zh-CN" b="1" dirty="0" smtClean="0">
              <a:solidFill>
                <a:srgbClr val="000000"/>
              </a:solidFill>
              <a:latin typeface="Arial" panose="020B0604020202020204" pitchFamily="34" charset="0"/>
              <a:ea typeface="Microsoft YaHei" panose="020B0503020204020204" pitchFamily="34" charset="-122"/>
            </a:endParaRPr>
          </a:p>
        </p:txBody>
      </p:sp>
      <p:sp>
        <p:nvSpPr>
          <p:cNvPr id="58" name="文本框 57"/>
          <p:cNvSpPr txBox="1"/>
          <p:nvPr/>
        </p:nvSpPr>
        <p:spPr>
          <a:xfrm>
            <a:off x="7660690" y="1180492"/>
            <a:ext cx="2731517" cy="276999"/>
          </a:xfrm>
          <a:prstGeom prst="rect">
            <a:avLst/>
          </a:prstGeom>
          <a:noFill/>
        </p:spPr>
        <p:txBody>
          <a:bodyPr wrap="none" lIns="0" tIns="0" rIns="0" bIns="0" rtlCol="0">
            <a:spAutoFit/>
          </a:bodyPr>
          <a:lstStyle/>
          <a:p>
            <a:pPr algn="ctr" fontAlgn="ctr"/>
            <a:r>
              <a:rPr b="1">
                <a:solidFill>
                  <a:srgbClr val="000000"/>
                </a:solidFill>
              </a:rPr>
              <a:t>Monitoring configuration</a:t>
            </a:r>
            <a:endParaRPr kumimoji="1" lang="en-US" altLang="zh-CN" b="1" dirty="0" smtClean="0">
              <a:solidFill>
                <a:srgbClr val="000000"/>
              </a:solidFill>
              <a:latin typeface="Arial" panose="020B0604020202020204" pitchFamily="34" charset="0"/>
              <a:ea typeface="Microsoft YaHei" panose="020B0503020204020204" pitchFamily="34" charset="-122"/>
            </a:endParaRPr>
          </a:p>
        </p:txBody>
      </p:sp>
      <p:sp>
        <p:nvSpPr>
          <p:cNvPr id="59" name="右大括号 58"/>
          <p:cNvSpPr/>
          <p:nvPr/>
        </p:nvSpPr>
        <p:spPr>
          <a:xfrm rot="16200000">
            <a:off x="3019335" y="348555"/>
            <a:ext cx="378502" cy="2850318"/>
          </a:xfrm>
          <a:prstGeom prst="rightBrace">
            <a:avLst/>
          </a:prstGeom>
          <a:noFill/>
          <a:ln w="6350" cap="flat" cmpd="sng" algn="ctr">
            <a:solidFill>
              <a:srgbClr val="1D1D1A"/>
            </a:solidFill>
            <a:prstDash val="solid"/>
            <a:miter lim="800000"/>
          </a:ln>
          <a:effectLst/>
        </p:spPr>
        <p:txBody>
          <a:bodyPr rtlCol="0" anchor="ctr"/>
          <a:lstStyle/>
          <a:p>
            <a:pPr algn="ctr" defTabSz="914400" fontAlgn="ctr">
              <a:defRPr/>
            </a:pPr>
            <a:endParaRPr lang="en-US" altLang="zh-CN" kern="0" dirty="0" smtClean="0">
              <a:solidFill>
                <a:srgbClr val="1D1D1A"/>
              </a:solidFill>
              <a:latin typeface="Arial" panose="020B0604020202020204" pitchFamily="34" charset="0"/>
              <a:ea typeface="等线" panose="02010600030101010101" pitchFamily="2" charset="-122"/>
            </a:endParaRPr>
          </a:p>
        </p:txBody>
      </p:sp>
      <p:grpSp>
        <p:nvGrpSpPr>
          <p:cNvPr id="60" name="组合 59"/>
          <p:cNvGrpSpPr/>
          <p:nvPr/>
        </p:nvGrpSpPr>
        <p:grpSpPr>
          <a:xfrm>
            <a:off x="8085369" y="2002533"/>
            <a:ext cx="64573" cy="1209337"/>
            <a:chOff x="1100552" y="2097944"/>
            <a:chExt cx="33072" cy="1279501"/>
          </a:xfrm>
        </p:grpSpPr>
        <p:cxnSp>
          <p:nvCxnSpPr>
            <p:cNvPr id="61" name="直接连接符 60"/>
            <p:cNvCxnSpPr/>
            <p:nvPr/>
          </p:nvCxnSpPr>
          <p:spPr>
            <a:xfrm flipV="1">
              <a:off x="1115076" y="2133601"/>
              <a:ext cx="0" cy="1243844"/>
            </a:xfrm>
            <a:prstGeom prst="line">
              <a:avLst/>
            </a:prstGeom>
            <a:noFill/>
            <a:ln w="22225" cap="flat" cmpd="sng" algn="ctr">
              <a:solidFill>
                <a:srgbClr val="0070C0"/>
              </a:solidFill>
              <a:prstDash val="solid"/>
              <a:miter lim="800000"/>
            </a:ln>
            <a:effectLst/>
          </p:spPr>
        </p:cxnSp>
        <p:sp>
          <p:nvSpPr>
            <p:cNvPr id="62" name="椭圆 61"/>
            <p:cNvSpPr/>
            <p:nvPr/>
          </p:nvSpPr>
          <p:spPr>
            <a:xfrm>
              <a:off x="1100552" y="2097944"/>
              <a:ext cx="33072" cy="53414"/>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fontAlgn="ctr">
                <a:defRPr/>
              </a:pPr>
              <a:endParaRPr lang="en-US" altLang="zh-CN" kern="0" dirty="0" smtClean="0">
                <a:solidFill>
                  <a:srgbClr val="666666"/>
                </a:solidFill>
                <a:latin typeface="Arial" panose="020B0604020202020204" pitchFamily="34" charset="0"/>
                <a:ea typeface="等线" panose="02010600030101010101" pitchFamily="2" charset="-122"/>
              </a:endParaRPr>
            </a:p>
          </p:txBody>
        </p:sp>
      </p:grpSp>
      <p:sp>
        <p:nvSpPr>
          <p:cNvPr id="63" name="右大括号 62"/>
          <p:cNvSpPr/>
          <p:nvPr/>
        </p:nvSpPr>
        <p:spPr>
          <a:xfrm rot="16200000">
            <a:off x="5912335" y="373140"/>
            <a:ext cx="348823" cy="2830826"/>
          </a:xfrm>
          <a:prstGeom prst="rightBrace">
            <a:avLst/>
          </a:prstGeom>
          <a:noFill/>
          <a:ln w="6350" cap="flat" cmpd="sng" algn="ctr">
            <a:solidFill>
              <a:srgbClr val="1D1D1A"/>
            </a:solidFill>
            <a:prstDash val="solid"/>
            <a:miter lim="800000"/>
          </a:ln>
          <a:effectLst/>
        </p:spPr>
        <p:txBody>
          <a:bodyPr rtlCol="0" anchor="ctr"/>
          <a:lstStyle/>
          <a:p>
            <a:pPr algn="ctr" defTabSz="914400" fontAlgn="ctr">
              <a:defRPr/>
            </a:pPr>
            <a:endParaRPr lang="en-US" altLang="zh-CN" kern="0" dirty="0" smtClean="0">
              <a:solidFill>
                <a:srgbClr val="1D1D1A"/>
              </a:solidFill>
              <a:latin typeface="Arial" panose="020B0604020202020204" pitchFamily="34" charset="0"/>
              <a:ea typeface="等线" panose="02010600030101010101" pitchFamily="2" charset="-122"/>
            </a:endParaRPr>
          </a:p>
        </p:txBody>
      </p:sp>
      <p:sp>
        <p:nvSpPr>
          <p:cNvPr id="64" name="右大括号 63"/>
          <p:cNvSpPr/>
          <p:nvPr/>
        </p:nvSpPr>
        <p:spPr>
          <a:xfrm rot="16200000">
            <a:off x="8850480" y="300295"/>
            <a:ext cx="351938" cy="2973399"/>
          </a:xfrm>
          <a:prstGeom prst="rightBrace">
            <a:avLst/>
          </a:prstGeom>
          <a:noFill/>
          <a:ln w="6350" cap="flat" cmpd="sng" algn="ctr">
            <a:solidFill>
              <a:srgbClr val="1D1D1A"/>
            </a:solidFill>
            <a:prstDash val="solid"/>
            <a:miter lim="800000"/>
          </a:ln>
          <a:effectLst/>
        </p:spPr>
        <p:txBody>
          <a:bodyPr rtlCol="0" anchor="ctr"/>
          <a:lstStyle/>
          <a:p>
            <a:pPr algn="ctr" defTabSz="914400" fontAlgn="ctr">
              <a:defRPr/>
            </a:pPr>
            <a:endParaRPr lang="en-US" altLang="zh-CN" kern="0" dirty="0" smtClean="0">
              <a:solidFill>
                <a:srgbClr val="1D1D1A"/>
              </a:solidFill>
              <a:latin typeface="Arial" panose="020B0604020202020204" pitchFamily="34" charset="0"/>
              <a:ea typeface="等线" panose="02010600030101010101" pitchFamily="2" charset="-122"/>
            </a:endParaRPr>
          </a:p>
        </p:txBody>
      </p:sp>
      <p:sp>
        <p:nvSpPr>
          <p:cNvPr id="67" name="文本框 66"/>
          <p:cNvSpPr txBox="1"/>
          <p:nvPr/>
        </p:nvSpPr>
        <p:spPr>
          <a:xfrm>
            <a:off x="8189612" y="2166368"/>
            <a:ext cx="1797193" cy="864000"/>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10800000" scaled="0"/>
          </a:gradFill>
        </p:spPr>
        <p:txBody>
          <a:bodyPr wrap="square" lIns="36000" tIns="36000" rIns="36000" bIns="36000" rtlCol="0" anchor="ctr">
            <a:noAutofit/>
          </a:bodyPr>
          <a:lstStyle/>
          <a:p>
            <a:pPr defTabSz="914400" fontAlgn="ctr">
              <a:defRPr/>
            </a:pPr>
            <a:r>
              <a:rPr sz="1100">
                <a:solidFill>
                  <a:srgbClr val="000000"/>
                </a:solidFill>
              </a:rPr>
              <a:t>(Optional) You can customize the configurations based on network conditions.</a:t>
            </a:r>
            <a:endParaRPr lang="en-US" altLang="zh-CN" sz="1100" kern="0" dirty="0" smtClean="0">
              <a:solidFill>
                <a:srgbClr val="000000"/>
              </a:solidFill>
              <a:latin typeface="Arial" panose="020B0604020202020204" pitchFamily="34" charset="0"/>
              <a:ea typeface="微软雅黑" panose="020B0503020204020204" pitchFamily="34" charset="-122"/>
            </a:endParaRPr>
          </a:p>
        </p:txBody>
      </p:sp>
      <p:grpSp>
        <p:nvGrpSpPr>
          <p:cNvPr id="29" name="组合 28"/>
          <p:cNvGrpSpPr/>
          <p:nvPr/>
        </p:nvGrpSpPr>
        <p:grpSpPr>
          <a:xfrm rot="10800000">
            <a:off x="8072632" y="4229293"/>
            <a:ext cx="62407" cy="1213098"/>
            <a:chOff x="1096283" y="2080297"/>
            <a:chExt cx="30968" cy="1284161"/>
          </a:xfrm>
        </p:grpSpPr>
        <p:cxnSp>
          <p:nvCxnSpPr>
            <p:cNvPr id="30" name="直接连接符 29"/>
            <p:cNvCxnSpPr/>
            <p:nvPr/>
          </p:nvCxnSpPr>
          <p:spPr>
            <a:xfrm rot="10800000">
              <a:off x="1115076" y="2133600"/>
              <a:ext cx="1" cy="1230858"/>
            </a:xfrm>
            <a:prstGeom prst="line">
              <a:avLst/>
            </a:prstGeom>
            <a:noFill/>
            <a:ln w="22225" cap="flat" cmpd="sng" algn="ctr">
              <a:solidFill>
                <a:srgbClr val="0070C0"/>
              </a:solidFill>
              <a:prstDash val="solid"/>
              <a:miter lim="800000"/>
            </a:ln>
            <a:effectLst/>
          </p:spPr>
        </p:cxnSp>
        <p:sp>
          <p:nvSpPr>
            <p:cNvPr id="31" name="椭圆 30"/>
            <p:cNvSpPr/>
            <p:nvPr/>
          </p:nvSpPr>
          <p:spPr>
            <a:xfrm>
              <a:off x="1096283" y="2080297"/>
              <a:ext cx="30968" cy="71064"/>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fontAlgn="ctr">
                <a:defRPr/>
              </a:pPr>
              <a:endParaRPr lang="en-US" altLang="zh-CN" kern="0" dirty="0" smtClean="0">
                <a:solidFill>
                  <a:srgbClr val="666666"/>
                </a:solidFill>
                <a:latin typeface="Arial" panose="020B0604020202020204" pitchFamily="34" charset="0"/>
                <a:ea typeface="等线" panose="02010600030101010101" pitchFamily="2" charset="-122"/>
              </a:endParaRPr>
            </a:p>
          </p:txBody>
        </p:sp>
      </p:grpSp>
      <p:sp>
        <p:nvSpPr>
          <p:cNvPr id="32" name="文本框 31"/>
          <p:cNvSpPr txBox="1"/>
          <p:nvPr/>
        </p:nvSpPr>
        <p:spPr>
          <a:xfrm>
            <a:off x="8163819" y="4262339"/>
            <a:ext cx="1797193" cy="1129700"/>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10800000" scaled="0"/>
          </a:gradFill>
        </p:spPr>
        <p:txBody>
          <a:bodyPr wrap="square" lIns="36000" tIns="36000" rIns="36000" bIns="36000" rtlCol="0" anchor="ctr">
            <a:noAutofit/>
          </a:bodyPr>
          <a:lstStyle/>
          <a:p>
            <a:pPr defTabSz="914400" fontAlgn="ctr">
              <a:defRPr/>
            </a:pPr>
            <a:r>
              <a:rPr sz="1100">
                <a:solidFill>
                  <a:srgbClr val="000000"/>
                </a:solidFill>
              </a:rPr>
              <a:t>By default, performance collection tasks, large screens, and report data are preset and usable-upon-unpacking. You can adjust them as required.</a:t>
            </a:r>
            <a:endParaRPr lang="en-US" altLang="zh-CN" sz="1100" kern="0" dirty="0" smtClean="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400456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37547" y="1497260"/>
            <a:ext cx="6672238" cy="4683731"/>
          </a:xfrm>
          <a:prstGeom prst="rect">
            <a:avLst/>
          </a:prstGeom>
        </p:spPr>
      </p:pic>
      <p:sp>
        <p:nvSpPr>
          <p:cNvPr id="2" name="标题 1"/>
          <p:cNvSpPr>
            <a:spLocks noGrp="1"/>
          </p:cNvSpPr>
          <p:nvPr>
            <p:ph type="title"/>
          </p:nvPr>
        </p:nvSpPr>
        <p:spPr>
          <a:xfrm>
            <a:off x="459564" y="7496"/>
            <a:ext cx="10756714" cy="690927"/>
          </a:xfrm>
          <a:noFill/>
          <a:ln w="9525">
            <a:noFill/>
            <a:miter lim="800000"/>
            <a:headEnd/>
            <a:tailEnd/>
          </a:ln>
        </p:spPr>
        <p:txBody>
          <a:bodyPr vert="horz" wrap="square" lIns="78038" tIns="39019" rIns="78038" bIns="39019" numCol="1" anchor="ctr" anchorCtr="0" compatLnSpc="1">
            <a:prstTxWarp prst="textNoShape">
              <a:avLst/>
            </a:prstTxWarp>
          </a:bodyPr>
          <a:lstStyle/>
          <a:p>
            <a:pPr fontAlgn="ctr"/>
            <a:r>
              <a:rPr sz="2400">
                <a:solidFill>
                  <a:srgbClr val="C00000"/>
                </a:solidFill>
              </a:rPr>
              <a:t>Subnet Planning</a:t>
            </a:r>
          </a:p>
        </p:txBody>
      </p:sp>
      <p:sp>
        <p:nvSpPr>
          <p:cNvPr id="5" name="TextBox 3"/>
          <p:cNvSpPr txBox="1"/>
          <p:nvPr/>
        </p:nvSpPr>
        <p:spPr>
          <a:xfrm>
            <a:off x="527120" y="1057935"/>
            <a:ext cx="10756714" cy="276999"/>
          </a:xfrm>
          <a:prstGeom prst="rect">
            <a:avLst/>
          </a:prstGeom>
          <a:solidFill>
            <a:schemeClr val="bg1">
              <a:lumMod val="95000"/>
            </a:schemeClr>
          </a:solidFill>
        </p:spPr>
        <p:txBody>
          <a:bodyPr wrap="square">
            <a:spAutoFit/>
          </a:bodyPr>
          <a:lstStyle/>
          <a:p>
            <a:pPr defTabSz="914400" fontAlgn="ctr">
              <a:spcBef>
                <a:spcPct val="0"/>
              </a:spcBef>
              <a:spcAft>
                <a:spcPct val="0"/>
              </a:spcAft>
              <a:defRPr/>
            </a:pPr>
            <a:r>
              <a:rPr sz="1200">
                <a:solidFill>
                  <a:srgbClr val="000000"/>
                </a:solidFill>
              </a:rPr>
              <a:t>A large network is divided into several subnets based on a specific rule (by region or device type), which facilitates network management.</a:t>
            </a:r>
            <a:endParaRPr lang="en-US" altLang="zh-CN" sz="1200" dirty="0">
              <a:solidFill>
                <a:srgbClr val="000000"/>
              </a:solidFill>
              <a:latin typeface="Arial" panose="020B0604020202020204" pitchFamily="34" charset="0"/>
              <a:ea typeface="微软雅黑" panose="020B0503020204020204" pitchFamily="34" charset="-122"/>
            </a:endParaRPr>
          </a:p>
        </p:txBody>
      </p:sp>
      <p:sp>
        <p:nvSpPr>
          <p:cNvPr id="10" name="文本框 9"/>
          <p:cNvSpPr txBox="1"/>
          <p:nvPr/>
        </p:nvSpPr>
        <p:spPr>
          <a:xfrm>
            <a:off x="718143" y="4583951"/>
            <a:ext cx="1937134" cy="707886"/>
          </a:xfrm>
          <a:prstGeom prst="rect">
            <a:avLst/>
          </a:prstGeom>
          <a:solidFill>
            <a:srgbClr val="00B0F0"/>
          </a:solidFill>
        </p:spPr>
        <p:txBody>
          <a:bodyPr wrap="square" rtlCol="0">
            <a:spAutoFit/>
          </a:bodyPr>
          <a:lstStyle/>
          <a:p>
            <a:pPr fontAlgn="ctr"/>
            <a:r>
              <a:rPr sz="1000">
                <a:solidFill>
                  <a:srgbClr val="FFFFFF"/>
                </a:solidFill>
              </a:rPr>
              <a:t>Generally, subnets are planned by region.</a:t>
            </a:r>
            <a:endParaRPr lang="en-US" altLang="zh-CN" sz="1000" dirty="0" smtClean="0">
              <a:solidFill>
                <a:srgbClr val="FFFFFF"/>
              </a:solidFill>
              <a:latin typeface="Arial" panose="020B0604020202020204" pitchFamily="34" charset="0"/>
              <a:ea typeface="微软雅黑" panose="020B0503020204020204" pitchFamily="34" charset="-122"/>
            </a:endParaRPr>
          </a:p>
          <a:p>
            <a:pPr fontAlgn="ctr"/>
            <a:r>
              <a:rPr sz="1000">
                <a:solidFill>
                  <a:srgbClr val="FFFFFF"/>
                </a:solidFill>
              </a:rPr>
              <a:t>A device can belong to only one subnet.</a:t>
            </a:r>
            <a:endParaRPr lang="en-US" altLang="zh-CN" sz="1000" dirty="0">
              <a:solidFill>
                <a:srgbClr val="FFFFFF"/>
              </a:solidFill>
              <a:latin typeface="Arial" panose="020B0604020202020204" pitchFamily="34" charset="0"/>
              <a:ea typeface="微软雅黑" panose="020B0503020204020204" pitchFamily="34" charset="-122"/>
            </a:endParaRPr>
          </a:p>
        </p:txBody>
      </p:sp>
      <p:sp>
        <p:nvSpPr>
          <p:cNvPr id="11" name="文本框 10"/>
          <p:cNvSpPr txBox="1"/>
          <p:nvPr/>
        </p:nvSpPr>
        <p:spPr>
          <a:xfrm>
            <a:off x="8001000" y="4698289"/>
            <a:ext cx="3050931" cy="707886"/>
          </a:xfrm>
          <a:prstGeom prst="rect">
            <a:avLst/>
          </a:prstGeom>
          <a:solidFill>
            <a:srgbClr val="00B0F0"/>
          </a:solidFill>
        </p:spPr>
        <p:txBody>
          <a:bodyPr wrap="square" rtlCol="0" anchor="ctr">
            <a:spAutoFit/>
          </a:bodyPr>
          <a:lstStyle/>
          <a:p>
            <a:pPr fontAlgn="ctr"/>
            <a:r>
              <a:rPr sz="1000">
                <a:solidFill>
                  <a:srgbClr val="FFFFFF"/>
                </a:solidFill>
              </a:rPr>
              <a:t>The current subnet management is performed based on topology.</a:t>
            </a:r>
            <a:endParaRPr lang="en-US" altLang="zh-CN" sz="1000" dirty="0" smtClean="0">
              <a:solidFill>
                <a:srgbClr val="FFFFFF"/>
              </a:solidFill>
              <a:latin typeface="Arial" panose="020B0604020202020204" pitchFamily="34" charset="0"/>
              <a:ea typeface="微软雅黑" panose="020B0503020204020204" pitchFamily="34" charset="-122"/>
            </a:endParaRPr>
          </a:p>
          <a:p>
            <a:pPr fontAlgn="ctr"/>
            <a:r>
              <a:rPr sz="1000">
                <a:solidFill>
                  <a:srgbClr val="FFFFFF"/>
                </a:solidFill>
              </a:rPr>
              <a:t>You can create, delete, or move a subnet only by right-clicking the blank area in the topology view.</a:t>
            </a:r>
            <a:endParaRPr lang="en-US" altLang="zh-CN" sz="1000" dirty="0">
              <a:solidFill>
                <a:srgbClr val="FFFFFF"/>
              </a:solidFill>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31501" y="1497261"/>
            <a:ext cx="2706046" cy="2925270"/>
          </a:xfrm>
          <a:prstGeom prst="rect">
            <a:avLst/>
          </a:prstGeom>
        </p:spPr>
      </p:pic>
    </p:spTree>
    <p:extLst>
      <p:ext uri="{BB962C8B-B14F-4D97-AF65-F5344CB8AC3E}">
        <p14:creationId xmlns:p14="http://schemas.microsoft.com/office/powerpoint/2010/main" val="588922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7F1CE79D-63B5-4309-AF86-BE8403712FCE}"/>
    </a:ext>
  </a:extLst>
</a:theme>
</file>

<file path=ppt/theme/theme2.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61695FEB-92C2-42CC-B049-3AFFF467605A}"/>
    </a:ext>
  </a:extLst>
</a:theme>
</file>

<file path=ppt/theme/theme3.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C2AF7616-8534-4B9D-9D9F-D73609E1A66D}"/>
    </a:ext>
  </a:extLst>
</a:theme>
</file>

<file path=ppt/theme/theme4.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spPr>
      <a:bodyPr wrap="square">
        <a:spAutoFit/>
      </a:bodyPr>
      <a:lstStyle>
        <a:defPPr>
          <a:lnSpc>
            <a:spcPct val="150000"/>
          </a:lnSpc>
          <a:defRPr sz="1400" b="1" kern="0" smtClean="0">
            <a:solidFill>
              <a:srgbClr val="000000"/>
            </a:solidFill>
            <a:latin typeface="Arial" pitchFamily="34" charset="-122"/>
            <a:ea typeface="微软雅黑" panose="020B0503020204020204" pitchFamily="34" charset="-122"/>
            <a:cs typeface="宋体" panose="02010600030101010101" pitchFamily="2" charset="-122"/>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61695FEB-92C2-42CC-B049-3AFFF467605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1477</Words>
  <Application>Microsoft Office PowerPoint</Application>
  <PresentationFormat>自定义</PresentationFormat>
  <Paragraphs>236</Paragraphs>
  <Slides>24</Slides>
  <Notes>7</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24</vt:i4>
      </vt:variant>
    </vt:vector>
  </HeadingPairs>
  <TitlesOfParts>
    <vt:vector size="40" baseType="lpstr">
      <vt:lpstr>MS PGothic</vt:lpstr>
      <vt:lpstr>MS PGothic</vt:lpstr>
      <vt:lpstr>华文细黑</vt:lpstr>
      <vt:lpstr>宋体</vt:lpstr>
      <vt:lpstr>微软雅黑</vt:lpstr>
      <vt:lpstr>微软雅黑</vt:lpstr>
      <vt:lpstr>等线</vt:lpstr>
      <vt:lpstr>黑体</vt:lpstr>
      <vt:lpstr>Arial</vt:lpstr>
      <vt:lpstr>Times New Roman</vt:lpstr>
      <vt:lpstr>Wingdings</vt:lpstr>
      <vt:lpstr>封面页_图片版 </vt:lpstr>
      <vt:lpstr>目录页</vt:lpstr>
      <vt:lpstr>结束页</vt:lpstr>
      <vt:lpstr>自定义设计方案</vt:lpstr>
      <vt:lpstr>1_目录页</vt:lpstr>
      <vt:lpstr>PowerPoint 演示文稿</vt:lpstr>
      <vt:lpstr>PowerPoint 演示文稿</vt:lpstr>
      <vt:lpstr>PowerPoint 演示文稿</vt:lpstr>
      <vt:lpstr>PowerPoint 演示文稿</vt:lpstr>
      <vt:lpstr>Typical Networking of Network Services</vt:lpstr>
      <vt:lpstr>eSight 20.1 Network Resource Management O&amp;M Feature Overview</vt:lpstr>
      <vt:lpstr>PowerPoint 演示文稿</vt:lpstr>
      <vt:lpstr>Deployment Overview</vt:lpstr>
      <vt:lpstr>Subnet Planning</vt:lpstr>
      <vt:lpstr>Device Addition</vt:lpstr>
      <vt:lpstr>Monitoring Configuration - Topology</vt:lpstr>
      <vt:lpstr>Monitoring Configuration - Performance</vt:lpstr>
      <vt:lpstr>Monitoring Configuration - Polling Tasks</vt:lpstr>
      <vt:lpstr>PowerPoint 演示文稿</vt:lpstr>
      <vt:lpstr>Routine O&amp;M of Network Devices - Resource Overview</vt:lpstr>
      <vt:lpstr>Routine O&amp;M of Network Devices - Key Device Monitoring</vt:lpstr>
      <vt:lpstr>Routine O&amp;M of Network Devices - Device Panel</vt:lpstr>
      <vt:lpstr>Routine O&amp;M of Network Devices - Interface</vt:lpstr>
      <vt:lpstr>Routine O&amp;M of Network Devices - VLAN</vt:lpstr>
      <vt:lpstr>Routine O&amp;M of Network Devices - Configuration File Management</vt:lpstr>
      <vt:lpstr>Routine O&amp;M of Network Devices - Configuration File Management</vt:lpstr>
      <vt:lpstr>Routine O&amp;M of Network Devices - Terminal Monitoring</vt:lpstr>
      <vt:lpstr>Routine O&amp;M of Network Devices - Command Configuration Tool</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2021-05-20T03:30:25Z</dcterms:created>
  <dcterms:modified xsi:type="dcterms:W3CDTF">2021-08-06T09:29:36Z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(3)HrMmYP2Ft2+7xJOvYvM/zviGCG6JHBGJivASZdC+vSAwmkyCkrnyItUNcJ843TmEks4L7yTS
V1EWIjl+fSrjbqpo1I/a9lghfxe4OnRHUGqml/c8pF9QNYPZ2AI3bClXEvLqnKH/gG0ibE0D
cWuBou8+Z1V4GV2HvpJac2JcEeqTWKcHbIcj18LqIYJt9ZkQzYNx/SWfAjok0dudmAkkumse
v3DmnJ8lT+67WyXnlX</vt:lpwstr>
  </property>
  <property fmtid="{D5CDD505-2E9C-101B-9397-08002B2CF9AE}" pid="3" name="_2015_ms_pID_7253431">
    <vt:lpwstr>bZxqIQoc9LPP5beGwoQDKCWaqxXjp0n5qTG4Lc1VzT3a6voNx2IgMP
IKlTPZLagDtBF0LrJ26tgNu14LaZ4ojJmqLmHJeSYmxrP5KLhnOnUzu9RxoMxrtgOjShBKWV
HX2yvsBhfLT5tmRJ75q7cAvBdvdbpfG48TflDCxlxbdTv6+Er+tE+qd58Z6TXUAt4P7GmyHh
4f7MjItlteW54VjLkPN/juTRdk0adXAkqlsO</vt:lpwstr>
  </property>
  <property fmtid="{D5CDD505-2E9C-101B-9397-08002B2CF9AE}" pid="4" name="_2015_ms_pID_7253432">
    <vt:lpwstr>oxNrv7lDFPz1tOyaB4kqXB4=</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1627974949</vt:lpwstr>
  </property>
</Properties>
</file>