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9" r:id="rId1"/>
    <p:sldMasterId id="2147483888" r:id="rId2"/>
    <p:sldMasterId id="2147483897" r:id="rId3"/>
    <p:sldMasterId id="2147483899" r:id="rId4"/>
  </p:sldMasterIdLst>
  <p:notesMasterIdLst>
    <p:notesMasterId r:id="rId28"/>
  </p:notesMasterIdLst>
  <p:handoutMasterIdLst>
    <p:handoutMasterId r:id="rId29"/>
  </p:handoutMasterIdLst>
  <p:sldIdLst>
    <p:sldId id="1319" r:id="rId5"/>
    <p:sldId id="1504" r:id="rId6"/>
    <p:sldId id="1505" r:id="rId7"/>
    <p:sldId id="1484" r:id="rId8"/>
    <p:sldId id="1506" r:id="rId9"/>
    <p:sldId id="1507" r:id="rId10"/>
    <p:sldId id="1508" r:id="rId11"/>
    <p:sldId id="1486" r:id="rId12"/>
    <p:sldId id="1487" r:id="rId13"/>
    <p:sldId id="1513" r:id="rId14"/>
    <p:sldId id="1488" r:id="rId15"/>
    <p:sldId id="1489" r:id="rId16"/>
    <p:sldId id="1516" r:id="rId17"/>
    <p:sldId id="1509" r:id="rId18"/>
    <p:sldId id="1510" r:id="rId19"/>
    <p:sldId id="1492" r:id="rId20"/>
    <p:sldId id="1493" r:id="rId21"/>
    <p:sldId id="1495" r:id="rId22"/>
    <p:sldId id="1494" r:id="rId23"/>
    <p:sldId id="1520" r:id="rId24"/>
    <p:sldId id="1511" r:id="rId25"/>
    <p:sldId id="1512" r:id="rId26"/>
    <p:sldId id="1497" r:id="rId27"/>
  </p:sldIdLst>
  <p:sldSz cx="12192000" cy="6858000"/>
  <p:notesSz cx="7099300" cy="10234613"/>
  <p:defaultTextStyle>
    <a:defPPr lvl="0">
      <a:defRPr lang="zh-CN"/>
    </a:defPPr>
    <a:lvl1pPr lvl="1" algn="l" rtl="0" fontAlgn="t">
      <a:spcBef>
        <a:spcPct val="0"/>
      </a:spcBef>
      <a:spcAft>
        <a:spcPct val="0"/>
      </a:spcAft>
      <a:defRPr sz="1000" kern="1200">
        <a:solidFill>
          <a:schemeClr val="tx1"/>
        </a:solidFill>
        <a:latin typeface="Arial" pitchFamily="34" charset="0"/>
        <a:ea typeface="宋体" charset="-122"/>
        <a:cs typeface="+mn-cs"/>
      </a:defRPr>
    </a:lvl1pPr>
    <a:lvl2pPr marL="457200" lvl="2" algn="l" rtl="0" fontAlgn="t">
      <a:spcBef>
        <a:spcPct val="0"/>
      </a:spcBef>
      <a:spcAft>
        <a:spcPct val="0"/>
      </a:spcAft>
      <a:defRPr sz="1000" kern="1200">
        <a:solidFill>
          <a:schemeClr val="tx1"/>
        </a:solidFill>
        <a:latin typeface="Arial" pitchFamily="34" charset="0"/>
        <a:ea typeface="宋体" charset="-122"/>
        <a:cs typeface="+mn-cs"/>
      </a:defRPr>
    </a:lvl2pPr>
    <a:lvl3pPr marL="914400" lvl="3" algn="l" rtl="0" fontAlgn="t">
      <a:spcBef>
        <a:spcPct val="0"/>
      </a:spcBef>
      <a:spcAft>
        <a:spcPct val="0"/>
      </a:spcAft>
      <a:defRPr sz="1000" kern="1200">
        <a:solidFill>
          <a:schemeClr val="tx1"/>
        </a:solidFill>
        <a:latin typeface="Arial" pitchFamily="34" charset="0"/>
        <a:ea typeface="宋体" charset="-122"/>
        <a:cs typeface="+mn-cs"/>
      </a:defRPr>
    </a:lvl3pPr>
    <a:lvl4pPr marL="1371600" lvl="4"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p:defaultTextStyle>
  <p:extLst>
    <p:ext uri="{EFAFB233-063F-42B5-8137-9DF3F51BA10A}">
      <p15:sldGuideLst xmlns:p15="http://schemas.microsoft.com/office/powerpoint/2012/main">
        <p15:guide id="1" orient="horz" pos="2750" userDrawn="1">
          <p15:clr>
            <a:srgbClr val="A4A3A4"/>
          </p15:clr>
        </p15:guide>
        <p15:guide id="2" orient="horz" pos="572" userDrawn="1">
          <p15:clr>
            <a:srgbClr val="A4A3A4"/>
          </p15:clr>
        </p15:guide>
        <p15:guide id="3" orient="horz" pos="5" userDrawn="1">
          <p15:clr>
            <a:srgbClr val="A4A3A4"/>
          </p15:clr>
        </p15:guide>
        <p15:guide id="4" orient="horz" pos="3203" userDrawn="1">
          <p15:clr>
            <a:srgbClr val="A4A3A4"/>
          </p15:clr>
        </p15:guide>
        <p15:guide id="5" pos="484" userDrawn="1">
          <p15:clr>
            <a:srgbClr val="A4A3A4"/>
          </p15:clr>
        </p15:guide>
        <p15:guide id="6" pos="3840" userDrawn="1">
          <p15:clr>
            <a:srgbClr val="A4A3A4"/>
          </p15:clr>
        </p15:guide>
        <p15:guide id="7" pos="7227" userDrawn="1">
          <p15:clr>
            <a:srgbClr val="A4A3A4"/>
          </p15:clr>
        </p15:guide>
        <p15:guide id="8" orient="horz" pos="436" userDrawn="1">
          <p15:clr>
            <a:srgbClr val="A4A3A4"/>
          </p15:clr>
        </p15:guide>
      </p15:sldGuideLst>
    </p:ext>
    <p:ext uri="{2D200454-40CA-4A62-9FC3-DE9A4176ACB9}">
      <p15:notesGuideLst xmlns:p15="http://schemas.microsoft.com/office/powerpoint/2012/main">
        <p15:guide id="1" orient="horz" pos="3223">
          <p15:clr>
            <a:srgbClr val="A4A3A4"/>
          </p15:clr>
        </p15:guide>
        <p15:guide id="2" orient="horz" pos="479">
          <p15:clr>
            <a:srgbClr val="A4A3A4"/>
          </p15:clr>
        </p15:guide>
        <p15:guide id="3" pos="2440">
          <p15:clr>
            <a:srgbClr val="A4A3A4"/>
          </p15:clr>
        </p15:guide>
        <p15:guide id="4" pos="444">
          <p15:clr>
            <a:srgbClr val="A4A3A4"/>
          </p15:clr>
        </p15:guide>
        <p15:guide id="5" pos="40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C1C1"/>
    <a:srgbClr val="33CCFF"/>
    <a:srgbClr val="FF0909"/>
    <a:srgbClr val="66CCFF"/>
    <a:srgbClr val="0099CC"/>
    <a:srgbClr val="00CCFF"/>
    <a:srgbClr val="CF6B63"/>
    <a:srgbClr val="E7CCC7"/>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50" autoAdjust="0"/>
    <p:restoredTop sz="96424" autoAdjust="0"/>
  </p:normalViewPr>
  <p:slideViewPr>
    <p:cSldViewPr showGuides="1">
      <p:cViewPr varScale="1">
        <p:scale>
          <a:sx n="114" d="100"/>
          <a:sy n="114" d="100"/>
        </p:scale>
        <p:origin x="348" y="102"/>
      </p:cViewPr>
      <p:guideLst>
        <p:guide orient="horz" pos="2750"/>
        <p:guide orient="horz" pos="572"/>
        <p:guide orient="horz" pos="5"/>
        <p:guide orient="horz" pos="3203"/>
        <p:guide pos="484"/>
        <p:guide pos="3840"/>
        <p:guide pos="7227"/>
        <p:guide orient="horz" pos="436"/>
      </p:guideLst>
    </p:cSldViewPr>
  </p:slideViewPr>
  <p:notesTextViewPr>
    <p:cViewPr>
      <p:scale>
        <a:sx n="75" d="100"/>
        <a:sy n="75" d="100"/>
      </p:scale>
      <p:origin x="0" y="0"/>
    </p:cViewPr>
  </p:notesTextViewPr>
  <p:sorterViewPr>
    <p:cViewPr>
      <p:scale>
        <a:sx n="66" d="100"/>
        <a:sy n="66" d="100"/>
      </p:scale>
      <p:origin x="0" y="834"/>
    </p:cViewPr>
  </p:sorterViewPr>
  <p:notesViewPr>
    <p:cSldViewPr showGuides="1">
      <p:cViewPr>
        <p:scale>
          <a:sx n="66" d="100"/>
          <a:sy n="66" d="100"/>
        </p:scale>
        <p:origin x="-2502" y="972"/>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latin typeface="Arial" panose="020B0604020202020204" pitchFamily="34" charset="0"/>
              <a:ea typeface="微软雅黑" panose="020B0503020204020204" pitchFamily="34" charset="-122"/>
              <a:sym typeface="Arial" panose="020B0604020202020204" pitchFamily="34" charset="0"/>
            </a:endParaRPr>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latin typeface="Arial" panose="020B0604020202020204" pitchFamily="34" charset="0"/>
              <a:ea typeface="微软雅黑" panose="020B0503020204020204" pitchFamily="34" charset="-122"/>
              <a:sym typeface="Arial" panose="020B0604020202020204" pitchFamily="34" charset="0"/>
            </a:endParaRPr>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latin typeface="Arial" panose="020B0604020202020204" pitchFamily="34" charset="0"/>
            </a:endParaRPr>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latin typeface="Arial" panose="020B0604020202020204" pitchFamily="34" charset="0"/>
              </a:rPr>
              <a:pPr>
                <a:defRPr/>
              </a:pPr>
              <a:t>‹#›</a:t>
            </a:fld>
            <a:endParaRPr lang="en-US" altLang="zh-CN">
              <a:latin typeface="Arial" panose="020B0604020202020204" pitchFamily="34" charset="0"/>
            </a:endParaRPr>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139700" y="768350"/>
            <a:ext cx="6823075" cy="3838575"/>
          </a:xfrm>
          <a:prstGeom prst="rect">
            <a:avLst/>
          </a:prstGeom>
          <a:noFill/>
          <a:ln w="9525">
            <a:solidFill>
              <a:srgbClr val="000000"/>
            </a:solidFill>
            <a:miter lim="800000"/>
            <a:headEnd/>
            <a:tailEnd/>
          </a:ln>
        </p:spPr>
        <p:txBody>
          <a:bodyPr/>
          <a:lstStyle/>
          <a:p>
            <a:endParaRPr lang="zh-CN" altLang="en-US">
              <a:latin typeface="Arial" panose="020B0604020202020204" pitchFamily="34" charset="0"/>
            </a:endParaRPr>
          </a:p>
        </p:txBody>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itchFamily="2" charset="2"/>
      <a:buChar char="l"/>
      <a:defRPr sz="1100" kern="1200">
        <a:solidFill>
          <a:schemeClr val="tx1"/>
        </a:solidFill>
        <a:latin typeface="Arial" panose="020B0604020202020204" pitchFamily="34" charset="0"/>
        <a:ea typeface="微软雅黑" panose="020B0503020204020204" pitchFamily="34" charset="-122"/>
        <a:cs typeface="+mn-cs"/>
        <a:sym typeface="Arial" panose="020B0604020202020204" pitchFamily="34" charset="0"/>
      </a:defRPr>
    </a:lvl1pPr>
    <a:lvl2pPr marL="541338" indent="-180975" algn="l" rtl="0" eaLnBrk="0" fontAlgn="base" hangingPunct="0">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sym typeface="Arial" panose="020B0604020202020204" pitchFamily="34" charset="0"/>
      </a:defRPr>
    </a:lvl2pPr>
    <a:lvl3pPr marL="895350" indent="-174625" algn="l" rtl="0" eaLnBrk="0" fontAlgn="base" hangingPunct="0">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sym typeface="Arial" panose="020B0604020202020204" pitchFamily="34" charset="0"/>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42875" y="760413"/>
            <a:ext cx="6818313" cy="3836987"/>
          </a:xfrm>
          <a:ln/>
        </p:spPr>
      </p:sp>
    </p:spTree>
    <p:extLst>
      <p:ext uri="{BB962C8B-B14F-4D97-AF65-F5344CB8AC3E}">
        <p14:creationId xmlns:p14="http://schemas.microsoft.com/office/powerpoint/2010/main" val="345808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214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页眉占位符 3"/>
          <p:cNvSpPr>
            <a:spLocks noGrp="1"/>
          </p:cNvSpPr>
          <p:nvPr>
            <p:ph type="hdr" sz="quarter" idx="10"/>
          </p:nvPr>
        </p:nvSpPr>
        <p:spPr>
          <a:xfrm>
            <a:off x="0" y="0"/>
            <a:ext cx="2971800" cy="458788"/>
          </a:xfrm>
          <a:prstGeom prst="rect">
            <a:avLst/>
          </a:prstGeom>
        </p:spPr>
        <p:txBody>
          <a:bodyPr/>
          <a:lstStyle/>
          <a:p>
            <a:r>
              <a:rPr lang="zh-CN" altLang="en-US">
                <a:latin typeface="Arial" panose="020B0604020202020204" pitchFamily="34" charset="0"/>
                <a:ea typeface="微软雅黑" panose="020B0503020204020204" pitchFamily="34" charset="-122"/>
                <a:sym typeface="Arial" panose="020B0604020202020204" pitchFamily="34" charset="0"/>
              </a:rPr>
              <a:t>请将此处改为本章标题</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6184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marL="0" indent="0">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3870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marL="209550" indent="-209550"/>
            <a:endParaRPr lang="zh-CN" altLang="en-US" sz="1100" kern="1200" baseline="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383172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r>
              <a:rPr lang="en-US" altLang="zh-CN">
                <a:latin typeface="Arial" panose="020B0604020202020204" pitchFamily="34" charset="0"/>
                <a:ea typeface="微软雅黑" panose="020B0503020204020204" pitchFamily="34" charset="-122"/>
                <a:sym typeface="Arial" panose="020B0604020202020204" pitchFamily="34" charset="0"/>
              </a:rPr>
              <a:t>   </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8415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pPr>
              <a:buNone/>
            </a:pPr>
            <a:r>
              <a:rPr lang="en-US" altLang="zh-CN">
                <a:latin typeface="Arial" panose="020B0604020202020204" pitchFamily="34" charset="0"/>
                <a:ea typeface="微软雅黑" panose="020B0503020204020204" pitchFamily="34" charset="-122"/>
                <a:sym typeface="Arial" panose="020B0604020202020204" pitchFamily="34" charset="0"/>
              </a:rPr>
              <a:t>   </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buNone/>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1745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1907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2234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91661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376364"/>
            <a:ext cx="10530416"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1007435" y="518172"/>
            <a:ext cx="624069" cy="623888"/>
          </a:xfrm>
          <a:prstGeom prst="rect">
            <a:avLst/>
          </a:prstGeom>
          <a:noFill/>
          <a:ln w="9525">
            <a:noFill/>
            <a:miter lim="800000"/>
            <a:headEnd/>
            <a:tailEnd/>
          </a:ln>
        </p:spPr>
      </p:pic>
      <p:sp>
        <p:nvSpPr>
          <p:cNvPr id="8" name="TextBox 7"/>
          <p:cNvSpPr txBox="1"/>
          <p:nvPr userDrawn="1"/>
        </p:nvSpPr>
        <p:spPr bwMode="auto">
          <a:xfrm>
            <a:off x="1703512" y="523281"/>
            <a:ext cx="2736304"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en-US" altLang="zh-CN" sz="3500" b="1" dirty="0">
                <a:solidFill>
                  <a:srgbClr val="990000"/>
                </a:solidFill>
                <a:latin typeface="Arial" panose="020B0604020202020204" pitchFamily="34" charset="0"/>
                <a:ea typeface="+mj-ea"/>
                <a:cs typeface="Arial" pitchFamily="34" charset="0"/>
              </a:rPr>
              <a:t>Objectives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216" y="1843089"/>
            <a:ext cx="10118107" cy="3013725"/>
          </a:xfrm>
          <a:prstGeom prst="rect">
            <a:avLst/>
          </a:prstGeom>
        </p:spPr>
        <p:txBody>
          <a:bodyPr tIns="90000" bIns="90000"/>
          <a:lstStyle>
            <a:lvl1pPr marL="412585" indent="-398304">
              <a:lnSpc>
                <a:spcPct val="70000"/>
              </a:lnSpc>
              <a:buFont typeface="+mj-lt"/>
              <a:buAutoNum type="arabicPeriod"/>
              <a:tabLst/>
              <a:defRPr sz="2199">
                <a:solidFill>
                  <a:schemeClr val="tx1"/>
                </a:solidFill>
                <a:latin typeface="Microsoft YaHei" panose="020B0503020204020204" pitchFamily="34" charset="-122"/>
                <a:ea typeface="Microsoft YaHei" panose="020B0503020204020204" pitchFamily="34" charset="-122"/>
              </a:defRPr>
            </a:lvl1pPr>
            <a:lvl2pPr marL="412585" indent="-398304">
              <a:buFont typeface="+mj-lt"/>
              <a:buAutoNum type="arabicPeriod"/>
              <a:tabLst/>
              <a:defRPr/>
            </a:lvl2pPr>
            <a:lvl3pPr marL="14281" indent="0">
              <a:buFont typeface="+mj-lt"/>
              <a:buNone/>
              <a:tabLst/>
              <a:defRPr sz="2199">
                <a:latin typeface="Microsoft YaHei" panose="020B0503020204020204" pitchFamily="34" charset="-122"/>
                <a:ea typeface="Microsoft YaHei" panose="020B0503020204020204" pitchFamily="34" charset="-122"/>
              </a:defRPr>
            </a:lvl3pPr>
            <a:lvl4pPr marL="14281" indent="0">
              <a:buFont typeface="+mj-lt"/>
              <a:buNone/>
              <a:tabLst/>
              <a:defRPr sz="2199">
                <a:latin typeface="Microsoft YaHei" panose="020B0503020204020204" pitchFamily="34" charset="-122"/>
                <a:ea typeface="Microsoft YaHei" panose="020B0503020204020204" pitchFamily="34" charset="-122"/>
              </a:defRPr>
            </a:lvl4pPr>
            <a:lvl5pPr marL="14281" indent="0">
              <a:buFont typeface="+mj-lt"/>
              <a:buNone/>
              <a:tabLst/>
              <a:defRPr sz="2199">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518" y="1349255"/>
            <a:ext cx="1934134"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id="{568EC886-2612-1F43-AB51-21A76A078357}"/>
              </a:ext>
            </a:extLst>
          </p:cNvPr>
          <p:cNvSpPr txBox="1"/>
          <p:nvPr userDrawn="1"/>
        </p:nvSpPr>
        <p:spPr>
          <a:xfrm>
            <a:off x="943958" y="630374"/>
            <a:ext cx="2185214" cy="646203"/>
          </a:xfrm>
          <a:prstGeom prst="rect">
            <a:avLst/>
          </a:prstGeom>
          <a:noFill/>
        </p:spPr>
        <p:txBody>
          <a:bodyPr wrap="none" rtlCol="0">
            <a:spAutoFit/>
          </a:bodyPr>
          <a:lstStyle/>
          <a:p>
            <a:r>
              <a:rPr kumimoji="1" lang="en-US" altLang="zh-CN" sz="3500" b="1" dirty="0">
                <a:solidFill>
                  <a:srgbClr val="990000"/>
                </a:solidFill>
                <a:latin typeface="Arial" panose="020B0604020202020204" pitchFamily="34" charset="0"/>
                <a:ea typeface="微软雅黑" panose="020B0503020204020204" pitchFamily="34" charset="-122"/>
                <a:cs typeface="Microsoft YaHei" charset="-122"/>
                <a:sym typeface="Arial" panose="020B0604020202020204" pitchFamily="34" charset="0"/>
              </a:rPr>
              <a:t>Contents</a:t>
            </a:r>
          </a:p>
        </p:txBody>
      </p:sp>
    </p:spTree>
    <p:extLst>
      <p:ext uri="{BB962C8B-B14F-4D97-AF65-F5344CB8AC3E}">
        <p14:creationId xmlns:p14="http://schemas.microsoft.com/office/powerpoint/2010/main" val="31035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376"/>
            <a:ext cx="12192669" cy="5590529"/>
          </a:xfrm>
          <a:prstGeom prst="rect">
            <a:avLst/>
          </a:prstGeom>
        </p:spPr>
      </p:pic>
      <p:sp>
        <p:nvSpPr>
          <p:cNvPr id="9" name="L 形 8"/>
          <p:cNvSpPr/>
          <p:nvPr userDrawn="1"/>
        </p:nvSpPr>
        <p:spPr>
          <a:xfrm rot="5400000">
            <a:off x="5943057" y="2323659"/>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latin typeface="Arial" panose="020B0604020202020204" pitchFamily="34" charset="0"/>
            </a:endParaRPr>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646" y="907094"/>
            <a:ext cx="6557247" cy="690255"/>
          </a:xfrm>
          <a:prstGeom prst="rect">
            <a:avLst/>
          </a:prstGeom>
        </p:spPr>
        <p:txBody>
          <a:bodyPr lIns="0" tIns="0" rIns="0" bIns="0" anchor="t">
            <a:normAutofit/>
          </a:bodyPr>
          <a:lstStyle>
            <a:lvl1pPr algn="l">
              <a:defRPr sz="2399"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8898" y="1949372"/>
            <a:ext cx="6533289" cy="643926"/>
          </a:xfrm>
          <a:prstGeom prst="rect">
            <a:avLst/>
          </a:prstGeom>
        </p:spPr>
        <p:txBody>
          <a:bodyPr lIns="0" tIns="0" rIns="0" bIns="0"/>
          <a:lstStyle>
            <a:lvl1pPr>
              <a:defRPr sz="105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231" y="6227192"/>
            <a:ext cx="1616539" cy="322753"/>
          </a:xfrm>
          <a:prstGeom prst="rect">
            <a:avLst/>
          </a:prstGeom>
        </p:spPr>
        <p:txBody>
          <a:bodyPr lIns="0" tIns="0" rIns="0" bIns="0"/>
          <a:lstStyle>
            <a:lvl1pPr>
              <a:defRPr sz="675">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38004043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607250" y="1402066"/>
            <a:ext cx="3919503" cy="646203"/>
          </a:xfrm>
          <a:prstGeom prst="rect">
            <a:avLst/>
          </a:prstGeom>
          <a:noFill/>
        </p:spPr>
        <p:txBody>
          <a:bodyPr wrap="square" rtlCol="0">
            <a:spAutoFit/>
          </a:bodyPr>
          <a:lstStyle/>
          <a:p>
            <a:pPr algn="l"/>
            <a:r>
              <a:rPr lang="en-US" sz="3599" dirty="0">
                <a:solidFill>
                  <a:schemeClr val="tx1"/>
                </a:solidFill>
                <a:latin typeface="Arial" panose="020B0604020202020204" pitchFamily="34" charset="0"/>
              </a:rPr>
              <a:t>Thank you.</a:t>
            </a:r>
          </a:p>
        </p:txBody>
      </p:sp>
    </p:spTree>
    <p:extLst>
      <p:ext uri="{BB962C8B-B14F-4D97-AF65-F5344CB8AC3E}">
        <p14:creationId xmlns:p14="http://schemas.microsoft.com/office/powerpoint/2010/main" val="144017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1223149312"/>
      </p:ext>
    </p:extLst>
  </p:cSld>
  <p:clrMapOvr>
    <a:masterClrMapping/>
  </p:clrMapOvr>
  <p:extLst mod="1">
    <p:ext uri="{DCECCB84-F9BA-43D5-87BE-67443E8EF086}">
      <p15:sldGuideLst xmlns:p15="http://schemas.microsoft.com/office/powerpoint/2012/main">
        <p15:guide id="2" pos="38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216" y="1843089"/>
            <a:ext cx="10118107" cy="3013725"/>
          </a:xfrm>
          <a:prstGeom prst="rect">
            <a:avLst/>
          </a:prstGeom>
        </p:spPr>
        <p:txBody>
          <a:bodyPr tIns="90000" bIns="90000"/>
          <a:lstStyle>
            <a:lvl1pPr marL="412585" indent="-398304">
              <a:lnSpc>
                <a:spcPct val="70000"/>
              </a:lnSpc>
              <a:buFont typeface="+mj-lt"/>
              <a:buAutoNum type="arabicPeriod"/>
              <a:tabLst/>
              <a:defRPr sz="2199">
                <a:solidFill>
                  <a:schemeClr val="tx1"/>
                </a:solidFill>
                <a:latin typeface="Microsoft YaHei" panose="020B0503020204020204" pitchFamily="34" charset="-122"/>
                <a:ea typeface="Microsoft YaHei" panose="020B0503020204020204" pitchFamily="34" charset="-122"/>
              </a:defRPr>
            </a:lvl1pPr>
            <a:lvl2pPr marL="412585" indent="-398304">
              <a:buFont typeface="+mj-lt"/>
              <a:buAutoNum type="arabicPeriod"/>
              <a:tabLst/>
              <a:defRPr/>
            </a:lvl2pPr>
            <a:lvl3pPr marL="14281" indent="0">
              <a:buFont typeface="+mj-lt"/>
              <a:buNone/>
              <a:tabLst/>
              <a:defRPr sz="2199">
                <a:latin typeface="Microsoft YaHei" panose="020B0503020204020204" pitchFamily="34" charset="-122"/>
                <a:ea typeface="Microsoft YaHei" panose="020B0503020204020204" pitchFamily="34" charset="-122"/>
              </a:defRPr>
            </a:lvl3pPr>
            <a:lvl4pPr marL="14281" indent="0">
              <a:buFont typeface="+mj-lt"/>
              <a:buNone/>
              <a:tabLst/>
              <a:defRPr sz="2199">
                <a:latin typeface="Microsoft YaHei" panose="020B0503020204020204" pitchFamily="34" charset="-122"/>
                <a:ea typeface="Microsoft YaHei" panose="020B0503020204020204" pitchFamily="34" charset="-122"/>
              </a:defRPr>
            </a:lvl4pPr>
            <a:lvl5pPr marL="14281" indent="0">
              <a:buFont typeface="+mj-lt"/>
              <a:buNone/>
              <a:tabLst/>
              <a:defRPr sz="2199">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516" y="1349255"/>
            <a:ext cx="885621"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id="{568EC886-2612-1F43-AB51-21A76A078357}"/>
              </a:ext>
            </a:extLst>
          </p:cNvPr>
          <p:cNvSpPr txBox="1"/>
          <p:nvPr userDrawn="1"/>
        </p:nvSpPr>
        <p:spPr>
          <a:xfrm>
            <a:off x="918558" y="630374"/>
            <a:ext cx="1147037" cy="653509"/>
          </a:xfrm>
          <a:prstGeom prst="rect">
            <a:avLst/>
          </a:prstGeom>
          <a:noFill/>
        </p:spPr>
        <p:txBody>
          <a:bodyPr wrap="none" rtlCol="0">
            <a:spAutoFit/>
          </a:bodyPr>
          <a:lstStyle/>
          <a:p>
            <a:r>
              <a:rPr kumimoji="1" lang="zh-CN" altLang="en-US" sz="3599" dirty="0">
                <a:solidFill>
                  <a:schemeClr val="tx1"/>
                </a:solidFill>
                <a:latin typeface="Arial" panose="020B0604020202020204" pitchFamily="34" charset="0"/>
                <a:ea typeface="微软雅黑" panose="020B0503020204020204" pitchFamily="34" charset="-122"/>
                <a:cs typeface="Microsoft YaHei" charset="-122"/>
                <a:sym typeface="Arial" panose="020B0604020202020204" pitchFamily="34" charset="0"/>
              </a:rPr>
              <a:t>目录</a:t>
            </a:r>
          </a:p>
        </p:txBody>
      </p:sp>
    </p:spTree>
    <p:extLst>
      <p:ext uri="{BB962C8B-B14F-4D97-AF65-F5344CB8AC3E}">
        <p14:creationId xmlns:p14="http://schemas.microsoft.com/office/powerpoint/2010/main" val="1864847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8.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4" cstate="print"/>
          <a:srcRect/>
          <a:stretch>
            <a:fillRect/>
          </a:stretch>
        </p:blipFill>
        <p:spPr bwMode="auto">
          <a:xfrm>
            <a:off x="1" y="6221414"/>
            <a:ext cx="12189884" cy="636587"/>
          </a:xfrm>
          <a:prstGeom prst="rect">
            <a:avLst/>
          </a:prstGeom>
          <a:noFill/>
          <a:ln w="9525">
            <a:noFill/>
            <a:miter lim="800000"/>
            <a:headEnd/>
            <a:tailEnd/>
          </a:ln>
        </p:spPr>
      </p:pic>
      <p:sp>
        <p:nvSpPr>
          <p:cNvPr id="7172" name="Rectangle 6"/>
          <p:cNvSpPr>
            <a:spLocks noGrp="1" noChangeArrowheads="1"/>
          </p:cNvSpPr>
          <p:nvPr>
            <p:ph type="title"/>
          </p:nvPr>
        </p:nvSpPr>
        <p:spPr bwMode="auto">
          <a:xfrm>
            <a:off x="869951" y="387351"/>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374776"/>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1" name="组合 10"/>
          <p:cNvGrpSpPr/>
          <p:nvPr userDrawn="1"/>
        </p:nvGrpSpPr>
        <p:grpSpPr>
          <a:xfrm>
            <a:off x="10212627" y="6399213"/>
            <a:ext cx="1325827" cy="314325"/>
            <a:chOff x="7278650" y="6399213"/>
            <a:chExt cx="1325827" cy="314325"/>
          </a:xfrm>
        </p:grpSpPr>
        <p:pic>
          <p:nvPicPr>
            <p:cNvPr id="12" name="Picture 4" descr="8"/>
            <p:cNvPicPr>
              <a:picLocks noChangeAspect="1" noChangeArrowheads="1"/>
            </p:cNvPicPr>
            <p:nvPr/>
          </p:nvPicPr>
          <p:blipFill rotWithShape="1">
            <a:blip r:embed="rId5" cstate="print"/>
            <a:srcRect r="63127"/>
            <a:stretch/>
          </p:blipFill>
          <p:spPr bwMode="auto">
            <a:xfrm>
              <a:off x="7278650" y="6399213"/>
              <a:ext cx="483505" cy="314325"/>
            </a:xfrm>
            <a:prstGeom prst="rect">
              <a:avLst/>
            </a:prstGeom>
            <a:noFill/>
            <a:ln w="9525">
              <a:noFill/>
              <a:miter lim="800000"/>
              <a:headEnd/>
              <a:tailEnd/>
            </a:ln>
          </p:spPr>
        </p:pic>
        <p:pic>
          <p:nvPicPr>
            <p:cNvPr id="13" name="图片 12" descr="HW_POS_RBG_Vertical-150ppi.png"/>
            <p:cNvPicPr/>
            <p:nvPr userDrawn="1"/>
          </p:nvPicPr>
          <p:blipFill rotWithShape="1">
            <a:blip r:embed="rId6" cstate="print"/>
            <a:srcRect t="81588"/>
            <a:stretch/>
          </p:blipFill>
          <p:spPr>
            <a:xfrm>
              <a:off x="7740382" y="6509327"/>
              <a:ext cx="864095" cy="159098"/>
            </a:xfrm>
            <a:prstGeom prst="rect">
              <a:avLst/>
            </a:prstGeom>
          </p:spPr>
        </p:pic>
      </p:grpSp>
      <p:sp>
        <p:nvSpPr>
          <p:cNvPr id="14" name="Rectangle 69"/>
          <p:cNvSpPr>
            <a:spLocks noChangeArrowheads="1"/>
          </p:cNvSpPr>
          <p:nvPr userDrawn="1"/>
        </p:nvSpPr>
        <p:spPr bwMode="auto">
          <a:xfrm>
            <a:off x="8076220" y="6417332"/>
            <a:ext cx="768792"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Arial" pitchFamily="34" charset="0"/>
                <a:ea typeface="+mn-ea"/>
                <a:cs typeface="Arial" pitchFamily="34" charset="0"/>
              </a:rPr>
              <a:t>Page</a:t>
            </a:r>
            <a:r>
              <a:rPr lang="en-US" altLang="zh-CN" sz="1200" baseline="0" dirty="0">
                <a:latin typeface="Arial" pitchFamily="34" charset="0"/>
                <a:ea typeface="+mn-ea"/>
                <a:cs typeface="Arial" pitchFamily="34" charset="0"/>
              </a:rPr>
              <a:t> </a:t>
            </a:r>
            <a:fld id="{2F2CF7F5-F178-4429-B6CA-28062DF31937}" type="slidenum">
              <a:rPr lang="en-US" altLang="zh-CN" sz="1200" smtClean="0">
                <a:latin typeface="Arial" pitchFamily="34" charset="0"/>
                <a:ea typeface="+mn-ea"/>
                <a:cs typeface="Arial" pitchFamily="34" charset="0"/>
              </a:rPr>
              <a:pPr defTabSz="801688" eaLnBrk="0" fontAlgn="base" hangingPunct="0">
                <a:defRPr/>
              </a:pPr>
              <a:t>‹#›</a:t>
            </a:fld>
            <a:endParaRPr lang="en-US" altLang="zh-CN" sz="1200" dirty="0">
              <a:latin typeface="Arial" pitchFamily="34" charset="0"/>
              <a:ea typeface="+mn-ea"/>
              <a:cs typeface="Arial" pitchFamily="34" charset="0"/>
            </a:endParaRPr>
          </a:p>
        </p:txBody>
      </p:sp>
      <p:sp>
        <p:nvSpPr>
          <p:cNvPr id="15" name="Rectangle 54"/>
          <p:cNvSpPr>
            <a:spLocks noChangeArrowheads="1"/>
          </p:cNvSpPr>
          <p:nvPr userDrawn="1"/>
        </p:nvSpPr>
        <p:spPr bwMode="auto">
          <a:xfrm>
            <a:off x="647564" y="6409397"/>
            <a:ext cx="4819067"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en-US" altLang="zh-CN" sz="1200" dirty="0">
                <a:latin typeface="Arial" pitchFamily="34" charset="0"/>
                <a:ea typeface="MS PGothic" pitchFamily="34" charset="-128"/>
                <a:cs typeface="Arial" pitchFamily="34" charset="0"/>
              </a:rPr>
              <a:t>Copyright </a:t>
            </a:r>
            <a:r>
              <a:rPr lang="en-US" altLang="zh-CN" sz="1200">
                <a:latin typeface="Arial" pitchFamily="34" charset="0"/>
                <a:ea typeface="MS PGothic" pitchFamily="34" charset="-128"/>
                <a:cs typeface="Arial" pitchFamily="34" charset="0"/>
              </a:rPr>
              <a:t>© 2021 </a:t>
            </a:r>
            <a:r>
              <a:rPr lang="en-US" altLang="zh-CN" sz="1200" dirty="0">
                <a:latin typeface="Arial" pitchFamily="34" charset="0"/>
                <a:ea typeface="MS PGothic" pitchFamily="34" charset="-128"/>
                <a:cs typeface="Arial" pitchFamily="34" charset="0"/>
              </a:rPr>
              <a:t>Huawei Technologies Co., Ltd. All rights reserved. </a:t>
            </a:r>
          </a:p>
        </p:txBody>
      </p:sp>
    </p:spTree>
  </p:cSld>
  <p:clrMap bg1="lt1" tx1="dk1" bg2="lt2" tx2="dk2" accent1="accent1" accent2="accent2" accent3="accent3" accent4="accent4" accent5="accent5" accent6="accent6" hlink="hlink" folHlink="folHlink"/>
  <p:sldLayoutIdLst>
    <p:sldLayoutId id="2147483826" r:id="rId1"/>
    <p:sldLayoutId id="2147483902" r:id="rId2"/>
  </p:sldLayoutIdLst>
  <p:hf hdr="0" ftr="0" dt="0"/>
  <p:txStyles>
    <p:titleStyle>
      <a:lvl1pPr algn="l" defTabSz="801688" rtl="0" eaLnBrk="0" fontAlgn="base" hangingPunct="0">
        <a:spcBef>
          <a:spcPct val="0"/>
        </a:spcBef>
        <a:spcAft>
          <a:spcPct val="0"/>
        </a:spcAft>
        <a:defRPr sz="3500">
          <a:solidFill>
            <a:srgbClr val="990000"/>
          </a:solidFill>
          <a:latin typeface="Arial" pitchFamily="34" charset="0"/>
          <a:ea typeface="微软雅黑" panose="020B0503020204020204" pitchFamily="34" charset="-122"/>
          <a:cs typeface="+mj-cs"/>
          <a:sym typeface="Arial" panose="020B0604020202020204" pitchFamily="34" charset="0"/>
        </a:defRPr>
      </a:lvl1pPr>
      <a:lvl2pPr algn="l" defTabSz="801688" rtl="0" eaLnBrk="0" fontAlgn="base" hangingPunct="0">
        <a:spcBef>
          <a:spcPct val="0"/>
        </a:spcBef>
        <a:spcAft>
          <a:spcPct val="0"/>
        </a:spcAft>
        <a:defRPr sz="3500">
          <a:solidFill>
            <a:srgbClr val="990000"/>
          </a:solidFill>
          <a:latin typeface="Arial"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Arial"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Arial"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Arial" pitchFamily="34" charset="0"/>
          <a:ea typeface="黑体" pitchFamily="2" charset="-122"/>
        </a:defRPr>
      </a:lvl5pPr>
      <a:lvl6pPr marL="457200" algn="l" defTabSz="801688" rtl="0" fontAlgn="base">
        <a:spcBef>
          <a:spcPct val="0"/>
        </a:spcBef>
        <a:spcAft>
          <a:spcPct val="0"/>
        </a:spcAft>
        <a:defRPr sz="3500">
          <a:solidFill>
            <a:srgbClr val="990000"/>
          </a:solidFill>
          <a:latin typeface="Arial" pitchFamily="34" charset="0"/>
          <a:ea typeface="黑体" pitchFamily="2" charset="-122"/>
        </a:defRPr>
      </a:lvl6pPr>
      <a:lvl7pPr marL="914400" algn="l" defTabSz="801688" rtl="0" fontAlgn="base">
        <a:spcBef>
          <a:spcPct val="0"/>
        </a:spcBef>
        <a:spcAft>
          <a:spcPct val="0"/>
        </a:spcAft>
        <a:defRPr sz="3500">
          <a:solidFill>
            <a:srgbClr val="990000"/>
          </a:solidFill>
          <a:latin typeface="Arial" pitchFamily="34" charset="0"/>
          <a:ea typeface="黑体" pitchFamily="2" charset="-122"/>
        </a:defRPr>
      </a:lvl7pPr>
      <a:lvl8pPr marL="1371600" algn="l" defTabSz="801688" rtl="0" fontAlgn="base">
        <a:spcBef>
          <a:spcPct val="0"/>
        </a:spcBef>
        <a:spcAft>
          <a:spcPct val="0"/>
        </a:spcAft>
        <a:defRPr sz="3500">
          <a:solidFill>
            <a:srgbClr val="990000"/>
          </a:solidFill>
          <a:latin typeface="Arial" pitchFamily="34" charset="0"/>
          <a:ea typeface="黑体" pitchFamily="2" charset="-122"/>
        </a:defRPr>
      </a:lvl8pPr>
      <a:lvl9pPr marL="1828800" algn="l" defTabSz="801688" rtl="0" fontAlgn="base">
        <a:spcBef>
          <a:spcPct val="0"/>
        </a:spcBef>
        <a:spcAft>
          <a:spcPct val="0"/>
        </a:spcAft>
        <a:defRPr sz="3500">
          <a:solidFill>
            <a:srgbClr val="990000"/>
          </a:solidFill>
          <a:latin typeface="Arial" pitchFamily="34" charset="0"/>
          <a:ea typeface="黑体" pitchFamily="2" charset="-122"/>
        </a:defRPr>
      </a:lvl9pPr>
    </p:titleStyle>
    <p:bodyStyle>
      <a:lvl1pPr marL="301625" indent="-301625" algn="l" defTabSz="801688" rtl="0" eaLnBrk="0" fontAlgn="base" hangingPunct="0">
        <a:lnSpc>
          <a:spcPct val="140000"/>
        </a:lnSpc>
        <a:spcBef>
          <a:spcPct val="30000"/>
        </a:spcBef>
        <a:spcAft>
          <a:spcPct val="0"/>
        </a:spcAft>
        <a:buClr>
          <a:srgbClr val="808080"/>
        </a:buClr>
        <a:buSzPct val="60000"/>
        <a:buFont typeface="Wingdings" pitchFamily="2" charset="2"/>
        <a:buChar char="l"/>
        <a:defRPr sz="2200">
          <a:solidFill>
            <a:schemeClr val="tx1"/>
          </a:solidFill>
          <a:latin typeface="Arial" pitchFamily="34" charset="0"/>
          <a:ea typeface="微软雅黑" panose="020B0503020204020204" pitchFamily="34" charset="-122"/>
          <a:cs typeface="+mn-cs"/>
          <a:sym typeface="Arial" panose="020B0604020202020204" pitchFamily="34" charset="0"/>
        </a:defRPr>
      </a:lvl1pPr>
      <a:lvl2pPr marL="654050" indent="-252413" algn="l" defTabSz="801688" rtl="0" eaLnBrk="0" fontAlgn="base" hangingPunct="0">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pitchFamily="34" charset="0"/>
          <a:ea typeface="微软雅黑" panose="020B0503020204020204" pitchFamily="34" charset="-122"/>
          <a:sym typeface="Arial" panose="020B0604020202020204" pitchFamily="34" charset="0"/>
        </a:defRPr>
      </a:lvl2pPr>
      <a:lvl3pPr marL="1003300" indent="-201613" algn="l" defTabSz="801688" rtl="0" eaLnBrk="0" fontAlgn="base" hangingPunct="0">
        <a:lnSpc>
          <a:spcPct val="140000"/>
        </a:lnSpc>
        <a:spcBef>
          <a:spcPct val="30000"/>
        </a:spcBef>
        <a:spcAft>
          <a:spcPct val="0"/>
        </a:spcAft>
        <a:buSzPct val="50000"/>
        <a:buFont typeface="Wingdings" pitchFamily="2" charset="2"/>
        <a:buChar char="n"/>
        <a:defRPr>
          <a:solidFill>
            <a:schemeClr val="tx1"/>
          </a:solidFill>
          <a:latin typeface="Arial" pitchFamily="34" charset="0"/>
          <a:ea typeface="微软雅黑" panose="020B0503020204020204" pitchFamily="34" charset="-122"/>
          <a:sym typeface="Arial" panose="020B0604020202020204" pitchFamily="34" charset="0"/>
        </a:defRPr>
      </a:lvl3pPr>
      <a:lvl4pPr marL="1400175" indent="-198438" algn="l" defTabSz="801688" rtl="0" eaLnBrk="0" fontAlgn="base" hangingPunct="0">
        <a:lnSpc>
          <a:spcPct val="140000"/>
        </a:lnSpc>
        <a:spcBef>
          <a:spcPct val="30000"/>
        </a:spcBef>
        <a:spcAft>
          <a:spcPct val="0"/>
        </a:spcAft>
        <a:buChar char="–"/>
        <a:defRPr sz="1600">
          <a:solidFill>
            <a:schemeClr val="tx1"/>
          </a:solidFill>
          <a:latin typeface="Arial" pitchFamily="34" charset="0"/>
          <a:ea typeface="微软雅黑" panose="020B0503020204020204" pitchFamily="34" charset="-122"/>
          <a:sym typeface="Arial" panose="020B0604020202020204" pitchFamily="34" charset="0"/>
        </a:defRPr>
      </a:lvl4pPr>
      <a:lvl5pPr marL="1801813" indent="-201613" algn="l" defTabSz="801688"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Arial" pitchFamily="34" charset="0"/>
          <a:ea typeface="微软雅黑" panose="020B0503020204020204" pitchFamily="34" charset="-122"/>
          <a:sym typeface="Arial" panose="020B0604020202020204" pitchFamily="34" charset="0"/>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9181AA-8E93-7743-ADEB-8A06A0DFC13A}"/>
              </a:ext>
            </a:extLst>
          </p:cNvPr>
          <p:cNvSpPr/>
          <p:nvPr userDrawn="1"/>
        </p:nvSpPr>
        <p:spPr>
          <a:xfrm>
            <a:off x="0" y="5590905"/>
            <a:ext cx="12192000"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3" tIns="34277" rIns="68553" bIns="34277" numCol="1" spcCol="0" rtlCol="0" fromWordArt="0" anchor="ctr" anchorCtr="0" forceAA="0" compatLnSpc="1">
            <a:prstTxWarp prst="textNoShape">
              <a:avLst/>
            </a:prstTxWarp>
            <a:noAutofit/>
          </a:bodyPr>
          <a:lstStyle/>
          <a:p>
            <a:pPr algn="ctr"/>
            <a:endParaRPr lang="en-US" sz="750" dirty="0">
              <a:latin typeface="Arial" pitchFamily="34" charset="0"/>
            </a:endParaRPr>
          </a:p>
        </p:txBody>
      </p:sp>
      <p:pic>
        <p:nvPicPr>
          <p:cNvPr id="5" name="Picture 4">
            <a:extLst>
              <a:ext uri="{FF2B5EF4-FFF2-40B4-BE49-F238E27FC236}">
                <a16:creationId xmlns:a16="http://schemas.microsoft.com/office/drawing/2014/main" id="{E6E8B5C1-4D37-8442-902D-D86F9BBDE2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5155" y="5970991"/>
            <a:ext cx="2259917" cy="489278"/>
          </a:xfrm>
          <a:prstGeom prst="rect">
            <a:avLst/>
          </a:prstGeom>
        </p:spPr>
      </p:pic>
    </p:spTree>
    <p:extLst>
      <p:ext uri="{BB962C8B-B14F-4D97-AF65-F5344CB8AC3E}">
        <p14:creationId xmlns:p14="http://schemas.microsoft.com/office/powerpoint/2010/main" val="2561068013"/>
      </p:ext>
    </p:extLst>
  </p:cSld>
  <p:clrMap bg1="lt1" tx1="dk1" bg2="lt2" tx2="dk2" accent1="accent1" accent2="accent2" accent3="accent3" accent4="accent4" accent5="accent5" accent6="accent6" hlink="hlink" folHlink="folHlink"/>
  <p:sldLayoutIdLst>
    <p:sldLayoutId id="2147483891" r:id="rId1"/>
  </p:sldLayoutIdLst>
  <p:hf hdr="0" ftr="0" dt="0"/>
  <p:txStyles>
    <p:titleStyle>
      <a:lvl1pPr algn="l" defTabSz="685526" rtl="0" eaLnBrk="1" latinLnBrk="0" hangingPunct="1">
        <a:lnSpc>
          <a:spcPts val="2579"/>
        </a:lnSpc>
        <a:spcBef>
          <a:spcPct val="0"/>
        </a:spcBef>
        <a:buNone/>
        <a:defRPr sz="2399" kern="1200">
          <a:solidFill>
            <a:schemeClr val="tx1"/>
          </a:solidFill>
          <a:latin typeface="Arial" pitchFamily="34" charset="-122"/>
          <a:ea typeface="Microsoft YaHei" panose="020B0503020204020204" pitchFamily="34" charset="-122"/>
          <a:cs typeface="+mj-cs"/>
        </a:defRPr>
      </a:lvl1pPr>
    </p:titleStyle>
    <p:bodyStyle>
      <a:lvl1pPr marL="0" indent="0" algn="l" defTabSz="685526" rtl="0" eaLnBrk="1" latinLnBrk="0" hangingPunct="1">
        <a:lnSpc>
          <a:spcPct val="100000"/>
        </a:lnSpc>
        <a:spcBef>
          <a:spcPts val="0"/>
        </a:spcBef>
        <a:buFontTx/>
        <a:buNone/>
        <a:defRPr sz="750" kern="1200">
          <a:solidFill>
            <a:srgbClr val="1D1D1B"/>
          </a:solidFill>
          <a:latin typeface="Arial" pitchFamily="34" charset="0"/>
          <a:ea typeface="Microsoft YaHei" panose="020B0503020204020204" pitchFamily="34" charset="-122"/>
          <a:cs typeface="Arial" panose="020B0604020202020204" pitchFamily="34" charset="0"/>
        </a:defRPr>
      </a:lvl1pPr>
      <a:lvl2pPr marL="342763"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2pPr>
      <a:lvl3pPr marL="685526"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3pPr>
      <a:lvl4pPr marL="1028289"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4pPr>
      <a:lvl5pPr marL="1371051" indent="0" algn="l" defTabSz="685526" rtl="0" eaLnBrk="1" latinLnBrk="0" hangingPunct="1">
        <a:lnSpc>
          <a:spcPct val="90000"/>
        </a:lnSpc>
        <a:spcBef>
          <a:spcPts val="375"/>
        </a:spcBef>
        <a:buFontTx/>
        <a:buNone/>
        <a:defRPr sz="562" kern="1200">
          <a:solidFill>
            <a:schemeClr val="tx1"/>
          </a:solidFill>
          <a:latin typeface="Arial" pitchFamily="34" charset="0"/>
          <a:ea typeface="+mn-ea"/>
          <a:cs typeface="Arial" panose="020B0604020202020204" pitchFamily="34" charset="0"/>
        </a:defRPr>
      </a:lvl5pPr>
      <a:lvl6pPr marL="1885196"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6pPr>
      <a:lvl7pPr marL="2227958"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7pPr>
      <a:lvl8pPr marL="2570721"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8pPr>
      <a:lvl9pPr marL="2913484" indent="-171381" algn="l" defTabSz="685526" rtl="0" eaLnBrk="1" latinLnBrk="0" hangingPunct="1">
        <a:lnSpc>
          <a:spcPct val="90000"/>
        </a:lnSpc>
        <a:spcBef>
          <a:spcPts val="375"/>
        </a:spcBef>
        <a:buFont typeface="Arial" panose="020B0604020202020204" pitchFamily="34" charset="0"/>
        <a:buChar char="•"/>
        <a:defRPr sz="1349" kern="1200">
          <a:solidFill>
            <a:schemeClr val="tx1"/>
          </a:solidFill>
          <a:latin typeface="Arial"/>
          <a:ea typeface="+mn-ea"/>
          <a:cs typeface="+mn-cs"/>
        </a:defRPr>
      </a:lvl9pPr>
    </p:bodyStyle>
    <p:otherStyle>
      <a:defPPr>
        <a:defRPr lang="en-US"/>
      </a:defPPr>
      <a:lvl1pPr marL="0" algn="l" defTabSz="685526" rtl="0" eaLnBrk="1" latinLnBrk="0" hangingPunct="1">
        <a:defRPr sz="1349" kern="1200">
          <a:solidFill>
            <a:schemeClr val="tx1"/>
          </a:solidFill>
          <a:latin typeface="Arial"/>
          <a:ea typeface="+mn-ea"/>
          <a:cs typeface="+mn-cs"/>
        </a:defRPr>
      </a:lvl1pPr>
      <a:lvl2pPr marL="342763" algn="l" defTabSz="685526" rtl="0" eaLnBrk="1" latinLnBrk="0" hangingPunct="1">
        <a:defRPr sz="1349" kern="1200">
          <a:solidFill>
            <a:schemeClr val="tx1"/>
          </a:solidFill>
          <a:latin typeface="Arial"/>
          <a:ea typeface="+mn-ea"/>
          <a:cs typeface="+mn-cs"/>
        </a:defRPr>
      </a:lvl2pPr>
      <a:lvl3pPr marL="685526" algn="l" defTabSz="685526" rtl="0" eaLnBrk="1" latinLnBrk="0" hangingPunct="1">
        <a:defRPr sz="1349" kern="1200">
          <a:solidFill>
            <a:schemeClr val="tx1"/>
          </a:solidFill>
          <a:latin typeface="Arial"/>
          <a:ea typeface="+mn-ea"/>
          <a:cs typeface="+mn-cs"/>
        </a:defRPr>
      </a:lvl3pPr>
      <a:lvl4pPr marL="1028289" algn="l" defTabSz="685526" rtl="0" eaLnBrk="1" latinLnBrk="0" hangingPunct="1">
        <a:defRPr sz="1349" kern="1200">
          <a:solidFill>
            <a:schemeClr val="tx1"/>
          </a:solidFill>
          <a:latin typeface="Arial"/>
          <a:ea typeface="+mn-ea"/>
          <a:cs typeface="+mn-cs"/>
        </a:defRPr>
      </a:lvl4pPr>
      <a:lvl5pPr marL="1371051" algn="l" defTabSz="685526" rtl="0" eaLnBrk="1" latinLnBrk="0" hangingPunct="1">
        <a:defRPr sz="1349" kern="1200">
          <a:solidFill>
            <a:schemeClr val="tx1"/>
          </a:solidFill>
          <a:latin typeface="Arial"/>
          <a:ea typeface="+mn-ea"/>
          <a:cs typeface="+mn-cs"/>
        </a:defRPr>
      </a:lvl5pPr>
      <a:lvl6pPr marL="1713814" algn="l" defTabSz="685526" rtl="0" eaLnBrk="1" latinLnBrk="0" hangingPunct="1">
        <a:defRPr sz="1349" kern="1200">
          <a:solidFill>
            <a:schemeClr val="tx1"/>
          </a:solidFill>
          <a:latin typeface="Arial"/>
          <a:ea typeface="+mn-ea"/>
          <a:cs typeface="+mn-cs"/>
        </a:defRPr>
      </a:lvl6pPr>
      <a:lvl7pPr marL="2056577" algn="l" defTabSz="685526" rtl="0" eaLnBrk="1" latinLnBrk="0" hangingPunct="1">
        <a:defRPr sz="1349" kern="1200">
          <a:solidFill>
            <a:schemeClr val="tx1"/>
          </a:solidFill>
          <a:latin typeface="Arial"/>
          <a:ea typeface="+mn-ea"/>
          <a:cs typeface="+mn-cs"/>
        </a:defRPr>
      </a:lvl7pPr>
      <a:lvl8pPr marL="2399340" algn="l" defTabSz="685526" rtl="0" eaLnBrk="1" latinLnBrk="0" hangingPunct="1">
        <a:defRPr sz="1349" kern="1200">
          <a:solidFill>
            <a:schemeClr val="tx1"/>
          </a:solidFill>
          <a:latin typeface="Arial"/>
          <a:ea typeface="+mn-ea"/>
          <a:cs typeface="+mn-cs"/>
        </a:defRPr>
      </a:lvl8pPr>
      <a:lvl9pPr marL="2742103" algn="l" defTabSz="685526" rtl="0" eaLnBrk="1" latinLnBrk="0" hangingPunct="1">
        <a:defRPr sz="1349"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5121" userDrawn="1">
          <p15:clr>
            <a:srgbClr val="F26B43"/>
          </p15:clr>
        </p15:guide>
        <p15:guide id="3" pos="753"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729" y="1467870"/>
            <a:ext cx="3982676"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6242" y="2794960"/>
            <a:ext cx="322390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798"/>
              </a:lnSpc>
            </a:pPr>
            <a:r>
              <a:rPr kumimoji="1" lang="en-US" altLang="zh-CN" sz="637" b="1" baseline="0">
                <a:solidFill>
                  <a:srgbClr val="1D1D1B"/>
                </a:solidFill>
                <a:latin typeface="Arial" pitchFamily="34" charset="0"/>
              </a:rPr>
              <a:t>Copyright©2021 </a:t>
            </a:r>
            <a:r>
              <a:rPr kumimoji="1" lang="en-US" altLang="zh-CN" sz="637" b="1" baseline="0" dirty="0">
                <a:solidFill>
                  <a:srgbClr val="1D1D1B"/>
                </a:solidFill>
                <a:latin typeface="Arial" pitchFamily="34" charset="0"/>
              </a:rPr>
              <a:t>Huawei Technologies Co., Ltd.</a:t>
            </a:r>
            <a:br>
              <a:rPr kumimoji="1" lang="en-US" altLang="zh-CN" sz="637" b="1" baseline="0" dirty="0">
                <a:solidFill>
                  <a:srgbClr val="1D1D1B"/>
                </a:solidFill>
                <a:latin typeface="Arial" pitchFamily="34" charset="0"/>
              </a:rPr>
            </a:br>
            <a:r>
              <a:rPr kumimoji="1" lang="en-US" altLang="zh-CN" sz="637" b="1" baseline="0" dirty="0">
                <a:solidFill>
                  <a:srgbClr val="1D1D1B"/>
                </a:solidFill>
                <a:latin typeface="Arial" pitchFamily="34" charset="0"/>
              </a:rPr>
              <a:t>All Rights Reserved.</a:t>
            </a:r>
            <a:br>
              <a:rPr kumimoji="1" lang="en-US" altLang="zh-CN" sz="584" dirty="0">
                <a:solidFill>
                  <a:srgbClr val="1D1D1B"/>
                </a:solidFill>
                <a:latin typeface="Arial" pitchFamily="34" charset="0"/>
              </a:rPr>
            </a:br>
            <a:br>
              <a:rPr kumimoji="1" lang="en-US" altLang="zh-CN" sz="584" dirty="0">
                <a:solidFill>
                  <a:srgbClr val="1D1D1B"/>
                </a:solidFill>
                <a:latin typeface="Arial" pitchFamily="34" charset="0"/>
              </a:rPr>
            </a:br>
            <a:r>
              <a:rPr kumimoji="1" lang="en-US" altLang="zh-CN" sz="637" baseline="0" dirty="0">
                <a:solidFill>
                  <a:srgbClr val="1D1D1B"/>
                </a:solidFill>
                <a:latin typeface="Arial" pitchFamily="34" charset="0"/>
                <a:cs typeface="Arial" panose="020B0604020202020204" pitchFamily="34" charset="0"/>
              </a:rPr>
              <a:t>The information in this document may contain predictive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statements including, without limitation, statements regarding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the future financial and operating results, future product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portfolio, new technology, etc. There are a number of factors that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could cause actual results and developments to differ materially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from those expressed or implied in the predictive statements.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Therefore, such information is provided for reference purpose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only and constitutes neither an offer nor an acceptance. Huawei </a:t>
            </a:r>
            <a:br>
              <a:rPr kumimoji="1" lang="en-US" altLang="zh-CN" sz="637" baseline="0" dirty="0">
                <a:solidFill>
                  <a:srgbClr val="1D1D1B"/>
                </a:solidFill>
                <a:latin typeface="Arial" pitchFamily="34" charset="0"/>
                <a:cs typeface="Arial" panose="020B0604020202020204" pitchFamily="34" charset="0"/>
              </a:rPr>
            </a:br>
            <a:r>
              <a:rPr kumimoji="1" lang="en-US" altLang="zh-CN" sz="637" baseline="0" dirty="0">
                <a:solidFill>
                  <a:srgbClr val="1D1D1B"/>
                </a:solidFill>
                <a:latin typeface="Arial" pitchFamily="34" charset="0"/>
                <a:cs typeface="Arial" panose="020B0604020202020204" pitchFamily="34" charset="0"/>
              </a:rPr>
              <a:t>may change the information at any time without notice. </a:t>
            </a:r>
          </a:p>
          <a:p>
            <a:pPr>
              <a:lnSpc>
                <a:spcPts val="798"/>
              </a:lnSpc>
            </a:pPr>
            <a:endParaRPr kumimoji="1" lang="zh-CN" altLang="en-US" sz="584" dirty="0">
              <a:solidFill>
                <a:srgbClr val="1D1D1B"/>
              </a:solidFill>
              <a:latin typeface="Arial" pitchFamily="34" charset="0"/>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4158" y="1631849"/>
            <a:ext cx="3476343"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Arial"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Arial"/>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a:lstStyle>
          <a:p>
            <a:pPr>
              <a:lnSpc>
                <a:spcPts val="1260"/>
              </a:lnSpc>
              <a:spcBef>
                <a:spcPts val="0"/>
              </a:spcBef>
            </a:pPr>
            <a:r>
              <a:rPr kumimoji="1" lang="zh-CN" altLang="en-US"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把数字世界带入每个人、每个家庭、</a:t>
            </a:r>
            <a:br>
              <a:rPr kumimoji="1" lang="en-US" altLang="zh-CN"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br>
            <a:r>
              <a:rPr kumimoji="1" lang="zh-CN" altLang="en-US" sz="975" dirty="0">
                <a:solidFill>
                  <a:srgbClr val="1D1D1B"/>
                </a:solidFill>
                <a:latin typeface="Arial" pitchFamily="34" charset="0"/>
                <a:ea typeface="微软雅黑" panose="020B0503020204020204" pitchFamily="34" charset="-122"/>
                <a:cs typeface="Microsoft YaHei" charset="-122"/>
                <a:sym typeface="Arial" panose="020B0604020202020204" pitchFamily="34" charset="0"/>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4558" y="2106124"/>
            <a:ext cx="348047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Arial"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a:ea typeface="+mn-ea"/>
                <a:cs typeface="+mn-cs"/>
              </a:defRPr>
            </a:lvl9pPr>
          </a:lstStyle>
          <a:p>
            <a:pPr>
              <a:lnSpc>
                <a:spcPts val="970"/>
              </a:lnSpc>
            </a:pPr>
            <a:r>
              <a:rPr kumimoji="1" lang="en-US" altLang="zh-CN" sz="900" dirty="0">
                <a:solidFill>
                  <a:srgbClr val="1D1D1B"/>
                </a:solidFill>
                <a:latin typeface="Arial" pitchFamily="34" charset="0"/>
                <a:cs typeface="Arial" panose="020B0604020202020204" pitchFamily="34" charset="0"/>
              </a:rPr>
              <a:t>Bring digital to every person, home and </a:t>
            </a:r>
            <a:br>
              <a:rPr kumimoji="1" lang="en-US" altLang="zh-CN" sz="900" dirty="0">
                <a:solidFill>
                  <a:srgbClr val="1D1D1B"/>
                </a:solidFill>
                <a:latin typeface="Arial" pitchFamily="34" charset="0"/>
                <a:cs typeface="Arial" panose="020B0604020202020204" pitchFamily="34" charset="0"/>
              </a:rPr>
            </a:br>
            <a:r>
              <a:rPr kumimoji="1" lang="en-US" altLang="zh-CN" sz="900" dirty="0">
                <a:solidFill>
                  <a:srgbClr val="1D1D1B"/>
                </a:solidFill>
                <a:latin typeface="Arial" pitchFamily="34" charset="0"/>
                <a:cs typeface="Arial" panose="020B0604020202020204" pitchFamily="34" charset="0"/>
              </a:rPr>
              <a:t>organization for a fully connected, </a:t>
            </a:r>
            <a:br>
              <a:rPr kumimoji="1" lang="en-US" altLang="zh-CN" sz="900" dirty="0">
                <a:solidFill>
                  <a:srgbClr val="1D1D1B"/>
                </a:solidFill>
                <a:latin typeface="Arial" pitchFamily="34" charset="0"/>
                <a:cs typeface="Arial" panose="020B0604020202020204" pitchFamily="34" charset="0"/>
              </a:rPr>
            </a:br>
            <a:r>
              <a:rPr kumimoji="1" lang="en-US" altLang="zh-CN" sz="900" dirty="0">
                <a:solidFill>
                  <a:srgbClr val="1D1D1B"/>
                </a:solidFill>
                <a:latin typeface="Arial" pitchFamily="34" charset="0"/>
                <a:cs typeface="Arial" panose="020B0604020202020204" pitchFamily="34" charset="0"/>
              </a:rPr>
              <a:t>intelligent world.</a:t>
            </a:r>
            <a:endParaRPr kumimoji="1" lang="zh-CN" altLang="en-US" sz="900" dirty="0">
              <a:solidFill>
                <a:srgbClr val="1D1D1B"/>
              </a:solidFill>
              <a:latin typeface="Arial" pitchFamily="34" charset="0"/>
              <a:ea typeface="Microsoft YaHei" charset="-122"/>
              <a:cs typeface="Microsoft YaHei" charset="-122"/>
            </a:endParaRPr>
          </a:p>
        </p:txBody>
      </p:sp>
      <p:pic>
        <p:nvPicPr>
          <p:cNvPr id="8" name="Picture 7">
            <a:extLst>
              <a:ext uri="{FF2B5EF4-FFF2-40B4-BE49-F238E27FC236}">
                <a16:creationId xmlns:a16="http://schemas.microsoft.com/office/drawing/2014/main"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0562" y="5237566"/>
            <a:ext cx="1874868" cy="405914"/>
          </a:xfrm>
          <a:prstGeom prst="rect">
            <a:avLst/>
          </a:prstGeom>
        </p:spPr>
      </p:pic>
    </p:spTree>
    <p:extLst>
      <p:ext uri="{BB962C8B-B14F-4D97-AF65-F5344CB8AC3E}">
        <p14:creationId xmlns:p14="http://schemas.microsoft.com/office/powerpoint/2010/main" val="3686908565"/>
      </p:ext>
    </p:extLst>
  </p:cSld>
  <p:clrMap bg1="lt1" tx1="dk1" bg2="lt2" tx2="dk2" accent1="accent1" accent2="accent2" accent3="accent3" accent4="accent4" accent5="accent5" accent6="accent6" hlink="hlink" folHlink="folHlink"/>
  <p:sldLayoutIdLst>
    <p:sldLayoutId id="2147483898" r:id="rId1"/>
  </p:sldLayoutIdLst>
  <p:hf hdr="0" ftr="0" dt="0"/>
  <p:txStyles>
    <p:titleStyle>
      <a:lvl1pPr algn="l" defTabSz="890492" rtl="0" eaLnBrk="1" latinLnBrk="0" hangingPunct="1">
        <a:lnSpc>
          <a:spcPct val="90000"/>
        </a:lnSpc>
        <a:spcBef>
          <a:spcPct val="0"/>
        </a:spcBef>
        <a:buNone/>
        <a:defRPr sz="3749" b="0" kern="1200">
          <a:solidFill>
            <a:schemeClr val="tx1"/>
          </a:solidFill>
          <a:latin typeface="Arial" pitchFamily="34" charset="0"/>
          <a:ea typeface="Microsoft YaHei" panose="020B0503020204020204" pitchFamily="34" charset="-122"/>
          <a:cs typeface="Arial" panose="020B0604020202020204" pitchFamily="34" charset="0"/>
        </a:defRPr>
      </a:lvl1pPr>
    </p:titleStyle>
    <p:bodyStyle>
      <a:lvl1pPr marL="0" indent="0" algn="l" defTabSz="890492" rtl="0" eaLnBrk="1" latinLnBrk="0" hangingPunct="1">
        <a:lnSpc>
          <a:spcPct val="90000"/>
        </a:lnSpc>
        <a:spcBef>
          <a:spcPts val="974"/>
        </a:spcBef>
        <a:buFont typeface="Arial" panose="020B0604020202020204" pitchFamily="34" charset="0"/>
        <a:buNone/>
        <a:defRPr sz="1364" kern="1200">
          <a:solidFill>
            <a:srgbClr val="FFFFFF"/>
          </a:solidFill>
          <a:latin typeface="Arial" pitchFamily="34" charset="-122"/>
          <a:ea typeface="Microsoft YaHei" panose="020B0503020204020204" pitchFamily="34" charset="-122"/>
          <a:cs typeface="+mn-cs"/>
        </a:defRPr>
      </a:lvl1pPr>
      <a:lvl2pPr marL="445247" indent="0" algn="l" defTabSz="890492" rtl="0" eaLnBrk="1" latinLnBrk="0" hangingPunct="1">
        <a:lnSpc>
          <a:spcPct val="90000"/>
        </a:lnSpc>
        <a:spcBef>
          <a:spcPts val="487"/>
        </a:spcBef>
        <a:buFont typeface="Arial" panose="020B0604020202020204" pitchFamily="34" charset="0"/>
        <a:buNone/>
        <a:defRPr sz="2338" kern="1200">
          <a:solidFill>
            <a:schemeClr val="tx1"/>
          </a:solidFill>
          <a:latin typeface="Arial"/>
          <a:ea typeface="+mn-ea"/>
          <a:cs typeface="+mn-cs"/>
        </a:defRPr>
      </a:lvl2pPr>
      <a:lvl3pPr marL="890492" indent="0" algn="l" defTabSz="890492" rtl="0" eaLnBrk="1" latinLnBrk="0" hangingPunct="1">
        <a:lnSpc>
          <a:spcPct val="90000"/>
        </a:lnSpc>
        <a:spcBef>
          <a:spcPts val="487"/>
        </a:spcBef>
        <a:buFont typeface="Arial" panose="020B0604020202020204" pitchFamily="34" charset="0"/>
        <a:buNone/>
        <a:defRPr sz="1948" kern="1200">
          <a:solidFill>
            <a:schemeClr val="tx1"/>
          </a:solidFill>
          <a:latin typeface="Arial"/>
          <a:ea typeface="+mn-ea"/>
          <a:cs typeface="+mn-cs"/>
        </a:defRPr>
      </a:lvl3pPr>
      <a:lvl4pPr marL="1335740" indent="0" algn="l" defTabSz="890492" rtl="0" eaLnBrk="1" latinLnBrk="0" hangingPunct="1">
        <a:lnSpc>
          <a:spcPct val="90000"/>
        </a:lnSpc>
        <a:spcBef>
          <a:spcPts val="487"/>
        </a:spcBef>
        <a:buFont typeface="Arial" panose="020B0604020202020204" pitchFamily="34" charset="0"/>
        <a:buNone/>
        <a:defRPr sz="1753" kern="1200">
          <a:solidFill>
            <a:schemeClr val="tx1"/>
          </a:solidFill>
          <a:latin typeface="Arial"/>
          <a:ea typeface="+mn-ea"/>
          <a:cs typeface="+mn-cs"/>
        </a:defRPr>
      </a:lvl4pPr>
      <a:lvl5pPr marL="1780986" indent="0" algn="l" defTabSz="890492" rtl="0" eaLnBrk="1" latinLnBrk="0" hangingPunct="1">
        <a:lnSpc>
          <a:spcPct val="90000"/>
        </a:lnSpc>
        <a:spcBef>
          <a:spcPts val="487"/>
        </a:spcBef>
        <a:buFont typeface="Arial" panose="020B0604020202020204" pitchFamily="34" charset="0"/>
        <a:buNone/>
        <a:defRPr sz="1753" kern="1200">
          <a:solidFill>
            <a:schemeClr val="tx1"/>
          </a:solidFill>
          <a:latin typeface="Arial"/>
          <a:ea typeface="+mn-ea"/>
          <a:cs typeface="+mn-cs"/>
        </a:defRPr>
      </a:lvl5pPr>
      <a:lvl6pPr marL="2448855"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6pPr>
      <a:lvl7pPr marL="2894101"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7pPr>
      <a:lvl8pPr marL="3339347"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8pPr>
      <a:lvl9pPr marL="3784594" indent="-222623" algn="l" defTabSz="890492" rtl="0" eaLnBrk="1" latinLnBrk="0" hangingPunct="1">
        <a:lnSpc>
          <a:spcPct val="90000"/>
        </a:lnSpc>
        <a:spcBef>
          <a:spcPts val="487"/>
        </a:spcBef>
        <a:buFont typeface="Arial" panose="020B0604020202020204" pitchFamily="34" charset="0"/>
        <a:buChar char="•"/>
        <a:defRPr sz="1753" kern="1200">
          <a:solidFill>
            <a:schemeClr val="tx1"/>
          </a:solidFill>
          <a:latin typeface="Arial"/>
          <a:ea typeface="+mn-ea"/>
          <a:cs typeface="+mn-cs"/>
        </a:defRPr>
      </a:lvl9pPr>
    </p:bodyStyle>
    <p:otherStyle>
      <a:defPPr>
        <a:defRPr lang="en-US"/>
      </a:defPPr>
      <a:lvl1pPr marL="0" algn="l" defTabSz="890492" rtl="0" eaLnBrk="1" latinLnBrk="0" hangingPunct="1">
        <a:defRPr sz="1753" kern="1200">
          <a:solidFill>
            <a:schemeClr val="tx1"/>
          </a:solidFill>
          <a:latin typeface="Arial"/>
          <a:ea typeface="+mn-ea"/>
          <a:cs typeface="+mn-cs"/>
        </a:defRPr>
      </a:lvl1pPr>
      <a:lvl2pPr marL="445247" algn="l" defTabSz="890492" rtl="0" eaLnBrk="1" latinLnBrk="0" hangingPunct="1">
        <a:defRPr sz="1753" kern="1200">
          <a:solidFill>
            <a:schemeClr val="tx1"/>
          </a:solidFill>
          <a:latin typeface="Arial"/>
          <a:ea typeface="+mn-ea"/>
          <a:cs typeface="+mn-cs"/>
        </a:defRPr>
      </a:lvl2pPr>
      <a:lvl3pPr marL="890492" algn="l" defTabSz="890492" rtl="0" eaLnBrk="1" latinLnBrk="0" hangingPunct="1">
        <a:defRPr sz="1753" kern="1200">
          <a:solidFill>
            <a:schemeClr val="tx1"/>
          </a:solidFill>
          <a:latin typeface="Arial"/>
          <a:ea typeface="+mn-ea"/>
          <a:cs typeface="+mn-cs"/>
        </a:defRPr>
      </a:lvl3pPr>
      <a:lvl4pPr marL="1335740" algn="l" defTabSz="890492" rtl="0" eaLnBrk="1" latinLnBrk="0" hangingPunct="1">
        <a:defRPr sz="1753" kern="1200">
          <a:solidFill>
            <a:schemeClr val="tx1"/>
          </a:solidFill>
          <a:latin typeface="Arial"/>
          <a:ea typeface="+mn-ea"/>
          <a:cs typeface="+mn-cs"/>
        </a:defRPr>
      </a:lvl4pPr>
      <a:lvl5pPr marL="1780986" algn="l" defTabSz="890492" rtl="0" eaLnBrk="1" latinLnBrk="0" hangingPunct="1">
        <a:defRPr sz="1753" kern="1200">
          <a:solidFill>
            <a:schemeClr val="tx1"/>
          </a:solidFill>
          <a:latin typeface="Arial"/>
          <a:ea typeface="+mn-ea"/>
          <a:cs typeface="+mn-cs"/>
        </a:defRPr>
      </a:lvl5pPr>
      <a:lvl6pPr marL="2226232" algn="l" defTabSz="890492" rtl="0" eaLnBrk="1" latinLnBrk="0" hangingPunct="1">
        <a:defRPr sz="1753" kern="1200">
          <a:solidFill>
            <a:schemeClr val="tx1"/>
          </a:solidFill>
          <a:latin typeface="Arial"/>
          <a:ea typeface="+mn-ea"/>
          <a:cs typeface="+mn-cs"/>
        </a:defRPr>
      </a:lvl6pPr>
      <a:lvl7pPr marL="2671478" algn="l" defTabSz="890492" rtl="0" eaLnBrk="1" latinLnBrk="0" hangingPunct="1">
        <a:defRPr sz="1753" kern="1200">
          <a:solidFill>
            <a:schemeClr val="tx1"/>
          </a:solidFill>
          <a:latin typeface="Arial"/>
          <a:ea typeface="+mn-ea"/>
          <a:cs typeface="+mn-cs"/>
        </a:defRPr>
      </a:lvl7pPr>
      <a:lvl8pPr marL="3116726" algn="l" defTabSz="890492" rtl="0" eaLnBrk="1" latinLnBrk="0" hangingPunct="1">
        <a:defRPr sz="1753" kern="1200">
          <a:solidFill>
            <a:schemeClr val="tx1"/>
          </a:solidFill>
          <a:latin typeface="Arial"/>
          <a:ea typeface="+mn-ea"/>
          <a:cs typeface="+mn-cs"/>
        </a:defRPr>
      </a:lvl8pPr>
      <a:lvl9pPr marL="3561971" algn="l" defTabSz="890492" rtl="0" eaLnBrk="1" latinLnBrk="0" hangingPunct="1">
        <a:defRPr sz="1753"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5123" userDrawn="1">
          <p15:clr>
            <a:srgbClr val="F26B43"/>
          </p15:clr>
        </p15:guide>
        <p15:guide id="3" pos="611" userDrawn="1">
          <p15:clr>
            <a:srgbClr val="F26B43"/>
          </p15:clr>
        </p15:guide>
        <p15:guide id="4" pos="962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1462895" cy="230832"/>
          </a:xfrm>
          <a:prstGeom prst="rect">
            <a:avLst/>
          </a:prstGeom>
          <a:noFill/>
        </p:spPr>
        <p:txBody>
          <a:bodyPr wrap="square" rtlCol="0">
            <a:spAutoFit/>
          </a:bodyPr>
          <a:lstStyle/>
          <a:p>
            <a:r>
              <a:rPr lang="en-US" sz="900" b="0" baseline="0"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marL="0" marR="0" lvl="0" indent="0" algn="l" defTabSz="890493"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itchFamily="34" charset="0"/>
                <a:cs typeface="Arial" panose="020B0604020202020204" pitchFamily="34" charset="0"/>
              </a:rPr>
              <a:pPr marL="0" marR="0" lvl="0" indent="0" algn="l" defTabSz="890493"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itchFamily="34" charset="0"/>
              <a:cs typeface="Arial" panose="020B0604020202020204" pitchFamily="34" charset="0"/>
            </a:endParaRPr>
          </a:p>
        </p:txBody>
      </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82477525"/>
      </p:ext>
    </p:extLst>
  </p:cSld>
  <p:clrMap bg1="lt1" tx1="dk1" bg2="lt2" tx2="dk2" accent1="accent1" accent2="accent2" accent3="accent3" accent4="accent4" accent5="accent5" accent6="accent6" hlink="hlink" folHlink="folHlink"/>
  <p:sldLayoutIdLst>
    <p:sldLayoutId id="2147483900" r:id="rId1"/>
    <p:sldLayoutId id="2147483901" r:id="rId2"/>
  </p:sldLayoutIdLst>
  <p:hf hdr="0" ftr="0" dt="0"/>
  <p:txStyles>
    <p:title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Arial"/>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Arial"/>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Arial"/>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标题 4"/>
          <p:cNvSpPr txBox="1">
            <a:spLocks/>
          </p:cNvSpPr>
          <p:nvPr/>
        </p:nvSpPr>
        <p:spPr>
          <a:xfrm>
            <a:off x="768350" y="944563"/>
            <a:ext cx="5724636" cy="2330695"/>
          </a:xfrm>
          <a:prstGeom prst="rect">
            <a:avLst/>
          </a:prstGeom>
        </p:spPr>
        <p:txBody>
          <a:bodyPr wrap="square" lIns="0" tIns="0" rIns="0" bIns="0" anchor="t">
            <a:noAutofit/>
          </a:bodyPr>
          <a:lstStyle>
            <a:lvl1pPr algn="l" defTabSz="914400" rtl="0" eaLnBrk="1" latinLnBrk="0" hangingPunct="1">
              <a:lnSpc>
                <a:spcPts val="3440"/>
              </a:lnSpc>
              <a:spcBef>
                <a:spcPct val="0"/>
              </a:spcBef>
              <a:buNone/>
              <a:defRPr sz="3200" b="0" i="0" kern="1200">
                <a:solidFill>
                  <a:schemeClr val="tx1"/>
                </a:solidFill>
                <a:latin typeface="Arial" panose="020B0503020204020204" pitchFamily="34" charset="-122"/>
                <a:ea typeface="Microsoft YaHei" panose="020B0503020204020204" pitchFamily="34" charset="-122"/>
                <a:cs typeface="+mj-cs"/>
              </a:defRPr>
            </a:lvl1pPr>
          </a:lstStyle>
          <a:p>
            <a:pPr fontAlgn="ctr">
              <a:lnSpc>
                <a:spcPct val="100000"/>
              </a:lnSpc>
            </a:pPr>
            <a:r>
              <a:rPr lang="en-US" sz="4000" b="1" dirty="0">
                <a:latin typeface="Arial" panose="020B0604020202020204" pitchFamily="34" charset="0"/>
              </a:rPr>
              <a:t>Introduction to </a:t>
            </a:r>
            <a:r>
              <a:rPr lang="en-US" sz="4000" b="1">
                <a:latin typeface="Arial" panose="020B0604020202020204" pitchFamily="34" charset="0"/>
              </a:rPr>
              <a:t>eSight 21.0 </a:t>
            </a:r>
            <a:r>
              <a:rPr lang="en-US" sz="4000" b="1" dirty="0">
                <a:latin typeface="Arial" panose="020B0604020202020204" pitchFamily="34" charset="0"/>
              </a:rPr>
              <a:t>Server Device Management</a:t>
            </a:r>
            <a:endParaRPr lang="en-US" altLang="zh-CN" sz="40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786365" y="4209578"/>
            <a:ext cx="6606734" cy="1926426"/>
          </a:xfrm>
          <a:prstGeom prst="rect">
            <a:avLst/>
          </a:prstGeom>
        </p:spPr>
      </p:pic>
      <p:pic>
        <p:nvPicPr>
          <p:cNvPr id="2" name="图片 1"/>
          <p:cNvPicPr>
            <a:picLocks noChangeAspect="1"/>
          </p:cNvPicPr>
          <p:nvPr/>
        </p:nvPicPr>
        <p:blipFill>
          <a:blip r:embed="rId4"/>
          <a:stretch>
            <a:fillRect/>
          </a:stretch>
        </p:blipFill>
        <p:spPr>
          <a:xfrm>
            <a:off x="767408" y="980728"/>
            <a:ext cx="6625691" cy="3154888"/>
          </a:xfrm>
          <a:prstGeom prst="rect">
            <a:avLst/>
          </a:prstGeom>
        </p:spPr>
      </p:pic>
      <p:sp>
        <p:nvSpPr>
          <p:cNvPr id="20483" name="标题 1"/>
          <p:cNvSpPr>
            <a:spLocks noGrp="1"/>
          </p:cNvSpPr>
          <p:nvPr>
            <p:ph type="title" idx="4294967295"/>
          </p:nvPr>
        </p:nvSpPr>
        <p:spPr>
          <a:xfrm>
            <a:off x="623392" y="71028"/>
            <a:ext cx="7745413" cy="647700"/>
          </a:xfrm>
          <a:prstGeom prst="rect">
            <a:avLst/>
          </a:prstGeom>
        </p:spPr>
        <p:txBody>
          <a:bodyPr>
            <a:noAutofit/>
          </a:bodyPr>
          <a:lstStyle/>
          <a:p>
            <a:pPr fontAlgn="ctr"/>
            <a:r>
              <a:rPr lang="en-US" sz="3200" b="1" dirty="0">
                <a:solidFill>
                  <a:srgbClr val="990000"/>
                </a:solidFill>
                <a:latin typeface="Arial" panose="020B0604020202020204" pitchFamily="34" charset="0"/>
              </a:rPr>
              <a:t>Resource Addition - Add One by One</a:t>
            </a:r>
            <a:endParaRPr lang="en-US" altLang="zh-CN"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665892" y="569319"/>
            <a:ext cx="10585176" cy="307777"/>
          </a:xfrm>
          <a:prstGeom prst="rect">
            <a:avLst/>
          </a:prstGeom>
          <a:noFill/>
        </p:spPr>
        <p:txBody>
          <a:bodyPr>
            <a:noAutofit/>
          </a:bodyPr>
          <a:lstStyle/>
          <a:p>
            <a:pPr fontAlgn="ctr">
              <a:defRPr/>
            </a:pPr>
            <a:r>
              <a:rPr lang="en-US" sz="1400" dirty="0">
                <a:latin typeface="Arial" panose="020B0604020202020204" pitchFamily="34" charset="0"/>
              </a:rPr>
              <a:t>Adding devices based on SNMP: Early Huawei devices that support only SNMP can be added to eSight based on SNMP.</a:t>
            </a:r>
            <a:endParaRPr lang="en-US" altLang="zh-CN" sz="1400" dirty="0">
              <a:latin typeface="Arial" panose="020B0604020202020204" pitchFamily="34" charset="0"/>
              <a:ea typeface="华文细黑" panose="02010600040101010101" pitchFamily="2" charset="-122"/>
              <a:sym typeface="Arial" panose="020B0604020202020204" pitchFamily="34" charset="0"/>
            </a:endParaRPr>
          </a:p>
        </p:txBody>
      </p:sp>
      <p:sp>
        <p:nvSpPr>
          <p:cNvPr id="12" name="圆角矩形标注 11"/>
          <p:cNvSpPr/>
          <p:nvPr/>
        </p:nvSpPr>
        <p:spPr>
          <a:xfrm>
            <a:off x="3216634" y="1115993"/>
            <a:ext cx="1295189" cy="380803"/>
          </a:xfrm>
          <a:prstGeom prst="wedgeRoundRectCallout">
            <a:avLst>
              <a:gd name="adj1" fmla="val -66244"/>
              <a:gd name="adj2" fmla="val 6325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Enter the device IP address, for example, 10.10.10.2.</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标注 12"/>
          <p:cNvSpPr/>
          <p:nvPr/>
        </p:nvSpPr>
        <p:spPr>
          <a:xfrm>
            <a:off x="3612678" y="1755615"/>
            <a:ext cx="1007157" cy="221227"/>
          </a:xfrm>
          <a:prstGeom prst="wedgeRoundRectCallout">
            <a:avLst>
              <a:gd name="adj1" fmla="val -85102"/>
              <a:gd name="adj2" fmla="val -70895"/>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a subnet.</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标注 13"/>
          <p:cNvSpPr/>
          <p:nvPr/>
        </p:nvSpPr>
        <p:spPr>
          <a:xfrm>
            <a:off x="6492999" y="1224900"/>
            <a:ext cx="1404156" cy="403900"/>
          </a:xfrm>
          <a:prstGeom prst="wedgeRoundRectCallout">
            <a:avLst>
              <a:gd name="adj1" fmla="val -69314"/>
              <a:gd name="adj2" fmla="val 3327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The default value is </a:t>
            </a:r>
            <a:r>
              <a:rPr lang="en-US" sz="800" i="1" dirty="0">
                <a:latin typeface="Arial" panose="020B0604020202020204" pitchFamily="34" charset="0"/>
              </a:rPr>
              <a:t>Model</a:t>
            </a:r>
            <a:r>
              <a:rPr lang="en-US" sz="800" b="1" dirty="0">
                <a:latin typeface="Arial" panose="020B0604020202020204" pitchFamily="34" charset="0"/>
              </a:rPr>
              <a:t>-</a:t>
            </a:r>
            <a:r>
              <a:rPr lang="en-US" sz="800" i="1" dirty="0">
                <a:latin typeface="Arial" panose="020B0604020202020204" pitchFamily="34" charset="0"/>
              </a:rPr>
              <a:t>IP address</a:t>
            </a:r>
            <a:r>
              <a:rPr lang="en-US" sz="800" dirty="0">
                <a:latin typeface="Arial" panose="020B0604020202020204" pitchFamily="34" charset="0"/>
              </a:rPr>
              <a:t>. Use the default value.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标注 14"/>
          <p:cNvSpPr/>
          <p:nvPr/>
        </p:nvSpPr>
        <p:spPr>
          <a:xfrm>
            <a:off x="2696198" y="2596543"/>
            <a:ext cx="1635605" cy="330514"/>
          </a:xfrm>
          <a:prstGeom prst="wedgeRoundRectCallout">
            <a:avLst>
              <a:gd name="adj1" fmla="val -71557"/>
              <a:gd name="adj2" fmla="val 13160"/>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the discovery protocol supported by the device.</a:t>
            </a:r>
          </a:p>
        </p:txBody>
      </p:sp>
      <p:sp>
        <p:nvSpPr>
          <p:cNvPr id="17" name="圆角矩形标注 16"/>
          <p:cNvSpPr/>
          <p:nvPr/>
        </p:nvSpPr>
        <p:spPr>
          <a:xfrm>
            <a:off x="1524447" y="4318202"/>
            <a:ext cx="1476164" cy="410162"/>
          </a:xfrm>
          <a:prstGeom prst="wedgeRoundRectCallout">
            <a:avLst>
              <a:gd name="adj1" fmla="val -68099"/>
              <a:gd name="adj2" fmla="val 18756"/>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an auxiliary protocol. Some functions require a specified protocol.</a:t>
            </a:r>
          </a:p>
        </p:txBody>
      </p:sp>
    </p:spTree>
    <p:extLst>
      <p:ext uri="{BB962C8B-B14F-4D97-AF65-F5344CB8AC3E}">
        <p14:creationId xmlns:p14="http://schemas.microsoft.com/office/powerpoint/2010/main" val="199794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39416" y="4927995"/>
            <a:ext cx="7221883" cy="1372358"/>
          </a:xfrm>
          <a:prstGeom prst="rect">
            <a:avLst/>
          </a:prstGeom>
        </p:spPr>
      </p:pic>
      <p:pic>
        <p:nvPicPr>
          <p:cNvPr id="2" name="图片 1"/>
          <p:cNvPicPr>
            <a:picLocks noChangeAspect="1"/>
          </p:cNvPicPr>
          <p:nvPr/>
        </p:nvPicPr>
        <p:blipFill>
          <a:blip r:embed="rId3"/>
          <a:stretch>
            <a:fillRect/>
          </a:stretch>
        </p:blipFill>
        <p:spPr>
          <a:xfrm>
            <a:off x="754523" y="1700808"/>
            <a:ext cx="7069669" cy="3107420"/>
          </a:xfrm>
          <a:prstGeom prst="rect">
            <a:avLst/>
          </a:prstGeom>
        </p:spPr>
      </p:pic>
      <p:sp>
        <p:nvSpPr>
          <p:cNvPr id="4" name="TextBox 3"/>
          <p:cNvSpPr txBox="1"/>
          <p:nvPr/>
        </p:nvSpPr>
        <p:spPr>
          <a:xfrm>
            <a:off x="672943" y="862538"/>
            <a:ext cx="10799920" cy="1477328"/>
          </a:xfrm>
          <a:prstGeom prst="rect">
            <a:avLst/>
          </a:prstGeom>
          <a:noFill/>
        </p:spPr>
        <p:txBody>
          <a:bodyPr wrap="square">
            <a:noAutofit/>
          </a:bodyPr>
          <a:lstStyle/>
          <a:p>
            <a:pPr marL="355600" indent="-355600" fontAlgn="ctr">
              <a:buSzPct val="60000"/>
              <a:buFont typeface="Wingdings" pitchFamily="2" charset="2"/>
              <a:buChar char="l"/>
              <a:defRPr/>
            </a:pPr>
            <a:r>
              <a:rPr lang="en-US" sz="1400" dirty="0">
                <a:latin typeface="Arial" panose="020B0604020202020204" pitchFamily="34" charset="0"/>
              </a:rPr>
              <a:t>Huawei-developed and third-party servers can be automatically discovered based on a specified IP segment.</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marL="355600" indent="-355600" fontAlgn="ctr">
              <a:buSzPct val="60000"/>
              <a:buFont typeface="Wingdings" pitchFamily="2" charset="2"/>
              <a:buChar char="l"/>
              <a:defRPr/>
            </a:pPr>
            <a:r>
              <a:rPr lang="en-US" sz="1400" dirty="0">
                <a:latin typeface="Arial" panose="020B0604020202020204" pitchFamily="34" charset="0"/>
              </a:rPr>
              <a:t>Tasks can be performed based on the specified policy.</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marL="355600" indent="-355600" fontAlgn="ctr">
              <a:buSzPct val="60000"/>
              <a:buFont typeface="Wingdings" pitchFamily="2" charset="2"/>
              <a:buChar char="l"/>
              <a:defRPr/>
            </a:pPr>
            <a:r>
              <a:rPr lang="en-US" sz="1400" dirty="0">
                <a:latin typeface="Arial" panose="020B0604020202020204" pitchFamily="34" charset="0"/>
              </a:rPr>
              <a:t>Authentication parameters of the specified network segment must be the same as those of the discovery module.</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标题 1"/>
          <p:cNvSpPr txBox="1">
            <a:spLocks/>
          </p:cNvSpPr>
          <p:nvPr/>
        </p:nvSpPr>
        <p:spPr>
          <a:xfrm>
            <a:off x="746325" y="306966"/>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Resource Addition - Automatic Discovery</a:t>
            </a:r>
            <a:endParaRPr lang="en-US" altLang="zh-CN" dirty="0">
              <a:latin typeface="Arial" panose="020B0604020202020204" pitchFamily="34" charset="0"/>
              <a:sym typeface="Arial" panose="020B0604020202020204" pitchFamily="34" charset="0"/>
            </a:endParaRPr>
          </a:p>
        </p:txBody>
      </p:sp>
      <p:sp>
        <p:nvSpPr>
          <p:cNvPr id="10" name="圆角矩形标注 9"/>
          <p:cNvSpPr/>
          <p:nvPr/>
        </p:nvSpPr>
        <p:spPr>
          <a:xfrm>
            <a:off x="3071664" y="2368679"/>
            <a:ext cx="1082642" cy="722535"/>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Specify a network segment for discovery, for example, 10.2.2.2.</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标注 13"/>
          <p:cNvSpPr/>
          <p:nvPr/>
        </p:nvSpPr>
        <p:spPr>
          <a:xfrm>
            <a:off x="6888088" y="3287417"/>
            <a:ext cx="608986" cy="346513"/>
          </a:xfrm>
          <a:prstGeom prst="wedgeRoundRectCallout">
            <a:avLst>
              <a:gd name="adj1" fmla="val -38490"/>
              <a:gd name="adj2" fmla="val -8982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a subnet.</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圆角矩形标注 10"/>
          <p:cNvSpPr/>
          <p:nvPr/>
        </p:nvSpPr>
        <p:spPr>
          <a:xfrm>
            <a:off x="3190217" y="4808228"/>
            <a:ext cx="1260140" cy="417328"/>
          </a:xfrm>
          <a:prstGeom prst="wedgeRoundRectCallout">
            <a:avLst>
              <a:gd name="adj1" fmla="val -40338"/>
              <a:gd name="adj2" fmla="val 7294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a discovery protocol. Redfish is recommended for servers.</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522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803412" y="1570077"/>
            <a:ext cx="10057391" cy="4736491"/>
          </a:xfrm>
          <a:prstGeom prst="rect">
            <a:avLst/>
          </a:prstGeom>
        </p:spPr>
      </p:pic>
      <p:sp>
        <p:nvSpPr>
          <p:cNvPr id="4" name="TextBox 3"/>
          <p:cNvSpPr txBox="1"/>
          <p:nvPr/>
        </p:nvSpPr>
        <p:spPr>
          <a:xfrm>
            <a:off x="669021" y="913156"/>
            <a:ext cx="9662286" cy="646331"/>
          </a:xfrm>
          <a:prstGeom prst="rect">
            <a:avLst/>
          </a:prstGeom>
          <a:noFill/>
        </p:spPr>
        <p:txBody>
          <a:bodyPr wrap="square">
            <a:noAutofit/>
          </a:bodyPr>
          <a:lstStyle/>
          <a:p>
            <a:pPr fontAlgn="ctr">
              <a:defRPr/>
            </a:pPr>
            <a:r>
              <a:rPr lang="en-US" sz="1800" dirty="0">
                <a:latin typeface="Arial" panose="020B0604020202020204" pitchFamily="34" charset="0"/>
              </a:rPr>
              <a:t>Both Huawei-developed and third-party servers can be imported in batches, improving device discovery efficiency.</a:t>
            </a:r>
            <a:endParaRPr lang="en-US" altLang="zh-CN" sz="18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标题 1"/>
          <p:cNvSpPr txBox="1">
            <a:spLocks/>
          </p:cNvSpPr>
          <p:nvPr/>
        </p:nvSpPr>
        <p:spPr>
          <a:xfrm>
            <a:off x="739475" y="306966"/>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Resource Addition - Batch Import</a:t>
            </a:r>
            <a:endParaRPr lang="en-US" altLang="zh-CN" dirty="0">
              <a:latin typeface="Arial" panose="020B0604020202020204" pitchFamily="34" charset="0"/>
              <a:sym typeface="Arial" panose="020B0604020202020204" pitchFamily="34" charset="0"/>
            </a:endParaRPr>
          </a:p>
        </p:txBody>
      </p:sp>
      <p:sp>
        <p:nvSpPr>
          <p:cNvPr id="17" name="圆角矩形标注 16"/>
          <p:cNvSpPr/>
          <p:nvPr/>
        </p:nvSpPr>
        <p:spPr>
          <a:xfrm>
            <a:off x="2495480" y="5553236"/>
            <a:ext cx="1224255" cy="180020"/>
          </a:xfrm>
          <a:prstGeom prst="wedgeRoundRectCallout">
            <a:avLst>
              <a:gd name="adj1" fmla="val -32401"/>
              <a:gd name="adj2" fmla="val 108575"/>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Add servers to eSight.</a:t>
            </a:r>
          </a:p>
        </p:txBody>
      </p:sp>
      <p:sp>
        <p:nvSpPr>
          <p:cNvPr id="18" name="圆角矩形标注 17"/>
          <p:cNvSpPr/>
          <p:nvPr/>
        </p:nvSpPr>
        <p:spPr>
          <a:xfrm>
            <a:off x="4951335" y="2480369"/>
            <a:ext cx="1288681" cy="156543"/>
          </a:xfrm>
          <a:prstGeom prst="wedgeRoundRectCallout">
            <a:avLst>
              <a:gd name="adj1" fmla="val -56194"/>
              <a:gd name="adj2" fmla="val 34805"/>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Download the template.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标注 18"/>
          <p:cNvSpPr/>
          <p:nvPr/>
        </p:nvSpPr>
        <p:spPr>
          <a:xfrm>
            <a:off x="6348028" y="2530600"/>
            <a:ext cx="1536331" cy="310884"/>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Upload the file that contains device information.</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9745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40498" y="1401480"/>
            <a:ext cx="10014334" cy="2484276"/>
          </a:xfrm>
          <a:prstGeom prst="rect">
            <a:avLst/>
          </a:prstGeom>
        </p:spPr>
      </p:pic>
      <p:sp>
        <p:nvSpPr>
          <p:cNvPr id="4" name="TextBox 3"/>
          <p:cNvSpPr txBox="1"/>
          <p:nvPr/>
        </p:nvSpPr>
        <p:spPr>
          <a:xfrm>
            <a:off x="630325" y="754161"/>
            <a:ext cx="10729192" cy="307777"/>
          </a:xfrm>
          <a:prstGeom prst="rect">
            <a:avLst/>
          </a:prstGeom>
          <a:noFill/>
        </p:spPr>
        <p:txBody>
          <a:bodyPr wrap="square">
            <a:noAutofit/>
          </a:bodyPr>
          <a:lstStyle/>
          <a:p>
            <a:pPr fontAlgn="ctr">
              <a:defRPr/>
            </a:pPr>
            <a:r>
              <a:rPr lang="en-US" sz="1400" dirty="0">
                <a:latin typeface="Arial" panose="020B0604020202020204" pitchFamily="34" charset="0"/>
              </a:rPr>
              <a:t>Huawei-developed servers can be imported. This function is mainly used in deployment scenarios. The </a:t>
            </a:r>
            <a:r>
              <a:rPr lang="en-US" sz="1400" dirty="0" err="1">
                <a:latin typeface="Arial" panose="020B0604020202020204" pitchFamily="34" charset="0"/>
              </a:rPr>
              <a:t>iBMC</a:t>
            </a:r>
            <a:r>
              <a:rPr lang="en-US" sz="1400" dirty="0">
                <a:latin typeface="Arial" panose="020B0604020202020204" pitchFamily="34" charset="0"/>
              </a:rPr>
              <a:t> IP addresses are automatically set based on the mapping between </a:t>
            </a:r>
            <a:r>
              <a:rPr lang="en-US" sz="1400" dirty="0" err="1">
                <a:latin typeface="Arial" panose="020B0604020202020204" pitchFamily="34" charset="0"/>
              </a:rPr>
              <a:t>SNs</a:t>
            </a:r>
            <a:r>
              <a:rPr lang="en-US" sz="1400" dirty="0">
                <a:latin typeface="Arial" panose="020B0604020202020204" pitchFamily="34" charset="0"/>
              </a:rPr>
              <a:t> and IP addresses, and servers are added to eSight.</a:t>
            </a:r>
            <a:endParaRPr lang="en-US" altLang="zh-CN" sz="1400" dirty="0">
              <a:latin typeface="Arial" panose="020B0604020202020204" pitchFamily="34" charset="0"/>
              <a:ea typeface="华文细黑" panose="02010600040101010101" pitchFamily="2" charset="-122"/>
              <a:sym typeface="Arial" panose="020B0604020202020204" pitchFamily="34" charset="0"/>
            </a:endParaRPr>
          </a:p>
        </p:txBody>
      </p:sp>
      <p:sp>
        <p:nvSpPr>
          <p:cNvPr id="16" name="标题 1"/>
          <p:cNvSpPr txBox="1">
            <a:spLocks/>
          </p:cNvSpPr>
          <p:nvPr/>
        </p:nvSpPr>
        <p:spPr>
          <a:xfrm>
            <a:off x="612741" y="309068"/>
            <a:ext cx="7745413" cy="647700"/>
          </a:xfrm>
          <a:prstGeom prst="rect">
            <a:avLst/>
          </a:prstGeom>
        </p:spPr>
        <p:txBody>
          <a:bodyPr>
            <a:noAutofit/>
          </a:bodyPr>
          <a:lstStyle>
            <a:lvl1pPr algn="l" defTabSz="1187323" rtl="0" eaLnBrk="1" latinLnBrk="0" hangingPunct="1">
              <a:lnSpc>
                <a:spcPct val="90000"/>
              </a:lnSpc>
              <a:spcBef>
                <a:spcPct val="0"/>
              </a:spcBef>
              <a:buNone/>
              <a:defRPr sz="5714" kern="1200">
                <a:solidFill>
                  <a:schemeClr val="tx1"/>
                </a:solidFill>
                <a:latin typeface="Arial"/>
                <a:ea typeface="+mj-ea"/>
                <a:cs typeface="+mj-cs"/>
              </a:defRPr>
            </a:lvl1pPr>
          </a:lstStyle>
          <a:p>
            <a:pPr lvl="0" fontAlgn="ctr">
              <a:spcAft>
                <a:spcPts val="0"/>
              </a:spcAft>
            </a:pPr>
            <a:r>
              <a:rPr lang="en-US" sz="3200" b="1" dirty="0">
                <a:solidFill>
                  <a:schemeClr val="accent1">
                    <a:lumMod val="75000"/>
                  </a:schemeClr>
                </a:solidFill>
                <a:latin typeface="Arial" panose="020B0604020202020204" pitchFamily="34" charset="0"/>
              </a:rPr>
              <a:t>Resource Addition - Batch Import</a:t>
            </a:r>
          </a:p>
        </p:txBody>
      </p:sp>
      <p:sp>
        <p:nvSpPr>
          <p:cNvPr id="18" name="圆角矩形标注 17"/>
          <p:cNvSpPr/>
          <p:nvPr/>
        </p:nvSpPr>
        <p:spPr>
          <a:xfrm>
            <a:off x="3958354" y="2028518"/>
            <a:ext cx="1021522" cy="320361"/>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Download the template.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标注 18"/>
          <p:cNvSpPr/>
          <p:nvPr/>
        </p:nvSpPr>
        <p:spPr>
          <a:xfrm>
            <a:off x="5898467" y="2140512"/>
            <a:ext cx="1349661" cy="388388"/>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Upload the file that contains device information.</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p:nvPr/>
        </p:nvCxnSpPr>
        <p:spPr>
          <a:xfrm flipV="1">
            <a:off x="3094258" y="1960401"/>
            <a:ext cx="4480868" cy="30707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a:stretch>
            <a:fillRect/>
          </a:stretch>
        </p:blipFill>
        <p:spPr>
          <a:xfrm>
            <a:off x="7575126" y="1404532"/>
            <a:ext cx="3800052" cy="1789880"/>
          </a:xfrm>
          <a:prstGeom prst="rect">
            <a:avLst/>
          </a:prstGeom>
        </p:spPr>
      </p:pic>
    </p:spTree>
    <p:extLst>
      <p:ext uri="{BB962C8B-B14F-4D97-AF65-F5344CB8AC3E}">
        <p14:creationId xmlns:p14="http://schemas.microsoft.com/office/powerpoint/2010/main" val="241100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27348" y="1160748"/>
            <a:ext cx="11820636" cy="3980203"/>
          </a:xfrm>
          <a:prstGeom prst="rect">
            <a:avLst/>
          </a:prstGeom>
        </p:spPr>
      </p:pic>
      <p:sp>
        <p:nvSpPr>
          <p:cNvPr id="83" name="标题 1"/>
          <p:cNvSpPr txBox="1">
            <a:spLocks/>
          </p:cNvSpPr>
          <p:nvPr/>
        </p:nvSpPr>
        <p:spPr bwMode="auto">
          <a:xfrm>
            <a:off x="692089" y="291481"/>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Monitoring Configuration - Topology Layout</a:t>
            </a:r>
            <a:endParaRPr lang="en-US" altLang="zh-CN" dirty="0">
              <a:latin typeface="Arial" panose="020B0604020202020204" pitchFamily="34" charset="0"/>
            </a:endParaRPr>
          </a:p>
        </p:txBody>
      </p:sp>
      <p:sp>
        <p:nvSpPr>
          <p:cNvPr id="20" name="圆角矩形标注 19"/>
          <p:cNvSpPr/>
          <p:nvPr/>
        </p:nvSpPr>
        <p:spPr>
          <a:xfrm>
            <a:off x="2387588" y="1803643"/>
            <a:ext cx="1033095" cy="319831"/>
          </a:xfrm>
          <a:prstGeom prst="wedgeRoundRectCallout">
            <a:avLst>
              <a:gd name="adj1" fmla="val -27212"/>
              <a:gd name="adj2" fmla="val 120958"/>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Set the automatic layout style.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圆角矩形标注 23"/>
          <p:cNvSpPr/>
          <p:nvPr/>
        </p:nvSpPr>
        <p:spPr>
          <a:xfrm>
            <a:off x="8544272" y="2135216"/>
            <a:ext cx="1033095" cy="204537"/>
          </a:xfrm>
          <a:prstGeom prst="wedgeRoundRectCallout">
            <a:avLst>
              <a:gd name="adj1" fmla="val 44293"/>
              <a:gd name="adj2" fmla="val 106095"/>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Add shapes.</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圆角矩形标注 27"/>
          <p:cNvSpPr/>
          <p:nvPr/>
        </p:nvSpPr>
        <p:spPr>
          <a:xfrm>
            <a:off x="6492044" y="2237485"/>
            <a:ext cx="1122261" cy="471435"/>
          </a:xfrm>
          <a:prstGeom prst="wedgeRoundRectCallout">
            <a:avLst>
              <a:gd name="adj1" fmla="val -19694"/>
              <a:gd name="adj2" fmla="val 10903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Manually add shapes to make the layout clearer.</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0502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7"/>
          <p:cNvGrpSpPr/>
          <p:nvPr/>
        </p:nvGrpSpPr>
        <p:grpSpPr>
          <a:xfrm>
            <a:off x="3250416" y="1705036"/>
            <a:ext cx="5233531" cy="568103"/>
            <a:chOff x="2026783" y="1522767"/>
            <a:chExt cx="5235575" cy="568325"/>
          </a:xfrm>
        </p:grpSpPr>
        <p:sp>
          <p:nvSpPr>
            <p:cNvPr id="4" name="Freeform 11"/>
            <p:cNvSpPr>
              <a:spLocks/>
            </p:cNvSpPr>
            <p:nvPr/>
          </p:nvSpPr>
          <p:spPr bwMode="gray">
            <a:xfrm>
              <a:off x="2728458" y="152276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7F7F7F"/>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12"/>
            <p:cNvSpPr>
              <a:spLocks/>
            </p:cNvSpPr>
            <p:nvPr/>
          </p:nvSpPr>
          <p:spPr bwMode="gray">
            <a:xfrm>
              <a:off x="2026783" y="152276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7F7F7F"/>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 Box 13"/>
            <p:cNvSpPr txBox="1">
              <a:spLocks noChangeArrowheads="1"/>
            </p:cNvSpPr>
            <p:nvPr/>
          </p:nvSpPr>
          <p:spPr bwMode="gray">
            <a:xfrm>
              <a:off x="2841226" y="1568805"/>
              <a:ext cx="3581400" cy="461717"/>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r>
                <a:rPr lang="en-US" sz="2399" dirty="0">
                  <a:solidFill>
                    <a:srgbClr val="FFFFFF"/>
                  </a:solidFill>
                  <a:latin typeface="Arial" panose="020B0604020202020204" pitchFamily="34" charset="0"/>
                </a:rPr>
                <a:t>Features</a:t>
              </a:r>
            </a:p>
          </p:txBody>
        </p:sp>
        <p:sp>
          <p:nvSpPr>
            <p:cNvPr id="7" name="Text Box 16"/>
            <p:cNvSpPr txBox="1">
              <a:spLocks noChangeArrowheads="1"/>
            </p:cNvSpPr>
            <p:nvPr/>
          </p:nvSpPr>
          <p:spPr bwMode="gray">
            <a:xfrm>
              <a:off x="2224006" y="1532292"/>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24"/>
          <p:cNvGrpSpPr/>
          <p:nvPr/>
        </p:nvGrpSpPr>
        <p:grpSpPr>
          <a:xfrm>
            <a:off x="3237776" y="3440922"/>
            <a:ext cx="5233531" cy="568103"/>
            <a:chOff x="3263115" y="4611169"/>
            <a:chExt cx="5235575" cy="568325"/>
          </a:xfrm>
        </p:grpSpPr>
        <p:grpSp>
          <p:nvGrpSpPr>
            <p:cNvPr id="8" name="组合 40"/>
            <p:cNvGrpSpPr/>
            <p:nvPr/>
          </p:nvGrpSpPr>
          <p:grpSpPr>
            <a:xfrm>
              <a:off x="3263115" y="4611169"/>
              <a:ext cx="5235575" cy="568325"/>
              <a:chOff x="2026783" y="4076577"/>
              <a:chExt cx="5235575" cy="568325"/>
            </a:xfrm>
            <a:solidFill>
              <a:srgbClr val="C00000"/>
            </a:solidFill>
          </p:grpSpPr>
          <p:sp>
            <p:nvSpPr>
              <p:cNvPr id="9"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defPPr>
                  <a:defRPr lang="en-US"/>
                </a:defPPr>
                <a:lvl1pPr marR="0" lvl="0" indent="0" algn="ctr" defTabSz="914400" fontAlgn="base">
                  <a:lnSpc>
                    <a:spcPct val="100000"/>
                  </a:lnSpc>
                  <a:spcBef>
                    <a:spcPct val="50000"/>
                  </a:spcBef>
                  <a:spcAft>
                    <a:spcPct val="0"/>
                  </a:spcAft>
                  <a:buClrTx/>
                  <a:buSzTx/>
                  <a:buFontTx/>
                  <a:buNone/>
                  <a:tabLst/>
                  <a:defRPr kumimoji="0" sz="2800" b="1" i="0" u="none" strike="noStrike" kern="0" cap="none" spc="0" normalizeH="0" baseline="0">
                    <a:ln>
                      <a:noFill/>
                    </a:ln>
                    <a:solidFill>
                      <a:srgbClr val="FFFFFF"/>
                    </a:solidFill>
                    <a:effectLst/>
                    <a:uLnTx/>
                    <a:uFillTx/>
                    <a:latin typeface="Arial"/>
                    <a:ea typeface="宋体" pitchFamily="2" charset="-122"/>
                  </a:defRPr>
                </a:lvl1pPr>
              </a:lstStyle>
              <a:p>
                <a:pPr fontAlgn="ctr"/>
                <a:r>
                  <a:rPr lang="en-US" sz="2799" b="1" dirty="0">
                    <a:latin typeface="Arial" panose="020B0604020202020204" pitchFamily="34" charset="0"/>
                  </a:rPr>
                  <a:t>3</a:t>
                </a:r>
                <a:endParaRPr lang="en-US" altLang="zh-CN" sz="2799"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Text Box 8"/>
            <p:cNvSpPr txBox="1">
              <a:spLocks noChangeArrowheads="1"/>
            </p:cNvSpPr>
            <p:nvPr/>
          </p:nvSpPr>
          <p:spPr bwMode="gray">
            <a:xfrm>
              <a:off x="4066128" y="4664498"/>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defPPr>
                <a:defRPr lang="en-US"/>
              </a:defPPr>
              <a:lvl1pPr marR="0" lvl="0" indent="0" defTabSz="914400" fontAlgn="base">
                <a:lnSpc>
                  <a:spcPct val="100000"/>
                </a:lnSpc>
                <a:spcBef>
                  <a:spcPct val="0"/>
                </a:spcBef>
                <a:spcAft>
                  <a:spcPct val="0"/>
                </a:spcAft>
                <a:buClrTx/>
                <a:buSzTx/>
                <a:buFontTx/>
                <a:buNone/>
                <a:tabLst/>
                <a:defRPr kumimoji="0" sz="2400" b="0" i="0" u="none" strike="noStrike" kern="0" cap="none" spc="0" normalizeH="0" baseline="0">
                  <a:ln>
                    <a:noFill/>
                  </a:ln>
                  <a:solidFill>
                    <a:srgbClr val="FFFFFF"/>
                  </a:solidFill>
                  <a:effectLst/>
                  <a:uLnTx/>
                  <a:uFillTx/>
                  <a:latin typeface="Arial"/>
                  <a:ea typeface="宋体" pitchFamily="2" charset="-122"/>
                </a:defRPr>
              </a:lvl1pPr>
            </a:lstStyle>
            <a:p>
              <a:pPr fontAlgn="ctr"/>
              <a:r>
                <a:rPr lang="en-US" sz="2399" dirty="0">
                  <a:latin typeface="Arial" panose="020B0604020202020204" pitchFamily="34" charset="0"/>
                </a:rPr>
                <a:t>Routine </a:t>
              </a:r>
              <a:r>
                <a:rPr lang="en-US" sz="2399" dirty="0" err="1">
                  <a:latin typeface="Arial" panose="020B0604020202020204" pitchFamily="34" charset="0"/>
                </a:rPr>
                <a:t>O&amp;M</a:t>
              </a:r>
              <a:endParaRPr lang="en-US" altLang="zh-CN" sz="2399" dirty="0">
                <a:latin typeface="Arial" panose="020B0604020202020204" pitchFamily="34" charset="0"/>
                <a:ea typeface="微软雅黑" panose="020B0503020204020204" pitchFamily="34" charset="-122"/>
              </a:endParaRPr>
            </a:p>
          </p:txBody>
        </p:sp>
      </p:grpSp>
      <p:grpSp>
        <p:nvGrpSpPr>
          <p:cNvPr id="19" name="组合 40"/>
          <p:cNvGrpSpPr/>
          <p:nvPr/>
        </p:nvGrpSpPr>
        <p:grpSpPr>
          <a:xfrm>
            <a:off x="3237776" y="2572979"/>
            <a:ext cx="5233531" cy="568103"/>
            <a:chOff x="2026783" y="4076577"/>
            <a:chExt cx="5235575" cy="568325"/>
          </a:xfrm>
        </p:grpSpPr>
        <p:sp>
          <p:nvSpPr>
            <p:cNvPr id="20"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23"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a:solidFill>
                    <a:srgbClr val="FFFFFF"/>
                  </a:solidFill>
                  <a:latin typeface="Arial" panose="020B0604020202020204" pitchFamily="34" charset="0"/>
                </a:rPr>
                <a:t>2</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Text Box 8"/>
          <p:cNvSpPr txBox="1">
            <a:spLocks noChangeArrowheads="1"/>
          </p:cNvSpPr>
          <p:nvPr/>
        </p:nvSpPr>
        <p:spPr bwMode="gray">
          <a:xfrm>
            <a:off x="4051899" y="2623769"/>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a:solidFill>
                  <a:srgbClr val="FFFFFF"/>
                </a:solidFill>
                <a:latin typeface="Arial" panose="020B0604020202020204" pitchFamily="34" charset="0"/>
              </a:rPr>
              <a:t>Deployment</a:t>
            </a:r>
            <a:endParaRPr lang="en-US" altLang="zh-CN" sz="2399" dirty="0">
              <a:solidFill>
                <a:srgbClr val="FFFFFF"/>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535215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2401" y="964667"/>
            <a:ext cx="9520063" cy="3322266"/>
          </a:xfrm>
          <a:prstGeom prst="rect">
            <a:avLst/>
          </a:prstGeom>
        </p:spPr>
      </p:pic>
      <p:pic>
        <p:nvPicPr>
          <p:cNvPr id="3" name="图片 2"/>
          <p:cNvPicPr>
            <a:picLocks noChangeAspect="1"/>
          </p:cNvPicPr>
          <p:nvPr/>
        </p:nvPicPr>
        <p:blipFill>
          <a:blip r:embed="rId3"/>
          <a:stretch>
            <a:fillRect/>
          </a:stretch>
        </p:blipFill>
        <p:spPr>
          <a:xfrm>
            <a:off x="2153681" y="4295292"/>
            <a:ext cx="8118784" cy="1884719"/>
          </a:xfrm>
          <a:prstGeom prst="rect">
            <a:avLst/>
          </a:prstGeom>
        </p:spPr>
      </p:pic>
      <p:sp>
        <p:nvSpPr>
          <p:cNvPr id="16387" name="标题 1"/>
          <p:cNvSpPr>
            <a:spLocks noGrp="1"/>
          </p:cNvSpPr>
          <p:nvPr>
            <p:ph type="title" idx="4294967295"/>
          </p:nvPr>
        </p:nvSpPr>
        <p:spPr>
          <a:xfrm>
            <a:off x="740172" y="306965"/>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3500" b="1" dirty="0">
                <a:solidFill>
                  <a:srgbClr val="990000"/>
                </a:solidFill>
                <a:latin typeface="Arial" panose="020B0604020202020204" pitchFamily="34" charset="0"/>
              </a:rPr>
              <a:t>Resource Monitoring - Summary</a:t>
            </a:r>
            <a:endParaRPr lang="en-US" altLang="zh-CN" sz="3500" b="1" dirty="0">
              <a:solidFill>
                <a:srgbClr val="990000"/>
              </a:solidFill>
              <a:latin typeface="Arial" pitchFamily="34" charset="0"/>
              <a:ea typeface="黑体" pitchFamily="49" charset="-122"/>
              <a:sym typeface="Arial" panose="020B0604020202020204" pitchFamily="34" charset="0"/>
            </a:endParaRPr>
          </a:p>
        </p:txBody>
      </p:sp>
      <p:sp>
        <p:nvSpPr>
          <p:cNvPr id="12" name="圆角矩形标注 11"/>
          <p:cNvSpPr/>
          <p:nvPr/>
        </p:nvSpPr>
        <p:spPr>
          <a:xfrm>
            <a:off x="4702089" y="1707117"/>
            <a:ext cx="972108" cy="186336"/>
          </a:xfrm>
          <a:prstGeom prst="wedgeRoundRectCallout">
            <a:avLst>
              <a:gd name="adj1" fmla="val -50228"/>
              <a:gd name="adj2" fmla="val 9309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Device status</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标注 13"/>
          <p:cNvSpPr/>
          <p:nvPr/>
        </p:nvSpPr>
        <p:spPr>
          <a:xfrm>
            <a:off x="3251684" y="2309113"/>
            <a:ext cx="839416" cy="306007"/>
          </a:xfrm>
          <a:prstGeom prst="wedgeRoundRectCallout">
            <a:avLst>
              <a:gd name="adj1" fmla="val -50228"/>
              <a:gd name="adj2" fmla="val 9309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solidFill>
                  <a:schemeClr val="tx2"/>
                </a:solidFill>
                <a:latin typeface="Arial" panose="020B0604020202020204" pitchFamily="34" charset="0"/>
              </a:rPr>
              <a:t>Device alarm information</a:t>
            </a:r>
            <a:endParaRPr lang="en-US" altLang="zh-CN" sz="8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标注 14"/>
          <p:cNvSpPr/>
          <p:nvPr/>
        </p:nvSpPr>
        <p:spPr>
          <a:xfrm>
            <a:off x="5960200" y="2222838"/>
            <a:ext cx="815752" cy="547283"/>
          </a:xfrm>
          <a:prstGeom prst="wedgeRoundRectCallout">
            <a:avLst>
              <a:gd name="adj1" fmla="val -51238"/>
              <a:gd name="adj2" fmla="val 7201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solidFill>
                  <a:schemeClr val="tx2"/>
                </a:solidFill>
                <a:latin typeface="Arial" panose="020B0604020202020204" pitchFamily="34" charset="0"/>
              </a:rPr>
              <a:t>Heath status statistics on present components</a:t>
            </a:r>
            <a:endParaRPr lang="en-US" altLang="zh-CN" sz="800" dirty="0">
              <a:solidFill>
                <a:schemeClr val="tx2"/>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圆角矩形标注 17"/>
          <p:cNvSpPr/>
          <p:nvPr/>
        </p:nvSpPr>
        <p:spPr>
          <a:xfrm>
            <a:off x="3395700" y="4265573"/>
            <a:ext cx="839416" cy="265937"/>
          </a:xfrm>
          <a:prstGeom prst="wedgeRoundRectCallout">
            <a:avLst>
              <a:gd name="adj1" fmla="val -50228"/>
              <a:gd name="adj2" fmla="val 74506"/>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Extended information</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标注 18"/>
          <p:cNvSpPr/>
          <p:nvPr/>
        </p:nvSpPr>
        <p:spPr>
          <a:xfrm>
            <a:off x="3545124" y="5353919"/>
            <a:ext cx="1547664" cy="317639"/>
          </a:xfrm>
          <a:prstGeom prst="wedgeRoundRectCallout">
            <a:avLst>
              <a:gd name="adj1" fmla="val -70769"/>
              <a:gd name="adj2" fmla="val 147316"/>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Remote redirection to the BMC management page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标注 12"/>
          <p:cNvSpPr/>
          <p:nvPr/>
        </p:nvSpPr>
        <p:spPr>
          <a:xfrm>
            <a:off x="8508268" y="728700"/>
            <a:ext cx="864096" cy="235967"/>
          </a:xfrm>
          <a:prstGeom prst="wedgeRoundRectCallout">
            <a:avLst>
              <a:gd name="adj1" fmla="val -50228"/>
              <a:gd name="adj2" fmla="val 9309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800" dirty="0">
                <a:latin typeface="Arial" panose="020B0604020202020204" pitchFamily="34" charset="0"/>
              </a:rPr>
              <a:t>Common operations</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8154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76350" y="764704"/>
            <a:ext cx="10796513" cy="2308324"/>
          </a:xfrm>
          <a:prstGeom prst="rect">
            <a:avLst/>
          </a:prstGeom>
          <a:noFill/>
        </p:spPr>
        <p:txBody>
          <a:bodyPr wrap="square">
            <a:noAutofit/>
          </a:bodyPr>
          <a:lstStyle/>
          <a:p>
            <a:pPr fontAlgn="ctr">
              <a:defRPr/>
            </a:pPr>
            <a:r>
              <a:rPr lang="en-US" dirty="0">
                <a:latin typeface="Arial" panose="020B0604020202020204" pitchFamily="34" charset="0"/>
              </a:rPr>
              <a:t>Displayed component details include the following information:</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66700" indent="-266700" fontAlgn="ctr">
              <a:buSzPct val="60000"/>
              <a:buFont typeface="Wingdings" pitchFamily="2" charset="2"/>
              <a:buChar char="l"/>
              <a:defRPr/>
            </a:pPr>
            <a:r>
              <a:rPr lang="en-US" dirty="0">
                <a:latin typeface="Arial" panose="020B0604020202020204" pitchFamily="34" charset="0"/>
              </a:rPr>
              <a:t>Processor information: name, health status, enabling status, vendor, model, dominant frequency, processor ID, number of cores/threads, </a:t>
            </a:r>
            <a:r>
              <a:rPr lang="en-US" dirty="0" err="1">
                <a:latin typeface="Arial" panose="020B0604020202020204" pitchFamily="34" charset="0"/>
              </a:rPr>
              <a:t>L1</a:t>
            </a:r>
            <a:r>
              <a:rPr lang="en-US" dirty="0">
                <a:latin typeface="Arial" panose="020B0604020202020204" pitchFamily="34" charset="0"/>
              </a:rPr>
              <a:t>/</a:t>
            </a:r>
            <a:r>
              <a:rPr lang="en-US" dirty="0" err="1">
                <a:latin typeface="Arial" panose="020B0604020202020204" pitchFamily="34" charset="0"/>
              </a:rPr>
              <a:t>L2</a:t>
            </a:r>
            <a:r>
              <a:rPr lang="en-US" dirty="0">
                <a:latin typeface="Arial" panose="020B0604020202020204" pitchFamily="34" charset="0"/>
              </a:rPr>
              <a:t>/</a:t>
            </a:r>
            <a:r>
              <a:rPr lang="en-US" dirty="0" err="1">
                <a:latin typeface="Arial" panose="020B0604020202020204" pitchFamily="34" charset="0"/>
              </a:rPr>
              <a:t>L3</a:t>
            </a:r>
            <a:r>
              <a:rPr lang="en-US" dirty="0">
                <a:latin typeface="Arial" panose="020B0604020202020204" pitchFamily="34" charset="0"/>
              </a:rPr>
              <a:t> cache, part number, total number of CPUs, and total number of CPU cores</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66700" indent="-266700" fontAlgn="ctr">
              <a:buSzPct val="60000"/>
              <a:buFont typeface="Wingdings" pitchFamily="2" charset="2"/>
              <a:buChar char="l"/>
              <a:defRPr/>
            </a:pPr>
            <a:r>
              <a:rPr lang="en-US" dirty="0">
                <a:latin typeface="Arial" panose="020B0604020202020204" pitchFamily="34" charset="0"/>
              </a:rPr>
              <a:t>Memory information: name, health status, location, vendor, capacity, dominant frequency, serial number, type, minimum voltage, RANK (column), bit width, technology, part number, total number of memories, and total memory capacity</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66700" indent="-266700" fontAlgn="ctr">
              <a:buSzPct val="60000"/>
              <a:buFont typeface="Wingdings" pitchFamily="2" charset="2"/>
              <a:buChar char="l"/>
              <a:defRPr/>
            </a:pPr>
            <a:r>
              <a:rPr lang="en-US" dirty="0">
                <a:latin typeface="Arial" panose="020B0604020202020204" pitchFamily="34" charset="0"/>
              </a:rPr>
              <a:t>Power supply information: name, health status, vendor, model, firmware version, protocol, rated power, input mode, redundancy mode, and working mode</a:t>
            </a:r>
            <a:endParaRPr lang="en-US" dirty="0">
              <a:latin typeface="Arial" panose="020B0604020202020204" pitchFamily="34" charset="0"/>
              <a:ea typeface="微软雅黑" panose="020B0503020204020204" pitchFamily="34" charset="-122"/>
              <a:sym typeface="Arial" panose="020B0604020202020204" pitchFamily="34" charset="0"/>
            </a:endParaRPr>
          </a:p>
          <a:p>
            <a:pPr marL="266700" indent="-266700" fontAlgn="ctr">
              <a:buSzPct val="60000"/>
              <a:buFont typeface="Wingdings" pitchFamily="2" charset="2"/>
              <a:buChar char="l"/>
              <a:defRPr/>
            </a:pPr>
            <a:r>
              <a:rPr lang="en-US" dirty="0">
                <a:latin typeface="Arial" panose="020B0604020202020204" pitchFamily="34" charset="0"/>
              </a:rPr>
              <a:t>Fan information: name, health status, part number, and control mode</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66700" indent="-266700" fontAlgn="ctr">
              <a:buSzPct val="60000"/>
              <a:buFont typeface="Wingdings" pitchFamily="2" charset="2"/>
              <a:buChar char="l"/>
              <a:defRPr/>
            </a:pPr>
            <a:r>
              <a:rPr lang="en-US" dirty="0">
                <a:latin typeface="Arial" panose="020B0604020202020204" pitchFamily="34" charset="0"/>
              </a:rPr>
              <a:t>Network information: </a:t>
            </a:r>
            <a:r>
              <a:rPr lang="en-US" dirty="0" err="1">
                <a:latin typeface="Arial" panose="020B0604020202020204" pitchFamily="34" charset="0"/>
              </a:rPr>
              <a:t>NIC</a:t>
            </a:r>
            <a:r>
              <a:rPr lang="en-US" dirty="0">
                <a:latin typeface="Arial" panose="020B0604020202020204" pitchFamily="34" charset="0"/>
              </a:rPr>
              <a:t> name, health status, </a:t>
            </a:r>
            <a:r>
              <a:rPr lang="en-US" dirty="0" err="1">
                <a:latin typeface="Arial" panose="020B0604020202020204" pitchFamily="34" charset="0"/>
              </a:rPr>
              <a:t>NIC</a:t>
            </a:r>
            <a:r>
              <a:rPr lang="en-US" dirty="0">
                <a:latin typeface="Arial" panose="020B0604020202020204" pitchFamily="34" charset="0"/>
              </a:rPr>
              <a:t> location, </a:t>
            </a:r>
            <a:r>
              <a:rPr lang="en-US" dirty="0" err="1">
                <a:latin typeface="Arial" panose="020B0604020202020204" pitchFamily="34" charset="0"/>
              </a:rPr>
              <a:t>NIC</a:t>
            </a:r>
            <a:r>
              <a:rPr lang="en-US" dirty="0">
                <a:latin typeface="Arial" panose="020B0604020202020204" pitchFamily="34" charset="0"/>
              </a:rPr>
              <a:t> type, vendor, model, chip vendor, chip model, firmware version, driver name, and driver version</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66700" indent="-266700" fontAlgn="ctr">
              <a:buSzPct val="60000"/>
              <a:buFont typeface="Wingdings" pitchFamily="2" charset="2"/>
              <a:buChar char="l"/>
              <a:defRPr/>
            </a:pPr>
            <a:r>
              <a:rPr lang="en-US" dirty="0" err="1">
                <a:latin typeface="Arial" panose="020B0604020202020204" pitchFamily="34" charset="0"/>
              </a:rPr>
              <a:t>PCIe</a:t>
            </a:r>
            <a:r>
              <a:rPr lang="en-US" dirty="0">
                <a:latin typeface="Arial" panose="020B0604020202020204" pitchFamily="34" charset="0"/>
              </a:rPr>
              <a:t> card: name, health status, slot number, type, vendor, description, and firmware version</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marL="266700" indent="-266700" fontAlgn="ctr">
              <a:buSzPct val="60000"/>
              <a:buFont typeface="Wingdings" pitchFamily="2" charset="2"/>
              <a:buChar char="l"/>
              <a:defRPr/>
            </a:pPr>
            <a:r>
              <a:rPr lang="en-US" dirty="0">
                <a:latin typeface="Arial" panose="020B0604020202020204" pitchFamily="34" charset="0"/>
              </a:rPr>
              <a:t>Sensor: name, status, unit, upper threshold for critical alarms, lower threshold for critical alarms, upper threshold for major alarms, lower threshold for major alarms, upper threshold for minor alarms, and lower threshold for minor alarms</a:t>
            </a: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标题 1"/>
          <p:cNvSpPr txBox="1">
            <a:spLocks/>
          </p:cNvSpPr>
          <p:nvPr/>
        </p:nvSpPr>
        <p:spPr>
          <a:xfrm>
            <a:off x="740929" y="306965"/>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Resource Monitoring - Component Information</a:t>
            </a:r>
            <a:endParaRPr lang="en-US" altLang="zh-CN" dirty="0">
              <a:latin typeface="Arial" panose="020B0604020202020204" pitchFamily="34" charset="0"/>
              <a:sym typeface="Arial" panose="020B0604020202020204" pitchFamily="34" charset="0"/>
            </a:endParaRPr>
          </a:p>
        </p:txBody>
      </p:sp>
      <p:pic>
        <p:nvPicPr>
          <p:cNvPr id="5" name="图片 4"/>
          <p:cNvPicPr>
            <a:picLocks noChangeAspect="1"/>
          </p:cNvPicPr>
          <p:nvPr/>
        </p:nvPicPr>
        <p:blipFill>
          <a:blip r:embed="rId2"/>
          <a:stretch>
            <a:fillRect/>
          </a:stretch>
        </p:blipFill>
        <p:spPr>
          <a:xfrm>
            <a:off x="983432" y="2528900"/>
            <a:ext cx="9264352" cy="3786701"/>
          </a:xfrm>
          <a:prstGeom prst="rect">
            <a:avLst/>
          </a:prstGeom>
        </p:spPr>
      </p:pic>
    </p:spTree>
    <p:extLst>
      <p:ext uri="{BB962C8B-B14F-4D97-AF65-F5344CB8AC3E}">
        <p14:creationId xmlns:p14="http://schemas.microsoft.com/office/powerpoint/2010/main" val="1157822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6875" y="871236"/>
            <a:ext cx="2622834" cy="307777"/>
          </a:xfrm>
          <a:prstGeom prst="rect">
            <a:avLst/>
          </a:prstGeom>
        </p:spPr>
        <p:txBody>
          <a:bodyPr wrap="square">
            <a:noAutofit/>
          </a:bodyPr>
          <a:lstStyle/>
          <a:p>
            <a:pPr fontAlgn="ctr"/>
            <a:r>
              <a:rPr lang="en-US" sz="1400" b="1" dirty="0">
                <a:solidFill>
                  <a:srgbClr val="595959"/>
                </a:solidFill>
                <a:latin typeface="Arial" panose="020B0604020202020204" pitchFamily="34" charset="0"/>
              </a:rPr>
              <a:t>Alarm monitoring homepage</a:t>
            </a:r>
            <a:endParaRPr lang="en-US" altLang="zh-CN" sz="1400"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680542" y="3271755"/>
            <a:ext cx="4083169" cy="307777"/>
          </a:xfrm>
          <a:prstGeom prst="rect">
            <a:avLst/>
          </a:prstGeom>
        </p:spPr>
        <p:txBody>
          <a:bodyPr wrap="square">
            <a:noAutofit/>
          </a:bodyPr>
          <a:lstStyle/>
          <a:p>
            <a:pPr fontAlgn="ctr"/>
            <a:r>
              <a:rPr lang="en-US" sz="1400" b="1" dirty="0">
                <a:solidFill>
                  <a:srgbClr val="595959"/>
                </a:solidFill>
                <a:latin typeface="Arial" panose="020B0604020202020204" pitchFamily="34" charset="0"/>
              </a:rPr>
              <a:t>Monitoring alarm statistics in the NE manager</a:t>
            </a:r>
            <a:endParaRPr lang="en-US" altLang="zh-CN" sz="1400"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a:xfrm>
            <a:off x="4880534" y="3271754"/>
            <a:ext cx="3770584" cy="307777"/>
          </a:xfrm>
          <a:prstGeom prst="rect">
            <a:avLst/>
          </a:prstGeom>
        </p:spPr>
        <p:txBody>
          <a:bodyPr wrap="square">
            <a:noAutofit/>
          </a:bodyPr>
          <a:lstStyle/>
          <a:p>
            <a:pPr fontAlgn="ctr"/>
            <a:r>
              <a:rPr lang="en-US" sz="1400" b="1" dirty="0">
                <a:solidFill>
                  <a:srgbClr val="595959"/>
                </a:solidFill>
                <a:latin typeface="Arial" panose="020B0604020202020204" pitchFamily="34" charset="0"/>
              </a:rPr>
              <a:t>Alarm statistics of devices in the topology</a:t>
            </a:r>
            <a:endParaRPr lang="en-US" altLang="zh-CN" sz="1400" b="1" dirty="0">
              <a:solidFill>
                <a:srgbClr val="595959"/>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标题 1"/>
          <p:cNvSpPr txBox="1">
            <a:spLocks/>
          </p:cNvSpPr>
          <p:nvPr/>
        </p:nvSpPr>
        <p:spPr>
          <a:xfrm>
            <a:off x="765808" y="306965"/>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Alarm Management</a:t>
            </a:r>
            <a:endParaRPr lang="en-US" altLang="zh-CN" dirty="0">
              <a:latin typeface="Arial" panose="020B0604020202020204" pitchFamily="34" charset="0"/>
              <a:sym typeface="Arial" panose="020B0604020202020204" pitchFamily="34" charset="0"/>
            </a:endParaRPr>
          </a:p>
        </p:txBody>
      </p:sp>
      <p:pic>
        <p:nvPicPr>
          <p:cNvPr id="10" name="图片 9"/>
          <p:cNvPicPr>
            <a:picLocks noChangeAspect="1"/>
          </p:cNvPicPr>
          <p:nvPr/>
        </p:nvPicPr>
        <p:blipFill>
          <a:blip r:embed="rId3"/>
          <a:stretch>
            <a:fillRect/>
          </a:stretch>
        </p:blipFill>
        <p:spPr>
          <a:xfrm>
            <a:off x="623392" y="1206700"/>
            <a:ext cx="11541514" cy="1510046"/>
          </a:xfrm>
          <a:prstGeom prst="rect">
            <a:avLst/>
          </a:prstGeom>
        </p:spPr>
      </p:pic>
      <p:pic>
        <p:nvPicPr>
          <p:cNvPr id="12" name="图片 11"/>
          <p:cNvPicPr>
            <a:picLocks noChangeAspect="1"/>
          </p:cNvPicPr>
          <p:nvPr/>
        </p:nvPicPr>
        <p:blipFill>
          <a:blip r:embed="rId4"/>
          <a:stretch>
            <a:fillRect/>
          </a:stretch>
        </p:blipFill>
        <p:spPr>
          <a:xfrm>
            <a:off x="806938" y="3694802"/>
            <a:ext cx="2966467" cy="2868825"/>
          </a:xfrm>
          <a:prstGeom prst="rect">
            <a:avLst/>
          </a:prstGeom>
        </p:spPr>
      </p:pic>
      <p:pic>
        <p:nvPicPr>
          <p:cNvPr id="14" name="图片 13"/>
          <p:cNvPicPr>
            <a:picLocks noChangeAspect="1"/>
          </p:cNvPicPr>
          <p:nvPr/>
        </p:nvPicPr>
        <p:blipFill>
          <a:blip r:embed="rId5"/>
          <a:stretch>
            <a:fillRect/>
          </a:stretch>
        </p:blipFill>
        <p:spPr>
          <a:xfrm>
            <a:off x="4979876" y="3689295"/>
            <a:ext cx="6762750" cy="2314575"/>
          </a:xfrm>
          <a:prstGeom prst="rect">
            <a:avLst/>
          </a:prstGeom>
        </p:spPr>
      </p:pic>
      <p:cxnSp>
        <p:nvCxnSpPr>
          <p:cNvPr id="9" name="直接箭头连接符 8"/>
          <p:cNvCxnSpPr/>
          <p:nvPr/>
        </p:nvCxnSpPr>
        <p:spPr>
          <a:xfrm flipH="1">
            <a:off x="3107668" y="2348880"/>
            <a:ext cx="1296144" cy="2196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flipV="1">
            <a:off x="4403812" y="2204864"/>
            <a:ext cx="1224136" cy="14401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Tree>
    <p:extLst>
      <p:ext uri="{BB962C8B-B14F-4D97-AF65-F5344CB8AC3E}">
        <p14:creationId xmlns:p14="http://schemas.microsoft.com/office/powerpoint/2010/main" val="378981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873126"/>
            <a:ext cx="10783888" cy="1169551"/>
          </a:xfrm>
          <a:prstGeom prst="rect">
            <a:avLst/>
          </a:prstGeom>
          <a:noFill/>
        </p:spPr>
        <p:txBody>
          <a:bodyPr wrap="square">
            <a:noAutofit/>
          </a:bodyPr>
          <a:lstStyle/>
          <a:p>
            <a:pPr fontAlgn="ctr">
              <a:defRPr/>
            </a:pPr>
            <a:r>
              <a:rPr lang="en-US" sz="1200" dirty="0">
                <a:latin typeface="Arial" panose="020B0604020202020204" pitchFamily="34" charset="0"/>
              </a:rPr>
              <a:t>Displayed Real-time performance indicators include the following indicators:</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fontAlgn="ctr">
              <a:buSzPct val="60000"/>
              <a:buFont typeface="Wingdings" pitchFamily="2" charset="2"/>
              <a:buChar char="l"/>
              <a:defRPr/>
            </a:pPr>
            <a:r>
              <a:rPr lang="en-US" sz="1200" dirty="0">
                <a:latin typeface="Arial" panose="020B0604020202020204" pitchFamily="34" charset="0"/>
              </a:rPr>
              <a:t>  Power, device CPU usage, intake temperature, heat, power consumption, disk usage, fan speed, device memory usage, and network bandwidth usage</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fontAlgn="ctr">
              <a:buSzPct val="60000"/>
              <a:buFont typeface="Wingdings" pitchFamily="2" charset="2"/>
              <a:buChar char="l"/>
              <a:defRPr/>
            </a:pPr>
            <a:r>
              <a:rPr lang="en-US" sz="1200" dirty="0">
                <a:latin typeface="Arial" panose="020B0604020202020204" pitchFamily="34" charset="0"/>
              </a:rPr>
              <a:t>  For details about the server models and indicators supported by performance monitoring, see </a:t>
            </a:r>
            <a:r>
              <a:rPr lang="en-US" sz="1200" i="1" dirty="0">
                <a:latin typeface="Arial" panose="020B0604020202020204" pitchFamily="34" charset="0"/>
              </a:rPr>
              <a:t>eSight 21.0 Server Management Performance Indicator List</a:t>
            </a:r>
            <a:r>
              <a:rPr lang="en-US" sz="1200" dirty="0">
                <a:latin typeface="Arial" panose="020B0604020202020204" pitchFamily="34" charset="0"/>
              </a:rPr>
              <a:t>.</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标题 1"/>
          <p:cNvSpPr txBox="1">
            <a:spLocks/>
          </p:cNvSpPr>
          <p:nvPr/>
        </p:nvSpPr>
        <p:spPr>
          <a:xfrm>
            <a:off x="739775" y="306965"/>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Performance Management</a:t>
            </a:r>
            <a:endParaRPr lang="en-US" altLang="zh-CN" dirty="0">
              <a:latin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a:stretch>
            <a:fillRect/>
          </a:stretch>
        </p:blipFill>
        <p:spPr>
          <a:xfrm>
            <a:off x="685800" y="1592797"/>
            <a:ext cx="10494032" cy="4592894"/>
          </a:xfrm>
          <a:prstGeom prst="rect">
            <a:avLst/>
          </a:prstGeom>
        </p:spPr>
      </p:pic>
    </p:spTree>
    <p:extLst>
      <p:ext uri="{BB962C8B-B14F-4D97-AF65-F5344CB8AC3E}">
        <p14:creationId xmlns:p14="http://schemas.microsoft.com/office/powerpoint/2010/main" val="102573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4114" y="1700808"/>
            <a:ext cx="8968410" cy="4139252"/>
          </a:xfrm>
        </p:spPr>
        <p:txBody>
          <a:bodyPr wrap="square">
            <a:noAutofit/>
          </a:bodyPr>
          <a:lstStyle/>
          <a:p>
            <a:pPr fontAlgn="ctr"/>
            <a:r>
              <a:rPr lang="en-US" sz="2799" dirty="0">
                <a:latin typeface="Arial" panose="020B0604020202020204" pitchFamily="34" charset="0"/>
              </a:rPr>
              <a:t>Upon completion of this course, you will be able to:</a:t>
            </a:r>
          </a:p>
          <a:p>
            <a:pPr lvl="1" fontAlgn="ctr">
              <a:lnSpc>
                <a:spcPct val="160000"/>
              </a:lnSpc>
            </a:pPr>
            <a:r>
              <a:rPr lang="en-US" sz="1999" dirty="0">
                <a:latin typeface="Arial" panose="020B0604020202020204" pitchFamily="34" charset="0"/>
              </a:rPr>
              <a:t>Understand features of eSight server management.</a:t>
            </a:r>
            <a:endParaRPr lang="en-US" altLang="zh-CN" sz="1999" dirty="0">
              <a:latin typeface="Arial" panose="020B0604020202020204" pitchFamily="34" charset="0"/>
            </a:endParaRPr>
          </a:p>
          <a:p>
            <a:pPr lvl="1" fontAlgn="ctr">
              <a:lnSpc>
                <a:spcPct val="160000"/>
              </a:lnSpc>
            </a:pPr>
            <a:r>
              <a:rPr lang="en-US" sz="1999" dirty="0">
                <a:latin typeface="Arial" panose="020B0604020202020204" pitchFamily="34" charset="0"/>
              </a:rPr>
              <a:t>Understand deployment of eSight server management.</a:t>
            </a:r>
            <a:endParaRPr lang="en-US" altLang="zh-CN" sz="1999" dirty="0">
              <a:latin typeface="Arial" panose="020B0604020202020204" pitchFamily="34" charset="0"/>
            </a:endParaRPr>
          </a:p>
          <a:p>
            <a:pPr lvl="1" fontAlgn="ctr">
              <a:lnSpc>
                <a:spcPct val="160000"/>
              </a:lnSpc>
            </a:pPr>
            <a:r>
              <a:rPr lang="en-US" sz="1999" dirty="0">
                <a:latin typeface="Arial" panose="020B0604020202020204" pitchFamily="34" charset="0"/>
              </a:rPr>
              <a:t>Understand routine </a:t>
            </a:r>
            <a:r>
              <a:rPr lang="en-US" sz="1999" dirty="0" err="1">
                <a:latin typeface="Arial" panose="020B0604020202020204" pitchFamily="34" charset="0"/>
              </a:rPr>
              <a:t>O&amp;M</a:t>
            </a:r>
            <a:r>
              <a:rPr lang="en-US" sz="1999" dirty="0">
                <a:latin typeface="Arial" panose="020B0604020202020204" pitchFamily="34" charset="0"/>
              </a:rPr>
              <a:t> of eSight server management.</a:t>
            </a:r>
            <a:endParaRPr lang="en-US" altLang="zh-CN" sz="1999" dirty="0">
              <a:latin typeface="Arial" panose="020B0604020202020204" pitchFamily="34" charset="0"/>
            </a:endParaRPr>
          </a:p>
        </p:txBody>
      </p:sp>
    </p:spTree>
    <p:extLst>
      <p:ext uri="{BB962C8B-B14F-4D97-AF65-F5344CB8AC3E}">
        <p14:creationId xmlns:p14="http://schemas.microsoft.com/office/powerpoint/2010/main" val="1375344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434156" y="3717032"/>
            <a:ext cx="5171919" cy="2952328"/>
          </a:xfrm>
          <a:prstGeom prst="rect">
            <a:avLst/>
          </a:prstGeom>
        </p:spPr>
      </p:pic>
      <p:pic>
        <p:nvPicPr>
          <p:cNvPr id="2" name="图片 1"/>
          <p:cNvPicPr>
            <a:picLocks noChangeAspect="1"/>
          </p:cNvPicPr>
          <p:nvPr/>
        </p:nvPicPr>
        <p:blipFill>
          <a:blip r:embed="rId3"/>
          <a:stretch>
            <a:fillRect/>
          </a:stretch>
        </p:blipFill>
        <p:spPr>
          <a:xfrm>
            <a:off x="586853" y="3717032"/>
            <a:ext cx="5754586" cy="3024336"/>
          </a:xfrm>
          <a:prstGeom prst="rect">
            <a:avLst/>
          </a:prstGeom>
        </p:spPr>
      </p:pic>
      <p:pic>
        <p:nvPicPr>
          <p:cNvPr id="3" name="图片 2"/>
          <p:cNvPicPr>
            <a:picLocks noChangeAspect="1"/>
          </p:cNvPicPr>
          <p:nvPr/>
        </p:nvPicPr>
        <p:blipFill>
          <a:blip r:embed="rId4"/>
          <a:stretch>
            <a:fillRect/>
          </a:stretch>
        </p:blipFill>
        <p:spPr>
          <a:xfrm>
            <a:off x="573590" y="1346634"/>
            <a:ext cx="11017428" cy="1837240"/>
          </a:xfrm>
          <a:prstGeom prst="rect">
            <a:avLst/>
          </a:prstGeom>
        </p:spPr>
      </p:pic>
      <p:sp>
        <p:nvSpPr>
          <p:cNvPr id="83" name="标题 1"/>
          <p:cNvSpPr txBox="1">
            <a:spLocks/>
          </p:cNvSpPr>
          <p:nvPr/>
        </p:nvSpPr>
        <p:spPr bwMode="auto">
          <a:xfrm>
            <a:off x="635935" y="188402"/>
            <a:ext cx="11057557" cy="6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1187323" fontAlgn="ctr">
              <a:spcAft>
                <a:spcPts val="0"/>
              </a:spcAft>
            </a:pPr>
            <a:r>
              <a:rPr lang="en-US" sz="3200" b="1" dirty="0">
                <a:solidFill>
                  <a:schemeClr val="accent1">
                    <a:lumMod val="75000"/>
                  </a:schemeClr>
                </a:solidFill>
                <a:latin typeface="Arial" panose="020B0604020202020204" pitchFamily="34" charset="0"/>
              </a:rPr>
              <a:t>Global Search: Quickly Locating Resources to Improve </a:t>
            </a:r>
            <a:r>
              <a:rPr lang="en-US" sz="3200" b="1" dirty="0" err="1">
                <a:solidFill>
                  <a:schemeClr val="accent1">
                    <a:lumMod val="75000"/>
                  </a:schemeClr>
                </a:solidFill>
                <a:latin typeface="Arial" panose="020B0604020202020204" pitchFamily="34" charset="0"/>
              </a:rPr>
              <a:t>O&amp;M</a:t>
            </a:r>
            <a:r>
              <a:rPr lang="en-US" sz="3200" b="1" dirty="0">
                <a:solidFill>
                  <a:schemeClr val="accent1">
                    <a:lumMod val="75000"/>
                  </a:schemeClr>
                </a:solidFill>
                <a:latin typeface="Arial" panose="020B0604020202020204" pitchFamily="34" charset="0"/>
              </a:rPr>
              <a:t> Efficiency</a:t>
            </a:r>
          </a:p>
        </p:txBody>
      </p:sp>
      <p:sp>
        <p:nvSpPr>
          <p:cNvPr id="15" name="矩形 14"/>
          <p:cNvSpPr/>
          <p:nvPr/>
        </p:nvSpPr>
        <p:spPr>
          <a:xfrm>
            <a:off x="573590" y="3248980"/>
            <a:ext cx="11000247" cy="31679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a:solidFill>
                  <a:schemeClr val="tx2"/>
                </a:solidFill>
                <a:latin typeface="Arial" panose="020B0604020202020204" pitchFamily="34" charset="0"/>
              </a:rPr>
              <a:t>Quickly locate the abnormal resources based on its key attributes and switch to the resource </a:t>
            </a:r>
            <a:r>
              <a:rPr lang="en-US" b="1" dirty="0" err="1">
                <a:solidFill>
                  <a:schemeClr val="tx2"/>
                </a:solidFill>
                <a:latin typeface="Arial" panose="020B0604020202020204" pitchFamily="34" charset="0"/>
              </a:rPr>
              <a:t>MOUI</a:t>
            </a:r>
            <a:r>
              <a:rPr lang="en-US" b="1" dirty="0">
                <a:solidFill>
                  <a:schemeClr val="tx2"/>
                </a:solidFill>
                <a:latin typeface="Arial" panose="020B0604020202020204" pitchFamily="34" charset="0"/>
              </a:rPr>
              <a:t> for 360° analysis.</a:t>
            </a:r>
            <a:endParaRPr lang="en-US" altLang="zh-CN" b="1" dirty="0">
              <a:solidFill>
                <a:schemeClr val="tx2"/>
              </a:solidFill>
              <a:latin typeface="Arial" panose="020B0604020202020204" pitchFamily="34" charset="0"/>
              <a:ea typeface="微软雅黑" panose="020B0503020204020204" pitchFamily="34" charset="-122"/>
            </a:endParaRPr>
          </a:p>
        </p:txBody>
      </p:sp>
      <p:sp>
        <p:nvSpPr>
          <p:cNvPr id="18" name="圆角矩形标注 17"/>
          <p:cNvSpPr/>
          <p:nvPr/>
        </p:nvSpPr>
        <p:spPr>
          <a:xfrm>
            <a:off x="9804412" y="2008826"/>
            <a:ext cx="1512168" cy="504056"/>
          </a:xfrm>
          <a:prstGeom prst="wedgeRoundRectCallout">
            <a:avLst>
              <a:gd name="adj1" fmla="val -23485"/>
              <a:gd name="adj2" fmla="val -125828"/>
              <a:gd name="adj3" fmla="val 16667"/>
            </a:avLst>
          </a:prstGeom>
          <a:solidFill>
            <a:schemeClr val="accent4">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ctr"/>
            <a:r>
              <a:rPr lang="en-US" sz="800" dirty="0">
                <a:solidFill>
                  <a:schemeClr val="tx1"/>
                </a:solidFill>
                <a:latin typeface="Arial" panose="020B0604020202020204" pitchFamily="34" charset="0"/>
              </a:rPr>
              <a:t>Global search entry, which is used to search for resources based on key attributes</a:t>
            </a:r>
            <a:endParaRPr lang="en-US" altLang="zh-CN" sz="800" dirty="0">
              <a:solidFill>
                <a:schemeClr val="tx1"/>
              </a:solidFill>
              <a:latin typeface="Arial" panose="020B0604020202020204" pitchFamily="34" charset="0"/>
              <a:ea typeface="微软雅黑" panose="020B0503020204020204" pitchFamily="34" charset="-122"/>
            </a:endParaRPr>
          </a:p>
        </p:txBody>
      </p:sp>
      <p:sp>
        <p:nvSpPr>
          <p:cNvPr id="20" name="矩形 19"/>
          <p:cNvSpPr/>
          <p:nvPr/>
        </p:nvSpPr>
        <p:spPr>
          <a:xfrm>
            <a:off x="582382" y="985987"/>
            <a:ext cx="11008636" cy="316791"/>
          </a:xfrm>
          <a:prstGeom prst="rect">
            <a:avLst/>
          </a:pr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b="1" dirty="0">
                <a:solidFill>
                  <a:schemeClr val="tx2"/>
                </a:solidFill>
                <a:latin typeface="Arial" panose="020B0604020202020204" pitchFamily="34" charset="0"/>
              </a:rPr>
              <a:t>Convenient search entry. You can search for servers by server ID, name, IP address, SN, asset number, and location.</a:t>
            </a:r>
            <a:endParaRPr lang="en-US" altLang="zh-CN" b="1" dirty="0">
              <a:solidFill>
                <a:schemeClr val="tx2"/>
              </a:solidFill>
              <a:latin typeface="Arial" panose="020B0604020202020204" pitchFamily="34" charset="0"/>
              <a:ea typeface="微软雅黑" panose="020B0503020204020204" pitchFamily="34" charset="-122"/>
            </a:endParaRPr>
          </a:p>
        </p:txBody>
      </p:sp>
      <p:cxnSp>
        <p:nvCxnSpPr>
          <p:cNvPr id="8" name="直接箭头连接符 7"/>
          <p:cNvCxnSpPr>
            <a:stCxn id="10" idx="3"/>
          </p:cNvCxnSpPr>
          <p:nvPr/>
        </p:nvCxnSpPr>
        <p:spPr>
          <a:xfrm flipV="1">
            <a:off x="6341439" y="4022174"/>
            <a:ext cx="438637" cy="467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5987989" y="4290324"/>
            <a:ext cx="353450" cy="39881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Tree>
    <p:extLst>
      <p:ext uri="{BB962C8B-B14F-4D97-AF65-F5344CB8AC3E}">
        <p14:creationId xmlns:p14="http://schemas.microsoft.com/office/powerpoint/2010/main" val="5442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6211"/>
          <a:stretch/>
        </p:blipFill>
        <p:spPr>
          <a:xfrm>
            <a:off x="121119" y="1446902"/>
            <a:ext cx="12054015" cy="4893559"/>
          </a:xfrm>
          <a:prstGeom prst="rect">
            <a:avLst/>
          </a:prstGeom>
        </p:spPr>
      </p:pic>
      <p:sp>
        <p:nvSpPr>
          <p:cNvPr id="83" name="标题 1"/>
          <p:cNvSpPr txBox="1">
            <a:spLocks/>
          </p:cNvSpPr>
          <p:nvPr/>
        </p:nvSpPr>
        <p:spPr bwMode="auto">
          <a:xfrm>
            <a:off x="227348" y="152636"/>
            <a:ext cx="10546044" cy="74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r>
              <a:rPr lang="en-US" sz="3199" b="1" dirty="0">
                <a:solidFill>
                  <a:srgbClr val="990000"/>
                </a:solidFill>
                <a:latin typeface="Arial" panose="020B0604020202020204" pitchFamily="34" charset="0"/>
              </a:rPr>
              <a:t>Power-On and Power-Off Management - Device List</a:t>
            </a:r>
          </a:p>
        </p:txBody>
      </p:sp>
      <p:sp>
        <p:nvSpPr>
          <p:cNvPr id="3" name="矩形 2"/>
          <p:cNvSpPr/>
          <p:nvPr/>
        </p:nvSpPr>
        <p:spPr>
          <a:xfrm>
            <a:off x="124497" y="867850"/>
            <a:ext cx="11519845" cy="830612"/>
          </a:xfrm>
          <a:prstGeom prst="rect">
            <a:avLst/>
          </a:prstGeom>
        </p:spPr>
        <p:txBody>
          <a:bodyPr wrap="square">
            <a:noAutofit/>
          </a:bodyPr>
          <a:lstStyle/>
          <a:p>
            <a:pPr defTabSz="914034" fontAlgn="ctr">
              <a:buClr>
                <a:srgbClr val="080808"/>
              </a:buClr>
              <a:buSzPct val="100000"/>
              <a:defRPr/>
            </a:pPr>
            <a:r>
              <a:rPr lang="en-US" sz="1400" dirty="0">
                <a:solidFill>
                  <a:srgbClr val="000000"/>
                </a:solidFill>
                <a:latin typeface="Arial" panose="020B0604020202020204" pitchFamily="34" charset="0"/>
              </a:rPr>
              <a:t>After servers are connected to eSight, the servers that support power-on and power-off operations are automatically displayed in the device list, including the status, name, and power status of the servers. For details about the supported server models, see the server specification list.</a:t>
            </a:r>
          </a:p>
        </p:txBody>
      </p:sp>
      <p:sp>
        <p:nvSpPr>
          <p:cNvPr id="5" name="矩形标注 4"/>
          <p:cNvSpPr/>
          <p:nvPr/>
        </p:nvSpPr>
        <p:spPr>
          <a:xfrm>
            <a:off x="9257830" y="2642839"/>
            <a:ext cx="855343" cy="167714"/>
          </a:xfrm>
          <a:prstGeom prst="wedgeRectCallou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grpSp>
        <p:nvGrpSpPr>
          <p:cNvPr id="8" name="组合 7"/>
          <p:cNvGrpSpPr/>
          <p:nvPr/>
        </p:nvGrpSpPr>
        <p:grpSpPr>
          <a:xfrm>
            <a:off x="8318779" y="2243016"/>
            <a:ext cx="2085489" cy="407461"/>
            <a:chOff x="8205835" y="3911964"/>
            <a:chExt cx="2316316" cy="407620"/>
          </a:xfrm>
        </p:grpSpPr>
        <p:sp>
          <p:nvSpPr>
            <p:cNvPr id="6" name="矩形标注 5"/>
            <p:cNvSpPr/>
            <p:nvPr/>
          </p:nvSpPr>
          <p:spPr>
            <a:xfrm>
              <a:off x="8205835" y="3911964"/>
              <a:ext cx="2316316" cy="407620"/>
            </a:xfrm>
            <a:prstGeom prst="wedgeRectCallout">
              <a:avLst>
                <a:gd name="adj1" fmla="val 50762"/>
                <a:gd name="adj2" fmla="val 118770"/>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
          <p:nvSpPr>
            <p:cNvPr id="7" name="文本框 6"/>
            <p:cNvSpPr txBox="1"/>
            <p:nvPr/>
          </p:nvSpPr>
          <p:spPr>
            <a:xfrm>
              <a:off x="8289495" y="4048289"/>
              <a:ext cx="2232656" cy="161646"/>
            </a:xfrm>
            <a:prstGeom prst="rect">
              <a:avLst/>
            </a:prstGeom>
            <a:noFill/>
          </p:spPr>
          <p:txBody>
            <a:bodyPr wrap="none" lIns="0" tIns="0" rIns="0" bIns="0" rtlCol="0">
              <a:noAutofit/>
            </a:bodyPr>
            <a:lstStyle/>
            <a:p>
              <a:pPr algn="l" fontAlgn="ctr"/>
              <a:r>
                <a:rPr lang="en-US" sz="1050" dirty="0">
                  <a:solidFill>
                    <a:srgbClr val="000000"/>
                  </a:solidFill>
                  <a:latin typeface="Arial" panose="020B0604020202020204" pitchFamily="34" charset="0"/>
                </a:rPr>
                <a:t>Powering on or off a single server</a:t>
              </a:r>
            </a:p>
          </p:txBody>
        </p:sp>
      </p:grpSp>
      <p:cxnSp>
        <p:nvCxnSpPr>
          <p:cNvPr id="11" name="直接箭头连接符 10"/>
          <p:cNvCxnSpPr/>
          <p:nvPr/>
        </p:nvCxnSpPr>
        <p:spPr>
          <a:xfrm flipH="1">
            <a:off x="8159301" y="2650477"/>
            <a:ext cx="469601" cy="67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标注 12"/>
          <p:cNvSpPr/>
          <p:nvPr/>
        </p:nvSpPr>
        <p:spPr>
          <a:xfrm>
            <a:off x="8904312" y="1385124"/>
            <a:ext cx="3272681" cy="696310"/>
          </a:xfrm>
          <a:prstGeom prst="wedgeRectCallout">
            <a:avLst>
              <a:gd name="adj1" fmla="val 28958"/>
              <a:gd name="adj2" fmla="val 91882"/>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
        <p:nvSpPr>
          <p:cNvPr id="12" name="文本框 11"/>
          <p:cNvSpPr txBox="1"/>
          <p:nvPr/>
        </p:nvSpPr>
        <p:spPr>
          <a:xfrm>
            <a:off x="9012324" y="1435103"/>
            <a:ext cx="3169068" cy="646331"/>
          </a:xfrm>
          <a:prstGeom prst="rect">
            <a:avLst/>
          </a:prstGeom>
          <a:noFill/>
        </p:spPr>
        <p:txBody>
          <a:bodyPr wrap="square" lIns="0" tIns="0" rIns="0" bIns="0" rtlCol="0">
            <a:noAutofit/>
          </a:bodyPr>
          <a:lstStyle/>
          <a:p>
            <a:pPr fontAlgn="ctr"/>
            <a:r>
              <a:rPr lang="en-US" sz="1050" dirty="0">
                <a:latin typeface="Arial" panose="020B0604020202020204" pitchFamily="34" charset="0"/>
              </a:rPr>
              <a:t>If the number of servers supporting power-on and power-off operations is inconsistent with the number of storage servers, click </a:t>
            </a:r>
            <a:r>
              <a:rPr lang="en-US" sz="1050" b="1" dirty="0">
                <a:latin typeface="Arial" panose="020B0604020202020204" pitchFamily="34" charset="0"/>
              </a:rPr>
              <a:t>Synchronize</a:t>
            </a:r>
            <a:r>
              <a:rPr lang="en-US" sz="1050" dirty="0">
                <a:latin typeface="Arial" panose="020B0604020202020204" pitchFamily="34" charset="0"/>
              </a:rPr>
              <a:t> to perform device synchronization.</a:t>
            </a:r>
            <a:endParaRPr kumimoji="1" lang="en-US" altLang="zh-CN" sz="1050" dirty="0">
              <a:solidFill>
                <a:srgbClr val="000000"/>
              </a:solidFill>
              <a:latin typeface="Arial" panose="020B0604020202020204" pitchFamily="34" charset="0"/>
              <a:ea typeface="Microsoft YaHei" panose="020B0503020204020204" pitchFamily="34" charset="-122"/>
            </a:endParaRPr>
          </a:p>
        </p:txBody>
      </p:sp>
      <p:pic>
        <p:nvPicPr>
          <p:cNvPr id="10" name="图片 9"/>
          <p:cNvPicPr>
            <a:picLocks noChangeAspect="1"/>
          </p:cNvPicPr>
          <p:nvPr/>
        </p:nvPicPr>
        <p:blipFill>
          <a:blip r:embed="rId3"/>
          <a:stretch>
            <a:fillRect/>
          </a:stretch>
        </p:blipFill>
        <p:spPr>
          <a:xfrm>
            <a:off x="5807968" y="3361658"/>
            <a:ext cx="2484499" cy="1075454"/>
          </a:xfrm>
          <a:prstGeom prst="rect">
            <a:avLst/>
          </a:prstGeom>
        </p:spPr>
      </p:pic>
    </p:spTree>
    <p:extLst>
      <p:ext uri="{BB962C8B-B14F-4D97-AF65-F5344CB8AC3E}">
        <p14:creationId xmlns:p14="http://schemas.microsoft.com/office/powerpoint/2010/main" val="2589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059996" y="4119841"/>
            <a:ext cx="5508612" cy="821327"/>
          </a:xfrm>
          <a:prstGeom prst="rect">
            <a:avLst/>
          </a:prstGeom>
        </p:spPr>
      </p:pic>
      <p:pic>
        <p:nvPicPr>
          <p:cNvPr id="5" name="图片 4"/>
          <p:cNvPicPr>
            <a:picLocks noChangeAspect="1"/>
          </p:cNvPicPr>
          <p:nvPr/>
        </p:nvPicPr>
        <p:blipFill>
          <a:blip r:embed="rId3"/>
          <a:stretch>
            <a:fillRect/>
          </a:stretch>
        </p:blipFill>
        <p:spPr>
          <a:xfrm>
            <a:off x="6059996" y="1124744"/>
            <a:ext cx="5580620" cy="2945327"/>
          </a:xfrm>
          <a:prstGeom prst="rect">
            <a:avLst/>
          </a:prstGeom>
        </p:spPr>
      </p:pic>
      <p:sp>
        <p:nvSpPr>
          <p:cNvPr id="83" name="标题 1"/>
          <p:cNvSpPr txBox="1">
            <a:spLocks/>
          </p:cNvSpPr>
          <p:nvPr/>
        </p:nvSpPr>
        <p:spPr bwMode="auto">
          <a:xfrm>
            <a:off x="158468" y="8620"/>
            <a:ext cx="11950200" cy="74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r>
              <a:rPr lang="en-US" sz="3199" b="1" dirty="0">
                <a:solidFill>
                  <a:srgbClr val="990000"/>
                </a:solidFill>
                <a:latin typeface="Arial" panose="020B0604020202020204" pitchFamily="34" charset="0"/>
              </a:rPr>
              <a:t>Power-On and Power-Off Management - Task Management</a:t>
            </a:r>
          </a:p>
        </p:txBody>
      </p:sp>
      <p:sp>
        <p:nvSpPr>
          <p:cNvPr id="54" name="圆角矩形 53"/>
          <p:cNvSpPr/>
          <p:nvPr/>
        </p:nvSpPr>
        <p:spPr bwMode="auto">
          <a:xfrm>
            <a:off x="321615" y="1224509"/>
            <a:ext cx="5404166" cy="935571"/>
          </a:xfrm>
          <a:prstGeom prst="roundRect">
            <a:avLst>
              <a:gd name="adj" fmla="val 5508"/>
            </a:avLst>
          </a:prstGeom>
          <a:solidFill>
            <a:srgbClr val="FFFFFF">
              <a:lumMod val="95000"/>
            </a:srgbClr>
          </a:solidFill>
          <a:ln>
            <a:noFill/>
          </a:ln>
          <a:effectLst>
            <a:outerShdw blurRad="88900" algn="ctr" rotWithShape="0">
              <a:prstClr val="black">
                <a:alpha val="8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lIns="0" rIns="0" anchor="t" anchorCtr="0">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marL="176139" indent="-176139" defTabSz="914034" fontAlgn="ctr">
              <a:buClr>
                <a:srgbClr val="080808"/>
              </a:buClr>
              <a:buSzPct val="100000"/>
              <a:buFont typeface="Wingdings" pitchFamily="2" charset="2"/>
              <a:buChar char="n"/>
              <a:defRPr/>
            </a:pPr>
            <a:r>
              <a:rPr lang="en-US" sz="1600" dirty="0">
                <a:latin typeface="Arial" panose="020B0604020202020204" pitchFamily="34" charset="0"/>
              </a:rPr>
              <a:t>Create a task to power on or off devices in batches.</a:t>
            </a:r>
            <a:endParaRPr lang="en-US" altLang="zh-CN" sz="1600" dirty="0">
              <a:latin typeface="Arial" panose="020B0604020202020204" pitchFamily="34" charset="0"/>
              <a:ea typeface="微软雅黑" pitchFamily="34" charset="-122"/>
            </a:endParaRPr>
          </a:p>
          <a:p>
            <a:pPr marL="176139" indent="-176139" defTabSz="914034" fontAlgn="ctr">
              <a:buClr>
                <a:srgbClr val="080808"/>
              </a:buClr>
              <a:buSzPct val="100000"/>
              <a:buFont typeface="Wingdings" pitchFamily="2" charset="2"/>
              <a:buChar char="n"/>
              <a:defRPr/>
            </a:pPr>
            <a:r>
              <a:rPr lang="en-US" sz="1600" dirty="0">
                <a:latin typeface="Arial" panose="020B0604020202020204" pitchFamily="34" charset="0"/>
              </a:rPr>
              <a:t>Modify power-on and power-off tasks.</a:t>
            </a:r>
            <a:endParaRPr lang="en-US" altLang="zh-CN" sz="1600" dirty="0">
              <a:latin typeface="Arial" panose="020B0604020202020204" pitchFamily="34" charset="0"/>
              <a:ea typeface="微软雅黑" pitchFamily="34" charset="-122"/>
            </a:endParaRPr>
          </a:p>
          <a:p>
            <a:pPr marL="176139" indent="-176139" defTabSz="914034" fontAlgn="ctr">
              <a:buClr>
                <a:srgbClr val="080808"/>
              </a:buClr>
              <a:buSzPct val="100000"/>
              <a:buFont typeface="Wingdings" pitchFamily="2" charset="2"/>
              <a:buChar char="n"/>
              <a:defRPr/>
            </a:pPr>
            <a:r>
              <a:rPr lang="en-US" sz="1600" dirty="0">
                <a:latin typeface="Arial" panose="020B0604020202020204" pitchFamily="34" charset="0"/>
              </a:rPr>
              <a:t>Delete, resume, and suspend tasks.</a:t>
            </a:r>
            <a:endParaRPr lang="en-US" altLang="zh-CN" sz="1600" dirty="0">
              <a:latin typeface="Arial" panose="020B0604020202020204" pitchFamily="34" charset="0"/>
              <a:ea typeface="微软雅黑" pitchFamily="34" charset="-122"/>
            </a:endParaRPr>
          </a:p>
        </p:txBody>
      </p:sp>
      <p:sp>
        <p:nvSpPr>
          <p:cNvPr id="55" name="Rectangle 179"/>
          <p:cNvSpPr/>
          <p:nvPr/>
        </p:nvSpPr>
        <p:spPr>
          <a:xfrm>
            <a:off x="318086" y="904864"/>
            <a:ext cx="5417874" cy="304681"/>
          </a:xfrm>
          <a:prstGeom prst="round2SameRect">
            <a:avLst/>
          </a:prstGeom>
          <a:solidFill>
            <a:srgbClr val="0070C0"/>
          </a:solidFill>
          <a:ln>
            <a:noFill/>
          </a:ln>
          <a:effectLst>
            <a:outerShdw blurRad="40000" dist="23000" dir="5400000" rotWithShape="0">
              <a:srgbClr val="000000">
                <a:alpha val="35000"/>
              </a:srgbClr>
            </a:outerShdw>
          </a:effectLst>
        </p:spPr>
        <p:txBody>
          <a:bodyPr lIns="0" rIns="0" anchor="ctr">
            <a:noAutofit/>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algn="ctr" eaLnBrk="0" fontAlgn="ctr" hangingPunct="0">
              <a:spcBef>
                <a:spcPct val="0"/>
              </a:spcBef>
              <a:spcAft>
                <a:spcPct val="0"/>
              </a:spcAft>
              <a:buClr>
                <a:srgbClr val="990000"/>
              </a:buClr>
              <a:buSzPct val="60000"/>
            </a:pPr>
            <a:r>
              <a:rPr lang="en-US" sz="1599" b="1" dirty="0">
                <a:solidFill>
                  <a:srgbClr val="FFFFFF"/>
                </a:solidFill>
                <a:latin typeface="Arial" panose="020B0604020202020204" pitchFamily="34" charset="0"/>
              </a:rPr>
              <a:t>Task management</a:t>
            </a:r>
            <a:endParaRPr lang="en-US" altLang="zh-CN" sz="1599" b="1" dirty="0">
              <a:solidFill>
                <a:srgbClr val="FFFFFF"/>
              </a:solidFill>
              <a:latin typeface="Arial" panose="020B0604020202020204" pitchFamily="34" charset="0"/>
              <a:ea typeface="微软雅黑" pitchFamily="34" charset="-122"/>
              <a:cs typeface="Arial" pitchFamily="34" charset="0"/>
            </a:endParaRPr>
          </a:p>
        </p:txBody>
      </p:sp>
      <p:grpSp>
        <p:nvGrpSpPr>
          <p:cNvPr id="20" name="组合 19"/>
          <p:cNvGrpSpPr/>
          <p:nvPr/>
        </p:nvGrpSpPr>
        <p:grpSpPr>
          <a:xfrm>
            <a:off x="7560310" y="1016732"/>
            <a:ext cx="4258454" cy="4356484"/>
            <a:chOff x="7529118" y="922254"/>
            <a:chExt cx="4260117" cy="4358186"/>
          </a:xfrm>
        </p:grpSpPr>
        <p:sp>
          <p:nvSpPr>
            <p:cNvPr id="10" name="矩形标注 9"/>
            <p:cNvSpPr/>
            <p:nvPr/>
          </p:nvSpPr>
          <p:spPr>
            <a:xfrm>
              <a:off x="7659149" y="1786855"/>
              <a:ext cx="2164359" cy="536895"/>
            </a:xfrm>
            <a:prstGeom prst="wedgeRectCallou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endParaRPr lang="en-US" altLang="zh-CN" dirty="0">
                <a:latin typeface="Arial" panose="020B0604020202020204" pitchFamily="34" charset="0"/>
              </a:endParaRPr>
            </a:p>
          </p:txBody>
        </p:sp>
        <p:sp>
          <p:nvSpPr>
            <p:cNvPr id="11" name="矩形标注 10"/>
            <p:cNvSpPr/>
            <p:nvPr/>
          </p:nvSpPr>
          <p:spPr>
            <a:xfrm>
              <a:off x="8955246" y="922254"/>
              <a:ext cx="2833989" cy="737433"/>
            </a:xfrm>
            <a:prstGeom prst="wedgeRectCallout">
              <a:avLst>
                <a:gd name="adj1" fmla="val -56085"/>
                <a:gd name="adj2" fmla="val 3897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dirty="0">
                  <a:solidFill>
                    <a:schemeClr val="tx1"/>
                  </a:solidFill>
                  <a:latin typeface="Arial" panose="020B0604020202020204" pitchFamily="34" charset="0"/>
                </a:rPr>
                <a:t>Interval at which commands are executed for devices with different priorities. The value ranges from 1 to 10, in descending order. Devices with higher priorities are powered on or off first.</a:t>
              </a:r>
            </a:p>
          </p:txBody>
        </p:sp>
        <p:cxnSp>
          <p:nvCxnSpPr>
            <p:cNvPr id="16" name="直接箭头连接符 15"/>
            <p:cNvCxnSpPr/>
            <p:nvPr/>
          </p:nvCxnSpPr>
          <p:spPr>
            <a:xfrm>
              <a:off x="10278349" y="1659687"/>
              <a:ext cx="792397" cy="60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标注 17"/>
            <p:cNvSpPr/>
            <p:nvPr/>
          </p:nvSpPr>
          <p:spPr>
            <a:xfrm>
              <a:off x="7529118" y="4938374"/>
              <a:ext cx="3133289" cy="342066"/>
            </a:xfrm>
            <a:prstGeom prst="wedgeRectCallout">
              <a:avLst>
                <a:gd name="adj1" fmla="val -29868"/>
                <a:gd name="adj2" fmla="val -128193"/>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50" dirty="0">
                  <a:solidFill>
                    <a:schemeClr val="tx1"/>
                  </a:solidFill>
                  <a:latin typeface="Arial" panose="020B0604020202020204" pitchFamily="34" charset="0"/>
                </a:rPr>
                <a:t>The start time can be set for a single, daily, monthly, or annual power-on or power-off task.</a:t>
              </a:r>
            </a:p>
          </p:txBody>
        </p:sp>
      </p:grpSp>
      <p:sp>
        <p:nvSpPr>
          <p:cNvPr id="21" name="文本框 20"/>
          <p:cNvSpPr txBox="1"/>
          <p:nvPr/>
        </p:nvSpPr>
        <p:spPr>
          <a:xfrm>
            <a:off x="359556" y="5670083"/>
            <a:ext cx="10222187" cy="346114"/>
          </a:xfrm>
          <a:prstGeom prst="rect">
            <a:avLst/>
          </a:prstGeom>
          <a:noFill/>
        </p:spPr>
        <p:txBody>
          <a:bodyPr wrap="square" lIns="0" tIns="0" rIns="0" bIns="0" rtlCol="0">
            <a:noAutofit/>
          </a:bodyPr>
          <a:lstStyle/>
          <a:p>
            <a:pPr algn="l" fontAlgn="ctr"/>
            <a:r>
              <a:rPr lang="en-US" sz="1200" dirty="0">
                <a:solidFill>
                  <a:srgbClr val="000000"/>
                </a:solidFill>
                <a:latin typeface="Arial" panose="020B0604020202020204" pitchFamily="34" charset="0"/>
              </a:rPr>
              <a:t>Constraints:</a:t>
            </a:r>
            <a:endParaRPr kumimoji="1" lang="en-US" altLang="zh-CN" sz="1200" dirty="0">
              <a:solidFill>
                <a:srgbClr val="000000"/>
              </a:solidFill>
              <a:latin typeface="Arial" panose="020B0604020202020204" pitchFamily="34" charset="0"/>
              <a:ea typeface="Microsoft YaHei" panose="020B0503020204020204" pitchFamily="34" charset="-122"/>
            </a:endParaRPr>
          </a:p>
          <a:p>
            <a:pPr fontAlgn="ctr"/>
            <a:r>
              <a:rPr lang="en-US" sz="1050" dirty="0">
                <a:solidFill>
                  <a:srgbClr val="000000"/>
                </a:solidFill>
                <a:latin typeface="Arial" panose="020B0604020202020204" pitchFamily="34" charset="0"/>
              </a:rPr>
              <a:t>1. The real-time update of the server power-on and power-off status depends on device alarm reporting. Ensure that the device alarm reporting function is available. Otherwise, you need to click </a:t>
            </a:r>
            <a:r>
              <a:rPr lang="en-US" sz="1050" b="1" dirty="0">
                <a:solidFill>
                  <a:srgbClr val="000000"/>
                </a:solidFill>
                <a:latin typeface="Arial" panose="020B0604020202020204" pitchFamily="34" charset="0"/>
              </a:rPr>
              <a:t>Synchronize</a:t>
            </a:r>
            <a:r>
              <a:rPr lang="en-US" sz="1050" dirty="0">
                <a:solidFill>
                  <a:srgbClr val="000000"/>
                </a:solidFill>
                <a:latin typeface="Arial" panose="020B0604020202020204" pitchFamily="34" charset="0"/>
              </a:rPr>
              <a:t> on the </a:t>
            </a:r>
            <a:r>
              <a:rPr lang="en-US" sz="1050" b="1" dirty="0">
                <a:solidFill>
                  <a:srgbClr val="000000"/>
                </a:solidFill>
                <a:latin typeface="Arial" panose="020B0604020202020204" pitchFamily="34" charset="0"/>
              </a:rPr>
              <a:t>Server Device Management</a:t>
            </a:r>
            <a:r>
              <a:rPr lang="en-US" sz="1050" dirty="0">
                <a:solidFill>
                  <a:srgbClr val="000000"/>
                </a:solidFill>
                <a:latin typeface="Arial" panose="020B0604020202020204" pitchFamily="34" charset="0"/>
              </a:rPr>
              <a:t> page to obtain the latest power-on and power-off status.</a:t>
            </a:r>
            <a:endParaRPr kumimoji="1" lang="en-US" altLang="zh-CN" sz="1050" dirty="0">
              <a:solidFill>
                <a:srgbClr val="000000"/>
              </a:solidFill>
              <a:latin typeface="Arial" panose="020B0604020202020204" pitchFamily="34" charset="0"/>
              <a:ea typeface="Microsoft YaHei" panose="020B0503020204020204" pitchFamily="34" charset="-122"/>
            </a:endParaRPr>
          </a:p>
        </p:txBody>
      </p:sp>
      <p:pic>
        <p:nvPicPr>
          <p:cNvPr id="2" name="图片 1"/>
          <p:cNvPicPr>
            <a:picLocks noChangeAspect="1"/>
          </p:cNvPicPr>
          <p:nvPr/>
        </p:nvPicPr>
        <p:blipFill>
          <a:blip r:embed="rId4"/>
          <a:stretch>
            <a:fillRect/>
          </a:stretch>
        </p:blipFill>
        <p:spPr>
          <a:xfrm>
            <a:off x="65904" y="2518893"/>
            <a:ext cx="5763732" cy="2465735"/>
          </a:xfrm>
          <a:prstGeom prst="rect">
            <a:avLst/>
          </a:prstGeom>
        </p:spPr>
      </p:pic>
    </p:spTree>
    <p:extLst>
      <p:ext uri="{BB962C8B-B14F-4D97-AF65-F5344CB8AC3E}">
        <p14:creationId xmlns:p14="http://schemas.microsoft.com/office/powerpoint/2010/main" val="224054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08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27"/>
          <p:cNvGrpSpPr/>
          <p:nvPr/>
        </p:nvGrpSpPr>
        <p:grpSpPr>
          <a:xfrm>
            <a:off x="3250416" y="1705036"/>
            <a:ext cx="5233531" cy="568103"/>
            <a:chOff x="2026783" y="1522767"/>
            <a:chExt cx="5235575" cy="568325"/>
          </a:xfrm>
        </p:grpSpPr>
        <p:sp>
          <p:nvSpPr>
            <p:cNvPr id="21" name="Freeform 11"/>
            <p:cNvSpPr>
              <a:spLocks/>
            </p:cNvSpPr>
            <p:nvPr/>
          </p:nvSpPr>
          <p:spPr bwMode="gray">
            <a:xfrm>
              <a:off x="2728458" y="152276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C00000"/>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2"/>
            <p:cNvSpPr>
              <a:spLocks/>
            </p:cNvSpPr>
            <p:nvPr/>
          </p:nvSpPr>
          <p:spPr bwMode="gray">
            <a:xfrm>
              <a:off x="2026783" y="152276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C00000"/>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 Box 13"/>
            <p:cNvSpPr txBox="1">
              <a:spLocks noChangeArrowheads="1"/>
            </p:cNvSpPr>
            <p:nvPr/>
          </p:nvSpPr>
          <p:spPr bwMode="gray">
            <a:xfrm>
              <a:off x="2841226" y="1568805"/>
              <a:ext cx="3581400" cy="461717"/>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r>
                <a:rPr lang="en-US" sz="2399" dirty="0">
                  <a:solidFill>
                    <a:srgbClr val="FFFFFF"/>
                  </a:solidFill>
                  <a:latin typeface="Arial" panose="020B0604020202020204" pitchFamily="34" charset="0"/>
                </a:rPr>
                <a:t>Features</a:t>
              </a:r>
            </a:p>
          </p:txBody>
        </p:sp>
        <p:sp>
          <p:nvSpPr>
            <p:cNvPr id="24" name="Text Box 16"/>
            <p:cNvSpPr txBox="1">
              <a:spLocks noChangeArrowheads="1"/>
            </p:cNvSpPr>
            <p:nvPr/>
          </p:nvSpPr>
          <p:spPr bwMode="gray">
            <a:xfrm>
              <a:off x="2224006" y="1532292"/>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40"/>
          <p:cNvGrpSpPr/>
          <p:nvPr/>
        </p:nvGrpSpPr>
        <p:grpSpPr>
          <a:xfrm>
            <a:off x="3237776" y="2572979"/>
            <a:ext cx="5233531" cy="568103"/>
            <a:chOff x="2026783" y="4076577"/>
            <a:chExt cx="5235575" cy="568325"/>
          </a:xfrm>
        </p:grpSpPr>
        <p:sp>
          <p:nvSpPr>
            <p:cNvPr id="26"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29"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a:solidFill>
                    <a:srgbClr val="FFFFFF"/>
                  </a:solidFill>
                  <a:latin typeface="Arial" panose="020B0604020202020204" pitchFamily="34" charset="0"/>
                </a:rPr>
                <a:t>2</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 Box 8"/>
          <p:cNvSpPr txBox="1">
            <a:spLocks noChangeArrowheads="1"/>
          </p:cNvSpPr>
          <p:nvPr/>
        </p:nvSpPr>
        <p:spPr bwMode="gray">
          <a:xfrm>
            <a:off x="4051899" y="2623769"/>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a:solidFill>
                  <a:srgbClr val="FFFFFF"/>
                </a:solidFill>
                <a:latin typeface="Arial" panose="020B0604020202020204" pitchFamily="34" charset="0"/>
              </a:rPr>
              <a:t>Deployment</a:t>
            </a:r>
            <a:endParaRPr lang="en-US" altLang="zh-CN" sz="2399" dirty="0">
              <a:solidFill>
                <a:srgbClr val="FFFFFF"/>
              </a:solidFill>
              <a:latin typeface="Arial" panose="020B0604020202020204" pitchFamily="34" charset="0"/>
              <a:ea typeface="微软雅黑" panose="020B0503020204020204" pitchFamily="34" charset="-122"/>
            </a:endParaRPr>
          </a:p>
        </p:txBody>
      </p:sp>
      <p:grpSp>
        <p:nvGrpSpPr>
          <p:cNvPr id="31" name="组合 40"/>
          <p:cNvGrpSpPr/>
          <p:nvPr/>
        </p:nvGrpSpPr>
        <p:grpSpPr>
          <a:xfrm>
            <a:off x="3250416" y="3385084"/>
            <a:ext cx="5233531" cy="568103"/>
            <a:chOff x="2026783" y="4076577"/>
            <a:chExt cx="5235575" cy="568325"/>
          </a:xfrm>
        </p:grpSpPr>
        <p:sp>
          <p:nvSpPr>
            <p:cNvPr id="32"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5"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a:solidFill>
                    <a:srgbClr val="FFFFFF"/>
                  </a:solidFill>
                  <a:latin typeface="Arial" panose="020B0604020202020204" pitchFamily="34" charset="0"/>
                </a:rPr>
                <a:t>3</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Text Box 8"/>
          <p:cNvSpPr txBox="1">
            <a:spLocks noChangeArrowheads="1"/>
          </p:cNvSpPr>
          <p:nvPr/>
        </p:nvSpPr>
        <p:spPr bwMode="gray">
          <a:xfrm>
            <a:off x="4064539" y="3435874"/>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a:solidFill>
                  <a:srgbClr val="FFFFFF"/>
                </a:solidFill>
                <a:latin typeface="Arial" panose="020B0604020202020204" pitchFamily="34" charset="0"/>
              </a:rPr>
              <a:t>Routine </a:t>
            </a:r>
            <a:r>
              <a:rPr lang="en-US" sz="2399" dirty="0" err="1">
                <a:solidFill>
                  <a:srgbClr val="FFFFFF"/>
                </a:solidFill>
                <a:latin typeface="Arial" panose="020B0604020202020204" pitchFamily="34" charset="0"/>
              </a:rPr>
              <a:t>O&amp;M</a:t>
            </a:r>
            <a:endParaRPr lang="en-US" altLang="zh-CN" sz="2399" dirty="0">
              <a:solidFill>
                <a:srgbClr val="FFFFFF"/>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3105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49"/>
          <p:cNvGrpSpPr>
            <a:grpSpLocks/>
          </p:cNvGrpSpPr>
          <p:nvPr/>
        </p:nvGrpSpPr>
        <p:grpSpPr bwMode="auto">
          <a:xfrm>
            <a:off x="2636652" y="1240359"/>
            <a:ext cx="2484481" cy="2994843"/>
            <a:chOff x="1412838" y="1857365"/>
            <a:chExt cx="3200400" cy="3793469"/>
          </a:xfrm>
        </p:grpSpPr>
        <p:sp>
          <p:nvSpPr>
            <p:cNvPr id="635" name="Freeform 23"/>
            <p:cNvSpPr>
              <a:spLocks/>
            </p:cNvSpPr>
            <p:nvPr/>
          </p:nvSpPr>
          <p:spPr bwMode="gray">
            <a:xfrm rot="1179397">
              <a:off x="1850220" y="4893741"/>
              <a:ext cx="2507213" cy="757093"/>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99CC00"/>
            </a:solidFill>
            <a:ln w="12700" cap="rnd" cmpd="sng">
              <a:noFill/>
              <a:prstDash val="solid"/>
              <a:round/>
              <a:headEnd type="none" w="med" len="med"/>
              <a:tailEnd type="none" w="med" len="med"/>
            </a:ln>
            <a:effectLst/>
            <a:scene3d>
              <a:camera prst="perspectiveAbove"/>
              <a:lightRig rig="threePt" dir="t"/>
            </a:scene3d>
            <a:sp3d extrusionH="50800"/>
          </p:spPr>
          <p:txBody>
            <a:bodyPr wrap="square">
              <a:noAutofit/>
            </a:bodyPr>
            <a:lstStyle/>
            <a:p>
              <a:pPr fontAlgn="ctr">
                <a:defRPr/>
              </a:pPr>
              <a:endParaRPr lang="en-US" altLang="zh-CN" dirty="0">
                <a:latin typeface="Arial" panose="020B0604020202020204" pitchFamily="34" charset="0"/>
                <a:ea typeface="宋体" pitchFamily="2" charset="-122"/>
              </a:endParaRPr>
            </a:p>
          </p:txBody>
        </p:sp>
        <p:sp>
          <p:nvSpPr>
            <p:cNvPr id="636" name="Freeform 24"/>
            <p:cNvSpPr>
              <a:spLocks/>
            </p:cNvSpPr>
            <p:nvPr/>
          </p:nvSpPr>
          <p:spPr bwMode="gray">
            <a:xfrm rot="6045269">
              <a:off x="681564" y="3651926"/>
              <a:ext cx="2465387" cy="769937"/>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61A13D"/>
            </a:solidFill>
            <a:ln w="12700" cap="rnd" cmpd="sng">
              <a:noFill/>
              <a:prstDash val="solid"/>
              <a:round/>
              <a:headEnd type="none" w="med" len="med"/>
              <a:tailEnd type="none" w="med" len="med"/>
            </a:ln>
            <a:effectLst/>
            <a:scene3d>
              <a:camera prst="perspectiveAbove"/>
              <a:lightRig rig="threePt" dir="t"/>
            </a:scene3d>
            <a:sp3d extrusionH="50800"/>
          </p:spPr>
          <p:txBody>
            <a:bodyPr wrap="square">
              <a:noAutofit/>
            </a:bodyPr>
            <a:lstStyle/>
            <a:p>
              <a:pPr fontAlgn="ctr">
                <a:defRPr/>
              </a:pPr>
              <a:endParaRPr lang="en-US" altLang="zh-CN" dirty="0">
                <a:latin typeface="Arial" panose="020B0604020202020204" pitchFamily="34" charset="0"/>
                <a:ea typeface="宋体" pitchFamily="2" charset="-122"/>
              </a:endParaRPr>
            </a:p>
          </p:txBody>
        </p:sp>
        <p:sp>
          <p:nvSpPr>
            <p:cNvPr id="637" name="Freeform 25"/>
            <p:cNvSpPr>
              <a:spLocks/>
            </p:cNvSpPr>
            <p:nvPr/>
          </p:nvSpPr>
          <p:spPr bwMode="gray">
            <a:xfrm rot="9975266">
              <a:off x="1412838" y="2409814"/>
              <a:ext cx="2466975"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808000"/>
            </a:solidFill>
            <a:ln w="12700" cap="rnd" cmpd="sng">
              <a:noFill/>
              <a:prstDash val="solid"/>
              <a:round/>
              <a:headEnd type="none" w="med" len="med"/>
              <a:tailEnd type="none" w="med" len="med"/>
            </a:ln>
            <a:effectLst/>
            <a:scene3d>
              <a:camera prst="perspectiveAbove"/>
              <a:lightRig rig="threePt" dir="t"/>
            </a:scene3d>
            <a:sp3d extrusionH="50800"/>
          </p:spPr>
          <p:txBody>
            <a:bodyPr wrap="square">
              <a:noAutofit/>
            </a:bodyPr>
            <a:lstStyle/>
            <a:p>
              <a:pPr fontAlgn="ctr">
                <a:defRPr/>
              </a:pPr>
              <a:endParaRPr lang="en-US" altLang="zh-CN" dirty="0">
                <a:latin typeface="Arial" panose="020B0604020202020204" pitchFamily="34" charset="0"/>
                <a:ea typeface="宋体" pitchFamily="2" charset="-122"/>
              </a:endParaRPr>
            </a:p>
          </p:txBody>
        </p:sp>
        <p:sp>
          <p:nvSpPr>
            <p:cNvPr id="638" name="Freeform 26"/>
            <p:cNvSpPr>
              <a:spLocks/>
            </p:cNvSpPr>
            <p:nvPr/>
          </p:nvSpPr>
          <p:spPr bwMode="gray">
            <a:xfrm rot="14606036">
              <a:off x="2663789" y="2705090"/>
              <a:ext cx="2465388" cy="769938"/>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gradFill>
              <a:gsLst>
                <a:gs pos="0">
                  <a:srgbClr val="C89800"/>
                </a:gs>
                <a:gs pos="54000">
                  <a:srgbClr val="C89800"/>
                </a:gs>
                <a:gs pos="100000">
                  <a:srgbClr val="C89800"/>
                </a:gs>
              </a:gsLst>
              <a:lin ang="0" scaled="1"/>
            </a:gradFill>
            <a:ln w="12700" cap="rnd" cmpd="sng">
              <a:noFill/>
              <a:prstDash val="solid"/>
              <a:round/>
              <a:headEnd type="none" w="med" len="med"/>
              <a:tailEnd type="none" w="med" len="med"/>
            </a:ln>
            <a:effectLst/>
            <a:scene3d>
              <a:camera prst="perspectiveAbove"/>
              <a:lightRig rig="threePt" dir="t"/>
            </a:scene3d>
            <a:sp3d extrusionH="50800"/>
          </p:spPr>
          <p:txBody>
            <a:bodyPr wrap="square">
              <a:noAutofit/>
            </a:bodyPr>
            <a:lstStyle/>
            <a:p>
              <a:pPr fontAlgn="ctr">
                <a:defRPr/>
              </a:pPr>
              <a:endParaRPr lang="en-US" altLang="zh-CN" dirty="0">
                <a:latin typeface="Arial" panose="020B0604020202020204" pitchFamily="34" charset="0"/>
                <a:ea typeface="宋体" pitchFamily="2" charset="-122"/>
              </a:endParaRPr>
            </a:p>
          </p:txBody>
        </p:sp>
        <p:sp>
          <p:nvSpPr>
            <p:cNvPr id="639" name="Freeform 27"/>
            <p:cNvSpPr>
              <a:spLocks/>
            </p:cNvSpPr>
            <p:nvPr/>
          </p:nvSpPr>
          <p:spPr bwMode="gray">
            <a:xfrm rot="18000000">
              <a:off x="2993988" y="3919527"/>
              <a:ext cx="2466975" cy="771525"/>
            </a:xfrm>
            <a:custGeom>
              <a:avLst/>
              <a:gdLst/>
              <a:ahLst/>
              <a:cxnLst>
                <a:cxn ang="0">
                  <a:pos x="1405" y="102"/>
                </a:cxn>
                <a:cxn ang="0">
                  <a:pos x="1540" y="395"/>
                </a:cxn>
                <a:cxn ang="0">
                  <a:pos x="1472" y="369"/>
                </a:cxn>
                <a:cxn ang="0">
                  <a:pos x="1373" y="403"/>
                </a:cxn>
                <a:cxn ang="0">
                  <a:pos x="1274" y="433"/>
                </a:cxn>
                <a:cxn ang="0">
                  <a:pos x="1160" y="458"/>
                </a:cxn>
                <a:cxn ang="0">
                  <a:pos x="1062" y="472"/>
                </a:cxn>
                <a:cxn ang="0">
                  <a:pos x="968" y="479"/>
                </a:cxn>
                <a:cxn ang="0">
                  <a:pos x="872" y="479"/>
                </a:cxn>
                <a:cxn ang="0">
                  <a:pos x="766" y="468"/>
                </a:cxn>
                <a:cxn ang="0">
                  <a:pos x="634" y="439"/>
                </a:cxn>
                <a:cxn ang="0">
                  <a:pos x="524" y="407"/>
                </a:cxn>
                <a:cxn ang="0">
                  <a:pos x="435" y="373"/>
                </a:cxn>
                <a:cxn ang="0">
                  <a:pos x="344" y="326"/>
                </a:cxn>
                <a:cxn ang="0">
                  <a:pos x="242" y="256"/>
                </a:cxn>
                <a:cxn ang="0">
                  <a:pos x="157" y="186"/>
                </a:cxn>
                <a:cxn ang="0">
                  <a:pos x="102" y="132"/>
                </a:cxn>
                <a:cxn ang="0">
                  <a:pos x="0" y="0"/>
                </a:cxn>
                <a:cxn ang="0">
                  <a:pos x="135" y="124"/>
                </a:cxn>
                <a:cxn ang="0">
                  <a:pos x="219" y="186"/>
                </a:cxn>
                <a:cxn ang="0">
                  <a:pos x="307" y="231"/>
                </a:cxn>
                <a:cxn ang="0">
                  <a:pos x="395" y="267"/>
                </a:cxn>
                <a:cxn ang="0">
                  <a:pos x="487" y="293"/>
                </a:cxn>
                <a:cxn ang="0">
                  <a:pos x="571" y="309"/>
                </a:cxn>
                <a:cxn ang="0">
                  <a:pos x="673" y="318"/>
                </a:cxn>
                <a:cxn ang="0">
                  <a:pos x="766" y="318"/>
                </a:cxn>
                <a:cxn ang="0">
                  <a:pos x="890" y="311"/>
                </a:cxn>
                <a:cxn ang="0">
                  <a:pos x="1000" y="296"/>
                </a:cxn>
                <a:cxn ang="0">
                  <a:pos x="1106" y="274"/>
                </a:cxn>
                <a:cxn ang="0">
                  <a:pos x="1212" y="245"/>
                </a:cxn>
                <a:cxn ang="0">
                  <a:pos x="1318" y="209"/>
                </a:cxn>
                <a:cxn ang="0">
                  <a:pos x="1427" y="15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FFC000"/>
            </a:solidFill>
            <a:ln w="12700" cap="rnd" cmpd="sng">
              <a:noFill/>
              <a:prstDash val="solid"/>
              <a:round/>
              <a:headEnd type="none" w="med" len="med"/>
              <a:tailEnd type="none" w="med" len="med"/>
            </a:ln>
            <a:effectLst/>
            <a:scene3d>
              <a:camera prst="perspectiveAbove"/>
              <a:lightRig rig="threePt" dir="t"/>
            </a:scene3d>
            <a:sp3d extrusionH="50800"/>
          </p:spPr>
          <p:txBody>
            <a:bodyPr wrap="square">
              <a:noAutofit/>
            </a:bodyPr>
            <a:lstStyle/>
            <a:p>
              <a:pPr fontAlgn="ctr">
                <a:defRPr/>
              </a:pPr>
              <a:endParaRPr lang="en-US" altLang="zh-CN" dirty="0">
                <a:latin typeface="Arial" panose="020B0604020202020204" pitchFamily="34" charset="0"/>
                <a:ea typeface="宋体" pitchFamily="2" charset="-122"/>
              </a:endParaRPr>
            </a:p>
          </p:txBody>
        </p:sp>
      </p:grpSp>
      <p:grpSp>
        <p:nvGrpSpPr>
          <p:cNvPr id="3" name="组合 613"/>
          <p:cNvGrpSpPr>
            <a:grpSpLocks/>
          </p:cNvGrpSpPr>
          <p:nvPr/>
        </p:nvGrpSpPr>
        <p:grpSpPr bwMode="auto">
          <a:xfrm>
            <a:off x="3166877" y="2169048"/>
            <a:ext cx="1522413" cy="1785937"/>
            <a:chOff x="2146280" y="1719245"/>
            <a:chExt cx="1146175" cy="1361680"/>
          </a:xfrm>
        </p:grpSpPr>
        <p:sp>
          <p:nvSpPr>
            <p:cNvPr id="60443" name="Oval 70"/>
            <p:cNvSpPr>
              <a:spLocks noChangeArrowheads="1"/>
            </p:cNvSpPr>
            <p:nvPr/>
          </p:nvSpPr>
          <p:spPr bwMode="gray">
            <a:xfrm>
              <a:off x="2146280" y="1719245"/>
              <a:ext cx="1146175" cy="1154113"/>
            </a:xfrm>
            <a:prstGeom prst="ellipse">
              <a:avLst/>
            </a:prstGeom>
            <a:solidFill>
              <a:srgbClr val="EAEAEA">
                <a:alpha val="50195"/>
              </a:srgbClr>
            </a:solidFill>
            <a:ln w="9525" algn="ctr">
              <a:noFill/>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pic>
          <p:nvPicPr>
            <p:cNvPr id="60444" name="Picture 72" descr="circuler_1"/>
            <p:cNvPicPr>
              <a:picLocks noChangeAspect="1" noChangeArrowheads="1"/>
            </p:cNvPicPr>
            <p:nvPr/>
          </p:nvPicPr>
          <p:blipFill>
            <a:blip r:embed="rId3" cstate="print"/>
            <a:srcRect/>
            <a:stretch>
              <a:fillRect/>
            </a:stretch>
          </p:blipFill>
          <p:spPr bwMode="gray">
            <a:xfrm>
              <a:off x="2181205" y="1749408"/>
              <a:ext cx="1072543" cy="1079150"/>
            </a:xfrm>
            <a:prstGeom prst="rect">
              <a:avLst/>
            </a:prstGeom>
            <a:noFill/>
            <a:ln w="9525">
              <a:noFill/>
              <a:miter lim="800000"/>
              <a:headEnd/>
              <a:tailEnd/>
            </a:ln>
          </p:spPr>
        </p:pic>
        <p:sp>
          <p:nvSpPr>
            <p:cNvPr id="60445" name="Oval 73"/>
            <p:cNvSpPr>
              <a:spLocks noChangeArrowheads="1"/>
            </p:cNvSpPr>
            <p:nvPr/>
          </p:nvSpPr>
          <p:spPr bwMode="gray">
            <a:xfrm>
              <a:off x="2181205" y="1749408"/>
              <a:ext cx="1079500" cy="1081458"/>
            </a:xfrm>
            <a:prstGeom prst="ellipse">
              <a:avLst/>
            </a:prstGeom>
            <a:solidFill>
              <a:srgbClr val="FF9900"/>
            </a:solidFill>
            <a:ln w="9525" algn="ctr">
              <a:noFill/>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pic>
          <p:nvPicPr>
            <p:cNvPr id="60446" name="Picture 74" descr="light_shadow1"/>
            <p:cNvPicPr>
              <a:picLocks noChangeAspect="1" noChangeArrowheads="1"/>
            </p:cNvPicPr>
            <p:nvPr/>
          </p:nvPicPr>
          <p:blipFill>
            <a:blip r:embed="rId4" cstate="print"/>
            <a:srcRect t="14285"/>
            <a:stretch>
              <a:fillRect/>
            </a:stretch>
          </p:blipFill>
          <p:spPr bwMode="gray">
            <a:xfrm>
              <a:off x="2191641" y="1794421"/>
              <a:ext cx="790783" cy="675190"/>
            </a:xfrm>
            <a:prstGeom prst="rect">
              <a:avLst/>
            </a:prstGeom>
            <a:noFill/>
            <a:ln w="9525">
              <a:noFill/>
              <a:miter lim="800000"/>
              <a:headEnd/>
              <a:tailEnd/>
            </a:ln>
          </p:spPr>
        </p:pic>
        <p:grpSp>
          <p:nvGrpSpPr>
            <p:cNvPr id="4" name="Group 75"/>
            <p:cNvGrpSpPr>
              <a:grpSpLocks/>
            </p:cNvGrpSpPr>
            <p:nvPr/>
          </p:nvGrpSpPr>
          <p:grpSpPr bwMode="auto">
            <a:xfrm rot="-3733502" flipH="1" flipV="1">
              <a:off x="2502010" y="2493304"/>
              <a:ext cx="954022" cy="221466"/>
              <a:chOff x="2521" y="1060"/>
              <a:chExt cx="901" cy="236"/>
            </a:xfrm>
          </p:grpSpPr>
          <p:grpSp>
            <p:nvGrpSpPr>
              <p:cNvPr id="5" name="Group 76"/>
              <p:cNvGrpSpPr>
                <a:grpSpLocks/>
              </p:cNvGrpSpPr>
              <p:nvPr/>
            </p:nvGrpSpPr>
            <p:grpSpPr bwMode="auto">
              <a:xfrm>
                <a:off x="2521" y="1060"/>
                <a:ext cx="742" cy="186"/>
                <a:chOff x="1565" y="2568"/>
                <a:chExt cx="1118" cy="279"/>
              </a:xfrm>
            </p:grpSpPr>
            <p:sp>
              <p:nvSpPr>
                <p:cNvPr id="60465" name="AutoShape 77"/>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6" name="AutoShape 78"/>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7" name="AutoShape 79"/>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8" name="AutoShape 80"/>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81"/>
              <p:cNvGrpSpPr>
                <a:grpSpLocks/>
              </p:cNvGrpSpPr>
              <p:nvPr/>
            </p:nvGrpSpPr>
            <p:grpSpPr bwMode="auto">
              <a:xfrm rot="1353540">
                <a:off x="2680" y="1110"/>
                <a:ext cx="742" cy="186"/>
                <a:chOff x="1565" y="2568"/>
                <a:chExt cx="1118" cy="279"/>
              </a:xfrm>
            </p:grpSpPr>
            <p:sp>
              <p:nvSpPr>
                <p:cNvPr id="60461" name="AutoShape 82"/>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2" name="AutoShape 83"/>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3" name="AutoShape 84"/>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64" name="AutoShape 85"/>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 name="Group 86"/>
            <p:cNvGrpSpPr>
              <a:grpSpLocks/>
            </p:cNvGrpSpPr>
            <p:nvPr/>
          </p:nvGrpSpPr>
          <p:grpSpPr bwMode="auto">
            <a:xfrm rot="-3733502" flipH="1" flipV="1">
              <a:off x="2618121" y="2507742"/>
              <a:ext cx="844470" cy="193673"/>
              <a:chOff x="2521" y="1060"/>
              <a:chExt cx="901" cy="236"/>
            </a:xfrm>
          </p:grpSpPr>
          <p:grpSp>
            <p:nvGrpSpPr>
              <p:cNvPr id="8" name="Group 87"/>
              <p:cNvGrpSpPr>
                <a:grpSpLocks/>
              </p:cNvGrpSpPr>
              <p:nvPr/>
            </p:nvGrpSpPr>
            <p:grpSpPr bwMode="auto">
              <a:xfrm>
                <a:off x="2521" y="1060"/>
                <a:ext cx="742" cy="186"/>
                <a:chOff x="1565" y="2568"/>
                <a:chExt cx="1118" cy="279"/>
              </a:xfrm>
            </p:grpSpPr>
            <p:sp>
              <p:nvSpPr>
                <p:cNvPr id="60455" name="AutoShape 88"/>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6" name="AutoShape 89"/>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7" name="AutoShape 90"/>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8" name="AutoShape 91"/>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92"/>
              <p:cNvGrpSpPr>
                <a:grpSpLocks/>
              </p:cNvGrpSpPr>
              <p:nvPr/>
            </p:nvGrpSpPr>
            <p:grpSpPr bwMode="auto">
              <a:xfrm rot="1353540">
                <a:off x="2680" y="1110"/>
                <a:ext cx="742" cy="186"/>
                <a:chOff x="1565" y="2568"/>
                <a:chExt cx="1118" cy="279"/>
              </a:xfrm>
            </p:grpSpPr>
            <p:sp>
              <p:nvSpPr>
                <p:cNvPr id="60451" name="AutoShape 93"/>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2" name="AutoShape 94"/>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3" name="AutoShape 95"/>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54" name="AutoShape 96"/>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grpSp>
        </p:grpSp>
      </p:grpSp>
      <p:sp>
        <p:nvSpPr>
          <p:cNvPr id="60422" name="TextBox 677"/>
          <p:cNvSpPr txBox="1">
            <a:spLocks noChangeArrowheads="1"/>
          </p:cNvSpPr>
          <p:nvPr/>
        </p:nvSpPr>
        <p:spPr bwMode="auto">
          <a:xfrm>
            <a:off x="3173338" y="2558586"/>
            <a:ext cx="1496183" cy="677251"/>
          </a:xfrm>
          <a:prstGeom prst="rect">
            <a:avLst/>
          </a:prstGeom>
          <a:noFill/>
          <a:ln w="9525">
            <a:noFill/>
            <a:miter lim="800000"/>
            <a:headEnd/>
            <a:tailEnd/>
          </a:ln>
        </p:spPr>
        <p:txBody>
          <a:bodyPr wrap="square">
            <a:noAutofit/>
          </a:bodyPr>
          <a:lstStyle/>
          <a:p>
            <a:pPr algn="ctr" fontAlgn="ctr"/>
            <a:r>
              <a:rPr lang="en-US" sz="1600" b="1" dirty="0">
                <a:latin typeface="Arial" panose="020B0604020202020204" pitchFamily="34" charset="0"/>
              </a:rPr>
              <a:t>Resource management</a:t>
            </a:r>
          </a:p>
        </p:txBody>
      </p:sp>
      <p:sp>
        <p:nvSpPr>
          <p:cNvPr id="679" name="TextBox 678"/>
          <p:cNvSpPr txBox="1"/>
          <p:nvPr/>
        </p:nvSpPr>
        <p:spPr>
          <a:xfrm>
            <a:off x="1203523" y="1971922"/>
            <a:ext cx="1626966" cy="830997"/>
          </a:xfrm>
          <a:prstGeom prst="rect">
            <a:avLst/>
          </a:prstGeom>
          <a:noFill/>
        </p:spPr>
        <p:txBody>
          <a:bodyPr wrap="square">
            <a:noAutofit/>
          </a:bodyPr>
          <a:lstStyle/>
          <a:p>
            <a:pPr algn="ctr" fontAlgn="ctr">
              <a:defRPr/>
            </a:pPr>
            <a:r>
              <a:rPr lang="en-US" sz="1600" dirty="0">
                <a:solidFill>
                  <a:schemeClr val="accent1">
                    <a:lumMod val="50000"/>
                  </a:schemeClr>
                </a:solidFill>
                <a:latin typeface="Arial" panose="020B0604020202020204" pitchFamily="34" charset="0"/>
              </a:rPr>
              <a:t>Alarm management</a:t>
            </a:r>
            <a:endParaRPr lang="en-US" altLang="zh-CN" sz="1600" dirty="0">
              <a:solidFill>
                <a:schemeClr val="accent1">
                  <a:lumMod val="50000"/>
                </a:schemeClr>
              </a:solidFill>
              <a:latin typeface="Arial" panose="020B0604020202020204" pitchFamily="34" charset="0"/>
              <a:ea typeface="微软雅黑" pitchFamily="34" charset="-122"/>
            </a:endParaRPr>
          </a:p>
        </p:txBody>
      </p:sp>
      <p:sp>
        <p:nvSpPr>
          <p:cNvPr id="680" name="TextBox 679"/>
          <p:cNvSpPr txBox="1"/>
          <p:nvPr/>
        </p:nvSpPr>
        <p:spPr>
          <a:xfrm>
            <a:off x="1251648" y="3675945"/>
            <a:ext cx="1822678" cy="1077218"/>
          </a:xfrm>
          <a:prstGeom prst="rect">
            <a:avLst/>
          </a:prstGeom>
          <a:noFill/>
        </p:spPr>
        <p:txBody>
          <a:bodyPr wrap="square">
            <a:noAutofit/>
          </a:bodyPr>
          <a:lstStyle/>
          <a:p>
            <a:pPr algn="ctr" fontAlgn="ctr">
              <a:defRPr/>
            </a:pPr>
            <a:r>
              <a:rPr lang="en-US" sz="1600" dirty="0">
                <a:solidFill>
                  <a:schemeClr val="accent1">
                    <a:lumMod val="50000"/>
                  </a:schemeClr>
                </a:solidFill>
                <a:latin typeface="Arial" panose="020B0604020202020204" pitchFamily="34" charset="0"/>
              </a:rPr>
              <a:t>Performance management</a:t>
            </a:r>
            <a:endParaRPr lang="en-US" altLang="zh-CN" sz="1600" dirty="0">
              <a:solidFill>
                <a:schemeClr val="accent1">
                  <a:lumMod val="50000"/>
                </a:schemeClr>
              </a:solidFill>
              <a:latin typeface="Arial" panose="020B0604020202020204" pitchFamily="34" charset="0"/>
              <a:ea typeface="微软雅黑" pitchFamily="34" charset="-122"/>
            </a:endParaRPr>
          </a:p>
        </p:txBody>
      </p:sp>
      <p:sp>
        <p:nvSpPr>
          <p:cNvPr id="681" name="TextBox 680"/>
          <p:cNvSpPr txBox="1"/>
          <p:nvPr/>
        </p:nvSpPr>
        <p:spPr>
          <a:xfrm>
            <a:off x="3536592" y="4371706"/>
            <a:ext cx="1922985" cy="584775"/>
          </a:xfrm>
          <a:prstGeom prst="rect">
            <a:avLst/>
          </a:prstGeom>
          <a:noFill/>
        </p:spPr>
        <p:txBody>
          <a:bodyPr wrap="square">
            <a:noAutofit/>
          </a:bodyPr>
          <a:lstStyle/>
          <a:p>
            <a:pPr algn="ctr" fontAlgn="ctr">
              <a:defRPr/>
            </a:pPr>
            <a:r>
              <a:rPr lang="en-US" sz="1600" dirty="0">
                <a:solidFill>
                  <a:schemeClr val="accent1">
                    <a:lumMod val="50000"/>
                  </a:schemeClr>
                </a:solidFill>
                <a:latin typeface="Arial" panose="020B0604020202020204" pitchFamily="34" charset="0"/>
              </a:rPr>
              <a:t>Remote redirection</a:t>
            </a:r>
          </a:p>
        </p:txBody>
      </p:sp>
      <p:sp>
        <p:nvSpPr>
          <p:cNvPr id="683" name="TextBox 682"/>
          <p:cNvSpPr txBox="1"/>
          <p:nvPr/>
        </p:nvSpPr>
        <p:spPr>
          <a:xfrm>
            <a:off x="3151073" y="1074974"/>
            <a:ext cx="2097611" cy="584775"/>
          </a:xfrm>
          <a:prstGeom prst="rect">
            <a:avLst/>
          </a:prstGeom>
          <a:noFill/>
        </p:spPr>
        <p:txBody>
          <a:bodyPr wrap="square">
            <a:noAutofit/>
          </a:bodyPr>
          <a:lstStyle/>
          <a:p>
            <a:pPr algn="ctr" fontAlgn="ctr">
              <a:defRPr/>
            </a:pPr>
            <a:r>
              <a:rPr lang="en-US" sz="1600" dirty="0">
                <a:solidFill>
                  <a:schemeClr val="accent1">
                    <a:lumMod val="50000"/>
                  </a:schemeClr>
                </a:solidFill>
                <a:latin typeface="Arial" panose="020B0604020202020204" pitchFamily="34" charset="0"/>
              </a:rPr>
              <a:t>Resource monitoring</a:t>
            </a:r>
          </a:p>
        </p:txBody>
      </p:sp>
      <p:sp>
        <p:nvSpPr>
          <p:cNvPr id="684" name="TextBox 683"/>
          <p:cNvSpPr txBox="1"/>
          <p:nvPr/>
        </p:nvSpPr>
        <p:spPr>
          <a:xfrm>
            <a:off x="5116624" y="1866387"/>
            <a:ext cx="1192212" cy="584775"/>
          </a:xfrm>
          <a:prstGeom prst="rect">
            <a:avLst/>
          </a:prstGeom>
          <a:noFill/>
        </p:spPr>
        <p:txBody>
          <a:bodyPr wrap="square">
            <a:noAutofit/>
          </a:bodyPr>
          <a:lstStyle/>
          <a:p>
            <a:pPr algn="ctr" fontAlgn="ctr">
              <a:defRPr/>
            </a:pPr>
            <a:r>
              <a:rPr lang="en-US" sz="1600" dirty="0">
                <a:solidFill>
                  <a:schemeClr val="accent1">
                    <a:lumMod val="50000"/>
                  </a:schemeClr>
                </a:solidFill>
                <a:latin typeface="Arial" panose="020B0604020202020204" pitchFamily="34" charset="0"/>
              </a:rPr>
              <a:t>Resource addition</a:t>
            </a:r>
          </a:p>
        </p:txBody>
      </p:sp>
      <p:sp>
        <p:nvSpPr>
          <p:cNvPr id="60430" name="Line 4"/>
          <p:cNvSpPr>
            <a:spLocks noChangeShapeType="1"/>
          </p:cNvSpPr>
          <p:nvPr/>
        </p:nvSpPr>
        <p:spPr bwMode="auto">
          <a:xfrm flipH="1">
            <a:off x="6269148" y="1091451"/>
            <a:ext cx="3175" cy="3384551"/>
          </a:xfrm>
          <a:prstGeom prst="line">
            <a:avLst/>
          </a:prstGeom>
          <a:noFill/>
          <a:ln w="12700">
            <a:solidFill>
              <a:srgbClr val="808000"/>
            </a:solidFill>
            <a:prstDash val="dash"/>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1" name="AutoShape 23"/>
          <p:cNvSpPr>
            <a:spLocks noChangeArrowheads="1"/>
          </p:cNvSpPr>
          <p:nvPr/>
        </p:nvSpPr>
        <p:spPr bwMode="auto">
          <a:xfrm>
            <a:off x="6437719" y="1672845"/>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2" name="Line 28"/>
          <p:cNvSpPr>
            <a:spLocks noChangeShapeType="1"/>
          </p:cNvSpPr>
          <p:nvPr/>
        </p:nvSpPr>
        <p:spPr bwMode="auto">
          <a:xfrm rot="16200000" flipH="1">
            <a:off x="7954279" y="-179575"/>
            <a:ext cx="6351" cy="3297237"/>
          </a:xfrm>
          <a:prstGeom prst="line">
            <a:avLst/>
          </a:prstGeom>
          <a:noFill/>
          <a:ln w="12700">
            <a:solidFill>
              <a:srgbClr val="808000"/>
            </a:solidFill>
            <a:prstDash val="dash"/>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4" name="AutoShape 23"/>
          <p:cNvSpPr>
            <a:spLocks noChangeArrowheads="1"/>
          </p:cNvSpPr>
          <p:nvPr/>
        </p:nvSpPr>
        <p:spPr bwMode="auto">
          <a:xfrm>
            <a:off x="6437719" y="2097225"/>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0435" name="AutoShape 23"/>
          <p:cNvSpPr>
            <a:spLocks noChangeArrowheads="1"/>
          </p:cNvSpPr>
          <p:nvPr/>
        </p:nvSpPr>
        <p:spPr bwMode="auto">
          <a:xfrm>
            <a:off x="6431410" y="3113560"/>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75" name="TextBox 36"/>
          <p:cNvSpPr txBox="1">
            <a:spLocks noChangeArrowheads="1"/>
          </p:cNvSpPr>
          <p:nvPr/>
        </p:nvSpPr>
        <p:spPr bwMode="auto">
          <a:xfrm>
            <a:off x="6756280" y="1597111"/>
            <a:ext cx="4236265" cy="400110"/>
          </a:xfrm>
          <a:prstGeom prst="rect">
            <a:avLst/>
          </a:prstGeom>
          <a:noFill/>
          <a:ln w="9525">
            <a:noFill/>
            <a:miter lim="800000"/>
            <a:headEnd/>
            <a:tailEnd/>
          </a:ln>
        </p:spPr>
        <p:txBody>
          <a:bodyPr wrap="square">
            <a:noAutofit/>
          </a:bodyPr>
          <a:lstStyle/>
          <a:p>
            <a:pPr fontAlgn="ctr">
              <a:defRPr/>
            </a:pPr>
            <a:r>
              <a:rPr lang="en-US" dirty="0">
                <a:solidFill>
                  <a:srgbClr val="00B0F0"/>
                </a:solidFill>
                <a:latin typeface="Arial" panose="020B0604020202020204" pitchFamily="34" charset="0"/>
              </a:rPr>
              <a:t>Resource addition: Both Huawei-developed and third-party servers can be added.</a:t>
            </a:r>
          </a:p>
        </p:txBody>
      </p:sp>
      <p:sp>
        <p:nvSpPr>
          <p:cNvPr id="62" name="TextBox 36"/>
          <p:cNvSpPr txBox="1">
            <a:spLocks noChangeArrowheads="1"/>
          </p:cNvSpPr>
          <p:nvPr/>
        </p:nvSpPr>
        <p:spPr bwMode="auto">
          <a:xfrm>
            <a:off x="6756280" y="2023161"/>
            <a:ext cx="4569391" cy="1323439"/>
          </a:xfrm>
          <a:prstGeom prst="rect">
            <a:avLst/>
          </a:prstGeom>
          <a:noFill/>
          <a:ln w="9525">
            <a:noFill/>
            <a:miter lim="800000"/>
            <a:headEnd/>
            <a:tailEnd/>
          </a:ln>
        </p:spPr>
        <p:txBody>
          <a:bodyPr wrap="square">
            <a:noAutofit/>
          </a:bodyPr>
          <a:lstStyle/>
          <a:p>
            <a:pPr fontAlgn="ctr">
              <a:defRPr/>
            </a:pPr>
            <a:r>
              <a:rPr lang="en-US" dirty="0">
                <a:solidFill>
                  <a:srgbClr val="00B0F0"/>
                </a:solidFill>
                <a:latin typeface="Arial" panose="020B0604020202020204" pitchFamily="34" charset="0"/>
              </a:rPr>
              <a:t>Resource monitoring: Basic server information (including the model, status, product serial number, and power), system information (including the </a:t>
            </a:r>
            <a:r>
              <a:rPr lang="en-US" dirty="0" err="1">
                <a:solidFill>
                  <a:srgbClr val="00B0F0"/>
                </a:solidFill>
                <a:latin typeface="Arial" panose="020B0604020202020204" pitchFamily="34" charset="0"/>
              </a:rPr>
              <a:t>iBMA</a:t>
            </a:r>
            <a:r>
              <a:rPr lang="en-US" dirty="0">
                <a:solidFill>
                  <a:srgbClr val="00B0F0"/>
                </a:solidFill>
                <a:latin typeface="Arial" panose="020B0604020202020204" pitchFamily="34" charset="0"/>
              </a:rPr>
              <a:t> information, OS information, and domain name), and component information (including the mainboard, CPU, GPU, memory, hard disk, power supply, fan, </a:t>
            </a:r>
            <a:r>
              <a:rPr lang="en-US" dirty="0" err="1">
                <a:solidFill>
                  <a:srgbClr val="00B0F0"/>
                </a:solidFill>
                <a:latin typeface="Arial" panose="020B0604020202020204" pitchFamily="34" charset="0"/>
              </a:rPr>
              <a:t>NIC</a:t>
            </a:r>
            <a:r>
              <a:rPr lang="en-US" dirty="0">
                <a:solidFill>
                  <a:srgbClr val="00B0F0"/>
                </a:solidFill>
                <a:latin typeface="Arial" panose="020B0604020202020204" pitchFamily="34" charset="0"/>
              </a:rPr>
              <a:t>, </a:t>
            </a:r>
            <a:r>
              <a:rPr lang="en-US" dirty="0" err="1">
                <a:solidFill>
                  <a:srgbClr val="00B0F0"/>
                </a:solidFill>
                <a:latin typeface="Arial" panose="020B0604020202020204" pitchFamily="34" charset="0"/>
              </a:rPr>
              <a:t>PCIe</a:t>
            </a:r>
            <a:r>
              <a:rPr lang="en-US" dirty="0">
                <a:solidFill>
                  <a:srgbClr val="00B0F0"/>
                </a:solidFill>
                <a:latin typeface="Arial" panose="020B0604020202020204" pitchFamily="34" charset="0"/>
              </a:rPr>
              <a:t> card, RAID controller card, mezzanine card, network port, and sensor) can be monitored.</a:t>
            </a:r>
          </a:p>
        </p:txBody>
      </p:sp>
      <p:sp>
        <p:nvSpPr>
          <p:cNvPr id="63" name="TextBox 36"/>
          <p:cNvSpPr txBox="1">
            <a:spLocks noChangeArrowheads="1"/>
          </p:cNvSpPr>
          <p:nvPr/>
        </p:nvSpPr>
        <p:spPr bwMode="auto">
          <a:xfrm>
            <a:off x="6744072" y="3030478"/>
            <a:ext cx="4569391" cy="400110"/>
          </a:xfrm>
          <a:prstGeom prst="rect">
            <a:avLst/>
          </a:prstGeom>
          <a:noFill/>
          <a:ln w="9525">
            <a:noFill/>
            <a:miter lim="800000"/>
            <a:headEnd/>
            <a:tailEnd/>
          </a:ln>
        </p:spPr>
        <p:txBody>
          <a:bodyPr wrap="square">
            <a:noAutofit/>
          </a:bodyPr>
          <a:lstStyle/>
          <a:p>
            <a:pPr fontAlgn="ctr">
              <a:defRPr/>
            </a:pPr>
            <a:r>
              <a:rPr lang="en-US" dirty="0">
                <a:solidFill>
                  <a:srgbClr val="00B0F0"/>
                </a:solidFill>
                <a:latin typeface="Arial" panose="020B0604020202020204" pitchFamily="34" charset="0"/>
              </a:rPr>
              <a:t>Alarm monitoring: Alarms of both Huawei-developed and third-party servers can be monitored.</a:t>
            </a:r>
          </a:p>
        </p:txBody>
      </p:sp>
      <p:sp>
        <p:nvSpPr>
          <p:cNvPr id="65" name="AutoShape 23"/>
          <p:cNvSpPr>
            <a:spLocks noChangeArrowheads="1"/>
          </p:cNvSpPr>
          <p:nvPr/>
        </p:nvSpPr>
        <p:spPr bwMode="auto">
          <a:xfrm>
            <a:off x="6431410" y="3946029"/>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36"/>
          <p:cNvSpPr txBox="1">
            <a:spLocks noChangeArrowheads="1"/>
          </p:cNvSpPr>
          <p:nvPr/>
        </p:nvSpPr>
        <p:spPr bwMode="auto">
          <a:xfrm>
            <a:off x="6744072" y="3865074"/>
            <a:ext cx="4569391" cy="553998"/>
          </a:xfrm>
          <a:prstGeom prst="rect">
            <a:avLst/>
          </a:prstGeom>
          <a:noFill/>
          <a:ln w="9525">
            <a:noFill/>
            <a:miter lim="800000"/>
            <a:headEnd/>
            <a:tailEnd/>
          </a:ln>
        </p:spPr>
        <p:txBody>
          <a:bodyPr wrap="square">
            <a:noAutofit/>
          </a:bodyPr>
          <a:lstStyle/>
          <a:p>
            <a:pPr fontAlgn="ctr">
              <a:defRPr/>
            </a:pPr>
            <a:r>
              <a:rPr lang="en-US" dirty="0">
                <a:solidFill>
                  <a:srgbClr val="00B0F0"/>
                </a:solidFill>
                <a:latin typeface="Arial" panose="020B0604020202020204" pitchFamily="34" charset="0"/>
              </a:rPr>
              <a:t>Remote redirection: Redirection to the </a:t>
            </a:r>
            <a:r>
              <a:rPr lang="en-US" dirty="0" err="1">
                <a:solidFill>
                  <a:srgbClr val="00B0F0"/>
                </a:solidFill>
                <a:latin typeface="Arial" panose="020B0604020202020204" pitchFamily="34" charset="0"/>
              </a:rPr>
              <a:t>iBMC</a:t>
            </a:r>
            <a:r>
              <a:rPr lang="en-US" dirty="0">
                <a:solidFill>
                  <a:srgbClr val="00B0F0"/>
                </a:solidFill>
                <a:latin typeface="Arial" panose="020B0604020202020204" pitchFamily="34" charset="0"/>
              </a:rPr>
              <a:t> management page or remote console of a server is supported.</a:t>
            </a:r>
          </a:p>
        </p:txBody>
      </p:sp>
      <p:sp>
        <p:nvSpPr>
          <p:cNvPr id="61" name="TextBox 36"/>
          <p:cNvSpPr txBox="1">
            <a:spLocks noChangeArrowheads="1"/>
          </p:cNvSpPr>
          <p:nvPr/>
        </p:nvSpPr>
        <p:spPr bwMode="auto">
          <a:xfrm>
            <a:off x="1247669" y="4822123"/>
            <a:ext cx="9744876" cy="1569660"/>
          </a:xfrm>
          <a:prstGeom prst="rect">
            <a:avLst/>
          </a:prstGeom>
          <a:noFill/>
          <a:ln w="9525">
            <a:noFill/>
            <a:miter lim="800000"/>
            <a:headEnd/>
            <a:tailEnd/>
          </a:ln>
        </p:spPr>
        <p:txBody>
          <a:bodyPr wrap="square">
            <a:noAutofit/>
          </a:bodyPr>
          <a:lstStyle/>
          <a:p>
            <a:pPr fontAlgn="ctr">
              <a:defRPr/>
            </a:pPr>
            <a:r>
              <a:rPr lang="en-US" sz="1600" dirty="0">
                <a:latin typeface="Arial" panose="020B0604020202020204" pitchFamily="34" charset="0"/>
              </a:rPr>
              <a:t>The resources include servers, components, alarms, and performance data.</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fontAlgn="ctr">
              <a:defRPr/>
            </a:pPr>
            <a:r>
              <a:rPr lang="en-US" sz="1600" dirty="0">
                <a:latin typeface="Arial" panose="020B0604020202020204" pitchFamily="34" charset="0"/>
              </a:rPr>
              <a:t>The devices include rack, blade, high-density, heterogeneous computing, </a:t>
            </a:r>
            <a:r>
              <a:rPr lang="en-US" sz="1600" dirty="0" err="1">
                <a:latin typeface="Arial" panose="020B0604020202020204" pitchFamily="34" charset="0"/>
              </a:rPr>
              <a:t>KunLun</a:t>
            </a:r>
            <a:r>
              <a:rPr lang="en-US" sz="1600" dirty="0">
                <a:latin typeface="Arial" panose="020B0604020202020204" pitchFamily="34" charset="0"/>
              </a:rPr>
              <a:t>, and third-party servers.</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fontAlgn="ctr">
              <a:defRPr/>
            </a:pP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a:p>
            <a:pPr fontAlgn="ctr">
              <a:defRPr/>
            </a:pPr>
            <a:r>
              <a:rPr lang="en-US" sz="1600" dirty="0">
                <a:latin typeface="Arial" panose="020B0604020202020204" pitchFamily="34" charset="0"/>
              </a:rPr>
              <a:t>For details about the server models and indicators supported by the features, see </a:t>
            </a:r>
            <a:r>
              <a:rPr lang="en-US" sz="1600" i="1" dirty="0">
                <a:latin typeface="Arial" panose="020B0604020202020204" pitchFamily="34" charset="0"/>
              </a:rPr>
              <a:t>eSight 21.0 Server Management Feature List</a:t>
            </a:r>
            <a:r>
              <a:rPr lang="en-US" sz="1600" dirty="0">
                <a:latin typeface="Arial" panose="020B0604020202020204" pitchFamily="34" charset="0"/>
              </a:rPr>
              <a:t>.</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AutoShape 23"/>
          <p:cNvSpPr>
            <a:spLocks noChangeArrowheads="1"/>
          </p:cNvSpPr>
          <p:nvPr/>
        </p:nvSpPr>
        <p:spPr bwMode="auto">
          <a:xfrm>
            <a:off x="6431410" y="3513670"/>
            <a:ext cx="230188" cy="24765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lgn="ctr">
            <a:noFill/>
            <a:round/>
            <a:headEnd/>
            <a:tailEnd/>
          </a:ln>
        </p:spPr>
        <p:txBody>
          <a:bodyPr wrap="square" anchor="ctr">
            <a:noAutofit/>
          </a:bodyPr>
          <a:lstStyle/>
          <a:p>
            <a:pPr fontAlgn="ct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36"/>
          <p:cNvSpPr txBox="1">
            <a:spLocks noChangeArrowheads="1"/>
          </p:cNvSpPr>
          <p:nvPr/>
        </p:nvSpPr>
        <p:spPr bwMode="auto">
          <a:xfrm>
            <a:off x="6744072" y="3454549"/>
            <a:ext cx="4569391" cy="553998"/>
          </a:xfrm>
          <a:prstGeom prst="rect">
            <a:avLst/>
          </a:prstGeom>
          <a:noFill/>
          <a:ln w="9525">
            <a:noFill/>
            <a:miter lim="800000"/>
            <a:headEnd/>
            <a:tailEnd/>
          </a:ln>
        </p:spPr>
        <p:txBody>
          <a:bodyPr wrap="square">
            <a:noAutofit/>
          </a:bodyPr>
          <a:lstStyle/>
          <a:p>
            <a:pPr fontAlgn="ctr">
              <a:defRPr/>
            </a:pPr>
            <a:r>
              <a:rPr lang="en-US" dirty="0">
                <a:solidFill>
                  <a:srgbClr val="00B0F0"/>
                </a:solidFill>
                <a:latin typeface="Arial" panose="020B0604020202020204" pitchFamily="34" charset="0"/>
              </a:rPr>
              <a:t>Performance monitoring: Both real-time and historical performance, such as the server CPU usage, memory usage, and disk usage, can be monitored.</a:t>
            </a:r>
          </a:p>
        </p:txBody>
      </p:sp>
      <p:sp>
        <p:nvSpPr>
          <p:cNvPr id="58" name="Rectangle 2"/>
          <p:cNvSpPr txBox="1">
            <a:spLocks noChangeArrowheads="1"/>
          </p:cNvSpPr>
          <p:nvPr/>
        </p:nvSpPr>
        <p:spPr bwMode="auto">
          <a:xfrm>
            <a:off x="741535" y="306965"/>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Arial" pitchFamily="34" charset="0"/>
                <a:ea typeface="华文细黑" pitchFamily="2" charset="-122"/>
                <a:cs typeface="宋体" charset="-122"/>
              </a:defRPr>
            </a:lvl9pPr>
          </a:lstStyle>
          <a:p>
            <a:pPr defTabSz="914034" fontAlgn="ctr"/>
            <a:r>
              <a:rPr lang="en-US" sz="3500" dirty="0">
                <a:latin typeface="Arial" panose="020B0604020202020204" pitchFamily="34" charset="0"/>
              </a:rPr>
              <a:t>Features of eSight Server</a:t>
            </a:r>
            <a:endParaRPr lang="en-US" altLang="zh-CN" sz="3500" kern="0" dirty="0">
              <a:latin typeface="Arial" panose="020B0604020202020204" pitchFamily="34" charset="0"/>
              <a:ea typeface="微软雅黑" panose="020B0503020204020204" pitchFamily="34" charset="-122"/>
            </a:endParaRPr>
          </a:p>
        </p:txBody>
      </p:sp>
      <p:sp>
        <p:nvSpPr>
          <p:cNvPr id="67" name="矩形 66"/>
          <p:cNvSpPr/>
          <p:nvPr/>
        </p:nvSpPr>
        <p:spPr>
          <a:xfrm>
            <a:off x="6339082" y="1165627"/>
            <a:ext cx="1226619" cy="246221"/>
          </a:xfrm>
          <a:prstGeom prst="rect">
            <a:avLst/>
          </a:prstGeom>
          <a:noFill/>
        </p:spPr>
        <p:txBody>
          <a:bodyPr wrap="square">
            <a:noAutofit/>
          </a:bodyPr>
          <a:lstStyle/>
          <a:p>
            <a:pPr algn="ctr" fontAlgn="ctr">
              <a:defRPr/>
            </a:pPr>
            <a:r>
              <a:rPr lang="en-US" b="1" dirty="0">
                <a:solidFill>
                  <a:srgbClr val="0070C0"/>
                </a:solidFill>
                <a:effectLst>
                  <a:innerShdw blurRad="69850" dist="43180" dir="5400000">
                    <a:srgbClr val="000000">
                      <a:alpha val="65000"/>
                    </a:srgbClr>
                  </a:innerShdw>
                </a:effectLst>
                <a:latin typeface="Arial" panose="020B0604020202020204" pitchFamily="34" charset="0"/>
              </a:rPr>
              <a:t>Feature overview</a:t>
            </a:r>
            <a:endParaRPr lang="en-US" altLang="zh-CN" sz="2799" b="1" dirty="0">
              <a:ln w="1905"/>
              <a:solidFill>
                <a:srgbClr val="0070C0"/>
              </a:solidFill>
              <a:effectLst>
                <a:innerShdw blurRad="69850" dist="43180" dir="5400000">
                  <a:srgbClr val="000000">
                    <a:alpha val="65000"/>
                  </a:srgbClr>
                </a:innerShdw>
              </a:effectLst>
              <a:latin typeface="Arial" panose="020B0604020202020204" pitchFamily="34" charset="0"/>
              <a:ea typeface="微软雅黑" pitchFamily="34" charset="-122"/>
            </a:endParaRPr>
          </a:p>
        </p:txBody>
      </p:sp>
    </p:spTree>
    <p:extLst>
      <p:ext uri="{BB962C8B-B14F-4D97-AF65-F5344CB8AC3E}">
        <p14:creationId xmlns:p14="http://schemas.microsoft.com/office/powerpoint/2010/main" val="25155187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27"/>
          <p:cNvGrpSpPr/>
          <p:nvPr/>
        </p:nvGrpSpPr>
        <p:grpSpPr>
          <a:xfrm>
            <a:off x="3250416" y="1705036"/>
            <a:ext cx="5233531" cy="568103"/>
            <a:chOff x="2026783" y="1522767"/>
            <a:chExt cx="5235575" cy="568325"/>
          </a:xfrm>
        </p:grpSpPr>
        <p:sp>
          <p:nvSpPr>
            <p:cNvPr id="21" name="Freeform 11"/>
            <p:cNvSpPr>
              <a:spLocks/>
            </p:cNvSpPr>
            <p:nvPr/>
          </p:nvSpPr>
          <p:spPr bwMode="gray">
            <a:xfrm>
              <a:off x="2728458" y="152276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7F7F7F"/>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12"/>
            <p:cNvSpPr>
              <a:spLocks/>
            </p:cNvSpPr>
            <p:nvPr/>
          </p:nvSpPr>
          <p:spPr bwMode="gray">
            <a:xfrm>
              <a:off x="2026783" y="152276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7F7F7F"/>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 Box 13"/>
            <p:cNvSpPr txBox="1">
              <a:spLocks noChangeArrowheads="1"/>
            </p:cNvSpPr>
            <p:nvPr/>
          </p:nvSpPr>
          <p:spPr bwMode="gray">
            <a:xfrm>
              <a:off x="2841226" y="1568805"/>
              <a:ext cx="3581400" cy="461717"/>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r>
                <a:rPr lang="en-US" sz="2399" dirty="0">
                  <a:solidFill>
                    <a:srgbClr val="FFFFFF"/>
                  </a:solidFill>
                  <a:latin typeface="Arial" panose="020B0604020202020204" pitchFamily="34" charset="0"/>
                </a:rPr>
                <a:t>Features</a:t>
              </a:r>
            </a:p>
          </p:txBody>
        </p:sp>
        <p:sp>
          <p:nvSpPr>
            <p:cNvPr id="24" name="Text Box 16"/>
            <p:cNvSpPr txBox="1">
              <a:spLocks noChangeArrowheads="1"/>
            </p:cNvSpPr>
            <p:nvPr/>
          </p:nvSpPr>
          <p:spPr bwMode="gray">
            <a:xfrm>
              <a:off x="2224006" y="1532292"/>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a:solidFill>
                    <a:srgbClr val="FFFFFF"/>
                  </a:solidFill>
                  <a:latin typeface="Arial" panose="020B0604020202020204" pitchFamily="34" charset="0"/>
                </a:rPr>
                <a:t>1</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5" name="组合 40"/>
          <p:cNvGrpSpPr/>
          <p:nvPr/>
        </p:nvGrpSpPr>
        <p:grpSpPr>
          <a:xfrm>
            <a:off x="3237776" y="2572979"/>
            <a:ext cx="5233531" cy="568103"/>
            <a:chOff x="2026783" y="4076577"/>
            <a:chExt cx="5235575" cy="568325"/>
          </a:xfrm>
          <a:solidFill>
            <a:srgbClr val="C00000"/>
          </a:solidFill>
        </p:grpSpPr>
        <p:sp>
          <p:nvSpPr>
            <p:cNvPr id="26"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defPPr>
                <a:defRPr lang="en-US"/>
              </a:defPPr>
              <a:lvl1pPr marR="0" lvl="0" indent="0" algn="ctr" defTabSz="914400" fontAlgn="base">
                <a:lnSpc>
                  <a:spcPct val="100000"/>
                </a:lnSpc>
                <a:spcBef>
                  <a:spcPct val="50000"/>
                </a:spcBef>
                <a:spcAft>
                  <a:spcPct val="0"/>
                </a:spcAft>
                <a:buClrTx/>
                <a:buSzTx/>
                <a:buFontTx/>
                <a:buNone/>
                <a:tabLst/>
                <a:defRPr kumimoji="0" sz="2800" b="1" i="0" u="none" strike="noStrike" kern="0" cap="none" spc="0" normalizeH="0" baseline="0">
                  <a:ln>
                    <a:noFill/>
                  </a:ln>
                  <a:solidFill>
                    <a:srgbClr val="FFFFFF"/>
                  </a:solidFill>
                  <a:effectLst/>
                  <a:uLnTx/>
                  <a:uFillTx/>
                  <a:latin typeface="Arial"/>
                  <a:ea typeface="宋体" pitchFamily="2" charset="-122"/>
                </a:defRPr>
              </a:lvl1pPr>
            </a:lstStyle>
            <a:p>
              <a:pPr fontAlgn="ctr"/>
              <a:r>
                <a:rPr lang="en-US" sz="2799" b="1" dirty="0">
                  <a:latin typeface="Arial" panose="020B0604020202020204" pitchFamily="34" charset="0"/>
                </a:rPr>
                <a:t>2</a:t>
              </a:r>
              <a:endParaRPr lang="en-US" altLang="zh-CN" sz="2799"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组合 40"/>
          <p:cNvGrpSpPr/>
          <p:nvPr/>
        </p:nvGrpSpPr>
        <p:grpSpPr>
          <a:xfrm>
            <a:off x="3250416" y="3385084"/>
            <a:ext cx="5233531" cy="568103"/>
            <a:chOff x="2026783" y="4076577"/>
            <a:chExt cx="5235575" cy="568325"/>
          </a:xfrm>
        </p:grpSpPr>
        <p:sp>
          <p:nvSpPr>
            <p:cNvPr id="32" name="Freeform 6"/>
            <p:cNvSpPr>
              <a:spLocks/>
            </p:cNvSpPr>
            <p:nvPr/>
          </p:nvSpPr>
          <p:spPr bwMode="gray">
            <a:xfrm>
              <a:off x="2728458" y="4076577"/>
              <a:ext cx="4533900"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Lst>
              <a:ahLst/>
              <a:cxnLst>
                <a:cxn ang="0">
                  <a:pos x="T0" y="T1"/>
                </a:cxn>
                <a:cxn ang="0">
                  <a:pos x="T2" y="T3"/>
                </a:cxn>
                <a:cxn ang="0">
                  <a:pos x="T4" y="T5"/>
                </a:cxn>
                <a:cxn ang="0">
                  <a:pos x="T6" y="T7"/>
                </a:cxn>
                <a:cxn ang="0">
                  <a:pos x="T8" y="T9"/>
                </a:cxn>
                <a:cxn ang="0">
                  <a:pos x="T10" y="T11"/>
                </a:cxn>
              </a:cxnLst>
              <a:rect l="0" t="0" r="r" b="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gray">
            <a:xfrm>
              <a:off x="2026783" y="407657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Lst>
              <a:ahLst/>
              <a:cxnLst>
                <a:cxn ang="0">
                  <a:pos x="T0" y="T1"/>
                </a:cxn>
                <a:cxn ang="0">
                  <a:pos x="T2" y="T3"/>
                </a:cxn>
                <a:cxn ang="0">
                  <a:pos x="T4" y="T5"/>
                </a:cxn>
                <a:cxn ang="0">
                  <a:pos x="T6" y="T7"/>
                </a:cxn>
                <a:cxn ang="0">
                  <a:pos x="T8" y="T9"/>
                </a:cxn>
                <a:cxn ang="0">
                  <a:pos x="T10" y="T11"/>
                </a:cxn>
              </a:cxnLst>
              <a:rect l="0" t="0" r="r" b="b"/>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solidFill>
              <a:srgbClr val="FFFFFF">
                <a:lumMod val="50000"/>
              </a:srgbClr>
            </a:solidFill>
            <a:ln w="19050" cap="flat" cmpd="sng">
              <a:solidFill>
                <a:srgbClr val="FFFFFF"/>
              </a:solidFill>
              <a:prstDash val="solid"/>
              <a:round/>
              <a:headEnd/>
              <a:tailEnd/>
            </a:ln>
            <a:effectLst/>
          </p:spPr>
          <p:txBody>
            <a:bodyPr wrap="square" anchor="ctr">
              <a:noAutofit/>
            </a:bodyPr>
            <a:lstStyle/>
            <a:p>
              <a:pPr defTabSz="914034" fontAlgn="ctr">
                <a:defRPr/>
              </a:pPr>
              <a:endParaRPr lang="en-US" altLang="zh-CN" sz="1799" kern="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Box 8"/>
            <p:cNvSpPr txBox="1">
              <a:spLocks noChangeArrowheads="1"/>
            </p:cNvSpPr>
            <p:nvPr/>
          </p:nvSpPr>
          <p:spPr bwMode="gray">
            <a:xfrm>
              <a:off x="2841225" y="4125790"/>
              <a:ext cx="4159649" cy="46166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defRPr/>
              </a:pPr>
              <a:endParaRPr lang="en-US" altLang="zh-CN" sz="2399" kern="0" dirty="0">
                <a:solidFill>
                  <a:srgbClr val="FFFFFF"/>
                </a:solidFill>
                <a:latin typeface="Arial" panose="020B0604020202020204" pitchFamily="34" charset="0"/>
                <a:ea typeface="微软雅黑" panose="020B0503020204020204" pitchFamily="34" charset="-122"/>
              </a:endParaRPr>
            </a:p>
          </p:txBody>
        </p:sp>
        <p:sp>
          <p:nvSpPr>
            <p:cNvPr id="35" name="Text Box 18"/>
            <p:cNvSpPr txBox="1">
              <a:spLocks noChangeArrowheads="1"/>
            </p:cNvSpPr>
            <p:nvPr/>
          </p:nvSpPr>
          <p:spPr bwMode="gray">
            <a:xfrm>
              <a:off x="2220196" y="4101977"/>
              <a:ext cx="304800" cy="523220"/>
            </a:xfrm>
            <a:prstGeom prst="rect">
              <a:avLst/>
            </a:prstGeom>
            <a:noFill/>
            <a:ln w="9525">
              <a:noFill/>
              <a:miter lim="800000"/>
              <a:headEnd/>
              <a:tailEnd/>
            </a:ln>
            <a:effectLst>
              <a:outerShdw dist="28398" dir="1593903" algn="ctr" rotWithShape="0">
                <a:srgbClr val="333333">
                  <a:alpha val="50000"/>
                </a:srgbClr>
              </a:outerShdw>
            </a:effectLst>
          </p:spPr>
          <p:txBody>
            <a:bodyPr wrap="square">
              <a:noAutofit/>
            </a:bodyPr>
            <a:lstStyle/>
            <a:p>
              <a:pPr algn="ctr" defTabSz="914034" fontAlgn="ctr">
                <a:spcBef>
                  <a:spcPct val="50000"/>
                </a:spcBef>
                <a:defRPr/>
              </a:pPr>
              <a:r>
                <a:rPr lang="en-US" sz="2799" b="1" dirty="0">
                  <a:solidFill>
                    <a:srgbClr val="FFFFFF"/>
                  </a:solidFill>
                  <a:latin typeface="Arial" panose="020B0604020202020204" pitchFamily="34" charset="0"/>
                </a:rPr>
                <a:t>3</a:t>
              </a:r>
              <a:endParaRPr lang="en-US" altLang="zh-CN" sz="2799" b="1" kern="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Text Box 8"/>
          <p:cNvSpPr txBox="1">
            <a:spLocks noChangeArrowheads="1"/>
          </p:cNvSpPr>
          <p:nvPr/>
        </p:nvSpPr>
        <p:spPr bwMode="gray">
          <a:xfrm>
            <a:off x="4064539" y="3410474"/>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a:solidFill>
                  <a:srgbClr val="FFFFFF"/>
                </a:solidFill>
                <a:latin typeface="Arial" panose="020B0604020202020204" pitchFamily="34" charset="0"/>
              </a:rPr>
              <a:t>Routine </a:t>
            </a:r>
            <a:r>
              <a:rPr lang="en-US" sz="2399" dirty="0" err="1">
                <a:solidFill>
                  <a:srgbClr val="FFFFFF"/>
                </a:solidFill>
                <a:latin typeface="Arial" panose="020B0604020202020204" pitchFamily="34" charset="0"/>
              </a:rPr>
              <a:t>O&amp;M</a:t>
            </a:r>
            <a:endParaRPr lang="en-US" altLang="zh-CN" sz="2399" dirty="0">
              <a:solidFill>
                <a:srgbClr val="FFFFFF"/>
              </a:solidFill>
              <a:latin typeface="Arial" panose="020B0604020202020204" pitchFamily="34" charset="0"/>
              <a:ea typeface="微软雅黑" panose="020B0503020204020204" pitchFamily="34" charset="-122"/>
            </a:endParaRPr>
          </a:p>
        </p:txBody>
      </p:sp>
      <p:sp>
        <p:nvSpPr>
          <p:cNvPr id="19" name="Text Box 8"/>
          <p:cNvSpPr txBox="1">
            <a:spLocks noChangeArrowheads="1"/>
          </p:cNvSpPr>
          <p:nvPr/>
        </p:nvSpPr>
        <p:spPr bwMode="gray">
          <a:xfrm>
            <a:off x="4051899" y="2623769"/>
            <a:ext cx="4158025" cy="461485"/>
          </a:xfrm>
          <a:prstGeom prst="rect">
            <a:avLst/>
          </a:prstGeom>
          <a:noFill/>
          <a:ln w="9525">
            <a:noFill/>
            <a:miter lim="800000"/>
            <a:headEnd/>
            <a:tailEnd/>
          </a:ln>
          <a:effectLst>
            <a:outerShdw dist="17961" dir="2700000" algn="ctr" rotWithShape="0">
              <a:srgbClr val="333333">
                <a:alpha val="50000"/>
              </a:srgbClr>
            </a:outerShdw>
          </a:effectLst>
        </p:spPr>
        <p:txBody>
          <a:bodyPr wrap="square">
            <a:noAutofit/>
          </a:bodyPr>
          <a:lstStyle/>
          <a:p>
            <a:pPr defTabSz="914034" fontAlgn="ctr"/>
            <a:r>
              <a:rPr lang="en-US" sz="2399" dirty="0">
                <a:solidFill>
                  <a:srgbClr val="FFFFFF"/>
                </a:solidFill>
                <a:latin typeface="Arial" panose="020B0604020202020204" pitchFamily="34" charset="0"/>
              </a:rPr>
              <a:t>Deployment</a:t>
            </a:r>
            <a:endParaRPr lang="en-US" altLang="zh-CN" sz="2399" dirty="0">
              <a:solidFill>
                <a:srgbClr val="FFFFFF"/>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7261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标题 1"/>
          <p:cNvSpPr txBox="1">
            <a:spLocks/>
          </p:cNvSpPr>
          <p:nvPr/>
        </p:nvSpPr>
        <p:spPr bwMode="auto">
          <a:xfrm>
            <a:off x="741529" y="306965"/>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Deployment Overview</a:t>
            </a:r>
            <a:endParaRPr lang="en-US" altLang="zh-CN" dirty="0">
              <a:latin typeface="Arial" panose="020B0604020202020204" pitchFamily="34" charset="0"/>
            </a:endParaRPr>
          </a:p>
        </p:txBody>
      </p:sp>
      <p:sp>
        <p:nvSpPr>
          <p:cNvPr id="8" name="燕尾形 7"/>
          <p:cNvSpPr/>
          <p:nvPr/>
        </p:nvSpPr>
        <p:spPr bwMode="auto">
          <a:xfrm>
            <a:off x="1782728" y="3185990"/>
            <a:ext cx="3171979" cy="1004045"/>
          </a:xfrm>
          <a:prstGeom prst="chevron">
            <a:avLst/>
          </a:prstGeom>
          <a:solidFill>
            <a:srgbClr val="0070C0"/>
          </a:solidFill>
          <a:ln>
            <a:noFill/>
          </a:ln>
          <a:effectLst/>
          <a:extLst/>
        </p:spPr>
        <p:txBody>
          <a:bodyPr vert="horz" wrap="square" lIns="91404" tIns="45702" rIns="91404" bIns="45702" numCol="1" rtlCol="0" anchor="ctr" anchorCtr="0" compatLnSpc="1">
            <a:prstTxWarp prst="textNoShape">
              <a:avLst/>
            </a:prstTxWarp>
            <a:noAutofit/>
          </a:bodyPr>
          <a:lstStyle/>
          <a:p>
            <a:pPr algn="ctr" defTabSz="914034" eaLnBrk="0" fontAlgn="ctr" hangingPunct="0">
              <a:buClr>
                <a:srgbClr val="CC9900"/>
              </a:buClr>
            </a:pPr>
            <a:r>
              <a:rPr lang="en-US" sz="1399" b="1" dirty="0">
                <a:solidFill>
                  <a:srgbClr val="FFFFFF"/>
                </a:solidFill>
                <a:latin typeface="Arial" panose="020B0604020202020204" pitchFamily="34" charset="0"/>
              </a:rPr>
              <a:t>(Optional) Subnet planning</a:t>
            </a:r>
            <a:endParaRPr lang="en-US" altLang="zh-CN" sz="1399" b="1" dirty="0">
              <a:solidFill>
                <a:srgbClr val="FFFFFF"/>
              </a:solidFill>
              <a:latin typeface="Arial" panose="020B0604020202020204" pitchFamily="34" charset="0"/>
              <a:ea typeface="微软雅黑" pitchFamily="34" charset="-122"/>
            </a:endParaRPr>
          </a:p>
        </p:txBody>
      </p:sp>
      <p:sp>
        <p:nvSpPr>
          <p:cNvPr id="9" name="燕尾形 8"/>
          <p:cNvSpPr/>
          <p:nvPr/>
        </p:nvSpPr>
        <p:spPr bwMode="auto">
          <a:xfrm>
            <a:off x="4631932" y="3198972"/>
            <a:ext cx="3171979" cy="1004045"/>
          </a:xfrm>
          <a:prstGeom prst="chevron">
            <a:avLst/>
          </a:prstGeom>
          <a:solidFill>
            <a:srgbClr val="666666">
              <a:lumMod val="40000"/>
              <a:lumOff val="60000"/>
            </a:srgbClr>
          </a:solidFill>
          <a:ln>
            <a:noFill/>
          </a:ln>
          <a:effectLst/>
          <a:extLst/>
        </p:spPr>
        <p:txBody>
          <a:bodyPr vert="horz" wrap="square" lIns="91404" tIns="45702" rIns="91404" bIns="45702" numCol="1" rtlCol="0" anchor="ctr" anchorCtr="0" compatLnSpc="1">
            <a:prstTxWarp prst="textNoShape">
              <a:avLst/>
            </a:prstTxWarp>
            <a:noAutofit/>
          </a:bodyPr>
          <a:lstStyle/>
          <a:p>
            <a:pPr algn="ctr" defTabSz="914034" eaLnBrk="0" fontAlgn="ctr" hangingPunct="0">
              <a:buClr>
                <a:srgbClr val="CC9900"/>
              </a:buClr>
            </a:pPr>
            <a:r>
              <a:rPr lang="en-US" sz="1399" b="1" dirty="0">
                <a:solidFill>
                  <a:srgbClr val="1D1D1A"/>
                </a:solidFill>
                <a:latin typeface="Arial" panose="020B0604020202020204" pitchFamily="34" charset="0"/>
              </a:rPr>
              <a:t>Device addition</a:t>
            </a:r>
          </a:p>
        </p:txBody>
      </p:sp>
      <p:sp>
        <p:nvSpPr>
          <p:cNvPr id="10" name="燕尾形 9"/>
          <p:cNvSpPr/>
          <p:nvPr/>
        </p:nvSpPr>
        <p:spPr bwMode="auto">
          <a:xfrm>
            <a:off x="7499229" y="3211954"/>
            <a:ext cx="3171979" cy="1004045"/>
          </a:xfrm>
          <a:prstGeom prst="chevron">
            <a:avLst/>
          </a:prstGeom>
          <a:solidFill>
            <a:srgbClr val="00B0F0"/>
          </a:solidFill>
          <a:ln>
            <a:noFill/>
          </a:ln>
          <a:effectLst/>
          <a:extLst/>
        </p:spPr>
        <p:txBody>
          <a:bodyPr vert="horz" wrap="square" lIns="91404" tIns="45702" rIns="91404" bIns="45702" numCol="1" rtlCol="0" anchor="ctr" anchorCtr="0" compatLnSpc="1">
            <a:prstTxWarp prst="textNoShape">
              <a:avLst/>
            </a:prstTxWarp>
            <a:noAutofit/>
          </a:bodyPr>
          <a:lstStyle/>
          <a:p>
            <a:pPr algn="ctr" defTabSz="914034" eaLnBrk="0" fontAlgn="ctr" hangingPunct="0">
              <a:buClr>
                <a:srgbClr val="CC9900"/>
              </a:buClr>
            </a:pPr>
            <a:r>
              <a:rPr lang="en-US" sz="1399" b="1" dirty="0">
                <a:solidFill>
                  <a:srgbClr val="FFFFFF"/>
                </a:solidFill>
                <a:latin typeface="Arial" panose="020B0604020202020204" pitchFamily="34" charset="0"/>
              </a:rPr>
              <a:t>(Optional) Monitoring configuration</a:t>
            </a:r>
            <a:endParaRPr lang="en-US" altLang="zh-CN" sz="1399" b="1" dirty="0">
              <a:solidFill>
                <a:srgbClr val="FFFFFF"/>
              </a:solidFill>
              <a:latin typeface="Arial" panose="020B0604020202020204" pitchFamily="34" charset="0"/>
              <a:ea typeface="微软雅黑" pitchFamily="34" charset="-122"/>
            </a:endParaRPr>
          </a:p>
        </p:txBody>
      </p:sp>
      <p:grpSp>
        <p:nvGrpSpPr>
          <p:cNvPr id="11" name="组合 10"/>
          <p:cNvGrpSpPr/>
          <p:nvPr/>
        </p:nvGrpSpPr>
        <p:grpSpPr>
          <a:xfrm>
            <a:off x="2311597" y="4203017"/>
            <a:ext cx="50110" cy="980074"/>
            <a:chOff x="1799249" y="4387442"/>
            <a:chExt cx="27876" cy="1719326"/>
          </a:xfrm>
        </p:grpSpPr>
        <p:cxnSp>
          <p:nvCxnSpPr>
            <p:cNvPr id="12" name="直接连接符 11"/>
            <p:cNvCxnSpPr/>
            <p:nvPr/>
          </p:nvCxnSpPr>
          <p:spPr>
            <a:xfrm flipV="1">
              <a:off x="1812022" y="4387442"/>
              <a:ext cx="0" cy="1648680"/>
            </a:xfrm>
            <a:prstGeom prst="line">
              <a:avLst/>
            </a:prstGeom>
            <a:noFill/>
            <a:ln w="22225" cap="flat" cmpd="sng" algn="ctr">
              <a:solidFill>
                <a:srgbClr val="0070C0"/>
              </a:solidFill>
              <a:prstDash val="solid"/>
              <a:miter lim="800000"/>
            </a:ln>
            <a:effectLst/>
          </p:spPr>
        </p:cxnSp>
        <p:sp>
          <p:nvSpPr>
            <p:cNvPr id="13" name="椭圆 12"/>
            <p:cNvSpPr/>
            <p:nvPr/>
          </p:nvSpPr>
          <p:spPr>
            <a:xfrm>
              <a:off x="1799249" y="6026595"/>
              <a:ext cx="27876" cy="80173"/>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fontAlgn="ctr">
                <a:spcBef>
                  <a:spcPts val="0"/>
                </a:spcBef>
                <a:spcAft>
                  <a:spcPts val="0"/>
                </a:spcAft>
                <a:defRPr/>
              </a:pPr>
              <a:endParaRPr lang="en-US" altLang="zh-CN" sz="1799" kern="0" dirty="0">
                <a:solidFill>
                  <a:srgbClr val="666666"/>
                </a:solidFill>
                <a:latin typeface="Arial" panose="020B0604020202020204" pitchFamily="34" charset="0"/>
                <a:ea typeface="等线" panose="02010600030101010101" pitchFamily="2" charset="-122"/>
              </a:endParaRPr>
            </a:p>
          </p:txBody>
        </p:sp>
      </p:grpSp>
      <p:sp>
        <p:nvSpPr>
          <p:cNvPr id="14" name="文本框 13"/>
          <p:cNvSpPr txBox="1"/>
          <p:nvPr/>
        </p:nvSpPr>
        <p:spPr>
          <a:xfrm>
            <a:off x="2390015" y="4554209"/>
            <a:ext cx="1616014" cy="761747"/>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0" scaled="0"/>
          </a:gradFill>
        </p:spPr>
        <p:txBody>
          <a:bodyPr wrap="square" lIns="72000" tIns="0" rIns="72000" bIns="0" rtlCol="0" anchor="ctr">
            <a:noAutofit/>
          </a:bodyPr>
          <a:lstStyle/>
          <a:p>
            <a:pPr defTabSz="914034" fontAlgn="ctr">
              <a:spcBef>
                <a:spcPts val="0"/>
              </a:spcBef>
              <a:spcAft>
                <a:spcPts val="0"/>
              </a:spcAft>
              <a:defRPr/>
            </a:pPr>
            <a:r>
              <a:rPr lang="en-US" sz="1100" dirty="0">
                <a:solidFill>
                  <a:srgbClr val="000000"/>
                </a:solidFill>
                <a:latin typeface="Arial" panose="020B0604020202020204" pitchFamily="34" charset="0"/>
              </a:rPr>
              <a:t>Categorize servers by subnet to facilitate hierarchical monitoring.</a:t>
            </a:r>
          </a:p>
        </p:txBody>
      </p:sp>
      <p:sp>
        <p:nvSpPr>
          <p:cNvPr id="15" name="文本框 14"/>
          <p:cNvSpPr txBox="1"/>
          <p:nvPr/>
        </p:nvSpPr>
        <p:spPr>
          <a:xfrm>
            <a:off x="4847825" y="2329392"/>
            <a:ext cx="3133260" cy="761747"/>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10800000" scaled="0"/>
          </a:gradFill>
        </p:spPr>
        <p:txBody>
          <a:bodyPr wrap="square" lIns="72000" tIns="0" rIns="72000" bIns="0" rtlCol="0" anchor="ctr">
            <a:noAutofit/>
          </a:bodyPr>
          <a:lstStyle/>
          <a:p>
            <a:pPr defTabSz="914034" fontAlgn="ctr">
              <a:spcBef>
                <a:spcPts val="0"/>
              </a:spcBef>
              <a:spcAft>
                <a:spcPts val="0"/>
              </a:spcAft>
              <a:defRPr/>
            </a:pPr>
            <a:r>
              <a:rPr lang="en-US" sz="1100" dirty="0">
                <a:solidFill>
                  <a:srgbClr val="000000"/>
                </a:solidFill>
                <a:latin typeface="Arial" panose="020B0604020202020204" pitchFamily="34" charset="0"/>
              </a:rPr>
              <a:t>Add the servers to be managed to eSight through Redfish and SNMP, and adjust the topology layout based on network positions.</a:t>
            </a:r>
          </a:p>
        </p:txBody>
      </p:sp>
      <p:grpSp>
        <p:nvGrpSpPr>
          <p:cNvPr id="16" name="组合 15"/>
          <p:cNvGrpSpPr/>
          <p:nvPr/>
        </p:nvGrpSpPr>
        <p:grpSpPr>
          <a:xfrm flipV="1">
            <a:off x="4783269" y="2187449"/>
            <a:ext cx="64556" cy="985559"/>
            <a:chOff x="1799778" y="4387442"/>
            <a:chExt cx="27876" cy="1755133"/>
          </a:xfrm>
        </p:grpSpPr>
        <p:cxnSp>
          <p:nvCxnSpPr>
            <p:cNvPr id="17" name="直接连接符 16"/>
            <p:cNvCxnSpPr/>
            <p:nvPr/>
          </p:nvCxnSpPr>
          <p:spPr>
            <a:xfrm flipV="1">
              <a:off x="1812022" y="4387442"/>
              <a:ext cx="0" cy="1648680"/>
            </a:xfrm>
            <a:prstGeom prst="line">
              <a:avLst/>
            </a:prstGeom>
            <a:noFill/>
            <a:ln w="22225" cap="flat" cmpd="sng" algn="ctr">
              <a:solidFill>
                <a:srgbClr val="0070C0"/>
              </a:solidFill>
              <a:prstDash val="solid"/>
              <a:miter lim="800000"/>
            </a:ln>
            <a:effectLst/>
          </p:spPr>
        </p:cxnSp>
        <p:sp>
          <p:nvSpPr>
            <p:cNvPr id="18" name="椭圆 17"/>
            <p:cNvSpPr/>
            <p:nvPr/>
          </p:nvSpPr>
          <p:spPr>
            <a:xfrm>
              <a:off x="1799778" y="6026596"/>
              <a:ext cx="27876" cy="115979"/>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fontAlgn="ctr">
                <a:spcBef>
                  <a:spcPts val="0"/>
                </a:spcBef>
                <a:spcAft>
                  <a:spcPts val="0"/>
                </a:spcAft>
                <a:defRPr/>
              </a:pPr>
              <a:endParaRPr lang="en-US" altLang="zh-CN" sz="1799" kern="0" dirty="0">
                <a:solidFill>
                  <a:srgbClr val="666666"/>
                </a:solidFill>
                <a:latin typeface="Arial" panose="020B0604020202020204" pitchFamily="34" charset="0"/>
                <a:ea typeface="等线" panose="02010600030101010101" pitchFamily="2" charset="-122"/>
              </a:endParaRPr>
            </a:p>
          </p:txBody>
        </p:sp>
      </p:grpSp>
      <p:sp>
        <p:nvSpPr>
          <p:cNvPr id="21" name="文本框 20"/>
          <p:cNvSpPr txBox="1"/>
          <p:nvPr/>
        </p:nvSpPr>
        <p:spPr>
          <a:xfrm>
            <a:off x="2729531" y="1308291"/>
            <a:ext cx="1003480" cy="153888"/>
          </a:xfrm>
          <a:prstGeom prst="rect">
            <a:avLst/>
          </a:prstGeom>
          <a:noFill/>
        </p:spPr>
        <p:txBody>
          <a:bodyPr wrap="square" lIns="0" tIns="0" rIns="0" bIns="0" rtlCol="0">
            <a:noAutofit/>
          </a:bodyPr>
          <a:lstStyle/>
          <a:p>
            <a:pPr fontAlgn="ctr"/>
            <a:r>
              <a:rPr lang="en-US" b="1" dirty="0">
                <a:solidFill>
                  <a:srgbClr val="000000"/>
                </a:solidFill>
                <a:latin typeface="Arial" panose="020B0604020202020204" pitchFamily="34" charset="0"/>
              </a:rPr>
              <a:t>Subnet planning</a:t>
            </a:r>
          </a:p>
        </p:txBody>
      </p:sp>
      <p:sp>
        <p:nvSpPr>
          <p:cNvPr id="22" name="文本框 21"/>
          <p:cNvSpPr txBox="1"/>
          <p:nvPr/>
        </p:nvSpPr>
        <p:spPr>
          <a:xfrm>
            <a:off x="5622886" y="1307186"/>
            <a:ext cx="944169" cy="153888"/>
          </a:xfrm>
          <a:prstGeom prst="rect">
            <a:avLst/>
          </a:prstGeom>
          <a:noFill/>
        </p:spPr>
        <p:txBody>
          <a:bodyPr wrap="square" lIns="0" tIns="0" rIns="0" bIns="0" rtlCol="0">
            <a:noAutofit/>
          </a:bodyPr>
          <a:lstStyle/>
          <a:p>
            <a:pPr fontAlgn="ctr"/>
            <a:r>
              <a:rPr lang="en-US" b="1" dirty="0">
                <a:solidFill>
                  <a:srgbClr val="000000"/>
                </a:solidFill>
                <a:latin typeface="Arial" panose="020B0604020202020204" pitchFamily="34" charset="0"/>
              </a:rPr>
              <a:t>Device addition</a:t>
            </a:r>
          </a:p>
        </p:txBody>
      </p:sp>
      <p:sp>
        <p:nvSpPr>
          <p:cNvPr id="23" name="文本框 22"/>
          <p:cNvSpPr txBox="1"/>
          <p:nvPr/>
        </p:nvSpPr>
        <p:spPr>
          <a:xfrm>
            <a:off x="8561439" y="1334844"/>
            <a:ext cx="1531005" cy="126230"/>
          </a:xfrm>
          <a:prstGeom prst="rect">
            <a:avLst/>
          </a:prstGeom>
          <a:noFill/>
        </p:spPr>
        <p:txBody>
          <a:bodyPr wrap="square" lIns="0" tIns="0" rIns="0" bIns="0" rtlCol="0">
            <a:noAutofit/>
          </a:bodyPr>
          <a:lstStyle/>
          <a:p>
            <a:pPr fontAlgn="ctr"/>
            <a:r>
              <a:rPr lang="en-US" b="1" dirty="0">
                <a:solidFill>
                  <a:srgbClr val="000000"/>
                </a:solidFill>
                <a:latin typeface="Arial" panose="020B0604020202020204" pitchFamily="34" charset="0"/>
              </a:rPr>
              <a:t>Monitoring configuration</a:t>
            </a:r>
          </a:p>
        </p:txBody>
      </p:sp>
      <p:sp>
        <p:nvSpPr>
          <p:cNvPr id="25" name="右大括号 24"/>
          <p:cNvSpPr/>
          <p:nvPr/>
        </p:nvSpPr>
        <p:spPr>
          <a:xfrm rot="16200000">
            <a:off x="3018156" y="349758"/>
            <a:ext cx="378354" cy="2849205"/>
          </a:xfrm>
          <a:prstGeom prst="rightBrace">
            <a:avLst/>
          </a:prstGeom>
          <a:noFill/>
          <a:ln w="6350" cap="flat" cmpd="sng" algn="ctr">
            <a:solidFill>
              <a:srgbClr val="1D1D1A"/>
            </a:solidFill>
            <a:prstDash val="solid"/>
            <a:miter lim="800000"/>
          </a:ln>
          <a:effectLst/>
        </p:spPr>
        <p:txBody>
          <a:bodyPr wrap="square" rtlCol="0" anchor="ctr">
            <a:noAutofit/>
          </a:bodyPr>
          <a:lstStyle/>
          <a:p>
            <a:pPr algn="ctr" defTabSz="914034" fontAlgn="ctr">
              <a:spcBef>
                <a:spcPts val="0"/>
              </a:spcBef>
              <a:spcAft>
                <a:spcPts val="0"/>
              </a:spcAft>
              <a:defRPr/>
            </a:pPr>
            <a:endParaRPr lang="en-US" altLang="zh-CN" sz="1799" kern="0" dirty="0">
              <a:solidFill>
                <a:srgbClr val="1D1D1A"/>
              </a:solidFill>
              <a:latin typeface="Arial" panose="020B0604020202020204" pitchFamily="34" charset="0"/>
              <a:ea typeface="等线" panose="02010600030101010101" pitchFamily="2" charset="-122"/>
            </a:endParaRPr>
          </a:p>
        </p:txBody>
      </p:sp>
      <p:sp>
        <p:nvSpPr>
          <p:cNvPr id="26" name="右大括号 25"/>
          <p:cNvSpPr/>
          <p:nvPr/>
        </p:nvSpPr>
        <p:spPr>
          <a:xfrm rot="16200000">
            <a:off x="5910027" y="374333"/>
            <a:ext cx="348687" cy="2829721"/>
          </a:xfrm>
          <a:prstGeom prst="rightBrace">
            <a:avLst/>
          </a:prstGeom>
          <a:noFill/>
          <a:ln w="6350" cap="flat" cmpd="sng" algn="ctr">
            <a:solidFill>
              <a:srgbClr val="1D1D1A"/>
            </a:solidFill>
            <a:prstDash val="solid"/>
            <a:miter lim="800000"/>
          </a:ln>
          <a:effectLst/>
        </p:spPr>
        <p:txBody>
          <a:bodyPr wrap="square" rtlCol="0" anchor="ctr">
            <a:noAutofit/>
          </a:bodyPr>
          <a:lstStyle/>
          <a:p>
            <a:pPr algn="ctr" defTabSz="914034" fontAlgn="ctr">
              <a:spcBef>
                <a:spcPts val="0"/>
              </a:spcBef>
              <a:spcAft>
                <a:spcPts val="0"/>
              </a:spcAft>
              <a:defRPr/>
            </a:pPr>
            <a:endParaRPr lang="en-US" altLang="zh-CN" sz="1799" kern="0" dirty="0">
              <a:solidFill>
                <a:srgbClr val="1D1D1A"/>
              </a:solidFill>
              <a:latin typeface="Arial" panose="020B0604020202020204" pitchFamily="34" charset="0"/>
              <a:ea typeface="等线" panose="02010600030101010101" pitchFamily="2" charset="-122"/>
            </a:endParaRPr>
          </a:p>
        </p:txBody>
      </p:sp>
      <p:sp>
        <p:nvSpPr>
          <p:cNvPr id="27" name="右大括号 26"/>
          <p:cNvSpPr/>
          <p:nvPr/>
        </p:nvSpPr>
        <p:spPr>
          <a:xfrm rot="16200000">
            <a:off x="8847024" y="301517"/>
            <a:ext cx="351801" cy="2972238"/>
          </a:xfrm>
          <a:prstGeom prst="rightBrace">
            <a:avLst/>
          </a:prstGeom>
          <a:noFill/>
          <a:ln w="6350" cap="flat" cmpd="sng" algn="ctr">
            <a:solidFill>
              <a:srgbClr val="1D1D1A"/>
            </a:solidFill>
            <a:prstDash val="solid"/>
            <a:miter lim="800000"/>
          </a:ln>
          <a:effectLst/>
        </p:spPr>
        <p:txBody>
          <a:bodyPr wrap="square" rtlCol="0" anchor="ctr">
            <a:noAutofit/>
          </a:bodyPr>
          <a:lstStyle/>
          <a:p>
            <a:pPr algn="ctr" defTabSz="914034" fontAlgn="ctr">
              <a:spcBef>
                <a:spcPts val="0"/>
              </a:spcBef>
              <a:spcAft>
                <a:spcPts val="0"/>
              </a:spcAft>
              <a:defRPr/>
            </a:pPr>
            <a:endParaRPr lang="en-US" altLang="zh-CN" sz="1799" kern="0" dirty="0">
              <a:solidFill>
                <a:srgbClr val="1D1D1A"/>
              </a:solidFill>
              <a:latin typeface="Arial" panose="020B0604020202020204" pitchFamily="34" charset="0"/>
              <a:ea typeface="等线" panose="02010600030101010101" pitchFamily="2" charset="-122"/>
            </a:endParaRPr>
          </a:p>
        </p:txBody>
      </p:sp>
      <p:grpSp>
        <p:nvGrpSpPr>
          <p:cNvPr id="30" name="组合 29"/>
          <p:cNvGrpSpPr/>
          <p:nvPr/>
        </p:nvGrpSpPr>
        <p:grpSpPr>
          <a:xfrm rot="10800000">
            <a:off x="8069480" y="4228981"/>
            <a:ext cx="62383" cy="1212624"/>
            <a:chOff x="1096283" y="2080297"/>
            <a:chExt cx="30968" cy="1284161"/>
          </a:xfrm>
        </p:grpSpPr>
        <p:cxnSp>
          <p:nvCxnSpPr>
            <p:cNvPr id="31" name="直接连接符 30"/>
            <p:cNvCxnSpPr/>
            <p:nvPr/>
          </p:nvCxnSpPr>
          <p:spPr>
            <a:xfrm rot="10800000">
              <a:off x="1115076" y="2133600"/>
              <a:ext cx="1" cy="1230858"/>
            </a:xfrm>
            <a:prstGeom prst="line">
              <a:avLst/>
            </a:prstGeom>
            <a:noFill/>
            <a:ln w="22225" cap="flat" cmpd="sng" algn="ctr">
              <a:solidFill>
                <a:srgbClr val="0070C0"/>
              </a:solidFill>
              <a:prstDash val="solid"/>
              <a:miter lim="800000"/>
            </a:ln>
            <a:effectLst/>
          </p:spPr>
        </p:cxnSp>
        <p:sp>
          <p:nvSpPr>
            <p:cNvPr id="32" name="椭圆 31"/>
            <p:cNvSpPr/>
            <p:nvPr/>
          </p:nvSpPr>
          <p:spPr>
            <a:xfrm>
              <a:off x="1096283" y="2080297"/>
              <a:ext cx="30968" cy="71064"/>
            </a:xfrm>
            <a:prstGeom prst="ellipse">
              <a:avLst/>
            </a:prstGeom>
            <a:solidFill>
              <a:srgbClr val="0070C0"/>
            </a:solidFill>
            <a:ln w="12700" cap="flat" cmpd="sng" algn="ctr">
              <a:noFill/>
              <a:prstDash val="solid"/>
              <a:miter lim="800000"/>
            </a:ln>
            <a:effectLst/>
          </p:spPr>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034" fontAlgn="ctr">
                <a:spcBef>
                  <a:spcPts val="0"/>
                </a:spcBef>
                <a:spcAft>
                  <a:spcPts val="0"/>
                </a:spcAft>
                <a:defRPr/>
              </a:pPr>
              <a:endParaRPr lang="en-US" altLang="zh-CN" sz="1799" kern="0" dirty="0">
                <a:solidFill>
                  <a:srgbClr val="666666"/>
                </a:solidFill>
                <a:latin typeface="Arial" panose="020B0604020202020204" pitchFamily="34" charset="0"/>
                <a:ea typeface="等线" panose="02010600030101010101" pitchFamily="2" charset="-122"/>
              </a:endParaRPr>
            </a:p>
          </p:txBody>
        </p:sp>
      </p:grpSp>
      <p:sp>
        <p:nvSpPr>
          <p:cNvPr id="33" name="文本框 32"/>
          <p:cNvSpPr txBox="1"/>
          <p:nvPr/>
        </p:nvSpPr>
        <p:spPr>
          <a:xfrm>
            <a:off x="8160632" y="4375959"/>
            <a:ext cx="1796491" cy="1213281"/>
          </a:xfrm>
          <a:prstGeom prst="rect">
            <a:avLst/>
          </a:prstGeom>
          <a:gradFill>
            <a:gsLst>
              <a:gs pos="0">
                <a:srgbClr val="666666">
                  <a:lumMod val="40000"/>
                  <a:lumOff val="60000"/>
                </a:srgbClr>
              </a:gs>
              <a:gs pos="44000">
                <a:srgbClr val="666666">
                  <a:lumMod val="20000"/>
                  <a:lumOff val="80000"/>
                </a:srgbClr>
              </a:gs>
              <a:gs pos="77000">
                <a:srgbClr val="666666">
                  <a:lumMod val="20000"/>
                  <a:lumOff val="80000"/>
                </a:srgbClr>
              </a:gs>
              <a:gs pos="100000">
                <a:srgbClr val="FFFFFF"/>
              </a:gs>
            </a:gsLst>
            <a:lin ang="10800000" scaled="0"/>
          </a:gradFill>
        </p:spPr>
        <p:txBody>
          <a:bodyPr wrap="square" lIns="72000" tIns="0" rIns="72000" bIns="0" rtlCol="0" anchor="ctr">
            <a:noAutofit/>
          </a:bodyPr>
          <a:lstStyle/>
          <a:p>
            <a:pPr defTabSz="914034" fontAlgn="ctr">
              <a:defRPr/>
            </a:pPr>
            <a:r>
              <a:rPr lang="en-US" sz="1100" dirty="0">
                <a:solidFill>
                  <a:srgbClr val="000000"/>
                </a:solidFill>
                <a:latin typeface="Arial" panose="020B0604020202020204" pitchFamily="34" charset="0"/>
              </a:rPr>
              <a:t>By default, performance collection tasks, large screens, and report data are preset and usable-upon-unpacking. You can adjust them as required.</a:t>
            </a:r>
          </a:p>
        </p:txBody>
      </p:sp>
    </p:spTree>
    <p:extLst>
      <p:ext uri="{BB962C8B-B14F-4D97-AF65-F5344CB8AC3E}">
        <p14:creationId xmlns:p14="http://schemas.microsoft.com/office/powerpoint/2010/main" val="425654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标题 1"/>
          <p:cNvSpPr txBox="1">
            <a:spLocks/>
          </p:cNvSpPr>
          <p:nvPr/>
        </p:nvSpPr>
        <p:spPr bwMode="auto">
          <a:xfrm>
            <a:off x="749100" y="306965"/>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Subnet Planning</a:t>
            </a:r>
            <a:endParaRPr lang="en-US" altLang="zh-CN" dirty="0">
              <a:latin typeface="Arial" panose="020B0604020202020204" pitchFamily="34" charset="0"/>
            </a:endParaRPr>
          </a:p>
        </p:txBody>
      </p:sp>
      <p:sp>
        <p:nvSpPr>
          <p:cNvPr id="20" name="TextBox 3"/>
          <p:cNvSpPr txBox="1"/>
          <p:nvPr/>
        </p:nvSpPr>
        <p:spPr>
          <a:xfrm>
            <a:off x="768350" y="944724"/>
            <a:ext cx="10704513" cy="939415"/>
          </a:xfrm>
          <a:prstGeom prst="rect">
            <a:avLst/>
          </a:prstGeom>
          <a:solidFill>
            <a:srgbClr val="0070C0"/>
          </a:solidFill>
          <a:ln>
            <a:noFill/>
          </a:ln>
          <a:effectLst>
            <a:outerShdw blurRad="40000" dist="23000" dir="5400000" rotWithShape="0">
              <a:srgbClr val="000000">
                <a:alpha val="35000"/>
              </a:srgbClr>
            </a:outerShdw>
          </a:effectLst>
        </p:spPr>
        <p:txBody>
          <a:bodyPr wrap="square" lIns="72000" rIns="72000" anchor="ctr">
            <a:noAutofit/>
          </a:bodyPr>
          <a:lstStyle>
            <a:defPPr lvl="0">
              <a:defRPr lang="en-US"/>
            </a:defPPr>
            <a:lvl1pPr algn="ctr" eaLnBrk="0" fontAlgn="base" hangingPunct="0">
              <a:spcBef>
                <a:spcPct val="0"/>
              </a:spcBef>
              <a:spcAft>
                <a:spcPct val="0"/>
              </a:spcAft>
              <a:buClr>
                <a:srgbClr val="990000"/>
              </a:buClr>
              <a:buSzPct val="60000"/>
              <a:defRPr sz="1600" b="1">
                <a:solidFill>
                  <a:srgbClr val="FFFFFF"/>
                </a:solidFill>
                <a:latin typeface="Arial" pitchFamily="34" charset="-122"/>
                <a:ea typeface="微软雅黑" pitchFamily="34" charset="-122"/>
                <a:cs typeface="Arial" pitchFamily="34" charset="0"/>
              </a:defRPr>
            </a:lvl1pPr>
            <a:lvl2pPr marL="457200" fontAlgn="t">
              <a:spcBef>
                <a:spcPct val="0"/>
              </a:spcBef>
              <a:spcAft>
                <a:spcPct val="0"/>
              </a:spcAft>
              <a:defRPr sz="1000">
                <a:latin typeface="Arial" pitchFamily="34" charset="0"/>
                <a:ea typeface="宋体" charset="-122"/>
              </a:defRPr>
            </a:lvl2pPr>
            <a:lvl3pPr marL="914400" fontAlgn="t">
              <a:spcBef>
                <a:spcPct val="0"/>
              </a:spcBef>
              <a:spcAft>
                <a:spcPct val="0"/>
              </a:spcAft>
              <a:defRPr sz="1000">
                <a:latin typeface="Arial" pitchFamily="34" charset="0"/>
                <a:ea typeface="宋体" charset="-122"/>
              </a:defRPr>
            </a:lvl3pPr>
            <a:lvl4pPr marL="1371600" fontAlgn="t">
              <a:spcBef>
                <a:spcPct val="0"/>
              </a:spcBef>
              <a:spcAft>
                <a:spcPct val="0"/>
              </a:spcAft>
              <a:defRPr sz="1000">
                <a:latin typeface="Arial" pitchFamily="34" charset="0"/>
                <a:ea typeface="宋体" charset="-122"/>
              </a:defRPr>
            </a:lvl4pPr>
            <a:lvl5pPr marL="1828800" fontAlgn="t">
              <a:spcBef>
                <a:spcPct val="0"/>
              </a:spcBef>
              <a:spcAft>
                <a:spcPct val="0"/>
              </a:spcAft>
              <a:defRPr sz="1000">
                <a:latin typeface="Arial" pitchFamily="34" charset="0"/>
                <a:ea typeface="宋体" charset="-122"/>
              </a:defRPr>
            </a:lvl5pPr>
            <a:lvl6pPr marL="2286000" defTabSz="914400">
              <a:defRPr sz="1000">
                <a:latin typeface="Arial" pitchFamily="34" charset="0"/>
                <a:ea typeface="宋体" charset="-122"/>
              </a:defRPr>
            </a:lvl6pPr>
            <a:lvl7pPr marL="2743200" defTabSz="914400">
              <a:defRPr sz="1000">
                <a:latin typeface="Arial" pitchFamily="34" charset="0"/>
                <a:ea typeface="宋体" charset="-122"/>
              </a:defRPr>
            </a:lvl7pPr>
            <a:lvl8pPr marL="3200400" defTabSz="914400">
              <a:defRPr sz="1000">
                <a:latin typeface="Arial" pitchFamily="34" charset="0"/>
                <a:ea typeface="宋体" charset="-122"/>
              </a:defRPr>
            </a:lvl8pPr>
            <a:lvl9pPr marL="3657600" defTabSz="914400">
              <a:defRPr sz="1000">
                <a:latin typeface="Arial" pitchFamily="34" charset="0"/>
                <a:ea typeface="宋体" charset="-122"/>
              </a:defRPr>
            </a:lvl9pPr>
          </a:lstStyle>
          <a:p>
            <a:pPr algn="l" fontAlgn="ctr"/>
            <a:r>
              <a:rPr lang="en-US" sz="1400" dirty="0">
                <a:latin typeface="Arial" panose="020B0604020202020204" pitchFamily="34" charset="0"/>
              </a:rPr>
              <a:t>Subnet: A large network is divided into several subnets based on a specific rule (for example, by service type), which facilitates network management. Server subnets are generally created to classify servers.</a:t>
            </a:r>
            <a:endParaRPr lang="en-US" altLang="zh-CN" sz="1400" dirty="0">
              <a:latin typeface="Arial" panose="020B0604020202020204" pitchFamily="34" charset="0"/>
            </a:endParaRPr>
          </a:p>
          <a:p>
            <a:pPr algn="l" fontAlgn="ctr"/>
            <a:r>
              <a:rPr lang="en-US" sz="1400" dirty="0">
                <a:latin typeface="Arial" panose="020B0604020202020204" pitchFamily="34" charset="0"/>
              </a:rPr>
              <a:t>A server can belong to only one subnet.</a:t>
            </a:r>
            <a:endParaRPr lang="en-US" altLang="zh-CN" sz="1400" dirty="0">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784134" y="2060848"/>
            <a:ext cx="3701078" cy="2340260"/>
          </a:xfrm>
          <a:prstGeom prst="rect">
            <a:avLst/>
          </a:prstGeom>
        </p:spPr>
      </p:pic>
      <p:pic>
        <p:nvPicPr>
          <p:cNvPr id="7" name="图片 6"/>
          <p:cNvPicPr>
            <a:picLocks noChangeAspect="1"/>
          </p:cNvPicPr>
          <p:nvPr/>
        </p:nvPicPr>
        <p:blipFill>
          <a:blip r:embed="rId3"/>
          <a:stretch>
            <a:fillRect/>
          </a:stretch>
        </p:blipFill>
        <p:spPr>
          <a:xfrm>
            <a:off x="5415254" y="2018039"/>
            <a:ext cx="6057609" cy="4259948"/>
          </a:xfrm>
          <a:prstGeom prst="rect">
            <a:avLst/>
          </a:prstGeom>
        </p:spPr>
      </p:pic>
    </p:spTree>
    <p:extLst>
      <p:ext uri="{BB962C8B-B14F-4D97-AF65-F5344CB8AC3E}">
        <p14:creationId xmlns:p14="http://schemas.microsoft.com/office/powerpoint/2010/main" val="39602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23392" y="937703"/>
            <a:ext cx="10846296" cy="2088232"/>
          </a:xfrm>
          <a:prstGeom prst="rect">
            <a:avLst/>
          </a:prstGeom>
          <a:noFill/>
        </p:spPr>
        <p:txBody>
          <a:bodyPr wrap="square">
            <a:noAutofit/>
          </a:bodyPr>
          <a:lstStyle/>
          <a:p>
            <a:pPr fontAlgn="ctr">
              <a:defRPr/>
            </a:pPr>
            <a:r>
              <a:rPr lang="en-US" sz="1400" b="1" dirty="0">
                <a:latin typeface="Arial" panose="020B0604020202020204" pitchFamily="34" charset="0"/>
              </a:rPr>
              <a:t>Servers can be added to eSight using the following methods:</a:t>
            </a:r>
            <a:endParaRPr lang="en-US" altLang="zh-CN" sz="1400" b="1" dirty="0">
              <a:latin typeface="Arial" panose="020B0604020202020204" pitchFamily="34" charset="0"/>
              <a:ea typeface="华文细黑" panose="02010600040101010101" pitchFamily="2" charset="-122"/>
              <a:sym typeface="Arial" panose="020B0604020202020204" pitchFamily="34" charset="0"/>
            </a:endParaRPr>
          </a:p>
          <a:p>
            <a:pPr fontAlgn="ctr">
              <a:buSzPct val="60000"/>
              <a:buFont typeface="Wingdings" pitchFamily="2" charset="2"/>
              <a:buChar char="l"/>
              <a:defRPr/>
            </a:pPr>
            <a:r>
              <a:rPr lang="en-US" sz="1400" dirty="0">
                <a:latin typeface="Arial" panose="020B0604020202020204" pitchFamily="34" charset="0"/>
              </a:rPr>
              <a:t>   Add one by one: Add a server based on a specified IP address.</a:t>
            </a:r>
            <a:endParaRPr lang="en-US" altLang="zh-CN" sz="1400" dirty="0">
              <a:latin typeface="Arial" panose="020B0604020202020204" pitchFamily="34" charset="0"/>
              <a:ea typeface="华文细黑" panose="02010600040101010101" pitchFamily="2" charset="-122"/>
              <a:sym typeface="Arial" panose="020B0604020202020204" pitchFamily="34" charset="0"/>
            </a:endParaRPr>
          </a:p>
          <a:p>
            <a:pPr fontAlgn="ctr">
              <a:buSzPct val="60000"/>
              <a:buFont typeface="Wingdings" pitchFamily="2" charset="2"/>
              <a:buChar char="l"/>
              <a:defRPr/>
            </a:pPr>
            <a:r>
              <a:rPr lang="en-US" sz="1400" dirty="0">
                <a:latin typeface="Arial" panose="020B0604020202020204" pitchFamily="34" charset="0"/>
              </a:rPr>
              <a:t>   Automatic discovery: Add all servers in a specified network segment.</a:t>
            </a:r>
            <a:endParaRPr lang="en-US" altLang="zh-CN" sz="1400" dirty="0">
              <a:latin typeface="Arial" panose="020B0604020202020204" pitchFamily="34" charset="0"/>
              <a:ea typeface="华文细黑" panose="02010600040101010101" pitchFamily="2" charset="-122"/>
              <a:sym typeface="Arial" panose="020B0604020202020204" pitchFamily="34" charset="0"/>
            </a:endParaRPr>
          </a:p>
          <a:p>
            <a:pPr fontAlgn="ctr">
              <a:buSzPct val="60000"/>
              <a:buFont typeface="Wingdings" pitchFamily="2" charset="2"/>
              <a:buChar char="l"/>
              <a:defRPr/>
            </a:pPr>
            <a:r>
              <a:rPr lang="en-US" sz="1400" dirty="0">
                <a:latin typeface="Arial" panose="020B0604020202020204" pitchFamily="34" charset="0"/>
              </a:rPr>
              <a:t>   Batch import: Devices are discovered in batches by importing a file. (The </a:t>
            </a:r>
            <a:r>
              <a:rPr lang="en-US" sz="1400" dirty="0" err="1">
                <a:latin typeface="Arial" panose="020B0604020202020204" pitchFamily="34" charset="0"/>
              </a:rPr>
              <a:t>iBMC</a:t>
            </a:r>
            <a:r>
              <a:rPr lang="en-US" sz="1400" dirty="0">
                <a:latin typeface="Arial" panose="020B0604020202020204" pitchFamily="34" charset="0"/>
              </a:rPr>
              <a:t> IP addresses of the devices have been configured.)</a:t>
            </a:r>
          </a:p>
          <a:p>
            <a:pPr fontAlgn="ctr">
              <a:buSzPct val="60000"/>
              <a:buFont typeface="Wingdings" pitchFamily="2" charset="2"/>
              <a:buChar char="l"/>
              <a:defRPr/>
            </a:pPr>
            <a:r>
              <a:rPr lang="en-US" sz="1400" dirty="0">
                <a:latin typeface="Arial" panose="020B0604020202020204" pitchFamily="34" charset="0"/>
              </a:rPr>
              <a:t>   </a:t>
            </a:r>
            <a:r>
              <a:rPr lang="en-US" sz="1400" dirty="0" err="1">
                <a:latin typeface="Arial" panose="020B0604020202020204" pitchFamily="34" charset="0"/>
              </a:rPr>
              <a:t>SSDP</a:t>
            </a:r>
            <a:r>
              <a:rPr lang="en-US" sz="1400" dirty="0">
                <a:latin typeface="Arial" panose="020B0604020202020204" pitchFamily="34" charset="0"/>
              </a:rPr>
              <a:t>-based discovery: Devices are discovered in batches by importing a file. Set the </a:t>
            </a:r>
            <a:r>
              <a:rPr lang="en-US" sz="1400" dirty="0" err="1">
                <a:latin typeface="Arial" panose="020B0604020202020204" pitchFamily="34" charset="0"/>
              </a:rPr>
              <a:t>iBMC</a:t>
            </a:r>
            <a:r>
              <a:rPr lang="en-US" sz="1400" dirty="0">
                <a:latin typeface="Arial" panose="020B0604020202020204" pitchFamily="34" charset="0"/>
              </a:rPr>
              <a:t> IP addresses of the devices, and add the devices to eSight.</a:t>
            </a:r>
          </a:p>
          <a:p>
            <a:pPr fontAlgn="ctr">
              <a:defRPr/>
            </a:pPr>
            <a:r>
              <a:rPr lang="en-US" sz="1400" dirty="0">
                <a:latin typeface="Arial" panose="020B0604020202020204" pitchFamily="34" charset="0"/>
              </a:rPr>
              <a:t>For details about server models, see </a:t>
            </a:r>
            <a:r>
              <a:rPr lang="en-US" sz="1400" i="1" dirty="0">
                <a:latin typeface="Arial" panose="020B0604020202020204" pitchFamily="34" charset="0"/>
              </a:rPr>
              <a:t>eSight 21.0 Server Management Device List</a:t>
            </a:r>
            <a:r>
              <a:rPr lang="en-US" sz="1400" dirty="0">
                <a:latin typeface="Arial" panose="020B0604020202020204" pitchFamily="34" charset="0"/>
              </a:rPr>
              <a:t>.</a:t>
            </a:r>
            <a:endParaRPr lang="en-US" altLang="zh-CN" sz="1400" dirty="0">
              <a:latin typeface="Arial" panose="020B0604020202020204" pitchFamily="34" charset="0"/>
              <a:ea typeface="华文细黑" panose="02010600040101010101" pitchFamily="2" charset="-122"/>
              <a:sym typeface="Arial" panose="020B0604020202020204" pitchFamily="34" charset="0"/>
            </a:endParaRPr>
          </a:p>
          <a:p>
            <a:pPr fontAlgn="ctr">
              <a:defRPr/>
            </a:pP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标题 1"/>
          <p:cNvSpPr txBox="1">
            <a:spLocks/>
          </p:cNvSpPr>
          <p:nvPr/>
        </p:nvSpPr>
        <p:spPr bwMode="auto">
          <a:xfrm>
            <a:off x="749100" y="306966"/>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defPPr lvl="0">
              <a:defRPr lang="zh-CN"/>
            </a:defPPr>
            <a:lvl1pPr defTabSz="914034" eaLnBrk="0" fontAlgn="ctr" hangingPunct="0">
              <a:defRPr sz="3500" b="1">
                <a:solidFill>
                  <a:srgbClr val="990000"/>
                </a:solidFill>
                <a:ea typeface="黑体" pitchFamily="49" charset="-122"/>
                <a:cs typeface="+mj-cs"/>
              </a:defRPr>
            </a:lvl1pPr>
            <a:lvl2pPr eaLnBrk="0" fontAlgn="base" hangingPunct="0">
              <a:defRPr sz="3200" b="1">
                <a:solidFill>
                  <a:srgbClr val="990000"/>
                </a:solidFill>
                <a:ea typeface="黑体" pitchFamily="49" charset="-122"/>
                <a:cs typeface="宋体" charset="-122"/>
              </a:defRPr>
            </a:lvl2pPr>
            <a:lvl3pPr eaLnBrk="0" fontAlgn="base" hangingPunct="0">
              <a:defRPr sz="3200" b="1">
                <a:solidFill>
                  <a:srgbClr val="990000"/>
                </a:solidFill>
                <a:ea typeface="黑体" pitchFamily="49" charset="-122"/>
                <a:cs typeface="宋体" charset="-122"/>
              </a:defRPr>
            </a:lvl3pPr>
            <a:lvl4pPr eaLnBrk="0" fontAlgn="base" hangingPunct="0">
              <a:defRPr sz="3200" b="1">
                <a:solidFill>
                  <a:srgbClr val="990000"/>
                </a:solidFill>
                <a:ea typeface="黑体" pitchFamily="49" charset="-122"/>
                <a:cs typeface="宋体" charset="-122"/>
              </a:defRPr>
            </a:lvl4pPr>
            <a:lvl5pPr eaLnBrk="0" fontAlgn="base" hangingPunct="0">
              <a:defRPr sz="3200" b="1">
                <a:solidFill>
                  <a:srgbClr val="990000"/>
                </a:solidFill>
                <a:ea typeface="黑体" pitchFamily="49" charset="-122"/>
                <a:cs typeface="宋体" charset="-122"/>
              </a:defRPr>
            </a:lvl5pPr>
            <a:lvl6pPr marL="457200" fontAlgn="base">
              <a:spcBef>
                <a:spcPct val="0"/>
              </a:spcBef>
              <a:spcAft>
                <a:spcPct val="0"/>
              </a:spcAft>
              <a:defRPr sz="3200" b="1">
                <a:solidFill>
                  <a:srgbClr val="990000"/>
                </a:solidFill>
                <a:ea typeface="华文细黑" pitchFamily="2" charset="-122"/>
                <a:cs typeface="宋体" charset="-122"/>
              </a:defRPr>
            </a:lvl6pPr>
            <a:lvl7pPr marL="914400" fontAlgn="base">
              <a:spcBef>
                <a:spcPct val="0"/>
              </a:spcBef>
              <a:spcAft>
                <a:spcPct val="0"/>
              </a:spcAft>
              <a:defRPr sz="3200" b="1">
                <a:solidFill>
                  <a:srgbClr val="990000"/>
                </a:solidFill>
                <a:ea typeface="华文细黑" pitchFamily="2" charset="-122"/>
                <a:cs typeface="宋体" charset="-122"/>
              </a:defRPr>
            </a:lvl7pPr>
            <a:lvl8pPr marL="1371600" fontAlgn="base">
              <a:spcBef>
                <a:spcPct val="0"/>
              </a:spcBef>
              <a:spcAft>
                <a:spcPct val="0"/>
              </a:spcAft>
              <a:defRPr sz="3200" b="1">
                <a:solidFill>
                  <a:srgbClr val="990000"/>
                </a:solidFill>
                <a:ea typeface="华文细黑" pitchFamily="2" charset="-122"/>
                <a:cs typeface="宋体" charset="-122"/>
              </a:defRPr>
            </a:lvl8pPr>
            <a:lvl9pPr marL="1828800" fontAlgn="base">
              <a:spcBef>
                <a:spcPct val="0"/>
              </a:spcBef>
              <a:spcAft>
                <a:spcPct val="0"/>
              </a:spcAft>
              <a:defRPr sz="3200" b="1">
                <a:solidFill>
                  <a:srgbClr val="990000"/>
                </a:solidFill>
                <a:ea typeface="华文细黑" pitchFamily="2" charset="-122"/>
                <a:cs typeface="宋体" charset="-122"/>
              </a:defRPr>
            </a:lvl9pPr>
          </a:lstStyle>
          <a:p>
            <a:r>
              <a:rPr lang="en-US" dirty="0">
                <a:latin typeface="Arial" panose="020B0604020202020204" pitchFamily="34" charset="0"/>
              </a:rPr>
              <a:t>Resource Addition</a:t>
            </a:r>
            <a:endParaRPr lang="en-US" altLang="zh-CN" dirty="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30668699"/>
              </p:ext>
            </p:extLst>
          </p:nvPr>
        </p:nvGraphicFramePr>
        <p:xfrm>
          <a:off x="768351" y="2708920"/>
          <a:ext cx="10704512" cy="2933029"/>
        </p:xfrm>
        <a:graphic>
          <a:graphicData uri="http://schemas.openxmlformats.org/drawingml/2006/table">
            <a:tbl>
              <a:tblPr/>
              <a:tblGrid>
                <a:gridCol w="1719723">
                  <a:extLst>
                    <a:ext uri="{9D8B030D-6E8A-4147-A177-3AD203B41FA5}">
                      <a16:colId xmlns:a16="http://schemas.microsoft.com/office/drawing/2014/main" val="20000"/>
                    </a:ext>
                  </a:extLst>
                </a:gridCol>
                <a:gridCol w="1150451">
                  <a:extLst>
                    <a:ext uri="{9D8B030D-6E8A-4147-A177-3AD203B41FA5}">
                      <a16:colId xmlns:a16="http://schemas.microsoft.com/office/drawing/2014/main" val="20001"/>
                    </a:ext>
                  </a:extLst>
                </a:gridCol>
                <a:gridCol w="1347670">
                  <a:extLst>
                    <a:ext uri="{9D8B030D-6E8A-4147-A177-3AD203B41FA5}">
                      <a16:colId xmlns:a16="http://schemas.microsoft.com/office/drawing/2014/main" val="20002"/>
                    </a:ext>
                  </a:extLst>
                </a:gridCol>
                <a:gridCol w="1466289">
                  <a:extLst>
                    <a:ext uri="{9D8B030D-6E8A-4147-A177-3AD203B41FA5}">
                      <a16:colId xmlns:a16="http://schemas.microsoft.com/office/drawing/2014/main" val="20003"/>
                    </a:ext>
                  </a:extLst>
                </a:gridCol>
                <a:gridCol w="1484391">
                  <a:extLst>
                    <a:ext uri="{9D8B030D-6E8A-4147-A177-3AD203B41FA5}">
                      <a16:colId xmlns:a16="http://schemas.microsoft.com/office/drawing/2014/main" val="4251370911"/>
                    </a:ext>
                  </a:extLst>
                </a:gridCol>
                <a:gridCol w="1484391">
                  <a:extLst>
                    <a:ext uri="{9D8B030D-6E8A-4147-A177-3AD203B41FA5}">
                      <a16:colId xmlns:a16="http://schemas.microsoft.com/office/drawing/2014/main" val="20004"/>
                    </a:ext>
                  </a:extLst>
                </a:gridCol>
                <a:gridCol w="2051597">
                  <a:extLst>
                    <a:ext uri="{9D8B030D-6E8A-4147-A177-3AD203B41FA5}">
                      <a16:colId xmlns:a16="http://schemas.microsoft.com/office/drawing/2014/main" val="20005"/>
                    </a:ext>
                  </a:extLst>
                </a:gridCol>
              </a:tblGrid>
              <a:tr h="363193">
                <a:tc rowSpan="2" gridSpan="2">
                  <a:txBody>
                    <a:bodyPr/>
                    <a:lstStyle/>
                    <a:p>
                      <a:pPr algn="ctr" fontAlgn="ctr"/>
                      <a:r>
                        <a:rPr lang="en-US" sz="1200" b="0" dirty="0">
                          <a:solidFill>
                            <a:srgbClr val="000000"/>
                          </a:solidFill>
                          <a:latin typeface="Arial" panose="020B0604020202020204" pitchFamily="34" charset="0"/>
                        </a:rPr>
                        <a:t>Server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rowSpan="2" hMerge="1">
                  <a:txBody>
                    <a:bodyPr/>
                    <a:lstStyle/>
                    <a:p>
                      <a:endParaRPr lang="zh-CN" altLang="en-US"/>
                    </a:p>
                  </a:txBody>
                  <a:tcPr/>
                </a:tc>
                <a:tc gridSpan="4">
                  <a:txBody>
                    <a:bodyPr/>
                    <a:lstStyle/>
                    <a:p>
                      <a:pPr algn="ctr" fontAlgn="ctr"/>
                      <a:r>
                        <a:rPr lang="en-US" sz="1200" b="0" dirty="0">
                          <a:solidFill>
                            <a:srgbClr val="000000"/>
                          </a:solidFill>
                          <a:latin typeface="Arial" panose="020B0604020202020204" pitchFamily="34" charset="0"/>
                        </a:rPr>
                        <a:t>Device Addition Modes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en-US" sz="1200" b="0" dirty="0">
                          <a:solidFill>
                            <a:srgbClr val="000000"/>
                          </a:solidFill>
                          <a:latin typeface="Arial" panose="020B0604020202020204" pitchFamily="34" charset="0"/>
                        </a:rPr>
                        <a:t>Access Protocol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0000"/>
                  </a:ext>
                </a:extLst>
              </a:tr>
              <a:tr h="341575">
                <a:tc gridSpan="2" vMerge="1">
                  <a:txBody>
                    <a:bodyPr/>
                    <a:lstStyle/>
                    <a:p>
                      <a:endParaRPr lang="zh-CN" altLang="en-US"/>
                    </a:p>
                  </a:txBody>
                  <a:tcPr/>
                </a:tc>
                <a:tc hMerge="1" vMerge="1">
                  <a:txBody>
                    <a:bodyPr/>
                    <a:lstStyle/>
                    <a:p>
                      <a:endParaRPr lang="zh-CN" altLang="en-US"/>
                    </a:p>
                  </a:txBody>
                  <a:tcPr/>
                </a:tc>
                <a:tc>
                  <a:txBody>
                    <a:bodyPr/>
                    <a:lstStyle/>
                    <a:p>
                      <a:pPr algn="ctr" fontAlgn="ctr"/>
                      <a:r>
                        <a:rPr lang="en-US" sz="1200" b="0" dirty="0">
                          <a:solidFill>
                            <a:srgbClr val="000000"/>
                          </a:solidFill>
                          <a:latin typeface="Arial" panose="020B0604020202020204" pitchFamily="34" charset="0"/>
                        </a:rPr>
                        <a:t>Add One by 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a:txBody>
                    <a:bodyPr/>
                    <a:lstStyle/>
                    <a:p>
                      <a:pPr algn="ctr" fontAlgn="ctr"/>
                      <a:r>
                        <a:rPr lang="en-US" sz="1200" b="0" dirty="0">
                          <a:solidFill>
                            <a:srgbClr val="000000"/>
                          </a:solidFill>
                          <a:latin typeface="Arial" panose="020B0604020202020204" pitchFamily="34" charset="0"/>
                        </a:rPr>
                        <a:t>Automatic Discovery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Batch Import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a:txBody>
                    <a:bodyPr/>
                    <a:lstStyle/>
                    <a:p>
                      <a:pPr algn="ctr" fontAlgn="ctr"/>
                      <a:r>
                        <a:rPr lang="en-US" sz="1200" b="0" dirty="0" err="1">
                          <a:solidFill>
                            <a:srgbClr val="000000"/>
                          </a:solidFill>
                          <a:latin typeface="Arial" panose="020B0604020202020204" pitchFamily="34" charset="0"/>
                        </a:rPr>
                        <a:t>SSDP</a:t>
                      </a:r>
                      <a:r>
                        <a:rPr lang="en-US" sz="1200" b="0" dirty="0">
                          <a:solidFill>
                            <a:srgbClr val="000000"/>
                          </a:solidFill>
                          <a:latin typeface="Arial" panose="020B0604020202020204" pitchFamily="34" charset="0"/>
                        </a:rPr>
                        <a:t>-based Discovery</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vMerge="1">
                  <a:txBody>
                    <a:bodyPr/>
                    <a:lstStyle/>
                    <a:p>
                      <a:endParaRPr lang="zh-CN" altLang="en-US"/>
                    </a:p>
                  </a:txBody>
                  <a:tcPr/>
                </a:tc>
                <a:extLst>
                  <a:ext uri="{0D108BD9-81ED-4DB2-BD59-A6C34878D82A}">
                    <a16:rowId xmlns:a16="http://schemas.microsoft.com/office/drawing/2014/main" val="10001"/>
                  </a:ext>
                </a:extLst>
              </a:tr>
              <a:tr h="384812">
                <a:tc rowSpan="2">
                  <a:txBody>
                    <a:bodyPr/>
                    <a:lstStyle/>
                    <a:p>
                      <a:pPr algn="ctr" fontAlgn="ctr"/>
                      <a:r>
                        <a:rPr lang="en-US" sz="1200" b="0" dirty="0">
                          <a:solidFill>
                            <a:srgbClr val="000000"/>
                          </a:solidFill>
                          <a:latin typeface="Arial" panose="020B0604020202020204" pitchFamily="34" charset="0"/>
                        </a:rPr>
                        <a:t>Huawei-developed server</a:t>
                      </a:r>
                      <a:br>
                        <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rPr>
                      </a:b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200" b="0" dirty="0" err="1">
                          <a:solidFill>
                            <a:srgbClr val="000000"/>
                          </a:solidFill>
                          <a:latin typeface="Arial" panose="020B0604020202020204" pitchFamily="34" charset="0"/>
                        </a:rPr>
                        <a:t>V2</a:t>
                      </a:r>
                      <a:endParaRPr lang="en-US" sz="1200" b="0" dirty="0">
                        <a:solidFill>
                          <a:srgbClr val="000000"/>
                        </a:solidFill>
                        <a:latin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200" b="0" dirty="0">
                          <a:solidFill>
                            <a:srgbClr val="000000"/>
                          </a:solidFill>
                          <a:latin typeface="Arial" panose="020B0604020202020204" pitchFamily="34" charset="0"/>
                        </a:rPr>
                        <a:t>Supported</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dirty="0">
                          <a:solidFill>
                            <a:srgbClr val="000000"/>
                          </a:solidFill>
                          <a:latin typeface="Arial" panose="020B0604020202020204" pitchFamily="34" charset="0"/>
                        </a:rPr>
                        <a:t>Not supported</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dirty="0">
                          <a:solidFill>
                            <a:srgbClr val="000000"/>
                          </a:solidFill>
                          <a:latin typeface="Arial" panose="020B0604020202020204" pitchFamily="34" charset="0"/>
                        </a:rPr>
                        <a:t>Supported</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dirty="0">
                          <a:solidFill>
                            <a:srgbClr val="000000"/>
                          </a:solidFill>
                          <a:latin typeface="Arial" panose="020B0604020202020204" pitchFamily="34" charset="0"/>
                        </a:rPr>
                        <a:t>SNMP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6164">
                <a:tc vMerge="1">
                  <a:txBody>
                    <a:bodyPr/>
                    <a:lstStyle/>
                    <a:p>
                      <a:endParaRPr lang="zh-CN" altLang="en-US"/>
                    </a:p>
                  </a:txBody>
                  <a:tcPr/>
                </a:tc>
                <a:tc>
                  <a:txBody>
                    <a:bodyPr/>
                    <a:lstStyle/>
                    <a:p>
                      <a:pPr algn="ctr" fontAlgn="ctr"/>
                      <a:r>
                        <a:rPr lang="en-US" sz="1200" b="0" dirty="0" err="1">
                          <a:solidFill>
                            <a:srgbClr val="000000"/>
                          </a:solidFill>
                          <a:latin typeface="Arial" panose="020B0604020202020204" pitchFamily="34" charset="0"/>
                        </a:rPr>
                        <a:t>V3</a:t>
                      </a:r>
                      <a:r>
                        <a:rPr lang="en-US" sz="1200" b="0" dirty="0">
                          <a:solidFill>
                            <a:srgbClr val="000000"/>
                          </a:solidFill>
                          <a:latin typeface="Arial" panose="020B0604020202020204" pitchFamily="34" charset="0"/>
                        </a:rPr>
                        <a:t>/</a:t>
                      </a:r>
                      <a:r>
                        <a:rPr lang="en-US" sz="1200" b="0" dirty="0" err="1">
                          <a:solidFill>
                            <a:srgbClr val="000000"/>
                          </a:solidFill>
                          <a:latin typeface="Arial" panose="020B0604020202020204" pitchFamily="34" charset="0"/>
                        </a:rPr>
                        <a:t>V5</a:t>
                      </a:r>
                      <a:r>
                        <a:rPr lang="en-US" sz="1200" b="0" dirty="0">
                          <a:solidFill>
                            <a:srgbClr val="000000"/>
                          </a:solidFill>
                          <a:latin typeface="Arial" panose="020B0604020202020204" pitchFamily="34" charset="0"/>
                        </a:rPr>
                        <a:t>/</a:t>
                      </a:r>
                      <a:r>
                        <a:rPr lang="en-US" sz="1200" b="0" dirty="0" err="1">
                          <a:solidFill>
                            <a:srgbClr val="000000"/>
                          </a:solidFill>
                          <a:latin typeface="Arial" panose="020B0604020202020204" pitchFamily="34" charset="0"/>
                        </a:rPr>
                        <a:t>V6</a:t>
                      </a:r>
                      <a:endParaRPr lang="en-US"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 (Redfish)</a:t>
                      </a:r>
                      <a:endParaRPr lang="en-US" altLang="zh-CN" sz="1200" b="0" i="0" u="none" strike="noStrike"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 (Redfish)</a:t>
                      </a:r>
                      <a:endParaRPr lang="en-US" altLang="zh-CN" sz="1200" b="0" i="0" u="none" strike="noStrike"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dirty="0">
                          <a:solidFill>
                            <a:srgbClr val="000000"/>
                          </a:solidFill>
                          <a:latin typeface="Arial" panose="020B0604020202020204" pitchFamily="34" charset="0"/>
                        </a:rPr>
                        <a:t>Redfish</a:t>
                      </a:r>
                      <a:endParaRPr lang="en-US"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3992">
                <a:tc gridSpan="2">
                  <a:txBody>
                    <a:bodyPr/>
                    <a:lstStyle/>
                    <a:p>
                      <a:pPr algn="ctr" fontAlgn="ctr"/>
                      <a:r>
                        <a:rPr lang="en-US" sz="1200" b="0" dirty="0">
                          <a:solidFill>
                            <a:srgbClr val="000000"/>
                          </a:solidFill>
                          <a:latin typeface="Arial" panose="020B0604020202020204" pitchFamily="34" charset="0"/>
                        </a:rPr>
                        <a:t>Heterogeneous computing server (Atlas)</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ctr" fontAlgn="ct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 (Redfish)</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dirty="0">
                          <a:solidFill>
                            <a:srgbClr val="000000"/>
                          </a:solidFill>
                          <a:latin typeface="Arial" panose="020B0604020202020204" pitchFamily="34" charset="0"/>
                        </a:rPr>
                        <a:t>Redfish</a:t>
                      </a:r>
                      <a:endParaRPr lang="en-US"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53992">
                <a:tc gridSpan="2">
                  <a:txBody>
                    <a:bodyPr/>
                    <a:lstStyle/>
                    <a:p>
                      <a:pPr algn="ctr" fontAlgn="ctr"/>
                      <a:r>
                        <a:rPr lang="en-US" sz="1200" b="0" dirty="0">
                          <a:solidFill>
                            <a:srgbClr val="000000"/>
                          </a:solidFill>
                          <a:latin typeface="Arial" panose="020B0604020202020204" pitchFamily="34" charset="0"/>
                        </a:rPr>
                        <a:t>OEM white-box server</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 (Redfish)</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Redfish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8186929"/>
                  </a:ext>
                </a:extLst>
              </a:tr>
              <a:tr h="527496">
                <a:tc gridSpan="2">
                  <a:txBody>
                    <a:bodyPr/>
                    <a:lstStyle/>
                    <a:p>
                      <a:pPr algn="ctr" fontAlgn="ctr"/>
                      <a:r>
                        <a:rPr lang="en-US" sz="1200" b="0" dirty="0">
                          <a:solidFill>
                            <a:srgbClr val="000000"/>
                          </a:solidFill>
                          <a:latin typeface="Arial" panose="020B0604020202020204" pitchFamily="34" charset="0"/>
                        </a:rPr>
                        <a:t>Third-party server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a:txBody>
                    <a:bodyPr/>
                    <a:lstStyle/>
                    <a:p>
                      <a:pPr algn="ctr" fontAlgn="ct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200" b="0">
                          <a:solidFill>
                            <a:srgbClr val="000000"/>
                          </a:solidFill>
                          <a:latin typeface="Arial" panose="020B0604020202020204" pitchFamily="34" charset="0"/>
                        </a:rPr>
                        <a:t>Supported (Redfish)</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1187323" rtl="0" eaLnBrk="1" fontAlgn="ctr" latinLnBrk="0" hangingPunct="1">
                        <a:lnSpc>
                          <a:spcPct val="100000"/>
                        </a:lnSpc>
                        <a:spcBef>
                          <a:spcPts val="0"/>
                        </a:spcBef>
                        <a:spcAft>
                          <a:spcPts val="0"/>
                        </a:spcAft>
                        <a:buClrTx/>
                        <a:buSzTx/>
                        <a:buFontTx/>
                        <a:buNone/>
                        <a:tabLst/>
                        <a:defRPr/>
                      </a:pPr>
                      <a:r>
                        <a:rPr lang="en-US" sz="1200" b="0" dirty="0">
                          <a:solidFill>
                            <a:srgbClr val="000000"/>
                          </a:solidFill>
                          <a:latin typeface="Arial" panose="020B0604020202020204" pitchFamily="34" charset="0"/>
                        </a:rPr>
                        <a:t>Supported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dirty="0">
                          <a:solidFill>
                            <a:srgbClr val="000000"/>
                          </a:solidFill>
                          <a:latin typeface="Arial" panose="020B0604020202020204" pitchFamily="34" charset="0"/>
                        </a:rPr>
                        <a:t>Not supported</a:t>
                      </a:r>
                      <a:endParaRPr lang="en-US" altLang="zh-CN"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a:solidFill>
                            <a:srgbClr val="000000"/>
                          </a:solidFill>
                          <a:latin typeface="Arial" panose="020B0604020202020204" pitchFamily="34" charset="0"/>
                        </a:rPr>
                        <a:t>SNMP/</a:t>
                      </a:r>
                      <a:r>
                        <a:rPr lang="en-US" altLang="zh-CN" sz="1200" b="0">
                          <a:solidFill>
                            <a:srgbClr val="000000"/>
                          </a:solidFill>
                          <a:latin typeface="Arial" panose="020B0604020202020204" pitchFamily="34" charset="0"/>
                        </a:rPr>
                        <a:t>Redfish</a:t>
                      </a:r>
                      <a:endParaRPr lang="en-US" sz="1200" b="0" i="0" u="none" strike="noStrike"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6897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0041E0-2636-4F75-8984-6147E90AE873}"/>
              </a:ext>
            </a:extLst>
          </p:cNvPr>
          <p:cNvPicPr>
            <a:picLocks noChangeAspect="1"/>
          </p:cNvPicPr>
          <p:nvPr/>
        </p:nvPicPr>
        <p:blipFill>
          <a:blip r:embed="rId3"/>
          <a:stretch>
            <a:fillRect/>
          </a:stretch>
        </p:blipFill>
        <p:spPr>
          <a:xfrm>
            <a:off x="622725" y="1400500"/>
            <a:ext cx="9505723" cy="4804688"/>
          </a:xfrm>
          <a:prstGeom prst="rect">
            <a:avLst/>
          </a:prstGeom>
        </p:spPr>
      </p:pic>
      <p:sp>
        <p:nvSpPr>
          <p:cNvPr id="20483" name="标题 1"/>
          <p:cNvSpPr>
            <a:spLocks noGrp="1"/>
          </p:cNvSpPr>
          <p:nvPr>
            <p:ph type="title" idx="4294967295"/>
          </p:nvPr>
        </p:nvSpPr>
        <p:spPr>
          <a:xfrm>
            <a:off x="737907" y="306966"/>
            <a:ext cx="10440057" cy="50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0048" rIns="80098" bIns="40048" numCol="1" anchor="ctr" anchorCtr="0" compatLnSpc="1">
            <a:prstTxWarp prst="textNoShape">
              <a:avLst/>
            </a:prstTxWarp>
            <a:noAutofit/>
          </a:bodyPr>
          <a:lstStyle/>
          <a:p>
            <a:pPr defTabSz="914034" eaLnBrk="0" fontAlgn="ctr" hangingPunct="0">
              <a:spcAft>
                <a:spcPct val="0"/>
              </a:spcAft>
            </a:pPr>
            <a:r>
              <a:rPr lang="en-US" sz="3500" b="1" dirty="0">
                <a:solidFill>
                  <a:srgbClr val="990000"/>
                </a:solidFill>
                <a:latin typeface="Arial" panose="020B0604020202020204" pitchFamily="34" charset="0"/>
              </a:rPr>
              <a:t>Resource Addition - Add One by One</a:t>
            </a:r>
          </a:p>
        </p:txBody>
      </p:sp>
      <p:sp>
        <p:nvSpPr>
          <p:cNvPr id="4" name="TextBox 3"/>
          <p:cNvSpPr txBox="1"/>
          <p:nvPr/>
        </p:nvSpPr>
        <p:spPr>
          <a:xfrm>
            <a:off x="669024" y="759504"/>
            <a:ext cx="10765196" cy="646331"/>
          </a:xfrm>
          <a:prstGeom prst="rect">
            <a:avLst/>
          </a:prstGeom>
          <a:noFill/>
        </p:spPr>
        <p:txBody>
          <a:bodyPr wrap="square">
            <a:noAutofit/>
          </a:bodyPr>
          <a:lstStyle/>
          <a:p>
            <a:pPr fontAlgn="ctr">
              <a:defRPr/>
            </a:pPr>
            <a:r>
              <a:rPr lang="en-US" sz="1600" dirty="0">
                <a:latin typeface="Arial" panose="020B0604020202020204" pitchFamily="34" charset="0"/>
              </a:rPr>
              <a:t>Adding devices based on Redfish: Huawei-developed servers can be discovered by specifying the IP address of a single server.</a:t>
            </a:r>
            <a:endParaRPr lang="en-US" altLang="zh-CN"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圆角矩形标注 11"/>
          <p:cNvSpPr/>
          <p:nvPr/>
        </p:nvSpPr>
        <p:spPr>
          <a:xfrm>
            <a:off x="4247135" y="1518684"/>
            <a:ext cx="1548962" cy="307378"/>
          </a:xfrm>
          <a:prstGeom prst="wedgeRoundRectCallout">
            <a:avLst>
              <a:gd name="adj1" fmla="val -66244"/>
              <a:gd name="adj2" fmla="val 63251"/>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Enter the device IP address, for example, 10.10.10.2.</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标注 12"/>
          <p:cNvSpPr/>
          <p:nvPr/>
        </p:nvSpPr>
        <p:spPr>
          <a:xfrm>
            <a:off x="4500250" y="2094920"/>
            <a:ext cx="992483" cy="204188"/>
          </a:xfrm>
          <a:prstGeom prst="wedgeRoundRectCallout">
            <a:avLst>
              <a:gd name="adj1" fmla="val -79643"/>
              <a:gd name="adj2" fmla="val -4652"/>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a subnet.</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标注 13"/>
          <p:cNvSpPr/>
          <p:nvPr/>
        </p:nvSpPr>
        <p:spPr>
          <a:xfrm>
            <a:off x="8904312" y="1587650"/>
            <a:ext cx="1334719" cy="400198"/>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The default value is </a:t>
            </a:r>
            <a:r>
              <a:rPr lang="en-US" sz="800" i="1" dirty="0">
                <a:latin typeface="Arial" panose="020B0604020202020204" pitchFamily="34" charset="0"/>
              </a:rPr>
              <a:t>Model</a:t>
            </a:r>
            <a:r>
              <a:rPr lang="en-US" sz="800" b="1" dirty="0">
                <a:latin typeface="Arial" panose="020B0604020202020204" pitchFamily="34" charset="0"/>
              </a:rPr>
              <a:t>-</a:t>
            </a:r>
            <a:r>
              <a:rPr lang="en-US" sz="800" i="1" dirty="0">
                <a:latin typeface="Arial" panose="020B0604020202020204" pitchFamily="34" charset="0"/>
              </a:rPr>
              <a:t>IP address</a:t>
            </a:r>
            <a:r>
              <a:rPr lang="en-US" sz="800" dirty="0">
                <a:latin typeface="Arial" panose="020B0604020202020204" pitchFamily="34" charset="0"/>
              </a:rPr>
              <a:t>. Use the default value.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标注 14"/>
          <p:cNvSpPr/>
          <p:nvPr/>
        </p:nvSpPr>
        <p:spPr>
          <a:xfrm>
            <a:off x="7212124" y="2733827"/>
            <a:ext cx="1555490" cy="314170"/>
          </a:xfrm>
          <a:prstGeom prst="wedgeRoundRectCallout">
            <a:avLst>
              <a:gd name="adj1" fmla="val -66809"/>
              <a:gd name="adj2" fmla="val 41979"/>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the discovery protocol supported by the device.</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标注 16"/>
          <p:cNvSpPr/>
          <p:nvPr/>
        </p:nvSpPr>
        <p:spPr>
          <a:xfrm>
            <a:off x="3107668" y="3471033"/>
            <a:ext cx="1623938" cy="430648"/>
          </a:xfrm>
          <a:prstGeom prst="wedgeRoundRectCallout">
            <a:avLst>
              <a:gd name="adj1" fmla="val -119011"/>
              <a:gd name="adj2" fmla="val -64187"/>
              <a:gd name="adj3" fmla="val 16667"/>
            </a:avLst>
          </a:prstGeom>
          <a:noFill/>
          <a:ln>
            <a:solidFill>
              <a:srgbClr val="ED6D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fontAlgn="ctr"/>
            <a:r>
              <a:rPr lang="en-US" sz="800" dirty="0">
                <a:latin typeface="Arial" panose="020B0604020202020204" pitchFamily="34" charset="0"/>
              </a:rPr>
              <a:t>Select an auxiliary protocol. Some functions require a specified protocol.</a:t>
            </a:r>
            <a:endParaRPr lang="en-US" altLang="zh-CN" sz="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6066861"/>
      </p:ext>
    </p:extLst>
  </p:cSld>
  <p:clrMapOvr>
    <a:masterClrMapping/>
  </p:clrMapOvr>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Arial"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Arial"/>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7F1CE79D-63B5-4309-AF86-BE8403712FCE}"/>
    </a:ext>
  </a:extLst>
</a:theme>
</file>

<file path=ppt/theme/theme3.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C2AF7616-8534-4B9D-9D9F-D73609E1A66D}"/>
    </a:ext>
  </a:extLst>
</a:theme>
</file>

<file path=ppt/theme/theme4.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Arial"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E44F2044-EF39-4D14-962C-F22C0F6E607D}" vid="{A16FAD9E-AADD-4059-825F-51D71FC85394}"/>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1625</Words>
  <Application>Microsoft Office PowerPoint</Application>
  <PresentationFormat>宽屏</PresentationFormat>
  <Paragraphs>176</Paragraphs>
  <Slides>23</Slides>
  <Notes>10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23</vt:i4>
      </vt:variant>
    </vt:vector>
  </HeadingPairs>
  <TitlesOfParts>
    <vt:vector size="39" baseType="lpstr">
      <vt:lpstr>.AppleSystemUIFont</vt:lpstr>
      <vt:lpstr>FrutigerNext LT Medium</vt:lpstr>
      <vt:lpstr>FrutigerNext LT Regular</vt:lpstr>
      <vt:lpstr>MS PGothic</vt:lpstr>
      <vt:lpstr>等线</vt:lpstr>
      <vt:lpstr>黑体</vt:lpstr>
      <vt:lpstr>华文细黑</vt:lpstr>
      <vt:lpstr>宋体</vt:lpstr>
      <vt:lpstr>微软雅黑</vt:lpstr>
      <vt:lpstr>微软雅黑</vt:lpstr>
      <vt:lpstr>Arial</vt:lpstr>
      <vt:lpstr>Wingdings</vt:lpstr>
      <vt:lpstr>1#UC&amp;C母版初稿</vt:lpstr>
      <vt:lpstr>封面页_图片版 </vt:lpstr>
      <vt:lpstr>结束页</vt:lpstr>
      <vt:lpstr>1_章节页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Resource Addition - Add One by One</vt:lpstr>
      <vt:lpstr>Resource Addition - Add One by One</vt:lpstr>
      <vt:lpstr>PowerPoint 演示文稿</vt:lpstr>
      <vt:lpstr>PowerPoint 演示文稿</vt:lpstr>
      <vt:lpstr>PowerPoint 演示文稿</vt:lpstr>
      <vt:lpstr>PowerPoint 演示文稿</vt:lpstr>
      <vt:lpstr>PowerPoint 演示文稿</vt:lpstr>
      <vt:lpstr>Resource Monitoring - 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2021-05-20T09:21:33Z</dcterms:created>
  <dcterms:modified xsi:type="dcterms:W3CDTF">2021-07-29T00:32:17Z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(3)JRwPSaOFtRct4e5Vfdv9ErJpkcb1qk8J6QrleEnE5/BEfEQ8Xt4KAm2gPCx0MAhQgudZLre6
MOlm1qehg+Coh7a5BzqPClkF4COXv6eGtDxP384Pq7ttuBXtjqwmxaGgpTSidDKVKSgxFUe3
bzU34cumo2XqBDQCpxlEixrOj23/DRAMIG+LkXG7SvAriHGqy4zLQCNXFHs1CT5KBQEXsIT7
+1LsK8mnA9bIbfJevH</vt:lpwstr>
  </property>
  <property fmtid="{D5CDD505-2E9C-101B-9397-08002B2CF9AE}" pid="3" name="_2015_ms_pID_7253431">
    <vt:lpwstr>SsxZqvsEoatP3i/OwrozqDGIBMzFVq3F4e8EmxZlFv6kn7Vu9mt248
JG07gX/GGja9U+kknmoec3kcDGKdehb4fzDAQ3jpkX65X5baMUh1DZ2ofQKlAW2GuE6MNrG5
3qIqmLryaS8PrmPn8UkAkUDPzTPOYhSh2KwH8hwxshx6edJItvAdhwm/2/8syZ88zLhFx8v9
VF3sH6stbCBbq5LpgKbWARiUsd4EsTU84kzq</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1624237103</vt:lpwstr>
  </property>
  <property fmtid="{D5CDD505-2E9C-101B-9397-08002B2CF9AE}" pid="8" name="_2015_ms_pID_7253432">
    <vt:lpwstr>MQ==</vt:lpwstr>
  </property>
</Properties>
</file>