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59" r:id="rId1"/>
    <p:sldMasterId id="2147483865" r:id="rId2"/>
    <p:sldMasterId id="2147483888" r:id="rId3"/>
    <p:sldMasterId id="2147483893" r:id="rId4"/>
    <p:sldMasterId id="2147483895" r:id="rId5"/>
    <p:sldMasterId id="2147483897" r:id="rId6"/>
    <p:sldMasterId id="2147483899" r:id="rId7"/>
  </p:sldMasterIdLst>
  <p:notesMasterIdLst>
    <p:notesMasterId r:id="rId34"/>
  </p:notesMasterIdLst>
  <p:handoutMasterIdLst>
    <p:handoutMasterId r:id="rId35"/>
  </p:handoutMasterIdLst>
  <p:sldIdLst>
    <p:sldId id="1319" r:id="rId8"/>
    <p:sldId id="1542" r:id="rId9"/>
    <p:sldId id="1501" r:id="rId10"/>
    <p:sldId id="1556" r:id="rId11"/>
    <p:sldId id="1554" r:id="rId12"/>
    <p:sldId id="1507" r:id="rId13"/>
    <p:sldId id="1540" r:id="rId14"/>
    <p:sldId id="1511" r:id="rId15"/>
    <p:sldId id="1512" r:id="rId16"/>
    <p:sldId id="1553" r:id="rId17"/>
    <p:sldId id="1517" r:id="rId18"/>
    <p:sldId id="1520" r:id="rId19"/>
    <p:sldId id="1541" r:id="rId20"/>
    <p:sldId id="1527" r:id="rId21"/>
    <p:sldId id="1543" r:id="rId22"/>
    <p:sldId id="1544" r:id="rId23"/>
    <p:sldId id="1545" r:id="rId24"/>
    <p:sldId id="1546" r:id="rId25"/>
    <p:sldId id="1547" r:id="rId26"/>
    <p:sldId id="1548" r:id="rId27"/>
    <p:sldId id="1549" r:id="rId28"/>
    <p:sldId id="1557" r:id="rId29"/>
    <p:sldId id="1552" r:id="rId30"/>
    <p:sldId id="1551" r:id="rId31"/>
    <p:sldId id="1550" r:id="rId32"/>
    <p:sldId id="1497" r:id="rId33"/>
  </p:sldIdLst>
  <p:sldSz cx="12192000" cy="6858000"/>
  <p:notesSz cx="7099300" cy="10234613"/>
  <p:defaultTextStyle>
    <a:defPPr lvl="0">
      <a:defRPr lang="zh-CN"/>
    </a:defPPr>
    <a:lvl1pPr lvl="1" algn="l" rtl="0" fontAlgn="t">
      <a:spcBef>
        <a:spcPct val="0"/>
      </a:spcBef>
      <a:spcAft>
        <a:spcPct val="0"/>
      </a:spcAft>
      <a:defRPr sz="1000" kern="1200">
        <a:solidFill>
          <a:schemeClr val="tx1"/>
        </a:solidFill>
        <a:latin typeface="Arial" pitchFamily="34" charset="0"/>
        <a:ea typeface="宋体" charset="-122"/>
        <a:cs typeface="+mn-cs"/>
      </a:defRPr>
    </a:lvl1pPr>
    <a:lvl2pPr marL="457200" lvl="2" algn="l" rtl="0" fontAlgn="t">
      <a:spcBef>
        <a:spcPct val="0"/>
      </a:spcBef>
      <a:spcAft>
        <a:spcPct val="0"/>
      </a:spcAft>
      <a:defRPr sz="1000" kern="1200">
        <a:solidFill>
          <a:schemeClr val="tx1"/>
        </a:solidFill>
        <a:latin typeface="Arial" pitchFamily="34" charset="0"/>
        <a:ea typeface="宋体" charset="-122"/>
        <a:cs typeface="+mn-cs"/>
      </a:defRPr>
    </a:lvl2pPr>
    <a:lvl3pPr marL="914400" lvl="3" algn="l" rtl="0" fontAlgn="t">
      <a:spcBef>
        <a:spcPct val="0"/>
      </a:spcBef>
      <a:spcAft>
        <a:spcPct val="0"/>
      </a:spcAft>
      <a:defRPr sz="1000" kern="1200">
        <a:solidFill>
          <a:schemeClr val="tx1"/>
        </a:solidFill>
        <a:latin typeface="Arial" pitchFamily="34" charset="0"/>
        <a:ea typeface="宋体" charset="-122"/>
        <a:cs typeface="+mn-cs"/>
      </a:defRPr>
    </a:lvl3pPr>
    <a:lvl4pPr marL="1371600" lvl="4"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p:defaultTextStyle>
  <p:extLst>
    <p:ext uri="{EFAFB233-063F-42B5-8137-9DF3F51BA10A}">
      <p15:sldGuideLst xmlns:p15="http://schemas.microsoft.com/office/powerpoint/2012/main">
        <p15:guide id="1" orient="horz" pos="2750" userDrawn="1">
          <p15:clr>
            <a:srgbClr val="A4A3A4"/>
          </p15:clr>
        </p15:guide>
        <p15:guide id="2" orient="horz" pos="595" userDrawn="1">
          <p15:clr>
            <a:srgbClr val="A4A3A4"/>
          </p15:clr>
        </p15:guide>
        <p15:guide id="3" orient="horz" pos="5" userDrawn="1">
          <p15:clr>
            <a:srgbClr val="A4A3A4"/>
          </p15:clr>
        </p15:guide>
        <p15:guide id="4" orient="horz" pos="4020" userDrawn="1">
          <p15:clr>
            <a:srgbClr val="A4A3A4"/>
          </p15:clr>
        </p15:guide>
        <p15:guide id="5" pos="370" userDrawn="1">
          <p15:clr>
            <a:srgbClr val="A4A3A4"/>
          </p15:clr>
        </p15:guide>
        <p15:guide id="6" pos="3840" userDrawn="1">
          <p15:clr>
            <a:srgbClr val="A4A3A4"/>
          </p15:clr>
        </p15:guide>
        <p15:guide id="7" pos="7310" userDrawn="1">
          <p15:clr>
            <a:srgbClr val="A4A3A4"/>
          </p15:clr>
        </p15:guide>
      </p15:sldGuideLst>
    </p:ext>
    <p:ext uri="{2D200454-40CA-4A62-9FC3-DE9A4176ACB9}">
      <p15:notesGuideLst xmlns:p15="http://schemas.microsoft.com/office/powerpoint/2012/main">
        <p15:guide id="1" orient="horz" pos="3223">
          <p15:clr>
            <a:srgbClr val="A4A3A4"/>
          </p15:clr>
        </p15:guide>
        <p15:guide id="2" orient="horz" pos="479">
          <p15:clr>
            <a:srgbClr val="A4A3A4"/>
          </p15:clr>
        </p15:guide>
        <p15:guide id="3" pos="2440">
          <p15:clr>
            <a:srgbClr val="A4A3A4"/>
          </p15:clr>
        </p15:guide>
        <p15:guide id="4" pos="444">
          <p15:clr>
            <a:srgbClr val="A4A3A4"/>
          </p15:clr>
        </p15:guide>
        <p15:guide id="5" pos="40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C00000"/>
    <a:srgbClr val="EE0000"/>
    <a:srgbClr val="00CCFF"/>
    <a:srgbClr val="0099CC"/>
    <a:srgbClr val="FF0909"/>
    <a:srgbClr val="33CCFF"/>
    <a:srgbClr val="66CCFF"/>
    <a:srgbClr val="990000"/>
    <a:srgbClr val="CF6B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96424" autoAdjust="0"/>
  </p:normalViewPr>
  <p:slideViewPr>
    <p:cSldViewPr showGuides="1">
      <p:cViewPr varScale="1">
        <p:scale>
          <a:sx n="116" d="100"/>
          <a:sy n="116" d="100"/>
        </p:scale>
        <p:origin x="204" y="102"/>
      </p:cViewPr>
      <p:guideLst>
        <p:guide orient="horz" pos="2750"/>
        <p:guide orient="horz" pos="595"/>
        <p:guide orient="horz" pos="5"/>
        <p:guide orient="horz" pos="4020"/>
        <p:guide pos="370"/>
        <p:guide pos="3840"/>
        <p:guide pos="7310"/>
      </p:guideLst>
    </p:cSldViewPr>
  </p:slideViewPr>
  <p:notesTextViewPr>
    <p:cViewPr>
      <p:scale>
        <a:sx n="75" d="100"/>
        <a:sy n="75" d="100"/>
      </p:scale>
      <p:origin x="0" y="0"/>
    </p:cViewPr>
  </p:notesTextViewPr>
  <p:sorterViewPr>
    <p:cViewPr>
      <p:scale>
        <a:sx n="66" d="100"/>
        <a:sy n="66" d="100"/>
      </p:scale>
      <p:origin x="0" y="834"/>
    </p:cViewPr>
  </p:sorterViewPr>
  <p:notesViewPr>
    <p:cSldViewPr showGuides="1">
      <p:cViewPr>
        <p:scale>
          <a:sx n="66" d="100"/>
          <a:sy n="66" d="100"/>
        </p:scale>
        <p:origin x="-2502" y="972"/>
      </p:cViewPr>
      <p:guideLst>
        <p:guide orient="horz" pos="3223"/>
        <p:guide orient="horz" pos="479"/>
        <p:guide pos="2440"/>
        <p:guide pos="444"/>
        <p:guide pos="4028"/>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latin typeface="Arial" panose="020B0604020202020204" pitchFamily="34" charset="0"/>
              <a:ea typeface="微软雅黑" panose="020B0503020204020204" pitchFamily="34" charset="-122"/>
              <a:sym typeface="Arial" panose="020B0604020202020204" pitchFamily="34" charset="0"/>
            </a:endParaRPr>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latin typeface="Arial" panose="020B0604020202020204" pitchFamily="34" charset="0"/>
              <a:ea typeface="微软雅黑" panose="020B0503020204020204" pitchFamily="34" charset="-122"/>
              <a:sym typeface="Arial" panose="020B0604020202020204" pitchFamily="34" charset="0"/>
            </a:endParaRPr>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latin typeface="Arial" panose="020B0604020202020204" pitchFamily="34" charset="0"/>
            </a:endParaRPr>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latin typeface="Arial" panose="020B0604020202020204" pitchFamily="34" charset="0"/>
              </a:rPr>
              <a:pPr>
                <a:defRPr/>
              </a:pPr>
              <a:t>‹#›</a:t>
            </a:fld>
            <a:endParaRPr lang="en-US" altLang="zh-CN">
              <a:latin typeface="Arial" panose="020B0604020202020204" pitchFamily="34" charset="0"/>
            </a:endParaRPr>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139700" y="768350"/>
            <a:ext cx="6823075" cy="3838575"/>
          </a:xfrm>
          <a:prstGeom prst="rect">
            <a:avLst/>
          </a:prstGeom>
          <a:noFill/>
          <a:ln w="9525">
            <a:solidFill>
              <a:srgbClr val="000000"/>
            </a:solidFill>
            <a:miter lim="800000"/>
            <a:headEnd/>
            <a:tailEnd/>
          </a:ln>
        </p:spPr>
        <p:txBody>
          <a:bodyPr/>
          <a:lstStyle/>
          <a:p>
            <a:endParaRPr lang="zh-CN" altLang="en-US">
              <a:latin typeface="Arial" panose="020B0604020202020204" pitchFamily="34" charset="0"/>
            </a:endParaRPr>
          </a:p>
        </p:txBody>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dt="0"/>
  <p:notesStyle>
    <a:lvl1pPr marL="180975" indent="-180975" algn="l" rtl="0" eaLnBrk="0" fontAlgn="base" hangingPunct="0">
      <a:lnSpc>
        <a:spcPct val="125000"/>
      </a:lnSpc>
      <a:spcBef>
        <a:spcPct val="0"/>
      </a:spcBef>
      <a:spcAft>
        <a:spcPts val="600"/>
      </a:spcAft>
      <a:buSzPct val="60000"/>
      <a:buFont typeface="Wingdings" pitchFamily="2" charset="2"/>
      <a:buChar char="l"/>
      <a:defRPr sz="1100" kern="1200">
        <a:solidFill>
          <a:schemeClr val="tx1"/>
        </a:solidFill>
        <a:latin typeface="Arial" panose="020B0604020202020204" pitchFamily="34" charset="0"/>
        <a:ea typeface="微软雅黑" panose="020B0503020204020204" pitchFamily="34" charset="-122"/>
        <a:cs typeface="+mn-cs"/>
        <a:sym typeface="Arial" panose="020B0604020202020204" pitchFamily="34" charset="0"/>
      </a:defRPr>
    </a:lvl1pPr>
    <a:lvl2pPr marL="541338" indent="-180975" algn="l" rtl="0" eaLnBrk="0" fontAlgn="base" hangingPunct="0">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sym typeface="Arial" panose="020B0604020202020204" pitchFamily="34" charset="0"/>
      </a:defRPr>
    </a:lvl2pPr>
    <a:lvl3pPr marL="895350" indent="-174625" algn="l" rtl="0" eaLnBrk="0" fontAlgn="base" hangingPunct="0">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sym typeface="Arial" panose="020B0604020202020204" pitchFamily="34" charset="0"/>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42875" y="760413"/>
            <a:ext cx="6818313" cy="3836987"/>
          </a:xfrm>
          <a:ln/>
        </p:spPr>
      </p:sp>
    </p:spTree>
    <p:extLst>
      <p:ext uri="{BB962C8B-B14F-4D97-AF65-F5344CB8AC3E}">
        <p14:creationId xmlns:p14="http://schemas.microsoft.com/office/powerpoint/2010/main" val="345808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页眉占位符 3"/>
          <p:cNvSpPr>
            <a:spLocks noGrp="1"/>
          </p:cNvSpPr>
          <p:nvPr>
            <p:ph type="hdr" sz="quarter" idx="10"/>
          </p:nvPr>
        </p:nvSpPr>
        <p:spPr>
          <a:xfrm>
            <a:off x="0" y="0"/>
            <a:ext cx="2971800" cy="458788"/>
          </a:xfrm>
          <a:prstGeom prst="rect">
            <a:avLst/>
          </a:prstGeom>
        </p:spPr>
        <p:txBody>
          <a:bodyPr/>
          <a:lstStyle/>
          <a:p>
            <a:r>
              <a:rPr lang="zh-CN" altLang="en-US" smtClean="0">
                <a:latin typeface="Arial" panose="020B0604020202020204" pitchFamily="34" charset="0"/>
                <a:ea typeface="微软雅黑" panose="020B0503020204020204" pitchFamily="34" charset="-122"/>
                <a:sym typeface="Arial" panose="020B0604020202020204" pitchFamily="34" charset="0"/>
              </a:rPr>
              <a:t>请将此处改为本章标题</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8507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07326F3-4732-B74B-9C70-D0992466E499}" type="slidenum">
              <a:rPr lang="en-US" smtClean="0">
                <a:latin typeface="Arial" panose="020B0604020202020204" pitchFamily="34" charset="0"/>
              </a:rPr>
              <a:t>3</a:t>
            </a:fld>
            <a:endParaRPr lang="en-US">
              <a:latin typeface="Arial" panose="020B0604020202020204" pitchFamily="34" charset="0"/>
            </a:endParaRPr>
          </a:p>
        </p:txBody>
      </p:sp>
    </p:spTree>
    <p:extLst>
      <p:ext uri="{BB962C8B-B14F-4D97-AF65-F5344CB8AC3E}">
        <p14:creationId xmlns:p14="http://schemas.microsoft.com/office/powerpoint/2010/main" val="1973481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5289456"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itchFamily="2" charset="-122"/>
                <a:sym typeface="FrutigerNext LT Regular" pitchFamily="34" charset="0"/>
              </a:rPr>
              <a:t>谢谢</a:t>
            </a:r>
            <a:endParaRPr lang="zh-CN" altLang="zh-CN" sz="4100" dirty="0">
              <a:solidFill>
                <a:srgbClr val="990000"/>
              </a:solidFill>
              <a:latin typeface="Arial" panose="020B0604020202020204" pitchFamily="34"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0F7C7B5-0135-F749-B910-7325E96AE705}"/>
              </a:ext>
            </a:extLst>
          </p:cNvPr>
          <p:cNvSpPr>
            <a:spLocks noGrp="1"/>
          </p:cNvSpPr>
          <p:nvPr>
            <p:ph type="body" sz="quarter" idx="10" hasCustomPrompt="1"/>
          </p:nvPr>
        </p:nvSpPr>
        <p:spPr>
          <a:xfrm>
            <a:off x="1033216" y="1843089"/>
            <a:ext cx="10118107" cy="3013725"/>
          </a:xfrm>
          <a:prstGeom prst="rect">
            <a:avLst/>
          </a:prstGeom>
        </p:spPr>
        <p:txBody>
          <a:bodyPr tIns="90000" bIns="90000"/>
          <a:lstStyle>
            <a:lvl1pPr marL="412585" indent="-398304">
              <a:lnSpc>
                <a:spcPct val="70000"/>
              </a:lnSpc>
              <a:buFont typeface="+mj-lt"/>
              <a:buAutoNum type="arabicPeriod"/>
              <a:tabLst/>
              <a:defRPr sz="2199">
                <a:solidFill>
                  <a:schemeClr val="tx1"/>
                </a:solidFill>
                <a:latin typeface="Microsoft YaHei" panose="020B0503020204020204" pitchFamily="34" charset="-122"/>
                <a:ea typeface="Microsoft YaHei" panose="020B0503020204020204" pitchFamily="34" charset="-122"/>
              </a:defRPr>
            </a:lvl1pPr>
            <a:lvl2pPr marL="412585" indent="-398304">
              <a:buFont typeface="+mj-lt"/>
              <a:buAutoNum type="arabicPeriod"/>
              <a:tabLst/>
              <a:defRPr/>
            </a:lvl2pPr>
            <a:lvl3pPr marL="14281" indent="0">
              <a:buFont typeface="+mj-lt"/>
              <a:buNone/>
              <a:tabLst/>
              <a:defRPr sz="2199">
                <a:latin typeface="Microsoft YaHei" panose="020B0503020204020204" pitchFamily="34" charset="-122"/>
                <a:ea typeface="Microsoft YaHei" panose="020B0503020204020204" pitchFamily="34" charset="-122"/>
              </a:defRPr>
            </a:lvl3pPr>
            <a:lvl4pPr marL="14281" indent="0">
              <a:buFont typeface="+mj-lt"/>
              <a:buNone/>
              <a:tabLst/>
              <a:defRPr sz="2199">
                <a:latin typeface="Microsoft YaHei" panose="020B0503020204020204" pitchFamily="34" charset="-122"/>
                <a:ea typeface="Microsoft YaHei" panose="020B0503020204020204" pitchFamily="34" charset="-122"/>
              </a:defRPr>
            </a:lvl4pPr>
            <a:lvl5pPr marL="14281" indent="0">
              <a:buFont typeface="+mj-lt"/>
              <a:buNone/>
              <a:tabLst/>
              <a:defRPr sz="2199">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515" y="1349255"/>
            <a:ext cx="176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 xmlns:a16="http://schemas.microsoft.com/office/drawing/2014/main" id="{568EC886-2612-1F43-AB51-21A76A078357}"/>
              </a:ext>
            </a:extLst>
          </p:cNvPr>
          <p:cNvSpPr txBox="1"/>
          <p:nvPr userDrawn="1"/>
        </p:nvSpPr>
        <p:spPr>
          <a:xfrm>
            <a:off x="918558" y="630374"/>
            <a:ext cx="2031325" cy="646203"/>
          </a:xfrm>
          <a:prstGeom prst="rect">
            <a:avLst/>
          </a:prstGeom>
          <a:noFill/>
        </p:spPr>
        <p:txBody>
          <a:bodyPr wrap="none" rtlCol="0">
            <a:spAutoFit/>
          </a:bodyPr>
          <a:lstStyle/>
          <a:p>
            <a:r>
              <a:rPr kumimoji="1" lang="en-US" altLang="zh-CN" sz="3599" dirty="0" smtClean="0">
                <a:solidFill>
                  <a:schemeClr val="tx1"/>
                </a:solidFill>
                <a:latin typeface="Arial" panose="020B0604020202020204" pitchFamily="34" charset="0"/>
                <a:ea typeface="微软雅黑" panose="020B0503020204020204" pitchFamily="34" charset="-122"/>
                <a:cs typeface="Microsoft YaHei" charset="-122"/>
                <a:sym typeface="Arial" panose="020B0604020202020204" pitchFamily="34" charset="0"/>
              </a:rPr>
              <a:t>Contents</a:t>
            </a:r>
            <a:endParaRPr kumimoji="1" lang="en-US" altLang="zh-CN" sz="3599" dirty="0">
              <a:solidFill>
                <a:schemeClr val="tx1"/>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Tree>
    <p:extLst>
      <p:ext uri="{BB962C8B-B14F-4D97-AF65-F5344CB8AC3E}">
        <p14:creationId xmlns:p14="http://schemas.microsoft.com/office/powerpoint/2010/main" val="1864847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9951" y="387351"/>
            <a:ext cx="10327216" cy="8683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69951" y="1374776"/>
            <a:ext cx="10572749" cy="4195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372739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376365"/>
            <a:ext cx="10530416" cy="4194175"/>
          </a:xfrm>
          <a:prstGeom prst="rect">
            <a:avLst/>
          </a:prstGeom>
        </p:spPr>
        <p:txBody>
          <a:bodyPr/>
          <a:lstStyle>
            <a:lvl1pPr marL="301504" marR="0" indent="-301504" algn="l" defTabSz="801367"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504" marR="0" lvl="0" indent="-301504" algn="l" defTabSz="801367"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199"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6"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7" name="TextBox 7"/>
          <p:cNvSpPr txBox="1"/>
          <p:nvPr userDrawn="1"/>
        </p:nvSpPr>
        <p:spPr bwMode="auto">
          <a:xfrm>
            <a:off x="1331640" y="521191"/>
            <a:ext cx="2664296"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dirty="0" smtClean="0">
                <a:solidFill>
                  <a:srgbClr val="990000"/>
                </a:solidFill>
                <a:latin typeface="Arial" panose="020B0604020202020204" pitchFamily="34" charset="0"/>
                <a:ea typeface="+mj-ea"/>
                <a:cs typeface="Arial" panose="020B0604020202020204" pitchFamily="34" charset="0"/>
              </a:rPr>
              <a:t>Objectives</a:t>
            </a:r>
            <a:endParaRPr lang="zh-CN" altLang="en-US" sz="3500" dirty="0" smtClean="0">
              <a:solidFill>
                <a:srgbClr val="990000"/>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5091724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02CEF1B-1879-424B-89C2-4B7E24B1895D}" type="datetimeFigureOut">
              <a:rPr lang="en-US" smtClean="0"/>
              <a:t>2021/8/5</a:t>
            </a:fld>
            <a:endParaRPr 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9554B6E-730F-4200-AB54-C53E3F8A928E}" type="slidenum">
              <a:rPr lang="en-US" smtClean="0"/>
              <a:t>‹#›</a:t>
            </a:fld>
            <a:endParaRPr lang="en-US"/>
          </a:p>
        </p:txBody>
      </p:sp>
    </p:spTree>
    <p:extLst>
      <p:ext uri="{BB962C8B-B14F-4D97-AF65-F5344CB8AC3E}">
        <p14:creationId xmlns:p14="http://schemas.microsoft.com/office/powerpoint/2010/main" val="2987238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Microsoft YaHei" panose="020B0503020204020204" pitchFamily="34" charset="-122"/>
                <a:ea typeface="Microsoft YaHei" panose="020B0503020204020204" pitchFamily="34" charset="-122"/>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xmlns="" id="{CA8B3F0C-616F-224A-B32F-9F9BF5EEE1BC}"/>
              </a:ext>
            </a:extLst>
          </p:cNvPr>
          <p:cNvSpPr>
            <a:spLocks noGrp="1"/>
          </p:cNvSpPr>
          <p:nvPr>
            <p:ph idx="12"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894" marR="0" indent="-168208"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icrosoft YaHei" panose="020B0503020204020204" pitchFamily="34" charset="-122"/>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icrosoft YaHei" panose="020B0503020204020204" pitchFamily="34" charset="-122"/>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zh-CN" altLang="en-US" dirty="0"/>
              <a:t>单击此处添加文本</a:t>
            </a:r>
            <a:endParaRPr lang="en-US" dirty="0"/>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Tree>
    <p:extLst>
      <p:ext uri="{BB962C8B-B14F-4D97-AF65-F5344CB8AC3E}">
        <p14:creationId xmlns:p14="http://schemas.microsoft.com/office/powerpoint/2010/main" val="1851123673"/>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10011834" y="5578475"/>
            <a:ext cx="1094317"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12192000" cy="3810000"/>
          </a:xfrm>
          <a:prstGeom prst="rect">
            <a:avLst/>
          </a:prstGeom>
          <a:noFill/>
          <a:ln w="9525">
            <a:noFill/>
            <a:miter lim="800000"/>
            <a:headEnd/>
            <a:tailEnd/>
          </a:ln>
        </p:spPr>
      </p:pic>
      <p:sp>
        <p:nvSpPr>
          <p:cNvPr id="5" name="Text Box 48"/>
          <p:cNvSpPr txBox="1">
            <a:spLocks noChangeArrowheads="1"/>
          </p:cNvSpPr>
          <p:nvPr/>
        </p:nvSpPr>
        <p:spPr bwMode="auto">
          <a:xfrm>
            <a:off x="9632951" y="4094163"/>
            <a:ext cx="1239011" cy="265564"/>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a:solidFill>
                  <a:srgbClr val="FFFFFF"/>
                </a:solidFill>
                <a:latin typeface="Arial" panose="020B0604020202020204" pitchFamily="34" charset="0"/>
                <a:ea typeface="微软雅黑" panose="020B0503020204020204" pitchFamily="34" charset="-122"/>
                <a:sym typeface="Arial" panose="020B0604020202020204" pitchFamily="34" charset="0"/>
              </a:rPr>
              <a:t>www.huawei.com</a:t>
            </a:r>
          </a:p>
        </p:txBody>
      </p:sp>
      <p:sp>
        <p:nvSpPr>
          <p:cNvPr id="6" name="Rectangle 49"/>
          <p:cNvSpPr>
            <a:spLocks noChangeArrowheads="1"/>
          </p:cNvSpPr>
          <p:nvPr/>
        </p:nvSpPr>
        <p:spPr bwMode="auto">
          <a:xfrm>
            <a:off x="874185" y="6207125"/>
            <a:ext cx="48745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Copyright © </a:t>
            </a:r>
            <a:r>
              <a:rPr lang="en-US" altLang="zh-CN" sz="1200" dirty="0" smtClean="0">
                <a:solidFill>
                  <a:srgbClr val="000000"/>
                </a:solidFill>
                <a:latin typeface="Arial" panose="020B0604020202020204" pitchFamily="34" charset="0"/>
                <a:ea typeface="微软雅黑" panose="020B0503020204020204" pitchFamily="34" charset="-122"/>
                <a:sym typeface="Arial" panose="020B0604020202020204" pitchFamily="34" charset="0"/>
              </a:rPr>
              <a:t>2018 </a:t>
            </a:r>
            <a:r>
              <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rPr>
              <a:t>Huawei Technologies Co., Ltd. All rights reserved. </a:t>
            </a:r>
          </a:p>
        </p:txBody>
      </p:sp>
      <p:sp>
        <p:nvSpPr>
          <p:cNvPr id="1414185" name="Rectangle 41"/>
          <p:cNvSpPr>
            <a:spLocks noGrp="1" noChangeArrowheads="1"/>
          </p:cNvSpPr>
          <p:nvPr>
            <p:ph type="ctrTitle" sz="quarter"/>
          </p:nvPr>
        </p:nvSpPr>
        <p:spPr>
          <a:xfrm>
            <a:off x="857251" y="1419226"/>
            <a:ext cx="7397749" cy="1470025"/>
          </a:xfrm>
          <a:ln algn="ctr"/>
        </p:spPr>
        <p:txBody>
          <a:bodyPr lIns="87802" tIns="43901" rIns="87802" bIns="43901"/>
          <a:lstStyle>
            <a:lvl1pPr defTabSz="784225" eaLnBrk="0" hangingPunct="0">
              <a:defRPr sz="4300">
                <a:solidFill>
                  <a:schemeClr val="bg1"/>
                </a:solidFill>
              </a:defRPr>
            </a:lvl1pPr>
          </a:lstStyle>
          <a:p>
            <a:r>
              <a:rPr lang="zh-CN" altLang="en-US"/>
              <a:t>单击此处编辑母版标题样式</a:t>
            </a:r>
          </a:p>
        </p:txBody>
      </p:sp>
    </p:spTree>
    <p:extLst>
      <p:ext uri="{BB962C8B-B14F-4D97-AF65-F5344CB8AC3E}">
        <p14:creationId xmlns:p14="http://schemas.microsoft.com/office/powerpoint/2010/main" val="2210772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2365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08879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2"/>
            <a:ext cx="12201373" cy="5594695"/>
          </a:xfrm>
          <a:prstGeom prst="rect">
            <a:avLst/>
          </a:prstGeom>
        </p:spPr>
      </p:pic>
      <p:sp>
        <p:nvSpPr>
          <p:cNvPr id="7" name="L 形 6"/>
          <p:cNvSpPr/>
          <p:nvPr userDrawn="1"/>
        </p:nvSpPr>
        <p:spPr>
          <a:xfrm rot="5400000">
            <a:off x="7850739" y="2130702"/>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latin typeface="Arial" panose="020B0604020202020204" pitchFamily="34" charset="0"/>
            </a:endParaRPr>
          </a:p>
        </p:txBody>
      </p:sp>
      <p:sp>
        <p:nvSpPr>
          <p:cNvPr id="10"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898646" y="907094"/>
            <a:ext cx="6557247" cy="690255"/>
          </a:xfrm>
          <a:prstGeom prst="rect">
            <a:avLst/>
          </a:prstGeom>
          <a:ln>
            <a:noFill/>
            <a:prstDash val="dash"/>
          </a:ln>
        </p:spPr>
        <p:txBody>
          <a:bodyPr lIns="0" tIns="0" rIns="0" bIns="0" anchor="t">
            <a:normAutofit/>
          </a:bodyPr>
          <a:lstStyle>
            <a:lvl1pPr algn="l">
              <a:defRPr sz="23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28898" y="1949372"/>
            <a:ext cx="6533289" cy="643926"/>
          </a:xfrm>
          <a:prstGeom prst="rect">
            <a:avLst/>
          </a:prstGeom>
        </p:spPr>
        <p:txBody>
          <a:bodyPr lIns="0" tIns="0" rIns="0" bIns="0"/>
          <a:lstStyle>
            <a:lvl1pPr>
              <a:defRPr sz="105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 xmlns:a16="http://schemas.microsoft.com/office/drawing/2014/main" id="{52F8733E-C4C9-8D4D-8DDA-CAB265AC05A0}"/>
              </a:ext>
            </a:extLst>
          </p:cNvPr>
          <p:cNvSpPr>
            <a:spLocks noGrp="1"/>
          </p:cNvSpPr>
          <p:nvPr>
            <p:ph type="body" sz="quarter" idx="11"/>
          </p:nvPr>
        </p:nvSpPr>
        <p:spPr>
          <a:xfrm>
            <a:off x="913231" y="6227192"/>
            <a:ext cx="1616539" cy="322753"/>
          </a:xfrm>
          <a:prstGeom prst="rect">
            <a:avLst/>
          </a:prstGeom>
        </p:spPr>
        <p:txBody>
          <a:bodyPr lIns="0" tIns="0" rIns="0" bIns="0"/>
          <a:lstStyle>
            <a:lvl1pPr>
              <a:defRPr sz="675">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047904293"/>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375"/>
            <a:ext cx="12192669" cy="5599236"/>
          </a:xfrm>
          <a:prstGeom prst="rect">
            <a:avLst/>
          </a:prstGeom>
        </p:spPr>
      </p:pic>
      <p:sp>
        <p:nvSpPr>
          <p:cNvPr id="8" name="Title 1">
            <a:extLst>
              <a:ext uri="{FF2B5EF4-FFF2-40B4-BE49-F238E27FC236}">
                <a16:creationId xmlns="" xmlns:a16="http://schemas.microsoft.com/office/drawing/2014/main" id="{62AA4863-E1EF-3342-A8CB-ECD4FD06CEB7}"/>
              </a:ext>
            </a:extLst>
          </p:cNvPr>
          <p:cNvSpPr>
            <a:spLocks noGrp="1"/>
          </p:cNvSpPr>
          <p:nvPr>
            <p:ph type="ctrTitle" hasCustomPrompt="1"/>
          </p:nvPr>
        </p:nvSpPr>
        <p:spPr>
          <a:xfrm>
            <a:off x="898646" y="907094"/>
            <a:ext cx="6557247" cy="690255"/>
          </a:xfrm>
          <a:prstGeom prst="rect">
            <a:avLst/>
          </a:prstGeom>
        </p:spPr>
        <p:txBody>
          <a:bodyPr lIns="0" tIns="0" rIns="0" bIns="0" anchor="t">
            <a:normAutofit/>
          </a:bodyPr>
          <a:lstStyle>
            <a:lvl1pPr algn="l">
              <a:defRPr sz="23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 xmlns:a16="http://schemas.microsoft.com/office/drawing/2014/main" id="{195303EA-8491-464F-99A0-67F948701C12}"/>
              </a:ext>
            </a:extLst>
          </p:cNvPr>
          <p:cNvSpPr>
            <a:spLocks noGrp="1"/>
          </p:cNvSpPr>
          <p:nvPr>
            <p:ph type="body" sz="quarter" idx="10" hasCustomPrompt="1"/>
          </p:nvPr>
        </p:nvSpPr>
        <p:spPr>
          <a:xfrm>
            <a:off x="928898" y="1949372"/>
            <a:ext cx="4126549" cy="643926"/>
          </a:xfrm>
          <a:prstGeom prst="rect">
            <a:avLst/>
          </a:prstGeom>
        </p:spPr>
        <p:txBody>
          <a:bodyPr lIns="0" tIns="0" rIns="0" bIns="0"/>
          <a:lstStyle>
            <a:lvl1pPr>
              <a:defRPr sz="105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 xmlns:a16="http://schemas.microsoft.com/office/drawing/2014/main" id="{56DBC59C-CE55-E340-A3AE-F88AAF0D7560}"/>
              </a:ext>
            </a:extLst>
          </p:cNvPr>
          <p:cNvSpPr>
            <a:spLocks noGrp="1"/>
          </p:cNvSpPr>
          <p:nvPr>
            <p:ph type="body" sz="quarter" idx="11"/>
          </p:nvPr>
        </p:nvSpPr>
        <p:spPr>
          <a:xfrm>
            <a:off x="913231" y="6227192"/>
            <a:ext cx="1616539" cy="322753"/>
          </a:xfrm>
          <a:prstGeom prst="rect">
            <a:avLst/>
          </a:prstGeom>
        </p:spPr>
        <p:txBody>
          <a:bodyPr lIns="0" tIns="0" rIns="0" bIns="0"/>
          <a:lstStyle>
            <a:lvl1pPr>
              <a:defRPr sz="675">
                <a:solidFill>
                  <a:schemeClr val="tx1"/>
                </a:solidFill>
              </a:defRPr>
            </a:lvl1pPr>
          </a:lstStyle>
          <a:p>
            <a:pPr lvl="0"/>
            <a:r>
              <a:rPr lang="zh-CN" altLang="en-US" smtClean="0"/>
              <a:t>单击此处编辑母版文本样式</a:t>
            </a:r>
          </a:p>
        </p:txBody>
      </p:sp>
      <p:sp>
        <p:nvSpPr>
          <p:cNvPr id="14" name="L 形 17">
            <a:extLst>
              <a:ext uri="{FF2B5EF4-FFF2-40B4-BE49-F238E27FC236}">
                <a16:creationId xmlns="" xmlns:a16="http://schemas.microsoft.com/office/drawing/2014/main" id="{3049C48A-4CAE-8940-8A29-89DE0543DF4C}"/>
              </a:ext>
            </a:extLst>
          </p:cNvPr>
          <p:cNvSpPr/>
          <p:nvPr userDrawn="1"/>
        </p:nvSpPr>
        <p:spPr>
          <a:xfrm rot="5400000">
            <a:off x="5367286" y="2370890"/>
            <a:ext cx="744262" cy="761911"/>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latin typeface="Arial" panose="020B0604020202020204" pitchFamily="34" charset="0"/>
            </a:endParaRPr>
          </a:p>
        </p:txBody>
      </p:sp>
    </p:spTree>
    <p:extLst>
      <p:ext uri="{BB962C8B-B14F-4D97-AF65-F5344CB8AC3E}">
        <p14:creationId xmlns:p14="http://schemas.microsoft.com/office/powerpoint/2010/main" val="248126582"/>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376"/>
            <a:ext cx="12192669" cy="5590529"/>
          </a:xfrm>
          <a:prstGeom prst="rect">
            <a:avLst/>
          </a:prstGeom>
        </p:spPr>
      </p:pic>
      <p:sp>
        <p:nvSpPr>
          <p:cNvPr id="9" name="L 形 8"/>
          <p:cNvSpPr/>
          <p:nvPr userDrawn="1"/>
        </p:nvSpPr>
        <p:spPr>
          <a:xfrm rot="5400000">
            <a:off x="5943057" y="2323659"/>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latin typeface="Arial" panose="020B0604020202020204" pitchFamily="34" charset="0"/>
            </a:endParaRPr>
          </a:p>
        </p:txBody>
      </p:sp>
      <p:sp>
        <p:nvSpPr>
          <p:cNvPr id="8" name="Title 1">
            <a:extLst>
              <a:ext uri="{FF2B5EF4-FFF2-40B4-BE49-F238E27FC236}">
                <a16:creationId xmlns="" xmlns:a16="http://schemas.microsoft.com/office/drawing/2014/main" id="{FB908F03-BBCC-164B-BE54-2E836D6E7C14}"/>
              </a:ext>
            </a:extLst>
          </p:cNvPr>
          <p:cNvSpPr>
            <a:spLocks noGrp="1"/>
          </p:cNvSpPr>
          <p:nvPr>
            <p:ph type="ctrTitle" hasCustomPrompt="1"/>
          </p:nvPr>
        </p:nvSpPr>
        <p:spPr>
          <a:xfrm>
            <a:off x="898646" y="907094"/>
            <a:ext cx="6557247" cy="690255"/>
          </a:xfrm>
          <a:prstGeom prst="rect">
            <a:avLst/>
          </a:prstGeom>
        </p:spPr>
        <p:txBody>
          <a:bodyPr lIns="0" tIns="0" rIns="0" bIns="0" anchor="t">
            <a:normAutofit/>
          </a:bodyPr>
          <a:lstStyle>
            <a:lvl1pPr algn="l">
              <a:defRPr sz="23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 xmlns:a16="http://schemas.microsoft.com/office/drawing/2014/main" id="{A3BE9F9B-07D9-DD4C-9CEF-250804A4145A}"/>
              </a:ext>
            </a:extLst>
          </p:cNvPr>
          <p:cNvSpPr>
            <a:spLocks noGrp="1"/>
          </p:cNvSpPr>
          <p:nvPr>
            <p:ph type="body" sz="quarter" idx="10" hasCustomPrompt="1"/>
          </p:nvPr>
        </p:nvSpPr>
        <p:spPr>
          <a:xfrm>
            <a:off x="928898" y="1949372"/>
            <a:ext cx="6533289" cy="643926"/>
          </a:xfrm>
          <a:prstGeom prst="rect">
            <a:avLst/>
          </a:prstGeom>
        </p:spPr>
        <p:txBody>
          <a:bodyPr lIns="0" tIns="0" rIns="0" bIns="0"/>
          <a:lstStyle>
            <a:lvl1pPr>
              <a:defRPr sz="105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 xmlns:a16="http://schemas.microsoft.com/office/drawing/2014/main" id="{93A299E5-0026-5A42-88AA-B3A7F29D3ABD}"/>
              </a:ext>
            </a:extLst>
          </p:cNvPr>
          <p:cNvSpPr>
            <a:spLocks noGrp="1"/>
          </p:cNvSpPr>
          <p:nvPr>
            <p:ph type="body" sz="quarter" idx="11"/>
          </p:nvPr>
        </p:nvSpPr>
        <p:spPr>
          <a:xfrm>
            <a:off x="913231" y="6227192"/>
            <a:ext cx="1616539" cy="322753"/>
          </a:xfrm>
          <a:prstGeom prst="rect">
            <a:avLst/>
          </a:prstGeom>
        </p:spPr>
        <p:txBody>
          <a:bodyPr lIns="0" tIns="0" rIns="0" bIns="0"/>
          <a:lstStyle>
            <a:lvl1pPr>
              <a:defRPr sz="675">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8004043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74021"/>
            <a:ext cx="12192669" cy="5668718"/>
          </a:xfrm>
          <a:prstGeom prst="rect">
            <a:avLst/>
          </a:prstGeom>
        </p:spPr>
      </p:pic>
      <p:sp>
        <p:nvSpPr>
          <p:cNvPr id="2" name="Title 1"/>
          <p:cNvSpPr>
            <a:spLocks noGrp="1"/>
          </p:cNvSpPr>
          <p:nvPr>
            <p:ph type="ctrTitle" hasCustomPrompt="1"/>
          </p:nvPr>
        </p:nvSpPr>
        <p:spPr>
          <a:xfrm>
            <a:off x="898646" y="907094"/>
            <a:ext cx="6557247" cy="690255"/>
          </a:xfrm>
          <a:prstGeom prst="rect">
            <a:avLst/>
          </a:prstGeom>
        </p:spPr>
        <p:txBody>
          <a:bodyPr lIns="0" tIns="0" rIns="0" bIns="0" anchor="t">
            <a:normAutofit/>
          </a:bodyPr>
          <a:lstStyle>
            <a:lvl1pPr algn="l">
              <a:defRPr sz="23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latin typeface="Arial" panose="020B0604020202020204" pitchFamily="34" charset="0"/>
            </a:endParaRPr>
          </a:p>
        </p:txBody>
      </p:sp>
      <p:sp>
        <p:nvSpPr>
          <p:cNvPr id="5" name="Text Placeholder 5">
            <a:extLst>
              <a:ext uri="{FF2B5EF4-FFF2-40B4-BE49-F238E27FC236}">
                <a16:creationId xmlns="" xmlns:a16="http://schemas.microsoft.com/office/drawing/2014/main" id="{6BB7B2F8-0AF7-D04F-81DD-52FDB6B7326C}"/>
              </a:ext>
            </a:extLst>
          </p:cNvPr>
          <p:cNvSpPr>
            <a:spLocks noGrp="1"/>
          </p:cNvSpPr>
          <p:nvPr>
            <p:ph type="body" sz="quarter" idx="10" hasCustomPrompt="1"/>
          </p:nvPr>
        </p:nvSpPr>
        <p:spPr>
          <a:xfrm>
            <a:off x="928898" y="1949372"/>
            <a:ext cx="6533289" cy="643926"/>
          </a:xfrm>
          <a:prstGeom prst="rect">
            <a:avLst/>
          </a:prstGeom>
        </p:spPr>
        <p:txBody>
          <a:bodyPr lIns="0" tIns="0" rIns="0" bIns="0"/>
          <a:lstStyle>
            <a:lvl1pPr>
              <a:defRPr sz="105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 xmlns:a16="http://schemas.microsoft.com/office/drawing/2014/main" id="{462D1BCC-0781-514D-8FE8-12F4AF64BC39}"/>
              </a:ext>
            </a:extLst>
          </p:cNvPr>
          <p:cNvSpPr>
            <a:spLocks noGrp="1"/>
          </p:cNvSpPr>
          <p:nvPr>
            <p:ph type="body" sz="quarter" idx="11"/>
          </p:nvPr>
        </p:nvSpPr>
        <p:spPr>
          <a:xfrm>
            <a:off x="913231" y="6227192"/>
            <a:ext cx="1616539" cy="322753"/>
          </a:xfrm>
          <a:prstGeom prst="rect">
            <a:avLst/>
          </a:prstGeom>
        </p:spPr>
        <p:txBody>
          <a:bodyPr lIns="0" tIns="0" rIns="0" bIns="0"/>
          <a:lstStyle>
            <a:lvl1pPr>
              <a:defRPr sz="675">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45301542"/>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960DD1-8AC3-8F46-9D2D-BF81187F43FC}"/>
              </a:ext>
            </a:extLst>
          </p:cNvPr>
          <p:cNvSpPr txBox="1"/>
          <p:nvPr userDrawn="1"/>
        </p:nvSpPr>
        <p:spPr>
          <a:xfrm>
            <a:off x="607250" y="1402066"/>
            <a:ext cx="3919503" cy="646203"/>
          </a:xfrm>
          <a:prstGeom prst="rect">
            <a:avLst/>
          </a:prstGeom>
          <a:noFill/>
        </p:spPr>
        <p:txBody>
          <a:bodyPr wrap="square" rtlCol="0">
            <a:spAutoFit/>
          </a:bodyPr>
          <a:lstStyle/>
          <a:p>
            <a:pPr algn="l"/>
            <a:r>
              <a:rPr lang="en-US" sz="3599" dirty="0">
                <a:solidFill>
                  <a:schemeClr val="tx1"/>
                </a:solidFill>
              </a:rPr>
              <a:t>Thank you.</a:t>
            </a:r>
          </a:p>
        </p:txBody>
      </p:sp>
    </p:spTree>
    <p:extLst>
      <p:ext uri="{BB962C8B-B14F-4D97-AF65-F5344CB8AC3E}">
        <p14:creationId xmlns:p14="http://schemas.microsoft.com/office/powerpoint/2010/main" val="14401736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6.tiff"/><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1.tiff"/><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7.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1"/>
            <a:ext cx="12192000" cy="931863"/>
          </a:xfrm>
          <a:prstGeom prst="rect">
            <a:avLst/>
          </a:prstGeom>
          <a:noFill/>
          <a:ln w="9525">
            <a:noFill/>
            <a:miter lim="800000"/>
            <a:headEnd/>
            <a:tailEnd/>
          </a:ln>
        </p:spPr>
      </p:pic>
      <p:sp>
        <p:nvSpPr>
          <p:cNvPr id="1418249" name="Text Box 9"/>
          <p:cNvSpPr txBox="1">
            <a:spLocks noChangeArrowheads="1"/>
          </p:cNvSpPr>
          <p:nvPr/>
        </p:nvSpPr>
        <p:spPr bwMode="auto">
          <a:xfrm>
            <a:off x="4582585" y="3189288"/>
            <a:ext cx="2539347"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Arial"/>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Arial"/>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Arial"/>
          <a:ea typeface="+mn-ea"/>
        </a:defRPr>
      </a:lvl2pPr>
      <a:lvl3pPr marL="1003300" indent="-201613" algn="l" defTabSz="801688" rtl="0" eaLnBrk="0" fontAlgn="base" hangingPunct="0">
        <a:spcBef>
          <a:spcPct val="20000"/>
        </a:spcBef>
        <a:spcAft>
          <a:spcPct val="0"/>
        </a:spcAft>
        <a:buChar char="•"/>
        <a:defRPr sz="2200">
          <a:solidFill>
            <a:schemeClr val="tx1"/>
          </a:solidFill>
          <a:latin typeface="Arial"/>
          <a:ea typeface="+mn-ea"/>
        </a:defRPr>
      </a:lvl3pPr>
      <a:lvl4pPr marL="1400175" indent="-198438" algn="l" defTabSz="801688" rtl="0" eaLnBrk="0" fontAlgn="base" hangingPunct="0">
        <a:spcBef>
          <a:spcPct val="20000"/>
        </a:spcBef>
        <a:spcAft>
          <a:spcPct val="0"/>
        </a:spcAft>
        <a:buChar char="–"/>
        <a:defRPr sz="1700">
          <a:solidFill>
            <a:schemeClr val="tx1"/>
          </a:solidFill>
          <a:latin typeface="Arial"/>
          <a:ea typeface="+mn-ea"/>
        </a:defRPr>
      </a:lvl4pPr>
      <a:lvl5pPr marL="1801813" indent="-201613" algn="l" defTabSz="801688" rtl="0" eaLnBrk="0" fontAlgn="base" hangingPunct="0">
        <a:spcBef>
          <a:spcPct val="20000"/>
        </a:spcBef>
        <a:spcAft>
          <a:spcPct val="0"/>
        </a:spcAft>
        <a:buChar char="»"/>
        <a:defRPr sz="1700">
          <a:solidFill>
            <a:schemeClr val="tx1"/>
          </a:solidFill>
          <a:latin typeface="Arial"/>
          <a:ea typeface="+mn-ea"/>
        </a:defRPr>
      </a:lvl5pPr>
      <a:lvl6pPr marL="2259013" indent="-201613" algn="l" defTabSz="801688" rtl="0" fontAlgn="base">
        <a:spcBef>
          <a:spcPct val="20000"/>
        </a:spcBef>
        <a:spcAft>
          <a:spcPct val="0"/>
        </a:spcAft>
        <a:buChar char="»"/>
        <a:defRPr sz="1700">
          <a:solidFill>
            <a:schemeClr val="tx1"/>
          </a:solidFill>
          <a:latin typeface="Arial"/>
          <a:ea typeface="+mn-ea"/>
        </a:defRPr>
      </a:lvl6pPr>
      <a:lvl7pPr marL="2716213" indent="-201613" algn="l" defTabSz="801688" rtl="0" fontAlgn="base">
        <a:spcBef>
          <a:spcPct val="20000"/>
        </a:spcBef>
        <a:spcAft>
          <a:spcPct val="0"/>
        </a:spcAft>
        <a:buChar char="»"/>
        <a:defRPr sz="1700">
          <a:solidFill>
            <a:schemeClr val="tx1"/>
          </a:solidFill>
          <a:latin typeface="Arial"/>
          <a:ea typeface="+mn-ea"/>
        </a:defRPr>
      </a:lvl7pPr>
      <a:lvl8pPr marL="3173413" indent="-201613" algn="l" defTabSz="801688" rtl="0" fontAlgn="base">
        <a:spcBef>
          <a:spcPct val="20000"/>
        </a:spcBef>
        <a:spcAft>
          <a:spcPct val="0"/>
        </a:spcAft>
        <a:buChar char="»"/>
        <a:defRPr sz="1700">
          <a:solidFill>
            <a:schemeClr val="tx1"/>
          </a:solidFill>
          <a:latin typeface="Arial"/>
          <a:ea typeface="+mn-ea"/>
        </a:defRPr>
      </a:lvl8pPr>
      <a:lvl9pPr marL="3630613" indent="-201613" algn="l" defTabSz="801688" rtl="0" fontAlgn="base">
        <a:spcBef>
          <a:spcPct val="20000"/>
        </a:spcBef>
        <a:spcAft>
          <a:spcPct val="0"/>
        </a:spcAft>
        <a:buChar char="»"/>
        <a:defRPr sz="1700">
          <a:solidFill>
            <a:schemeClr val="tx1"/>
          </a:solidFill>
          <a:latin typeface="Arial"/>
          <a:ea typeface="+mn-ea"/>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5" cstate="print"/>
          <a:srcRect/>
          <a:stretch>
            <a:fillRect/>
          </a:stretch>
        </p:blipFill>
        <p:spPr bwMode="auto">
          <a:xfrm>
            <a:off x="1" y="6221414"/>
            <a:ext cx="12189884"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6" cstate="print"/>
          <a:srcRect/>
          <a:stretch>
            <a:fillRect/>
          </a:stretch>
        </p:blipFill>
        <p:spPr bwMode="auto">
          <a:xfrm>
            <a:off x="10011834" y="6399214"/>
            <a:ext cx="1748367"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869951" y="387351"/>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869951" y="1374776"/>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13189" name="Rectangle 69"/>
          <p:cNvSpPr>
            <a:spLocks noChangeArrowheads="1"/>
          </p:cNvSpPr>
          <p:nvPr/>
        </p:nvSpPr>
        <p:spPr bwMode="auto">
          <a:xfrm>
            <a:off x="874185" y="6451600"/>
            <a:ext cx="48745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solidFill>
                  <a:srgbClr val="000000"/>
                </a:solidFill>
                <a:latin typeface="Arial" pitchFamily="34" charset="0"/>
                <a:ea typeface="微软雅黑" panose="020B0503020204020204" pitchFamily="34" charset="-122"/>
                <a:sym typeface="Arial" panose="020B0604020202020204" pitchFamily="34" charset="0"/>
              </a:rPr>
              <a:t>Copyright © </a:t>
            </a:r>
            <a:r>
              <a:rPr lang="en-US" altLang="zh-CN" sz="1200" dirty="0" smtClean="0">
                <a:solidFill>
                  <a:srgbClr val="000000"/>
                </a:solidFill>
                <a:latin typeface="Arial" pitchFamily="34" charset="0"/>
                <a:ea typeface="微软雅黑" panose="020B0503020204020204" pitchFamily="34" charset="-122"/>
                <a:sym typeface="Arial" panose="020B0604020202020204" pitchFamily="34" charset="0"/>
              </a:rPr>
              <a:t>2018 </a:t>
            </a:r>
            <a:r>
              <a:rPr lang="en-US" altLang="zh-CN" sz="1200" dirty="0">
                <a:solidFill>
                  <a:srgbClr val="000000"/>
                </a:solidFill>
                <a:latin typeface="Arial" pitchFamily="34" charset="0"/>
                <a:ea typeface="微软雅黑" panose="020B0503020204020204" pitchFamily="34" charset="-122"/>
                <a:sym typeface="Arial" panose="020B0604020202020204" pitchFamily="34" charset="0"/>
              </a:rPr>
              <a:t>Huawei Technologies Co., Ltd. All rights reserved. </a:t>
            </a:r>
          </a:p>
        </p:txBody>
      </p:sp>
      <p:sp>
        <p:nvSpPr>
          <p:cNvPr id="8" name="Rectangle 69"/>
          <p:cNvSpPr>
            <a:spLocks noChangeArrowheads="1"/>
          </p:cNvSpPr>
          <p:nvPr userDrawn="1"/>
        </p:nvSpPr>
        <p:spPr bwMode="auto">
          <a:xfrm>
            <a:off x="8128001" y="6451601"/>
            <a:ext cx="735642"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solidFill>
                  <a:srgbClr val="000000"/>
                </a:solidFill>
                <a:latin typeface="Arial" pitchFamily="34" charset="0"/>
                <a:ea typeface="微软雅黑" panose="020B0503020204020204" pitchFamily="34" charset="-122"/>
                <a:sym typeface="Arial" panose="020B0604020202020204" pitchFamily="34" charset="0"/>
              </a:rPr>
              <a:t>Page </a:t>
            </a:r>
            <a:fld id="{FD84AB49-BAEA-4E5A-A471-D1ECB6320745}" type="slidenum">
              <a:rPr lang="en-US" altLang="zh-CN" sz="1200">
                <a:solidFill>
                  <a:srgbClr val="000000"/>
                </a:solidFill>
                <a:latin typeface="Arial" pitchFamily="34" charset="0"/>
                <a:ea typeface="微软雅黑" panose="020B0503020204020204" pitchFamily="34" charset="-122"/>
                <a:sym typeface="Arial" panose="020B0604020202020204" pitchFamily="34" charset="0"/>
              </a:rPr>
              <a:pPr defTabSz="801688" eaLnBrk="0" fontAlgn="base" hangingPunct="0">
                <a:defRPr/>
              </a:pPr>
              <a:t>‹#›</a:t>
            </a:fld>
            <a:endParaRPr lang="en-US" altLang="zh-CN" sz="1200" dirty="0">
              <a:solidFill>
                <a:srgbClr val="000000"/>
              </a:solidFill>
              <a:latin typeface="Arial"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5505723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Arial"/>
          <a:ea typeface="+mj-ea"/>
          <a:cs typeface="+mj-cs"/>
        </a:defRPr>
      </a:lvl1pPr>
      <a:lvl2pPr algn="l" defTabSz="801688" rtl="0" eaLnBrk="0" fontAlgn="base" hangingPunct="0">
        <a:spcBef>
          <a:spcPct val="0"/>
        </a:spcBef>
        <a:spcAft>
          <a:spcPct val="0"/>
        </a:spcAft>
        <a:defRPr sz="3500">
          <a:solidFill>
            <a:srgbClr val="990000"/>
          </a:solidFill>
          <a:latin typeface="Arial"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Arial"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Arial"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Arial" pitchFamily="34" charset="0"/>
          <a:ea typeface="黑体" pitchFamily="2" charset="-122"/>
        </a:defRPr>
      </a:lvl5pPr>
      <a:lvl6pPr marL="457200" algn="l" defTabSz="801688" rtl="0" fontAlgn="base">
        <a:spcBef>
          <a:spcPct val="0"/>
        </a:spcBef>
        <a:spcAft>
          <a:spcPct val="0"/>
        </a:spcAft>
        <a:defRPr sz="3500">
          <a:solidFill>
            <a:srgbClr val="990000"/>
          </a:solidFill>
          <a:latin typeface="Arial" pitchFamily="34" charset="0"/>
          <a:ea typeface="黑体" pitchFamily="2" charset="-122"/>
        </a:defRPr>
      </a:lvl6pPr>
      <a:lvl7pPr marL="914400" algn="l" defTabSz="801688" rtl="0" fontAlgn="base">
        <a:spcBef>
          <a:spcPct val="0"/>
        </a:spcBef>
        <a:spcAft>
          <a:spcPct val="0"/>
        </a:spcAft>
        <a:defRPr sz="3500">
          <a:solidFill>
            <a:srgbClr val="990000"/>
          </a:solidFill>
          <a:latin typeface="Arial" pitchFamily="34" charset="0"/>
          <a:ea typeface="黑体" pitchFamily="2" charset="-122"/>
        </a:defRPr>
      </a:lvl7pPr>
      <a:lvl8pPr marL="1371600" algn="l" defTabSz="801688" rtl="0" fontAlgn="base">
        <a:spcBef>
          <a:spcPct val="0"/>
        </a:spcBef>
        <a:spcAft>
          <a:spcPct val="0"/>
        </a:spcAft>
        <a:defRPr sz="3500">
          <a:solidFill>
            <a:srgbClr val="990000"/>
          </a:solidFill>
          <a:latin typeface="Arial" pitchFamily="34" charset="0"/>
          <a:ea typeface="黑体" pitchFamily="2" charset="-122"/>
        </a:defRPr>
      </a:lvl8pPr>
      <a:lvl9pPr marL="1828800" algn="l" defTabSz="801688" rtl="0" fontAlgn="base">
        <a:spcBef>
          <a:spcPct val="0"/>
        </a:spcBef>
        <a:spcAft>
          <a:spcPct val="0"/>
        </a:spcAft>
        <a:defRPr sz="3500">
          <a:solidFill>
            <a:srgbClr val="990000"/>
          </a:solidFill>
          <a:latin typeface="Arial" pitchFamily="34" charset="0"/>
          <a:ea typeface="黑体" pitchFamily="2" charset="-122"/>
        </a:defRPr>
      </a:lvl9pPr>
    </p:titleStyle>
    <p:bodyStyle>
      <a:lvl1pPr marL="301625" indent="-301625" algn="l" defTabSz="801688" rtl="0" eaLnBrk="0" fontAlgn="base" hangingPunct="0">
        <a:lnSpc>
          <a:spcPct val="140000"/>
        </a:lnSpc>
        <a:spcBef>
          <a:spcPct val="30000"/>
        </a:spcBef>
        <a:spcAft>
          <a:spcPct val="0"/>
        </a:spcAft>
        <a:buClr>
          <a:srgbClr val="808080"/>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0" fontAlgn="base" hangingPunct="0">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0" fontAlgn="base" hangingPunct="0">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0" fontAlgn="base" hangingPunct="0">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19181AA-8E93-7743-ADEB-8A06A0DFC13A}"/>
              </a:ext>
            </a:extLst>
          </p:cNvPr>
          <p:cNvSpPr/>
          <p:nvPr userDrawn="1"/>
        </p:nvSpPr>
        <p:spPr>
          <a:xfrm>
            <a:off x="0" y="5590905"/>
            <a:ext cx="12192000"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53" tIns="34277" rIns="68553" bIns="34277" numCol="1" spcCol="0" rtlCol="0" fromWordArt="0" anchor="ctr" anchorCtr="0" forceAA="0" compatLnSpc="1">
            <a:prstTxWarp prst="textNoShape">
              <a:avLst/>
            </a:prstTxWarp>
            <a:noAutofit/>
          </a:bodyPr>
          <a:lstStyle/>
          <a:p>
            <a:pPr algn="ctr"/>
            <a:endParaRPr lang="en-US" sz="750" dirty="0">
              <a:latin typeface="Arial" panose="020B0604020202020204" pitchFamily="34" charset="0"/>
            </a:endParaRPr>
          </a:p>
        </p:txBody>
      </p:sp>
      <p:pic>
        <p:nvPicPr>
          <p:cNvPr id="5" name="Picture 4">
            <a:extLst>
              <a:ext uri="{FF2B5EF4-FFF2-40B4-BE49-F238E27FC236}">
                <a16:creationId xmlns="" xmlns:a16="http://schemas.microsoft.com/office/drawing/2014/main" id="{E6E8B5C1-4D37-8442-902D-D86F9BBDE27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205155" y="5970991"/>
            <a:ext cx="2259917" cy="489278"/>
          </a:xfrm>
          <a:prstGeom prst="rect">
            <a:avLst/>
          </a:prstGeom>
        </p:spPr>
      </p:pic>
    </p:spTree>
    <p:extLst>
      <p:ext uri="{BB962C8B-B14F-4D97-AF65-F5344CB8AC3E}">
        <p14:creationId xmlns:p14="http://schemas.microsoft.com/office/powerpoint/2010/main" val="256106801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Lst>
  <p:timing>
    <p:tnLst>
      <p:par>
        <p:cTn id="1" dur="indefinite" restart="never" nodeType="tmRoot"/>
      </p:par>
    </p:tnLst>
  </p:timing>
  <p:hf hdr="0" ftr="0" dt="0"/>
  <p:txStyles>
    <p:titleStyle>
      <a:lvl1pPr algn="l" defTabSz="685526" rtl="0" eaLnBrk="1" latinLnBrk="0" hangingPunct="1">
        <a:lnSpc>
          <a:spcPts val="2579"/>
        </a:lnSpc>
        <a:spcBef>
          <a:spcPct val="0"/>
        </a:spcBef>
        <a:buNone/>
        <a:defRPr sz="2399" kern="1200">
          <a:solidFill>
            <a:schemeClr val="tx1"/>
          </a:solidFill>
          <a:latin typeface="Arial" pitchFamily="34" charset="-122"/>
          <a:ea typeface="Microsoft YaHei" panose="020B0503020204020204" pitchFamily="34" charset="-122"/>
          <a:cs typeface="+mj-cs"/>
        </a:defRPr>
      </a:lvl1pPr>
    </p:titleStyle>
    <p:bodyStyle>
      <a:lvl1pPr marL="0" indent="0" algn="l" defTabSz="685526" rtl="0" eaLnBrk="1" latinLnBrk="0" hangingPunct="1">
        <a:lnSpc>
          <a:spcPct val="100000"/>
        </a:lnSpc>
        <a:spcBef>
          <a:spcPts val="0"/>
        </a:spcBef>
        <a:buFontTx/>
        <a:buNone/>
        <a:defRPr sz="750" kern="1200">
          <a:solidFill>
            <a:srgbClr val="1D1D1B"/>
          </a:solidFill>
          <a:latin typeface="Arial" pitchFamily="34" charset="0"/>
          <a:ea typeface="Microsoft YaHei" panose="020B0503020204020204" pitchFamily="34" charset="-122"/>
          <a:cs typeface="Arial" panose="020B0604020202020204" pitchFamily="34" charset="0"/>
        </a:defRPr>
      </a:lvl1pPr>
      <a:lvl2pPr marL="342763"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2pPr>
      <a:lvl3pPr marL="685526"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3pPr>
      <a:lvl4pPr marL="1028289"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4pPr>
      <a:lvl5pPr marL="1371051"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5pPr>
      <a:lvl6pPr marL="1885196"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6pPr>
      <a:lvl7pPr marL="2227958"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7pPr>
      <a:lvl8pPr marL="2570721"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8pPr>
      <a:lvl9pPr marL="2913484"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9pPr>
    </p:bodyStyle>
    <p:otherStyle>
      <a:defPPr>
        <a:defRPr lang="en-US"/>
      </a:defPPr>
      <a:lvl1pPr marL="0" algn="l" defTabSz="685526" rtl="0" eaLnBrk="1" latinLnBrk="0" hangingPunct="1">
        <a:defRPr sz="1349" kern="1200">
          <a:solidFill>
            <a:schemeClr val="tx1"/>
          </a:solidFill>
          <a:latin typeface="Arial"/>
          <a:ea typeface="+mn-ea"/>
          <a:cs typeface="+mn-cs"/>
        </a:defRPr>
      </a:lvl1pPr>
      <a:lvl2pPr marL="342763" algn="l" defTabSz="685526" rtl="0" eaLnBrk="1" latinLnBrk="0" hangingPunct="1">
        <a:defRPr sz="1349" kern="1200">
          <a:solidFill>
            <a:schemeClr val="tx1"/>
          </a:solidFill>
          <a:latin typeface="Arial"/>
          <a:ea typeface="+mn-ea"/>
          <a:cs typeface="+mn-cs"/>
        </a:defRPr>
      </a:lvl2pPr>
      <a:lvl3pPr marL="685526" algn="l" defTabSz="685526" rtl="0" eaLnBrk="1" latinLnBrk="0" hangingPunct="1">
        <a:defRPr sz="1349" kern="1200">
          <a:solidFill>
            <a:schemeClr val="tx1"/>
          </a:solidFill>
          <a:latin typeface="Arial"/>
          <a:ea typeface="+mn-ea"/>
          <a:cs typeface="+mn-cs"/>
        </a:defRPr>
      </a:lvl3pPr>
      <a:lvl4pPr marL="1028289" algn="l" defTabSz="685526" rtl="0" eaLnBrk="1" latinLnBrk="0" hangingPunct="1">
        <a:defRPr sz="1349" kern="1200">
          <a:solidFill>
            <a:schemeClr val="tx1"/>
          </a:solidFill>
          <a:latin typeface="Arial"/>
          <a:ea typeface="+mn-ea"/>
          <a:cs typeface="+mn-cs"/>
        </a:defRPr>
      </a:lvl4pPr>
      <a:lvl5pPr marL="1371051" algn="l" defTabSz="685526" rtl="0" eaLnBrk="1" latinLnBrk="0" hangingPunct="1">
        <a:defRPr sz="1349" kern="1200">
          <a:solidFill>
            <a:schemeClr val="tx1"/>
          </a:solidFill>
          <a:latin typeface="Arial"/>
          <a:ea typeface="+mn-ea"/>
          <a:cs typeface="+mn-cs"/>
        </a:defRPr>
      </a:lvl5pPr>
      <a:lvl6pPr marL="1713814" algn="l" defTabSz="685526" rtl="0" eaLnBrk="1" latinLnBrk="0" hangingPunct="1">
        <a:defRPr sz="1349" kern="1200">
          <a:solidFill>
            <a:schemeClr val="tx1"/>
          </a:solidFill>
          <a:latin typeface="Arial"/>
          <a:ea typeface="+mn-ea"/>
          <a:cs typeface="+mn-cs"/>
        </a:defRPr>
      </a:lvl6pPr>
      <a:lvl7pPr marL="2056577" algn="l" defTabSz="685526" rtl="0" eaLnBrk="1" latinLnBrk="0" hangingPunct="1">
        <a:defRPr sz="1349" kern="1200">
          <a:solidFill>
            <a:schemeClr val="tx1"/>
          </a:solidFill>
          <a:latin typeface="Arial"/>
          <a:ea typeface="+mn-ea"/>
          <a:cs typeface="+mn-cs"/>
        </a:defRPr>
      </a:lvl7pPr>
      <a:lvl8pPr marL="2399340" algn="l" defTabSz="685526" rtl="0" eaLnBrk="1" latinLnBrk="0" hangingPunct="1">
        <a:defRPr sz="1349" kern="1200">
          <a:solidFill>
            <a:schemeClr val="tx1"/>
          </a:solidFill>
          <a:latin typeface="Arial"/>
          <a:ea typeface="+mn-ea"/>
          <a:cs typeface="+mn-cs"/>
        </a:defRPr>
      </a:lvl8pPr>
      <a:lvl9pPr marL="2742103" algn="l" defTabSz="685526" rtl="0" eaLnBrk="1" latinLnBrk="0" hangingPunct="1">
        <a:defRPr sz="1349"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5121" userDrawn="1">
          <p15:clr>
            <a:srgbClr val="F26B43"/>
          </p15:clr>
        </p15:guide>
        <p15:guide id="3" pos="753"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805824"/>
      </p:ext>
    </p:extLst>
  </p:cSld>
  <p:clrMap bg1="lt1" tx1="dk1" bg2="lt2" tx2="dk2" accent1="accent1" accent2="accent2" accent3="accent3" accent4="accent4" accent5="accent5" accent6="accent6" hlink="hlink" folHlink="folHlink"/>
  <p:hf hdr="0" ftr="0" dt="0"/>
  <p:txStyles>
    <p:titleStyle>
      <a:lvl1pPr algn="l" defTabSz="890492" rtl="0" eaLnBrk="1" latinLnBrk="0" hangingPunct="1">
        <a:lnSpc>
          <a:spcPct val="90000"/>
        </a:lnSpc>
        <a:spcBef>
          <a:spcPct val="0"/>
        </a:spcBef>
        <a:buNone/>
        <a:defRPr sz="4285" kern="1200">
          <a:solidFill>
            <a:schemeClr val="tx1"/>
          </a:solidFill>
          <a:latin typeface="Arial"/>
          <a:ea typeface="+mj-ea"/>
          <a:cs typeface="+mj-cs"/>
        </a:defRPr>
      </a:lvl1pPr>
    </p:titleStyle>
    <p:bodyStyle>
      <a:lvl1pPr marL="222623" indent="-222623" algn="l" defTabSz="890492" rtl="0" eaLnBrk="1" latinLnBrk="0" hangingPunct="1">
        <a:lnSpc>
          <a:spcPct val="90000"/>
        </a:lnSpc>
        <a:spcBef>
          <a:spcPts val="974"/>
        </a:spcBef>
        <a:buFont typeface="Arial" panose="020B0604020202020204" pitchFamily="34" charset="0"/>
        <a:buChar char="•"/>
        <a:defRPr sz="2726" kern="1200">
          <a:solidFill>
            <a:schemeClr val="tx1"/>
          </a:solidFill>
          <a:latin typeface="Arial"/>
          <a:ea typeface="+mn-ea"/>
          <a:cs typeface="+mn-cs"/>
        </a:defRPr>
      </a:lvl1pPr>
      <a:lvl2pPr marL="667869" indent="-222623" algn="l" defTabSz="890492" rtl="0" eaLnBrk="1" latinLnBrk="0" hangingPunct="1">
        <a:lnSpc>
          <a:spcPct val="90000"/>
        </a:lnSpc>
        <a:spcBef>
          <a:spcPts val="487"/>
        </a:spcBef>
        <a:buFont typeface="Arial" panose="020B0604020202020204" pitchFamily="34" charset="0"/>
        <a:buChar char="•"/>
        <a:defRPr sz="2338" kern="1200">
          <a:solidFill>
            <a:schemeClr val="tx1"/>
          </a:solidFill>
          <a:latin typeface="Arial"/>
          <a:ea typeface="+mn-ea"/>
          <a:cs typeface="+mn-cs"/>
        </a:defRPr>
      </a:lvl2pPr>
      <a:lvl3pPr marL="1113116" indent="-222623" algn="l" defTabSz="890492" rtl="0" eaLnBrk="1" latinLnBrk="0" hangingPunct="1">
        <a:lnSpc>
          <a:spcPct val="90000"/>
        </a:lnSpc>
        <a:spcBef>
          <a:spcPts val="487"/>
        </a:spcBef>
        <a:buFont typeface="Arial" panose="020B0604020202020204" pitchFamily="34" charset="0"/>
        <a:buChar char="•"/>
        <a:defRPr sz="1948" kern="1200">
          <a:solidFill>
            <a:schemeClr val="tx1"/>
          </a:solidFill>
          <a:latin typeface="Arial"/>
          <a:ea typeface="+mn-ea"/>
          <a:cs typeface="+mn-cs"/>
        </a:defRPr>
      </a:lvl3pPr>
      <a:lvl4pPr marL="1558362"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4pPr>
      <a:lvl5pPr marL="2003608"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5pPr>
      <a:lvl6pPr marL="2448855"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6pPr>
      <a:lvl7pPr marL="2894101"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7pPr>
      <a:lvl8pPr marL="3339347"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8pPr>
      <a:lvl9pPr marL="3784594"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9pPr>
    </p:bodyStyle>
    <p:otherStyle>
      <a:defPPr>
        <a:defRPr lang="en-US"/>
      </a:defPPr>
      <a:lvl1pPr marL="0" algn="l" defTabSz="890492" rtl="0" eaLnBrk="1" latinLnBrk="0" hangingPunct="1">
        <a:defRPr sz="1753" kern="1200">
          <a:solidFill>
            <a:schemeClr val="tx1"/>
          </a:solidFill>
          <a:latin typeface="Arial"/>
          <a:ea typeface="+mn-ea"/>
          <a:cs typeface="+mn-cs"/>
        </a:defRPr>
      </a:lvl1pPr>
      <a:lvl2pPr marL="445247" algn="l" defTabSz="890492" rtl="0" eaLnBrk="1" latinLnBrk="0" hangingPunct="1">
        <a:defRPr sz="1753" kern="1200">
          <a:solidFill>
            <a:schemeClr val="tx1"/>
          </a:solidFill>
          <a:latin typeface="Arial"/>
          <a:ea typeface="+mn-ea"/>
          <a:cs typeface="+mn-cs"/>
        </a:defRPr>
      </a:lvl2pPr>
      <a:lvl3pPr marL="890492" algn="l" defTabSz="890492" rtl="0" eaLnBrk="1" latinLnBrk="0" hangingPunct="1">
        <a:defRPr sz="1753" kern="1200">
          <a:solidFill>
            <a:schemeClr val="tx1"/>
          </a:solidFill>
          <a:latin typeface="Arial"/>
          <a:ea typeface="+mn-ea"/>
          <a:cs typeface="+mn-cs"/>
        </a:defRPr>
      </a:lvl3pPr>
      <a:lvl4pPr marL="1335740" algn="l" defTabSz="890492" rtl="0" eaLnBrk="1" latinLnBrk="0" hangingPunct="1">
        <a:defRPr sz="1753" kern="1200">
          <a:solidFill>
            <a:schemeClr val="tx1"/>
          </a:solidFill>
          <a:latin typeface="Arial"/>
          <a:ea typeface="+mn-ea"/>
          <a:cs typeface="+mn-cs"/>
        </a:defRPr>
      </a:lvl4pPr>
      <a:lvl5pPr marL="1780986" algn="l" defTabSz="890492" rtl="0" eaLnBrk="1" latinLnBrk="0" hangingPunct="1">
        <a:defRPr sz="1753" kern="1200">
          <a:solidFill>
            <a:schemeClr val="tx1"/>
          </a:solidFill>
          <a:latin typeface="Arial"/>
          <a:ea typeface="+mn-ea"/>
          <a:cs typeface="+mn-cs"/>
        </a:defRPr>
      </a:lvl5pPr>
      <a:lvl6pPr marL="2226232" algn="l" defTabSz="890492" rtl="0" eaLnBrk="1" latinLnBrk="0" hangingPunct="1">
        <a:defRPr sz="1753" kern="1200">
          <a:solidFill>
            <a:schemeClr val="tx1"/>
          </a:solidFill>
          <a:latin typeface="Arial"/>
          <a:ea typeface="+mn-ea"/>
          <a:cs typeface="+mn-cs"/>
        </a:defRPr>
      </a:lvl6pPr>
      <a:lvl7pPr marL="2671478" algn="l" defTabSz="890492" rtl="0" eaLnBrk="1" latinLnBrk="0" hangingPunct="1">
        <a:defRPr sz="1753" kern="1200">
          <a:solidFill>
            <a:schemeClr val="tx1"/>
          </a:solidFill>
          <a:latin typeface="Arial"/>
          <a:ea typeface="+mn-ea"/>
          <a:cs typeface="+mn-cs"/>
        </a:defRPr>
      </a:lvl7pPr>
      <a:lvl8pPr marL="3116726" algn="l" defTabSz="890492" rtl="0" eaLnBrk="1" latinLnBrk="0" hangingPunct="1">
        <a:defRPr sz="1753" kern="1200">
          <a:solidFill>
            <a:schemeClr val="tx1"/>
          </a:solidFill>
          <a:latin typeface="Arial"/>
          <a:ea typeface="+mn-ea"/>
          <a:cs typeface="+mn-cs"/>
        </a:defRPr>
      </a:lvl8pPr>
      <a:lvl9pPr marL="3561971" algn="l" defTabSz="890492" rtl="0" eaLnBrk="1" latinLnBrk="0" hangingPunct="1">
        <a:defRPr sz="1753"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5123" userDrawn="1">
          <p15:clr>
            <a:srgbClr val="F26B43"/>
          </p15:clr>
        </p15:guide>
        <p15:guide id="3" pos="611" userDrawn="1">
          <p15:clr>
            <a:srgbClr val="F26B43"/>
          </p15:clr>
        </p15:guide>
        <p15:guide id="4" pos="9633" userDrawn="1">
          <p15:clr>
            <a:srgbClr val="F26B43"/>
          </p15:clr>
        </p15:guide>
        <p15:guide id="5" orient="horz" pos="410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040" y="6356939"/>
            <a:ext cx="1462896" cy="196208"/>
          </a:xfrm>
          <a:prstGeom prst="rect">
            <a:avLst/>
          </a:prstGeom>
          <a:noFill/>
        </p:spPr>
        <p:txBody>
          <a:bodyPr wrap="square" rtlCol="0">
            <a:spAutoFit/>
          </a:bodyPr>
          <a:lstStyle/>
          <a:p>
            <a:r>
              <a:rPr lang="en-US" sz="675" b="0" baseline="0" dirty="0">
                <a:solidFill>
                  <a:srgbClr val="1D1D1B"/>
                </a:solidFill>
                <a:latin typeface="Arial"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3846" y="6402808"/>
            <a:ext cx="499533" cy="103875"/>
          </a:xfrm>
          <a:prstGeom prst="rect">
            <a:avLst/>
          </a:prstGeom>
          <a:noFill/>
        </p:spPr>
        <p:txBody>
          <a:bodyPr wrap="square" lIns="0" tIns="0" rIns="0" bIns="0" rtlCol="0">
            <a:spAutoFit/>
          </a:bodyPr>
          <a:lstStyle/>
          <a:p>
            <a:pPr marL="0" marR="0" lvl="0" indent="0" algn="l" defTabSz="667869" rtl="0" eaLnBrk="1" fontAlgn="auto" latinLnBrk="0" hangingPunct="1">
              <a:lnSpc>
                <a:spcPct val="100000"/>
              </a:lnSpc>
              <a:spcBef>
                <a:spcPts val="0"/>
              </a:spcBef>
              <a:spcAft>
                <a:spcPts val="0"/>
              </a:spcAft>
              <a:buClrTx/>
              <a:buSzTx/>
              <a:buFontTx/>
              <a:buNone/>
              <a:tabLst/>
              <a:defRPr/>
            </a:pPr>
            <a:fld id="{C3837181-38C6-AD4F-B8BA-B444770388BB}" type="slidenum">
              <a:rPr lang="en-US" sz="675" smtClean="0">
                <a:solidFill>
                  <a:srgbClr val="1D1D1B"/>
                </a:solidFill>
                <a:latin typeface="Arial" pitchFamily="34" charset="0"/>
                <a:cs typeface="Arial" panose="020B0604020202020204" pitchFamily="34" charset="0"/>
              </a:rPr>
              <a:pPr marL="0" marR="0" lvl="0" indent="0" algn="l" defTabSz="667869" rtl="0" eaLnBrk="1" fontAlgn="auto" latinLnBrk="0" hangingPunct="1">
                <a:lnSpc>
                  <a:spcPct val="100000"/>
                </a:lnSpc>
                <a:spcBef>
                  <a:spcPts val="0"/>
                </a:spcBef>
                <a:spcAft>
                  <a:spcPts val="0"/>
                </a:spcAft>
                <a:buClrTx/>
                <a:buSzTx/>
                <a:buFontTx/>
                <a:buNone/>
                <a:tabLst/>
                <a:defRPr/>
              </a:pPr>
              <a:t>‹#›</a:t>
            </a:fld>
            <a:endParaRPr lang="en-US" sz="675" dirty="0">
              <a:solidFill>
                <a:srgbClr val="1D1D1B"/>
              </a:solidFill>
              <a:latin typeface="Arial" pitchFamily="34" charset="0"/>
              <a:cs typeface="Arial" panose="020B0604020202020204" pitchFamily="34" charset="0"/>
            </a:endParaRPr>
          </a:p>
        </p:txBody>
      </p:sp>
      <p:pic>
        <p:nvPicPr>
          <p:cNvPr id="47" name="Picture 46">
            <a:extLst>
              <a:ext uri="{FF2B5EF4-FFF2-40B4-BE49-F238E27FC236}">
                <a16:creationId xmlns=""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5" y="6323416"/>
            <a:ext cx="1270304" cy="275024"/>
          </a:xfrm>
          <a:prstGeom prst="rect">
            <a:avLst/>
          </a:prstGeom>
        </p:spPr>
      </p:pic>
    </p:spTree>
    <p:extLst>
      <p:ext uri="{BB962C8B-B14F-4D97-AF65-F5344CB8AC3E}">
        <p14:creationId xmlns:p14="http://schemas.microsoft.com/office/powerpoint/2010/main" val="3604440509"/>
      </p:ext>
    </p:extLst>
  </p:cSld>
  <p:clrMap bg1="lt1" tx1="dk1" bg2="lt2" tx2="dk2" accent1="accent1" accent2="accent2" accent3="accent3" accent4="accent4" accent5="accent5" accent6="accent6" hlink="hlink" folHlink="folHlink"/>
  <p:hf hdr="0" ftr="0" dt="0"/>
  <p:txStyles>
    <p:titleStyle>
      <a:lvl1pPr algn="l" defTabSz="890492" rtl="0" eaLnBrk="1" latinLnBrk="0" hangingPunct="1">
        <a:lnSpc>
          <a:spcPct val="90000"/>
        </a:lnSpc>
        <a:spcBef>
          <a:spcPct val="0"/>
        </a:spcBef>
        <a:buNone/>
        <a:defRPr sz="4285" kern="1200">
          <a:solidFill>
            <a:schemeClr val="tx1"/>
          </a:solidFill>
          <a:latin typeface="Arial"/>
          <a:ea typeface="+mj-ea"/>
          <a:cs typeface="+mj-cs"/>
        </a:defRPr>
      </a:lvl1pPr>
    </p:titleStyle>
    <p:bodyStyle>
      <a:lvl1pPr marL="222623" indent="-222623" algn="l" defTabSz="890492" rtl="0" eaLnBrk="1" latinLnBrk="0" hangingPunct="1">
        <a:lnSpc>
          <a:spcPct val="90000"/>
        </a:lnSpc>
        <a:spcBef>
          <a:spcPts val="974"/>
        </a:spcBef>
        <a:buFont typeface="Arial" panose="020B0604020202020204" pitchFamily="34" charset="0"/>
        <a:buChar char="•"/>
        <a:defRPr sz="2726" kern="1200">
          <a:solidFill>
            <a:schemeClr val="tx1"/>
          </a:solidFill>
          <a:latin typeface="Arial"/>
          <a:ea typeface="+mn-ea"/>
          <a:cs typeface="+mn-cs"/>
        </a:defRPr>
      </a:lvl1pPr>
      <a:lvl2pPr marL="667869" indent="-222623" algn="l" defTabSz="890492" rtl="0" eaLnBrk="1" latinLnBrk="0" hangingPunct="1">
        <a:lnSpc>
          <a:spcPct val="90000"/>
        </a:lnSpc>
        <a:spcBef>
          <a:spcPts val="487"/>
        </a:spcBef>
        <a:buFont typeface="Arial" panose="020B0604020202020204" pitchFamily="34" charset="0"/>
        <a:buChar char="•"/>
        <a:defRPr sz="2338" kern="1200">
          <a:solidFill>
            <a:schemeClr val="tx1"/>
          </a:solidFill>
          <a:latin typeface="Arial"/>
          <a:ea typeface="+mn-ea"/>
          <a:cs typeface="+mn-cs"/>
        </a:defRPr>
      </a:lvl2pPr>
      <a:lvl3pPr marL="1113116" indent="-222623" algn="l" defTabSz="890492" rtl="0" eaLnBrk="1" latinLnBrk="0" hangingPunct="1">
        <a:lnSpc>
          <a:spcPct val="90000"/>
        </a:lnSpc>
        <a:spcBef>
          <a:spcPts val="487"/>
        </a:spcBef>
        <a:buFont typeface="Arial" panose="020B0604020202020204" pitchFamily="34" charset="0"/>
        <a:buChar char="•"/>
        <a:defRPr sz="1948" kern="1200">
          <a:solidFill>
            <a:schemeClr val="tx1"/>
          </a:solidFill>
          <a:latin typeface="Arial"/>
          <a:ea typeface="+mn-ea"/>
          <a:cs typeface="+mn-cs"/>
        </a:defRPr>
      </a:lvl3pPr>
      <a:lvl4pPr marL="1558362"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4pPr>
      <a:lvl5pPr marL="2003608"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5pPr>
      <a:lvl6pPr marL="2448855"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6pPr>
      <a:lvl7pPr marL="2894101"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7pPr>
      <a:lvl8pPr marL="3339347"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8pPr>
      <a:lvl9pPr marL="3784594"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9pPr>
    </p:bodyStyle>
    <p:otherStyle>
      <a:defPPr>
        <a:defRPr lang="en-US"/>
      </a:defPPr>
      <a:lvl1pPr marL="0" algn="l" defTabSz="890492" rtl="0" eaLnBrk="1" latinLnBrk="0" hangingPunct="1">
        <a:defRPr sz="1753" kern="1200">
          <a:solidFill>
            <a:schemeClr val="tx1"/>
          </a:solidFill>
          <a:latin typeface="Arial"/>
          <a:ea typeface="+mn-ea"/>
          <a:cs typeface="+mn-cs"/>
        </a:defRPr>
      </a:lvl1pPr>
      <a:lvl2pPr marL="445247" algn="l" defTabSz="890492" rtl="0" eaLnBrk="1" latinLnBrk="0" hangingPunct="1">
        <a:defRPr sz="1753" kern="1200">
          <a:solidFill>
            <a:schemeClr val="tx1"/>
          </a:solidFill>
          <a:latin typeface="Arial"/>
          <a:ea typeface="+mn-ea"/>
          <a:cs typeface="+mn-cs"/>
        </a:defRPr>
      </a:lvl2pPr>
      <a:lvl3pPr marL="890492" algn="l" defTabSz="890492" rtl="0" eaLnBrk="1" latinLnBrk="0" hangingPunct="1">
        <a:defRPr sz="1753" kern="1200">
          <a:solidFill>
            <a:schemeClr val="tx1"/>
          </a:solidFill>
          <a:latin typeface="Arial"/>
          <a:ea typeface="+mn-ea"/>
          <a:cs typeface="+mn-cs"/>
        </a:defRPr>
      </a:lvl3pPr>
      <a:lvl4pPr marL="1335740" algn="l" defTabSz="890492" rtl="0" eaLnBrk="1" latinLnBrk="0" hangingPunct="1">
        <a:defRPr sz="1753" kern="1200">
          <a:solidFill>
            <a:schemeClr val="tx1"/>
          </a:solidFill>
          <a:latin typeface="Arial"/>
          <a:ea typeface="+mn-ea"/>
          <a:cs typeface="+mn-cs"/>
        </a:defRPr>
      </a:lvl4pPr>
      <a:lvl5pPr marL="1780986" algn="l" defTabSz="890492" rtl="0" eaLnBrk="1" latinLnBrk="0" hangingPunct="1">
        <a:defRPr sz="1753" kern="1200">
          <a:solidFill>
            <a:schemeClr val="tx1"/>
          </a:solidFill>
          <a:latin typeface="Arial"/>
          <a:ea typeface="+mn-ea"/>
          <a:cs typeface="+mn-cs"/>
        </a:defRPr>
      </a:lvl5pPr>
      <a:lvl6pPr marL="2226232" algn="l" defTabSz="890492" rtl="0" eaLnBrk="1" latinLnBrk="0" hangingPunct="1">
        <a:defRPr sz="1753" kern="1200">
          <a:solidFill>
            <a:schemeClr val="tx1"/>
          </a:solidFill>
          <a:latin typeface="Arial"/>
          <a:ea typeface="+mn-ea"/>
          <a:cs typeface="+mn-cs"/>
        </a:defRPr>
      </a:lvl6pPr>
      <a:lvl7pPr marL="2671478" algn="l" defTabSz="890492" rtl="0" eaLnBrk="1" latinLnBrk="0" hangingPunct="1">
        <a:defRPr sz="1753" kern="1200">
          <a:solidFill>
            <a:schemeClr val="tx1"/>
          </a:solidFill>
          <a:latin typeface="Arial"/>
          <a:ea typeface="+mn-ea"/>
          <a:cs typeface="+mn-cs"/>
        </a:defRPr>
      </a:lvl7pPr>
      <a:lvl8pPr marL="3116726" algn="l" defTabSz="890492" rtl="0" eaLnBrk="1" latinLnBrk="0" hangingPunct="1">
        <a:defRPr sz="1753" kern="1200">
          <a:solidFill>
            <a:schemeClr val="tx1"/>
          </a:solidFill>
          <a:latin typeface="Arial"/>
          <a:ea typeface="+mn-ea"/>
          <a:cs typeface="+mn-cs"/>
        </a:defRPr>
      </a:lvl8pPr>
      <a:lvl9pPr marL="3561971" algn="l" defTabSz="890492" rtl="0" eaLnBrk="1" latinLnBrk="0" hangingPunct="1">
        <a:defRPr sz="1753"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5123" userDrawn="1">
          <p15:clr>
            <a:srgbClr val="F26B43"/>
          </p15:clr>
        </p15:guide>
        <p15:guide id="3" pos="611" userDrawn="1">
          <p15:clr>
            <a:srgbClr val="F26B43"/>
          </p15:clr>
        </p15:guide>
        <p15:guide id="4" pos="9633" userDrawn="1">
          <p15:clr>
            <a:srgbClr val="F26B43"/>
          </p15:clr>
        </p15:guide>
        <p15:guide id="5" orient="horz" pos="410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8729" y="1467870"/>
            <a:ext cx="3982676"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6242" y="2794960"/>
            <a:ext cx="322390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798"/>
              </a:lnSpc>
            </a:pPr>
            <a:r>
              <a:rPr kumimoji="1" lang="en-US" altLang="zh-CN" sz="637" b="1" baseline="0" dirty="0" smtClean="0">
                <a:solidFill>
                  <a:srgbClr val="1D1D1B"/>
                </a:solidFill>
                <a:latin typeface="Arial" panose="020B0604020202020204" pitchFamily="34" charset="0"/>
              </a:rPr>
              <a:t>Copyright © 2021 </a:t>
            </a:r>
            <a:r>
              <a:rPr kumimoji="1" lang="en-US" altLang="zh-CN" sz="637" b="1" baseline="0" dirty="0">
                <a:solidFill>
                  <a:srgbClr val="1D1D1B"/>
                </a:solidFill>
                <a:latin typeface="Arial" panose="020B0604020202020204" pitchFamily="34" charset="0"/>
              </a:rPr>
              <a:t>Huawei Technologies Co., Ltd.</a:t>
            </a:r>
            <a:br>
              <a:rPr kumimoji="1" lang="en-US" altLang="zh-CN" sz="637" b="1" baseline="0" dirty="0">
                <a:solidFill>
                  <a:srgbClr val="1D1D1B"/>
                </a:solidFill>
                <a:latin typeface="Arial" panose="020B0604020202020204" pitchFamily="34" charset="0"/>
              </a:rPr>
            </a:br>
            <a:r>
              <a:rPr kumimoji="1" lang="en-US" altLang="zh-CN" sz="637" b="1" baseline="0" dirty="0">
                <a:solidFill>
                  <a:srgbClr val="1D1D1B"/>
                </a:solidFill>
                <a:latin typeface="Arial" panose="020B0604020202020204" pitchFamily="34" charset="0"/>
              </a:rPr>
              <a:t>All Rights Reserved.</a:t>
            </a:r>
            <a:r>
              <a:rPr kumimoji="1" lang="en-US" altLang="zh-CN" sz="584" dirty="0">
                <a:solidFill>
                  <a:srgbClr val="1D1D1B"/>
                </a:solidFill>
                <a:latin typeface="Arial" panose="020B0604020202020204" pitchFamily="34" charset="0"/>
              </a:rPr>
              <a:t/>
            </a:r>
            <a:br>
              <a:rPr kumimoji="1" lang="en-US" altLang="zh-CN" sz="584" dirty="0">
                <a:solidFill>
                  <a:srgbClr val="1D1D1B"/>
                </a:solidFill>
                <a:latin typeface="Arial" panose="020B0604020202020204" pitchFamily="34" charset="0"/>
              </a:rPr>
            </a:br>
            <a:r>
              <a:rPr kumimoji="1" lang="en-US" altLang="zh-CN" sz="584" dirty="0">
                <a:solidFill>
                  <a:srgbClr val="1D1D1B"/>
                </a:solidFill>
                <a:latin typeface="Arial" panose="020B0604020202020204" pitchFamily="34" charset="0"/>
              </a:rPr>
              <a:t/>
            </a:r>
            <a:br>
              <a:rPr kumimoji="1" lang="en-US" altLang="zh-CN" sz="584" dirty="0">
                <a:solidFill>
                  <a:srgbClr val="1D1D1B"/>
                </a:solidFill>
                <a:latin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The information in this document may contain predictive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statements including, without limitation, statements regarding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the future financial and operating results, future product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portfolio, new technology, etc. There are a number of factors that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could cause actual results and developments to differ materially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from those expressed or implied in the predictive statements.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Therefore, such information is provided for reference purpose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only and constitutes neither an offer nor an acceptance. Huawei </a:t>
            </a:r>
            <a:br>
              <a:rPr kumimoji="1" lang="en-US" altLang="zh-CN" sz="637" baseline="0" dirty="0">
                <a:solidFill>
                  <a:srgbClr val="1D1D1B"/>
                </a:solidFill>
                <a:latin typeface="Arial" panose="020B0604020202020204" pitchFamily="34" charset="0"/>
                <a:cs typeface="Arial" panose="020B0604020202020204" pitchFamily="34" charset="0"/>
              </a:rPr>
            </a:br>
            <a:r>
              <a:rPr kumimoji="1" lang="en-US" altLang="zh-CN" sz="637" baseline="0" dirty="0">
                <a:solidFill>
                  <a:srgbClr val="1D1D1B"/>
                </a:solidFill>
                <a:latin typeface="Arial" panose="020B0604020202020204" pitchFamily="34" charset="0"/>
                <a:cs typeface="Arial" panose="020B0604020202020204" pitchFamily="34" charset="0"/>
              </a:rPr>
              <a:t>may change the information at any time without notice. </a:t>
            </a:r>
          </a:p>
          <a:p>
            <a:pPr>
              <a:lnSpc>
                <a:spcPts val="798"/>
              </a:lnSpc>
            </a:pPr>
            <a:endParaRPr kumimoji="1" lang="zh-CN" altLang="en-US" sz="584" dirty="0">
              <a:solidFill>
                <a:srgbClr val="1D1D1B"/>
              </a:solidFill>
              <a:latin typeface="Arial" panose="020B0604020202020204" pitchFamily="34" charset="0"/>
            </a:endParaRPr>
          </a:p>
        </p:txBody>
      </p:sp>
      <p:sp>
        <p:nvSpPr>
          <p:cNvPr id="6" name="Subtitle 6">
            <a:extLst>
              <a:ext uri="{FF2B5EF4-FFF2-40B4-BE49-F238E27FC236}">
                <a16:creationId xmlns="" xmlns:a16="http://schemas.microsoft.com/office/drawing/2014/main" id="{12B8F806-ABD5-064C-8793-5E22C72554FD}"/>
              </a:ext>
            </a:extLst>
          </p:cNvPr>
          <p:cNvSpPr txBox="1">
            <a:spLocks/>
          </p:cNvSpPr>
          <p:nvPr userDrawn="1"/>
        </p:nvSpPr>
        <p:spPr>
          <a:xfrm>
            <a:off x="7984158" y="1631849"/>
            <a:ext cx="3476343"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1260"/>
              </a:lnSpc>
              <a:spcBef>
                <a:spcPts val="0"/>
              </a:spcBef>
            </a:pPr>
            <a:r>
              <a:rPr kumimoji="1" lang="zh-CN" altLang="en-US"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把数字世界带入每个人、每个家庭、</a:t>
            </a:r>
            <a:r>
              <a:rPr kumimoji="1" lang="en-US" altLang="zh-CN"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
            </a:r>
            <a:br>
              <a:rPr kumimoji="1" lang="en-US" altLang="zh-CN"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br>
            <a:r>
              <a:rPr kumimoji="1" lang="zh-CN" altLang="en-US"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每个组织，构建万物互联的智能世界。</a:t>
            </a:r>
          </a:p>
        </p:txBody>
      </p:sp>
      <p:sp>
        <p:nvSpPr>
          <p:cNvPr id="7" name="Subtitle 6">
            <a:extLst>
              <a:ext uri="{FF2B5EF4-FFF2-40B4-BE49-F238E27FC236}">
                <a16:creationId xmlns="" xmlns:a16="http://schemas.microsoft.com/office/drawing/2014/main" id="{F1235B6F-D691-2C40-93D4-EC5427ADDFB0}"/>
              </a:ext>
            </a:extLst>
          </p:cNvPr>
          <p:cNvSpPr txBox="1">
            <a:spLocks/>
          </p:cNvSpPr>
          <p:nvPr userDrawn="1"/>
        </p:nvSpPr>
        <p:spPr>
          <a:xfrm>
            <a:off x="7974558" y="2106124"/>
            <a:ext cx="348047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Arial"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9pPr>
          </a:lstStyle>
          <a:p>
            <a:pPr>
              <a:lnSpc>
                <a:spcPts val="970"/>
              </a:lnSpc>
            </a:pPr>
            <a:r>
              <a:rPr kumimoji="1" lang="en-US" altLang="zh-CN" sz="900" dirty="0">
                <a:solidFill>
                  <a:srgbClr val="1D1D1B"/>
                </a:solidFill>
                <a:latin typeface="Arial" panose="020B0604020202020204" pitchFamily="34" charset="0"/>
                <a:cs typeface="Arial" panose="020B0604020202020204" pitchFamily="34" charset="0"/>
              </a:rPr>
              <a:t>Bring digital to every person, home and </a:t>
            </a:r>
            <a:br>
              <a:rPr kumimoji="1" lang="en-US" altLang="zh-CN" sz="900" dirty="0">
                <a:solidFill>
                  <a:srgbClr val="1D1D1B"/>
                </a:solidFill>
                <a:latin typeface="Arial" panose="020B0604020202020204" pitchFamily="34" charset="0"/>
                <a:cs typeface="Arial" panose="020B0604020202020204" pitchFamily="34" charset="0"/>
              </a:rPr>
            </a:br>
            <a:r>
              <a:rPr kumimoji="1" lang="en-US" altLang="zh-CN" sz="900" dirty="0">
                <a:solidFill>
                  <a:srgbClr val="1D1D1B"/>
                </a:solidFill>
                <a:latin typeface="Arial" panose="020B0604020202020204" pitchFamily="34" charset="0"/>
                <a:cs typeface="Arial" panose="020B0604020202020204" pitchFamily="34" charset="0"/>
              </a:rPr>
              <a:t>organization for a fully connected, </a:t>
            </a:r>
            <a:br>
              <a:rPr kumimoji="1" lang="en-US" altLang="zh-CN" sz="900" dirty="0">
                <a:solidFill>
                  <a:srgbClr val="1D1D1B"/>
                </a:solidFill>
                <a:latin typeface="Arial" panose="020B0604020202020204" pitchFamily="34" charset="0"/>
                <a:cs typeface="Arial" panose="020B0604020202020204" pitchFamily="34" charset="0"/>
              </a:rPr>
            </a:br>
            <a:r>
              <a:rPr kumimoji="1" lang="en-US" altLang="zh-CN" sz="900" dirty="0">
                <a:solidFill>
                  <a:srgbClr val="1D1D1B"/>
                </a:solidFill>
                <a:latin typeface="Arial" panose="020B0604020202020204" pitchFamily="34" charset="0"/>
                <a:cs typeface="Arial" panose="020B0604020202020204" pitchFamily="34" charset="0"/>
              </a:rPr>
              <a:t>intelligent world.</a:t>
            </a:r>
            <a:endParaRPr kumimoji="1" lang="zh-CN" altLang="en-US" sz="900" dirty="0">
              <a:solidFill>
                <a:srgbClr val="1D1D1B"/>
              </a:solidFill>
              <a:latin typeface="Arial" panose="020B0604020202020204" pitchFamily="34" charset="0"/>
              <a:ea typeface="Microsoft YaHei" charset="-122"/>
              <a:cs typeface="Microsoft YaHei" charset="-122"/>
            </a:endParaRPr>
          </a:p>
        </p:txBody>
      </p:sp>
      <p:pic>
        <p:nvPicPr>
          <p:cNvPr id="8" name="Picture 7">
            <a:extLst>
              <a:ext uri="{FF2B5EF4-FFF2-40B4-BE49-F238E27FC236}">
                <a16:creationId xmlns="" xmlns:a16="http://schemas.microsoft.com/office/drawing/2014/main" id="{BA792140-33FB-E045-9071-EE8DB65F2A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0562" y="5237566"/>
            <a:ext cx="1874868" cy="405914"/>
          </a:xfrm>
          <a:prstGeom prst="rect">
            <a:avLst/>
          </a:prstGeom>
        </p:spPr>
      </p:pic>
    </p:spTree>
    <p:extLst>
      <p:ext uri="{BB962C8B-B14F-4D97-AF65-F5344CB8AC3E}">
        <p14:creationId xmlns:p14="http://schemas.microsoft.com/office/powerpoint/2010/main" val="3686908565"/>
      </p:ext>
    </p:extLst>
  </p:cSld>
  <p:clrMap bg1="lt1" tx1="dk1" bg2="lt2" tx2="dk2" accent1="accent1" accent2="accent2" accent3="accent3" accent4="accent4" accent5="accent5" accent6="accent6" hlink="hlink" folHlink="folHlink"/>
  <p:sldLayoutIdLst>
    <p:sldLayoutId id="2147483898" r:id="rId1"/>
  </p:sldLayoutIdLst>
  <p:timing>
    <p:tnLst>
      <p:par>
        <p:cTn id="1" dur="indefinite" restart="never" nodeType="tmRoot"/>
      </p:par>
    </p:tnLst>
  </p:timing>
  <p:hf hdr="0" ftr="0" dt="0"/>
  <p:txStyles>
    <p:titleStyle>
      <a:lvl1pPr algn="l" defTabSz="890492" rtl="0" eaLnBrk="1" latinLnBrk="0" hangingPunct="1">
        <a:lnSpc>
          <a:spcPct val="90000"/>
        </a:lnSpc>
        <a:spcBef>
          <a:spcPct val="0"/>
        </a:spcBef>
        <a:buNone/>
        <a:defRPr sz="3749" b="0" kern="1200">
          <a:solidFill>
            <a:schemeClr val="tx1"/>
          </a:solidFill>
          <a:latin typeface="Arial" pitchFamily="34" charset="0"/>
          <a:ea typeface="Microsoft YaHei" panose="020B0503020204020204" pitchFamily="34" charset="-122"/>
          <a:cs typeface="Arial" panose="020B0604020202020204" pitchFamily="34" charset="0"/>
        </a:defRPr>
      </a:lvl1pPr>
    </p:titleStyle>
    <p:bodyStyle>
      <a:lvl1pPr marL="0" indent="0" algn="l" defTabSz="890492" rtl="0" eaLnBrk="1" latinLnBrk="0" hangingPunct="1">
        <a:lnSpc>
          <a:spcPct val="90000"/>
        </a:lnSpc>
        <a:spcBef>
          <a:spcPts val="974"/>
        </a:spcBef>
        <a:buFont typeface="Arial" panose="020B0604020202020204" pitchFamily="34" charset="0"/>
        <a:buNone/>
        <a:defRPr sz="1364" kern="1200">
          <a:solidFill>
            <a:srgbClr val="FFFFFF"/>
          </a:solidFill>
          <a:latin typeface="Arial" pitchFamily="34" charset="-122"/>
          <a:ea typeface="Microsoft YaHei" panose="020B0503020204020204" pitchFamily="34" charset="-122"/>
          <a:cs typeface="+mn-cs"/>
        </a:defRPr>
      </a:lvl1pPr>
      <a:lvl2pPr marL="445247" indent="0" algn="l" defTabSz="890492" rtl="0" eaLnBrk="1" latinLnBrk="0" hangingPunct="1">
        <a:lnSpc>
          <a:spcPct val="90000"/>
        </a:lnSpc>
        <a:spcBef>
          <a:spcPts val="487"/>
        </a:spcBef>
        <a:buFont typeface="Arial" panose="020B0604020202020204" pitchFamily="34" charset="0"/>
        <a:buNone/>
        <a:defRPr sz="2338" kern="1200">
          <a:solidFill>
            <a:schemeClr val="tx1"/>
          </a:solidFill>
          <a:latin typeface="Arial"/>
          <a:ea typeface="+mn-ea"/>
          <a:cs typeface="+mn-cs"/>
        </a:defRPr>
      </a:lvl2pPr>
      <a:lvl3pPr marL="890492" indent="0" algn="l" defTabSz="890492" rtl="0" eaLnBrk="1" latinLnBrk="0" hangingPunct="1">
        <a:lnSpc>
          <a:spcPct val="90000"/>
        </a:lnSpc>
        <a:spcBef>
          <a:spcPts val="487"/>
        </a:spcBef>
        <a:buFont typeface="Arial" panose="020B0604020202020204" pitchFamily="34" charset="0"/>
        <a:buNone/>
        <a:defRPr sz="1948" kern="1200">
          <a:solidFill>
            <a:schemeClr val="tx1"/>
          </a:solidFill>
          <a:latin typeface="Arial"/>
          <a:ea typeface="+mn-ea"/>
          <a:cs typeface="+mn-cs"/>
        </a:defRPr>
      </a:lvl3pPr>
      <a:lvl4pPr marL="1335740" indent="0" algn="l" defTabSz="890492" rtl="0" eaLnBrk="1" latinLnBrk="0" hangingPunct="1">
        <a:lnSpc>
          <a:spcPct val="90000"/>
        </a:lnSpc>
        <a:spcBef>
          <a:spcPts val="487"/>
        </a:spcBef>
        <a:buFont typeface="Arial" panose="020B0604020202020204" pitchFamily="34" charset="0"/>
        <a:buNone/>
        <a:defRPr sz="1753" kern="1200">
          <a:solidFill>
            <a:schemeClr val="tx1"/>
          </a:solidFill>
          <a:latin typeface="Arial"/>
          <a:ea typeface="+mn-ea"/>
          <a:cs typeface="+mn-cs"/>
        </a:defRPr>
      </a:lvl4pPr>
      <a:lvl5pPr marL="1780986" indent="0" algn="l" defTabSz="890492" rtl="0" eaLnBrk="1" latinLnBrk="0" hangingPunct="1">
        <a:lnSpc>
          <a:spcPct val="90000"/>
        </a:lnSpc>
        <a:spcBef>
          <a:spcPts val="487"/>
        </a:spcBef>
        <a:buFont typeface="Arial" panose="020B0604020202020204" pitchFamily="34" charset="0"/>
        <a:buNone/>
        <a:defRPr sz="1753" kern="1200">
          <a:solidFill>
            <a:schemeClr val="tx1"/>
          </a:solidFill>
          <a:latin typeface="Arial"/>
          <a:ea typeface="+mn-ea"/>
          <a:cs typeface="+mn-cs"/>
        </a:defRPr>
      </a:lvl5pPr>
      <a:lvl6pPr marL="2448855"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6pPr>
      <a:lvl7pPr marL="2894101"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7pPr>
      <a:lvl8pPr marL="3339347"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8pPr>
      <a:lvl9pPr marL="3784594"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9pPr>
    </p:bodyStyle>
    <p:otherStyle>
      <a:defPPr>
        <a:defRPr lang="en-US"/>
      </a:defPPr>
      <a:lvl1pPr marL="0" algn="l" defTabSz="890492" rtl="0" eaLnBrk="1" latinLnBrk="0" hangingPunct="1">
        <a:defRPr sz="1753" kern="1200">
          <a:solidFill>
            <a:schemeClr val="tx1"/>
          </a:solidFill>
          <a:latin typeface="Arial"/>
          <a:ea typeface="+mn-ea"/>
          <a:cs typeface="+mn-cs"/>
        </a:defRPr>
      </a:lvl1pPr>
      <a:lvl2pPr marL="445247" algn="l" defTabSz="890492" rtl="0" eaLnBrk="1" latinLnBrk="0" hangingPunct="1">
        <a:defRPr sz="1753" kern="1200">
          <a:solidFill>
            <a:schemeClr val="tx1"/>
          </a:solidFill>
          <a:latin typeface="Arial"/>
          <a:ea typeface="+mn-ea"/>
          <a:cs typeface="+mn-cs"/>
        </a:defRPr>
      </a:lvl2pPr>
      <a:lvl3pPr marL="890492" algn="l" defTabSz="890492" rtl="0" eaLnBrk="1" latinLnBrk="0" hangingPunct="1">
        <a:defRPr sz="1753" kern="1200">
          <a:solidFill>
            <a:schemeClr val="tx1"/>
          </a:solidFill>
          <a:latin typeface="Arial"/>
          <a:ea typeface="+mn-ea"/>
          <a:cs typeface="+mn-cs"/>
        </a:defRPr>
      </a:lvl3pPr>
      <a:lvl4pPr marL="1335740" algn="l" defTabSz="890492" rtl="0" eaLnBrk="1" latinLnBrk="0" hangingPunct="1">
        <a:defRPr sz="1753" kern="1200">
          <a:solidFill>
            <a:schemeClr val="tx1"/>
          </a:solidFill>
          <a:latin typeface="Arial"/>
          <a:ea typeface="+mn-ea"/>
          <a:cs typeface="+mn-cs"/>
        </a:defRPr>
      </a:lvl4pPr>
      <a:lvl5pPr marL="1780986" algn="l" defTabSz="890492" rtl="0" eaLnBrk="1" latinLnBrk="0" hangingPunct="1">
        <a:defRPr sz="1753" kern="1200">
          <a:solidFill>
            <a:schemeClr val="tx1"/>
          </a:solidFill>
          <a:latin typeface="Arial"/>
          <a:ea typeface="+mn-ea"/>
          <a:cs typeface="+mn-cs"/>
        </a:defRPr>
      </a:lvl5pPr>
      <a:lvl6pPr marL="2226232" algn="l" defTabSz="890492" rtl="0" eaLnBrk="1" latinLnBrk="0" hangingPunct="1">
        <a:defRPr sz="1753" kern="1200">
          <a:solidFill>
            <a:schemeClr val="tx1"/>
          </a:solidFill>
          <a:latin typeface="Arial"/>
          <a:ea typeface="+mn-ea"/>
          <a:cs typeface="+mn-cs"/>
        </a:defRPr>
      </a:lvl6pPr>
      <a:lvl7pPr marL="2671478" algn="l" defTabSz="890492" rtl="0" eaLnBrk="1" latinLnBrk="0" hangingPunct="1">
        <a:defRPr sz="1753" kern="1200">
          <a:solidFill>
            <a:schemeClr val="tx1"/>
          </a:solidFill>
          <a:latin typeface="Arial"/>
          <a:ea typeface="+mn-ea"/>
          <a:cs typeface="+mn-cs"/>
        </a:defRPr>
      </a:lvl7pPr>
      <a:lvl8pPr marL="3116726" algn="l" defTabSz="890492" rtl="0" eaLnBrk="1" latinLnBrk="0" hangingPunct="1">
        <a:defRPr sz="1753" kern="1200">
          <a:solidFill>
            <a:schemeClr val="tx1"/>
          </a:solidFill>
          <a:latin typeface="Arial"/>
          <a:ea typeface="+mn-ea"/>
          <a:cs typeface="+mn-cs"/>
        </a:defRPr>
      </a:lvl8pPr>
      <a:lvl9pPr marL="3561971" algn="l" defTabSz="890492" rtl="0" eaLnBrk="1" latinLnBrk="0" hangingPunct="1">
        <a:defRPr sz="1753"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5123" userDrawn="1">
          <p15:clr>
            <a:srgbClr val="F26B43"/>
          </p15:clr>
        </p15:guide>
        <p15:guide id="3" pos="611" userDrawn="1">
          <p15:clr>
            <a:srgbClr val="F26B43"/>
          </p15:clr>
        </p15:guide>
        <p15:guide id="4" pos="9621"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040" y="6356939"/>
            <a:ext cx="1462895" cy="230832"/>
          </a:xfrm>
          <a:prstGeom prst="rect">
            <a:avLst/>
          </a:prstGeom>
          <a:noFill/>
        </p:spPr>
        <p:txBody>
          <a:bodyPr wrap="square" rtlCol="0">
            <a:spAutoFit/>
          </a:bodyPr>
          <a:lstStyle/>
          <a:p>
            <a:r>
              <a:rPr lang="en-US" sz="900" b="0" baseline="0" dirty="0">
                <a:solidFill>
                  <a:srgbClr val="1D1D1B"/>
                </a:solidFill>
                <a:latin typeface="Arial"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marL="0" marR="0" lvl="0" indent="0" algn="l" defTabSz="890493"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itchFamily="34" charset="0"/>
                <a:cs typeface="Arial" panose="020B0604020202020204" pitchFamily="34" charset="0"/>
              </a:rPr>
              <a:pPr marL="0" marR="0" lvl="0" indent="0" algn="l" defTabSz="890493"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itchFamily="34" charset="0"/>
              <a:cs typeface="Arial" panose="020B0604020202020204" pitchFamily="34" charset="0"/>
            </a:endParaRPr>
          </a:p>
        </p:txBody>
      </p:sp>
      <p:pic>
        <p:nvPicPr>
          <p:cNvPr id="47" name="Picture 46">
            <a:extLst>
              <a:ext uri="{FF2B5EF4-FFF2-40B4-BE49-F238E27FC236}">
                <a16:creationId xmlns="" xmlns:a16="http://schemas.microsoft.com/office/drawing/2014/main" id="{92D9040A-3082-2F49-987E-B51574332EF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8247752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6" r:id="rId3"/>
    <p:sldLayoutId id="2147483907" r:id="rId4"/>
    <p:sldLayoutId id="2147483908" r:id="rId5"/>
  </p:sldLayoutIdLst>
  <p:hf hdr="0" ftr="0" dt="0"/>
  <p:txStyles>
    <p:title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Arial"/>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Arial"/>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Arial"/>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9pPr>
    </p:bodyStyle>
    <p:otherStyle>
      <a:defPPr>
        <a:defRPr lang="en-US"/>
      </a:defPPr>
      <a:lvl1pPr marL="0" algn="l" defTabSz="1187323" rtl="0" eaLnBrk="1" latinLnBrk="0" hangingPunct="1">
        <a:defRPr sz="2337" kern="1200">
          <a:solidFill>
            <a:schemeClr val="tx1"/>
          </a:solidFill>
          <a:latin typeface="Arial"/>
          <a:ea typeface="+mn-ea"/>
          <a:cs typeface="+mn-cs"/>
        </a:defRPr>
      </a:lvl1pPr>
      <a:lvl2pPr marL="593662" algn="l" defTabSz="1187323" rtl="0" eaLnBrk="1" latinLnBrk="0" hangingPunct="1">
        <a:defRPr sz="2337" kern="1200">
          <a:solidFill>
            <a:schemeClr val="tx1"/>
          </a:solidFill>
          <a:latin typeface="Arial"/>
          <a:ea typeface="+mn-ea"/>
          <a:cs typeface="+mn-cs"/>
        </a:defRPr>
      </a:lvl2pPr>
      <a:lvl3pPr marL="1187323" algn="l" defTabSz="1187323" rtl="0" eaLnBrk="1" latinLnBrk="0" hangingPunct="1">
        <a:defRPr sz="2337" kern="1200">
          <a:solidFill>
            <a:schemeClr val="tx1"/>
          </a:solidFill>
          <a:latin typeface="Arial"/>
          <a:ea typeface="+mn-ea"/>
          <a:cs typeface="+mn-cs"/>
        </a:defRPr>
      </a:lvl3pPr>
      <a:lvl4pPr marL="1780986" algn="l" defTabSz="1187323" rtl="0" eaLnBrk="1" latinLnBrk="0" hangingPunct="1">
        <a:defRPr sz="2337" kern="1200">
          <a:solidFill>
            <a:schemeClr val="tx1"/>
          </a:solidFill>
          <a:latin typeface="Arial"/>
          <a:ea typeface="+mn-ea"/>
          <a:cs typeface="+mn-cs"/>
        </a:defRPr>
      </a:lvl4pPr>
      <a:lvl5pPr marL="2374648" algn="l" defTabSz="1187323" rtl="0" eaLnBrk="1" latinLnBrk="0" hangingPunct="1">
        <a:defRPr sz="2337" kern="1200">
          <a:solidFill>
            <a:schemeClr val="tx1"/>
          </a:solidFill>
          <a:latin typeface="Arial"/>
          <a:ea typeface="+mn-ea"/>
          <a:cs typeface="+mn-cs"/>
        </a:defRPr>
      </a:lvl5pPr>
      <a:lvl6pPr marL="2968309" algn="l" defTabSz="1187323" rtl="0" eaLnBrk="1" latinLnBrk="0" hangingPunct="1">
        <a:defRPr sz="2337" kern="1200">
          <a:solidFill>
            <a:schemeClr val="tx1"/>
          </a:solidFill>
          <a:latin typeface="Arial"/>
          <a:ea typeface="+mn-ea"/>
          <a:cs typeface="+mn-cs"/>
        </a:defRPr>
      </a:lvl6pPr>
      <a:lvl7pPr marL="3561971" algn="l" defTabSz="1187323" rtl="0" eaLnBrk="1" latinLnBrk="0" hangingPunct="1">
        <a:defRPr sz="2337" kern="1200">
          <a:solidFill>
            <a:schemeClr val="tx1"/>
          </a:solidFill>
          <a:latin typeface="Arial"/>
          <a:ea typeface="+mn-ea"/>
          <a:cs typeface="+mn-cs"/>
        </a:defRPr>
      </a:lvl7pPr>
      <a:lvl8pPr marL="4155634" algn="l" defTabSz="1187323" rtl="0" eaLnBrk="1" latinLnBrk="0" hangingPunct="1">
        <a:defRPr sz="2337" kern="1200">
          <a:solidFill>
            <a:schemeClr val="tx1"/>
          </a:solidFill>
          <a:latin typeface="Arial"/>
          <a:ea typeface="+mn-ea"/>
          <a:cs typeface="+mn-cs"/>
        </a:defRPr>
      </a:lvl8pPr>
      <a:lvl9pPr marL="4749295" algn="l" defTabSz="1187323" rtl="0" eaLnBrk="1" latinLnBrk="0" hangingPunct="1">
        <a:defRPr sz="2337"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4" name="2142680083"/>
          <p:cNvSpPr>
            <a:spLocks noGrp="1" noChangeArrowheads="1"/>
          </p:cNvSpPr>
          <p:nvPr>
            <p:ph type="ctrTitle" sz="quarter"/>
          </p:nvPr>
        </p:nvSpPr>
        <p:spPr>
          <a:xfrm>
            <a:off x="587375" y="1719228"/>
            <a:ext cx="5616637" cy="1938992"/>
          </a:xfrm>
          <a:ln/>
        </p:spPr>
        <p:txBody>
          <a:bodyPr wrap="square" lIns="0" tIns="45720" rIns="91440" bIns="45720" anchor="t">
            <a:spAutoFit/>
          </a:bodyPr>
          <a:lstStyle/>
          <a:p>
            <a:pPr defTabSz="914400" fontAlgn="ctr">
              <a:lnSpc>
                <a:spcPct val="100000"/>
              </a:lnSpc>
            </a:pPr>
            <a:r>
              <a:rPr lang="en-US" sz="4000" dirty="0" smtClean="0">
                <a:latin typeface="Arial" panose="020B0604020202020204" pitchFamily="34" charset="0"/>
              </a:rPr>
              <a:t>Introduction to </a:t>
            </a:r>
            <a:r>
              <a:rPr lang="en-US" sz="4000" smtClean="0">
                <a:latin typeface="Arial" panose="020B0604020202020204" pitchFamily="34" charset="0"/>
              </a:rPr>
              <a:t>eSight 21.0 </a:t>
            </a:r>
            <a:r>
              <a:rPr lang="en-US" sz="4000" dirty="0" smtClean="0">
                <a:latin typeface="Arial" panose="020B0604020202020204" pitchFamily="34" charset="0"/>
              </a:rPr>
              <a:t>Virtual Resource Management</a:t>
            </a:r>
            <a:endParaRPr lang="en-US" altLang="zh-CN" sz="4000" b="1"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bwMode="auto">
          <a:xfrm>
            <a:off x="2928473" y="2421122"/>
            <a:ext cx="3311505" cy="2087748"/>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graphicFrame>
        <p:nvGraphicFramePr>
          <p:cNvPr id="6" name="表格 5"/>
          <p:cNvGraphicFramePr>
            <a:graphicFrameLocks noGrp="1"/>
          </p:cNvGraphicFramePr>
          <p:nvPr>
            <p:extLst>
              <p:ext uri="{D42A27DB-BD31-4B8C-83A1-F6EECF244321}">
                <p14:modId xmlns:p14="http://schemas.microsoft.com/office/powerpoint/2010/main" val="2807211945"/>
              </p:ext>
            </p:extLst>
          </p:nvPr>
        </p:nvGraphicFramePr>
        <p:xfrm>
          <a:off x="587374" y="1088740"/>
          <a:ext cx="11017251" cy="4431120"/>
        </p:xfrm>
        <a:graphic>
          <a:graphicData uri="http://schemas.openxmlformats.org/drawingml/2006/table">
            <a:tbl>
              <a:tblPr firstRow="1" bandRow="1">
                <a:tableStyleId>{F5AB1C69-6EDB-4FF4-983F-18BD219EF322}</a:tableStyleId>
              </a:tblPr>
              <a:tblGrid>
                <a:gridCol w="2952342"/>
                <a:gridCol w="8064909"/>
              </a:tblGrid>
              <a:tr h="0">
                <a:tc>
                  <a:txBody>
                    <a:bodyPr/>
                    <a:lstStyle/>
                    <a:p>
                      <a:pPr fontAlgn="ctr">
                        <a:spcAft>
                          <a:spcPts val="0"/>
                        </a:spcAft>
                      </a:pPr>
                      <a:r>
                        <a:rPr lang="en-US" sz="1600" dirty="0" smtClean="0">
                          <a:solidFill>
                            <a:schemeClr val="tx1"/>
                          </a:solidFill>
                          <a:latin typeface="Arial" panose="020B0604020202020204" pitchFamily="34" charset="0"/>
                        </a:rPr>
                        <a:t>Key Feature</a:t>
                      </a:r>
                      <a:endParaRPr 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fontAlgn="ctr">
                        <a:spcAft>
                          <a:spcPts val="0"/>
                        </a:spcAft>
                      </a:pPr>
                      <a:r>
                        <a:rPr lang="en-US" sz="1600" dirty="0" smtClean="0">
                          <a:solidFill>
                            <a:schemeClr val="tx1"/>
                          </a:solidFill>
                          <a:latin typeface="Arial" panose="020B0604020202020204" pitchFamily="34" charset="0"/>
                        </a:rPr>
                        <a:t>Description</a:t>
                      </a:r>
                      <a:endParaRPr 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235035">
                <a:tc>
                  <a:txBody>
                    <a:bodyPr/>
                    <a:lstStyle/>
                    <a:p>
                      <a:pPr marL="0" indent="0" fontAlgn="ctr">
                        <a:lnSpc>
                          <a:spcPct val="100000"/>
                        </a:lnSpc>
                        <a:spcAft>
                          <a:spcPts val="0"/>
                        </a:spcAft>
                        <a:buFont typeface="Wingdings" pitchFamily="2" charset="2"/>
                        <a:buNone/>
                      </a:pPr>
                      <a:r>
                        <a:rPr lang="en-US" sz="1400" dirty="0" smtClean="0">
                          <a:solidFill>
                            <a:schemeClr val="tx1"/>
                          </a:solidFill>
                          <a:latin typeface="Arial" panose="020B0604020202020204" pitchFamily="34" charset="0"/>
                        </a:rPr>
                        <a:t>Virtual resource 360° details management</a:t>
                      </a:r>
                      <a:endParaRPr lang="en-US" sz="1400" kern="0" baseline="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indent="0" fontAlgn="ctr">
                        <a:lnSpc>
                          <a:spcPct val="100000"/>
                        </a:lnSpc>
                        <a:spcAft>
                          <a:spcPts val="0"/>
                        </a:spcAft>
                        <a:buFont typeface="Wingdings" pitchFamily="2" charset="2"/>
                        <a:buNone/>
                      </a:pPr>
                      <a:r>
                        <a:rPr lang="en-US" sz="1400" dirty="0" smtClean="0">
                          <a:latin typeface="Arial" panose="020B0604020202020204" pitchFamily="34" charset="0"/>
                        </a:rPr>
                        <a:t>Displays basic information about </a:t>
                      </a:r>
                      <a:r>
                        <a:rPr lang="en-US" sz="1400" dirty="0" err="1" smtClean="0">
                          <a:latin typeface="Arial" panose="020B0604020202020204" pitchFamily="34" charset="0"/>
                        </a:rPr>
                        <a:t>FusionSphere</a:t>
                      </a:r>
                      <a:r>
                        <a:rPr lang="en-US" sz="1400" dirty="0" smtClean="0">
                          <a:latin typeface="Arial" panose="020B0604020202020204" pitchFamily="34" charset="0"/>
                        </a:rPr>
                        <a:t> overview, hosts, VMs, and storage resources.</a:t>
                      </a:r>
                      <a:endParaRPr lang="en-US" altLang="zh-CN" sz="1400" kern="0" baseline="0" dirty="0" smtClean="0">
                        <a:latin typeface="Arial" panose="020B0604020202020204" pitchFamily="34" charset="0"/>
                        <a:ea typeface="微软雅黑" panose="020B0503020204020204" pitchFamily="34" charset="-122"/>
                        <a:sym typeface="Arial" panose="020B0604020202020204" pitchFamily="34" charset="0"/>
                      </a:endParaRPr>
                    </a:p>
                    <a:p>
                      <a:pPr marL="0" indent="0" fontAlgn="ctr">
                        <a:lnSpc>
                          <a:spcPct val="100000"/>
                        </a:lnSpc>
                        <a:spcAft>
                          <a:spcPts val="0"/>
                        </a:spcAft>
                        <a:buFont typeface="Wingdings" pitchFamily="2" charset="2"/>
                        <a:buNone/>
                      </a:pPr>
                      <a:r>
                        <a:rPr lang="en-US" sz="1400" dirty="0" smtClean="0">
                          <a:latin typeface="Arial" panose="020B0604020202020204" pitchFamily="34" charset="0"/>
                        </a:rPr>
                        <a:t>Displays network resource information, such as virtual networks, ports, routers, and floating IP addresses, helping users view the allocation and usage of virtual networks.</a:t>
                      </a:r>
                      <a:endParaRPr lang="en-US" sz="1400" kern="0" baseline="0" dirty="0">
                        <a:latin typeface="Arial" panose="020B0604020202020204" pitchFamily="34" charset="0"/>
                        <a:ea typeface="微软雅黑" panose="020B0503020204020204" pitchFamily="34" charset="-122"/>
                        <a:sym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0">
                <a:tc>
                  <a:txBody>
                    <a:bodyPr/>
                    <a:lstStyle/>
                    <a:p>
                      <a:pPr marL="0" indent="0" fontAlgn="ctr">
                        <a:lnSpc>
                          <a:spcPct val="100000"/>
                        </a:lnSpc>
                        <a:spcAft>
                          <a:spcPts val="0"/>
                        </a:spcAft>
                        <a:buFont typeface="Wingdings" pitchFamily="2" charset="2"/>
                        <a:buNone/>
                      </a:pPr>
                      <a:r>
                        <a:rPr lang="en-US" sz="1400" dirty="0" smtClean="0">
                          <a:solidFill>
                            <a:schemeClr val="tx1"/>
                          </a:solidFill>
                          <a:latin typeface="Arial" panose="020B0604020202020204" pitchFamily="34" charset="0"/>
                        </a:rPr>
                        <a:t>Virtual resource alarm</a:t>
                      </a:r>
                      <a:endParaRPr lang="en-US" sz="1400" kern="0" baseline="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indent="0" fontAlgn="ctr">
                        <a:lnSpc>
                          <a:spcPct val="100000"/>
                        </a:lnSpc>
                        <a:spcAft>
                          <a:spcPts val="0"/>
                        </a:spcAft>
                        <a:buFont typeface="Wingdings" pitchFamily="2" charset="2"/>
                        <a:buNone/>
                      </a:pPr>
                      <a:r>
                        <a:rPr lang="en-US" sz="1400" dirty="0" smtClean="0">
                          <a:latin typeface="Arial" panose="020B0604020202020204" pitchFamily="34" charset="0"/>
                        </a:rPr>
                        <a:t>Displays alarm information about </a:t>
                      </a:r>
                      <a:r>
                        <a:rPr lang="en-US" sz="1400" dirty="0" err="1" smtClean="0">
                          <a:latin typeface="Arial" panose="020B0604020202020204" pitchFamily="34" charset="0"/>
                        </a:rPr>
                        <a:t>FusionSphere</a:t>
                      </a:r>
                      <a:r>
                        <a:rPr lang="en-US" sz="1400" dirty="0" smtClean="0">
                          <a:latin typeface="Arial" panose="020B0604020202020204" pitchFamily="34" charset="0"/>
                        </a:rPr>
                        <a:t>, hosts, and VMs.</a:t>
                      </a:r>
                      <a:endParaRPr lang="en-US" sz="1400" kern="0" baseline="0" dirty="0">
                        <a:latin typeface="Arial" panose="020B0604020202020204" pitchFamily="34" charset="0"/>
                        <a:ea typeface="微软雅黑" panose="020B0503020204020204" pitchFamily="34" charset="-122"/>
                        <a:sym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179098">
                <a:tc>
                  <a:txBody>
                    <a:bodyPr/>
                    <a:lstStyle/>
                    <a:p>
                      <a:pPr marL="0" indent="0" fontAlgn="ctr">
                        <a:lnSpc>
                          <a:spcPct val="100000"/>
                        </a:lnSpc>
                        <a:spcAft>
                          <a:spcPts val="0"/>
                        </a:spcAft>
                        <a:buFont typeface="Wingdings" pitchFamily="2" charset="2"/>
                        <a:buNone/>
                      </a:pPr>
                      <a:r>
                        <a:rPr lang="en-US" sz="1400" dirty="0" smtClean="0">
                          <a:solidFill>
                            <a:schemeClr val="tx1"/>
                          </a:solidFill>
                          <a:latin typeface="Arial" panose="020B0604020202020204" pitchFamily="34" charset="0"/>
                        </a:rPr>
                        <a:t>Historical KPI analysis of virtual resources</a:t>
                      </a:r>
                      <a:endParaRPr lang="en-US" sz="1400" kern="0" baseline="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l" defTabSz="914400" rtl="0" eaLnBrk="1" fontAlgn="ctr" latinLnBrk="0" hangingPunct="1">
                        <a:lnSpc>
                          <a:spcPct val="100000"/>
                        </a:lnSpc>
                        <a:spcBef>
                          <a:spcPts val="0"/>
                        </a:spcBef>
                        <a:spcAft>
                          <a:spcPts val="0"/>
                        </a:spcAft>
                        <a:buClrTx/>
                        <a:buSzTx/>
                        <a:buFont typeface="Wingdings" pitchFamily="2" charset="2"/>
                        <a:buNone/>
                        <a:tabLst/>
                        <a:defRPr/>
                      </a:pPr>
                      <a:r>
                        <a:rPr lang="en-US" sz="1400" b="0" dirty="0" smtClean="0">
                          <a:solidFill>
                            <a:srgbClr val="000000"/>
                          </a:solidFill>
                          <a:latin typeface="Arial" panose="020B0604020202020204" pitchFamily="34" charset="0"/>
                        </a:rPr>
                        <a:t>Displays historical KPIs of hosts, VMs, host ports, host file systems, and backend storage.</a:t>
                      </a:r>
                      <a:endParaRPr kumimoji="0" lang="en-US" sz="1400" b="0" i="0" u="none" strike="noStrike" kern="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txBody>
                  <a:tcPr marL="120000" marR="120000" marT="62400" marB="6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271279">
                <a:tc>
                  <a:txBody>
                    <a:bodyPr/>
                    <a:lstStyle/>
                    <a:p>
                      <a:pPr marL="0" marR="0" indent="0" algn="l" defTabSz="914400" rtl="0" eaLnBrk="1" fontAlgn="ctr" latinLnBrk="0" hangingPunct="1">
                        <a:lnSpc>
                          <a:spcPct val="100000"/>
                        </a:lnSpc>
                        <a:spcBef>
                          <a:spcPts val="0"/>
                        </a:spcBef>
                        <a:spcAft>
                          <a:spcPts val="0"/>
                        </a:spcAft>
                        <a:buClrTx/>
                        <a:buSzTx/>
                        <a:buFont typeface="Wingdings" pitchFamily="2" charset="2"/>
                        <a:buNone/>
                        <a:tabLst/>
                        <a:defRPr/>
                      </a:pPr>
                      <a:r>
                        <a:rPr lang="en-US" sz="1400" dirty="0" smtClean="0">
                          <a:solidFill>
                            <a:schemeClr val="tx1"/>
                          </a:solidFill>
                          <a:latin typeface="Arial" panose="020B0604020202020204" pitchFamily="34" charset="0"/>
                        </a:rPr>
                        <a:t>Northbound resource interface</a:t>
                      </a:r>
                      <a:endParaRPr lang="en-US" sz="1400" dirty="0">
                        <a:solidFill>
                          <a:schemeClr val="tx1"/>
                        </a:solidFill>
                        <a:latin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ctr" latinLnBrk="0" hangingPunct="1">
                        <a:lnSpc>
                          <a:spcPct val="100000"/>
                        </a:lnSpc>
                        <a:spcBef>
                          <a:spcPts val="0"/>
                        </a:spcBef>
                        <a:spcAft>
                          <a:spcPts val="0"/>
                        </a:spcAft>
                        <a:buClrTx/>
                        <a:buSzTx/>
                        <a:buFont typeface="Wingdings" pitchFamily="2" charset="2"/>
                        <a:buNone/>
                        <a:tabLst/>
                        <a:defRPr/>
                      </a:pPr>
                      <a:r>
                        <a:rPr lang="en-US" sz="1400" dirty="0" smtClean="0">
                          <a:solidFill>
                            <a:schemeClr val="dk1"/>
                          </a:solidFill>
                          <a:latin typeface="Arial" panose="020B0604020202020204" pitchFamily="34" charset="0"/>
                        </a:rPr>
                        <a:t>Provides northbound interfaces for virtual resources to interconnect with the upper-layer system.</a:t>
                      </a:r>
                      <a:endParaRPr lang="en-US" altLang="zh-CN" sz="1400" kern="0" baseline="0" dirty="0" smtClean="0">
                        <a:solidFill>
                          <a:schemeClr val="dk1"/>
                        </a:solidFill>
                        <a:latin typeface="Arial" panose="020B0604020202020204" pitchFamily="34" charset="0"/>
                        <a:ea typeface="微软雅黑" panose="020B0503020204020204" pitchFamily="34" charset="-122"/>
                        <a:cs typeface="+mn-cs"/>
                        <a:sym typeface="Arial" panose="020B0604020202020204" pitchFamily="34" charset="0"/>
                      </a:endParaRPr>
                    </a:p>
                    <a:p>
                      <a:pPr marL="0" marR="0" indent="0" algn="l" defTabSz="914400" rtl="0" eaLnBrk="1" fontAlgn="ctr" latinLnBrk="0" hangingPunct="1">
                        <a:lnSpc>
                          <a:spcPct val="100000"/>
                        </a:lnSpc>
                        <a:spcBef>
                          <a:spcPts val="0"/>
                        </a:spcBef>
                        <a:spcAft>
                          <a:spcPts val="0"/>
                        </a:spcAft>
                        <a:buClrTx/>
                        <a:buSzTx/>
                        <a:buFont typeface="Wingdings" pitchFamily="2" charset="2"/>
                        <a:buNone/>
                        <a:tabLst/>
                        <a:defRPr/>
                      </a:pPr>
                      <a:r>
                        <a:rPr lang="en-US" sz="1400" dirty="0" smtClean="0">
                          <a:solidFill>
                            <a:schemeClr val="dk1"/>
                          </a:solidFill>
                          <a:latin typeface="Arial" panose="020B0604020202020204" pitchFamily="34" charset="0"/>
                        </a:rPr>
                        <a:t>Supports real-time monitoring of resource changes and sends real-time notifications about the changes to the upper-layer system over the northbound interface.</a:t>
                      </a:r>
                      <a:endParaRPr lang="en-US" sz="1400" dirty="0">
                        <a:solidFill>
                          <a:schemeClr val="dk1"/>
                        </a:solidFill>
                        <a:latin typeface="Arial" panose="020B0604020202020204" pitchFamily="34" charset="0"/>
                      </a:endParaRPr>
                    </a:p>
                  </a:txBody>
                  <a:tcPr marL="120000" marR="120000" marT="62400" marB="6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177349">
                <a:tc>
                  <a:txBody>
                    <a:bodyPr/>
                    <a:lstStyle/>
                    <a:p>
                      <a:pPr marL="0" marR="0" indent="0" algn="l" defTabSz="914400" rtl="0" eaLnBrk="1" fontAlgn="ctr" latinLnBrk="0" hangingPunct="1">
                        <a:lnSpc>
                          <a:spcPct val="100000"/>
                        </a:lnSpc>
                        <a:spcBef>
                          <a:spcPts val="0"/>
                        </a:spcBef>
                        <a:spcAft>
                          <a:spcPts val="0"/>
                        </a:spcAft>
                        <a:buClrTx/>
                        <a:buSzTx/>
                        <a:buFont typeface="Wingdings" pitchFamily="2" charset="2"/>
                        <a:buNone/>
                        <a:tabLst/>
                        <a:defRPr/>
                      </a:pPr>
                      <a:r>
                        <a:rPr lang="en-US" sz="1400" dirty="0" smtClean="0">
                          <a:solidFill>
                            <a:schemeClr val="tx1"/>
                          </a:solidFill>
                          <a:latin typeface="Arial" panose="020B0604020202020204" pitchFamily="34" charset="0"/>
                        </a:rPr>
                        <a:t>Northbound performance interface</a:t>
                      </a:r>
                      <a:endParaRPr lang="en-US" sz="1400" dirty="0">
                        <a:solidFill>
                          <a:schemeClr val="tx1"/>
                        </a:solidFill>
                        <a:latin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ctr" latinLnBrk="0" hangingPunct="1">
                        <a:lnSpc>
                          <a:spcPct val="100000"/>
                        </a:lnSpc>
                        <a:spcBef>
                          <a:spcPts val="0"/>
                        </a:spcBef>
                        <a:spcAft>
                          <a:spcPts val="0"/>
                        </a:spcAft>
                        <a:buClrTx/>
                        <a:buSzTx/>
                        <a:buFont typeface="Wingdings" pitchFamily="2" charset="2"/>
                        <a:buNone/>
                        <a:tabLst/>
                        <a:defRPr/>
                      </a:pPr>
                      <a:r>
                        <a:rPr lang="en-US" sz="1400" dirty="0" smtClean="0">
                          <a:solidFill>
                            <a:schemeClr val="dk1"/>
                          </a:solidFill>
                          <a:latin typeface="Arial" panose="020B0604020202020204" pitchFamily="34" charset="0"/>
                        </a:rPr>
                        <a:t>Sends historical performance data in files to the upper-layer system in FTP mode.</a:t>
                      </a:r>
                      <a:endParaRPr lang="en-US" sz="1400" dirty="0">
                        <a:solidFill>
                          <a:schemeClr val="dk1"/>
                        </a:solidFill>
                        <a:latin typeface="Arial" panose="020B0604020202020204" pitchFamily="34" charset="0"/>
                      </a:endParaRPr>
                    </a:p>
                  </a:txBody>
                  <a:tcPr marL="120000" marR="120000" marT="62400" marB="6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177349">
                <a:tc>
                  <a:txBody>
                    <a:bodyPr/>
                    <a:lstStyle/>
                    <a:p>
                      <a:pPr marL="0" marR="0" indent="0" algn="l" defTabSz="914400" rtl="0" eaLnBrk="1" fontAlgn="ctr" latinLnBrk="0" hangingPunct="1">
                        <a:lnSpc>
                          <a:spcPct val="100000"/>
                        </a:lnSpc>
                        <a:spcBef>
                          <a:spcPts val="0"/>
                        </a:spcBef>
                        <a:spcAft>
                          <a:spcPts val="0"/>
                        </a:spcAft>
                        <a:buClrTx/>
                        <a:buSzTx/>
                        <a:buFont typeface="Wingdings" pitchFamily="2" charset="2"/>
                        <a:buNone/>
                        <a:tabLst/>
                        <a:defRPr/>
                      </a:pPr>
                      <a:r>
                        <a:rPr lang="en-US" sz="1400" dirty="0" smtClean="0">
                          <a:solidFill>
                            <a:schemeClr val="tx1"/>
                          </a:solidFill>
                          <a:latin typeface="Arial" panose="020B0604020202020204" pitchFamily="34" charset="0"/>
                        </a:rPr>
                        <a:t>Global search</a:t>
                      </a:r>
                      <a:endParaRPr lang="en-US" sz="1400" dirty="0">
                        <a:solidFill>
                          <a:schemeClr val="tx1"/>
                        </a:solidFill>
                        <a:latin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ctr" latinLnBrk="0" hangingPunct="1">
                        <a:lnSpc>
                          <a:spcPct val="100000"/>
                        </a:lnSpc>
                        <a:spcBef>
                          <a:spcPts val="0"/>
                        </a:spcBef>
                        <a:spcAft>
                          <a:spcPts val="0"/>
                        </a:spcAft>
                        <a:buClrTx/>
                        <a:buSzTx/>
                        <a:buFont typeface="Wingdings" pitchFamily="2" charset="2"/>
                        <a:buNone/>
                        <a:tabLst/>
                        <a:defRPr/>
                      </a:pPr>
                      <a:r>
                        <a:rPr lang="en-US" sz="1400" dirty="0" smtClean="0">
                          <a:solidFill>
                            <a:schemeClr val="dk1"/>
                          </a:solidFill>
                          <a:latin typeface="Arial" panose="020B0604020202020204" pitchFamily="34" charset="0"/>
                        </a:rPr>
                        <a:t>Quickly searches for resources such as hosts, VMs, and virtual ports, and supports one-click redirection to the corresponding resource details page.</a:t>
                      </a:r>
                      <a:endParaRPr lang="en-US" sz="1400" dirty="0">
                        <a:solidFill>
                          <a:schemeClr val="dk1"/>
                        </a:solidFill>
                        <a:latin typeface="Arial" panose="020B0604020202020204" pitchFamily="34" charset="0"/>
                      </a:endParaRPr>
                    </a:p>
                  </a:txBody>
                  <a:tcPr marL="120000" marR="120000" marT="62400" marB="6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177349">
                <a:tc>
                  <a:txBody>
                    <a:bodyPr/>
                    <a:lstStyle/>
                    <a:p>
                      <a:pPr marL="0" marR="0" indent="0" algn="l" defTabSz="914400" rtl="0" eaLnBrk="1" fontAlgn="auto" latinLnBrk="0" hangingPunct="1">
                        <a:lnSpc>
                          <a:spcPct val="100000"/>
                        </a:lnSpc>
                        <a:spcBef>
                          <a:spcPts val="0"/>
                        </a:spcBef>
                        <a:spcAft>
                          <a:spcPts val="450"/>
                        </a:spcAft>
                        <a:buClrTx/>
                        <a:buSzTx/>
                        <a:buFont typeface="Wingdings" pitchFamily="2" charset="2"/>
                        <a:buNone/>
                        <a:tabLst/>
                        <a:defRPr/>
                      </a:pPr>
                      <a:r>
                        <a:rPr lang="en-US" altLang="zh-CN" sz="1400" kern="0" baseline="0" dirty="0" smtClean="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Virtualization topology</a:t>
                      </a:r>
                      <a:endParaRPr lang="zh-CN" altLang="en-US" sz="1400" kern="0" baseline="0" dirty="0" smtClean="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ctr" latinLnBrk="0" hangingPunct="1">
                        <a:lnSpc>
                          <a:spcPct val="100000"/>
                        </a:lnSpc>
                        <a:spcBef>
                          <a:spcPts val="0"/>
                        </a:spcBef>
                        <a:spcAft>
                          <a:spcPts val="450"/>
                        </a:spcAft>
                        <a:buClrTx/>
                        <a:buSzTx/>
                        <a:buFont typeface="Wingdings" pitchFamily="2" charset="2"/>
                        <a:buNone/>
                        <a:tabLst/>
                        <a:defRPr/>
                      </a:pPr>
                      <a:r>
                        <a:rPr lang="en-US" altLang="zh-CN" sz="1400" kern="0" baseline="0" dirty="0" smtClean="0">
                          <a:solidFill>
                            <a:schemeClr val="dk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Displays hosts and VMs in the topology, fully displays resources and their status, performance, alarm, link, and other information on one screen, and associates with the IT infrastructure and network access layers.</a:t>
                      </a:r>
                      <a:endParaRPr lang="zh-CN" altLang="en-US" sz="1400" kern="0" baseline="0" dirty="0" smtClean="0">
                        <a:solidFill>
                          <a:schemeClr val="dk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marL="120000" marR="120000" marT="62400" marB="6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bl>
          </a:graphicData>
        </a:graphic>
      </p:graphicFrame>
      <p:sp>
        <p:nvSpPr>
          <p:cNvPr id="5"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defTabSz="914133" eaLnBrk="0" fontAlgn="ctr" hangingPunct="0">
              <a:defRPr/>
            </a:pPr>
            <a:r>
              <a:rPr lang="en-US" altLang="zh-CN" sz="2800" b="1">
                <a:latin typeface="Arial" panose="020B0604020202020204" pitchFamily="34" charset="0"/>
              </a:rPr>
              <a:t>Key Features of Virtual Resource Monitoring</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34951707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圆角矩形 69"/>
          <p:cNvSpPr/>
          <p:nvPr/>
        </p:nvSpPr>
        <p:spPr bwMode="auto">
          <a:xfrm>
            <a:off x="6391125" y="1028399"/>
            <a:ext cx="3795169" cy="2215991"/>
          </a:xfrm>
          <a:prstGeom prst="roundRect">
            <a:avLst>
              <a:gd name="adj" fmla="val 0"/>
            </a:avLst>
          </a:prstGeom>
          <a:noFill/>
          <a:ln w="12700" algn="ctr">
            <a:noFill/>
            <a:round/>
            <a:headEnd/>
            <a:tailEnd/>
          </a:ln>
          <a:effectLst/>
        </p:spPr>
        <p:txBody>
          <a:bodyPr vert="horz" wrap="square" lIns="0" tIns="0" rIns="0" bIns="0" rtlCol="0" anchor="t" anchorCtr="0">
            <a:spAutoFit/>
          </a:bodyPr>
          <a:lstStyle/>
          <a:p>
            <a:pPr eaLnBrk="0" fontAlgn="ctr" hangingPunct="0">
              <a:buClr>
                <a:srgbClr val="00B0F0"/>
              </a:buClr>
            </a:pPr>
            <a:r>
              <a:rPr lang="en-US" sz="1600" b="1" dirty="0" smtClean="0">
                <a:solidFill>
                  <a:schemeClr val="tx2"/>
                </a:solidFill>
                <a:latin typeface="Arial" panose="020B0604020202020204" pitchFamily="34" charset="0"/>
              </a:rPr>
              <a:t>Application scenario:</a:t>
            </a:r>
            <a:endParaRPr lang="en-US" altLang="zh-CN" sz="1600" b="1" dirty="0" smtClean="0">
              <a:latin typeface="Arial" panose="020B0604020202020204" pitchFamily="34" charset="0"/>
              <a:ea typeface="微软雅黑" panose="020B0503020204020204" pitchFamily="34" charset="-122"/>
              <a:cs typeface="Arial" pitchFamily="34" charset="0"/>
              <a:sym typeface="Arial" panose="020B0604020202020204" pitchFamily="34" charset="0"/>
            </a:endParaRPr>
          </a:p>
          <a:p>
            <a:pPr eaLnBrk="0" fontAlgn="ctr" hangingPunct="0">
              <a:buClr>
                <a:srgbClr val="00B0F0"/>
              </a:buClr>
            </a:pPr>
            <a:r>
              <a:rPr lang="en-US" sz="1600" dirty="0" smtClean="0">
                <a:latin typeface="Arial" panose="020B0604020202020204" pitchFamily="34" charset="0"/>
              </a:rPr>
              <a:t>If a </a:t>
            </a:r>
            <a:r>
              <a:rPr lang="en-US" sz="1600" b="1" dirty="0" smtClean="0">
                <a:latin typeface="Arial" panose="020B0604020202020204" pitchFamily="34" charset="0"/>
              </a:rPr>
              <a:t>physical server</a:t>
            </a:r>
            <a:r>
              <a:rPr lang="en-US" sz="1600" dirty="0" smtClean="0">
                <a:latin typeface="Arial" panose="020B0604020202020204" pitchFamily="34" charset="0"/>
              </a:rPr>
              <a:t> (such as E9000) breaks down (the blade is removed) or a server CPU, RAID group, NIC, or SAS cable </a:t>
            </a:r>
            <a:r>
              <a:rPr lang="en-US" sz="1600" b="1" dirty="0" smtClean="0">
                <a:latin typeface="Arial" panose="020B0604020202020204" pitchFamily="34" charset="0"/>
              </a:rPr>
              <a:t>fault</a:t>
            </a:r>
            <a:r>
              <a:rPr lang="en-US" sz="1600" dirty="0" smtClean="0">
                <a:latin typeface="Arial" panose="020B0604020202020204" pitchFamily="34" charset="0"/>
              </a:rPr>
              <a:t> occurs, </a:t>
            </a:r>
            <a:r>
              <a:rPr lang="en-US" sz="1600" b="1" dirty="0" smtClean="0">
                <a:latin typeface="Arial" panose="020B0604020202020204" pitchFamily="34" charset="0"/>
              </a:rPr>
              <a:t>the VNFM promptly detects</a:t>
            </a:r>
            <a:r>
              <a:rPr lang="en-US" sz="1600" dirty="0" smtClean="0">
                <a:latin typeface="Arial" panose="020B0604020202020204" pitchFamily="34" charset="0"/>
              </a:rPr>
              <a:t> the affected VMs and the VNF services on the VMs, </a:t>
            </a:r>
            <a:r>
              <a:rPr lang="en-US" sz="1600" b="1" dirty="0" smtClean="0">
                <a:latin typeface="Arial" panose="020B0604020202020204" pitchFamily="34" charset="0"/>
              </a:rPr>
              <a:t>updates statuses, automatically performs switchovers, and notifies O&amp;M personnel. </a:t>
            </a:r>
            <a:endParaRPr lang="en-US" sz="1600" b="1" dirty="0">
              <a:latin typeface="Arial" panose="020B0604020202020204" pitchFamily="34" charset="0"/>
              <a:ea typeface="微软雅黑" panose="020B0503020204020204" pitchFamily="34" charset="-122"/>
              <a:cs typeface="Arial" pitchFamily="34" charset="0"/>
              <a:sym typeface="Arial" panose="020B0604020202020204" pitchFamily="34" charset="0"/>
            </a:endParaRPr>
          </a:p>
        </p:txBody>
      </p:sp>
      <p:grpSp>
        <p:nvGrpSpPr>
          <p:cNvPr id="83" name="组合 82"/>
          <p:cNvGrpSpPr/>
          <p:nvPr/>
        </p:nvGrpSpPr>
        <p:grpSpPr>
          <a:xfrm>
            <a:off x="1164836" y="1028399"/>
            <a:ext cx="4224469" cy="4492595"/>
            <a:chOff x="336947" y="1557586"/>
            <a:chExt cx="3168352" cy="3369446"/>
          </a:xfrm>
        </p:grpSpPr>
        <p:sp>
          <p:nvSpPr>
            <p:cNvPr id="84" name="矩形 83"/>
            <p:cNvSpPr/>
            <p:nvPr/>
          </p:nvSpPr>
          <p:spPr bwMode="auto">
            <a:xfrm>
              <a:off x="336947" y="4350968"/>
              <a:ext cx="1170698" cy="576064"/>
            </a:xfrm>
            <a:prstGeom prst="rect">
              <a:avLst/>
            </a:prstGeom>
            <a:solidFill>
              <a:srgbClr val="99CCFF"/>
            </a:solidFill>
            <a:ln w="3175" cap="flat" cmpd="sng" algn="ctr">
              <a:noFill/>
              <a:prstDash val="solid"/>
              <a:round/>
              <a:headEnd type="none" w="med" len="med"/>
              <a:tailEnd type="none" w="med" len="med"/>
            </a:ln>
            <a:effectLst/>
          </p:spPr>
          <p:txBody>
            <a:bodyPr rtlCol="0" anchor="ctr"/>
            <a:lstStyle/>
            <a:p>
              <a:pPr algn="ctr" fontAlgn="ctr">
                <a:buNone/>
              </a:pPr>
              <a:r>
                <a:rPr lang="en-US" sz="1333" dirty="0" smtClean="0">
                  <a:solidFill>
                    <a:schemeClr val="bg1"/>
                  </a:solidFill>
                  <a:latin typeface="Arial" panose="020B0604020202020204" pitchFamily="34" charset="0"/>
                </a:rPr>
                <a:t>E9000</a:t>
              </a:r>
              <a:endParaRPr lang="en-US" altLang="zh-CN" sz="1333"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fontAlgn="ctr">
                <a:buNone/>
              </a:pPr>
              <a:endParaRPr lang="en-US" altLang="zh-CN" sz="1333"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矩形 84"/>
            <p:cNvSpPr/>
            <p:nvPr/>
          </p:nvSpPr>
          <p:spPr bwMode="auto">
            <a:xfrm>
              <a:off x="370856" y="2766792"/>
              <a:ext cx="1138988" cy="360040"/>
            </a:xfrm>
            <a:prstGeom prst="rect">
              <a:avLst/>
            </a:prstGeom>
            <a:solidFill>
              <a:srgbClr val="99CCFF"/>
            </a:solidFill>
            <a:ln w="3175" cap="flat" cmpd="sng" algn="ctr">
              <a:noFill/>
              <a:prstDash val="solid"/>
              <a:round/>
              <a:headEnd type="none" w="med" len="med"/>
              <a:tailEnd type="none" w="med" len="med"/>
            </a:ln>
            <a:effectLst/>
          </p:spPr>
          <p:txBody>
            <a:bodyPr rtlCol="0" anchor="ctr"/>
            <a:lstStyle/>
            <a:p>
              <a:pPr algn="ctr" fontAlgn="ctr">
                <a:buNone/>
              </a:pPr>
              <a:r>
                <a:rPr lang="en-US" sz="1333" dirty="0" smtClean="0">
                  <a:solidFill>
                    <a:schemeClr val="bg1"/>
                  </a:solidFill>
                  <a:latin typeface="Arial" panose="020B0604020202020204" pitchFamily="34" charset="0"/>
                </a:rPr>
                <a:t>VM</a:t>
              </a:r>
              <a:endParaRPr lang="en-US" altLang="zh-CN" sz="1333"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矩形 85"/>
            <p:cNvSpPr/>
            <p:nvPr/>
          </p:nvSpPr>
          <p:spPr bwMode="auto">
            <a:xfrm>
              <a:off x="490199" y="4639000"/>
              <a:ext cx="904313" cy="216024"/>
            </a:xfrm>
            <a:prstGeom prst="rect">
              <a:avLst/>
            </a:prstGeom>
            <a:noFill/>
            <a:ln w="3175" cap="flat" cmpd="sng" algn="ctr">
              <a:solidFill>
                <a:schemeClr val="bg2">
                  <a:lumMod val="75000"/>
                </a:schemeClr>
              </a:solidFill>
              <a:prstDash val="solid"/>
              <a:round/>
              <a:headEnd type="none" w="med" len="med"/>
              <a:tailEnd type="none" w="med" len="med"/>
            </a:ln>
            <a:effectLst/>
          </p:spPr>
          <p:txBody>
            <a:bodyPr rtlCol="0" anchor="ctr"/>
            <a:lstStyle/>
            <a:p>
              <a:pPr algn="ctr" fontAlgn="ctr">
                <a:buNone/>
              </a:pPr>
              <a:r>
                <a:rPr lang="en-US" sz="1333" dirty="0" smtClean="0">
                  <a:solidFill>
                    <a:schemeClr val="bg1"/>
                  </a:solidFill>
                  <a:latin typeface="Arial" panose="020B0604020202020204" pitchFamily="34" charset="0"/>
                </a:rPr>
                <a:t>Blade</a:t>
              </a:r>
              <a:endParaRPr lang="en-US" sz="1333" dirty="0">
                <a:solidFill>
                  <a:schemeClr val="bg1"/>
                </a:solidFill>
                <a:latin typeface="Arial" panose="020B0604020202020204" pitchFamily="34" charset="0"/>
              </a:endParaRPr>
            </a:p>
          </p:txBody>
        </p:sp>
        <p:sp>
          <p:nvSpPr>
            <p:cNvPr id="87" name="矩形 86"/>
            <p:cNvSpPr/>
            <p:nvPr/>
          </p:nvSpPr>
          <p:spPr bwMode="auto">
            <a:xfrm>
              <a:off x="2366311" y="2766792"/>
              <a:ext cx="1138988" cy="360040"/>
            </a:xfrm>
            <a:prstGeom prst="rect">
              <a:avLst/>
            </a:prstGeom>
            <a:solidFill>
              <a:srgbClr val="99CCFF"/>
            </a:solidFill>
            <a:ln w="3175" cap="flat" cmpd="sng" algn="ctr">
              <a:noFill/>
              <a:prstDash val="solid"/>
              <a:round/>
              <a:headEnd type="none" w="med" len="med"/>
              <a:tailEnd type="none" w="med" len="med"/>
            </a:ln>
            <a:effectLst/>
          </p:spPr>
          <p:txBody>
            <a:bodyPr rtlCol="0" anchor="ctr"/>
            <a:lstStyle/>
            <a:p>
              <a:pPr algn="ctr" fontAlgn="ctr">
                <a:buNone/>
              </a:pPr>
              <a:r>
                <a:rPr lang="en-US" sz="1333" dirty="0" smtClean="0">
                  <a:solidFill>
                    <a:schemeClr val="bg1"/>
                  </a:solidFill>
                  <a:latin typeface="Arial" panose="020B0604020202020204" pitchFamily="34" charset="0"/>
                </a:rPr>
                <a:t>eSight</a:t>
              </a:r>
              <a:endParaRPr lang="en-US" altLang="zh-CN" sz="1333"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矩形 87"/>
            <p:cNvSpPr/>
            <p:nvPr/>
          </p:nvSpPr>
          <p:spPr bwMode="auto">
            <a:xfrm>
              <a:off x="2366311" y="1956505"/>
              <a:ext cx="1138988" cy="360040"/>
            </a:xfrm>
            <a:prstGeom prst="rect">
              <a:avLst/>
            </a:prstGeom>
            <a:solidFill>
              <a:srgbClr val="99CCFF"/>
            </a:solidFill>
            <a:ln w="3175" cap="flat" cmpd="sng" algn="ctr">
              <a:noFill/>
              <a:prstDash val="solid"/>
              <a:round/>
              <a:headEnd type="none" w="med" len="med"/>
              <a:tailEnd type="none" w="med" len="med"/>
            </a:ln>
            <a:effectLst/>
          </p:spPr>
          <p:txBody>
            <a:bodyPr rtlCol="0" anchor="ctr"/>
            <a:lstStyle/>
            <a:p>
              <a:pPr algn="ctr" fontAlgn="ctr">
                <a:buNone/>
              </a:pPr>
              <a:r>
                <a:rPr lang="en-US" sz="1333" dirty="0" smtClean="0">
                  <a:solidFill>
                    <a:schemeClr val="bg1"/>
                  </a:solidFill>
                  <a:latin typeface="Arial" panose="020B0604020202020204" pitchFamily="34" charset="0"/>
                </a:rPr>
                <a:t>VNFM</a:t>
              </a:r>
              <a:endParaRPr lang="en-US" altLang="zh-CN" sz="1333"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bwMode="auto">
            <a:xfrm>
              <a:off x="368657" y="3558880"/>
              <a:ext cx="1138988" cy="360040"/>
            </a:xfrm>
            <a:prstGeom prst="rect">
              <a:avLst/>
            </a:prstGeom>
            <a:solidFill>
              <a:srgbClr val="99CCFF"/>
            </a:solidFill>
            <a:ln w="3175" cap="flat" cmpd="sng" algn="ctr">
              <a:noFill/>
              <a:prstDash val="solid"/>
              <a:round/>
              <a:headEnd type="none" w="med" len="med"/>
              <a:tailEnd type="none" w="med" len="med"/>
            </a:ln>
            <a:effectLst/>
          </p:spPr>
          <p:txBody>
            <a:bodyPr rtlCol="0" anchor="ctr"/>
            <a:lstStyle/>
            <a:p>
              <a:pPr algn="ctr" fontAlgn="ctr">
                <a:buNone/>
              </a:pPr>
              <a:r>
                <a:rPr lang="en-US" sz="1333" dirty="0" smtClean="0">
                  <a:solidFill>
                    <a:schemeClr val="bg1"/>
                  </a:solidFill>
                  <a:latin typeface="Arial" panose="020B0604020202020204" pitchFamily="34" charset="0"/>
                </a:rPr>
                <a:t>OpenStack</a:t>
              </a:r>
            </a:p>
            <a:p>
              <a:pPr algn="ctr" fontAlgn="ctr">
                <a:buNone/>
              </a:pPr>
              <a:r>
                <a:rPr lang="en-US" sz="1333" dirty="0" smtClean="0">
                  <a:solidFill>
                    <a:schemeClr val="bg1"/>
                  </a:solidFill>
                  <a:latin typeface="Arial" panose="020B0604020202020204" pitchFamily="34" charset="0"/>
                </a:rPr>
                <a:t>Cloud platform</a:t>
              </a:r>
              <a:endParaRPr lang="en-US" altLang="zh-CN" sz="1333"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矩形 89"/>
            <p:cNvSpPr/>
            <p:nvPr/>
          </p:nvSpPr>
          <p:spPr bwMode="auto">
            <a:xfrm>
              <a:off x="372114" y="1959431"/>
              <a:ext cx="1138988" cy="360040"/>
            </a:xfrm>
            <a:prstGeom prst="rect">
              <a:avLst/>
            </a:prstGeom>
            <a:solidFill>
              <a:srgbClr val="99CCFF"/>
            </a:solidFill>
            <a:ln w="3175" cap="flat" cmpd="sng" algn="ctr">
              <a:noFill/>
              <a:prstDash val="solid"/>
              <a:round/>
              <a:headEnd type="none" w="med" len="med"/>
              <a:tailEnd type="none" w="med" len="med"/>
            </a:ln>
            <a:effectLst/>
          </p:spPr>
          <p:txBody>
            <a:bodyPr rtlCol="0" anchor="ctr"/>
            <a:lstStyle/>
            <a:p>
              <a:pPr algn="ctr" fontAlgn="ctr">
                <a:buNone/>
              </a:pPr>
              <a:r>
                <a:rPr lang="en-US" sz="1333" dirty="0" smtClean="0">
                  <a:solidFill>
                    <a:schemeClr val="bg1"/>
                  </a:solidFill>
                  <a:latin typeface="Arial" panose="020B0604020202020204" pitchFamily="34" charset="0"/>
                </a:rPr>
                <a:t>VNF</a:t>
              </a:r>
            </a:p>
            <a:p>
              <a:pPr algn="ctr" fontAlgn="ctr">
                <a:buNone/>
              </a:pPr>
              <a:r>
                <a:rPr lang="en-US" sz="1333" dirty="0" smtClean="0">
                  <a:solidFill>
                    <a:schemeClr val="bg1"/>
                  </a:solidFill>
                  <a:latin typeface="Arial" panose="020B0604020202020204" pitchFamily="34" charset="0"/>
                </a:rPr>
                <a:t>(</a:t>
              </a:r>
              <a:r>
                <a:rPr lang="en-US" sz="1333" dirty="0" err="1" smtClean="0">
                  <a:solidFill>
                    <a:schemeClr val="bg1"/>
                  </a:solidFill>
                  <a:latin typeface="Arial" panose="020B0604020202020204" pitchFamily="34" charset="0"/>
                </a:rPr>
                <a:t>vEPC</a:t>
              </a:r>
              <a:r>
                <a:rPr lang="en-US" sz="1333" dirty="0" smtClean="0">
                  <a:solidFill>
                    <a:schemeClr val="bg1"/>
                  </a:solidFill>
                  <a:latin typeface="Arial" panose="020B0604020202020204" pitchFamily="34" charset="0"/>
                </a:rPr>
                <a:t>/</a:t>
              </a:r>
              <a:r>
                <a:rPr lang="en-US" sz="1333" dirty="0" err="1" smtClean="0">
                  <a:solidFill>
                    <a:schemeClr val="bg1"/>
                  </a:solidFill>
                  <a:latin typeface="Arial" panose="020B0604020202020204" pitchFamily="34" charset="0"/>
                </a:rPr>
                <a:t>vIMS</a:t>
              </a:r>
              <a:r>
                <a:rPr lang="en-US" sz="1333" dirty="0" smtClean="0">
                  <a:solidFill>
                    <a:schemeClr val="bg1"/>
                  </a:solidFill>
                  <a:latin typeface="Arial" panose="020B0604020202020204" pitchFamily="34" charset="0"/>
                </a:rPr>
                <a:t>)</a:t>
              </a:r>
              <a:endParaRPr lang="en-US" altLang="zh-CN" sz="1333"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91" name="直接连接符 90"/>
            <p:cNvCxnSpPr>
              <a:stCxn id="89" idx="2"/>
              <a:endCxn id="86" idx="0"/>
            </p:cNvCxnSpPr>
            <p:nvPr/>
          </p:nvCxnSpPr>
          <p:spPr bwMode="auto">
            <a:xfrm>
              <a:off x="938151" y="3918920"/>
              <a:ext cx="0" cy="720080"/>
            </a:xfrm>
            <a:prstGeom prst="line">
              <a:avLst/>
            </a:prstGeom>
            <a:noFill/>
            <a:ln w="9525">
              <a:solidFill>
                <a:srgbClr val="080808"/>
              </a:solidFill>
              <a:miter lim="800000"/>
              <a:headEnd/>
              <a:tailEnd/>
            </a:ln>
          </p:spPr>
        </p:cxnSp>
        <p:cxnSp>
          <p:nvCxnSpPr>
            <p:cNvPr id="92" name="直接连接符 91"/>
            <p:cNvCxnSpPr>
              <a:stCxn id="85" idx="2"/>
              <a:endCxn id="89" idx="0"/>
            </p:cNvCxnSpPr>
            <p:nvPr/>
          </p:nvCxnSpPr>
          <p:spPr bwMode="auto">
            <a:xfrm flipH="1">
              <a:off x="938151" y="3126832"/>
              <a:ext cx="0" cy="432048"/>
            </a:xfrm>
            <a:prstGeom prst="line">
              <a:avLst/>
            </a:prstGeom>
            <a:noFill/>
            <a:ln w="9525">
              <a:solidFill>
                <a:srgbClr val="080808"/>
              </a:solidFill>
              <a:miter lim="800000"/>
              <a:headEnd/>
              <a:tailEnd/>
            </a:ln>
          </p:spPr>
        </p:cxnSp>
        <p:cxnSp>
          <p:nvCxnSpPr>
            <p:cNvPr id="93" name="直接连接符 92"/>
            <p:cNvCxnSpPr>
              <a:stCxn id="90" idx="2"/>
              <a:endCxn id="85" idx="0"/>
            </p:cNvCxnSpPr>
            <p:nvPr/>
          </p:nvCxnSpPr>
          <p:spPr bwMode="auto">
            <a:xfrm flipH="1">
              <a:off x="940350" y="2319471"/>
              <a:ext cx="0" cy="447321"/>
            </a:xfrm>
            <a:prstGeom prst="line">
              <a:avLst/>
            </a:prstGeom>
            <a:noFill/>
            <a:ln w="9525">
              <a:solidFill>
                <a:srgbClr val="080808"/>
              </a:solidFill>
              <a:miter lim="800000"/>
              <a:headEnd/>
              <a:tailEnd/>
            </a:ln>
          </p:spPr>
        </p:cxnSp>
        <p:cxnSp>
          <p:nvCxnSpPr>
            <p:cNvPr id="94" name="肘形连接符 93"/>
            <p:cNvCxnSpPr>
              <a:stCxn id="89" idx="3"/>
              <a:endCxn id="87" idx="2"/>
            </p:cNvCxnSpPr>
            <p:nvPr/>
          </p:nvCxnSpPr>
          <p:spPr bwMode="auto">
            <a:xfrm flipV="1">
              <a:off x="1507645" y="3126832"/>
              <a:ext cx="1428160" cy="612068"/>
            </a:xfrm>
            <a:prstGeom prst="bentConnector2">
              <a:avLst/>
            </a:prstGeom>
            <a:noFill/>
            <a:ln w="9525">
              <a:solidFill>
                <a:srgbClr val="080808"/>
              </a:solidFill>
              <a:miter lim="800000"/>
              <a:headEnd/>
              <a:tailEnd/>
            </a:ln>
          </p:spPr>
        </p:cxnSp>
        <p:cxnSp>
          <p:nvCxnSpPr>
            <p:cNvPr id="95" name="肘形连接符 94"/>
            <p:cNvCxnSpPr>
              <a:stCxn id="84" idx="3"/>
              <a:endCxn id="87" idx="2"/>
            </p:cNvCxnSpPr>
            <p:nvPr/>
          </p:nvCxnSpPr>
          <p:spPr bwMode="auto">
            <a:xfrm flipV="1">
              <a:off x="1507645" y="3126832"/>
              <a:ext cx="1428160" cy="1512168"/>
            </a:xfrm>
            <a:prstGeom prst="bentConnector2">
              <a:avLst/>
            </a:prstGeom>
            <a:noFill/>
            <a:ln w="9525">
              <a:solidFill>
                <a:srgbClr val="080808"/>
              </a:solidFill>
              <a:miter lim="800000"/>
              <a:headEnd/>
              <a:tailEnd/>
            </a:ln>
          </p:spPr>
        </p:cxnSp>
        <p:cxnSp>
          <p:nvCxnSpPr>
            <p:cNvPr id="96" name="直接连接符 95"/>
            <p:cNvCxnSpPr>
              <a:stCxn id="85" idx="3"/>
              <a:endCxn id="87" idx="1"/>
            </p:cNvCxnSpPr>
            <p:nvPr/>
          </p:nvCxnSpPr>
          <p:spPr bwMode="auto">
            <a:xfrm>
              <a:off x="1509844" y="2946812"/>
              <a:ext cx="856467" cy="0"/>
            </a:xfrm>
            <a:prstGeom prst="line">
              <a:avLst/>
            </a:prstGeom>
            <a:noFill/>
            <a:ln w="9525">
              <a:solidFill>
                <a:srgbClr val="080808"/>
              </a:solidFill>
              <a:prstDash val="dashDot"/>
              <a:miter lim="800000"/>
              <a:headEnd/>
              <a:tailEnd/>
            </a:ln>
          </p:spPr>
        </p:cxnSp>
        <p:cxnSp>
          <p:nvCxnSpPr>
            <p:cNvPr id="97" name="直接连接符 96"/>
            <p:cNvCxnSpPr>
              <a:stCxn id="90" idx="3"/>
              <a:endCxn id="88" idx="1"/>
            </p:cNvCxnSpPr>
            <p:nvPr/>
          </p:nvCxnSpPr>
          <p:spPr bwMode="auto">
            <a:xfrm flipV="1">
              <a:off x="1511102" y="2136525"/>
              <a:ext cx="855209" cy="2926"/>
            </a:xfrm>
            <a:prstGeom prst="line">
              <a:avLst/>
            </a:prstGeom>
            <a:noFill/>
            <a:ln w="9525">
              <a:solidFill>
                <a:srgbClr val="080808"/>
              </a:solidFill>
              <a:prstDash val="dashDot"/>
              <a:miter lim="800000"/>
              <a:headEnd/>
              <a:tailEnd/>
            </a:ln>
          </p:spPr>
        </p:cxnSp>
        <p:cxnSp>
          <p:nvCxnSpPr>
            <p:cNvPr id="98" name="直接连接符 97"/>
            <p:cNvCxnSpPr>
              <a:stCxn id="87" idx="0"/>
              <a:endCxn id="88" idx="2"/>
            </p:cNvCxnSpPr>
            <p:nvPr/>
          </p:nvCxnSpPr>
          <p:spPr bwMode="auto">
            <a:xfrm flipV="1">
              <a:off x="2935805" y="2316545"/>
              <a:ext cx="0" cy="450247"/>
            </a:xfrm>
            <a:prstGeom prst="line">
              <a:avLst/>
            </a:prstGeom>
            <a:noFill/>
            <a:ln w="9525">
              <a:solidFill>
                <a:srgbClr val="080808"/>
              </a:solidFill>
              <a:miter lim="800000"/>
              <a:headEnd/>
              <a:tailEnd/>
            </a:ln>
          </p:spPr>
        </p:cxnSp>
        <p:sp>
          <p:nvSpPr>
            <p:cNvPr id="99" name="任意多边形 98"/>
            <p:cNvSpPr/>
            <p:nvPr/>
          </p:nvSpPr>
          <p:spPr bwMode="auto">
            <a:xfrm>
              <a:off x="1494408" y="3114671"/>
              <a:ext cx="1339273" cy="1385454"/>
            </a:xfrm>
            <a:custGeom>
              <a:avLst/>
              <a:gdLst>
                <a:gd name="connsiteX0" fmla="*/ 0 w 1339273"/>
                <a:gd name="connsiteY0" fmla="*/ 1385454 h 1385454"/>
                <a:gd name="connsiteX1" fmla="*/ 923636 w 1339273"/>
                <a:gd name="connsiteY1" fmla="*/ 1265382 h 1385454"/>
                <a:gd name="connsiteX2" fmla="*/ 1126836 w 1339273"/>
                <a:gd name="connsiteY2" fmla="*/ 932872 h 1385454"/>
                <a:gd name="connsiteX3" fmla="*/ 1339273 w 1339273"/>
                <a:gd name="connsiteY3" fmla="*/ 0 h 1385454"/>
              </a:gdLst>
              <a:ahLst/>
              <a:cxnLst>
                <a:cxn ang="0">
                  <a:pos x="connsiteX0" y="connsiteY0"/>
                </a:cxn>
                <a:cxn ang="0">
                  <a:pos x="connsiteX1" y="connsiteY1"/>
                </a:cxn>
                <a:cxn ang="0">
                  <a:pos x="connsiteX2" y="connsiteY2"/>
                </a:cxn>
                <a:cxn ang="0">
                  <a:pos x="connsiteX3" y="connsiteY3"/>
                </a:cxn>
              </a:cxnLst>
              <a:rect l="l" t="t" r="r" b="b"/>
              <a:pathLst>
                <a:path w="1339273" h="1385454">
                  <a:moveTo>
                    <a:pt x="0" y="1385454"/>
                  </a:moveTo>
                  <a:cubicBezTo>
                    <a:pt x="367915" y="1363133"/>
                    <a:pt x="735830" y="1340812"/>
                    <a:pt x="923636" y="1265382"/>
                  </a:cubicBezTo>
                  <a:cubicBezTo>
                    <a:pt x="1111442" y="1189952"/>
                    <a:pt x="1057563" y="1143769"/>
                    <a:pt x="1126836" y="932872"/>
                  </a:cubicBezTo>
                  <a:cubicBezTo>
                    <a:pt x="1196109" y="721975"/>
                    <a:pt x="1339273" y="0"/>
                    <a:pt x="1339273" y="0"/>
                  </a:cubicBezTo>
                </a:path>
              </a:pathLst>
            </a:custGeom>
            <a:noFill/>
            <a:ln w="3175" cap="flat" cmpd="sng" algn="ctr">
              <a:solidFill>
                <a:srgbClr val="FF0000"/>
              </a:solidFill>
              <a:prstDash val="solid"/>
              <a:round/>
              <a:headEnd type="none" w="med" len="med"/>
              <a:tailEnd type="triangle" w="med" len="med"/>
            </a:ln>
            <a:effectLst/>
          </p:spPr>
          <p:txBody>
            <a:bodyPr rtlCol="0" anchor="ctr"/>
            <a:lstStyle/>
            <a:p>
              <a:pPr algn="ct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100" name="任意多边形 99"/>
            <p:cNvSpPr/>
            <p:nvPr/>
          </p:nvSpPr>
          <p:spPr bwMode="auto">
            <a:xfrm>
              <a:off x="2575063" y="2311107"/>
              <a:ext cx="122969" cy="452582"/>
            </a:xfrm>
            <a:custGeom>
              <a:avLst/>
              <a:gdLst>
                <a:gd name="connsiteX0" fmla="*/ 0 w 122969"/>
                <a:gd name="connsiteY0" fmla="*/ 452582 h 452582"/>
                <a:gd name="connsiteX1" fmla="*/ 110836 w 122969"/>
                <a:gd name="connsiteY1" fmla="*/ 184727 h 452582"/>
                <a:gd name="connsiteX2" fmla="*/ 120072 w 122969"/>
                <a:gd name="connsiteY2" fmla="*/ 0 h 452582"/>
              </a:gdLst>
              <a:ahLst/>
              <a:cxnLst>
                <a:cxn ang="0">
                  <a:pos x="connsiteX0" y="connsiteY0"/>
                </a:cxn>
                <a:cxn ang="0">
                  <a:pos x="connsiteX1" y="connsiteY1"/>
                </a:cxn>
                <a:cxn ang="0">
                  <a:pos x="connsiteX2" y="connsiteY2"/>
                </a:cxn>
              </a:cxnLst>
              <a:rect l="l" t="t" r="r" b="b"/>
              <a:pathLst>
                <a:path w="122969" h="452582">
                  <a:moveTo>
                    <a:pt x="0" y="452582"/>
                  </a:moveTo>
                  <a:cubicBezTo>
                    <a:pt x="45412" y="356369"/>
                    <a:pt x="90824" y="260157"/>
                    <a:pt x="110836" y="184727"/>
                  </a:cubicBezTo>
                  <a:cubicBezTo>
                    <a:pt x="130848" y="109297"/>
                    <a:pt x="120072" y="0"/>
                    <a:pt x="120072" y="0"/>
                  </a:cubicBezTo>
                </a:path>
              </a:pathLst>
            </a:custGeom>
            <a:noFill/>
            <a:ln w="3175" cap="flat" cmpd="sng" algn="ctr">
              <a:solidFill>
                <a:srgbClr val="FF0000"/>
              </a:solidFill>
              <a:prstDash val="solid"/>
              <a:round/>
              <a:headEnd type="none" w="med" len="med"/>
              <a:tailEnd type="triangle" w="med" len="med"/>
            </a:ln>
            <a:effectLst/>
          </p:spPr>
          <p:txBody>
            <a:bodyPr rtlCol="0" anchor="ctr"/>
            <a:lstStyle/>
            <a:p>
              <a:pPr algn="ct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101" name="任意多边形 100"/>
            <p:cNvSpPr/>
            <p:nvPr/>
          </p:nvSpPr>
          <p:spPr bwMode="auto">
            <a:xfrm>
              <a:off x="1189608" y="1683034"/>
              <a:ext cx="1403927" cy="249382"/>
            </a:xfrm>
            <a:custGeom>
              <a:avLst/>
              <a:gdLst>
                <a:gd name="connsiteX0" fmla="*/ 1403927 w 1403927"/>
                <a:gd name="connsiteY0" fmla="*/ 249382 h 249382"/>
                <a:gd name="connsiteX1" fmla="*/ 563418 w 1403927"/>
                <a:gd name="connsiteY1" fmla="*/ 0 h 249382"/>
                <a:gd name="connsiteX2" fmla="*/ 0 w 1403927"/>
                <a:gd name="connsiteY2" fmla="*/ 249382 h 249382"/>
                <a:gd name="connsiteX3" fmla="*/ 0 w 1403927"/>
                <a:gd name="connsiteY3" fmla="*/ 249382 h 249382"/>
              </a:gdLst>
              <a:ahLst/>
              <a:cxnLst>
                <a:cxn ang="0">
                  <a:pos x="connsiteX0" y="connsiteY0"/>
                </a:cxn>
                <a:cxn ang="0">
                  <a:pos x="connsiteX1" y="connsiteY1"/>
                </a:cxn>
                <a:cxn ang="0">
                  <a:pos x="connsiteX2" y="connsiteY2"/>
                </a:cxn>
                <a:cxn ang="0">
                  <a:pos x="connsiteX3" y="connsiteY3"/>
                </a:cxn>
              </a:cxnLst>
              <a:rect l="l" t="t" r="r" b="b"/>
              <a:pathLst>
                <a:path w="1403927" h="249382">
                  <a:moveTo>
                    <a:pt x="1403927" y="249382"/>
                  </a:moveTo>
                  <a:cubicBezTo>
                    <a:pt x="1100666" y="124691"/>
                    <a:pt x="797406" y="0"/>
                    <a:pt x="563418" y="0"/>
                  </a:cubicBezTo>
                  <a:cubicBezTo>
                    <a:pt x="329430" y="0"/>
                    <a:pt x="0" y="249382"/>
                    <a:pt x="0" y="249382"/>
                  </a:cubicBezTo>
                  <a:lnTo>
                    <a:pt x="0" y="249382"/>
                  </a:lnTo>
                </a:path>
              </a:pathLst>
            </a:custGeom>
            <a:noFill/>
            <a:ln w="3175" cap="flat" cmpd="sng" algn="ctr">
              <a:solidFill>
                <a:srgbClr val="FF0000"/>
              </a:solidFill>
              <a:prstDash val="solid"/>
              <a:round/>
              <a:headEnd type="none" w="med" len="med"/>
              <a:tailEnd type="triangle" w="med" len="med"/>
            </a:ln>
            <a:effectLst/>
          </p:spPr>
          <p:txBody>
            <a:bodyPr rtlCol="0" anchor="ctr"/>
            <a:lstStyle/>
            <a:p>
              <a:pPr algn="ct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102" name="任意多边形 101"/>
            <p:cNvSpPr/>
            <p:nvPr/>
          </p:nvSpPr>
          <p:spPr bwMode="auto">
            <a:xfrm>
              <a:off x="1429753" y="2255689"/>
              <a:ext cx="905164" cy="1283854"/>
            </a:xfrm>
            <a:custGeom>
              <a:avLst/>
              <a:gdLst>
                <a:gd name="connsiteX0" fmla="*/ 905164 w 905164"/>
                <a:gd name="connsiteY0" fmla="*/ 0 h 1283854"/>
                <a:gd name="connsiteX1" fmla="*/ 443346 w 905164"/>
                <a:gd name="connsiteY1" fmla="*/ 618836 h 1283854"/>
                <a:gd name="connsiteX2" fmla="*/ 0 w 905164"/>
                <a:gd name="connsiteY2" fmla="*/ 1283854 h 1283854"/>
              </a:gdLst>
              <a:ahLst/>
              <a:cxnLst>
                <a:cxn ang="0">
                  <a:pos x="connsiteX0" y="connsiteY0"/>
                </a:cxn>
                <a:cxn ang="0">
                  <a:pos x="connsiteX1" y="connsiteY1"/>
                </a:cxn>
                <a:cxn ang="0">
                  <a:pos x="connsiteX2" y="connsiteY2"/>
                </a:cxn>
              </a:cxnLst>
              <a:rect l="l" t="t" r="r" b="b"/>
              <a:pathLst>
                <a:path w="905164" h="1283854">
                  <a:moveTo>
                    <a:pt x="905164" y="0"/>
                  </a:moveTo>
                  <a:cubicBezTo>
                    <a:pt x="749685" y="202430"/>
                    <a:pt x="594207" y="404860"/>
                    <a:pt x="443346" y="618836"/>
                  </a:cubicBezTo>
                  <a:cubicBezTo>
                    <a:pt x="292485" y="832812"/>
                    <a:pt x="0" y="1283854"/>
                    <a:pt x="0" y="1283854"/>
                  </a:cubicBezTo>
                </a:path>
              </a:pathLst>
            </a:custGeom>
            <a:noFill/>
            <a:ln w="3175" cap="flat" cmpd="sng" algn="ctr">
              <a:solidFill>
                <a:srgbClr val="FF0000"/>
              </a:solidFill>
              <a:prstDash val="solid"/>
              <a:round/>
              <a:headEnd type="none" w="med" len="med"/>
              <a:tailEnd type="triangle" w="med" len="med"/>
            </a:ln>
            <a:effectLst/>
          </p:spPr>
          <p:txBody>
            <a:bodyPr rtlCol="0" anchor="ctr"/>
            <a:lstStyle/>
            <a:p>
              <a:pPr algn="ct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103" name="任意多边形 102"/>
            <p:cNvSpPr/>
            <p:nvPr/>
          </p:nvSpPr>
          <p:spPr bwMode="auto">
            <a:xfrm>
              <a:off x="1485172" y="3142380"/>
              <a:ext cx="979054" cy="508000"/>
            </a:xfrm>
            <a:custGeom>
              <a:avLst/>
              <a:gdLst>
                <a:gd name="connsiteX0" fmla="*/ 979054 w 979054"/>
                <a:gd name="connsiteY0" fmla="*/ 0 h 508000"/>
                <a:gd name="connsiteX1" fmla="*/ 415636 w 979054"/>
                <a:gd name="connsiteY1" fmla="*/ 415636 h 508000"/>
                <a:gd name="connsiteX2" fmla="*/ 0 w 979054"/>
                <a:gd name="connsiteY2" fmla="*/ 508000 h 508000"/>
              </a:gdLst>
              <a:ahLst/>
              <a:cxnLst>
                <a:cxn ang="0">
                  <a:pos x="connsiteX0" y="connsiteY0"/>
                </a:cxn>
                <a:cxn ang="0">
                  <a:pos x="connsiteX1" y="connsiteY1"/>
                </a:cxn>
                <a:cxn ang="0">
                  <a:pos x="connsiteX2" y="connsiteY2"/>
                </a:cxn>
              </a:cxnLst>
              <a:rect l="l" t="t" r="r" b="b"/>
              <a:pathLst>
                <a:path w="979054" h="508000">
                  <a:moveTo>
                    <a:pt x="979054" y="0"/>
                  </a:moveTo>
                  <a:cubicBezTo>
                    <a:pt x="778933" y="165484"/>
                    <a:pt x="578812" y="330969"/>
                    <a:pt x="415636" y="415636"/>
                  </a:cubicBezTo>
                  <a:cubicBezTo>
                    <a:pt x="252460" y="500303"/>
                    <a:pt x="0" y="508000"/>
                    <a:pt x="0" y="508000"/>
                  </a:cubicBezTo>
                </a:path>
              </a:pathLst>
            </a:custGeom>
            <a:noFill/>
            <a:ln w="3175" cap="flat" cmpd="sng" algn="ctr">
              <a:solidFill>
                <a:srgbClr val="FF0000"/>
              </a:solidFill>
              <a:prstDash val="solid"/>
              <a:round/>
              <a:headEnd type="none" w="med" len="med"/>
              <a:tailEnd type="triangle" w="med" len="med"/>
            </a:ln>
            <a:effectLst/>
          </p:spPr>
          <p:txBody>
            <a:bodyPr rtlCol="0" anchor="ctr"/>
            <a:lstStyle/>
            <a:p>
              <a:pPr algn="ct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104" name="椭圆 103"/>
            <p:cNvSpPr/>
            <p:nvPr/>
          </p:nvSpPr>
          <p:spPr bwMode="auto">
            <a:xfrm>
              <a:off x="1777107" y="4278960"/>
              <a:ext cx="216024" cy="288032"/>
            </a:xfrm>
            <a:prstGeom prst="ellipse">
              <a:avLst/>
            </a:prstGeom>
            <a:noFill/>
            <a:ln w="3175" cap="flat" cmpd="sng" algn="ctr">
              <a:solidFill>
                <a:srgbClr val="FF0000"/>
              </a:solidFill>
              <a:prstDash val="solid"/>
              <a:round/>
              <a:headEnd type="none" w="med" len="med"/>
              <a:tailEnd type="none" w="med" len="med"/>
            </a:ln>
            <a:effectLst/>
          </p:spPr>
          <p:txBody>
            <a:bodyPr rtlCol="0" anchor="ctr"/>
            <a:lstStyle/>
            <a:p>
              <a:pPr algn="ctr" fontAlgn="ctr">
                <a:buNone/>
              </a:pPr>
              <a:r>
                <a:rPr lang="en-US" sz="1333" dirty="0" smtClean="0">
                  <a:solidFill>
                    <a:srgbClr val="C00000"/>
                  </a:solidFill>
                  <a:latin typeface="Arial" panose="020B0604020202020204" pitchFamily="34" charset="0"/>
                </a:rPr>
                <a:t>1</a:t>
              </a:r>
              <a:endParaRPr lang="en-US" altLang="zh-CN" sz="1333"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 name="椭圆 104"/>
            <p:cNvSpPr/>
            <p:nvPr/>
          </p:nvSpPr>
          <p:spPr bwMode="auto">
            <a:xfrm>
              <a:off x="3203476" y="2806462"/>
              <a:ext cx="216024" cy="288032"/>
            </a:xfrm>
            <a:prstGeom prst="ellipse">
              <a:avLst/>
            </a:prstGeom>
            <a:noFill/>
            <a:ln w="3175" cap="flat" cmpd="sng" algn="ctr">
              <a:solidFill>
                <a:srgbClr val="FF0000"/>
              </a:solidFill>
              <a:prstDash val="solid"/>
              <a:round/>
              <a:headEnd type="none" w="med" len="med"/>
              <a:tailEnd type="none" w="med" len="med"/>
            </a:ln>
            <a:effectLst/>
          </p:spPr>
          <p:txBody>
            <a:bodyPr rtlCol="0" anchor="ctr"/>
            <a:lstStyle/>
            <a:p>
              <a:pPr algn="ctr" fontAlgn="ctr">
                <a:buNone/>
              </a:pPr>
              <a:r>
                <a:rPr lang="en-US" sz="1333" dirty="0" smtClean="0">
                  <a:solidFill>
                    <a:srgbClr val="C00000"/>
                  </a:solidFill>
                  <a:latin typeface="Arial" panose="020B0604020202020204" pitchFamily="34" charset="0"/>
                </a:rPr>
                <a:t>2</a:t>
              </a:r>
              <a:endParaRPr lang="en-US" altLang="zh-CN" sz="1333"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6" name="椭圆 105"/>
            <p:cNvSpPr/>
            <p:nvPr/>
          </p:nvSpPr>
          <p:spPr bwMode="auto">
            <a:xfrm>
              <a:off x="3143008" y="1974704"/>
              <a:ext cx="216024" cy="288032"/>
            </a:xfrm>
            <a:prstGeom prst="ellipse">
              <a:avLst/>
            </a:prstGeom>
            <a:noFill/>
            <a:ln w="3175" cap="flat" cmpd="sng" algn="ctr">
              <a:solidFill>
                <a:srgbClr val="FF0000"/>
              </a:solidFill>
              <a:prstDash val="solid"/>
              <a:round/>
              <a:headEnd type="none" w="med" len="med"/>
              <a:tailEnd type="none" w="med" len="med"/>
            </a:ln>
            <a:effectLst/>
          </p:spPr>
          <p:txBody>
            <a:bodyPr rtlCol="0" anchor="ctr"/>
            <a:lstStyle/>
            <a:p>
              <a:pPr algn="ctr" fontAlgn="ctr">
                <a:buNone/>
              </a:pPr>
              <a:r>
                <a:rPr lang="en-US" sz="1333" dirty="0" smtClean="0">
                  <a:solidFill>
                    <a:srgbClr val="C00000"/>
                  </a:solidFill>
                  <a:latin typeface="Arial" panose="020B0604020202020204" pitchFamily="34" charset="0"/>
                </a:rPr>
                <a:t>4</a:t>
              </a:r>
              <a:endParaRPr lang="en-US" altLang="zh-CN" sz="1333"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7" name="椭圆 106"/>
            <p:cNvSpPr/>
            <p:nvPr/>
          </p:nvSpPr>
          <p:spPr bwMode="auto">
            <a:xfrm>
              <a:off x="2506013" y="2429626"/>
              <a:ext cx="216024" cy="288032"/>
            </a:xfrm>
            <a:prstGeom prst="ellipse">
              <a:avLst/>
            </a:prstGeom>
            <a:noFill/>
            <a:ln w="3175" cap="flat" cmpd="sng" algn="ctr">
              <a:solidFill>
                <a:srgbClr val="FF0000"/>
              </a:solidFill>
              <a:prstDash val="solid"/>
              <a:round/>
              <a:headEnd type="none" w="med" len="med"/>
              <a:tailEnd type="none" w="med" len="med"/>
            </a:ln>
            <a:effectLst/>
          </p:spPr>
          <p:txBody>
            <a:bodyPr rtlCol="0" anchor="ctr"/>
            <a:lstStyle/>
            <a:p>
              <a:pPr algn="ctr" fontAlgn="ctr">
                <a:buNone/>
              </a:pPr>
              <a:r>
                <a:rPr lang="en-US" sz="1333" dirty="0" smtClean="0">
                  <a:solidFill>
                    <a:srgbClr val="C00000"/>
                  </a:solidFill>
                  <a:latin typeface="Arial" panose="020B0604020202020204" pitchFamily="34" charset="0"/>
                </a:rPr>
                <a:t>3</a:t>
              </a:r>
              <a:endParaRPr lang="en-US" altLang="zh-CN" sz="1333"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8" name="椭圆 107"/>
            <p:cNvSpPr/>
            <p:nvPr/>
          </p:nvSpPr>
          <p:spPr bwMode="auto">
            <a:xfrm>
              <a:off x="1751142" y="1557586"/>
              <a:ext cx="216024" cy="288032"/>
            </a:xfrm>
            <a:prstGeom prst="ellipse">
              <a:avLst/>
            </a:prstGeom>
            <a:noFill/>
            <a:ln w="3175" cap="flat" cmpd="sng" algn="ctr">
              <a:solidFill>
                <a:srgbClr val="FF0000"/>
              </a:solidFill>
              <a:prstDash val="solid"/>
              <a:round/>
              <a:headEnd type="none" w="med" len="med"/>
              <a:tailEnd type="none" w="med" len="med"/>
            </a:ln>
            <a:effectLst/>
          </p:spPr>
          <p:txBody>
            <a:bodyPr rtlCol="0" anchor="ctr"/>
            <a:lstStyle/>
            <a:p>
              <a:pPr algn="ctr" fontAlgn="ctr">
                <a:buNone/>
              </a:pPr>
              <a:r>
                <a:rPr lang="en-US" sz="1333" dirty="0" smtClean="0">
                  <a:solidFill>
                    <a:srgbClr val="C00000"/>
                  </a:solidFill>
                  <a:latin typeface="Arial" panose="020B0604020202020204" pitchFamily="34" charset="0"/>
                </a:rPr>
                <a:t>5</a:t>
              </a:r>
              <a:endParaRPr lang="en-US" altLang="zh-CN" sz="1333"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9" name="椭圆 108"/>
            <p:cNvSpPr/>
            <p:nvPr/>
          </p:nvSpPr>
          <p:spPr bwMode="auto">
            <a:xfrm>
              <a:off x="1796818" y="2624504"/>
              <a:ext cx="216024" cy="288032"/>
            </a:xfrm>
            <a:prstGeom prst="ellipse">
              <a:avLst/>
            </a:prstGeom>
            <a:noFill/>
            <a:ln w="3175" cap="flat" cmpd="sng" algn="ctr">
              <a:solidFill>
                <a:srgbClr val="FF0000"/>
              </a:solidFill>
              <a:prstDash val="solid"/>
              <a:round/>
              <a:headEnd type="none" w="med" len="med"/>
              <a:tailEnd type="none" w="med" len="med"/>
            </a:ln>
            <a:effectLst/>
          </p:spPr>
          <p:txBody>
            <a:bodyPr rtlCol="0" anchor="ctr"/>
            <a:lstStyle/>
            <a:p>
              <a:pPr algn="ctr" fontAlgn="ctr">
                <a:buNone/>
              </a:pPr>
              <a:r>
                <a:rPr lang="en-US" sz="1333" dirty="0" smtClean="0">
                  <a:solidFill>
                    <a:srgbClr val="C00000"/>
                  </a:solidFill>
                  <a:latin typeface="Arial" panose="020B0604020202020204" pitchFamily="34" charset="0"/>
                </a:rPr>
                <a:t>6</a:t>
              </a:r>
              <a:endParaRPr lang="en-US" altLang="zh-CN" sz="1333"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0" name="椭圆 109"/>
            <p:cNvSpPr/>
            <p:nvPr/>
          </p:nvSpPr>
          <p:spPr bwMode="auto">
            <a:xfrm>
              <a:off x="1777107" y="3335440"/>
              <a:ext cx="216024" cy="288032"/>
            </a:xfrm>
            <a:prstGeom prst="ellipse">
              <a:avLst/>
            </a:prstGeom>
            <a:noFill/>
            <a:ln w="3175" cap="flat" cmpd="sng" algn="ctr">
              <a:solidFill>
                <a:srgbClr val="FF0000"/>
              </a:solidFill>
              <a:prstDash val="solid"/>
              <a:round/>
              <a:headEnd type="none" w="med" len="med"/>
              <a:tailEnd type="none" w="med" len="med"/>
            </a:ln>
            <a:effectLst/>
          </p:spPr>
          <p:txBody>
            <a:bodyPr rtlCol="0" anchor="ctr"/>
            <a:lstStyle/>
            <a:p>
              <a:pPr algn="ctr" fontAlgn="ctr">
                <a:buNone/>
              </a:pPr>
              <a:r>
                <a:rPr lang="en-US" sz="1333" dirty="0" smtClean="0">
                  <a:solidFill>
                    <a:srgbClr val="C00000"/>
                  </a:solidFill>
                  <a:latin typeface="Arial" panose="020B0604020202020204" pitchFamily="34" charset="0"/>
                </a:rPr>
                <a:t>7</a:t>
              </a:r>
              <a:endParaRPr lang="en-US" altLang="zh-CN" sz="1333"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p:cNvSpPr/>
          <p:nvPr/>
        </p:nvSpPr>
        <p:spPr>
          <a:xfrm>
            <a:off x="2674776" y="5676256"/>
            <a:ext cx="1819729" cy="348750"/>
          </a:xfrm>
          <a:prstGeom prst="rect">
            <a:avLst/>
          </a:prstGeom>
        </p:spPr>
        <p:txBody>
          <a:bodyPr wrap="none">
            <a:spAutoFit/>
          </a:bodyPr>
          <a:lstStyle/>
          <a:p>
            <a:pPr fontAlgn="ctr">
              <a:lnSpc>
                <a:spcPct val="125000"/>
              </a:lnSpc>
              <a:buClr>
                <a:srgbClr val="C00000"/>
              </a:buClr>
            </a:pPr>
            <a:r>
              <a:rPr lang="en-US" sz="1333" b="1" dirty="0" smtClean="0">
                <a:effectLst>
                  <a:outerShdw blurRad="38100" dist="38100" dir="2700000" algn="tl">
                    <a:srgbClr val="000000">
                      <a:alpha val="43137"/>
                    </a:srgbClr>
                  </a:outerShdw>
                </a:effectLst>
                <a:latin typeface="Arial" panose="020B0604020202020204" pitchFamily="34" charset="0"/>
              </a:rPr>
              <a:t>System architecture</a:t>
            </a:r>
            <a:endParaRPr lang="en-US" altLang="zh-CN" sz="1333" b="1"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标注 13"/>
          <p:cNvSpPr/>
          <p:nvPr/>
        </p:nvSpPr>
        <p:spPr bwMode="auto">
          <a:xfrm>
            <a:off x="6240017" y="3573271"/>
            <a:ext cx="4500499" cy="2451735"/>
          </a:xfrm>
          <a:prstGeom prst="wedgeRoundRectCallout">
            <a:avLst>
              <a:gd name="adj1" fmla="val -78670"/>
              <a:gd name="adj2" fmla="val -40091"/>
              <a:gd name="adj3" fmla="val 16667"/>
            </a:avLst>
          </a:prstGeom>
          <a:ln>
            <a:headEnd/>
            <a:tailEnd/>
          </a:ln>
        </p:spPr>
        <p:style>
          <a:lnRef idx="1">
            <a:schemeClr val="accent5"/>
          </a:lnRef>
          <a:fillRef idx="2">
            <a:schemeClr val="accent5"/>
          </a:fillRef>
          <a:effectRef idx="1">
            <a:schemeClr val="accent5"/>
          </a:effectRef>
          <a:fontRef idx="minor">
            <a:schemeClr val="dk1"/>
          </a:fontRef>
        </p:style>
        <p:txBody>
          <a:bodyPr wrap="square" lIns="0" tIns="0" rIns="0" bIns="0" rtlCol="0" anchor="ctr" anchorCtr="1">
            <a:spAutoFit/>
          </a:bodyPr>
          <a:lstStyle/>
          <a:p>
            <a:pPr marL="304854" indent="-304854" fontAlgn="ctr">
              <a:buClr>
                <a:srgbClr val="C00000"/>
              </a:buClr>
              <a:buFont typeface="+mj-lt"/>
              <a:buAutoNum type="arabicPeriod"/>
            </a:pPr>
            <a:r>
              <a:rPr lang="en-US" sz="1200" dirty="0" smtClean="0">
                <a:solidFill>
                  <a:srgbClr val="0077EE"/>
                </a:solidFill>
                <a:latin typeface="Arial" panose="020B0604020202020204" pitchFamily="34" charset="0"/>
              </a:rPr>
              <a:t>The E9000 reports hardware alarms in SNMP trap mode.</a:t>
            </a:r>
            <a:endParaRPr lang="en-US" altLang="zh-CN" sz="1200" dirty="0" smtClean="0">
              <a:solidFill>
                <a:srgbClr val="0077EE"/>
              </a:solidFill>
              <a:latin typeface="Arial" panose="020B0604020202020204" pitchFamily="34" charset="0"/>
              <a:ea typeface="微软雅黑" panose="020B0503020204020204" pitchFamily="34" charset="-122"/>
              <a:sym typeface="Arial" panose="020B0604020202020204" pitchFamily="34" charset="0"/>
            </a:endParaRPr>
          </a:p>
          <a:p>
            <a:pPr marL="304854" indent="-304854" fontAlgn="ctr">
              <a:buClr>
                <a:srgbClr val="C00000"/>
              </a:buClr>
              <a:buFont typeface="+mj-lt"/>
              <a:buAutoNum type="arabicPeriod"/>
            </a:pPr>
            <a:r>
              <a:rPr lang="en-US" sz="1200" dirty="0" smtClean="0">
                <a:solidFill>
                  <a:srgbClr val="0077EE"/>
                </a:solidFill>
                <a:latin typeface="Arial" panose="020B0604020202020204" pitchFamily="34" charset="0"/>
              </a:rPr>
              <a:t>eSight processes the alarms and queries the list of VMs affected by the hardware.</a:t>
            </a:r>
            <a:endParaRPr lang="en-US" altLang="zh-CN" sz="1200" dirty="0" smtClean="0">
              <a:solidFill>
                <a:srgbClr val="0077EE"/>
              </a:solidFill>
              <a:latin typeface="Arial" panose="020B0604020202020204" pitchFamily="34" charset="0"/>
              <a:ea typeface="微软雅黑" panose="020B0503020204020204" pitchFamily="34" charset="-122"/>
              <a:sym typeface="Arial" panose="020B0604020202020204" pitchFamily="34" charset="0"/>
            </a:endParaRPr>
          </a:p>
          <a:p>
            <a:pPr marL="304854" indent="-304854" fontAlgn="ctr">
              <a:buClr>
                <a:srgbClr val="C00000"/>
              </a:buClr>
              <a:buFont typeface="+mj-lt"/>
              <a:buAutoNum type="arabicPeriod"/>
            </a:pPr>
            <a:r>
              <a:rPr lang="en-US" sz="1200" dirty="0" smtClean="0">
                <a:solidFill>
                  <a:srgbClr val="0077EE"/>
                </a:solidFill>
                <a:latin typeface="Arial" panose="020B0604020202020204" pitchFamily="34" charset="0"/>
              </a:rPr>
              <a:t>Send HTTP message to notify the VNFM.</a:t>
            </a:r>
            <a:endParaRPr lang="en-US" altLang="zh-CN" sz="1200" dirty="0" smtClean="0">
              <a:solidFill>
                <a:srgbClr val="0077EE"/>
              </a:solidFill>
              <a:latin typeface="Arial" panose="020B0604020202020204" pitchFamily="34" charset="0"/>
              <a:ea typeface="微软雅黑" panose="020B0503020204020204" pitchFamily="34" charset="-122"/>
              <a:sym typeface="Arial" panose="020B0604020202020204" pitchFamily="34" charset="0"/>
            </a:endParaRPr>
          </a:p>
          <a:p>
            <a:pPr marL="304854" indent="-304854" fontAlgn="ctr">
              <a:buClr>
                <a:srgbClr val="C00000"/>
              </a:buClr>
              <a:buFont typeface="+mj-lt"/>
              <a:buAutoNum type="arabicPeriod"/>
            </a:pPr>
            <a:r>
              <a:rPr lang="en-US" sz="1200" dirty="0" smtClean="0">
                <a:solidFill>
                  <a:srgbClr val="0077EE"/>
                </a:solidFill>
                <a:latin typeface="Arial" panose="020B0604020202020204" pitchFamily="34" charset="0"/>
              </a:rPr>
              <a:t>The VNFM receives the notification and identifies the affected VNFs based on the VM information</a:t>
            </a:r>
          </a:p>
          <a:p>
            <a:pPr marL="304854" indent="-304854" fontAlgn="ctr">
              <a:buClr>
                <a:srgbClr val="C00000"/>
              </a:buClr>
              <a:buFont typeface="+mj-lt"/>
              <a:buAutoNum type="arabicPeriod"/>
            </a:pPr>
            <a:r>
              <a:rPr lang="en-US" sz="1200" dirty="0" smtClean="0">
                <a:solidFill>
                  <a:srgbClr val="0077EE"/>
                </a:solidFill>
                <a:latin typeface="Arial" panose="020B0604020202020204" pitchFamily="34" charset="0"/>
              </a:rPr>
              <a:t>The VNFM updates the VNF status (using the pipe OS to notify the VNF master node).</a:t>
            </a:r>
            <a:endParaRPr lang="en-US" altLang="zh-CN" sz="1200" dirty="0" smtClean="0">
              <a:solidFill>
                <a:srgbClr val="0077EE"/>
              </a:solidFill>
              <a:latin typeface="Arial" panose="020B0604020202020204" pitchFamily="34" charset="0"/>
              <a:ea typeface="微软雅黑" panose="020B0503020204020204" pitchFamily="34" charset="-122"/>
              <a:sym typeface="Arial" panose="020B0604020202020204" pitchFamily="34" charset="0"/>
            </a:endParaRPr>
          </a:p>
          <a:p>
            <a:pPr marL="304854" indent="-304854" fontAlgn="ctr">
              <a:buClr>
                <a:srgbClr val="C00000"/>
              </a:buClr>
              <a:buFont typeface="+mj-lt"/>
              <a:buAutoNum type="arabicPeriod"/>
            </a:pPr>
            <a:r>
              <a:rPr lang="en-US" sz="1200" dirty="0" smtClean="0">
                <a:solidFill>
                  <a:srgbClr val="0077EE"/>
                </a:solidFill>
                <a:latin typeface="Arial" panose="020B0604020202020204" pitchFamily="34" charset="0"/>
              </a:rPr>
              <a:t>The VNFM connects to the resource pool and updates the VM status (by host).</a:t>
            </a:r>
            <a:endParaRPr lang="en-US" altLang="zh-CN" sz="1200" dirty="0" smtClean="0">
              <a:solidFill>
                <a:srgbClr val="0077EE"/>
              </a:solidFill>
              <a:latin typeface="Arial" panose="020B0604020202020204" pitchFamily="34" charset="0"/>
              <a:ea typeface="微软雅黑" panose="020B0503020204020204" pitchFamily="34" charset="-122"/>
              <a:sym typeface="Arial" panose="020B0604020202020204" pitchFamily="34" charset="0"/>
            </a:endParaRPr>
          </a:p>
          <a:p>
            <a:pPr marL="304854" indent="-304854" fontAlgn="ctr">
              <a:buClr>
                <a:srgbClr val="C00000"/>
              </a:buClr>
              <a:buFont typeface="+mj-lt"/>
              <a:buAutoNum type="arabicPeriod"/>
            </a:pPr>
            <a:r>
              <a:rPr lang="en-US" sz="1200" dirty="0" smtClean="0">
                <a:solidFill>
                  <a:srgbClr val="0077EE"/>
                </a:solidFill>
                <a:latin typeface="Arial" panose="020B0604020202020204" pitchFamily="34" charset="0"/>
              </a:rPr>
              <a:t>eSight connects to the resource pool and refreshes the VM status (by host).</a:t>
            </a:r>
            <a:endParaRPr lang="en-US" sz="1867" dirty="0">
              <a:latin typeface="Arial" panose="020B0604020202020204" pitchFamily="34" charset="0"/>
              <a:ea typeface="微软雅黑" panose="020B0503020204020204" pitchFamily="34" charset="-122"/>
              <a:cs typeface="Arial" pitchFamily="34" charset="0"/>
              <a:sym typeface="Arial" panose="020B0604020202020204" pitchFamily="34" charset="0"/>
            </a:endParaRPr>
          </a:p>
        </p:txBody>
      </p:sp>
      <p:sp>
        <p:nvSpPr>
          <p:cNvPr id="34"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fontAlgn="ctr"/>
            <a:r>
              <a:rPr lang="en-US" altLang="zh-CN" sz="2800" b="1">
                <a:latin typeface="Arial" panose="020B0604020202020204" pitchFamily="34" charset="0"/>
              </a:rPr>
              <a:t>Application Scenario - Quick Server Fault Detection</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395199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ChangeArrowheads="1"/>
          </p:cNvSpPr>
          <p:nvPr/>
        </p:nvSpPr>
        <p:spPr bwMode="gray">
          <a:xfrm rot="3419336">
            <a:off x="9628452" y="796327"/>
            <a:ext cx="923925" cy="1337733"/>
          </a:xfrm>
          <a:prstGeom prst="rect">
            <a:avLst/>
          </a:prstGeom>
          <a:solidFill>
            <a:schemeClr val="accent6">
              <a:lumMod val="50000"/>
            </a:schemeClr>
          </a:solidFill>
          <a:ln w="38100">
            <a:solidFill>
              <a:srgbClr val="FFFFFF"/>
            </a:solidFill>
            <a:miter lim="800000"/>
            <a:headEnd/>
            <a:tailEnd/>
          </a:ln>
          <a:effectLst>
            <a:outerShdw dist="179605" dir="487806" algn="ctr" rotWithShape="0">
              <a:srgbClr val="000000">
                <a:alpha val="50000"/>
              </a:srgbClr>
            </a:outerShdw>
          </a:effectLst>
        </p:spPr>
        <p:txBody>
          <a:bodyPr wrap="none" lIns="108849" tIns="54424" rIns="108849" bIns="54424" anchor="ctr"/>
          <a:lstStyle/>
          <a:p>
            <a:pPr fontAlgn="ctr">
              <a:defRPr/>
            </a:pP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97285" name="Text Box 4"/>
          <p:cNvSpPr txBox="1">
            <a:spLocks noChangeArrowheads="1"/>
          </p:cNvSpPr>
          <p:nvPr/>
        </p:nvSpPr>
        <p:spPr bwMode="auto">
          <a:xfrm>
            <a:off x="8905317" y="2341293"/>
            <a:ext cx="2879316" cy="1402573"/>
          </a:xfrm>
          <a:prstGeom prst="rect">
            <a:avLst/>
          </a:prstGeom>
          <a:noFill/>
          <a:ln w="9525">
            <a:noFill/>
            <a:miter lim="800000"/>
            <a:headEnd/>
            <a:tailEnd/>
          </a:ln>
        </p:spPr>
        <p:txBody>
          <a:bodyPr wrap="square" lIns="108849" tIns="54424" rIns="108849" bIns="54424">
            <a:spAutoFit/>
          </a:bodyPr>
          <a:lstStyle/>
          <a:p>
            <a:pPr marL="266700" indent="-266700" eaLnBrk="0" fontAlgn="ctr" hangingPunct="0">
              <a:buFont typeface="+mj-lt"/>
              <a:buAutoNum type="arabicPeriod"/>
            </a:pPr>
            <a:r>
              <a:rPr lang="en-US" sz="1400" dirty="0" smtClean="0">
                <a:latin typeface="Arial" panose="020B0604020202020204" pitchFamily="34" charset="0"/>
              </a:rPr>
              <a:t>Health status of the DC where the tenant is located</a:t>
            </a:r>
          </a:p>
          <a:p>
            <a:pPr marL="266700" indent="-266700" eaLnBrk="0" fontAlgn="ctr" hangingPunct="0">
              <a:buFont typeface="+mj-lt"/>
              <a:buAutoNum type="arabicPeriod"/>
            </a:pPr>
            <a:r>
              <a:rPr lang="en-US" sz="1400" dirty="0" smtClean="0">
                <a:latin typeface="Arial" panose="020B0604020202020204" pitchFamily="34" charset="0"/>
              </a:rPr>
              <a:t>Egress bandwidth traffic status of the DC where the tenant is located</a:t>
            </a:r>
          </a:p>
          <a:p>
            <a:pPr marL="266700" indent="-266700" eaLnBrk="0" fontAlgn="ctr" hangingPunct="0">
              <a:buFont typeface="+mj-lt"/>
              <a:buAutoNum type="arabicPeriod"/>
            </a:pPr>
            <a:r>
              <a:rPr lang="en-US" sz="1400" dirty="0" smtClean="0">
                <a:latin typeface="Arial" panose="020B0604020202020204" pitchFamily="34" charset="0"/>
              </a:rPr>
              <a:t>Health statuses of other DCs</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116741" name="Rectangle 5"/>
          <p:cNvSpPr>
            <a:spLocks noChangeArrowheads="1"/>
          </p:cNvSpPr>
          <p:nvPr/>
        </p:nvSpPr>
        <p:spPr bwMode="gray">
          <a:xfrm rot="3419336">
            <a:off x="1822186" y="1504351"/>
            <a:ext cx="923925" cy="1337733"/>
          </a:xfrm>
          <a:prstGeom prst="rect">
            <a:avLst/>
          </a:prstGeom>
          <a:solidFill>
            <a:schemeClr val="accent5">
              <a:lumMod val="40000"/>
              <a:lumOff val="60000"/>
            </a:schemeClr>
          </a:solidFill>
          <a:ln w="38100">
            <a:solidFill>
              <a:srgbClr val="FFFFFF"/>
            </a:solidFill>
            <a:miter lim="800000"/>
            <a:headEnd/>
            <a:tailEnd/>
          </a:ln>
          <a:effectLst>
            <a:outerShdw dist="179605" dir="487806" algn="ctr" rotWithShape="0">
              <a:srgbClr val="000000">
                <a:alpha val="50000"/>
              </a:srgbClr>
            </a:outerShdw>
          </a:effectLst>
        </p:spPr>
        <p:txBody>
          <a:bodyPr wrap="none" lIns="108849" tIns="54424" rIns="108849" bIns="54424" anchor="ctr"/>
          <a:lstStyle/>
          <a:p>
            <a:pPr fontAlgn="ctr">
              <a:defRPr/>
            </a:pP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97287" name="Text Box 6"/>
          <p:cNvSpPr txBox="1">
            <a:spLocks noChangeArrowheads="1"/>
          </p:cNvSpPr>
          <p:nvPr/>
        </p:nvSpPr>
        <p:spPr bwMode="gray">
          <a:xfrm>
            <a:off x="1675722" y="2064401"/>
            <a:ext cx="1157581" cy="217633"/>
          </a:xfrm>
          <a:prstGeom prst="rect">
            <a:avLst/>
          </a:prstGeom>
          <a:noFill/>
          <a:ln w="9525" algn="ctr">
            <a:noFill/>
            <a:miter lim="800000"/>
            <a:headEnd/>
            <a:tailEnd/>
          </a:ln>
        </p:spPr>
        <p:txBody>
          <a:bodyPr wrap="none" lIns="108849" tIns="54424" rIns="108849" bIns="54424" anchor="ctr">
            <a:spAutoFit/>
          </a:bodyPr>
          <a:lstStyle/>
          <a:p>
            <a:pPr algn="ctr" eaLnBrk="0" fontAlgn="ctr" hangingPunct="0"/>
            <a:r>
              <a:rPr lang="en-US" sz="700" dirty="0" smtClean="0">
                <a:solidFill>
                  <a:srgbClr val="FFFFFF"/>
                </a:solidFill>
                <a:latin typeface="Arial" panose="020B0604020202020204" pitchFamily="34" charset="0"/>
              </a:rPr>
              <a:t>A tenant reports a fault.</a:t>
            </a:r>
            <a:endParaRPr lang="en-US" altLang="zh-CN" sz="7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6743" name="Rectangle 7"/>
          <p:cNvSpPr>
            <a:spLocks noChangeArrowheads="1"/>
          </p:cNvSpPr>
          <p:nvPr/>
        </p:nvSpPr>
        <p:spPr bwMode="gray">
          <a:xfrm rot="3419336">
            <a:off x="3735652" y="3409352"/>
            <a:ext cx="923925" cy="1337733"/>
          </a:xfrm>
          <a:prstGeom prst="rect">
            <a:avLst/>
          </a:prstGeom>
          <a:solidFill>
            <a:schemeClr val="accent6">
              <a:lumMod val="60000"/>
              <a:lumOff val="40000"/>
            </a:schemeClr>
          </a:solidFill>
          <a:ln w="38100">
            <a:solidFill>
              <a:srgbClr val="FFFFFF"/>
            </a:solidFill>
            <a:miter lim="800000"/>
            <a:headEnd/>
            <a:tailEnd/>
          </a:ln>
          <a:effectLst>
            <a:outerShdw dist="179605" dir="487806" algn="ctr" rotWithShape="0">
              <a:srgbClr val="000000">
                <a:alpha val="50000"/>
              </a:srgbClr>
            </a:outerShdw>
          </a:effectLst>
        </p:spPr>
        <p:txBody>
          <a:bodyPr wrap="none" lIns="108849" tIns="54424" rIns="108849" bIns="54424" anchor="ctr"/>
          <a:lstStyle/>
          <a:p>
            <a:pPr fontAlgn="ctr">
              <a:defRPr/>
            </a:pP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97289" name="Text Box 8"/>
          <p:cNvSpPr txBox="1">
            <a:spLocks noChangeArrowheads="1"/>
          </p:cNvSpPr>
          <p:nvPr/>
        </p:nvSpPr>
        <p:spPr bwMode="gray">
          <a:xfrm>
            <a:off x="3512682" y="3913582"/>
            <a:ext cx="1361949" cy="325355"/>
          </a:xfrm>
          <a:prstGeom prst="rect">
            <a:avLst/>
          </a:prstGeom>
          <a:noFill/>
          <a:ln w="9525" algn="ctr">
            <a:noFill/>
            <a:miter lim="800000"/>
            <a:headEnd/>
            <a:tailEnd/>
          </a:ln>
        </p:spPr>
        <p:txBody>
          <a:bodyPr wrap="square" lIns="108849" tIns="54424" rIns="108849" bIns="54424" anchor="ctr">
            <a:spAutoFit/>
          </a:bodyPr>
          <a:lstStyle/>
          <a:p>
            <a:pPr algn="ctr" eaLnBrk="0" fontAlgn="ctr" hangingPunct="0"/>
            <a:r>
              <a:rPr lang="en-US" sz="700" dirty="0" smtClean="0">
                <a:solidFill>
                  <a:srgbClr val="FFFFFF"/>
                </a:solidFill>
                <a:latin typeface="Arial" panose="020B0604020202020204" pitchFamily="34" charset="0"/>
              </a:rPr>
              <a:t>Quickly locate resources and perform 360° analysis.</a:t>
            </a:r>
            <a:endParaRPr lang="en-US" altLang="zh-CN" sz="7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6745" name="Rectangle 9"/>
          <p:cNvSpPr>
            <a:spLocks noChangeArrowheads="1"/>
          </p:cNvSpPr>
          <p:nvPr/>
        </p:nvSpPr>
        <p:spPr bwMode="gray">
          <a:xfrm rot="3419336">
            <a:off x="6495786" y="2256827"/>
            <a:ext cx="923925" cy="1337733"/>
          </a:xfrm>
          <a:prstGeom prst="rect">
            <a:avLst/>
          </a:prstGeom>
          <a:solidFill>
            <a:schemeClr val="accent6">
              <a:lumMod val="75000"/>
            </a:schemeClr>
          </a:solidFill>
          <a:ln w="38100">
            <a:solidFill>
              <a:srgbClr val="FFFFFF"/>
            </a:solidFill>
            <a:miter lim="800000"/>
            <a:headEnd/>
            <a:tailEnd/>
          </a:ln>
          <a:effectLst>
            <a:outerShdw dist="179605" dir="487806" algn="ctr" rotWithShape="0">
              <a:srgbClr val="000000">
                <a:alpha val="50000"/>
              </a:srgbClr>
            </a:outerShdw>
          </a:effectLst>
        </p:spPr>
        <p:txBody>
          <a:bodyPr wrap="none" lIns="108849" tIns="54424" rIns="108849" bIns="54424" anchor="ctr"/>
          <a:lstStyle/>
          <a:p>
            <a:pPr fontAlgn="ctr">
              <a:defRPr/>
            </a:pP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97291" name="Text Box 10"/>
          <p:cNvSpPr txBox="1">
            <a:spLocks noChangeArrowheads="1"/>
          </p:cNvSpPr>
          <p:nvPr/>
        </p:nvSpPr>
        <p:spPr bwMode="gray">
          <a:xfrm>
            <a:off x="6294031" y="2642264"/>
            <a:ext cx="1318298" cy="694302"/>
          </a:xfrm>
          <a:prstGeom prst="rect">
            <a:avLst/>
          </a:prstGeom>
          <a:noFill/>
          <a:ln w="9525" algn="ctr">
            <a:noFill/>
            <a:miter lim="800000"/>
            <a:headEnd/>
            <a:tailEnd/>
          </a:ln>
        </p:spPr>
        <p:txBody>
          <a:bodyPr wrap="square" lIns="108849" tIns="54424" rIns="108849" bIns="54424" anchor="ctr">
            <a:spAutoFit/>
          </a:bodyPr>
          <a:lstStyle/>
          <a:p>
            <a:pPr algn="ctr" eaLnBrk="0" fontAlgn="ctr" hangingPunct="0">
              <a:lnSpc>
                <a:spcPct val="90000"/>
              </a:lnSpc>
            </a:pPr>
            <a:r>
              <a:rPr lang="en-US" sz="700" dirty="0" smtClean="0">
                <a:solidFill>
                  <a:srgbClr val="FFFFFF"/>
                </a:solidFill>
                <a:latin typeface="Arial" panose="020B0604020202020204" pitchFamily="34" charset="0"/>
              </a:rPr>
              <a:t>Provide pre-warning for faults of other tenants and check whether health problems occur in the region where the tenant reports the fault.</a:t>
            </a:r>
            <a:endParaRPr lang="en-US" altLang="zh-CN" sz="7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292" name="Text Box 11"/>
          <p:cNvSpPr txBox="1">
            <a:spLocks noChangeArrowheads="1"/>
          </p:cNvSpPr>
          <p:nvPr/>
        </p:nvSpPr>
        <p:spPr bwMode="gray">
          <a:xfrm>
            <a:off x="9514500" y="1290657"/>
            <a:ext cx="1151828" cy="433076"/>
          </a:xfrm>
          <a:prstGeom prst="rect">
            <a:avLst/>
          </a:prstGeom>
          <a:noFill/>
          <a:ln w="9525" algn="ctr">
            <a:noFill/>
            <a:miter lim="800000"/>
            <a:headEnd/>
            <a:tailEnd/>
          </a:ln>
        </p:spPr>
        <p:txBody>
          <a:bodyPr wrap="square" lIns="108849" tIns="54424" rIns="108849" bIns="54424" anchor="ctr">
            <a:spAutoFit/>
          </a:bodyPr>
          <a:lstStyle/>
          <a:p>
            <a:pPr algn="ctr" eaLnBrk="0" fontAlgn="ctr" hangingPunct="0"/>
            <a:r>
              <a:rPr lang="en-US" sz="700" dirty="0" smtClean="0">
                <a:solidFill>
                  <a:srgbClr val="FFFFFF"/>
                </a:solidFill>
                <a:latin typeface="Arial" panose="020B0604020202020204" pitchFamily="34" charset="0"/>
              </a:rPr>
              <a:t>Check whether similar problems occur in other regions.</a:t>
            </a:r>
            <a:endParaRPr lang="en-US" altLang="zh-CN" sz="7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293" name="Line 12"/>
          <p:cNvSpPr>
            <a:spLocks noChangeShapeType="1"/>
          </p:cNvSpPr>
          <p:nvPr/>
        </p:nvSpPr>
        <p:spPr bwMode="auto">
          <a:xfrm>
            <a:off x="2732881" y="2625656"/>
            <a:ext cx="1016000" cy="1066800"/>
          </a:xfrm>
          <a:prstGeom prst="line">
            <a:avLst/>
          </a:prstGeom>
          <a:noFill/>
          <a:ln w="57150" cap="rnd">
            <a:solidFill>
              <a:srgbClr val="808080"/>
            </a:solidFill>
            <a:prstDash val="sysDot"/>
            <a:round/>
            <a:headEnd/>
            <a:tailEnd/>
          </a:ln>
        </p:spPr>
        <p:txBody>
          <a:bodyPr wrap="none" lIns="108849" tIns="54424" rIns="108849" bIns="54424" anchor="ctr"/>
          <a:lstStyle/>
          <a:p>
            <a:pP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97294" name="Line 13"/>
          <p:cNvSpPr>
            <a:spLocks noChangeShapeType="1"/>
          </p:cNvSpPr>
          <p:nvPr/>
        </p:nvSpPr>
        <p:spPr bwMode="auto">
          <a:xfrm flipV="1">
            <a:off x="4866480" y="3159056"/>
            <a:ext cx="1422400" cy="609600"/>
          </a:xfrm>
          <a:prstGeom prst="line">
            <a:avLst/>
          </a:prstGeom>
          <a:noFill/>
          <a:ln w="57150" cap="rnd">
            <a:solidFill>
              <a:srgbClr val="808080"/>
            </a:solidFill>
            <a:prstDash val="sysDot"/>
            <a:round/>
            <a:headEnd/>
            <a:tailEnd/>
          </a:ln>
        </p:spPr>
        <p:txBody>
          <a:bodyPr wrap="none" lIns="108849" tIns="54424" rIns="108849" bIns="54424" anchor="ctr"/>
          <a:lstStyle/>
          <a:p>
            <a:pP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97295" name="Line 14"/>
          <p:cNvSpPr>
            <a:spLocks noChangeShapeType="1"/>
          </p:cNvSpPr>
          <p:nvPr/>
        </p:nvSpPr>
        <p:spPr bwMode="auto">
          <a:xfrm flipV="1">
            <a:off x="7711281" y="1774756"/>
            <a:ext cx="1727200" cy="774700"/>
          </a:xfrm>
          <a:prstGeom prst="line">
            <a:avLst/>
          </a:prstGeom>
          <a:noFill/>
          <a:ln w="57150" cap="rnd">
            <a:solidFill>
              <a:srgbClr val="808080"/>
            </a:solidFill>
            <a:prstDash val="sysDot"/>
            <a:round/>
            <a:headEnd/>
            <a:tailEnd/>
          </a:ln>
        </p:spPr>
        <p:txBody>
          <a:bodyPr wrap="none" lIns="108849" tIns="54424" rIns="108849" bIns="54424" anchor="ctr"/>
          <a:lstStyle/>
          <a:p>
            <a:pP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97297" name="Text Box 16"/>
          <p:cNvSpPr txBox="1">
            <a:spLocks noChangeArrowheads="1"/>
          </p:cNvSpPr>
          <p:nvPr/>
        </p:nvSpPr>
        <p:spPr bwMode="auto">
          <a:xfrm>
            <a:off x="3092812" y="4939011"/>
            <a:ext cx="3574910" cy="1402573"/>
          </a:xfrm>
          <a:prstGeom prst="rect">
            <a:avLst/>
          </a:prstGeom>
          <a:noFill/>
          <a:ln w="9525">
            <a:noFill/>
            <a:miter lim="800000"/>
            <a:headEnd/>
            <a:tailEnd/>
          </a:ln>
        </p:spPr>
        <p:txBody>
          <a:bodyPr wrap="none" lIns="108849" tIns="54424" rIns="108849" bIns="54424">
            <a:spAutoFit/>
          </a:bodyPr>
          <a:lstStyle/>
          <a:p>
            <a:pPr marL="266700" indent="-266700" eaLnBrk="0" fontAlgn="ctr" hangingPunct="0">
              <a:buFont typeface="+mj-lt"/>
              <a:buAutoNum type="arabicPeriod"/>
            </a:pPr>
            <a:r>
              <a:rPr lang="en-US" sz="1400" dirty="0" smtClean="0">
                <a:latin typeface="Arial" panose="020B0604020202020204" pitchFamily="34" charset="0"/>
              </a:rPr>
              <a:t>Global search</a:t>
            </a:r>
          </a:p>
          <a:p>
            <a:pPr marL="266700" indent="-266700" eaLnBrk="0" fontAlgn="ctr" hangingPunct="0">
              <a:buFont typeface="+mj-lt"/>
              <a:buAutoNum type="arabicPeriod"/>
            </a:pPr>
            <a:r>
              <a:rPr lang="en-US" sz="1400" dirty="0" smtClean="0">
                <a:latin typeface="Arial" panose="020B0604020202020204" pitchFamily="34" charset="0"/>
              </a:rPr>
              <a:t>360</a:t>
            </a:r>
            <a:r>
              <a:rPr lang="en-US" altLang="zh-CN" sz="1400" dirty="0"/>
              <a:t>º</a:t>
            </a:r>
            <a:r>
              <a:rPr lang="en-US" sz="1400" dirty="0" smtClean="0">
                <a:latin typeface="Arial" panose="020B0604020202020204" pitchFamily="34" charset="0"/>
              </a:rPr>
              <a:t> analysis of VM Objects</a:t>
            </a:r>
          </a:p>
          <a:p>
            <a:pPr marL="266700" eaLnBrk="0" fontAlgn="ctr" hangingPunct="0"/>
            <a:r>
              <a:rPr lang="en-US" sz="1400" dirty="0" smtClean="0">
                <a:latin typeface="Arial" panose="020B0604020202020204" pitchFamily="34" charset="0"/>
              </a:rPr>
              <a:t>Static configuration information</a:t>
            </a:r>
          </a:p>
          <a:p>
            <a:pPr marL="266700" eaLnBrk="0" fontAlgn="ctr" hangingPunct="0"/>
            <a:r>
              <a:rPr lang="en-US" sz="1400" dirty="0" smtClean="0">
                <a:latin typeface="Arial" panose="020B0604020202020204" pitchFamily="34" charset="0"/>
              </a:rPr>
              <a:t>Historical performance data</a:t>
            </a:r>
          </a:p>
          <a:p>
            <a:pPr marL="266700" eaLnBrk="0" fontAlgn="ctr" hangingPunct="0"/>
            <a:r>
              <a:rPr lang="en-US" sz="1400" dirty="0" smtClean="0">
                <a:latin typeface="Arial" panose="020B0604020202020204" pitchFamily="34" charset="0"/>
              </a:rPr>
              <a:t>Alarm information</a:t>
            </a:r>
          </a:p>
          <a:p>
            <a:pPr marL="266700" eaLnBrk="0" fontAlgn="ctr" hangingPunct="0"/>
            <a:r>
              <a:rPr lang="en-US" sz="1400" dirty="0" smtClean="0">
                <a:latin typeface="Arial" panose="020B0604020202020204" pitchFamily="34" charset="0"/>
              </a:rPr>
              <a:t>Analysis of the impact on sibling nodes</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97298" name="Text Box 17"/>
          <p:cNvSpPr txBox="1">
            <a:spLocks noChangeArrowheads="1"/>
          </p:cNvSpPr>
          <p:nvPr/>
        </p:nvSpPr>
        <p:spPr bwMode="auto">
          <a:xfrm>
            <a:off x="6085681" y="3874488"/>
            <a:ext cx="2952240" cy="1187129"/>
          </a:xfrm>
          <a:prstGeom prst="rect">
            <a:avLst/>
          </a:prstGeom>
          <a:noFill/>
          <a:ln w="9525">
            <a:noFill/>
            <a:miter lim="800000"/>
            <a:headEnd/>
            <a:tailEnd/>
          </a:ln>
        </p:spPr>
        <p:txBody>
          <a:bodyPr wrap="square" lIns="108849" tIns="54424" rIns="108849" bIns="54424">
            <a:spAutoFit/>
          </a:bodyPr>
          <a:lstStyle/>
          <a:p>
            <a:pPr marL="266700" indent="-266700" eaLnBrk="0" fontAlgn="ctr" hangingPunct="0">
              <a:buFont typeface="+mj-lt"/>
              <a:buAutoNum type="arabicPeriod"/>
            </a:pPr>
            <a:r>
              <a:rPr lang="en-US" sz="1400" dirty="0" smtClean="0">
                <a:latin typeface="Arial" panose="020B0604020202020204" pitchFamily="34" charset="0"/>
              </a:rPr>
              <a:t>Top </a:t>
            </a:r>
            <a:r>
              <a:rPr lang="en-US" sz="1400" i="1" dirty="0" smtClean="0">
                <a:latin typeface="Arial" panose="020B0604020202020204" pitchFamily="34" charset="0"/>
              </a:rPr>
              <a:t>N</a:t>
            </a:r>
            <a:r>
              <a:rPr lang="en-US" sz="1400" dirty="0" smtClean="0">
                <a:latin typeface="Arial" panose="020B0604020202020204" pitchFamily="34" charset="0"/>
              </a:rPr>
              <a:t> cluster, server, and VM statistics analysis</a:t>
            </a:r>
          </a:p>
          <a:p>
            <a:pPr marL="266700" indent="-266700" eaLnBrk="0" fontAlgn="ctr" hangingPunct="0">
              <a:buFont typeface="+mj-lt"/>
              <a:buAutoNum type="arabicPeriod"/>
            </a:pPr>
            <a:r>
              <a:rPr lang="en-US" sz="1400" dirty="0" smtClean="0"/>
              <a:t>36</a:t>
            </a:r>
            <a:r>
              <a:rPr lang="en-US" sz="1400" dirty="0" smtClean="0">
                <a:cs typeface="Arial" panose="020B0604020202020204" pitchFamily="34" charset="0"/>
              </a:rPr>
              <a:t>0</a:t>
            </a:r>
            <a:r>
              <a:rPr lang="en-US" altLang="zh-CN" sz="1400" dirty="0"/>
              <a:t>º</a:t>
            </a:r>
            <a:r>
              <a:rPr lang="en-US" sz="1400" dirty="0" smtClean="0">
                <a:cs typeface="Arial" panose="020B0604020202020204" pitchFamily="34" charset="0"/>
              </a:rPr>
              <a:t> </a:t>
            </a:r>
            <a:r>
              <a:rPr lang="en-US" sz="1400" dirty="0" smtClean="0">
                <a:latin typeface="Arial" panose="020B0604020202020204" pitchFamily="34" charset="0"/>
              </a:rPr>
              <a:t>comprehensive analysis of server objects (one-click redirection to the server MOUI)</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97299" name="Text Box 18"/>
          <p:cNvSpPr txBox="1">
            <a:spLocks noChangeArrowheads="1"/>
          </p:cNvSpPr>
          <p:nvPr/>
        </p:nvSpPr>
        <p:spPr bwMode="auto">
          <a:xfrm>
            <a:off x="546136" y="3159056"/>
            <a:ext cx="2662758" cy="1187129"/>
          </a:xfrm>
          <a:prstGeom prst="rect">
            <a:avLst/>
          </a:prstGeom>
          <a:noFill/>
          <a:ln w="9525">
            <a:noFill/>
            <a:miter lim="800000"/>
            <a:headEnd/>
            <a:tailEnd/>
          </a:ln>
        </p:spPr>
        <p:txBody>
          <a:bodyPr wrap="square" lIns="108849" tIns="54424" rIns="108849" bIns="54424">
            <a:spAutoFit/>
          </a:bodyPr>
          <a:lstStyle/>
          <a:p>
            <a:pPr marL="266700" indent="-266700" eaLnBrk="0" fontAlgn="ctr" hangingPunct="0">
              <a:buFont typeface="+mj-lt"/>
              <a:buAutoNum type="arabicPeriod"/>
            </a:pPr>
            <a:r>
              <a:rPr lang="en-US" sz="1400" dirty="0" smtClean="0">
                <a:latin typeface="Arial" panose="020B0604020202020204" pitchFamily="34" charset="0"/>
              </a:rPr>
              <a:t>Describe the fault symptom.</a:t>
            </a:r>
          </a:p>
          <a:p>
            <a:pPr marL="266700" indent="-266700" eaLnBrk="0" fontAlgn="ctr" hangingPunct="0">
              <a:buFont typeface="+mj-lt"/>
              <a:buAutoNum type="arabicPeriod"/>
            </a:pPr>
            <a:r>
              <a:rPr lang="en-US" sz="1400" dirty="0" smtClean="0">
                <a:latin typeface="Arial" panose="020B0604020202020204" pitchFamily="34" charset="0"/>
              </a:rPr>
              <a:t>Provide identification information about virtual resources.</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标题 1"/>
          <p:cNvSpPr txBox="1">
            <a:spLocks/>
          </p:cNvSpPr>
          <p:nvPr/>
        </p:nvSpPr>
        <p:spPr>
          <a:xfrm>
            <a:off x="464884" y="153628"/>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defTabSz="801688" eaLnBrk="0" fontAlgn="ctr" hangingPunct="0">
              <a:lnSpc>
                <a:spcPct val="100000"/>
              </a:lnSpc>
            </a:pPr>
            <a:r>
              <a:rPr lang="en-US" altLang="zh-CN" sz="2800" b="1" dirty="0">
                <a:latin typeface="Arial" panose="020B0604020202020204" pitchFamily="34" charset="0"/>
              </a:rPr>
              <a:t>Application Scenario: Tenants Report that Leased VMs Cannot Be Connected or Operations Are Slow</a:t>
            </a:r>
          </a:p>
        </p:txBody>
      </p:sp>
    </p:spTree>
    <p:extLst>
      <p:ext uri="{BB962C8B-B14F-4D97-AF65-F5344CB8AC3E}">
        <p14:creationId xmlns:p14="http://schemas.microsoft.com/office/powerpoint/2010/main" val="2931039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250432" y="2384884"/>
            <a:ext cx="5220875" cy="568103"/>
            <a:chOff x="3250432" y="2384884"/>
            <a:chExt cx="5220875" cy="568103"/>
          </a:xfrm>
        </p:grpSpPr>
        <p:sp>
          <p:nvSpPr>
            <p:cNvPr id="27" name="Freeform 11"/>
            <p:cNvSpPr>
              <a:spLocks/>
            </p:cNvSpPr>
            <p:nvPr/>
          </p:nvSpPr>
          <p:spPr bwMode="gray">
            <a:xfrm>
              <a:off x="3939177" y="2384884"/>
              <a:ext cx="4532130" cy="568103"/>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7F7F7F"/>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2"/>
            <p:cNvSpPr>
              <a:spLocks/>
            </p:cNvSpPr>
            <p:nvPr/>
          </p:nvSpPr>
          <p:spPr bwMode="gray">
            <a:xfrm>
              <a:off x="3250432" y="2384884"/>
              <a:ext cx="609362" cy="568103"/>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7F7F7F"/>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 Box 13"/>
            <p:cNvSpPr txBox="1">
              <a:spLocks noChangeArrowheads="1"/>
            </p:cNvSpPr>
            <p:nvPr/>
          </p:nvSpPr>
          <p:spPr bwMode="gray">
            <a:xfrm>
              <a:off x="4051898" y="2438167"/>
              <a:ext cx="3580002" cy="461537"/>
            </a:xfrm>
            <a:prstGeom prst="rect">
              <a:avLst/>
            </a:prstGeom>
            <a:noFill/>
            <a:ln w="9525">
              <a:noFill/>
              <a:miter lim="800000"/>
              <a:headEnd/>
              <a:tailEnd/>
            </a:ln>
            <a:effectLst>
              <a:outerShdw dist="17961" dir="2700000" algn="ctr" rotWithShape="0">
                <a:srgbClr val="333333">
                  <a:alpha val="50000"/>
                </a:srgbClr>
              </a:outerShdw>
            </a:effectLst>
          </p:spPr>
          <p:txBody>
            <a:bodyPr>
              <a:spAutoFit/>
            </a:bodyPr>
            <a:lstStyle/>
            <a:p>
              <a:pPr defTabSz="914034" fontAlgn="ctr">
                <a:defRPr/>
              </a:pPr>
              <a:r>
                <a:rPr lang="en-US" sz="2399" dirty="0" err="1" smtClean="0">
                  <a:solidFill>
                    <a:srgbClr val="FFFFFF"/>
                  </a:solidFill>
                  <a:latin typeface="Arial" panose="020B0604020202020204" pitchFamily="34" charset="0"/>
                </a:rPr>
                <a:t>FusionSphere</a:t>
              </a:r>
              <a:r>
                <a:rPr lang="en-US" sz="2399" dirty="0" smtClean="0">
                  <a:solidFill>
                    <a:srgbClr val="FFFFFF"/>
                  </a:solidFill>
                  <a:latin typeface="Arial" panose="020B0604020202020204" pitchFamily="34" charset="0"/>
                </a:rPr>
                <a:t> Overview</a:t>
              </a: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30" name="Text Box 16"/>
            <p:cNvSpPr txBox="1">
              <a:spLocks noChangeArrowheads="1"/>
            </p:cNvSpPr>
            <p:nvPr/>
          </p:nvSpPr>
          <p:spPr bwMode="gray">
            <a:xfrm>
              <a:off x="3447562" y="2407427"/>
              <a:ext cx="304681" cy="523016"/>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034" fontAlgn="ctr">
                <a:spcBef>
                  <a:spcPct val="50000"/>
                </a:spcBef>
                <a:defRPr/>
              </a:pPr>
              <a:r>
                <a:rPr lang="en-US" sz="2799" b="1" dirty="0" smtClean="0">
                  <a:solidFill>
                    <a:srgbClr val="FFFFFF"/>
                  </a:solidFill>
                  <a:latin typeface="Arial" panose="020B0604020202020204" pitchFamily="34" charset="0"/>
                </a:rPr>
                <a:t>1</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p:cNvGrpSpPr/>
          <p:nvPr/>
        </p:nvGrpSpPr>
        <p:grpSpPr>
          <a:xfrm>
            <a:off x="3250432" y="3260003"/>
            <a:ext cx="5220875" cy="568103"/>
            <a:chOff x="3250432" y="3252827"/>
            <a:chExt cx="5220875" cy="568103"/>
          </a:xfrm>
        </p:grpSpPr>
        <p:sp>
          <p:nvSpPr>
            <p:cNvPr id="32" name="Freeform 6"/>
            <p:cNvSpPr>
              <a:spLocks/>
            </p:cNvSpPr>
            <p:nvPr/>
          </p:nvSpPr>
          <p:spPr bwMode="gray">
            <a:xfrm>
              <a:off x="3939177" y="3252827"/>
              <a:ext cx="4532130" cy="568103"/>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gray">
            <a:xfrm>
              <a:off x="3250432" y="3252827"/>
              <a:ext cx="609362" cy="568103"/>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Box 8"/>
            <p:cNvSpPr txBox="1">
              <a:spLocks noChangeArrowheads="1"/>
            </p:cNvSpPr>
            <p:nvPr/>
          </p:nvSpPr>
          <p:spPr bwMode="gray">
            <a:xfrm>
              <a:off x="4051900" y="3306136"/>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35" name="Text Box 18"/>
            <p:cNvSpPr txBox="1">
              <a:spLocks noChangeArrowheads="1"/>
            </p:cNvSpPr>
            <p:nvPr/>
          </p:nvSpPr>
          <p:spPr bwMode="gray">
            <a:xfrm>
              <a:off x="3447562" y="3275370"/>
              <a:ext cx="304681" cy="523016"/>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034" fontAlgn="ctr">
                <a:spcBef>
                  <a:spcPct val="50000"/>
                </a:spcBef>
                <a:defRPr/>
              </a:pPr>
              <a:r>
                <a:rPr lang="en-US" sz="2799" b="1" dirty="0" smtClean="0">
                  <a:solidFill>
                    <a:srgbClr val="FFFFFF"/>
                  </a:solidFill>
                  <a:latin typeface="Arial" panose="020B0604020202020204" pitchFamily="34" charset="0"/>
                </a:rPr>
                <a:t>2</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Box 8"/>
            <p:cNvSpPr txBox="1">
              <a:spLocks noChangeArrowheads="1"/>
            </p:cNvSpPr>
            <p:nvPr/>
          </p:nvSpPr>
          <p:spPr bwMode="gray">
            <a:xfrm>
              <a:off x="4051898" y="3306136"/>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r>
                <a:rPr lang="en-US" sz="2399" dirty="0" smtClean="0">
                  <a:solidFill>
                    <a:srgbClr val="FFFFFF"/>
                  </a:solidFill>
                  <a:latin typeface="Arial" panose="020B0604020202020204" pitchFamily="34" charset="0"/>
                </a:rPr>
                <a:t>O&amp;M Analysis</a:t>
              </a:r>
              <a:endParaRPr lang="en-US" altLang="zh-CN" sz="2399" dirty="0">
                <a:solidFill>
                  <a:srgbClr val="FFFFFF"/>
                </a:solidFill>
                <a:latin typeface="Arial" panose="020B0604020202020204" pitchFamily="34" charset="0"/>
                <a:ea typeface="微软雅黑" panose="020B0503020204020204" pitchFamily="34" charset="-122"/>
              </a:endParaRPr>
            </a:p>
          </p:txBody>
        </p:sp>
      </p:grpSp>
      <p:grpSp>
        <p:nvGrpSpPr>
          <p:cNvPr id="37" name="组合 36"/>
          <p:cNvGrpSpPr/>
          <p:nvPr/>
        </p:nvGrpSpPr>
        <p:grpSpPr>
          <a:xfrm>
            <a:off x="3250432" y="4135122"/>
            <a:ext cx="5220875" cy="568103"/>
            <a:chOff x="3250432" y="4135122"/>
            <a:chExt cx="5220875" cy="568103"/>
          </a:xfrm>
        </p:grpSpPr>
        <p:sp>
          <p:nvSpPr>
            <p:cNvPr id="38" name="Freeform 6"/>
            <p:cNvSpPr>
              <a:spLocks/>
            </p:cNvSpPr>
            <p:nvPr/>
          </p:nvSpPr>
          <p:spPr bwMode="gray">
            <a:xfrm>
              <a:off x="3939177" y="4135122"/>
              <a:ext cx="4532130" cy="568103"/>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7"/>
            <p:cNvSpPr>
              <a:spLocks/>
            </p:cNvSpPr>
            <p:nvPr/>
          </p:nvSpPr>
          <p:spPr bwMode="gray">
            <a:xfrm>
              <a:off x="3250432" y="4135122"/>
              <a:ext cx="609362" cy="568103"/>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 Box 8"/>
            <p:cNvSpPr txBox="1">
              <a:spLocks noChangeArrowheads="1"/>
            </p:cNvSpPr>
            <p:nvPr/>
          </p:nvSpPr>
          <p:spPr bwMode="gray">
            <a:xfrm>
              <a:off x="4064556" y="4188431"/>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41" name="Text Box 18"/>
            <p:cNvSpPr txBox="1">
              <a:spLocks noChangeArrowheads="1"/>
            </p:cNvSpPr>
            <p:nvPr/>
          </p:nvSpPr>
          <p:spPr bwMode="gray">
            <a:xfrm>
              <a:off x="3447562" y="4157665"/>
              <a:ext cx="304681" cy="523016"/>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034" fontAlgn="ctr">
                <a:spcBef>
                  <a:spcPct val="50000"/>
                </a:spcBef>
                <a:defRPr/>
              </a:pPr>
              <a:r>
                <a:rPr lang="en-US" sz="2799" b="1" dirty="0" smtClean="0">
                  <a:solidFill>
                    <a:srgbClr val="FFFFFF"/>
                  </a:solidFill>
                  <a:latin typeface="Arial" panose="020B0604020202020204" pitchFamily="34" charset="0"/>
                </a:rPr>
                <a:t>3</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 Box 8"/>
            <p:cNvSpPr txBox="1">
              <a:spLocks noChangeArrowheads="1"/>
            </p:cNvSpPr>
            <p:nvPr/>
          </p:nvSpPr>
          <p:spPr bwMode="gray">
            <a:xfrm>
              <a:off x="4051898" y="4188431"/>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r>
                <a:rPr lang="en-US" sz="2399" dirty="0" smtClean="0">
                  <a:solidFill>
                    <a:srgbClr val="FFFFFF"/>
                  </a:solidFill>
                  <a:latin typeface="Arial" panose="020B0604020202020204" pitchFamily="34" charset="0"/>
                </a:rPr>
                <a:t>Routine O&amp;M</a:t>
              </a:r>
              <a:endParaRPr lang="en-US" altLang="zh-CN" sz="2399" dirty="0">
                <a:solidFill>
                  <a:srgbClr val="FFFFFF"/>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3507356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bwMode="auto">
          <a:xfrm>
            <a:off x="3004673" y="2421122"/>
            <a:ext cx="3311505" cy="2087748"/>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sp>
        <p:nvSpPr>
          <p:cNvPr id="9" name="矩形 8"/>
          <p:cNvSpPr/>
          <p:nvPr/>
        </p:nvSpPr>
        <p:spPr>
          <a:xfrm>
            <a:off x="591580" y="764704"/>
            <a:ext cx="11000247" cy="324036"/>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smtClean="0">
                <a:solidFill>
                  <a:schemeClr val="tx2"/>
                </a:solidFill>
                <a:latin typeface="Arial" panose="020B0604020202020204" pitchFamily="34" charset="0"/>
              </a:rPr>
              <a:t>Adding a single </a:t>
            </a:r>
            <a:r>
              <a:rPr lang="en-US" b="1" dirty="0" err="1" smtClean="0">
                <a:solidFill>
                  <a:schemeClr val="tx2"/>
                </a:solidFill>
                <a:latin typeface="Arial" panose="020B0604020202020204" pitchFamily="34" charset="0"/>
              </a:rPr>
              <a:t>FusionSphere</a:t>
            </a:r>
            <a:endParaRPr lang="en-US" altLang="zh-CN" b="1" dirty="0">
              <a:solidFill>
                <a:schemeClr val="tx2"/>
              </a:solidFill>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91580" y="1088740"/>
            <a:ext cx="11000247" cy="5246363"/>
          </a:xfrm>
          <a:prstGeom prst="rect">
            <a:avLst/>
          </a:prstGeom>
        </p:spPr>
      </p:pic>
      <p:sp>
        <p:nvSpPr>
          <p:cNvPr id="6"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defTabSz="801688" eaLnBrk="0" fontAlgn="ctr" hangingPunct="0">
              <a:lnSpc>
                <a:spcPct val="100000"/>
              </a:lnSpc>
            </a:pPr>
            <a:r>
              <a:rPr lang="en-US" altLang="zh-CN" sz="2800" b="1">
                <a:latin typeface="Arial" panose="020B0604020202020204" pitchFamily="34" charset="0"/>
              </a:rPr>
              <a:t>Adding a Single FusionSphere</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136732075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91579" y="1106914"/>
            <a:ext cx="11000247" cy="1854036"/>
          </a:xfrm>
          <a:prstGeom prst="rect">
            <a:avLst/>
          </a:prstGeom>
        </p:spPr>
      </p:pic>
      <p:cxnSp>
        <p:nvCxnSpPr>
          <p:cNvPr id="7" name="直接箭头连接符 6"/>
          <p:cNvCxnSpPr/>
          <p:nvPr/>
        </p:nvCxnSpPr>
        <p:spPr bwMode="auto">
          <a:xfrm>
            <a:off x="3004673" y="2421122"/>
            <a:ext cx="3311505" cy="2087748"/>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sp>
        <p:nvSpPr>
          <p:cNvPr id="9" name="矩形 8"/>
          <p:cNvSpPr/>
          <p:nvPr/>
        </p:nvSpPr>
        <p:spPr>
          <a:xfrm>
            <a:off x="591580" y="717079"/>
            <a:ext cx="11000247" cy="36000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smtClean="0">
                <a:solidFill>
                  <a:schemeClr val="tx2"/>
                </a:solidFill>
                <a:latin typeface="Arial" panose="020B0604020202020204" pitchFamily="34" charset="0"/>
              </a:rPr>
              <a:t>The </a:t>
            </a:r>
            <a:r>
              <a:rPr lang="en-US" b="1" dirty="0" err="1" smtClean="0">
                <a:solidFill>
                  <a:schemeClr val="tx2"/>
                </a:solidFill>
                <a:latin typeface="Arial" panose="020B0604020202020204" pitchFamily="34" charset="0"/>
              </a:rPr>
              <a:t>FusionSphere</a:t>
            </a:r>
            <a:r>
              <a:rPr lang="en-US" b="1" dirty="0" smtClean="0">
                <a:solidFill>
                  <a:schemeClr val="tx2"/>
                </a:solidFill>
                <a:latin typeface="Arial" panose="020B0604020202020204" pitchFamily="34" charset="0"/>
              </a:rPr>
              <a:t> list supports single/batch deletion, manual resource synchronization, protocol settings, and domain name mapping.</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6" name="圆角矩形 5"/>
          <p:cNvSpPr/>
          <p:nvPr/>
        </p:nvSpPr>
        <p:spPr>
          <a:xfrm>
            <a:off x="10456676" y="1592796"/>
            <a:ext cx="936104" cy="32403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sp>
        <p:nvSpPr>
          <p:cNvPr id="11" name="矩形 10"/>
          <p:cNvSpPr/>
          <p:nvPr/>
        </p:nvSpPr>
        <p:spPr>
          <a:xfrm>
            <a:off x="591579" y="2960949"/>
            <a:ext cx="5904657" cy="36000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smtClean="0">
                <a:solidFill>
                  <a:schemeClr val="tx2"/>
                </a:solidFill>
                <a:latin typeface="Arial" panose="020B0604020202020204" pitchFamily="34" charset="0"/>
              </a:rPr>
              <a:t>Manual and real-time resource synchronization</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12" name="矩形 11"/>
          <p:cNvSpPr/>
          <p:nvPr/>
        </p:nvSpPr>
        <p:spPr>
          <a:xfrm>
            <a:off x="6574247" y="2960950"/>
            <a:ext cx="5017579" cy="36000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smtClean="0">
                <a:solidFill>
                  <a:schemeClr val="tx2"/>
                </a:solidFill>
                <a:latin typeface="Arial" panose="020B0604020202020204" pitchFamily="34" charset="0"/>
              </a:rPr>
              <a:t>Supports domain name mapping configuration, eliminating the need to manually configure the hosts file and improving resource addition efficiency</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13" name="圆角矩形 12"/>
          <p:cNvSpPr/>
          <p:nvPr/>
        </p:nvSpPr>
        <p:spPr>
          <a:xfrm>
            <a:off x="8648891" y="1610799"/>
            <a:ext cx="616863" cy="32403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cxnSp>
        <p:nvCxnSpPr>
          <p:cNvPr id="15" name="直接箭头连接符 14"/>
          <p:cNvCxnSpPr>
            <a:stCxn id="13" idx="2"/>
            <a:endCxn id="11" idx="0"/>
          </p:cNvCxnSpPr>
          <p:nvPr/>
        </p:nvCxnSpPr>
        <p:spPr>
          <a:xfrm flipH="1">
            <a:off x="3543908" y="1934835"/>
            <a:ext cx="5413415" cy="102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12" idx="0"/>
          </p:cNvCxnSpPr>
          <p:nvPr/>
        </p:nvCxnSpPr>
        <p:spPr>
          <a:xfrm flipH="1">
            <a:off x="9083037" y="1916832"/>
            <a:ext cx="1841691" cy="104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圆角矩形标注 13"/>
          <p:cNvSpPr/>
          <p:nvPr/>
        </p:nvSpPr>
        <p:spPr>
          <a:xfrm>
            <a:off x="4660425" y="1509158"/>
            <a:ext cx="1711464" cy="365868"/>
          </a:xfrm>
          <a:prstGeom prst="wedgeRoundRectCallout">
            <a:avLst>
              <a:gd name="adj1" fmla="val -42645"/>
              <a:gd name="adj2" fmla="val 120507"/>
              <a:gd name="adj3" fmla="val 16667"/>
            </a:avLst>
          </a:prstGeom>
          <a:solidFill>
            <a:schemeClr val="accent4">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dirty="0" smtClean="0">
                <a:solidFill>
                  <a:schemeClr val="tx1"/>
                </a:solidFill>
                <a:latin typeface="Arial" panose="020B0604020202020204" pitchFamily="34" charset="0"/>
              </a:rPr>
              <a:t>Click here to go to the resource overview page.</a:t>
            </a:r>
            <a:endParaRPr lang="en-US" altLang="zh-CN" dirty="0">
              <a:solidFill>
                <a:schemeClr val="tx1"/>
              </a:solidFill>
              <a:latin typeface="Arial" panose="020B0604020202020204" pitchFamily="34" charset="0"/>
              <a:ea typeface="微软雅黑" panose="020B0503020204020204" pitchFamily="34" charset="-122"/>
            </a:endParaRPr>
          </a:p>
        </p:txBody>
      </p:sp>
      <p:pic>
        <p:nvPicPr>
          <p:cNvPr id="18" name="图片 17"/>
          <p:cNvPicPr>
            <a:picLocks noChangeAspect="1"/>
          </p:cNvPicPr>
          <p:nvPr/>
        </p:nvPicPr>
        <p:blipFill>
          <a:blip r:embed="rId3"/>
          <a:stretch>
            <a:fillRect/>
          </a:stretch>
        </p:blipFill>
        <p:spPr>
          <a:xfrm>
            <a:off x="591578" y="3343066"/>
            <a:ext cx="5904658" cy="2949410"/>
          </a:xfrm>
          <a:prstGeom prst="rect">
            <a:avLst/>
          </a:prstGeom>
        </p:spPr>
      </p:pic>
      <p:pic>
        <p:nvPicPr>
          <p:cNvPr id="19" name="图片 18"/>
          <p:cNvPicPr>
            <a:picLocks noChangeAspect="1"/>
          </p:cNvPicPr>
          <p:nvPr/>
        </p:nvPicPr>
        <p:blipFill>
          <a:blip r:embed="rId4"/>
          <a:stretch>
            <a:fillRect/>
          </a:stretch>
        </p:blipFill>
        <p:spPr>
          <a:xfrm>
            <a:off x="6570090" y="3330513"/>
            <a:ext cx="5021736" cy="2961964"/>
          </a:xfrm>
          <a:prstGeom prst="rect">
            <a:avLst/>
          </a:prstGeom>
        </p:spPr>
      </p:pic>
      <p:sp>
        <p:nvSpPr>
          <p:cNvPr id="16"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defTabSz="801688" eaLnBrk="0" fontAlgn="ctr" hangingPunct="0">
              <a:lnSpc>
                <a:spcPct val="100000"/>
              </a:lnSpc>
            </a:pPr>
            <a:r>
              <a:rPr lang="en-US" altLang="zh-CN" sz="2800" b="1">
                <a:latin typeface="Arial" panose="020B0604020202020204" pitchFamily="34" charset="0"/>
              </a:rPr>
              <a:t>FusionSphere List</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36795446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91774" y="1088740"/>
            <a:ext cx="11004238" cy="5157866"/>
          </a:xfrm>
          <a:prstGeom prst="rect">
            <a:avLst/>
          </a:prstGeom>
        </p:spPr>
      </p:pic>
      <p:sp>
        <p:nvSpPr>
          <p:cNvPr id="9" name="矩形 8"/>
          <p:cNvSpPr/>
          <p:nvPr/>
        </p:nvSpPr>
        <p:spPr>
          <a:xfrm>
            <a:off x="595765" y="734560"/>
            <a:ext cx="11000247" cy="36000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dirty="0" err="1" smtClean="0">
                <a:solidFill>
                  <a:schemeClr val="tx2"/>
                </a:solidFill>
                <a:latin typeface="Arial" panose="020B0604020202020204" pitchFamily="34" charset="0"/>
              </a:rPr>
              <a:t>FusionSphere</a:t>
            </a:r>
            <a:r>
              <a:rPr lang="en-US" dirty="0" smtClean="0">
                <a:solidFill>
                  <a:schemeClr val="tx2"/>
                </a:solidFill>
                <a:latin typeface="Arial" panose="020B0604020202020204" pitchFamily="34" charset="0"/>
              </a:rPr>
              <a:t> resource overview: Alarm, performance, and resource statistics are displayed on one screen.</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4" name="圆角矩形标注 3"/>
          <p:cNvSpPr/>
          <p:nvPr/>
        </p:nvSpPr>
        <p:spPr>
          <a:xfrm>
            <a:off x="3872128" y="1136922"/>
            <a:ext cx="4924171" cy="347920"/>
          </a:xfrm>
          <a:prstGeom prst="wedgeRoundRectCallout">
            <a:avLst>
              <a:gd name="adj1" fmla="val -56190"/>
              <a:gd name="adj2" fmla="val -7300"/>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dirty="0" smtClean="0">
                <a:solidFill>
                  <a:schemeClr val="tx1"/>
                </a:solidFill>
                <a:latin typeface="Arial" panose="020B0604020202020204" pitchFamily="34" charset="0"/>
              </a:rPr>
              <a:t>Allows users to query alarms, resource allocation, resource statistics, and top </a:t>
            </a:r>
            <a:r>
              <a:rPr lang="en-US" i="1" dirty="0" smtClean="0">
                <a:solidFill>
                  <a:schemeClr val="tx1"/>
                </a:solidFill>
                <a:latin typeface="Arial" panose="020B0604020202020204" pitchFamily="34" charset="0"/>
              </a:rPr>
              <a:t>N</a:t>
            </a:r>
            <a:r>
              <a:rPr lang="en-US" dirty="0" smtClean="0">
                <a:solidFill>
                  <a:schemeClr val="tx1"/>
                </a:solidFill>
                <a:latin typeface="Arial" panose="020B0604020202020204" pitchFamily="34" charset="0"/>
              </a:rPr>
              <a:t> hosts, VMs, and storage pools by </a:t>
            </a:r>
            <a:r>
              <a:rPr lang="en-US" dirty="0" err="1" smtClean="0">
                <a:solidFill>
                  <a:schemeClr val="tx1"/>
                </a:solidFill>
                <a:latin typeface="Arial" panose="020B0604020202020204" pitchFamily="34" charset="0"/>
              </a:rPr>
              <a:t>FusionSphere</a:t>
            </a:r>
            <a:r>
              <a:rPr lang="en-US" dirty="0" smtClean="0">
                <a:solidFill>
                  <a:schemeClr val="tx1"/>
                </a:solidFill>
                <a:latin typeface="Arial" panose="020B0604020202020204" pitchFamily="34" charset="0"/>
              </a:rPr>
              <a:t>, AZ, or HA.</a:t>
            </a:r>
            <a:endParaRPr lang="en-US" dirty="0">
              <a:solidFill>
                <a:schemeClr val="tx1"/>
              </a:solidFill>
              <a:latin typeface="Arial" panose="020B0604020202020204" pitchFamily="34" charset="0"/>
            </a:endParaRPr>
          </a:p>
        </p:txBody>
      </p:sp>
      <p:sp>
        <p:nvSpPr>
          <p:cNvPr id="7"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defTabSz="801688" eaLnBrk="0" fontAlgn="ctr" hangingPunct="0">
              <a:lnSpc>
                <a:spcPct val="100000"/>
              </a:lnSpc>
            </a:pPr>
            <a:r>
              <a:rPr lang="en-US" altLang="zh-CN" sz="2800" b="1">
                <a:latin typeface="Arial" panose="020B0604020202020204" pitchFamily="34" charset="0"/>
              </a:rPr>
              <a:t>FusionSphere Resource Overview</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293236319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95764" y="1101301"/>
            <a:ext cx="11000247" cy="4919987"/>
          </a:xfrm>
          <a:prstGeom prst="rect">
            <a:avLst/>
          </a:prstGeom>
        </p:spPr>
      </p:pic>
      <p:sp>
        <p:nvSpPr>
          <p:cNvPr id="9" name="矩形 8"/>
          <p:cNvSpPr/>
          <p:nvPr/>
        </p:nvSpPr>
        <p:spPr>
          <a:xfrm>
            <a:off x="595765" y="704416"/>
            <a:ext cx="11000247" cy="36000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dirty="0" err="1" smtClean="0">
                <a:solidFill>
                  <a:schemeClr val="tx2"/>
                </a:solidFill>
                <a:latin typeface="Arial" panose="020B0604020202020204" pitchFamily="34" charset="0"/>
              </a:rPr>
              <a:t>FusionSphere</a:t>
            </a:r>
            <a:r>
              <a:rPr lang="en-US" dirty="0" smtClean="0">
                <a:solidFill>
                  <a:schemeClr val="tx2"/>
                </a:solidFill>
                <a:latin typeface="Arial" panose="020B0604020202020204" pitchFamily="34" charset="0"/>
              </a:rPr>
              <a:t> host resource statistics: real-time analysis of statuses and top </a:t>
            </a:r>
            <a:r>
              <a:rPr lang="en-US" i="1" dirty="0" smtClean="0">
                <a:solidFill>
                  <a:schemeClr val="tx2"/>
                </a:solidFill>
                <a:latin typeface="Arial" panose="020B0604020202020204" pitchFamily="34" charset="0"/>
              </a:rPr>
              <a:t>N</a:t>
            </a:r>
            <a:r>
              <a:rPr lang="en-US" dirty="0" smtClean="0">
                <a:solidFill>
                  <a:schemeClr val="tx2"/>
                </a:solidFill>
                <a:latin typeface="Arial" panose="020B0604020202020204" pitchFamily="34" charset="0"/>
              </a:rPr>
              <a:t> resource usage</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5" name="圆角矩形标注 4"/>
          <p:cNvSpPr/>
          <p:nvPr/>
        </p:nvSpPr>
        <p:spPr>
          <a:xfrm>
            <a:off x="3658374" y="3537012"/>
            <a:ext cx="1969574" cy="339165"/>
          </a:xfrm>
          <a:prstGeom prst="wedgeRoundRectCallout">
            <a:avLst>
              <a:gd name="adj1" fmla="val -42685"/>
              <a:gd name="adj2" fmla="val 110754"/>
              <a:gd name="adj3" fmla="val 16667"/>
            </a:avLst>
          </a:prstGeom>
          <a:solidFill>
            <a:schemeClr val="accent4">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dirty="0" smtClean="0">
                <a:solidFill>
                  <a:schemeClr val="tx1"/>
                </a:solidFill>
                <a:latin typeface="Arial" panose="020B0604020202020204" pitchFamily="34" charset="0"/>
              </a:rPr>
              <a:t>Click here to query 360° host details.</a:t>
            </a:r>
            <a:endParaRPr lang="en-US" altLang="zh-CN" dirty="0">
              <a:solidFill>
                <a:schemeClr val="tx1"/>
              </a:solidFill>
              <a:latin typeface="Arial" panose="020B0604020202020204" pitchFamily="34" charset="0"/>
              <a:ea typeface="微软雅黑" panose="020B0503020204020204" pitchFamily="34" charset="-122"/>
            </a:endParaRPr>
          </a:p>
        </p:txBody>
      </p:sp>
      <p:sp>
        <p:nvSpPr>
          <p:cNvPr id="10" name="圆角矩形标注 9"/>
          <p:cNvSpPr/>
          <p:nvPr/>
        </p:nvSpPr>
        <p:spPr>
          <a:xfrm>
            <a:off x="3872129" y="1088740"/>
            <a:ext cx="3924436" cy="395867"/>
          </a:xfrm>
          <a:prstGeom prst="wedgeRoundRectCallout">
            <a:avLst>
              <a:gd name="adj1" fmla="val -59581"/>
              <a:gd name="adj2" fmla="val 7134"/>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dirty="0" smtClean="0">
                <a:solidFill>
                  <a:schemeClr val="tx1"/>
                </a:solidFill>
                <a:latin typeface="Arial" panose="020B0604020202020204" pitchFamily="34" charset="0"/>
              </a:rPr>
              <a:t>Allows users to query the host resource status, CPU usage, memory usage, and host list by </a:t>
            </a:r>
            <a:r>
              <a:rPr lang="en-US" dirty="0" err="1" smtClean="0">
                <a:solidFill>
                  <a:schemeClr val="tx1"/>
                </a:solidFill>
                <a:latin typeface="Arial" panose="020B0604020202020204" pitchFamily="34" charset="0"/>
              </a:rPr>
              <a:t>FusionSphere</a:t>
            </a:r>
            <a:r>
              <a:rPr lang="en-US" dirty="0" smtClean="0">
                <a:solidFill>
                  <a:schemeClr val="tx1"/>
                </a:solidFill>
                <a:latin typeface="Arial" panose="020B0604020202020204" pitchFamily="34" charset="0"/>
              </a:rPr>
              <a:t>, AZ, or HA.</a:t>
            </a:r>
            <a:endParaRPr lang="en-US" dirty="0">
              <a:solidFill>
                <a:schemeClr val="tx1"/>
              </a:solidFill>
              <a:latin typeface="Arial" panose="020B0604020202020204" pitchFamily="34" charset="0"/>
            </a:endParaRPr>
          </a:p>
        </p:txBody>
      </p:sp>
      <p:sp>
        <p:nvSpPr>
          <p:cNvPr id="7"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defTabSz="801688" eaLnBrk="0" fontAlgn="ctr" hangingPunct="0">
              <a:lnSpc>
                <a:spcPct val="100000"/>
              </a:lnSpc>
            </a:pPr>
            <a:r>
              <a:rPr lang="en-US" altLang="zh-CN" sz="2800" b="1">
                <a:latin typeface="Arial" panose="020B0604020202020204" pitchFamily="34" charset="0"/>
              </a:rPr>
              <a:t>FusionSphere Host Resource Statistics</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42101123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95766" y="1073763"/>
            <a:ext cx="11000247" cy="5199553"/>
          </a:xfrm>
          <a:prstGeom prst="rect">
            <a:avLst/>
          </a:prstGeom>
        </p:spPr>
      </p:pic>
      <p:sp>
        <p:nvSpPr>
          <p:cNvPr id="9" name="矩形 8"/>
          <p:cNvSpPr/>
          <p:nvPr/>
        </p:nvSpPr>
        <p:spPr>
          <a:xfrm>
            <a:off x="595766" y="714464"/>
            <a:ext cx="11000247" cy="36000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err="1" smtClean="0">
                <a:solidFill>
                  <a:schemeClr val="tx2"/>
                </a:solidFill>
                <a:latin typeface="Arial" panose="020B0604020202020204" pitchFamily="34" charset="0"/>
              </a:rPr>
              <a:t>FusionSphere</a:t>
            </a:r>
            <a:r>
              <a:rPr lang="en-US" b="1" dirty="0" smtClean="0">
                <a:solidFill>
                  <a:schemeClr val="tx2"/>
                </a:solidFill>
                <a:latin typeface="Arial" panose="020B0604020202020204" pitchFamily="34" charset="0"/>
              </a:rPr>
              <a:t> 360° host details</a:t>
            </a:r>
            <a:endParaRPr lang="en-US" b="1" dirty="0">
              <a:solidFill>
                <a:schemeClr val="tx2"/>
              </a:solidFill>
              <a:latin typeface="Arial" panose="020B0604020202020204" pitchFamily="34" charset="0"/>
            </a:endParaRPr>
          </a:p>
        </p:txBody>
      </p:sp>
      <p:sp>
        <p:nvSpPr>
          <p:cNvPr id="8"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defTabSz="801688" eaLnBrk="0" fontAlgn="ctr" hangingPunct="0">
              <a:lnSpc>
                <a:spcPct val="100000"/>
              </a:lnSpc>
            </a:pPr>
            <a:r>
              <a:rPr lang="en-US" altLang="zh-CN" sz="2800" b="1">
                <a:latin typeface="Arial" panose="020B0604020202020204" pitchFamily="34" charset="0"/>
              </a:rPr>
              <a:t>FusionSphere 360° Host Details</a:t>
            </a:r>
            <a:endParaRPr lang="en-US" altLang="zh-CN" sz="2800" b="1" dirty="0">
              <a:latin typeface="Arial" panose="020B0604020202020204" pitchFamily="34" charset="0"/>
            </a:endParaRPr>
          </a:p>
        </p:txBody>
      </p:sp>
      <p:sp>
        <p:nvSpPr>
          <p:cNvPr id="10" name="圆角矩形标注 9"/>
          <p:cNvSpPr/>
          <p:nvPr/>
        </p:nvSpPr>
        <p:spPr>
          <a:xfrm>
            <a:off x="7491557" y="674835"/>
            <a:ext cx="4104456" cy="648072"/>
          </a:xfrm>
          <a:prstGeom prst="wedgeRoundRectCallout">
            <a:avLst>
              <a:gd name="adj1" fmla="val -47689"/>
              <a:gd name="adj2" fmla="val 67025"/>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dirty="0" smtClean="0">
                <a:solidFill>
                  <a:schemeClr val="tx1"/>
                </a:solidFill>
                <a:latin typeface="Arial" panose="020B0604020202020204" pitchFamily="34" charset="0"/>
              </a:rPr>
              <a:t>Allows users to query FusionSphere host details, including </a:t>
            </a:r>
            <a:r>
              <a:rPr lang="en-US" altLang="zh-CN" dirty="0" smtClean="0">
                <a:solidFill>
                  <a:schemeClr val="tx1"/>
                </a:solidFill>
                <a:latin typeface="Arial" panose="020B0604020202020204" pitchFamily="34" charset="0"/>
              </a:rPr>
              <a:t>topology</a:t>
            </a:r>
            <a:r>
              <a:rPr lang="en-US" altLang="zh-CN" dirty="0">
                <a:solidFill>
                  <a:schemeClr val="tx1"/>
                </a:solidFill>
                <a:latin typeface="Arial" panose="020B0604020202020204" pitchFamily="34" charset="0"/>
              </a:rPr>
              <a:t>,</a:t>
            </a:r>
            <a:r>
              <a:rPr lang="en-US" dirty="0" smtClean="0">
                <a:solidFill>
                  <a:schemeClr val="tx1"/>
                </a:solidFill>
                <a:latin typeface="Arial" panose="020B0604020202020204" pitchFamily="34" charset="0"/>
              </a:rPr>
              <a:t> basic information, current alarms, historical alarms, historical performance data, and sub-resource lists of VMs, physical ports, and file systems.</a:t>
            </a:r>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93044716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3208" y="1100615"/>
            <a:ext cx="11002805" cy="5086872"/>
          </a:xfrm>
          <a:prstGeom prst="rect">
            <a:avLst/>
          </a:prstGeom>
        </p:spPr>
      </p:pic>
      <p:sp>
        <p:nvSpPr>
          <p:cNvPr id="9" name="矩形 8"/>
          <p:cNvSpPr/>
          <p:nvPr/>
        </p:nvSpPr>
        <p:spPr>
          <a:xfrm>
            <a:off x="595766" y="714464"/>
            <a:ext cx="11000247" cy="36000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dirty="0" err="1" smtClean="0">
                <a:solidFill>
                  <a:schemeClr val="tx2"/>
                </a:solidFill>
                <a:latin typeface="Arial" panose="020B0604020202020204" pitchFamily="34" charset="0"/>
              </a:rPr>
              <a:t>FusionSphere</a:t>
            </a:r>
            <a:r>
              <a:rPr lang="en-US" dirty="0" smtClean="0">
                <a:solidFill>
                  <a:schemeClr val="tx2"/>
                </a:solidFill>
                <a:latin typeface="Arial" panose="020B0604020202020204" pitchFamily="34" charset="0"/>
              </a:rPr>
              <a:t> VM resource statistics: real-time analysis of statuses and top </a:t>
            </a:r>
            <a:r>
              <a:rPr lang="en-US" i="1" dirty="0" smtClean="0">
                <a:solidFill>
                  <a:schemeClr val="tx2"/>
                </a:solidFill>
                <a:latin typeface="Arial" panose="020B0604020202020204" pitchFamily="34" charset="0"/>
              </a:rPr>
              <a:t>N</a:t>
            </a:r>
            <a:r>
              <a:rPr lang="en-US" dirty="0" smtClean="0">
                <a:solidFill>
                  <a:schemeClr val="tx2"/>
                </a:solidFill>
                <a:latin typeface="Arial" panose="020B0604020202020204" pitchFamily="34" charset="0"/>
              </a:rPr>
              <a:t> resource usage</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5" name="圆角矩形标注 4"/>
          <p:cNvSpPr/>
          <p:nvPr/>
        </p:nvSpPr>
        <p:spPr>
          <a:xfrm>
            <a:off x="3512090" y="3148498"/>
            <a:ext cx="1764196" cy="327600"/>
          </a:xfrm>
          <a:prstGeom prst="wedgeRoundRectCallout">
            <a:avLst>
              <a:gd name="adj1" fmla="val -54036"/>
              <a:gd name="adj2" fmla="val 104864"/>
              <a:gd name="adj3" fmla="val 16667"/>
            </a:avLst>
          </a:prstGeom>
          <a:solidFill>
            <a:schemeClr val="accent4">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dirty="0" smtClean="0">
                <a:solidFill>
                  <a:schemeClr val="tx1"/>
                </a:solidFill>
                <a:latin typeface="Arial" panose="020B0604020202020204" pitchFamily="34" charset="0"/>
              </a:rPr>
              <a:t>Click here to query 360° VM details.</a:t>
            </a:r>
            <a:endParaRPr lang="en-US" altLang="zh-CN" dirty="0">
              <a:solidFill>
                <a:schemeClr val="tx1"/>
              </a:solidFill>
              <a:latin typeface="Arial" panose="020B0604020202020204" pitchFamily="34" charset="0"/>
              <a:ea typeface="微软雅黑" panose="020B0503020204020204" pitchFamily="34" charset="-122"/>
            </a:endParaRPr>
          </a:p>
        </p:txBody>
      </p:sp>
      <p:sp>
        <p:nvSpPr>
          <p:cNvPr id="7" name="圆角矩形标注 6"/>
          <p:cNvSpPr/>
          <p:nvPr/>
        </p:nvSpPr>
        <p:spPr>
          <a:xfrm>
            <a:off x="4240404" y="1095300"/>
            <a:ext cx="3708412" cy="326609"/>
          </a:xfrm>
          <a:prstGeom prst="wedgeRoundRectCallout">
            <a:avLst>
              <a:gd name="adj1" fmla="val -60284"/>
              <a:gd name="adj2" fmla="val 12015"/>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dirty="0" smtClean="0">
                <a:solidFill>
                  <a:schemeClr val="tx1"/>
                </a:solidFill>
                <a:latin typeface="Arial" panose="020B0604020202020204" pitchFamily="34" charset="0"/>
              </a:rPr>
              <a:t>Allows users to query the VM resource status, CPU usage, memory usage, and VM list by </a:t>
            </a:r>
            <a:r>
              <a:rPr lang="en-US" dirty="0" err="1" smtClean="0">
                <a:solidFill>
                  <a:schemeClr val="tx1"/>
                </a:solidFill>
                <a:latin typeface="Arial" panose="020B0604020202020204" pitchFamily="34" charset="0"/>
              </a:rPr>
              <a:t>FusionSphere</a:t>
            </a:r>
            <a:r>
              <a:rPr lang="en-US" dirty="0" smtClean="0">
                <a:solidFill>
                  <a:schemeClr val="tx1"/>
                </a:solidFill>
                <a:latin typeface="Arial" panose="020B0604020202020204" pitchFamily="34" charset="0"/>
              </a:rPr>
              <a:t>, AZ, or HA.</a:t>
            </a:r>
            <a:endParaRPr lang="en-US" dirty="0">
              <a:solidFill>
                <a:schemeClr val="tx1"/>
              </a:solidFill>
              <a:latin typeface="Arial" panose="020B0604020202020204" pitchFamily="34" charset="0"/>
            </a:endParaRPr>
          </a:p>
        </p:txBody>
      </p:sp>
      <p:sp>
        <p:nvSpPr>
          <p:cNvPr id="8"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defTabSz="801688" eaLnBrk="0" fontAlgn="ctr" hangingPunct="0">
              <a:lnSpc>
                <a:spcPct val="100000"/>
              </a:lnSpc>
            </a:pPr>
            <a:r>
              <a:rPr lang="en-US" altLang="zh-CN" sz="2800" b="1">
                <a:latin typeface="Arial" panose="020B0604020202020204" pitchFamily="34" charset="0"/>
              </a:rPr>
              <a:t>FusionSphere VM Resource Statistics</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382602390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7075" y="1394986"/>
            <a:ext cx="9011767" cy="4139252"/>
          </a:xfrm>
        </p:spPr>
        <p:txBody>
          <a:bodyPr/>
          <a:lstStyle/>
          <a:p>
            <a:pPr fontAlgn="ctr"/>
            <a:r>
              <a:rPr lang="en-US" sz="2799" dirty="0" smtClean="0">
                <a:latin typeface="Arial" panose="020B0604020202020204" pitchFamily="34" charset="0"/>
              </a:rPr>
              <a:t>Upon completion of this course, you will be able to:</a:t>
            </a:r>
          </a:p>
          <a:p>
            <a:pPr marL="627063" lvl="1" indent="-312738" fontAlgn="ctr">
              <a:lnSpc>
                <a:spcPct val="160000"/>
              </a:lnSpc>
            </a:pPr>
            <a:r>
              <a:rPr lang="en-US" sz="2000" dirty="0" smtClean="0">
                <a:latin typeface="Arial" panose="020B0604020202020204" pitchFamily="34" charset="0"/>
              </a:rPr>
              <a:t>Understand the </a:t>
            </a:r>
            <a:r>
              <a:rPr lang="en-US" sz="2000" dirty="0" err="1" smtClean="0">
                <a:latin typeface="Arial" panose="020B0604020202020204" pitchFamily="34" charset="0"/>
              </a:rPr>
              <a:t>FusionSphere</a:t>
            </a:r>
            <a:r>
              <a:rPr lang="en-US" sz="2000" dirty="0" smtClean="0">
                <a:latin typeface="Arial" panose="020B0604020202020204" pitchFamily="34" charset="0"/>
              </a:rPr>
              <a:t> architecture.</a:t>
            </a:r>
            <a:endParaRPr lang="en-US" altLang="zh-CN" sz="2000" dirty="0" smtClean="0">
              <a:latin typeface="Arial" panose="020B0604020202020204" pitchFamily="34" charset="0"/>
              <a:ea typeface="微软雅黑" panose="020B0503020204020204" pitchFamily="34" charset="-122"/>
              <a:sym typeface="Arial" panose="020B0604020202020204" pitchFamily="34" charset="0"/>
            </a:endParaRPr>
          </a:p>
          <a:p>
            <a:pPr marL="627063" lvl="1" indent="-312738" fontAlgn="ctr">
              <a:lnSpc>
                <a:spcPct val="160000"/>
              </a:lnSpc>
            </a:pPr>
            <a:r>
              <a:rPr lang="en-US" sz="1999" dirty="0" smtClean="0">
                <a:latin typeface="Arial" panose="020B0604020202020204" pitchFamily="34" charset="0"/>
              </a:rPr>
              <a:t>Master the routine O&amp;M of eSight virtual resources.</a:t>
            </a:r>
            <a:endParaRPr lang="en-US" altLang="zh-CN" sz="2000" dirty="0" smtClean="0">
              <a:latin typeface="Arial" panose="020B0604020202020204" pitchFamily="34" charset="0"/>
              <a:ea typeface="微软雅黑" panose="020B0503020204020204" pitchFamily="34" charset="-122"/>
              <a:sym typeface="Arial" panose="020B0604020202020204" pitchFamily="34" charset="0"/>
            </a:endParaRPr>
          </a:p>
          <a:p>
            <a:pPr marL="627063" lvl="1" indent="-312738" fontAlgn="ctr">
              <a:lnSpc>
                <a:spcPct val="160000"/>
              </a:lnSpc>
            </a:pPr>
            <a:r>
              <a:rPr lang="en-US" sz="1999" dirty="0" smtClean="0">
                <a:latin typeface="Arial" panose="020B0604020202020204" pitchFamily="34" charset="0"/>
              </a:rPr>
              <a:t>Be familiar with the features of eSight virtual resources.</a:t>
            </a:r>
            <a:endParaRPr lang="en-US" sz="1999" dirty="0">
              <a:latin typeface="Arial" panose="020B0604020202020204" pitchFamily="34" charset="0"/>
            </a:endParaRPr>
          </a:p>
        </p:txBody>
      </p:sp>
    </p:spTree>
    <p:extLst>
      <p:ext uri="{BB962C8B-B14F-4D97-AF65-F5344CB8AC3E}">
        <p14:creationId xmlns:p14="http://schemas.microsoft.com/office/powerpoint/2010/main" val="2832809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595766" y="1105111"/>
            <a:ext cx="11000247" cy="5160845"/>
          </a:xfrm>
          <a:prstGeom prst="rect">
            <a:avLst/>
          </a:prstGeom>
        </p:spPr>
      </p:pic>
      <p:sp>
        <p:nvSpPr>
          <p:cNvPr id="9" name="矩形 8"/>
          <p:cNvSpPr/>
          <p:nvPr/>
        </p:nvSpPr>
        <p:spPr>
          <a:xfrm>
            <a:off x="595767" y="724512"/>
            <a:ext cx="11000247" cy="36000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err="1" smtClean="0">
                <a:solidFill>
                  <a:schemeClr val="tx2"/>
                </a:solidFill>
                <a:latin typeface="Arial" panose="020B0604020202020204" pitchFamily="34" charset="0"/>
              </a:rPr>
              <a:t>FusionSphere</a:t>
            </a:r>
            <a:r>
              <a:rPr lang="en-US" b="1" dirty="0" smtClean="0">
                <a:solidFill>
                  <a:schemeClr val="tx2"/>
                </a:solidFill>
                <a:latin typeface="Arial" panose="020B0604020202020204" pitchFamily="34" charset="0"/>
              </a:rPr>
              <a:t> 360° VM details</a:t>
            </a:r>
            <a:endParaRPr lang="en-US" b="1" dirty="0">
              <a:solidFill>
                <a:schemeClr val="tx2"/>
              </a:solidFill>
              <a:latin typeface="Arial" panose="020B0604020202020204" pitchFamily="34" charset="0"/>
            </a:endParaRPr>
          </a:p>
        </p:txBody>
      </p:sp>
      <p:sp>
        <p:nvSpPr>
          <p:cNvPr id="10" name="圆角矩形标注 9"/>
          <p:cNvSpPr/>
          <p:nvPr/>
        </p:nvSpPr>
        <p:spPr>
          <a:xfrm>
            <a:off x="7599569" y="1808820"/>
            <a:ext cx="3996444" cy="487469"/>
          </a:xfrm>
          <a:prstGeom prst="wedgeRoundRectCallout">
            <a:avLst>
              <a:gd name="adj1" fmla="val -37693"/>
              <a:gd name="adj2" fmla="val -77010"/>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dirty="0" smtClean="0">
                <a:solidFill>
                  <a:schemeClr val="tx1"/>
                </a:solidFill>
                <a:latin typeface="Arial" panose="020B0604020202020204" pitchFamily="34" charset="0"/>
              </a:rPr>
              <a:t>Allows users to query FusionSphere VM details, including </a:t>
            </a:r>
            <a:r>
              <a:rPr lang="en-US" dirty="0" err="1" smtClean="0">
                <a:solidFill>
                  <a:schemeClr val="tx1"/>
                </a:solidFill>
                <a:latin typeface="Arial" panose="020B0604020202020204" pitchFamily="34" charset="0"/>
              </a:rPr>
              <a:t>topolopy</a:t>
            </a:r>
            <a:r>
              <a:rPr lang="en-US" dirty="0">
                <a:solidFill>
                  <a:schemeClr val="tx1"/>
                </a:solidFill>
                <a:latin typeface="Arial" panose="020B0604020202020204" pitchFamily="34" charset="0"/>
              </a:rPr>
              <a:t>,</a:t>
            </a:r>
            <a:r>
              <a:rPr lang="en-US" dirty="0" smtClean="0">
                <a:solidFill>
                  <a:schemeClr val="tx1"/>
                </a:solidFill>
                <a:latin typeface="Arial" panose="020B0604020202020204" pitchFamily="34" charset="0"/>
              </a:rPr>
              <a:t> basic information, current alarms, historical alarms, historical performance data, and sub-resource lists of virtual disks and ports.</a:t>
            </a:r>
            <a:endParaRPr lang="en-US" dirty="0">
              <a:solidFill>
                <a:schemeClr val="tx1"/>
              </a:solidFill>
              <a:latin typeface="Arial" panose="020B0604020202020204" pitchFamily="34" charset="0"/>
            </a:endParaRPr>
          </a:p>
        </p:txBody>
      </p:sp>
      <p:sp>
        <p:nvSpPr>
          <p:cNvPr id="8"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defTabSz="801688" eaLnBrk="0" fontAlgn="ctr" hangingPunct="0">
              <a:lnSpc>
                <a:spcPct val="100000"/>
              </a:lnSpc>
            </a:pPr>
            <a:r>
              <a:rPr lang="en-US" altLang="zh-CN" sz="2800" b="1">
                <a:latin typeface="Arial" panose="020B0604020202020204" pitchFamily="34" charset="0"/>
              </a:rPr>
              <a:t>FusionSphere 360° VM Details</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297286317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5764" y="1088740"/>
            <a:ext cx="11000247" cy="4660684"/>
          </a:xfrm>
          <a:prstGeom prst="rect">
            <a:avLst/>
          </a:prstGeom>
        </p:spPr>
      </p:pic>
      <p:cxnSp>
        <p:nvCxnSpPr>
          <p:cNvPr id="7" name="直接箭头连接符 6"/>
          <p:cNvCxnSpPr/>
          <p:nvPr/>
        </p:nvCxnSpPr>
        <p:spPr bwMode="auto">
          <a:xfrm>
            <a:off x="3008857" y="2421122"/>
            <a:ext cx="3311505" cy="2087748"/>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sp>
        <p:nvSpPr>
          <p:cNvPr id="9" name="矩形 8"/>
          <p:cNvSpPr/>
          <p:nvPr/>
        </p:nvSpPr>
        <p:spPr>
          <a:xfrm>
            <a:off x="595764" y="764704"/>
            <a:ext cx="11000247" cy="324036"/>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err="1" smtClean="0">
                <a:solidFill>
                  <a:schemeClr val="tx2"/>
                </a:solidFill>
                <a:latin typeface="Arial" panose="020B0604020202020204" pitchFamily="34" charset="0"/>
              </a:rPr>
              <a:t>FusionSphere</a:t>
            </a:r>
            <a:r>
              <a:rPr lang="en-US" b="1" dirty="0" smtClean="0">
                <a:solidFill>
                  <a:schemeClr val="tx2"/>
                </a:solidFill>
                <a:latin typeface="Arial" panose="020B0604020202020204" pitchFamily="34" charset="0"/>
              </a:rPr>
              <a:t> computing and storage resources</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8" name="矩形 7"/>
          <p:cNvSpPr/>
          <p:nvPr/>
        </p:nvSpPr>
        <p:spPr>
          <a:xfrm>
            <a:off x="487752" y="5749424"/>
            <a:ext cx="10945217" cy="631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fontAlgn="ctr">
              <a:buFont typeface="Arial" panose="020B0604020202020204" pitchFamily="34" charset="0"/>
              <a:buChar char="•"/>
            </a:pPr>
            <a:endParaRPr lang="en-US" altLang="zh-CN" b="1" dirty="0">
              <a:solidFill>
                <a:schemeClr val="tx1"/>
              </a:solidFill>
              <a:latin typeface="Arial" panose="020B0604020202020204" pitchFamily="34" charset="0"/>
              <a:ea typeface="微软雅黑" panose="020B0503020204020204" pitchFamily="34" charset="-122"/>
            </a:endParaRPr>
          </a:p>
        </p:txBody>
      </p:sp>
      <p:sp>
        <p:nvSpPr>
          <p:cNvPr id="6" name="圆角矩形 5"/>
          <p:cNvSpPr/>
          <p:nvPr/>
        </p:nvSpPr>
        <p:spPr>
          <a:xfrm>
            <a:off x="620074" y="2044928"/>
            <a:ext cx="1271833" cy="264421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sp>
        <p:nvSpPr>
          <p:cNvPr id="10" name="圆角矩形标注 9"/>
          <p:cNvSpPr/>
          <p:nvPr/>
        </p:nvSpPr>
        <p:spPr>
          <a:xfrm>
            <a:off x="2287952" y="3873789"/>
            <a:ext cx="5062196" cy="1283403"/>
          </a:xfrm>
          <a:prstGeom prst="wedgeRoundRectCallout">
            <a:avLst>
              <a:gd name="adj1" fmla="val -57567"/>
              <a:gd name="adj2" fmla="val -13571"/>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fontAlgn="ctr">
              <a:buFont typeface="Arial" panose="020B0604020202020204" pitchFamily="34" charset="0"/>
              <a:buChar char="•"/>
            </a:pPr>
            <a:r>
              <a:rPr lang="en-US" dirty="0" smtClean="0">
                <a:solidFill>
                  <a:schemeClr val="tx1"/>
                </a:solidFill>
                <a:latin typeface="Arial" panose="020B0604020202020204" pitchFamily="34" charset="0"/>
              </a:rPr>
              <a:t>Allows users to query the list and details of storage resources, such as backend storage and virtual disks.</a:t>
            </a:r>
            <a:endParaRPr lang="en-US" altLang="zh-CN" dirty="0" smtClean="0">
              <a:solidFill>
                <a:schemeClr val="tx1"/>
              </a:solidFill>
              <a:latin typeface="Arial" panose="020B0604020202020204" pitchFamily="34" charset="0"/>
              <a:ea typeface="微软雅黑" panose="020B0503020204020204" pitchFamily="34" charset="-122"/>
            </a:endParaRPr>
          </a:p>
          <a:p>
            <a:pPr marL="171450" indent="-171450" fontAlgn="ctr">
              <a:buFont typeface="Arial" panose="020B0604020202020204" pitchFamily="34" charset="0"/>
              <a:buChar char="•"/>
            </a:pPr>
            <a:r>
              <a:rPr lang="en-US" dirty="0" smtClean="0">
                <a:solidFill>
                  <a:schemeClr val="tx1"/>
                </a:solidFill>
                <a:latin typeface="Arial" panose="020B0604020202020204" pitchFamily="34" charset="0"/>
              </a:rPr>
              <a:t>Allows users to query the list and details of network resources, such as virtual networks, ports, routers, elastic IP addresses, and physical networks.</a:t>
            </a:r>
            <a:endParaRPr lang="en-US" altLang="zh-CN" dirty="0" smtClean="0">
              <a:solidFill>
                <a:schemeClr val="tx1"/>
              </a:solidFill>
              <a:latin typeface="Arial" panose="020B0604020202020204" pitchFamily="34" charset="0"/>
              <a:ea typeface="微软雅黑" panose="020B0503020204020204" pitchFamily="34" charset="-122"/>
            </a:endParaRPr>
          </a:p>
          <a:p>
            <a:pPr marL="171450" indent="-171450" fontAlgn="ctr">
              <a:buFont typeface="Arial" panose="020B0604020202020204" pitchFamily="34" charset="0"/>
              <a:buChar char="•"/>
            </a:pPr>
            <a:r>
              <a:rPr lang="en-US" dirty="0" smtClean="0">
                <a:solidFill>
                  <a:schemeClr val="tx1"/>
                </a:solidFill>
                <a:latin typeface="Arial" panose="020B0604020202020204" pitchFamily="34" charset="0"/>
              </a:rPr>
              <a:t>Allows users to query the associated port list based on the network name, switches to the network management page based on the network name or the network name associated with the router.</a:t>
            </a:r>
            <a:endParaRPr lang="en-US" altLang="zh-CN" dirty="0">
              <a:solidFill>
                <a:schemeClr val="tx1"/>
              </a:solidFill>
              <a:latin typeface="Arial" panose="020B0604020202020204" pitchFamily="34" charset="0"/>
              <a:ea typeface="微软雅黑" panose="020B0503020204020204" pitchFamily="34" charset="-122"/>
            </a:endParaRPr>
          </a:p>
        </p:txBody>
      </p:sp>
      <p:sp>
        <p:nvSpPr>
          <p:cNvPr id="13"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defTabSz="801688" eaLnBrk="0" fontAlgn="ctr" hangingPunct="0">
              <a:lnSpc>
                <a:spcPct val="100000"/>
              </a:lnSpc>
            </a:pPr>
            <a:r>
              <a:rPr lang="en-US" altLang="zh-CN" sz="2800" b="1" dirty="0" err="1">
                <a:latin typeface="Arial" panose="020B0604020202020204" pitchFamily="34" charset="0"/>
              </a:rPr>
              <a:t>FusionSphere</a:t>
            </a:r>
            <a:r>
              <a:rPr lang="en-US" altLang="zh-CN" sz="2800" b="1" dirty="0">
                <a:latin typeface="Arial" panose="020B0604020202020204" pitchFamily="34" charset="0"/>
              </a:rPr>
              <a:t> Computing and Storage Resources</a:t>
            </a:r>
          </a:p>
        </p:txBody>
      </p:sp>
    </p:spTree>
    <p:extLst>
      <p:ext uri="{BB962C8B-B14F-4D97-AF65-F5344CB8AC3E}">
        <p14:creationId xmlns:p14="http://schemas.microsoft.com/office/powerpoint/2010/main" val="693625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04365" y="4343953"/>
            <a:ext cx="6441333" cy="2238338"/>
          </a:xfrm>
          <a:prstGeom prst="rect">
            <a:avLst/>
          </a:prstGeom>
        </p:spPr>
      </p:pic>
      <p:pic>
        <p:nvPicPr>
          <p:cNvPr id="6" name="图片 5"/>
          <p:cNvPicPr>
            <a:picLocks noChangeAspect="1"/>
          </p:cNvPicPr>
          <p:nvPr/>
        </p:nvPicPr>
        <p:blipFill>
          <a:blip r:embed="rId3"/>
          <a:stretch>
            <a:fillRect/>
          </a:stretch>
        </p:blipFill>
        <p:spPr>
          <a:xfrm>
            <a:off x="604365" y="1143701"/>
            <a:ext cx="11000247" cy="2889551"/>
          </a:xfrm>
          <a:prstGeom prst="rect">
            <a:avLst/>
          </a:prstGeom>
        </p:spPr>
      </p:pic>
      <p:sp>
        <p:nvSpPr>
          <p:cNvPr id="15" name="矩形 14"/>
          <p:cNvSpPr/>
          <p:nvPr/>
        </p:nvSpPr>
        <p:spPr>
          <a:xfrm>
            <a:off x="604365" y="4033252"/>
            <a:ext cx="11000247" cy="316791"/>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smtClean="0">
                <a:solidFill>
                  <a:schemeClr val="tx2"/>
                </a:solidFill>
                <a:latin typeface="Arial" panose="020B0604020202020204" pitchFamily="34" charset="0"/>
              </a:rPr>
              <a:t>Quickly locate the abnormal resources based on its key attributes and switch to the resource MOUI for 360° analysis.</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18" name="圆角矩形标注 17"/>
          <p:cNvSpPr/>
          <p:nvPr/>
        </p:nvSpPr>
        <p:spPr>
          <a:xfrm>
            <a:off x="9372364" y="1801004"/>
            <a:ext cx="1885802" cy="504056"/>
          </a:xfrm>
          <a:prstGeom prst="wedgeRoundRectCallout">
            <a:avLst>
              <a:gd name="adj1" fmla="val -9631"/>
              <a:gd name="adj2" fmla="val -133802"/>
              <a:gd name="adj3" fmla="val 16667"/>
            </a:avLst>
          </a:prstGeom>
          <a:solidFill>
            <a:schemeClr val="accent4">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dirty="0" smtClean="0">
                <a:solidFill>
                  <a:schemeClr val="tx1"/>
                </a:solidFill>
                <a:latin typeface="Arial" panose="020B0604020202020204" pitchFamily="34" charset="0"/>
              </a:rPr>
              <a:t>Global search entry, which is used to search for resources based on key attributes</a:t>
            </a:r>
            <a:endParaRPr lang="en-US" altLang="zh-CN" dirty="0">
              <a:solidFill>
                <a:schemeClr val="tx1"/>
              </a:solidFill>
              <a:latin typeface="Arial" panose="020B0604020202020204" pitchFamily="34" charset="0"/>
              <a:ea typeface="微软雅黑" panose="020B0503020204020204" pitchFamily="34" charset="-122"/>
            </a:endParaRPr>
          </a:p>
        </p:txBody>
      </p:sp>
      <p:sp>
        <p:nvSpPr>
          <p:cNvPr id="20" name="矩形 19"/>
          <p:cNvSpPr/>
          <p:nvPr/>
        </p:nvSpPr>
        <p:spPr>
          <a:xfrm>
            <a:off x="595976" y="826910"/>
            <a:ext cx="11008636" cy="316791"/>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smtClean="0">
                <a:solidFill>
                  <a:schemeClr val="tx2"/>
                </a:solidFill>
                <a:latin typeface="Arial" panose="020B0604020202020204" pitchFamily="34" charset="0"/>
              </a:rPr>
              <a:t>Provides a convenient search entry and supports quick search for resources, such as hosts, VMs, and virtual ports.</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10" name="圆角矩形 9"/>
          <p:cNvSpPr/>
          <p:nvPr/>
        </p:nvSpPr>
        <p:spPr>
          <a:xfrm>
            <a:off x="6052580" y="5161068"/>
            <a:ext cx="204401" cy="21959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pic>
        <p:nvPicPr>
          <p:cNvPr id="12" name="图片 11"/>
          <p:cNvPicPr>
            <a:picLocks noChangeAspect="1"/>
          </p:cNvPicPr>
          <p:nvPr/>
        </p:nvPicPr>
        <p:blipFill>
          <a:blip r:embed="rId4"/>
          <a:stretch>
            <a:fillRect/>
          </a:stretch>
        </p:blipFill>
        <p:spPr>
          <a:xfrm>
            <a:off x="7136160" y="4343954"/>
            <a:ext cx="4468452" cy="2238338"/>
          </a:xfrm>
          <a:prstGeom prst="rect">
            <a:avLst/>
          </a:prstGeom>
        </p:spPr>
      </p:pic>
      <p:cxnSp>
        <p:nvCxnSpPr>
          <p:cNvPr id="8" name="直接箭头连接符 7"/>
          <p:cNvCxnSpPr>
            <a:stCxn id="10" idx="3"/>
          </p:cNvCxnSpPr>
          <p:nvPr/>
        </p:nvCxnSpPr>
        <p:spPr>
          <a:xfrm flipV="1">
            <a:off x="6256981" y="4926107"/>
            <a:ext cx="879179" cy="344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标题 1"/>
          <p:cNvSpPr txBox="1">
            <a:spLocks/>
          </p:cNvSpPr>
          <p:nvPr/>
        </p:nvSpPr>
        <p:spPr>
          <a:xfrm>
            <a:off x="464884" y="117624"/>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defTabSz="914034" eaLnBrk="0" fontAlgn="ctr" hangingPunct="0"/>
            <a:r>
              <a:rPr lang="en-US" altLang="zh-CN" sz="2800" b="1" dirty="0">
                <a:latin typeface="Arial" panose="020B0604020202020204" pitchFamily="34" charset="0"/>
              </a:rPr>
              <a:t>Global Search: Quickly Locating Resources to Improve O&amp;M Efficiency</a:t>
            </a:r>
          </a:p>
        </p:txBody>
      </p:sp>
    </p:spTree>
    <p:extLst>
      <p:ext uri="{BB962C8B-B14F-4D97-AF65-F5344CB8AC3E}">
        <p14:creationId xmlns:p14="http://schemas.microsoft.com/office/powerpoint/2010/main" val="187800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97715" y="1094645"/>
            <a:ext cx="10998297" cy="3666504"/>
          </a:xfrm>
          <a:prstGeom prst="rect">
            <a:avLst/>
          </a:prstGeom>
        </p:spPr>
      </p:pic>
      <p:sp>
        <p:nvSpPr>
          <p:cNvPr id="9" name="矩形 8"/>
          <p:cNvSpPr/>
          <p:nvPr/>
        </p:nvSpPr>
        <p:spPr>
          <a:xfrm>
            <a:off x="595765" y="714464"/>
            <a:ext cx="11000247" cy="36000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smtClean="0">
                <a:solidFill>
                  <a:schemeClr val="tx2"/>
                </a:solidFill>
                <a:latin typeface="Arial" panose="020B0604020202020204" pitchFamily="34" charset="0"/>
              </a:rPr>
              <a:t>Performance policies can be created, copied, and stopped, and added to the favorites folder.</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15" name="圆角矩形 14"/>
          <p:cNvSpPr/>
          <p:nvPr/>
        </p:nvSpPr>
        <p:spPr>
          <a:xfrm>
            <a:off x="11072930" y="2934553"/>
            <a:ext cx="288032" cy="288032"/>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sp>
        <p:nvSpPr>
          <p:cNvPr id="19" name="圆角矩形标注 18"/>
          <p:cNvSpPr/>
          <p:nvPr/>
        </p:nvSpPr>
        <p:spPr>
          <a:xfrm>
            <a:off x="8192609" y="4941168"/>
            <a:ext cx="1584176" cy="1152128"/>
          </a:xfrm>
          <a:prstGeom prst="wedgeRoundRectCallout">
            <a:avLst>
              <a:gd name="adj1" fmla="val -103740"/>
              <a:gd name="adj2" fmla="val -10500"/>
              <a:gd name="adj3" fmla="val 16667"/>
            </a:avLst>
          </a:prstGeom>
          <a:solidFill>
            <a:schemeClr val="accent4">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dirty="0" smtClean="0">
                <a:solidFill>
                  <a:schemeClr val="tx1"/>
                </a:solidFill>
                <a:latin typeface="Arial" panose="020B0604020202020204" pitchFamily="34" charset="0"/>
              </a:rPr>
              <a:t>Set alarm thresholds for KPIs. When a KPI value reaches the threshold, an alarm of the corresponding severity is generated.</a:t>
            </a:r>
            <a:endParaRPr lang="en-US" altLang="zh-CN" dirty="0">
              <a:solidFill>
                <a:schemeClr val="tx1"/>
              </a:solidFill>
              <a:latin typeface="Arial" panose="020B0604020202020204" pitchFamily="34" charset="0"/>
              <a:ea typeface="微软雅黑" panose="020B0503020204020204" pitchFamily="34" charset="-122"/>
            </a:endParaRPr>
          </a:p>
        </p:txBody>
      </p:sp>
      <p:sp>
        <p:nvSpPr>
          <p:cNvPr id="10" name="圆角矩形标注 9"/>
          <p:cNvSpPr/>
          <p:nvPr/>
        </p:nvSpPr>
        <p:spPr>
          <a:xfrm>
            <a:off x="3791744" y="1659364"/>
            <a:ext cx="4212467" cy="391455"/>
          </a:xfrm>
          <a:prstGeom prst="wedgeRoundRectCallout">
            <a:avLst>
              <a:gd name="adj1" fmla="val -57440"/>
              <a:gd name="adj2" fmla="val 62581"/>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dirty="0" smtClean="0">
                <a:solidFill>
                  <a:schemeClr val="tx1"/>
                </a:solidFill>
                <a:latin typeface="Arial" panose="020B0604020202020204" pitchFamily="34" charset="0"/>
              </a:rPr>
              <a:t>Preset monitoring policies for common KPIs are provided to automatically collect performance data after resources are connected.</a:t>
            </a:r>
            <a:endParaRPr lang="en-US" altLang="zh-CN" dirty="0">
              <a:solidFill>
                <a:schemeClr val="tx1"/>
              </a:solidFill>
              <a:latin typeface="Arial" panose="020B0604020202020204" pitchFamily="34" charset="0"/>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522167" y="4312519"/>
            <a:ext cx="3875720" cy="2207562"/>
          </a:xfrm>
          <a:prstGeom prst="rect">
            <a:avLst/>
          </a:prstGeom>
        </p:spPr>
      </p:pic>
      <p:cxnSp>
        <p:nvCxnSpPr>
          <p:cNvPr id="17" name="直接箭头连接符 16"/>
          <p:cNvCxnSpPr>
            <a:stCxn id="15" idx="2"/>
            <a:endCxn id="4" idx="0"/>
          </p:cNvCxnSpPr>
          <p:nvPr/>
        </p:nvCxnSpPr>
        <p:spPr>
          <a:xfrm flipH="1">
            <a:off x="5460027" y="3222585"/>
            <a:ext cx="5756919" cy="1089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标题 1"/>
          <p:cNvSpPr txBox="1">
            <a:spLocks/>
          </p:cNvSpPr>
          <p:nvPr/>
        </p:nvSpPr>
        <p:spPr>
          <a:xfrm>
            <a:off x="464884" y="99763"/>
            <a:ext cx="11247740"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defTabSz="914034" eaLnBrk="0" fontAlgn="ctr" hangingPunct="0"/>
            <a:r>
              <a:rPr lang="en-US" altLang="zh-CN" sz="2800" b="1">
                <a:latin typeface="Arial" panose="020B0604020202020204" pitchFamily="34" charset="0"/>
              </a:rPr>
              <a:t>Performance Management - Preset, OTTB Performance Policies</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55169099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5762" y="1088740"/>
            <a:ext cx="11000248" cy="2413029"/>
          </a:xfrm>
          <a:prstGeom prst="rect">
            <a:avLst/>
          </a:prstGeom>
        </p:spPr>
      </p:pic>
      <p:sp>
        <p:nvSpPr>
          <p:cNvPr id="9" name="矩形 8"/>
          <p:cNvSpPr/>
          <p:nvPr/>
        </p:nvSpPr>
        <p:spPr>
          <a:xfrm>
            <a:off x="595764" y="764704"/>
            <a:ext cx="11000247" cy="324036"/>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smtClean="0">
                <a:solidFill>
                  <a:schemeClr val="tx2"/>
                </a:solidFill>
                <a:latin typeface="Arial" panose="020B0604020202020204" pitchFamily="34" charset="0"/>
              </a:rPr>
              <a:t>Current data: The current collection statuses and alarm statuses are clearly displayed</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13" name="矩形 12"/>
          <p:cNvSpPr/>
          <p:nvPr/>
        </p:nvSpPr>
        <p:spPr>
          <a:xfrm>
            <a:off x="595763" y="3501769"/>
            <a:ext cx="11000247" cy="287271"/>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smtClean="0">
                <a:solidFill>
                  <a:schemeClr val="tx2"/>
                </a:solidFill>
                <a:latin typeface="Arial" panose="020B0604020202020204" pitchFamily="34" charset="0"/>
              </a:rPr>
              <a:t>Historical data: Query data from different dimensions to quickly compare and identify exceptions.</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14" name="圆角矩形 13"/>
          <p:cNvSpPr/>
          <p:nvPr/>
        </p:nvSpPr>
        <p:spPr>
          <a:xfrm>
            <a:off x="8840680" y="1519437"/>
            <a:ext cx="972108" cy="2880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cxnSp>
        <p:nvCxnSpPr>
          <p:cNvPr id="16" name="直接箭头连接符 15"/>
          <p:cNvCxnSpPr>
            <a:stCxn id="14" idx="2"/>
            <a:endCxn id="13" idx="0"/>
          </p:cNvCxnSpPr>
          <p:nvPr/>
        </p:nvCxnSpPr>
        <p:spPr>
          <a:xfrm flipH="1">
            <a:off x="6095887" y="1807469"/>
            <a:ext cx="3230847" cy="169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595762" y="3784495"/>
            <a:ext cx="11000248" cy="2596833"/>
          </a:xfrm>
          <a:prstGeom prst="rect">
            <a:avLst/>
          </a:prstGeom>
        </p:spPr>
      </p:pic>
      <p:sp>
        <p:nvSpPr>
          <p:cNvPr id="10" name="标题 1"/>
          <p:cNvSpPr txBox="1">
            <a:spLocks/>
          </p:cNvSpPr>
          <p:nvPr/>
        </p:nvSpPr>
        <p:spPr>
          <a:xfrm>
            <a:off x="464884" y="99763"/>
            <a:ext cx="11247740"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defTabSz="914034" eaLnBrk="0" fontAlgn="ctr" hangingPunct="0"/>
            <a:r>
              <a:rPr lang="en-US" altLang="zh-CN" sz="2800" b="1">
                <a:latin typeface="Arial" panose="020B0604020202020204" pitchFamily="34" charset="0"/>
              </a:rPr>
              <a:t>Performance Management - Performance Data</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208686932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bwMode="auto">
          <a:xfrm>
            <a:off x="3008859" y="2421122"/>
            <a:ext cx="3311505" cy="2087748"/>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sp>
        <p:nvSpPr>
          <p:cNvPr id="9" name="矩形 8"/>
          <p:cNvSpPr/>
          <p:nvPr/>
        </p:nvSpPr>
        <p:spPr>
          <a:xfrm>
            <a:off x="595766" y="764704"/>
            <a:ext cx="11000247" cy="324036"/>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smtClean="0">
                <a:solidFill>
                  <a:schemeClr val="tx2"/>
                </a:solidFill>
                <a:latin typeface="Arial" panose="020B0604020202020204" pitchFamily="34" charset="0"/>
              </a:rPr>
              <a:t>Alarm list: Alarms of different devices can be selected and filtered. Alarms can be synchronized, cleared, and acknowledged.</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11" name="矩形 10"/>
          <p:cNvSpPr/>
          <p:nvPr/>
        </p:nvSpPr>
        <p:spPr>
          <a:xfrm>
            <a:off x="595765" y="3497093"/>
            <a:ext cx="11000247" cy="324036"/>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fontAlgn="ctr">
              <a:buClr>
                <a:srgbClr val="080808"/>
              </a:buClr>
              <a:buSzPct val="100000"/>
              <a:defRPr/>
            </a:pPr>
            <a:r>
              <a:rPr lang="en-US" b="1" dirty="0" smtClean="0">
                <a:solidFill>
                  <a:schemeClr val="tx2"/>
                </a:solidFill>
                <a:latin typeface="Arial" panose="020B0604020202020204" pitchFamily="34" charset="0"/>
              </a:rPr>
              <a:t>Alarm settings: Users can configure customized settings, alarm masking, aggregation rules, and automatic acknowledgment. Multiple alarm management solutions are provided.</a:t>
            </a:r>
            <a:endParaRPr lang="en-US" altLang="zh-CN" b="1" dirty="0">
              <a:solidFill>
                <a:schemeClr val="tx2"/>
              </a:solidFill>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95765" y="1088740"/>
            <a:ext cx="10995043" cy="2408353"/>
          </a:xfrm>
          <a:prstGeom prst="rect">
            <a:avLst/>
          </a:prstGeom>
        </p:spPr>
      </p:pic>
      <p:pic>
        <p:nvPicPr>
          <p:cNvPr id="6" name="图片 5"/>
          <p:cNvPicPr>
            <a:picLocks noChangeAspect="1"/>
          </p:cNvPicPr>
          <p:nvPr/>
        </p:nvPicPr>
        <p:blipFill>
          <a:blip r:embed="rId3"/>
          <a:stretch>
            <a:fillRect/>
          </a:stretch>
        </p:blipFill>
        <p:spPr>
          <a:xfrm>
            <a:off x="595765" y="3821129"/>
            <a:ext cx="10995043" cy="2406789"/>
          </a:xfrm>
          <a:prstGeom prst="rect">
            <a:avLst/>
          </a:prstGeom>
        </p:spPr>
      </p:pic>
      <p:sp>
        <p:nvSpPr>
          <p:cNvPr id="8" name="标题 1"/>
          <p:cNvSpPr txBox="1">
            <a:spLocks/>
          </p:cNvSpPr>
          <p:nvPr/>
        </p:nvSpPr>
        <p:spPr>
          <a:xfrm>
            <a:off x="464884" y="99763"/>
            <a:ext cx="11247740"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defTabSz="914034" eaLnBrk="0" fontAlgn="ctr" hangingPunct="0"/>
            <a:r>
              <a:rPr lang="en-US" altLang="zh-CN" sz="2800" b="1">
                <a:latin typeface="Arial" panose="020B0604020202020204" pitchFamily="34" charset="0"/>
              </a:rPr>
              <a:t>Alarm Management</a:t>
            </a:r>
            <a:endParaRPr lang="en-US" altLang="zh-CN" sz="2800" b="1" dirty="0">
              <a:latin typeface="Arial" panose="020B0604020202020204" pitchFamily="34" charset="0"/>
            </a:endParaRPr>
          </a:p>
        </p:txBody>
      </p:sp>
    </p:spTree>
    <p:extLst>
      <p:ext uri="{BB962C8B-B14F-4D97-AF65-F5344CB8AC3E}">
        <p14:creationId xmlns:p14="http://schemas.microsoft.com/office/powerpoint/2010/main" val="391326648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084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50432" y="2384884"/>
            <a:ext cx="5220875" cy="568103"/>
            <a:chOff x="3250432" y="2384884"/>
            <a:chExt cx="5220875" cy="568103"/>
          </a:xfrm>
        </p:grpSpPr>
        <p:sp>
          <p:nvSpPr>
            <p:cNvPr id="21" name="Freeform 11"/>
            <p:cNvSpPr>
              <a:spLocks/>
            </p:cNvSpPr>
            <p:nvPr/>
          </p:nvSpPr>
          <p:spPr bwMode="gray">
            <a:xfrm>
              <a:off x="3939177" y="2384884"/>
              <a:ext cx="4532130" cy="568103"/>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12"/>
            <p:cNvSpPr>
              <a:spLocks/>
            </p:cNvSpPr>
            <p:nvPr/>
          </p:nvSpPr>
          <p:spPr bwMode="gray">
            <a:xfrm>
              <a:off x="3250432" y="2384884"/>
              <a:ext cx="609362" cy="568103"/>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 Box 13"/>
            <p:cNvSpPr txBox="1">
              <a:spLocks noChangeArrowheads="1"/>
            </p:cNvSpPr>
            <p:nvPr/>
          </p:nvSpPr>
          <p:spPr bwMode="gray">
            <a:xfrm>
              <a:off x="4051898" y="2438167"/>
              <a:ext cx="3580002" cy="461537"/>
            </a:xfrm>
            <a:prstGeom prst="rect">
              <a:avLst/>
            </a:prstGeom>
            <a:noFill/>
            <a:ln w="9525">
              <a:noFill/>
              <a:miter lim="800000"/>
              <a:headEnd/>
              <a:tailEnd/>
            </a:ln>
            <a:effectLst>
              <a:outerShdw dist="17961" dir="2700000" algn="ctr" rotWithShape="0">
                <a:srgbClr val="333333">
                  <a:alpha val="50000"/>
                </a:srgbClr>
              </a:outerShdw>
            </a:effectLst>
          </p:spPr>
          <p:txBody>
            <a:bodyPr>
              <a:spAutoFit/>
            </a:bodyPr>
            <a:lstStyle/>
            <a:p>
              <a:pPr defTabSz="914034" fontAlgn="ctr">
                <a:defRPr/>
              </a:pPr>
              <a:r>
                <a:rPr lang="en-US" sz="2399" dirty="0" err="1" smtClean="0">
                  <a:solidFill>
                    <a:srgbClr val="FFFFFF"/>
                  </a:solidFill>
                  <a:latin typeface="Arial" panose="020B0604020202020204" pitchFamily="34" charset="0"/>
                </a:rPr>
                <a:t>FusionSphere</a:t>
              </a:r>
              <a:r>
                <a:rPr lang="en-US" sz="2399" dirty="0" smtClean="0">
                  <a:solidFill>
                    <a:srgbClr val="FFFFFF"/>
                  </a:solidFill>
                  <a:latin typeface="Arial" panose="020B0604020202020204" pitchFamily="34" charset="0"/>
                </a:rPr>
                <a:t> Overview</a:t>
              </a: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24" name="Text Box 16"/>
            <p:cNvSpPr txBox="1">
              <a:spLocks noChangeArrowheads="1"/>
            </p:cNvSpPr>
            <p:nvPr/>
          </p:nvSpPr>
          <p:spPr bwMode="gray">
            <a:xfrm>
              <a:off x="3447562" y="2407427"/>
              <a:ext cx="304681" cy="523016"/>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034" fontAlgn="ctr">
                <a:spcBef>
                  <a:spcPct val="50000"/>
                </a:spcBef>
                <a:defRPr/>
              </a:pPr>
              <a:r>
                <a:rPr lang="en-US" sz="2799" b="1" dirty="0" smtClean="0">
                  <a:solidFill>
                    <a:srgbClr val="FFFFFF"/>
                  </a:solidFill>
                  <a:latin typeface="Arial" panose="020B0604020202020204" pitchFamily="34" charset="0"/>
                </a:rPr>
                <a:t>1</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p:cNvGrpSpPr/>
          <p:nvPr/>
        </p:nvGrpSpPr>
        <p:grpSpPr>
          <a:xfrm>
            <a:off x="3250432" y="3260003"/>
            <a:ext cx="5220875" cy="568103"/>
            <a:chOff x="3250432" y="3252827"/>
            <a:chExt cx="5220875" cy="568103"/>
          </a:xfrm>
        </p:grpSpPr>
        <p:sp>
          <p:nvSpPr>
            <p:cNvPr id="26" name="Freeform 6"/>
            <p:cNvSpPr>
              <a:spLocks/>
            </p:cNvSpPr>
            <p:nvPr/>
          </p:nvSpPr>
          <p:spPr bwMode="gray">
            <a:xfrm>
              <a:off x="3939177" y="3252827"/>
              <a:ext cx="4532130" cy="568103"/>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7"/>
            <p:cNvSpPr>
              <a:spLocks/>
            </p:cNvSpPr>
            <p:nvPr/>
          </p:nvSpPr>
          <p:spPr bwMode="gray">
            <a:xfrm>
              <a:off x="3250432" y="3252827"/>
              <a:ext cx="609362" cy="568103"/>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Box 8"/>
            <p:cNvSpPr txBox="1">
              <a:spLocks noChangeArrowheads="1"/>
            </p:cNvSpPr>
            <p:nvPr/>
          </p:nvSpPr>
          <p:spPr bwMode="gray">
            <a:xfrm>
              <a:off x="4051900" y="3306136"/>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29" name="Text Box 18"/>
            <p:cNvSpPr txBox="1">
              <a:spLocks noChangeArrowheads="1"/>
            </p:cNvSpPr>
            <p:nvPr/>
          </p:nvSpPr>
          <p:spPr bwMode="gray">
            <a:xfrm>
              <a:off x="3447562" y="3275370"/>
              <a:ext cx="304681" cy="523016"/>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034" fontAlgn="ctr">
                <a:spcBef>
                  <a:spcPct val="50000"/>
                </a:spcBef>
                <a:defRPr/>
              </a:pPr>
              <a:r>
                <a:rPr lang="en-US" sz="2799" b="1" dirty="0" smtClean="0">
                  <a:solidFill>
                    <a:srgbClr val="FFFFFF"/>
                  </a:solidFill>
                  <a:latin typeface="Arial" panose="020B0604020202020204" pitchFamily="34" charset="0"/>
                </a:rPr>
                <a:t>2</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 Box 8"/>
            <p:cNvSpPr txBox="1">
              <a:spLocks noChangeArrowheads="1"/>
            </p:cNvSpPr>
            <p:nvPr/>
          </p:nvSpPr>
          <p:spPr bwMode="gray">
            <a:xfrm>
              <a:off x="4051898" y="3306136"/>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r>
                <a:rPr lang="en-US" sz="2399" dirty="0" smtClean="0">
                  <a:solidFill>
                    <a:srgbClr val="FFFFFF"/>
                  </a:solidFill>
                  <a:latin typeface="Arial" panose="020B0604020202020204" pitchFamily="34" charset="0"/>
                </a:rPr>
                <a:t>O&amp;M Analysis</a:t>
              </a:r>
              <a:endParaRPr lang="en-US" altLang="zh-CN" sz="2399" dirty="0">
                <a:solidFill>
                  <a:srgbClr val="FFFFFF"/>
                </a:solidFill>
                <a:latin typeface="Arial" panose="020B0604020202020204" pitchFamily="34" charset="0"/>
                <a:ea typeface="微软雅黑" panose="020B0503020204020204" pitchFamily="34" charset="-122"/>
              </a:endParaRPr>
            </a:p>
          </p:txBody>
        </p:sp>
      </p:grpSp>
      <p:grpSp>
        <p:nvGrpSpPr>
          <p:cNvPr id="5" name="组合 4"/>
          <p:cNvGrpSpPr/>
          <p:nvPr/>
        </p:nvGrpSpPr>
        <p:grpSpPr>
          <a:xfrm>
            <a:off x="3250432" y="4135122"/>
            <a:ext cx="5220875" cy="568103"/>
            <a:chOff x="3250432" y="4135122"/>
            <a:chExt cx="5220875" cy="568103"/>
          </a:xfrm>
        </p:grpSpPr>
        <p:sp>
          <p:nvSpPr>
            <p:cNvPr id="32" name="Freeform 6"/>
            <p:cNvSpPr>
              <a:spLocks/>
            </p:cNvSpPr>
            <p:nvPr/>
          </p:nvSpPr>
          <p:spPr bwMode="gray">
            <a:xfrm>
              <a:off x="3939177" y="4135122"/>
              <a:ext cx="4532130" cy="568103"/>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gray">
            <a:xfrm>
              <a:off x="3250432" y="4135122"/>
              <a:ext cx="609362" cy="568103"/>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Box 8"/>
            <p:cNvSpPr txBox="1">
              <a:spLocks noChangeArrowheads="1"/>
            </p:cNvSpPr>
            <p:nvPr/>
          </p:nvSpPr>
          <p:spPr bwMode="gray">
            <a:xfrm>
              <a:off x="4064556" y="4188431"/>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35" name="Text Box 18"/>
            <p:cNvSpPr txBox="1">
              <a:spLocks noChangeArrowheads="1"/>
            </p:cNvSpPr>
            <p:nvPr/>
          </p:nvSpPr>
          <p:spPr bwMode="gray">
            <a:xfrm>
              <a:off x="3447562" y="4157665"/>
              <a:ext cx="304681" cy="523016"/>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034" fontAlgn="ctr">
                <a:spcBef>
                  <a:spcPct val="50000"/>
                </a:spcBef>
                <a:defRPr/>
              </a:pPr>
              <a:r>
                <a:rPr lang="en-US" sz="2799" b="1" dirty="0" smtClean="0">
                  <a:solidFill>
                    <a:srgbClr val="FFFFFF"/>
                  </a:solidFill>
                  <a:latin typeface="Arial" panose="020B0604020202020204" pitchFamily="34" charset="0"/>
                </a:rPr>
                <a:t>3</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Box 8"/>
            <p:cNvSpPr txBox="1">
              <a:spLocks noChangeArrowheads="1"/>
            </p:cNvSpPr>
            <p:nvPr/>
          </p:nvSpPr>
          <p:spPr bwMode="gray">
            <a:xfrm>
              <a:off x="4051898" y="4188431"/>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r>
                <a:rPr lang="en-US" sz="2399" dirty="0" smtClean="0">
                  <a:solidFill>
                    <a:srgbClr val="FFFFFF"/>
                  </a:solidFill>
                  <a:latin typeface="Arial" panose="020B0604020202020204" pitchFamily="34" charset="0"/>
                </a:rPr>
                <a:t>Routine O&amp;M</a:t>
              </a:r>
              <a:endParaRPr lang="en-US" altLang="zh-CN" sz="2399" dirty="0">
                <a:solidFill>
                  <a:srgbClr val="FFFFFF"/>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148167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五边形 459"/>
          <p:cNvSpPr/>
          <p:nvPr/>
        </p:nvSpPr>
        <p:spPr bwMode="auto">
          <a:xfrm>
            <a:off x="940963" y="2604491"/>
            <a:ext cx="9898648" cy="1261987"/>
          </a:xfrm>
          <a:custGeom>
            <a:avLst/>
            <a:gdLst>
              <a:gd name="connsiteX0" fmla="*/ 0 w 9227593"/>
              <a:gd name="connsiteY0" fmla="*/ 0 h 1252268"/>
              <a:gd name="connsiteX1" fmla="*/ 8601459 w 9227593"/>
              <a:gd name="connsiteY1" fmla="*/ 0 h 1252268"/>
              <a:gd name="connsiteX2" fmla="*/ 9227593 w 9227593"/>
              <a:gd name="connsiteY2" fmla="*/ 626134 h 1252268"/>
              <a:gd name="connsiteX3" fmla="*/ 8601459 w 9227593"/>
              <a:gd name="connsiteY3" fmla="*/ 1252268 h 1252268"/>
              <a:gd name="connsiteX4" fmla="*/ 0 w 9227593"/>
              <a:gd name="connsiteY4" fmla="*/ 1252268 h 1252268"/>
              <a:gd name="connsiteX5" fmla="*/ 0 w 9227593"/>
              <a:gd name="connsiteY5" fmla="*/ 0 h 1252268"/>
              <a:gd name="connsiteX0" fmla="*/ 0 w 9910970"/>
              <a:gd name="connsiteY0" fmla="*/ 11289 h 1263557"/>
              <a:gd name="connsiteX1" fmla="*/ 9910970 w 9910970"/>
              <a:gd name="connsiteY1" fmla="*/ 0 h 1263557"/>
              <a:gd name="connsiteX2" fmla="*/ 9227593 w 9910970"/>
              <a:gd name="connsiteY2" fmla="*/ 637423 h 1263557"/>
              <a:gd name="connsiteX3" fmla="*/ 8601459 w 9910970"/>
              <a:gd name="connsiteY3" fmla="*/ 1263557 h 1263557"/>
              <a:gd name="connsiteX4" fmla="*/ 0 w 9910970"/>
              <a:gd name="connsiteY4" fmla="*/ 1263557 h 1263557"/>
              <a:gd name="connsiteX5" fmla="*/ 0 w 9910970"/>
              <a:gd name="connsiteY5" fmla="*/ 11289 h 1263557"/>
              <a:gd name="connsiteX0" fmla="*/ 0 w 9910970"/>
              <a:gd name="connsiteY0" fmla="*/ 11289 h 1263557"/>
              <a:gd name="connsiteX1" fmla="*/ 9910970 w 9910970"/>
              <a:gd name="connsiteY1" fmla="*/ 0 h 1263557"/>
              <a:gd name="connsiteX2" fmla="*/ 8601459 w 9910970"/>
              <a:gd name="connsiteY2" fmla="*/ 1263557 h 1263557"/>
              <a:gd name="connsiteX3" fmla="*/ 0 w 9910970"/>
              <a:gd name="connsiteY3" fmla="*/ 1263557 h 1263557"/>
              <a:gd name="connsiteX4" fmla="*/ 0 w 9910970"/>
              <a:gd name="connsiteY4" fmla="*/ 11289 h 126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0970" h="1263557">
                <a:moveTo>
                  <a:pt x="0" y="11289"/>
                </a:moveTo>
                <a:lnTo>
                  <a:pt x="9910970" y="0"/>
                </a:lnTo>
                <a:lnTo>
                  <a:pt x="8601459" y="1263557"/>
                </a:lnTo>
                <a:lnTo>
                  <a:pt x="0" y="1263557"/>
                </a:lnTo>
                <a:lnTo>
                  <a:pt x="0" y="11289"/>
                </a:lnTo>
                <a:close/>
              </a:path>
            </a:pathLst>
          </a:custGeom>
          <a:solidFill>
            <a:srgbClr val="38C5EC">
              <a:alpha val="14902"/>
            </a:srgbClr>
          </a:solidFill>
          <a:ln w="9525" cap="flat" cmpd="sng" algn="ctr">
            <a:noFill/>
            <a:prstDash val="solid"/>
            <a:round/>
            <a:headEnd type="none" w="med" len="med"/>
            <a:tailEnd type="none" w="med" len="med"/>
          </a:ln>
          <a:effectLst/>
        </p:spPr>
        <p:txBody>
          <a:bodyPr vert="horz" wrap="square" lIns="121756" tIns="60878" rIns="121756" bIns="60878" numCol="1" rtlCol="0" anchor="ctr" anchorCtr="0" compatLnSpc="1">
            <a:prstTxWarp prst="textNoShape">
              <a:avLst/>
            </a:prstTxWarp>
          </a:bodyPr>
          <a:lstStyle/>
          <a:p>
            <a:pPr algn="ctr" defTabSz="1217413" fontAlgn="ctr"/>
            <a:endParaRPr lang="en-US" altLang="zh-CN" sz="1200" dirty="0">
              <a:solidFill>
                <a:srgbClr val="FFFFFF"/>
              </a:solidFill>
              <a:latin typeface="Arial" panose="020B0604020202020204" pitchFamily="34" charset="0"/>
              <a:ea typeface="微软雅黑" panose="020B0503020204020204" pitchFamily="34" charset="-122"/>
            </a:endParaRPr>
          </a:p>
          <a:p>
            <a:pPr algn="ctr" defTabSz="1217413" fontAlgn="ctr"/>
            <a:endParaRPr lang="en-US" altLang="zh-CN" sz="1200" dirty="0">
              <a:solidFill>
                <a:srgbClr val="FFFFFF"/>
              </a:solidFill>
              <a:latin typeface="Arial" panose="020B0604020202020204" pitchFamily="34" charset="0"/>
              <a:ea typeface="微软雅黑" panose="020B0503020204020204" pitchFamily="34" charset="-122"/>
            </a:endParaRPr>
          </a:p>
          <a:p>
            <a:pPr algn="ctr" defTabSz="1217413" fontAlgn="ctr"/>
            <a:endParaRPr lang="en-US" altLang="zh-CN" sz="1200" dirty="0">
              <a:solidFill>
                <a:srgbClr val="FFFFFF"/>
              </a:solidFill>
              <a:latin typeface="Arial" panose="020B0604020202020204" pitchFamily="34" charset="0"/>
              <a:ea typeface="微软雅黑" panose="020B0503020204020204" pitchFamily="34" charset="-122"/>
            </a:endParaRPr>
          </a:p>
          <a:p>
            <a:pPr algn="ctr" defTabSz="1217413" fontAlgn="ctr"/>
            <a:endParaRPr lang="en-US" altLang="zh-CN" sz="1200" dirty="0">
              <a:solidFill>
                <a:srgbClr val="FFFFFF"/>
              </a:solidFill>
              <a:latin typeface="Arial" panose="020B0604020202020204" pitchFamily="34" charset="0"/>
              <a:ea typeface="微软雅黑" panose="020B0503020204020204" pitchFamily="34" charset="-122"/>
            </a:endParaRPr>
          </a:p>
          <a:p>
            <a:pPr algn="ctr" defTabSz="1217413" fontAlgn="ctr"/>
            <a:endParaRPr lang="en-US" altLang="zh-CN" sz="1200" dirty="0">
              <a:solidFill>
                <a:srgbClr val="FFFFFF"/>
              </a:solidFill>
              <a:latin typeface="Arial" panose="020B0604020202020204" pitchFamily="34" charset="0"/>
              <a:ea typeface="微软雅黑" panose="020B0503020204020204" pitchFamily="34" charset="-122"/>
            </a:endParaRPr>
          </a:p>
        </p:txBody>
      </p:sp>
      <p:sp>
        <p:nvSpPr>
          <p:cNvPr id="443" name="文本框 442"/>
          <p:cNvSpPr txBox="1"/>
          <p:nvPr/>
        </p:nvSpPr>
        <p:spPr>
          <a:xfrm>
            <a:off x="8569061" y="3885650"/>
            <a:ext cx="2636463" cy="1457607"/>
          </a:xfrm>
          <a:prstGeom prst="rect">
            <a:avLst/>
          </a:prstGeom>
          <a:noFill/>
        </p:spPr>
        <p:txBody>
          <a:bodyPr wrap="square" lIns="35955" tIns="35955" rIns="35955" bIns="35955" rtlCol="0">
            <a:spAutoFit/>
          </a:bodyPr>
          <a:lstStyle>
            <a:defPPr>
              <a:defRPr lang="en-US"/>
            </a:defPPr>
            <a:lvl1pPr>
              <a:defRPr sz="800" b="1">
                <a:solidFill>
                  <a:schemeClr val="tx1"/>
                </a:solidFill>
                <a:latin typeface="Arial"/>
                <a:ea typeface="+mj-ea"/>
              </a:defRPr>
            </a:lvl1pPr>
          </a:lstStyle>
          <a:p>
            <a:pPr defTabSz="1217413" fontAlgn="ctr"/>
            <a:r>
              <a:rPr lang="en-US" sz="1000" dirty="0" smtClean="0">
                <a:latin typeface="Arial" panose="020B0604020202020204" pitchFamily="34" charset="0"/>
              </a:rPr>
              <a:t>Technologies:</a:t>
            </a:r>
          </a:p>
          <a:p>
            <a:pPr marL="171450" indent="-171450" defTabSz="1217413" fontAlgn="ctr">
              <a:buFont typeface="Arial" panose="020B0604020202020204" pitchFamily="34" charset="0"/>
              <a:buChar char="•"/>
            </a:pPr>
            <a:r>
              <a:rPr lang="en-US" sz="1000" b="0" dirty="0" smtClean="0">
                <a:latin typeface="Arial" panose="020B0604020202020204" pitchFamily="34" charset="0"/>
              </a:rPr>
              <a:t>Automation</a:t>
            </a:r>
            <a:endParaRPr lang="en-US" altLang="zh-CN" sz="1000" b="0" dirty="0" smtClean="0">
              <a:latin typeface="Arial" panose="020B0604020202020204" pitchFamily="34" charset="0"/>
              <a:ea typeface="微软雅黑" panose="020B0503020204020204" pitchFamily="34" charset="-122"/>
            </a:endParaRPr>
          </a:p>
          <a:p>
            <a:pPr marL="171450" indent="-171450" defTabSz="1217413" fontAlgn="ctr">
              <a:buFont typeface="Arial" panose="020B0604020202020204" pitchFamily="34" charset="0"/>
              <a:buChar char="•"/>
            </a:pPr>
            <a:r>
              <a:rPr lang="en-US" sz="1000" b="0" dirty="0" smtClean="0">
                <a:latin typeface="Arial" panose="020B0604020202020204" pitchFamily="34" charset="0"/>
              </a:rPr>
              <a:t>Self-service</a:t>
            </a:r>
            <a:endParaRPr lang="en-US" altLang="zh-CN" sz="1000" dirty="0" smtClean="0">
              <a:latin typeface="Arial" panose="020B0604020202020204" pitchFamily="34" charset="0"/>
              <a:ea typeface="微软雅黑" panose="020B0503020204020204" pitchFamily="34" charset="-122"/>
            </a:endParaRPr>
          </a:p>
          <a:p>
            <a:pPr defTabSz="1217413" fontAlgn="ctr"/>
            <a:r>
              <a:rPr lang="en-US" sz="1000" dirty="0" smtClean="0">
                <a:latin typeface="Arial" panose="020B0604020202020204" pitchFamily="34" charset="0"/>
              </a:rPr>
              <a:t>Benefits:</a:t>
            </a:r>
          </a:p>
          <a:p>
            <a:pPr marL="171450" indent="-171450" defTabSz="1217413" fontAlgn="ctr">
              <a:buFont typeface="Arial" panose="020B0604020202020204" pitchFamily="34" charset="0"/>
              <a:buChar char="•"/>
            </a:pPr>
            <a:r>
              <a:rPr lang="en-US" sz="1000" dirty="0" smtClean="0">
                <a:latin typeface="Arial" panose="020B0604020202020204" pitchFamily="34" charset="0"/>
              </a:rPr>
              <a:t>Multi-team, large-scale </a:t>
            </a:r>
            <a:r>
              <a:rPr lang="en-US" sz="1000" b="0" dirty="0" smtClean="0">
                <a:latin typeface="Arial" panose="020B0604020202020204" pitchFamily="34" charset="0"/>
              </a:rPr>
              <a:t>concurrent collaboration</a:t>
            </a:r>
            <a:endParaRPr lang="en-US" altLang="zh-CN" sz="1000" b="0" dirty="0" smtClean="0">
              <a:latin typeface="Arial" panose="020B0604020202020204" pitchFamily="34" charset="0"/>
              <a:ea typeface="微软雅黑" panose="020B0503020204020204" pitchFamily="34" charset="-122"/>
            </a:endParaRPr>
          </a:p>
          <a:p>
            <a:pPr marL="171450" indent="-171450" defTabSz="1217413" fontAlgn="ctr">
              <a:buFont typeface="Arial" panose="020B0604020202020204" pitchFamily="34" charset="0"/>
              <a:buChar char="•"/>
            </a:pPr>
            <a:r>
              <a:rPr lang="en-US" sz="1000" b="0" dirty="0" smtClean="0">
                <a:latin typeface="Arial" panose="020B0604020202020204" pitchFamily="34" charset="0"/>
              </a:rPr>
              <a:t>Institutionalized/Standardized/Measurable IT activities</a:t>
            </a:r>
            <a:endParaRPr lang="en-US" altLang="zh-CN" sz="1000" b="0" dirty="0" smtClean="0">
              <a:latin typeface="Arial" panose="020B0604020202020204" pitchFamily="34" charset="0"/>
              <a:ea typeface="微软雅黑" panose="020B0503020204020204" pitchFamily="34" charset="-122"/>
            </a:endParaRPr>
          </a:p>
          <a:p>
            <a:pPr marL="171450" indent="-171450" defTabSz="1217413" fontAlgn="ctr">
              <a:buFont typeface="Arial" panose="020B0604020202020204" pitchFamily="34" charset="0"/>
              <a:buChar char="•"/>
            </a:pPr>
            <a:r>
              <a:rPr lang="en-US" sz="1000" b="0" dirty="0" smtClean="0">
                <a:latin typeface="Arial" panose="020B0604020202020204" pitchFamily="34" charset="0"/>
              </a:rPr>
              <a:t>O&amp;M support IT &gt; Operations IT</a:t>
            </a:r>
            <a:endParaRPr lang="en-US" sz="1000" b="0" dirty="0">
              <a:latin typeface="Arial" panose="020B0604020202020204" pitchFamily="34" charset="0"/>
            </a:endParaRPr>
          </a:p>
        </p:txBody>
      </p:sp>
      <p:sp>
        <p:nvSpPr>
          <p:cNvPr id="445" name="右箭头 444"/>
          <p:cNvSpPr/>
          <p:nvPr/>
        </p:nvSpPr>
        <p:spPr bwMode="auto">
          <a:xfrm>
            <a:off x="913504" y="1449265"/>
            <a:ext cx="9926107" cy="311005"/>
          </a:xfrm>
          <a:prstGeom prst="rightArrow">
            <a:avLst/>
          </a:prstGeom>
          <a:solidFill>
            <a:srgbClr val="4F81BD"/>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756" tIns="60878" rIns="121756" bIns="60878" numCol="1" rtlCol="0" anchor="t" anchorCtr="0" compatLnSpc="1">
            <a:prstTxWarp prst="textNoShape">
              <a:avLst/>
            </a:prstTxWarp>
          </a:bodyPr>
          <a:lstStyle/>
          <a:p>
            <a:pPr algn="ctr" defTabSz="1217503" fontAlgn="ctr">
              <a:buClr>
                <a:srgbClr val="CC9900"/>
              </a:buClr>
              <a:buFont typeface="Wingdings" pitchFamily="2" charset="2"/>
              <a:buChar char="n"/>
              <a:defRPr/>
            </a:pPr>
            <a:endParaRPr lang="en-US" altLang="zh-CN" sz="1800" kern="0" dirty="0">
              <a:solidFill>
                <a:prstClr val="black"/>
              </a:solidFill>
              <a:latin typeface="Arial" panose="020B0604020202020204" pitchFamily="34" charset="0"/>
              <a:ea typeface="微软雅黑" panose="020B0503020204020204" pitchFamily="34" charset="-122"/>
            </a:endParaRPr>
          </a:p>
        </p:txBody>
      </p:sp>
      <p:sp>
        <p:nvSpPr>
          <p:cNvPr id="447" name="TextBox 133"/>
          <p:cNvSpPr txBox="1"/>
          <p:nvPr/>
        </p:nvSpPr>
        <p:spPr>
          <a:xfrm>
            <a:off x="5025323" y="1196753"/>
            <a:ext cx="1547528" cy="292222"/>
          </a:xfrm>
          <a:prstGeom prst="rect">
            <a:avLst/>
          </a:prstGeom>
          <a:noFill/>
        </p:spPr>
        <p:txBody>
          <a:bodyPr wrap="none" lIns="121756" tIns="60878" rIns="121756" bIns="60878" rtlCol="0">
            <a:spAutoFit/>
          </a:bodyPr>
          <a:lstStyle/>
          <a:p>
            <a:pPr algn="ctr" defTabSz="1217413" fontAlgn="ctr"/>
            <a:r>
              <a:rPr lang="en-US" sz="1100" dirty="0" smtClean="0">
                <a:solidFill>
                  <a:srgbClr val="666666"/>
                </a:solidFill>
                <a:latin typeface="Arial" panose="020B0604020202020204" pitchFamily="34" charset="0"/>
              </a:rPr>
              <a:t>Resource integration</a:t>
            </a:r>
            <a:endParaRPr lang="en-US" sz="1100" dirty="0">
              <a:solidFill>
                <a:srgbClr val="666666"/>
              </a:solidFill>
              <a:latin typeface="Arial" panose="020B0604020202020204" pitchFamily="34" charset="0"/>
            </a:endParaRPr>
          </a:p>
        </p:txBody>
      </p:sp>
      <p:sp>
        <p:nvSpPr>
          <p:cNvPr id="448" name="五边形 594"/>
          <p:cNvSpPr/>
          <p:nvPr/>
        </p:nvSpPr>
        <p:spPr bwMode="auto">
          <a:xfrm rot="10800000">
            <a:off x="9145198" y="2589920"/>
            <a:ext cx="1611996" cy="1262912"/>
          </a:xfrm>
          <a:custGeom>
            <a:avLst/>
            <a:gdLst>
              <a:gd name="connsiteX0" fmla="*/ 0 w 2338827"/>
              <a:gd name="connsiteY0" fmla="*/ 0 h 1252267"/>
              <a:gd name="connsiteX1" fmla="*/ 1712694 w 2338827"/>
              <a:gd name="connsiteY1" fmla="*/ 0 h 1252267"/>
              <a:gd name="connsiteX2" fmla="*/ 2338827 w 2338827"/>
              <a:gd name="connsiteY2" fmla="*/ 626134 h 1252267"/>
              <a:gd name="connsiteX3" fmla="*/ 1712694 w 2338827"/>
              <a:gd name="connsiteY3" fmla="*/ 1252267 h 1252267"/>
              <a:gd name="connsiteX4" fmla="*/ 0 w 2338827"/>
              <a:gd name="connsiteY4" fmla="*/ 1252267 h 1252267"/>
              <a:gd name="connsiteX5" fmla="*/ 0 w 2338827"/>
              <a:gd name="connsiteY5" fmla="*/ 0 h 1252267"/>
              <a:gd name="connsiteX0" fmla="*/ 0 w 2954472"/>
              <a:gd name="connsiteY0" fmla="*/ 0 h 1252267"/>
              <a:gd name="connsiteX1" fmla="*/ 2954472 w 2954472"/>
              <a:gd name="connsiteY1" fmla="*/ 0 h 1252267"/>
              <a:gd name="connsiteX2" fmla="*/ 2338827 w 2954472"/>
              <a:gd name="connsiteY2" fmla="*/ 626134 h 1252267"/>
              <a:gd name="connsiteX3" fmla="*/ 1712694 w 2954472"/>
              <a:gd name="connsiteY3" fmla="*/ 1252267 h 1252267"/>
              <a:gd name="connsiteX4" fmla="*/ 0 w 2954472"/>
              <a:gd name="connsiteY4" fmla="*/ 1252267 h 1252267"/>
              <a:gd name="connsiteX5" fmla="*/ 0 w 2954472"/>
              <a:gd name="connsiteY5" fmla="*/ 0 h 1252267"/>
              <a:gd name="connsiteX0" fmla="*/ 0 w 2954472"/>
              <a:gd name="connsiteY0" fmla="*/ 0 h 1252267"/>
              <a:gd name="connsiteX1" fmla="*/ 2954472 w 2954472"/>
              <a:gd name="connsiteY1" fmla="*/ 0 h 1252267"/>
              <a:gd name="connsiteX2" fmla="*/ 1712694 w 2954472"/>
              <a:gd name="connsiteY2" fmla="*/ 1252267 h 1252267"/>
              <a:gd name="connsiteX3" fmla="*/ 0 w 2954472"/>
              <a:gd name="connsiteY3" fmla="*/ 1252267 h 1252267"/>
              <a:gd name="connsiteX4" fmla="*/ 0 w 2954472"/>
              <a:gd name="connsiteY4" fmla="*/ 0 h 1252267"/>
              <a:gd name="connsiteX0" fmla="*/ 0 w 3004870"/>
              <a:gd name="connsiteY0" fmla="*/ 0 h 1252267"/>
              <a:gd name="connsiteX1" fmla="*/ 3004870 w 3004870"/>
              <a:gd name="connsiteY1" fmla="*/ 0 h 1252267"/>
              <a:gd name="connsiteX2" fmla="*/ 1712694 w 3004870"/>
              <a:gd name="connsiteY2" fmla="*/ 1252267 h 1252267"/>
              <a:gd name="connsiteX3" fmla="*/ 0 w 3004870"/>
              <a:gd name="connsiteY3" fmla="*/ 1252267 h 1252267"/>
              <a:gd name="connsiteX4" fmla="*/ 0 w 3004870"/>
              <a:gd name="connsiteY4" fmla="*/ 0 h 1252267"/>
              <a:gd name="connsiteX0" fmla="*/ 0 w 3004870"/>
              <a:gd name="connsiteY0" fmla="*/ 0 h 1252267"/>
              <a:gd name="connsiteX1" fmla="*/ 3004870 w 3004870"/>
              <a:gd name="connsiteY1" fmla="*/ 0 h 1252267"/>
              <a:gd name="connsiteX2" fmla="*/ 1709544 w 3004870"/>
              <a:gd name="connsiteY2" fmla="*/ 1252267 h 1252267"/>
              <a:gd name="connsiteX3" fmla="*/ 0 w 3004870"/>
              <a:gd name="connsiteY3" fmla="*/ 1252267 h 1252267"/>
              <a:gd name="connsiteX4" fmla="*/ 0 w 3004870"/>
              <a:gd name="connsiteY4" fmla="*/ 0 h 1252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870" h="1252267">
                <a:moveTo>
                  <a:pt x="0" y="0"/>
                </a:moveTo>
                <a:lnTo>
                  <a:pt x="3004870" y="0"/>
                </a:lnTo>
                <a:lnTo>
                  <a:pt x="1709544" y="1252267"/>
                </a:lnTo>
                <a:lnTo>
                  <a:pt x="0" y="1252267"/>
                </a:lnTo>
                <a:lnTo>
                  <a:pt x="0" y="0"/>
                </a:lnTo>
                <a:close/>
              </a:path>
            </a:pathLst>
          </a:custGeom>
          <a:solidFill>
            <a:srgbClr val="1F497D">
              <a:lumMod val="20000"/>
              <a:lumOff val="80000"/>
              <a:alpha val="15000"/>
            </a:srgbClr>
          </a:solidFill>
          <a:ln w="9525" cap="flat" cmpd="sng" algn="ctr">
            <a:noFill/>
            <a:prstDash val="solid"/>
            <a:round/>
            <a:headEnd type="none" w="med" len="med"/>
            <a:tailEnd type="none" w="med" len="med"/>
          </a:ln>
          <a:effectLst/>
        </p:spPr>
        <p:txBody>
          <a:bodyPr vert="horz" wrap="square" lIns="121764" tIns="60882" rIns="121764" bIns="60882" numCol="1" rtlCol="0" anchor="ctr" anchorCtr="0" compatLnSpc="1">
            <a:prstTxWarp prst="textNoShape">
              <a:avLst/>
            </a:prstTxWarp>
          </a:bodyPr>
          <a:lstStyle/>
          <a:p>
            <a:pPr algn="ctr" defTabSz="1217413" fontAlgn="ctr">
              <a:defRPr/>
            </a:pPr>
            <a:endParaRPr lang="en-US" altLang="zh-CN" sz="1200" kern="0" dirty="0">
              <a:solidFill>
                <a:srgbClr val="FFFFFF"/>
              </a:solidFill>
              <a:latin typeface="Arial" panose="020B0604020202020204" pitchFamily="34" charset="0"/>
              <a:ea typeface="微软雅黑" panose="020B0503020204020204" pitchFamily="34" charset="-122"/>
            </a:endParaRPr>
          </a:p>
          <a:p>
            <a:pPr algn="ctr" defTabSz="1217413" fontAlgn="ctr">
              <a:defRPr/>
            </a:pPr>
            <a:endParaRPr lang="en-US" altLang="zh-CN" sz="1200" kern="0" dirty="0">
              <a:solidFill>
                <a:srgbClr val="FFFFFF"/>
              </a:solidFill>
              <a:latin typeface="Arial" panose="020B0604020202020204" pitchFamily="34" charset="0"/>
              <a:ea typeface="微软雅黑" panose="020B0503020204020204" pitchFamily="34" charset="-122"/>
            </a:endParaRPr>
          </a:p>
          <a:p>
            <a:pPr algn="ctr" defTabSz="1217413" fontAlgn="ctr">
              <a:defRPr/>
            </a:pPr>
            <a:endParaRPr lang="en-US" altLang="zh-CN" sz="1200" kern="0" dirty="0">
              <a:solidFill>
                <a:srgbClr val="FFFFFF"/>
              </a:solidFill>
              <a:latin typeface="Arial" panose="020B0604020202020204" pitchFamily="34" charset="0"/>
              <a:ea typeface="微软雅黑" panose="020B0503020204020204" pitchFamily="34" charset="-122"/>
            </a:endParaRPr>
          </a:p>
          <a:p>
            <a:pPr algn="ctr" defTabSz="1217413" fontAlgn="ctr">
              <a:defRPr/>
            </a:pPr>
            <a:endParaRPr lang="en-US" altLang="zh-CN" sz="1200" kern="0" dirty="0">
              <a:solidFill>
                <a:srgbClr val="FFFFFF"/>
              </a:solidFill>
              <a:latin typeface="Arial" panose="020B0604020202020204" pitchFamily="34" charset="0"/>
              <a:ea typeface="微软雅黑" panose="020B0503020204020204" pitchFamily="34" charset="-122"/>
            </a:endParaRPr>
          </a:p>
          <a:p>
            <a:pPr algn="ctr" defTabSz="1217413" fontAlgn="ctr">
              <a:defRPr/>
            </a:pPr>
            <a:endParaRPr lang="en-US" altLang="zh-CN" sz="1200" kern="0" dirty="0">
              <a:solidFill>
                <a:srgbClr val="FFFFFF"/>
              </a:solidFill>
              <a:latin typeface="Arial" panose="020B0604020202020204" pitchFamily="34" charset="0"/>
              <a:ea typeface="微软雅黑" panose="020B0503020204020204" pitchFamily="34" charset="-122"/>
            </a:endParaRPr>
          </a:p>
        </p:txBody>
      </p:sp>
      <p:sp>
        <p:nvSpPr>
          <p:cNvPr id="450" name="文本框 449"/>
          <p:cNvSpPr txBox="1"/>
          <p:nvPr/>
        </p:nvSpPr>
        <p:spPr>
          <a:xfrm>
            <a:off x="2556102" y="2599271"/>
            <a:ext cx="1160457" cy="430738"/>
          </a:xfrm>
          <a:prstGeom prst="rect">
            <a:avLst/>
          </a:prstGeom>
          <a:noFill/>
        </p:spPr>
        <p:txBody>
          <a:bodyPr wrap="square" lIns="91292" tIns="45646" rIns="91292" bIns="45646" rtlCol="0" anchor="ctr">
            <a:spAutoFit/>
          </a:bodyPr>
          <a:lstStyle/>
          <a:p>
            <a:pPr algn="ctr" defTabSz="1217413" fontAlgn="ctr"/>
            <a:r>
              <a:rPr lang="en-US" sz="1050" b="1" dirty="0" smtClean="0">
                <a:solidFill>
                  <a:srgbClr val="666666"/>
                </a:solidFill>
                <a:latin typeface="Arial" panose="020B0604020202020204" pitchFamily="34" charset="0"/>
              </a:rPr>
              <a:t>Traditional IT infrastructure</a:t>
            </a:r>
            <a:endParaRPr lang="en-US" sz="1050" b="1" dirty="0">
              <a:solidFill>
                <a:srgbClr val="666666"/>
              </a:solidFill>
              <a:latin typeface="Arial" panose="020B0604020202020204" pitchFamily="34" charset="0"/>
            </a:endParaRPr>
          </a:p>
        </p:txBody>
      </p:sp>
      <p:sp>
        <p:nvSpPr>
          <p:cNvPr id="451" name="文本框 450"/>
          <p:cNvSpPr txBox="1"/>
          <p:nvPr/>
        </p:nvSpPr>
        <p:spPr>
          <a:xfrm>
            <a:off x="2555845" y="3885650"/>
            <a:ext cx="1241958" cy="553848"/>
          </a:xfrm>
          <a:prstGeom prst="rect">
            <a:avLst/>
          </a:prstGeom>
          <a:noFill/>
        </p:spPr>
        <p:txBody>
          <a:bodyPr wrap="square" lIns="91292" tIns="45646" rIns="91292" bIns="45646" rtlCol="0">
            <a:spAutoFit/>
          </a:bodyPr>
          <a:lstStyle>
            <a:defPPr>
              <a:defRPr lang="zh-CN"/>
            </a:defPPr>
            <a:lvl1pPr marL="171450" indent="-171450">
              <a:buFont typeface="Arial" panose="020B0604020202020204" pitchFamily="34" charset="0"/>
              <a:buChar char="•"/>
              <a:defRPr sz="1000">
                <a:latin typeface="Arial" panose="020B0503020204020204" pitchFamily="34" charset="-122"/>
                <a:ea typeface="微软雅黑" panose="020B0503020204020204" pitchFamily="34" charset="-122"/>
              </a:defRPr>
            </a:lvl1pPr>
          </a:lstStyle>
          <a:p>
            <a:pPr marL="0" indent="0" defTabSz="1217413" fontAlgn="ctr">
              <a:buNone/>
              <a:defRPr/>
            </a:pPr>
            <a:r>
              <a:rPr lang="en-US" dirty="0" smtClean="0">
                <a:latin typeface="Arial" panose="020B0604020202020204" pitchFamily="34" charset="0"/>
              </a:rPr>
              <a:t>Physical machine deployment and low device usage</a:t>
            </a:r>
            <a:endParaRPr lang="en-US" altLang="zh-CN" kern="0" dirty="0">
              <a:latin typeface="Arial" panose="020B0604020202020204" pitchFamily="34" charset="0"/>
            </a:endParaRPr>
          </a:p>
        </p:txBody>
      </p:sp>
      <p:sp>
        <p:nvSpPr>
          <p:cNvPr id="452" name="文本框 451"/>
          <p:cNvSpPr txBox="1"/>
          <p:nvPr/>
        </p:nvSpPr>
        <p:spPr>
          <a:xfrm>
            <a:off x="3930064" y="2668529"/>
            <a:ext cx="1414877" cy="292222"/>
          </a:xfrm>
          <a:prstGeom prst="rect">
            <a:avLst/>
          </a:prstGeom>
          <a:noFill/>
        </p:spPr>
        <p:txBody>
          <a:bodyPr wrap="square" lIns="121756" tIns="60878" rIns="121756" bIns="60878" rtlCol="0" anchor="ctr">
            <a:spAutoFit/>
          </a:bodyPr>
          <a:lstStyle/>
          <a:p>
            <a:pPr algn="ctr" defTabSz="1217413" fontAlgn="ctr"/>
            <a:r>
              <a:rPr lang="en-US" sz="1100" b="1" dirty="0" smtClean="0">
                <a:solidFill>
                  <a:srgbClr val="666666"/>
                </a:solidFill>
                <a:latin typeface="Arial" panose="020B0604020202020204" pitchFamily="34" charset="0"/>
              </a:rPr>
              <a:t>Virtualization</a:t>
            </a:r>
            <a:endParaRPr lang="en-US" sz="1100" b="1" dirty="0">
              <a:solidFill>
                <a:srgbClr val="666666"/>
              </a:solidFill>
              <a:latin typeface="Arial" panose="020B0604020202020204" pitchFamily="34" charset="0"/>
            </a:endParaRPr>
          </a:p>
        </p:txBody>
      </p:sp>
      <p:grpSp>
        <p:nvGrpSpPr>
          <p:cNvPr id="453" name="组合 32"/>
          <p:cNvGrpSpPr/>
          <p:nvPr/>
        </p:nvGrpSpPr>
        <p:grpSpPr>
          <a:xfrm>
            <a:off x="4132997" y="3014182"/>
            <a:ext cx="1130832" cy="737850"/>
            <a:chOff x="2180219" y="1067745"/>
            <a:chExt cx="777184" cy="609865"/>
          </a:xfrm>
        </p:grpSpPr>
        <p:sp>
          <p:nvSpPr>
            <p:cNvPr id="454" name="圆角矩形 453"/>
            <p:cNvSpPr/>
            <p:nvPr/>
          </p:nvSpPr>
          <p:spPr bwMode="auto">
            <a:xfrm>
              <a:off x="2185815" y="1353227"/>
              <a:ext cx="771588" cy="139736"/>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299" tIns="45650" rIns="91299" bIns="45650" numCol="1" rtlCol="0" anchor="ctr" anchorCtr="0" compatLnSpc="1">
              <a:prstTxWarp prst="textNoShape">
                <a:avLst/>
              </a:prstTxWarp>
            </a:bodyPr>
            <a:lstStyle/>
            <a:p>
              <a:pPr algn="ctr" defTabSz="684482" fontAlgn="ctr">
                <a:buClr>
                  <a:srgbClr val="CC9900"/>
                </a:buClr>
                <a:defRPr/>
              </a:pPr>
              <a:r>
                <a:rPr lang="en-US" sz="800" dirty="0" smtClean="0">
                  <a:solidFill>
                    <a:prstClr val="black"/>
                  </a:solidFill>
                  <a:latin typeface="Arial" panose="020B0604020202020204" pitchFamily="34" charset="0"/>
                </a:rPr>
                <a:t>Virtualization</a:t>
              </a:r>
              <a:endParaRPr lang="en-US" sz="800" dirty="0">
                <a:solidFill>
                  <a:prstClr val="black"/>
                </a:solidFill>
                <a:latin typeface="Arial" panose="020B0604020202020204" pitchFamily="34" charset="0"/>
              </a:endParaRPr>
            </a:p>
          </p:txBody>
        </p:sp>
        <p:sp>
          <p:nvSpPr>
            <p:cNvPr id="455" name="圆角矩形 454"/>
            <p:cNvSpPr/>
            <p:nvPr/>
          </p:nvSpPr>
          <p:spPr bwMode="auto">
            <a:xfrm>
              <a:off x="2180219" y="1518037"/>
              <a:ext cx="771588" cy="159573"/>
            </a:xfrm>
            <a:prstGeom prst="roundRect">
              <a:avLst/>
            </a:prstGeom>
            <a:solidFill>
              <a:sysClr val="window" lastClr="FFFFFF">
                <a:lumMod val="65000"/>
              </a:sysClr>
            </a:solidFill>
            <a:ln w="9525" cap="flat" cmpd="sng" algn="ctr">
              <a:noFill/>
              <a:prstDash val="solid"/>
              <a:round/>
              <a:headEnd type="none" w="med" len="med"/>
              <a:tailEnd type="none" w="med" len="med"/>
            </a:ln>
            <a:effectLst/>
          </p:spPr>
          <p:txBody>
            <a:bodyPr vert="horz" wrap="square" lIns="91299" tIns="45650" rIns="91299" bIns="45650" numCol="1" rtlCol="0" anchor="ctr" anchorCtr="0" compatLnSpc="1">
              <a:prstTxWarp prst="textNoShape">
                <a:avLst/>
              </a:prstTxWarp>
            </a:bodyPr>
            <a:lstStyle/>
            <a:p>
              <a:pPr algn="ctr" defTabSz="684482" fontAlgn="ctr">
                <a:buClr>
                  <a:srgbClr val="CC9900"/>
                </a:buClr>
                <a:defRPr/>
              </a:pPr>
              <a:r>
                <a:rPr lang="en-US" sz="800" dirty="0" smtClean="0">
                  <a:solidFill>
                    <a:prstClr val="white"/>
                  </a:solidFill>
                  <a:latin typeface="Arial" panose="020B0604020202020204" pitchFamily="34" charset="0"/>
                </a:rPr>
                <a:t>Server</a:t>
              </a:r>
              <a:endParaRPr lang="en-US" sz="800" dirty="0">
                <a:solidFill>
                  <a:prstClr val="white"/>
                </a:solidFill>
                <a:latin typeface="Arial" panose="020B0604020202020204" pitchFamily="34" charset="0"/>
              </a:endParaRPr>
            </a:p>
          </p:txBody>
        </p:sp>
        <p:sp>
          <p:nvSpPr>
            <p:cNvPr id="456" name="矩形 455"/>
            <p:cNvSpPr/>
            <p:nvPr/>
          </p:nvSpPr>
          <p:spPr bwMode="auto">
            <a:xfrm>
              <a:off x="2185815" y="1067745"/>
              <a:ext cx="188131" cy="267526"/>
            </a:xfrm>
            <a:prstGeom prst="rect">
              <a:avLst/>
            </a:prstGeom>
            <a:solidFill>
              <a:srgbClr val="D9D9D9"/>
            </a:solidFill>
            <a:ln w="9525" cap="flat" cmpd="sng" algn="ctr">
              <a:noFill/>
              <a:prstDash val="solid"/>
              <a:round/>
              <a:headEnd type="none" w="med" len="med"/>
              <a:tailEnd type="none" w="med" len="med"/>
            </a:ln>
            <a:effectLst/>
          </p:spPr>
          <p:txBody>
            <a:bodyPr vert="horz" wrap="square" lIns="0" tIns="45650" rIns="0" bIns="45650" numCol="1" rtlCol="0" anchor="b" anchorCtr="0" compatLnSpc="1">
              <a:prstTxWarp prst="textNoShape">
                <a:avLst/>
              </a:prstTxWarp>
            </a:bodyPr>
            <a:lstStyle/>
            <a:p>
              <a:pPr algn="ctr" defTabSz="684482" fontAlgn="ctr">
                <a:buClr>
                  <a:srgbClr val="CC9900"/>
                </a:buClr>
                <a:defRPr/>
              </a:pPr>
              <a:r>
                <a:rPr lang="en-US" sz="600" dirty="0" smtClean="0">
                  <a:solidFill>
                    <a:prstClr val="black"/>
                  </a:solidFill>
                  <a:latin typeface="Arial" panose="020B0604020202020204" pitchFamily="34" charset="0"/>
                </a:rPr>
                <a:t>VM</a:t>
              </a:r>
              <a:endParaRPr lang="en-US" altLang="zh-CN" sz="600" kern="0" dirty="0">
                <a:solidFill>
                  <a:prstClr val="black"/>
                </a:solidFill>
                <a:latin typeface="Arial" panose="020B0604020202020204" pitchFamily="34" charset="0"/>
                <a:ea typeface="微软雅黑" panose="020B0503020204020204" pitchFamily="34" charset="-122"/>
              </a:endParaRPr>
            </a:p>
          </p:txBody>
        </p:sp>
        <p:sp>
          <p:nvSpPr>
            <p:cNvPr id="457" name="矩形 456"/>
            <p:cNvSpPr/>
            <p:nvPr/>
          </p:nvSpPr>
          <p:spPr bwMode="auto">
            <a:xfrm>
              <a:off x="2453495" y="1067745"/>
              <a:ext cx="216830" cy="267526"/>
            </a:xfrm>
            <a:prstGeom prst="rect">
              <a:avLst/>
            </a:prstGeom>
            <a:solidFill>
              <a:srgbClr val="D9D9D9"/>
            </a:solidFill>
            <a:ln w="9525" cap="flat" cmpd="sng" algn="ctr">
              <a:noFill/>
              <a:prstDash val="solid"/>
              <a:round/>
              <a:headEnd type="none" w="med" len="med"/>
              <a:tailEnd type="none" w="med" len="med"/>
            </a:ln>
            <a:effectLst/>
          </p:spPr>
          <p:txBody>
            <a:bodyPr vert="horz" wrap="square" lIns="0" tIns="45650" rIns="0" bIns="45650" numCol="1" rtlCol="0" anchor="b" anchorCtr="0" compatLnSpc="1">
              <a:prstTxWarp prst="textNoShape">
                <a:avLst/>
              </a:prstTxWarp>
            </a:bodyPr>
            <a:lstStyle/>
            <a:p>
              <a:pPr algn="ctr" defTabSz="684482" fontAlgn="ctr">
                <a:buClr>
                  <a:srgbClr val="CC9900"/>
                </a:buClr>
                <a:defRPr/>
              </a:pPr>
              <a:r>
                <a:rPr lang="en-US" sz="600" dirty="0" smtClean="0">
                  <a:solidFill>
                    <a:prstClr val="black"/>
                  </a:solidFill>
                  <a:latin typeface="Arial" panose="020B0604020202020204" pitchFamily="34" charset="0"/>
                </a:rPr>
                <a:t>VM</a:t>
              </a:r>
              <a:endParaRPr lang="en-US" altLang="zh-CN" sz="600" kern="0" dirty="0">
                <a:solidFill>
                  <a:prstClr val="black"/>
                </a:solidFill>
                <a:latin typeface="Arial" panose="020B0604020202020204" pitchFamily="34" charset="0"/>
                <a:ea typeface="微软雅黑" panose="020B0503020204020204" pitchFamily="34" charset="-122"/>
              </a:endParaRPr>
            </a:p>
          </p:txBody>
        </p:sp>
        <p:sp>
          <p:nvSpPr>
            <p:cNvPr id="458" name="矩形 457"/>
            <p:cNvSpPr/>
            <p:nvPr/>
          </p:nvSpPr>
          <p:spPr bwMode="auto">
            <a:xfrm>
              <a:off x="2721174" y="1067745"/>
              <a:ext cx="221054" cy="267526"/>
            </a:xfrm>
            <a:prstGeom prst="rect">
              <a:avLst/>
            </a:prstGeom>
            <a:solidFill>
              <a:srgbClr val="D9D9D9"/>
            </a:solidFill>
            <a:ln w="9525" cap="flat" cmpd="sng" algn="ctr">
              <a:noFill/>
              <a:prstDash val="solid"/>
              <a:round/>
              <a:headEnd type="none" w="med" len="med"/>
              <a:tailEnd type="none" w="med" len="med"/>
            </a:ln>
            <a:effectLst/>
          </p:spPr>
          <p:txBody>
            <a:bodyPr vert="horz" wrap="square" lIns="0" tIns="45650" rIns="0" bIns="45650" numCol="1" rtlCol="0" anchor="ctr" anchorCtr="0" compatLnSpc="1">
              <a:prstTxWarp prst="textNoShape">
                <a:avLst/>
              </a:prstTxWarp>
            </a:bodyPr>
            <a:lstStyle/>
            <a:p>
              <a:pPr algn="ctr" defTabSz="684482" fontAlgn="ctr">
                <a:buClr>
                  <a:srgbClr val="CC9900"/>
                </a:buClr>
                <a:defRPr/>
              </a:pPr>
              <a:r>
                <a:rPr lang="en-US" sz="600" dirty="0" smtClean="0">
                  <a:solidFill>
                    <a:prstClr val="black"/>
                  </a:solidFill>
                  <a:latin typeface="Arial" panose="020B0604020202020204" pitchFamily="34" charset="0"/>
                </a:rPr>
                <a:t>Virtual</a:t>
              </a:r>
              <a:endParaRPr lang="en-US" altLang="zh-CN" sz="600" kern="0" dirty="0" smtClean="0">
                <a:solidFill>
                  <a:prstClr val="black"/>
                </a:solidFill>
                <a:latin typeface="Arial" panose="020B0604020202020204" pitchFamily="34" charset="0"/>
                <a:ea typeface="微软雅黑" panose="020B0503020204020204" pitchFamily="34" charset="-122"/>
              </a:endParaRPr>
            </a:p>
            <a:p>
              <a:pPr algn="ctr" defTabSz="684482" fontAlgn="ctr">
                <a:buClr>
                  <a:srgbClr val="CC9900"/>
                </a:buClr>
                <a:defRPr/>
              </a:pPr>
              <a:r>
                <a:rPr lang="en-US" sz="600" dirty="0" smtClean="0">
                  <a:solidFill>
                    <a:prstClr val="black"/>
                  </a:solidFill>
                  <a:latin typeface="Arial" panose="020B0604020202020204" pitchFamily="34" charset="0"/>
                </a:rPr>
                <a:t>desktop</a:t>
              </a:r>
              <a:endParaRPr lang="en-US" sz="600" dirty="0">
                <a:solidFill>
                  <a:prstClr val="black"/>
                </a:solidFill>
                <a:latin typeface="Arial" panose="020B0604020202020204" pitchFamily="34" charset="0"/>
              </a:endParaRPr>
            </a:p>
          </p:txBody>
        </p:sp>
      </p:grpSp>
      <p:grpSp>
        <p:nvGrpSpPr>
          <p:cNvPr id="459" name="组合 35"/>
          <p:cNvGrpSpPr/>
          <p:nvPr/>
        </p:nvGrpSpPr>
        <p:grpSpPr>
          <a:xfrm>
            <a:off x="6366742" y="3003551"/>
            <a:ext cx="1108251" cy="783645"/>
            <a:chOff x="4309776" y="871458"/>
            <a:chExt cx="876572" cy="758023"/>
          </a:xfrm>
        </p:grpSpPr>
        <p:grpSp>
          <p:nvGrpSpPr>
            <p:cNvPr id="460" name="组合 160"/>
            <p:cNvGrpSpPr/>
            <p:nvPr/>
          </p:nvGrpSpPr>
          <p:grpSpPr>
            <a:xfrm>
              <a:off x="4309776" y="1158889"/>
              <a:ext cx="235349" cy="462365"/>
              <a:chOff x="3749379" y="1577225"/>
              <a:chExt cx="531998" cy="520793"/>
            </a:xfrm>
          </p:grpSpPr>
          <p:sp>
            <p:nvSpPr>
              <p:cNvPr id="477" name="圆角矩形 476"/>
              <p:cNvSpPr/>
              <p:nvPr/>
            </p:nvSpPr>
            <p:spPr bwMode="auto">
              <a:xfrm>
                <a:off x="3749379" y="1577225"/>
                <a:ext cx="531998" cy="368455"/>
              </a:xfrm>
              <a:prstGeom prst="round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sp>
            <p:nvSpPr>
              <p:cNvPr id="478" name="圆角矩形 477"/>
              <p:cNvSpPr/>
              <p:nvPr/>
            </p:nvSpPr>
            <p:spPr bwMode="auto">
              <a:xfrm>
                <a:off x="3749379" y="1729563"/>
                <a:ext cx="531998" cy="368455"/>
              </a:xfrm>
              <a:prstGeom prst="roundRect">
                <a:avLst/>
              </a:prstGeom>
              <a:solidFill>
                <a:sysClr val="window" lastClr="FFFFFF">
                  <a:lumMod val="65000"/>
                </a:sysClr>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grpSp>
        <p:grpSp>
          <p:nvGrpSpPr>
            <p:cNvPr id="461" name="组合 163"/>
            <p:cNvGrpSpPr/>
            <p:nvPr/>
          </p:nvGrpSpPr>
          <p:grpSpPr>
            <a:xfrm>
              <a:off x="4579903" y="1158889"/>
              <a:ext cx="329793" cy="462365"/>
              <a:chOff x="3749379" y="1577225"/>
              <a:chExt cx="531998" cy="520793"/>
            </a:xfrm>
          </p:grpSpPr>
          <p:sp>
            <p:nvSpPr>
              <p:cNvPr id="475" name="圆角矩形 474"/>
              <p:cNvSpPr/>
              <p:nvPr/>
            </p:nvSpPr>
            <p:spPr bwMode="auto">
              <a:xfrm>
                <a:off x="3749379" y="1577225"/>
                <a:ext cx="531998" cy="368455"/>
              </a:xfrm>
              <a:prstGeom prst="round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sp>
            <p:nvSpPr>
              <p:cNvPr id="476" name="圆角矩形 475"/>
              <p:cNvSpPr/>
              <p:nvPr/>
            </p:nvSpPr>
            <p:spPr bwMode="auto">
              <a:xfrm>
                <a:off x="3749379" y="1729563"/>
                <a:ext cx="531998" cy="368455"/>
              </a:xfrm>
              <a:prstGeom prst="roundRect">
                <a:avLst/>
              </a:prstGeom>
              <a:solidFill>
                <a:sysClr val="window" lastClr="FFFFFF">
                  <a:lumMod val="65000"/>
                </a:sysClr>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grpSp>
        <p:grpSp>
          <p:nvGrpSpPr>
            <p:cNvPr id="462" name="组合 166"/>
            <p:cNvGrpSpPr/>
            <p:nvPr/>
          </p:nvGrpSpPr>
          <p:grpSpPr>
            <a:xfrm>
              <a:off x="4348376" y="1167116"/>
              <a:ext cx="162363" cy="118793"/>
              <a:chOff x="4124725" y="3330985"/>
              <a:chExt cx="321630" cy="144016"/>
            </a:xfrm>
          </p:grpSpPr>
          <p:sp>
            <p:nvSpPr>
              <p:cNvPr id="473" name="矩形 472"/>
              <p:cNvSpPr/>
              <p:nvPr/>
            </p:nvSpPr>
            <p:spPr bwMode="auto">
              <a:xfrm>
                <a:off x="4124725" y="3330985"/>
                <a:ext cx="144016" cy="144016"/>
              </a:xfrm>
              <a:prstGeom prst="rect">
                <a:avLst/>
              </a:prstGeom>
              <a:solidFill>
                <a:srgbClr val="00B0F0"/>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sp>
            <p:nvSpPr>
              <p:cNvPr id="474" name="矩形 473"/>
              <p:cNvSpPr/>
              <p:nvPr/>
            </p:nvSpPr>
            <p:spPr bwMode="auto">
              <a:xfrm>
                <a:off x="4302339" y="3330985"/>
                <a:ext cx="144016" cy="144016"/>
              </a:xfrm>
              <a:prstGeom prst="rect">
                <a:avLst/>
              </a:prstGeom>
              <a:solidFill>
                <a:srgbClr val="00B0F0"/>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grpSp>
        <p:sp>
          <p:nvSpPr>
            <p:cNvPr id="463" name="矩形 462"/>
            <p:cNvSpPr/>
            <p:nvPr/>
          </p:nvSpPr>
          <p:spPr bwMode="auto">
            <a:xfrm>
              <a:off x="4607917" y="1179973"/>
              <a:ext cx="72700" cy="118793"/>
            </a:xfrm>
            <a:prstGeom prst="rect">
              <a:avLst/>
            </a:prstGeom>
            <a:solidFill>
              <a:srgbClr val="00B0F0"/>
            </a:solidFill>
            <a:ln w="9525" cap="flat" cmpd="sng" algn="ctr">
              <a:noFill/>
              <a:prstDash val="solid"/>
              <a:round/>
              <a:headEnd type="none" w="med" len="med"/>
              <a:tailEnd type="none" w="med" len="med"/>
            </a:ln>
            <a:effectLst/>
          </p:spPr>
          <p:txBody>
            <a:bodyPr vert="horz" wrap="square" lIns="68456" tIns="34228" rIns="68456" bIns="34228"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sp>
          <p:nvSpPr>
            <p:cNvPr id="464" name="矩形 463"/>
            <p:cNvSpPr/>
            <p:nvPr/>
          </p:nvSpPr>
          <p:spPr bwMode="auto">
            <a:xfrm>
              <a:off x="4697578" y="1179973"/>
              <a:ext cx="72700" cy="118793"/>
            </a:xfrm>
            <a:prstGeom prst="rect">
              <a:avLst/>
            </a:prstGeom>
            <a:solidFill>
              <a:srgbClr val="00B0F0"/>
            </a:solidFill>
            <a:ln w="9525" cap="flat" cmpd="sng" algn="ctr">
              <a:noFill/>
              <a:prstDash val="solid"/>
              <a:round/>
              <a:headEnd type="none" w="med" len="med"/>
              <a:tailEnd type="none" w="med" len="med"/>
            </a:ln>
            <a:effectLst/>
          </p:spPr>
          <p:txBody>
            <a:bodyPr vert="horz" wrap="square" lIns="68456" tIns="34228" rIns="68456" bIns="34228"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sp>
          <p:nvSpPr>
            <p:cNvPr id="465" name="矩形 464"/>
            <p:cNvSpPr/>
            <p:nvPr/>
          </p:nvSpPr>
          <p:spPr bwMode="auto">
            <a:xfrm>
              <a:off x="4787240" y="1179973"/>
              <a:ext cx="72700" cy="118793"/>
            </a:xfrm>
            <a:prstGeom prst="rect">
              <a:avLst/>
            </a:prstGeom>
            <a:solidFill>
              <a:srgbClr val="00B0F0"/>
            </a:solidFill>
            <a:ln w="9525" cap="flat" cmpd="sng" algn="ctr">
              <a:noFill/>
              <a:prstDash val="solid"/>
              <a:round/>
              <a:headEnd type="none" w="med" len="med"/>
              <a:tailEnd type="none" w="med" len="med"/>
            </a:ln>
            <a:effectLst/>
          </p:spPr>
          <p:txBody>
            <a:bodyPr vert="horz" wrap="square" lIns="68456" tIns="34228" rIns="68456" bIns="34228"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sp>
          <p:nvSpPr>
            <p:cNvPr id="466" name="圆角矩形 465"/>
            <p:cNvSpPr/>
            <p:nvPr/>
          </p:nvSpPr>
          <p:spPr bwMode="auto">
            <a:xfrm>
              <a:off x="4309776" y="871458"/>
              <a:ext cx="876572" cy="253371"/>
            </a:xfrm>
            <a:prstGeom prst="roundRect">
              <a:avLst/>
            </a:prstGeom>
            <a:solidFill>
              <a:srgbClr val="EEECE1">
                <a:lumMod val="75000"/>
              </a:srgbClr>
            </a:solidFill>
            <a:ln w="9525" cap="flat" cmpd="sng" algn="ctr">
              <a:noFill/>
              <a:prstDash val="solid"/>
              <a:round/>
              <a:headEnd type="none" w="med" len="med"/>
              <a:tailEnd type="none" w="med" len="med"/>
            </a:ln>
            <a:effectLst/>
          </p:spPr>
          <p:txBody>
            <a:bodyPr vert="horz" wrap="square" lIns="0" tIns="34228" rIns="0" bIns="34228" numCol="1" rtlCol="0" anchor="ctr" anchorCtr="0" compatLnSpc="1">
              <a:prstTxWarp prst="textNoShape">
                <a:avLst/>
              </a:prstTxWarp>
            </a:bodyPr>
            <a:lstStyle/>
            <a:p>
              <a:pPr algn="ctr" defTabSz="684482" fontAlgn="ctr">
                <a:buClr>
                  <a:srgbClr val="CC9900"/>
                </a:buClr>
                <a:defRPr/>
              </a:pPr>
              <a:r>
                <a:rPr lang="en-US" sz="800" dirty="0" smtClean="0">
                  <a:solidFill>
                    <a:prstClr val="black"/>
                  </a:solidFill>
                  <a:latin typeface="Arial" panose="020B0604020202020204" pitchFamily="34" charset="0"/>
                </a:rPr>
                <a:t>Centralized resource management</a:t>
              </a:r>
              <a:endParaRPr lang="en-US" sz="800" dirty="0">
                <a:solidFill>
                  <a:prstClr val="black"/>
                </a:solidFill>
                <a:latin typeface="Arial" panose="020B0604020202020204" pitchFamily="34" charset="0"/>
              </a:endParaRPr>
            </a:p>
          </p:txBody>
        </p:sp>
        <p:grpSp>
          <p:nvGrpSpPr>
            <p:cNvPr id="467" name="组合 173"/>
            <p:cNvGrpSpPr/>
            <p:nvPr/>
          </p:nvGrpSpPr>
          <p:grpSpPr>
            <a:xfrm>
              <a:off x="4950998" y="1167116"/>
              <a:ext cx="235349" cy="462365"/>
              <a:chOff x="3749379" y="1577225"/>
              <a:chExt cx="531998" cy="520793"/>
            </a:xfrm>
          </p:grpSpPr>
          <p:sp>
            <p:nvSpPr>
              <p:cNvPr id="471" name="圆角矩形 470"/>
              <p:cNvSpPr/>
              <p:nvPr/>
            </p:nvSpPr>
            <p:spPr bwMode="auto">
              <a:xfrm>
                <a:off x="3749379" y="1577225"/>
                <a:ext cx="531998" cy="368455"/>
              </a:xfrm>
              <a:prstGeom prst="round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sp>
            <p:nvSpPr>
              <p:cNvPr id="472" name="圆角矩形 471"/>
              <p:cNvSpPr/>
              <p:nvPr/>
            </p:nvSpPr>
            <p:spPr bwMode="auto">
              <a:xfrm>
                <a:off x="3749379" y="1729563"/>
                <a:ext cx="531998" cy="368455"/>
              </a:xfrm>
              <a:prstGeom prst="roundRect">
                <a:avLst/>
              </a:prstGeom>
              <a:solidFill>
                <a:sysClr val="window" lastClr="FFFFFF">
                  <a:lumMod val="65000"/>
                </a:sysClr>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grpSp>
        <p:grpSp>
          <p:nvGrpSpPr>
            <p:cNvPr id="468" name="组合 176"/>
            <p:cNvGrpSpPr/>
            <p:nvPr/>
          </p:nvGrpSpPr>
          <p:grpSpPr>
            <a:xfrm>
              <a:off x="4989599" y="1175344"/>
              <a:ext cx="162363" cy="118793"/>
              <a:chOff x="4124725" y="3330985"/>
              <a:chExt cx="321630" cy="144016"/>
            </a:xfrm>
          </p:grpSpPr>
          <p:sp>
            <p:nvSpPr>
              <p:cNvPr id="469" name="矩形 468"/>
              <p:cNvSpPr/>
              <p:nvPr/>
            </p:nvSpPr>
            <p:spPr bwMode="auto">
              <a:xfrm>
                <a:off x="4124725" y="3330985"/>
                <a:ext cx="144016" cy="144016"/>
              </a:xfrm>
              <a:prstGeom prst="rect">
                <a:avLst/>
              </a:prstGeom>
              <a:solidFill>
                <a:srgbClr val="00B0F0"/>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sp>
            <p:nvSpPr>
              <p:cNvPr id="470" name="矩形 469"/>
              <p:cNvSpPr/>
              <p:nvPr/>
            </p:nvSpPr>
            <p:spPr bwMode="auto">
              <a:xfrm>
                <a:off x="4302339" y="3330985"/>
                <a:ext cx="144016" cy="144016"/>
              </a:xfrm>
              <a:prstGeom prst="rect">
                <a:avLst/>
              </a:prstGeom>
              <a:solidFill>
                <a:srgbClr val="00B0F0"/>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050" kern="0" dirty="0">
                  <a:solidFill>
                    <a:prstClr val="black"/>
                  </a:solidFill>
                  <a:latin typeface="Arial" panose="020B0604020202020204" pitchFamily="34" charset="0"/>
                  <a:ea typeface="微软雅黑" panose="020B0503020204020204" pitchFamily="34" charset="-122"/>
                </a:endParaRPr>
              </a:p>
            </p:txBody>
          </p:sp>
        </p:grpSp>
      </p:grpSp>
      <p:sp>
        <p:nvSpPr>
          <p:cNvPr id="479" name="文本框 478"/>
          <p:cNvSpPr txBox="1"/>
          <p:nvPr/>
        </p:nvSpPr>
        <p:spPr>
          <a:xfrm>
            <a:off x="6159761" y="2668529"/>
            <a:ext cx="1621280" cy="292222"/>
          </a:xfrm>
          <a:prstGeom prst="rect">
            <a:avLst/>
          </a:prstGeom>
          <a:noFill/>
        </p:spPr>
        <p:txBody>
          <a:bodyPr wrap="square" lIns="121756" tIns="60878" rIns="121756" bIns="60878" rtlCol="0" anchor="ctr">
            <a:spAutoFit/>
          </a:bodyPr>
          <a:lstStyle>
            <a:defPPr>
              <a:defRPr lang="en-US"/>
            </a:defPPr>
            <a:lvl1pPr algn="ctr">
              <a:defRPr sz="1200" b="1">
                <a:solidFill>
                  <a:srgbClr val="1F497D"/>
                </a:solidFill>
                <a:latin typeface="Arial"/>
                <a:ea typeface="+mj-ea"/>
              </a:defRPr>
            </a:lvl1pPr>
          </a:lstStyle>
          <a:p>
            <a:pPr defTabSz="1217413" fontAlgn="ctr"/>
            <a:r>
              <a:rPr lang="en-US" sz="1100" dirty="0" smtClean="0">
                <a:solidFill>
                  <a:srgbClr val="666666"/>
                </a:solidFill>
                <a:latin typeface="Arial" panose="020B0604020202020204" pitchFamily="34" charset="0"/>
              </a:rPr>
              <a:t>Resource pooling</a:t>
            </a:r>
            <a:endParaRPr lang="en-US" altLang="zh-CN" sz="1100" dirty="0">
              <a:solidFill>
                <a:srgbClr val="666666"/>
              </a:solidFill>
              <a:latin typeface="Arial" panose="020B0604020202020204" pitchFamily="34" charset="0"/>
              <a:ea typeface="微软雅黑" panose="020B0503020204020204" pitchFamily="34" charset="-122"/>
            </a:endParaRPr>
          </a:p>
        </p:txBody>
      </p:sp>
      <p:sp>
        <p:nvSpPr>
          <p:cNvPr id="480" name="文本框 479"/>
          <p:cNvSpPr txBox="1"/>
          <p:nvPr/>
        </p:nvSpPr>
        <p:spPr>
          <a:xfrm>
            <a:off x="5989861" y="3885650"/>
            <a:ext cx="1933580" cy="1200163"/>
          </a:xfrm>
          <a:prstGeom prst="rect">
            <a:avLst/>
          </a:prstGeom>
          <a:noFill/>
        </p:spPr>
        <p:txBody>
          <a:bodyPr wrap="square" lIns="121756" tIns="60878" rIns="121756" bIns="60878" rtlCol="0">
            <a:spAutoFit/>
          </a:bodyPr>
          <a:lstStyle/>
          <a:p>
            <a:pPr defTabSz="1217413" fontAlgn="ctr"/>
            <a:r>
              <a:rPr lang="en-US" dirty="0" smtClean="0">
                <a:latin typeface="Arial" panose="020B0604020202020204" pitchFamily="34" charset="0"/>
              </a:rPr>
              <a:t>Technologies:</a:t>
            </a:r>
            <a:endParaRPr lang="en-US" altLang="zh-CN" dirty="0" smtClean="0">
              <a:latin typeface="Arial" panose="020B0604020202020204" pitchFamily="34" charset="0"/>
              <a:ea typeface="微软雅黑" panose="020B0503020204020204" pitchFamily="34" charset="-122"/>
            </a:endParaRPr>
          </a:p>
          <a:p>
            <a:pPr marL="171450" indent="-171450" defTabSz="1217413" fontAlgn="ctr">
              <a:buFont typeface="Arial" panose="020B0604020202020204" pitchFamily="34" charset="0"/>
              <a:buChar char="•"/>
            </a:pPr>
            <a:r>
              <a:rPr lang="en-US" dirty="0" smtClean="0">
                <a:latin typeface="Arial" panose="020B0604020202020204" pitchFamily="34" charset="0"/>
              </a:rPr>
              <a:t>The management platform integrates virtualization silos as resource pools.</a:t>
            </a:r>
            <a:endParaRPr lang="en-US" altLang="zh-CN" dirty="0" smtClean="0">
              <a:latin typeface="Arial" panose="020B0604020202020204" pitchFamily="34" charset="0"/>
              <a:ea typeface="微软雅黑" panose="020B0503020204020204" pitchFamily="34" charset="-122"/>
            </a:endParaRPr>
          </a:p>
          <a:p>
            <a:pPr defTabSz="1217413" fontAlgn="ctr"/>
            <a:r>
              <a:rPr lang="en-US" dirty="0" smtClean="0">
                <a:latin typeface="Arial" panose="020B0604020202020204" pitchFamily="34" charset="0"/>
              </a:rPr>
              <a:t>Benefits:</a:t>
            </a:r>
            <a:endParaRPr lang="en-US" altLang="zh-CN" dirty="0" smtClean="0">
              <a:latin typeface="Arial" panose="020B0604020202020204" pitchFamily="34" charset="0"/>
              <a:ea typeface="微软雅黑" panose="020B0503020204020204" pitchFamily="34" charset="-122"/>
            </a:endParaRPr>
          </a:p>
          <a:p>
            <a:pPr marL="171450" indent="-171450" defTabSz="1217413" fontAlgn="ctr">
              <a:buFont typeface="Arial" panose="020B0604020202020204" pitchFamily="34" charset="0"/>
              <a:buChar char="•"/>
            </a:pPr>
            <a:r>
              <a:rPr lang="en-US" dirty="0" smtClean="0">
                <a:latin typeface="Arial" panose="020B0604020202020204" pitchFamily="34" charset="0"/>
              </a:rPr>
              <a:t>Centralized management</a:t>
            </a:r>
          </a:p>
          <a:p>
            <a:pPr marL="171450" indent="-171450" defTabSz="1217413" fontAlgn="ctr">
              <a:buFont typeface="Arial" panose="020B0604020202020204" pitchFamily="34" charset="0"/>
              <a:buChar char="•"/>
            </a:pPr>
            <a:r>
              <a:rPr lang="en-US" dirty="0" smtClean="0">
                <a:latin typeface="Arial" panose="020B0604020202020204" pitchFamily="34" charset="0"/>
              </a:rPr>
              <a:t>Sharing</a:t>
            </a:r>
            <a:endParaRPr lang="en-US" dirty="0">
              <a:latin typeface="Arial" panose="020B0604020202020204" pitchFamily="34" charset="0"/>
            </a:endParaRPr>
          </a:p>
        </p:txBody>
      </p:sp>
      <p:sp>
        <p:nvSpPr>
          <p:cNvPr id="481" name="文本框 480"/>
          <p:cNvSpPr txBox="1"/>
          <p:nvPr/>
        </p:nvSpPr>
        <p:spPr>
          <a:xfrm>
            <a:off x="3959054" y="3885650"/>
            <a:ext cx="1791890" cy="892386"/>
          </a:xfrm>
          <a:prstGeom prst="rect">
            <a:avLst/>
          </a:prstGeom>
          <a:noFill/>
        </p:spPr>
        <p:txBody>
          <a:bodyPr wrap="square" lIns="121756" tIns="60878" rIns="121756" bIns="60878" rtlCol="0">
            <a:spAutoFit/>
          </a:bodyPr>
          <a:lstStyle/>
          <a:p>
            <a:pPr defTabSz="1217413" fontAlgn="ctr"/>
            <a:r>
              <a:rPr lang="en-US" dirty="0" smtClean="0">
                <a:latin typeface="Arial" panose="020B0604020202020204" pitchFamily="34" charset="0"/>
              </a:rPr>
              <a:t>Technologies:</a:t>
            </a:r>
          </a:p>
          <a:p>
            <a:pPr marL="171450" indent="-171450" defTabSz="1217413" fontAlgn="ctr">
              <a:buFont typeface="Arial" panose="020B0604020202020204" pitchFamily="34" charset="0"/>
              <a:buChar char="•"/>
            </a:pPr>
            <a:r>
              <a:rPr lang="en-US" dirty="0" smtClean="0">
                <a:latin typeface="Arial" panose="020B0604020202020204" pitchFamily="34" charset="0"/>
              </a:rPr>
              <a:t>Virtualized deployment</a:t>
            </a:r>
            <a:endParaRPr lang="en-US" altLang="zh-CN" dirty="0" smtClean="0">
              <a:latin typeface="Arial" panose="020B0604020202020204" pitchFamily="34" charset="0"/>
              <a:ea typeface="微软雅黑" panose="020B0503020204020204" pitchFamily="34" charset="-122"/>
            </a:endParaRPr>
          </a:p>
          <a:p>
            <a:pPr defTabSz="1217413" fontAlgn="ctr"/>
            <a:r>
              <a:rPr lang="en-US" dirty="0" smtClean="0">
                <a:latin typeface="Arial" panose="020B0604020202020204" pitchFamily="34" charset="0"/>
              </a:rPr>
              <a:t>Benefits:</a:t>
            </a:r>
            <a:endParaRPr lang="en-US" altLang="zh-CN" dirty="0" smtClean="0">
              <a:latin typeface="Arial" panose="020B0604020202020204" pitchFamily="34" charset="0"/>
              <a:ea typeface="微软雅黑" panose="020B0503020204020204" pitchFamily="34" charset="-122"/>
            </a:endParaRPr>
          </a:p>
          <a:p>
            <a:pPr marL="171450" indent="-171450" defTabSz="1217413" fontAlgn="ctr">
              <a:buFont typeface="Arial" panose="020B0604020202020204" pitchFamily="34" charset="0"/>
              <a:buChar char="•"/>
            </a:pPr>
            <a:r>
              <a:rPr lang="en-US" dirty="0" smtClean="0">
                <a:latin typeface="Arial" panose="020B0604020202020204" pitchFamily="34" charset="0"/>
              </a:rPr>
              <a:t>Higher device usage</a:t>
            </a:r>
          </a:p>
          <a:p>
            <a:pPr marL="171450" indent="-171450" defTabSz="1217413" fontAlgn="ctr">
              <a:buFont typeface="Arial" panose="020B0604020202020204" pitchFamily="34" charset="0"/>
              <a:buChar char="•"/>
            </a:pPr>
            <a:r>
              <a:rPr lang="en-US" dirty="0" smtClean="0">
                <a:latin typeface="Arial" panose="020B0604020202020204" pitchFamily="34" charset="0"/>
              </a:rPr>
              <a:t>Simplified O&amp;M</a:t>
            </a:r>
            <a:endParaRPr lang="en-US" dirty="0">
              <a:latin typeface="Arial" panose="020B0604020202020204" pitchFamily="34" charset="0"/>
            </a:endParaRPr>
          </a:p>
        </p:txBody>
      </p:sp>
      <p:sp>
        <p:nvSpPr>
          <p:cNvPr id="482" name="圆角矩形 481"/>
          <p:cNvSpPr/>
          <p:nvPr/>
        </p:nvSpPr>
        <p:spPr bwMode="auto">
          <a:xfrm>
            <a:off x="2666567" y="3159395"/>
            <a:ext cx="284984" cy="300241"/>
          </a:xfrm>
          <a:prstGeom prst="round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100" kern="0" dirty="0">
              <a:solidFill>
                <a:prstClr val="black"/>
              </a:solidFill>
              <a:latin typeface="Arial" panose="020B0604020202020204" pitchFamily="34" charset="0"/>
              <a:ea typeface="微软雅黑" panose="020B0503020204020204" pitchFamily="34" charset="-122"/>
            </a:endParaRPr>
          </a:p>
        </p:txBody>
      </p:sp>
      <p:sp>
        <p:nvSpPr>
          <p:cNvPr id="483" name="圆角矩形 482"/>
          <p:cNvSpPr/>
          <p:nvPr/>
        </p:nvSpPr>
        <p:spPr bwMode="auto">
          <a:xfrm>
            <a:off x="2994606" y="3159395"/>
            <a:ext cx="284984" cy="300241"/>
          </a:xfrm>
          <a:prstGeom prst="round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100" kern="0" dirty="0">
              <a:solidFill>
                <a:prstClr val="black"/>
              </a:solidFill>
              <a:latin typeface="Arial" panose="020B0604020202020204" pitchFamily="34" charset="0"/>
              <a:ea typeface="微软雅黑" panose="020B0503020204020204" pitchFamily="34" charset="-122"/>
            </a:endParaRPr>
          </a:p>
        </p:txBody>
      </p:sp>
      <p:sp>
        <p:nvSpPr>
          <p:cNvPr id="484" name="圆角矩形 483"/>
          <p:cNvSpPr/>
          <p:nvPr/>
        </p:nvSpPr>
        <p:spPr bwMode="auto">
          <a:xfrm>
            <a:off x="2666569" y="3447814"/>
            <a:ext cx="284987" cy="110606"/>
          </a:xfrm>
          <a:prstGeom prst="roundRect">
            <a:avLst/>
          </a:prstGeom>
          <a:solidFill>
            <a:sysClr val="window" lastClr="FFFFFF">
              <a:lumMod val="65000"/>
            </a:sysClr>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100" kern="0" dirty="0">
              <a:solidFill>
                <a:prstClr val="black"/>
              </a:solidFill>
              <a:latin typeface="Arial" panose="020B0604020202020204" pitchFamily="34" charset="0"/>
              <a:ea typeface="微软雅黑" panose="020B0503020204020204" pitchFamily="34" charset="-122"/>
            </a:endParaRPr>
          </a:p>
        </p:txBody>
      </p:sp>
      <p:sp>
        <p:nvSpPr>
          <p:cNvPr id="485" name="圆角矩形 484"/>
          <p:cNvSpPr/>
          <p:nvPr/>
        </p:nvSpPr>
        <p:spPr bwMode="auto">
          <a:xfrm>
            <a:off x="2994611" y="3447814"/>
            <a:ext cx="284987" cy="110606"/>
          </a:xfrm>
          <a:prstGeom prst="roundRect">
            <a:avLst/>
          </a:prstGeom>
          <a:solidFill>
            <a:sysClr val="window" lastClr="FFFFFF">
              <a:lumMod val="65000"/>
            </a:sysClr>
          </a:solidFill>
          <a:ln w="9525" cap="flat" cmpd="sng" algn="ctr">
            <a:noFill/>
            <a:prstDash val="solid"/>
            <a:round/>
            <a:headEnd type="none" w="med" len="med"/>
            <a:tailEnd type="none" w="med" len="med"/>
          </a:ln>
          <a:effectLst/>
        </p:spPr>
        <p:txBody>
          <a:bodyPr vert="horz" wrap="square" lIns="91299" tIns="45650" rIns="91299" bIns="45650" numCol="1" rtlCol="0" anchor="t" anchorCtr="0" compatLnSpc="1">
            <a:prstTxWarp prst="textNoShape">
              <a:avLst/>
            </a:prstTxWarp>
          </a:bodyPr>
          <a:lstStyle/>
          <a:p>
            <a:pPr algn="ctr" defTabSz="684482" fontAlgn="ctr">
              <a:buClr>
                <a:srgbClr val="CC9900"/>
              </a:buClr>
              <a:buFont typeface="Wingdings" pitchFamily="2" charset="2"/>
              <a:buChar char="n"/>
              <a:defRPr/>
            </a:pPr>
            <a:endParaRPr lang="en-US" altLang="zh-CN" sz="1100" kern="0" dirty="0">
              <a:solidFill>
                <a:prstClr val="black"/>
              </a:solidFill>
              <a:latin typeface="Arial" panose="020B0604020202020204" pitchFamily="34" charset="0"/>
              <a:ea typeface="微软雅黑" panose="020B0503020204020204" pitchFamily="34" charset="-122"/>
            </a:endParaRPr>
          </a:p>
        </p:txBody>
      </p:sp>
      <p:sp>
        <p:nvSpPr>
          <p:cNvPr id="486" name="文本框 485"/>
          <p:cNvSpPr txBox="1"/>
          <p:nvPr/>
        </p:nvSpPr>
        <p:spPr>
          <a:xfrm>
            <a:off x="2565812" y="3137621"/>
            <a:ext cx="817640" cy="307635"/>
          </a:xfrm>
          <a:prstGeom prst="rect">
            <a:avLst/>
          </a:prstGeom>
          <a:noFill/>
        </p:spPr>
        <p:txBody>
          <a:bodyPr wrap="square" lIns="91299" tIns="45650" rIns="91299" bIns="45650" rtlCol="0">
            <a:spAutoFit/>
          </a:bodyPr>
          <a:lstStyle/>
          <a:p>
            <a:pPr algn="ctr" defTabSz="1217413" fontAlgn="ctr"/>
            <a:r>
              <a:rPr lang="en-US" sz="700" dirty="0" smtClean="0">
                <a:solidFill>
                  <a:srgbClr val="1F497D"/>
                </a:solidFill>
                <a:latin typeface="Arial" panose="020B0604020202020204" pitchFamily="34" charset="0"/>
              </a:rPr>
              <a:t>Physical machine silos</a:t>
            </a:r>
            <a:endParaRPr lang="en-US" altLang="zh-CN" sz="500" dirty="0">
              <a:solidFill>
                <a:prstClr val="black"/>
              </a:solidFill>
              <a:latin typeface="Arial" panose="020B0604020202020204" pitchFamily="34" charset="0"/>
              <a:ea typeface="微软雅黑" panose="020B0503020204020204" pitchFamily="34" charset="-122"/>
            </a:endParaRPr>
          </a:p>
        </p:txBody>
      </p:sp>
      <p:sp>
        <p:nvSpPr>
          <p:cNvPr id="487" name="文本框 486"/>
          <p:cNvSpPr txBox="1"/>
          <p:nvPr/>
        </p:nvSpPr>
        <p:spPr>
          <a:xfrm>
            <a:off x="8618136" y="2668529"/>
            <a:ext cx="1365977" cy="292222"/>
          </a:xfrm>
          <a:prstGeom prst="rect">
            <a:avLst/>
          </a:prstGeom>
          <a:noFill/>
        </p:spPr>
        <p:txBody>
          <a:bodyPr wrap="square" lIns="121756" tIns="60878" rIns="121756" bIns="60878" rtlCol="0" anchor="ctr">
            <a:spAutoFit/>
          </a:bodyPr>
          <a:lstStyle>
            <a:defPPr>
              <a:defRPr lang="en-US"/>
            </a:defPPr>
            <a:lvl1pPr algn="ctr">
              <a:defRPr sz="1200" b="1">
                <a:solidFill>
                  <a:srgbClr val="1F497D"/>
                </a:solidFill>
                <a:latin typeface="Arial"/>
                <a:ea typeface="+mj-ea"/>
              </a:defRPr>
            </a:lvl1pPr>
          </a:lstStyle>
          <a:p>
            <a:pPr defTabSz="1217413" fontAlgn="ctr"/>
            <a:r>
              <a:rPr lang="en-US" sz="1100" dirty="0" smtClean="0">
                <a:solidFill>
                  <a:srgbClr val="666666"/>
                </a:solidFill>
                <a:latin typeface="Arial" panose="020B0604020202020204" pitchFamily="34" charset="0"/>
              </a:rPr>
              <a:t>Basic services</a:t>
            </a:r>
            <a:endParaRPr lang="en-US" altLang="zh-CN" sz="1100" dirty="0">
              <a:solidFill>
                <a:srgbClr val="666666"/>
              </a:solidFill>
              <a:latin typeface="Arial" panose="020B0604020202020204" pitchFamily="34" charset="0"/>
              <a:ea typeface="微软雅黑" panose="020B0503020204020204" pitchFamily="34" charset="-122"/>
            </a:endParaRPr>
          </a:p>
        </p:txBody>
      </p:sp>
      <p:sp>
        <p:nvSpPr>
          <p:cNvPr id="488" name="圆角矩形 487"/>
          <p:cNvSpPr/>
          <p:nvPr/>
        </p:nvSpPr>
        <p:spPr bwMode="auto">
          <a:xfrm>
            <a:off x="8697446" y="3205371"/>
            <a:ext cx="1218610" cy="281854"/>
          </a:xfrm>
          <a:prstGeom prst="roundRect">
            <a:avLst/>
          </a:prstGeom>
          <a:solidFill>
            <a:srgbClr val="4BACC6">
              <a:lumMod val="90000"/>
            </a:srgbClr>
          </a:solidFill>
          <a:ln w="9525" cap="flat" cmpd="sng" algn="ctr">
            <a:noFill/>
            <a:prstDash val="solid"/>
            <a:round/>
            <a:headEnd type="none" w="med" len="med"/>
            <a:tailEnd type="none" w="med" len="med"/>
          </a:ln>
          <a:effectLst/>
        </p:spPr>
        <p:txBody>
          <a:bodyPr vert="horz" wrap="square" lIns="121764" tIns="60882" rIns="121764" bIns="60882" numCol="1" rtlCol="0" anchor="ctr" anchorCtr="0" compatLnSpc="1">
            <a:prstTxWarp prst="textNoShape">
              <a:avLst/>
            </a:prstTxWarp>
          </a:bodyPr>
          <a:lstStyle/>
          <a:p>
            <a:pPr algn="ctr" defTabSz="1217413" fontAlgn="ctr">
              <a:buClr>
                <a:srgbClr val="CC9900"/>
              </a:buClr>
              <a:defRPr/>
            </a:pPr>
            <a:r>
              <a:rPr lang="en-US" sz="800" dirty="0" smtClean="0">
                <a:solidFill>
                  <a:prstClr val="black"/>
                </a:solidFill>
                <a:latin typeface="Arial" panose="020B0604020202020204" pitchFamily="34" charset="0"/>
              </a:rPr>
              <a:t>Automatic resource orchestration</a:t>
            </a:r>
            <a:endParaRPr lang="en-US" sz="800" dirty="0">
              <a:solidFill>
                <a:prstClr val="black"/>
              </a:solidFill>
              <a:latin typeface="Arial" panose="020B0604020202020204" pitchFamily="34" charset="0"/>
            </a:endParaRPr>
          </a:p>
        </p:txBody>
      </p:sp>
      <p:grpSp>
        <p:nvGrpSpPr>
          <p:cNvPr id="489" name="组合 55"/>
          <p:cNvGrpSpPr/>
          <p:nvPr/>
        </p:nvGrpSpPr>
        <p:grpSpPr>
          <a:xfrm>
            <a:off x="8537922" y="3497923"/>
            <a:ext cx="1478861" cy="333098"/>
            <a:chOff x="6587121" y="2712497"/>
            <a:chExt cx="1450855" cy="400805"/>
          </a:xfrm>
        </p:grpSpPr>
        <p:sp>
          <p:nvSpPr>
            <p:cNvPr id="490" name="圆角矩形 489"/>
            <p:cNvSpPr/>
            <p:nvPr/>
          </p:nvSpPr>
          <p:spPr bwMode="auto">
            <a:xfrm>
              <a:off x="6710598" y="2712497"/>
              <a:ext cx="361619" cy="384017"/>
            </a:xfrm>
            <a:prstGeom prst="round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121764" tIns="60882" rIns="121764" bIns="60882" numCol="1" rtlCol="0" anchor="t" anchorCtr="0" compatLnSpc="1">
              <a:prstTxWarp prst="textNoShape">
                <a:avLst/>
              </a:prstTxWarp>
            </a:bodyPr>
            <a:lstStyle/>
            <a:p>
              <a:pPr algn="ctr" defTabSz="1217503" fontAlgn="ctr">
                <a:buClr>
                  <a:srgbClr val="CC9900"/>
                </a:buClr>
                <a:buFont typeface="Wingdings" pitchFamily="2" charset="2"/>
                <a:buChar char="n"/>
                <a:defRPr/>
              </a:pPr>
              <a:endParaRPr lang="en-US" altLang="zh-CN" sz="800" kern="0" dirty="0">
                <a:solidFill>
                  <a:prstClr val="black"/>
                </a:solidFill>
                <a:latin typeface="Arial" panose="020B0604020202020204" pitchFamily="34" charset="0"/>
                <a:ea typeface="微软雅黑" panose="020B0503020204020204" pitchFamily="34" charset="-122"/>
              </a:endParaRPr>
            </a:p>
          </p:txBody>
        </p:sp>
        <p:sp>
          <p:nvSpPr>
            <p:cNvPr id="491" name="文本框 490"/>
            <p:cNvSpPr txBox="1"/>
            <p:nvPr/>
          </p:nvSpPr>
          <p:spPr>
            <a:xfrm>
              <a:off x="6587121" y="2750904"/>
              <a:ext cx="610949" cy="333303"/>
            </a:xfrm>
            <a:prstGeom prst="rect">
              <a:avLst/>
            </a:prstGeom>
            <a:noFill/>
          </p:spPr>
          <p:txBody>
            <a:bodyPr wrap="square" rtlCol="0">
              <a:spAutoFit/>
            </a:bodyPr>
            <a:lstStyle>
              <a:defPPr>
                <a:defRPr lang="en-US"/>
              </a:defPPr>
              <a:lvl1pPr algn="ctr">
                <a:defRPr sz="1200" b="1">
                  <a:solidFill>
                    <a:srgbClr val="1F497D"/>
                  </a:solidFill>
                  <a:latin typeface="Arial"/>
                  <a:ea typeface="+mj-ea"/>
                </a:defRPr>
              </a:lvl1pPr>
            </a:lstStyle>
            <a:p>
              <a:pPr defTabSz="1217413" fontAlgn="ctr">
                <a:defRPr/>
              </a:pPr>
              <a:r>
                <a:rPr lang="en-US" sz="600" dirty="0" smtClean="0">
                  <a:latin typeface="Arial" panose="020B0604020202020204" pitchFamily="34" charset="0"/>
                </a:rPr>
                <a:t>Standard</a:t>
              </a:r>
              <a:endParaRPr lang="en-US" altLang="zh-CN" sz="600" kern="0" dirty="0" smtClean="0">
                <a:latin typeface="Arial" panose="020B0604020202020204" pitchFamily="34" charset="0"/>
                <a:ea typeface="微软雅黑" panose="020B0503020204020204" pitchFamily="34" charset="-122"/>
              </a:endParaRPr>
            </a:p>
            <a:p>
              <a:pPr defTabSz="1217413" fontAlgn="ctr">
                <a:defRPr/>
              </a:pPr>
              <a:r>
                <a:rPr lang="en-US" sz="600" dirty="0" smtClean="0">
                  <a:latin typeface="Arial" panose="020B0604020202020204" pitchFamily="34" charset="0"/>
                </a:rPr>
                <a:t>hardware</a:t>
              </a:r>
              <a:endParaRPr lang="en-US" altLang="zh-CN" sz="600" kern="0" dirty="0">
                <a:latin typeface="Arial" panose="020B0604020202020204" pitchFamily="34" charset="0"/>
                <a:ea typeface="微软雅黑" panose="020B0503020204020204" pitchFamily="34" charset="-122"/>
              </a:endParaRPr>
            </a:p>
          </p:txBody>
        </p:sp>
        <p:sp>
          <p:nvSpPr>
            <p:cNvPr id="492" name="圆角矩形 491"/>
            <p:cNvSpPr/>
            <p:nvPr/>
          </p:nvSpPr>
          <p:spPr bwMode="auto">
            <a:xfrm>
              <a:off x="7133280" y="2718243"/>
              <a:ext cx="361619" cy="384017"/>
            </a:xfrm>
            <a:prstGeom prst="round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121764" tIns="60882" rIns="121764" bIns="60882" numCol="1" rtlCol="0" anchor="t" anchorCtr="0" compatLnSpc="1">
              <a:prstTxWarp prst="textNoShape">
                <a:avLst/>
              </a:prstTxWarp>
            </a:bodyPr>
            <a:lstStyle/>
            <a:p>
              <a:pPr algn="ctr" defTabSz="1217503" fontAlgn="ctr">
                <a:buClr>
                  <a:srgbClr val="CC9900"/>
                </a:buClr>
                <a:buFont typeface="Wingdings" pitchFamily="2" charset="2"/>
                <a:buChar char="n"/>
                <a:defRPr/>
              </a:pPr>
              <a:endParaRPr lang="en-US" altLang="zh-CN" sz="800" kern="0" dirty="0">
                <a:solidFill>
                  <a:prstClr val="black"/>
                </a:solidFill>
                <a:latin typeface="Arial" panose="020B0604020202020204" pitchFamily="34" charset="0"/>
                <a:ea typeface="微软雅黑" panose="020B0503020204020204" pitchFamily="34" charset="-122"/>
              </a:endParaRPr>
            </a:p>
          </p:txBody>
        </p:sp>
        <p:sp>
          <p:nvSpPr>
            <p:cNvPr id="493" name="圆角矩形 492"/>
            <p:cNvSpPr/>
            <p:nvPr/>
          </p:nvSpPr>
          <p:spPr bwMode="auto">
            <a:xfrm>
              <a:off x="7549320" y="2729285"/>
              <a:ext cx="361619" cy="384017"/>
            </a:xfrm>
            <a:prstGeom prst="round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121764" tIns="60882" rIns="121764" bIns="60882" numCol="1" rtlCol="0" anchor="t" anchorCtr="0" compatLnSpc="1">
              <a:prstTxWarp prst="textNoShape">
                <a:avLst/>
              </a:prstTxWarp>
            </a:bodyPr>
            <a:lstStyle/>
            <a:p>
              <a:pPr algn="ctr" defTabSz="1217503" fontAlgn="ctr">
                <a:buClr>
                  <a:srgbClr val="CC9900"/>
                </a:buClr>
                <a:buFont typeface="Wingdings" pitchFamily="2" charset="2"/>
                <a:buChar char="n"/>
                <a:defRPr/>
              </a:pPr>
              <a:endParaRPr lang="en-US" altLang="zh-CN" sz="800" kern="0" dirty="0">
                <a:solidFill>
                  <a:prstClr val="black"/>
                </a:solidFill>
                <a:latin typeface="Arial" panose="020B0604020202020204" pitchFamily="34" charset="0"/>
                <a:ea typeface="微软雅黑" panose="020B0503020204020204" pitchFamily="34" charset="-122"/>
              </a:endParaRPr>
            </a:p>
          </p:txBody>
        </p:sp>
        <p:sp>
          <p:nvSpPr>
            <p:cNvPr id="494" name="文本框 493"/>
            <p:cNvSpPr txBox="1"/>
            <p:nvPr/>
          </p:nvSpPr>
          <p:spPr>
            <a:xfrm>
              <a:off x="7007024" y="2750904"/>
              <a:ext cx="610949" cy="333303"/>
            </a:xfrm>
            <a:prstGeom prst="rect">
              <a:avLst/>
            </a:prstGeom>
            <a:noFill/>
          </p:spPr>
          <p:txBody>
            <a:bodyPr wrap="square" rtlCol="0">
              <a:spAutoFit/>
            </a:bodyPr>
            <a:lstStyle>
              <a:defPPr>
                <a:defRPr lang="en-US"/>
              </a:defPPr>
              <a:lvl1pPr algn="ctr">
                <a:defRPr sz="1200" b="1">
                  <a:solidFill>
                    <a:srgbClr val="1F497D"/>
                  </a:solidFill>
                  <a:latin typeface="Arial"/>
                  <a:ea typeface="+mj-ea"/>
                </a:defRPr>
              </a:lvl1pPr>
            </a:lstStyle>
            <a:p>
              <a:pPr defTabSz="1217413" fontAlgn="ctr">
                <a:defRPr/>
              </a:pPr>
              <a:r>
                <a:rPr lang="en-US" sz="600" dirty="0" smtClean="0">
                  <a:latin typeface="Arial" panose="020B0604020202020204" pitchFamily="34" charset="0"/>
                </a:rPr>
                <a:t>Standard</a:t>
              </a:r>
              <a:endParaRPr lang="en-US" altLang="zh-CN" sz="600" kern="0" dirty="0" smtClean="0">
                <a:latin typeface="Arial" panose="020B0604020202020204" pitchFamily="34" charset="0"/>
                <a:ea typeface="微软雅黑" panose="020B0503020204020204" pitchFamily="34" charset="-122"/>
              </a:endParaRPr>
            </a:p>
            <a:p>
              <a:pPr defTabSz="1217413" fontAlgn="ctr">
                <a:defRPr/>
              </a:pPr>
              <a:r>
                <a:rPr lang="en-US" sz="600" dirty="0" smtClean="0">
                  <a:latin typeface="Arial" panose="020B0604020202020204" pitchFamily="34" charset="0"/>
                </a:rPr>
                <a:t>hardware</a:t>
              </a:r>
              <a:endParaRPr lang="en-US" altLang="zh-CN" sz="600" kern="0" dirty="0">
                <a:latin typeface="Arial" panose="020B0604020202020204" pitchFamily="34" charset="0"/>
                <a:ea typeface="微软雅黑" panose="020B0503020204020204" pitchFamily="34" charset="-122"/>
              </a:endParaRPr>
            </a:p>
          </p:txBody>
        </p:sp>
        <p:sp>
          <p:nvSpPr>
            <p:cNvPr id="495" name="文本框 494"/>
            <p:cNvSpPr txBox="1"/>
            <p:nvPr/>
          </p:nvSpPr>
          <p:spPr>
            <a:xfrm>
              <a:off x="7427027" y="2750902"/>
              <a:ext cx="610949" cy="333303"/>
            </a:xfrm>
            <a:prstGeom prst="rect">
              <a:avLst/>
            </a:prstGeom>
            <a:noFill/>
          </p:spPr>
          <p:txBody>
            <a:bodyPr wrap="square" rtlCol="0">
              <a:spAutoFit/>
            </a:bodyPr>
            <a:lstStyle>
              <a:defPPr>
                <a:defRPr lang="en-US"/>
              </a:defPPr>
              <a:lvl1pPr algn="ctr">
                <a:defRPr sz="1200" b="1">
                  <a:solidFill>
                    <a:srgbClr val="1F497D"/>
                  </a:solidFill>
                  <a:latin typeface="Arial"/>
                  <a:ea typeface="+mj-ea"/>
                </a:defRPr>
              </a:lvl1pPr>
            </a:lstStyle>
            <a:p>
              <a:pPr defTabSz="1217413" fontAlgn="ctr">
                <a:defRPr/>
              </a:pPr>
              <a:r>
                <a:rPr lang="en-US" sz="600" dirty="0" smtClean="0">
                  <a:latin typeface="Arial" panose="020B0604020202020204" pitchFamily="34" charset="0"/>
                </a:rPr>
                <a:t>Standard</a:t>
              </a:r>
              <a:endParaRPr lang="en-US" altLang="zh-CN" sz="600" kern="0" dirty="0" smtClean="0">
                <a:latin typeface="Arial" panose="020B0604020202020204" pitchFamily="34" charset="0"/>
                <a:ea typeface="微软雅黑" panose="020B0503020204020204" pitchFamily="34" charset="-122"/>
              </a:endParaRPr>
            </a:p>
            <a:p>
              <a:pPr defTabSz="1217413" fontAlgn="ctr">
                <a:defRPr/>
              </a:pPr>
              <a:r>
                <a:rPr lang="en-US" sz="600" dirty="0" smtClean="0">
                  <a:latin typeface="Arial" panose="020B0604020202020204" pitchFamily="34" charset="0"/>
                </a:rPr>
                <a:t>hardware</a:t>
              </a:r>
              <a:endParaRPr lang="en-US" altLang="zh-CN" sz="600" kern="0" dirty="0">
                <a:latin typeface="Arial" panose="020B0604020202020204" pitchFamily="34" charset="0"/>
                <a:ea typeface="微软雅黑" panose="020B0503020204020204" pitchFamily="34" charset="-122"/>
              </a:endParaRPr>
            </a:p>
          </p:txBody>
        </p:sp>
      </p:grpSp>
      <p:sp>
        <p:nvSpPr>
          <p:cNvPr id="496" name="矩形 495"/>
          <p:cNvSpPr/>
          <p:nvPr/>
        </p:nvSpPr>
        <p:spPr>
          <a:xfrm>
            <a:off x="730927" y="2974438"/>
            <a:ext cx="1889254" cy="615388"/>
          </a:xfrm>
          <a:prstGeom prst="rect">
            <a:avLst/>
          </a:prstGeom>
        </p:spPr>
        <p:txBody>
          <a:bodyPr wrap="square" lIns="121756" tIns="60878" rIns="121756" bIns="60878">
            <a:spAutoFit/>
          </a:bodyPr>
          <a:lstStyle/>
          <a:p>
            <a:pPr algn="ctr" defTabSz="1217413" fontAlgn="ctr"/>
            <a:r>
              <a:rPr lang="en-US" sz="1600" dirty="0" smtClean="0">
                <a:solidFill>
                  <a:srgbClr val="C00000"/>
                </a:solidFill>
                <a:latin typeface="Arial" panose="020B0604020202020204" pitchFamily="34" charset="0"/>
              </a:rPr>
              <a:t>Infrastructure</a:t>
            </a:r>
            <a:endParaRPr lang="en-US" altLang="zh-CN" sz="1600" dirty="0" smtClean="0">
              <a:solidFill>
                <a:srgbClr val="C00000"/>
              </a:solidFill>
              <a:latin typeface="Arial" panose="020B0604020202020204" pitchFamily="34" charset="0"/>
              <a:ea typeface="微软雅黑" panose="020B0503020204020204" pitchFamily="34" charset="-122"/>
            </a:endParaRPr>
          </a:p>
          <a:p>
            <a:pPr algn="ctr" defTabSz="1217413" fontAlgn="ctr"/>
            <a:r>
              <a:rPr lang="en-US" sz="1600" dirty="0" smtClean="0">
                <a:solidFill>
                  <a:srgbClr val="C00000"/>
                </a:solidFill>
                <a:latin typeface="Arial" panose="020B0604020202020204" pitchFamily="34" charset="0"/>
              </a:rPr>
              <a:t>capabilities</a:t>
            </a:r>
            <a:endParaRPr lang="en-US" sz="1600" dirty="0">
              <a:solidFill>
                <a:srgbClr val="C00000"/>
              </a:solidFill>
              <a:latin typeface="Arial" panose="020B0604020202020204" pitchFamily="34" charset="0"/>
            </a:endParaRPr>
          </a:p>
        </p:txBody>
      </p:sp>
      <p:sp>
        <p:nvSpPr>
          <p:cNvPr id="497" name="文本框 496"/>
          <p:cNvSpPr txBox="1"/>
          <p:nvPr/>
        </p:nvSpPr>
        <p:spPr>
          <a:xfrm>
            <a:off x="4059637" y="3018286"/>
            <a:ext cx="899213" cy="199905"/>
          </a:xfrm>
          <a:prstGeom prst="rect">
            <a:avLst/>
          </a:prstGeom>
          <a:noFill/>
        </p:spPr>
        <p:txBody>
          <a:bodyPr wrap="square" lIns="91292" tIns="45646" rIns="91292" bIns="45646" rtlCol="0">
            <a:spAutoFit/>
          </a:bodyPr>
          <a:lstStyle/>
          <a:p>
            <a:pPr algn="ctr" defTabSz="1217413" fontAlgn="ctr"/>
            <a:r>
              <a:rPr lang="en-US" sz="700" dirty="0" smtClean="0">
                <a:solidFill>
                  <a:srgbClr val="1F497D"/>
                </a:solidFill>
                <a:latin typeface="Arial" panose="020B0604020202020204" pitchFamily="34" charset="0"/>
              </a:rPr>
              <a:t>Virtualization silos</a:t>
            </a:r>
            <a:endParaRPr lang="en-US" altLang="zh-CN" sz="500" dirty="0">
              <a:solidFill>
                <a:prstClr val="black"/>
              </a:solidFill>
              <a:latin typeface="Arial" panose="020B0604020202020204" pitchFamily="34" charset="0"/>
              <a:ea typeface="微软雅黑" panose="020B0503020204020204" pitchFamily="34" charset="-122"/>
            </a:endParaRPr>
          </a:p>
        </p:txBody>
      </p:sp>
      <p:pic>
        <p:nvPicPr>
          <p:cNvPr id="498" name="Picture 9"/>
          <p:cNvPicPr>
            <a:picLocks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48904" y="3223720"/>
            <a:ext cx="406836" cy="311005"/>
          </a:xfrm>
          <a:prstGeom prst="rect">
            <a:avLst/>
          </a:prstGeom>
          <a:noFill/>
          <a:ln w="9525">
            <a:noFill/>
            <a:miter lim="800000"/>
            <a:headEnd/>
            <a:tailEnd/>
          </a:ln>
          <a:effectLst/>
        </p:spPr>
      </p:pic>
      <p:grpSp>
        <p:nvGrpSpPr>
          <p:cNvPr id="568" name="组合 567"/>
          <p:cNvGrpSpPr/>
          <p:nvPr/>
        </p:nvGrpSpPr>
        <p:grpSpPr>
          <a:xfrm>
            <a:off x="2436942" y="1550169"/>
            <a:ext cx="5571757" cy="2800339"/>
            <a:chOff x="1662534" y="1343022"/>
            <a:chExt cx="6423582" cy="4231678"/>
          </a:xfrm>
        </p:grpSpPr>
        <p:cxnSp>
          <p:nvCxnSpPr>
            <p:cNvPr id="569" name="直接连接符 568"/>
            <p:cNvCxnSpPr/>
            <p:nvPr/>
          </p:nvCxnSpPr>
          <p:spPr bwMode="auto">
            <a:xfrm>
              <a:off x="8086116" y="1343022"/>
              <a:ext cx="0" cy="4163432"/>
            </a:xfrm>
            <a:prstGeom prst="line">
              <a:avLst/>
            </a:prstGeom>
            <a:noFill/>
            <a:ln w="3175">
              <a:solidFill>
                <a:schemeClr val="accent1">
                  <a:lumMod val="60000"/>
                  <a:lumOff val="40000"/>
                </a:schemeClr>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0" name="直接连接符 569"/>
            <p:cNvCxnSpPr/>
            <p:nvPr/>
          </p:nvCxnSpPr>
          <p:spPr bwMode="auto">
            <a:xfrm>
              <a:off x="3284925" y="1411268"/>
              <a:ext cx="0" cy="4163432"/>
            </a:xfrm>
            <a:prstGeom prst="line">
              <a:avLst/>
            </a:prstGeom>
            <a:noFill/>
            <a:ln w="3175">
              <a:solidFill>
                <a:schemeClr val="accent1">
                  <a:lumMod val="60000"/>
                  <a:lumOff val="40000"/>
                </a:schemeClr>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1" name="直接连接符 570"/>
            <p:cNvCxnSpPr/>
            <p:nvPr/>
          </p:nvCxnSpPr>
          <p:spPr bwMode="auto">
            <a:xfrm>
              <a:off x="1662534" y="1385117"/>
              <a:ext cx="0" cy="4163432"/>
            </a:xfrm>
            <a:prstGeom prst="line">
              <a:avLst/>
            </a:prstGeom>
            <a:noFill/>
            <a:ln w="3175">
              <a:solidFill>
                <a:schemeClr val="accent1">
                  <a:lumMod val="60000"/>
                  <a:lumOff val="40000"/>
                </a:schemeClr>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72" name="矩形 571"/>
          <p:cNvSpPr/>
          <p:nvPr/>
        </p:nvSpPr>
        <p:spPr bwMode="auto">
          <a:xfrm>
            <a:off x="8519426" y="2957915"/>
            <a:ext cx="391824" cy="233254"/>
          </a:xfrm>
          <a:prstGeom prst="rect">
            <a:avLst/>
          </a:prstGeom>
          <a:solidFill>
            <a:srgbClr val="D9D9D9"/>
          </a:solidFill>
          <a:ln w="9525" cap="flat" cmpd="sng" algn="ctr">
            <a:noFill/>
            <a:prstDash val="solid"/>
            <a:round/>
            <a:headEnd type="none" w="med" len="med"/>
            <a:tailEnd type="none" w="med" len="med"/>
          </a:ln>
          <a:effectLst/>
        </p:spPr>
        <p:txBody>
          <a:bodyPr vert="horz" wrap="square" lIns="0" tIns="45650" rIns="0" bIns="45650" numCol="1" rtlCol="0" anchor="ctr" anchorCtr="0" compatLnSpc="1">
            <a:prstTxWarp prst="textNoShape">
              <a:avLst/>
            </a:prstTxWarp>
          </a:bodyPr>
          <a:lstStyle/>
          <a:p>
            <a:pPr algn="ctr" defTabSz="684482" fontAlgn="ctr">
              <a:buClr>
                <a:srgbClr val="CC9900"/>
              </a:buClr>
            </a:pPr>
            <a:r>
              <a:rPr lang="en-US" sz="600" dirty="0" smtClean="0">
                <a:solidFill>
                  <a:prstClr val="black"/>
                </a:solidFill>
                <a:latin typeface="Arial" panose="020B0604020202020204" pitchFamily="34" charset="0"/>
              </a:rPr>
              <a:t>Computing</a:t>
            </a:r>
            <a:endParaRPr lang="en-US" sz="600" dirty="0">
              <a:solidFill>
                <a:prstClr val="black"/>
              </a:solidFill>
              <a:latin typeface="Arial" panose="020B0604020202020204" pitchFamily="34" charset="0"/>
            </a:endParaRPr>
          </a:p>
        </p:txBody>
      </p:sp>
      <p:sp>
        <p:nvSpPr>
          <p:cNvPr id="573" name="矩形 572"/>
          <p:cNvSpPr/>
          <p:nvPr/>
        </p:nvSpPr>
        <p:spPr bwMode="auto">
          <a:xfrm>
            <a:off x="8930155" y="2957915"/>
            <a:ext cx="355610" cy="233254"/>
          </a:xfrm>
          <a:prstGeom prst="rect">
            <a:avLst/>
          </a:prstGeom>
          <a:solidFill>
            <a:srgbClr val="D9D9D9"/>
          </a:solidFill>
          <a:ln w="9525" cap="flat" cmpd="sng" algn="ctr">
            <a:noFill/>
            <a:prstDash val="solid"/>
            <a:round/>
            <a:headEnd type="none" w="med" len="med"/>
            <a:tailEnd type="none" w="med" len="med"/>
          </a:ln>
          <a:effectLst/>
        </p:spPr>
        <p:txBody>
          <a:bodyPr vert="horz" wrap="square" lIns="0" tIns="45650" rIns="0" bIns="45650" numCol="1" rtlCol="0" anchor="ctr" anchorCtr="0" compatLnSpc="1">
            <a:prstTxWarp prst="textNoShape">
              <a:avLst/>
            </a:prstTxWarp>
          </a:bodyPr>
          <a:lstStyle/>
          <a:p>
            <a:pPr algn="ctr" defTabSz="684482" fontAlgn="ctr">
              <a:buClr>
                <a:srgbClr val="CC9900"/>
              </a:buClr>
            </a:pPr>
            <a:r>
              <a:rPr lang="en-US" sz="600" dirty="0" smtClean="0">
                <a:solidFill>
                  <a:prstClr val="black"/>
                </a:solidFill>
                <a:latin typeface="Arial" panose="020B0604020202020204" pitchFamily="34" charset="0"/>
              </a:rPr>
              <a:t>Storage</a:t>
            </a:r>
            <a:endParaRPr lang="en-US" sz="600" dirty="0">
              <a:solidFill>
                <a:prstClr val="black"/>
              </a:solidFill>
              <a:latin typeface="Arial" panose="020B0604020202020204" pitchFamily="34" charset="0"/>
            </a:endParaRPr>
          </a:p>
        </p:txBody>
      </p:sp>
      <p:sp>
        <p:nvSpPr>
          <p:cNvPr id="574" name="矩形 573"/>
          <p:cNvSpPr/>
          <p:nvPr/>
        </p:nvSpPr>
        <p:spPr bwMode="auto">
          <a:xfrm>
            <a:off x="9304670" y="2957915"/>
            <a:ext cx="355610" cy="233254"/>
          </a:xfrm>
          <a:prstGeom prst="rect">
            <a:avLst/>
          </a:prstGeom>
          <a:solidFill>
            <a:srgbClr val="D9D9D9"/>
          </a:solidFill>
          <a:ln w="9525" cap="flat" cmpd="sng" algn="ctr">
            <a:noFill/>
            <a:prstDash val="solid"/>
            <a:round/>
            <a:headEnd type="none" w="med" len="med"/>
            <a:tailEnd type="none" w="med" len="med"/>
          </a:ln>
          <a:effectLst/>
        </p:spPr>
        <p:txBody>
          <a:bodyPr vert="horz" wrap="square" lIns="0" tIns="45650" rIns="0" bIns="45650" numCol="1" rtlCol="0" anchor="ctr" anchorCtr="0" compatLnSpc="1">
            <a:prstTxWarp prst="textNoShape">
              <a:avLst/>
            </a:prstTxWarp>
          </a:bodyPr>
          <a:lstStyle/>
          <a:p>
            <a:pPr algn="ctr" defTabSz="684482" fontAlgn="ctr">
              <a:buClr>
                <a:srgbClr val="CC9900"/>
              </a:buClr>
            </a:pPr>
            <a:r>
              <a:rPr lang="en-US" sz="600" dirty="0" smtClean="0">
                <a:solidFill>
                  <a:prstClr val="black"/>
                </a:solidFill>
                <a:latin typeface="Arial" panose="020B0604020202020204" pitchFamily="34" charset="0"/>
              </a:rPr>
              <a:t>Network</a:t>
            </a:r>
            <a:endParaRPr lang="en-US" sz="600" dirty="0">
              <a:solidFill>
                <a:prstClr val="black"/>
              </a:solidFill>
              <a:latin typeface="Arial" panose="020B0604020202020204" pitchFamily="34" charset="0"/>
            </a:endParaRPr>
          </a:p>
        </p:txBody>
      </p:sp>
      <p:sp>
        <p:nvSpPr>
          <p:cNvPr id="575" name="矩形 574"/>
          <p:cNvSpPr/>
          <p:nvPr/>
        </p:nvSpPr>
        <p:spPr bwMode="auto">
          <a:xfrm>
            <a:off x="9679184" y="2957915"/>
            <a:ext cx="355610" cy="233254"/>
          </a:xfrm>
          <a:prstGeom prst="rect">
            <a:avLst/>
          </a:prstGeom>
          <a:solidFill>
            <a:srgbClr val="D9D9D9"/>
          </a:solidFill>
          <a:ln w="9525" cap="flat" cmpd="sng" algn="ctr">
            <a:noFill/>
            <a:prstDash val="solid"/>
            <a:round/>
            <a:headEnd type="none" w="med" len="med"/>
            <a:tailEnd type="none" w="med" len="med"/>
          </a:ln>
          <a:effectLst/>
        </p:spPr>
        <p:txBody>
          <a:bodyPr vert="horz" wrap="square" lIns="0" tIns="45650" rIns="0" bIns="45650" numCol="1" rtlCol="0" anchor="ctr" anchorCtr="0" compatLnSpc="1">
            <a:prstTxWarp prst="textNoShape">
              <a:avLst/>
            </a:prstTxWarp>
          </a:bodyPr>
          <a:lstStyle/>
          <a:p>
            <a:pPr algn="ctr" defTabSz="684482" fontAlgn="ctr">
              <a:buClr>
                <a:srgbClr val="CC9900"/>
              </a:buClr>
            </a:pPr>
            <a:r>
              <a:rPr lang="en-US" sz="600" dirty="0" smtClean="0">
                <a:solidFill>
                  <a:prstClr val="black"/>
                </a:solidFill>
                <a:latin typeface="Arial" panose="020B0604020202020204" pitchFamily="34" charset="0"/>
              </a:rPr>
              <a:t>Container</a:t>
            </a:r>
            <a:endParaRPr lang="en-US" sz="600" dirty="0">
              <a:solidFill>
                <a:prstClr val="black"/>
              </a:solidFill>
              <a:latin typeface="Arial" panose="020B0604020202020204" pitchFamily="34" charset="0"/>
            </a:endParaRPr>
          </a:p>
        </p:txBody>
      </p:sp>
      <p:cxnSp>
        <p:nvCxnSpPr>
          <p:cNvPr id="583" name="直接连接符 582"/>
          <p:cNvCxnSpPr/>
          <p:nvPr/>
        </p:nvCxnSpPr>
        <p:spPr bwMode="auto">
          <a:xfrm>
            <a:off x="3844189" y="1302608"/>
            <a:ext cx="0" cy="233228"/>
          </a:xfrm>
          <a:prstGeom prst="line">
            <a:avLst/>
          </a:prstGeom>
          <a:noFill/>
          <a:ln w="38100">
            <a:solidFill>
              <a:srgbClr val="4F81B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4" name="直接连接符 583"/>
          <p:cNvCxnSpPr/>
          <p:nvPr/>
        </p:nvCxnSpPr>
        <p:spPr bwMode="auto">
          <a:xfrm>
            <a:off x="8008699" y="1332651"/>
            <a:ext cx="0" cy="233228"/>
          </a:xfrm>
          <a:prstGeom prst="line">
            <a:avLst/>
          </a:prstGeom>
          <a:noFill/>
          <a:ln w="38100">
            <a:solidFill>
              <a:srgbClr val="4F81B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5" name="直接连接符 584"/>
          <p:cNvCxnSpPr/>
          <p:nvPr/>
        </p:nvCxnSpPr>
        <p:spPr bwMode="auto">
          <a:xfrm>
            <a:off x="2445256" y="1332651"/>
            <a:ext cx="0" cy="233228"/>
          </a:xfrm>
          <a:prstGeom prst="line">
            <a:avLst/>
          </a:prstGeom>
          <a:noFill/>
          <a:ln w="38100">
            <a:solidFill>
              <a:srgbClr val="4F81BD"/>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6" name="TextBox 133"/>
          <p:cNvSpPr txBox="1"/>
          <p:nvPr/>
        </p:nvSpPr>
        <p:spPr>
          <a:xfrm>
            <a:off x="2393824" y="1201885"/>
            <a:ext cx="1485012" cy="292222"/>
          </a:xfrm>
          <a:prstGeom prst="rect">
            <a:avLst/>
          </a:prstGeom>
          <a:noFill/>
        </p:spPr>
        <p:txBody>
          <a:bodyPr wrap="none" lIns="121756" tIns="60878" rIns="121756" bIns="60878" rtlCol="0">
            <a:spAutoFit/>
          </a:bodyPr>
          <a:lstStyle/>
          <a:p>
            <a:pPr algn="ctr" defTabSz="1217413" fontAlgn="ctr"/>
            <a:r>
              <a:rPr lang="en-US" sz="1100" dirty="0" smtClean="0">
                <a:solidFill>
                  <a:srgbClr val="666666"/>
                </a:solidFill>
                <a:latin typeface="Arial" panose="020B0604020202020204" pitchFamily="34" charset="0"/>
              </a:rPr>
              <a:t>Single-node system</a:t>
            </a:r>
            <a:endParaRPr lang="en-US" sz="1100" dirty="0">
              <a:solidFill>
                <a:srgbClr val="666666"/>
              </a:solidFill>
              <a:latin typeface="Arial" panose="020B0604020202020204" pitchFamily="34" charset="0"/>
            </a:endParaRPr>
          </a:p>
        </p:txBody>
      </p:sp>
      <p:sp>
        <p:nvSpPr>
          <p:cNvPr id="587" name="TextBox 133"/>
          <p:cNvSpPr txBox="1"/>
          <p:nvPr/>
        </p:nvSpPr>
        <p:spPr>
          <a:xfrm>
            <a:off x="9169252" y="1196752"/>
            <a:ext cx="616184" cy="292222"/>
          </a:xfrm>
          <a:prstGeom prst="rect">
            <a:avLst/>
          </a:prstGeom>
          <a:noFill/>
        </p:spPr>
        <p:txBody>
          <a:bodyPr wrap="none" lIns="121756" tIns="60878" rIns="121756" bIns="60878" rtlCol="0">
            <a:spAutoFit/>
          </a:bodyPr>
          <a:lstStyle/>
          <a:p>
            <a:pPr algn="ctr" defTabSz="1217413" fontAlgn="ctr"/>
            <a:r>
              <a:rPr lang="en-US" sz="1100" dirty="0" smtClean="0">
                <a:solidFill>
                  <a:srgbClr val="666666"/>
                </a:solidFill>
                <a:latin typeface="Arial" panose="020B0604020202020204" pitchFamily="34" charset="0"/>
              </a:rPr>
              <a:t>Cloud</a:t>
            </a:r>
            <a:endParaRPr lang="en-US" sz="1100" dirty="0">
              <a:solidFill>
                <a:srgbClr val="666666"/>
              </a:solidFill>
              <a:latin typeface="Arial" panose="020B0604020202020204" pitchFamily="34" charset="0"/>
            </a:endParaRPr>
          </a:p>
        </p:txBody>
      </p:sp>
      <p:sp>
        <p:nvSpPr>
          <p:cNvPr id="588" name="TextBox 133"/>
          <p:cNvSpPr txBox="1"/>
          <p:nvPr/>
        </p:nvSpPr>
        <p:spPr>
          <a:xfrm>
            <a:off x="8652284" y="2010941"/>
            <a:ext cx="1650121" cy="292222"/>
          </a:xfrm>
          <a:prstGeom prst="rect">
            <a:avLst/>
          </a:prstGeom>
          <a:noFill/>
        </p:spPr>
        <p:txBody>
          <a:bodyPr wrap="none" lIns="121756" tIns="60878" rIns="121756" bIns="60878" rtlCol="0">
            <a:spAutoFit/>
          </a:bodyPr>
          <a:lstStyle/>
          <a:p>
            <a:pPr algn="ctr" defTabSz="1217413" fontAlgn="ctr"/>
            <a:r>
              <a:rPr lang="en-US" sz="1100" dirty="0" smtClean="0">
                <a:latin typeface="Arial" panose="020B0604020202020204" pitchFamily="34" charset="0"/>
              </a:rPr>
              <a:t>Highly resilient system</a:t>
            </a:r>
            <a:endParaRPr lang="en-US" altLang="zh-CN" sz="1100" dirty="0">
              <a:latin typeface="Arial" panose="020B0604020202020204" pitchFamily="34" charset="0"/>
              <a:ea typeface="微软雅黑" panose="020B0503020204020204" pitchFamily="34" charset="-122"/>
            </a:endParaRPr>
          </a:p>
        </p:txBody>
      </p:sp>
      <p:sp>
        <p:nvSpPr>
          <p:cNvPr id="589" name="TextBox 133"/>
          <p:cNvSpPr txBox="1"/>
          <p:nvPr/>
        </p:nvSpPr>
        <p:spPr>
          <a:xfrm>
            <a:off x="5151960" y="2010977"/>
            <a:ext cx="1294254" cy="292222"/>
          </a:xfrm>
          <a:prstGeom prst="rect">
            <a:avLst/>
          </a:prstGeom>
          <a:noFill/>
        </p:spPr>
        <p:txBody>
          <a:bodyPr wrap="none" lIns="121756" tIns="60878" rIns="121756" bIns="60878" rtlCol="0">
            <a:spAutoFit/>
          </a:bodyPr>
          <a:lstStyle/>
          <a:p>
            <a:pPr algn="ctr" defTabSz="1217413" fontAlgn="ctr"/>
            <a:r>
              <a:rPr lang="en-US" sz="1100" dirty="0" smtClean="0">
                <a:latin typeface="Arial" panose="020B0604020202020204" pitchFamily="34" charset="0"/>
              </a:rPr>
              <a:t>Intensive system</a:t>
            </a:r>
            <a:endParaRPr lang="en-US" altLang="zh-CN" sz="1100" dirty="0">
              <a:latin typeface="Arial" panose="020B0604020202020204" pitchFamily="34" charset="0"/>
              <a:ea typeface="微软雅黑" panose="020B0503020204020204" pitchFamily="34" charset="-122"/>
            </a:endParaRPr>
          </a:p>
        </p:txBody>
      </p:sp>
      <p:sp>
        <p:nvSpPr>
          <p:cNvPr id="590" name="TextBox 133"/>
          <p:cNvSpPr txBox="1"/>
          <p:nvPr/>
        </p:nvSpPr>
        <p:spPr>
          <a:xfrm>
            <a:off x="2512447" y="2010977"/>
            <a:ext cx="1247767" cy="292222"/>
          </a:xfrm>
          <a:prstGeom prst="rect">
            <a:avLst/>
          </a:prstGeom>
          <a:noFill/>
        </p:spPr>
        <p:txBody>
          <a:bodyPr wrap="none" lIns="121756" tIns="60878" rIns="121756" bIns="60878" rtlCol="0">
            <a:spAutoFit/>
          </a:bodyPr>
          <a:lstStyle/>
          <a:p>
            <a:pPr algn="ctr" defTabSz="1217413" fontAlgn="ctr"/>
            <a:r>
              <a:rPr lang="en-US" sz="1100" dirty="0" smtClean="0">
                <a:latin typeface="Arial" panose="020B0604020202020204" pitchFamily="34" charset="0"/>
              </a:rPr>
              <a:t>Discrete system</a:t>
            </a:r>
            <a:endParaRPr lang="en-US" altLang="zh-CN" sz="1100" dirty="0">
              <a:latin typeface="Arial" panose="020B0604020202020204" pitchFamily="34" charset="0"/>
              <a:ea typeface="微软雅黑" panose="020B0503020204020204" pitchFamily="34" charset="-122"/>
            </a:endParaRPr>
          </a:p>
        </p:txBody>
      </p:sp>
      <p:sp>
        <p:nvSpPr>
          <p:cNvPr id="2" name="矩形 1"/>
          <p:cNvSpPr/>
          <p:nvPr/>
        </p:nvSpPr>
        <p:spPr>
          <a:xfrm>
            <a:off x="839416" y="5409220"/>
            <a:ext cx="9814063" cy="430887"/>
          </a:xfrm>
          <a:prstGeom prst="rect">
            <a:avLst/>
          </a:prstGeom>
        </p:spPr>
        <p:txBody>
          <a:bodyPr wrap="square">
            <a:spAutoFit/>
          </a:bodyPr>
          <a:lstStyle/>
          <a:p>
            <a:pPr fontAlgn="ctr"/>
            <a:r>
              <a:rPr lang="en-US" sz="1100" b="1" dirty="0" smtClean="0">
                <a:latin typeface="Arial" panose="020B0604020202020204" pitchFamily="34" charset="0"/>
              </a:rPr>
              <a:t>The </a:t>
            </a:r>
            <a:r>
              <a:rPr lang="en-US" sz="1100" b="1" dirty="0" err="1" smtClean="0">
                <a:latin typeface="Arial" panose="020B0604020202020204" pitchFamily="34" charset="0"/>
              </a:rPr>
              <a:t>FusionSphere</a:t>
            </a:r>
            <a:r>
              <a:rPr lang="en-US" sz="1100" b="1" dirty="0" smtClean="0">
                <a:latin typeface="Arial" panose="020B0604020202020204" pitchFamily="34" charset="0"/>
              </a:rPr>
              <a:t> solution deploys virtualization software on physical servers to use one physical server as multiple ones. The </a:t>
            </a:r>
            <a:r>
              <a:rPr lang="en-US" sz="1100" b="1" dirty="0" err="1" smtClean="0">
                <a:latin typeface="Arial" panose="020B0604020202020204" pitchFamily="34" charset="0"/>
              </a:rPr>
              <a:t>FusionSphere</a:t>
            </a:r>
            <a:r>
              <a:rPr lang="en-US" sz="1100" b="1" dirty="0" smtClean="0">
                <a:latin typeface="Arial" panose="020B0604020202020204" pitchFamily="34" charset="0"/>
              </a:rPr>
              <a:t> organizes workloads and uses the remaining servers to deploy new applications and solutions, achieving a high integration rate.</a:t>
            </a:r>
            <a:endParaRPr lang="en-US" altLang="zh-CN" sz="1100" b="1" dirty="0">
              <a:latin typeface="Arial" panose="020B0604020202020204" pitchFamily="34" charset="0"/>
            </a:endParaRPr>
          </a:p>
        </p:txBody>
      </p:sp>
      <p:sp>
        <p:nvSpPr>
          <p:cNvPr id="3" name="圆角矩形 2"/>
          <p:cNvSpPr/>
          <p:nvPr/>
        </p:nvSpPr>
        <p:spPr>
          <a:xfrm>
            <a:off x="5987988" y="2528900"/>
            <a:ext cx="1944216" cy="2772308"/>
          </a:xfrm>
          <a:prstGeom prst="roundRect">
            <a:avLst/>
          </a:prstGeom>
          <a:noFill/>
          <a:ln>
            <a:solidFill>
              <a:srgbClr val="EE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sz="900" dirty="0">
              <a:latin typeface="Arial" panose="020B0604020202020204" pitchFamily="34" charset="0"/>
            </a:endParaRPr>
          </a:p>
        </p:txBody>
      </p:sp>
      <p:sp>
        <p:nvSpPr>
          <p:cNvPr id="4" name="矩形 3"/>
          <p:cNvSpPr/>
          <p:nvPr/>
        </p:nvSpPr>
        <p:spPr>
          <a:xfrm>
            <a:off x="5947332" y="4958458"/>
            <a:ext cx="2030924" cy="400110"/>
          </a:xfrm>
          <a:prstGeom prst="rect">
            <a:avLst/>
          </a:prstGeom>
        </p:spPr>
        <p:txBody>
          <a:bodyPr wrap="square">
            <a:spAutoFit/>
          </a:bodyPr>
          <a:lstStyle/>
          <a:p>
            <a:pPr algn="ctr" fontAlgn="ctr"/>
            <a:r>
              <a:rPr lang="en-US" b="1" dirty="0" err="1" smtClean="0">
                <a:solidFill>
                  <a:srgbClr val="EE0000"/>
                </a:solidFill>
                <a:latin typeface="Arial" panose="020B0604020202020204" pitchFamily="34" charset="0"/>
              </a:rPr>
              <a:t>FusionSphere</a:t>
            </a:r>
            <a:endParaRPr lang="en-US" b="1" dirty="0" smtClean="0">
              <a:solidFill>
                <a:srgbClr val="EE0000"/>
              </a:solidFill>
              <a:latin typeface="Arial" panose="020B0604020202020204" pitchFamily="34" charset="0"/>
            </a:endParaRPr>
          </a:p>
          <a:p>
            <a:pPr algn="ctr" fontAlgn="ctr"/>
            <a:r>
              <a:rPr lang="en-US" b="1" dirty="0" smtClean="0">
                <a:solidFill>
                  <a:srgbClr val="EE0000"/>
                </a:solidFill>
                <a:latin typeface="Arial" panose="020B0604020202020204" pitchFamily="34" charset="0"/>
              </a:rPr>
              <a:t>solution</a:t>
            </a:r>
            <a:endParaRPr lang="en-US" altLang="zh-CN" dirty="0">
              <a:solidFill>
                <a:srgbClr val="EE0000"/>
              </a:solidFill>
              <a:latin typeface="Arial" panose="020B0604020202020204" pitchFamily="34" charset="0"/>
            </a:endParaRPr>
          </a:p>
        </p:txBody>
      </p:sp>
      <p:sp>
        <p:nvSpPr>
          <p:cNvPr id="77"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fontAlgn="ctr">
              <a:spcAft>
                <a:spcPts val="0"/>
              </a:spcAft>
            </a:pPr>
            <a:r>
              <a:rPr lang="en-US" altLang="zh-CN" sz="2800" b="1" dirty="0">
                <a:latin typeface="Arial" panose="020B0604020202020204" pitchFamily="34" charset="0"/>
              </a:rPr>
              <a:t>Introduction to IT Infrastructure Capability Evolution</a:t>
            </a:r>
            <a:endParaRPr lang="en-US" altLang="zh-CN"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5035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01096" y="1088740"/>
            <a:ext cx="9818256" cy="4905269"/>
            <a:chOff x="412527" y="909514"/>
            <a:chExt cx="11373806" cy="5550337"/>
          </a:xfrm>
        </p:grpSpPr>
        <p:sp>
          <p:nvSpPr>
            <p:cNvPr id="5" name="TextBox 35"/>
            <p:cNvSpPr txBox="1"/>
            <p:nvPr/>
          </p:nvSpPr>
          <p:spPr>
            <a:xfrm>
              <a:off x="438909" y="2528675"/>
              <a:ext cx="994097" cy="574613"/>
            </a:xfrm>
            <a:prstGeom prst="rect">
              <a:avLst/>
            </a:prstGeom>
            <a:noFill/>
          </p:spPr>
          <p:txBody>
            <a:bodyPr wrap="square" rtlCol="0">
              <a:spAutoFit/>
            </a:bodyPr>
            <a:lstStyle/>
            <a:p>
              <a:pPr algn="ctr" fontAlgn="ctr">
                <a:buNone/>
              </a:pPr>
              <a:r>
                <a:rPr lang="en-US" sz="900" dirty="0" smtClean="0">
                  <a:latin typeface="Arial" panose="020B0604020202020204" pitchFamily="34" charset="0"/>
                </a:rPr>
                <a:t>Elastic Cloud Server</a:t>
              </a:r>
            </a:p>
            <a:p>
              <a:pPr algn="ctr" fontAlgn="ctr">
                <a:buNone/>
              </a:pPr>
              <a:r>
                <a:rPr lang="en-US" sz="900" dirty="0" smtClean="0">
                  <a:latin typeface="Arial" panose="020B0604020202020204" pitchFamily="34" charset="0"/>
                </a:rPr>
                <a:t>(ECS)</a:t>
              </a:r>
              <a:endParaRPr lang="en-US" altLang="zh-CN" sz="900" dirty="0">
                <a:latin typeface="Arial" panose="020B0604020202020204" pitchFamily="34" charset="0"/>
                <a:ea typeface="微软雅黑" pitchFamily="34" charset="-122"/>
              </a:endParaRPr>
            </a:p>
          </p:txBody>
        </p:sp>
        <p:sp>
          <p:nvSpPr>
            <p:cNvPr id="7" name="Freeform 11"/>
            <p:cNvSpPr>
              <a:spLocks noEditPoints="1"/>
            </p:cNvSpPr>
            <p:nvPr/>
          </p:nvSpPr>
          <p:spPr bwMode="auto">
            <a:xfrm>
              <a:off x="769268" y="2293719"/>
              <a:ext cx="336550" cy="84137"/>
            </a:xfrm>
            <a:custGeom>
              <a:avLst/>
              <a:gdLst>
                <a:gd name="T0" fmla="*/ 0 w 90"/>
                <a:gd name="T1" fmla="*/ 13 h 22"/>
                <a:gd name="T2" fmla="*/ 9 w 90"/>
                <a:gd name="T3" fmla="*/ 22 h 22"/>
                <a:gd name="T4" fmla="*/ 81 w 90"/>
                <a:gd name="T5" fmla="*/ 22 h 22"/>
                <a:gd name="T6" fmla="*/ 90 w 90"/>
                <a:gd name="T7" fmla="*/ 13 h 22"/>
                <a:gd name="T8" fmla="*/ 90 w 90"/>
                <a:gd name="T9" fmla="*/ 9 h 22"/>
                <a:gd name="T10" fmla="*/ 81 w 90"/>
                <a:gd name="T11" fmla="*/ 0 h 22"/>
                <a:gd name="T12" fmla="*/ 9 w 90"/>
                <a:gd name="T13" fmla="*/ 0 h 22"/>
                <a:gd name="T14" fmla="*/ 0 w 90"/>
                <a:gd name="T15" fmla="*/ 9 h 22"/>
                <a:gd name="T16" fmla="*/ 0 w 90"/>
                <a:gd name="T17" fmla="*/ 13 h 22"/>
                <a:gd name="T18" fmla="*/ 5 w 90"/>
                <a:gd name="T19" fmla="*/ 9 h 22"/>
                <a:gd name="T20" fmla="*/ 9 w 90"/>
                <a:gd name="T21" fmla="*/ 6 h 22"/>
                <a:gd name="T22" fmla="*/ 81 w 90"/>
                <a:gd name="T23" fmla="*/ 6 h 22"/>
                <a:gd name="T24" fmla="*/ 85 w 90"/>
                <a:gd name="T25" fmla="*/ 9 h 22"/>
                <a:gd name="T26" fmla="*/ 85 w 90"/>
                <a:gd name="T27" fmla="*/ 13 h 22"/>
                <a:gd name="T28" fmla="*/ 81 w 90"/>
                <a:gd name="T29" fmla="*/ 17 h 22"/>
                <a:gd name="T30" fmla="*/ 9 w 90"/>
                <a:gd name="T31" fmla="*/ 17 h 22"/>
                <a:gd name="T32" fmla="*/ 5 w 90"/>
                <a:gd name="T33" fmla="*/ 13 h 22"/>
                <a:gd name="T34" fmla="*/ 5 w 90"/>
                <a:gd name="T3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2">
                  <a:moveTo>
                    <a:pt x="0" y="13"/>
                  </a:moveTo>
                  <a:cubicBezTo>
                    <a:pt x="0" y="18"/>
                    <a:pt x="4" y="22"/>
                    <a:pt x="9" y="22"/>
                  </a:cubicBezTo>
                  <a:cubicBezTo>
                    <a:pt x="81" y="22"/>
                    <a:pt x="81" y="22"/>
                    <a:pt x="81" y="22"/>
                  </a:cubicBezTo>
                  <a:cubicBezTo>
                    <a:pt x="86" y="22"/>
                    <a:pt x="90" y="18"/>
                    <a:pt x="90" y="13"/>
                  </a:cubicBezTo>
                  <a:cubicBezTo>
                    <a:pt x="90" y="9"/>
                    <a:pt x="90" y="9"/>
                    <a:pt x="90" y="9"/>
                  </a:cubicBezTo>
                  <a:cubicBezTo>
                    <a:pt x="90" y="4"/>
                    <a:pt x="86" y="0"/>
                    <a:pt x="81" y="0"/>
                  </a:cubicBezTo>
                  <a:cubicBezTo>
                    <a:pt x="9" y="0"/>
                    <a:pt x="9" y="0"/>
                    <a:pt x="9" y="0"/>
                  </a:cubicBezTo>
                  <a:cubicBezTo>
                    <a:pt x="4" y="0"/>
                    <a:pt x="0" y="4"/>
                    <a:pt x="0" y="9"/>
                  </a:cubicBezTo>
                  <a:lnTo>
                    <a:pt x="0" y="13"/>
                  </a:lnTo>
                  <a:close/>
                  <a:moveTo>
                    <a:pt x="5" y="9"/>
                  </a:moveTo>
                  <a:cubicBezTo>
                    <a:pt x="5" y="7"/>
                    <a:pt x="7" y="6"/>
                    <a:pt x="9" y="6"/>
                  </a:cubicBezTo>
                  <a:cubicBezTo>
                    <a:pt x="81" y="6"/>
                    <a:pt x="81" y="6"/>
                    <a:pt x="81" y="6"/>
                  </a:cubicBezTo>
                  <a:cubicBezTo>
                    <a:pt x="83" y="6"/>
                    <a:pt x="85" y="7"/>
                    <a:pt x="85" y="9"/>
                  </a:cubicBezTo>
                  <a:cubicBezTo>
                    <a:pt x="85" y="13"/>
                    <a:pt x="85" y="13"/>
                    <a:pt x="85" y="13"/>
                  </a:cubicBezTo>
                  <a:cubicBezTo>
                    <a:pt x="85" y="15"/>
                    <a:pt x="83" y="17"/>
                    <a:pt x="81" y="17"/>
                  </a:cubicBezTo>
                  <a:cubicBezTo>
                    <a:pt x="9" y="17"/>
                    <a:pt x="9" y="17"/>
                    <a:pt x="9" y="17"/>
                  </a:cubicBezTo>
                  <a:cubicBezTo>
                    <a:pt x="7" y="17"/>
                    <a:pt x="5" y="15"/>
                    <a:pt x="5" y="13"/>
                  </a:cubicBezTo>
                  <a:lnTo>
                    <a:pt x="5" y="9"/>
                  </a:ln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8" name="Oval 12"/>
            <p:cNvSpPr>
              <a:spLocks noChangeArrowheads="1"/>
            </p:cNvSpPr>
            <p:nvPr/>
          </p:nvSpPr>
          <p:spPr bwMode="auto">
            <a:xfrm>
              <a:off x="1023268" y="2320707"/>
              <a:ext cx="30162" cy="30162"/>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9" name="Freeform 13"/>
            <p:cNvSpPr>
              <a:spLocks/>
            </p:cNvSpPr>
            <p:nvPr/>
          </p:nvSpPr>
          <p:spPr bwMode="auto">
            <a:xfrm>
              <a:off x="769268" y="2396907"/>
              <a:ext cx="336550" cy="23812"/>
            </a:xfrm>
            <a:custGeom>
              <a:avLst/>
              <a:gdLst>
                <a:gd name="T0" fmla="*/ 3 w 90"/>
                <a:gd name="T1" fmla="*/ 6 h 6"/>
                <a:gd name="T2" fmla="*/ 87 w 90"/>
                <a:gd name="T3" fmla="*/ 6 h 6"/>
                <a:gd name="T4" fmla="*/ 90 w 90"/>
                <a:gd name="T5" fmla="*/ 3 h 6"/>
                <a:gd name="T6" fmla="*/ 87 w 90"/>
                <a:gd name="T7" fmla="*/ 0 h 6"/>
                <a:gd name="T8" fmla="*/ 3 w 90"/>
                <a:gd name="T9" fmla="*/ 0 h 6"/>
                <a:gd name="T10" fmla="*/ 0 w 90"/>
                <a:gd name="T11" fmla="*/ 3 h 6"/>
                <a:gd name="T12" fmla="*/ 3 w 9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0" h="6">
                  <a:moveTo>
                    <a:pt x="3" y="6"/>
                  </a:moveTo>
                  <a:cubicBezTo>
                    <a:pt x="87" y="6"/>
                    <a:pt x="87" y="6"/>
                    <a:pt x="87" y="6"/>
                  </a:cubicBezTo>
                  <a:cubicBezTo>
                    <a:pt x="89" y="6"/>
                    <a:pt x="90" y="4"/>
                    <a:pt x="90" y="3"/>
                  </a:cubicBezTo>
                  <a:cubicBezTo>
                    <a:pt x="90" y="1"/>
                    <a:pt x="89" y="0"/>
                    <a:pt x="87" y="0"/>
                  </a:cubicBezTo>
                  <a:cubicBezTo>
                    <a:pt x="3" y="0"/>
                    <a:pt x="3" y="0"/>
                    <a:pt x="3" y="0"/>
                  </a:cubicBezTo>
                  <a:cubicBezTo>
                    <a:pt x="1" y="0"/>
                    <a:pt x="0" y="1"/>
                    <a:pt x="0" y="3"/>
                  </a:cubicBezTo>
                  <a:cubicBezTo>
                    <a:pt x="0" y="4"/>
                    <a:pt x="1" y="6"/>
                    <a:pt x="3" y="6"/>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10" name="Freeform 42"/>
            <p:cNvSpPr>
              <a:spLocks noEditPoints="1"/>
            </p:cNvSpPr>
            <p:nvPr/>
          </p:nvSpPr>
          <p:spPr bwMode="auto">
            <a:xfrm>
              <a:off x="689893" y="2139732"/>
              <a:ext cx="492125" cy="315912"/>
            </a:xfrm>
            <a:custGeom>
              <a:avLst/>
              <a:gdLst>
                <a:gd name="T0" fmla="*/ 101 w 131"/>
                <a:gd name="T1" fmla="*/ 22 h 82"/>
                <a:gd name="T2" fmla="*/ 99 w 131"/>
                <a:gd name="T3" fmla="*/ 22 h 82"/>
                <a:gd name="T4" fmla="*/ 63 w 131"/>
                <a:gd name="T5" fmla="*/ 0 h 82"/>
                <a:gd name="T6" fmla="*/ 23 w 131"/>
                <a:gd name="T7" fmla="*/ 33 h 82"/>
                <a:gd name="T8" fmla="*/ 0 w 131"/>
                <a:gd name="T9" fmla="*/ 58 h 82"/>
                <a:gd name="T10" fmla="*/ 25 w 131"/>
                <a:gd name="T11" fmla="*/ 82 h 82"/>
                <a:gd name="T12" fmla="*/ 101 w 131"/>
                <a:gd name="T13" fmla="*/ 82 h 82"/>
                <a:gd name="T14" fmla="*/ 131 w 131"/>
                <a:gd name="T15" fmla="*/ 52 h 82"/>
                <a:gd name="T16" fmla="*/ 101 w 131"/>
                <a:gd name="T17" fmla="*/ 22 h 82"/>
                <a:gd name="T18" fmla="*/ 101 w 131"/>
                <a:gd name="T19" fmla="*/ 77 h 82"/>
                <a:gd name="T20" fmla="*/ 25 w 131"/>
                <a:gd name="T21" fmla="*/ 77 h 82"/>
                <a:gd name="T22" fmla="*/ 6 w 131"/>
                <a:gd name="T23" fmla="*/ 58 h 82"/>
                <a:gd name="T24" fmla="*/ 25 w 131"/>
                <a:gd name="T25" fmla="*/ 38 h 82"/>
                <a:gd name="T26" fmla="*/ 28 w 131"/>
                <a:gd name="T27" fmla="*/ 39 h 82"/>
                <a:gd name="T28" fmla="*/ 28 w 131"/>
                <a:gd name="T29" fmla="*/ 37 h 82"/>
                <a:gd name="T30" fmla="*/ 29 w 131"/>
                <a:gd name="T31" fmla="*/ 33 h 82"/>
                <a:gd name="T32" fmla="*/ 29 w 131"/>
                <a:gd name="T33" fmla="*/ 33 h 82"/>
                <a:gd name="T34" fmla="*/ 29 w 131"/>
                <a:gd name="T35" fmla="*/ 32 h 82"/>
                <a:gd name="T36" fmla="*/ 29 w 131"/>
                <a:gd name="T37" fmla="*/ 32 h 82"/>
                <a:gd name="T38" fmla="*/ 63 w 131"/>
                <a:gd name="T39" fmla="*/ 6 h 82"/>
                <a:gd name="T40" fmla="*/ 94 w 131"/>
                <a:gd name="T41" fmla="*/ 23 h 82"/>
                <a:gd name="T42" fmla="*/ 83 w 131"/>
                <a:gd name="T43" fmla="*/ 28 h 82"/>
                <a:gd name="T44" fmla="*/ 83 w 131"/>
                <a:gd name="T45" fmla="*/ 32 h 82"/>
                <a:gd name="T46" fmla="*/ 87 w 131"/>
                <a:gd name="T47" fmla="*/ 32 h 82"/>
                <a:gd name="T48" fmla="*/ 98 w 131"/>
                <a:gd name="T49" fmla="*/ 28 h 82"/>
                <a:gd name="T50" fmla="*/ 101 w 131"/>
                <a:gd name="T51" fmla="*/ 28 h 82"/>
                <a:gd name="T52" fmla="*/ 126 w 131"/>
                <a:gd name="T53" fmla="*/ 52 h 82"/>
                <a:gd name="T54" fmla="*/ 101 w 131"/>
                <a:gd name="T55"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1" h="82">
                  <a:moveTo>
                    <a:pt x="101" y="22"/>
                  </a:moveTo>
                  <a:cubicBezTo>
                    <a:pt x="101" y="22"/>
                    <a:pt x="100" y="22"/>
                    <a:pt x="99" y="22"/>
                  </a:cubicBezTo>
                  <a:cubicBezTo>
                    <a:pt x="92" y="9"/>
                    <a:pt x="78" y="0"/>
                    <a:pt x="63" y="0"/>
                  </a:cubicBezTo>
                  <a:cubicBezTo>
                    <a:pt x="44" y="0"/>
                    <a:pt x="27" y="14"/>
                    <a:pt x="23" y="33"/>
                  </a:cubicBezTo>
                  <a:cubicBezTo>
                    <a:pt x="11" y="34"/>
                    <a:pt x="0" y="45"/>
                    <a:pt x="0" y="58"/>
                  </a:cubicBezTo>
                  <a:cubicBezTo>
                    <a:pt x="0" y="71"/>
                    <a:pt x="12" y="82"/>
                    <a:pt x="25" y="82"/>
                  </a:cubicBezTo>
                  <a:cubicBezTo>
                    <a:pt x="101" y="82"/>
                    <a:pt x="101" y="82"/>
                    <a:pt x="101" y="82"/>
                  </a:cubicBezTo>
                  <a:cubicBezTo>
                    <a:pt x="118" y="82"/>
                    <a:pt x="131" y="69"/>
                    <a:pt x="131" y="52"/>
                  </a:cubicBezTo>
                  <a:cubicBezTo>
                    <a:pt x="131" y="36"/>
                    <a:pt x="118" y="22"/>
                    <a:pt x="101" y="22"/>
                  </a:cubicBezTo>
                  <a:close/>
                  <a:moveTo>
                    <a:pt x="101" y="77"/>
                  </a:moveTo>
                  <a:cubicBezTo>
                    <a:pt x="25" y="77"/>
                    <a:pt x="25" y="77"/>
                    <a:pt x="25" y="77"/>
                  </a:cubicBezTo>
                  <a:cubicBezTo>
                    <a:pt x="15" y="77"/>
                    <a:pt x="6" y="68"/>
                    <a:pt x="6" y="58"/>
                  </a:cubicBezTo>
                  <a:cubicBezTo>
                    <a:pt x="6" y="47"/>
                    <a:pt x="15" y="38"/>
                    <a:pt x="25" y="38"/>
                  </a:cubicBezTo>
                  <a:cubicBezTo>
                    <a:pt x="26" y="38"/>
                    <a:pt x="27" y="39"/>
                    <a:pt x="28" y="39"/>
                  </a:cubicBezTo>
                  <a:cubicBezTo>
                    <a:pt x="28" y="38"/>
                    <a:pt x="28" y="38"/>
                    <a:pt x="28" y="37"/>
                  </a:cubicBezTo>
                  <a:cubicBezTo>
                    <a:pt x="28" y="36"/>
                    <a:pt x="28" y="35"/>
                    <a:pt x="29" y="33"/>
                  </a:cubicBezTo>
                  <a:cubicBezTo>
                    <a:pt x="29" y="33"/>
                    <a:pt x="29" y="33"/>
                    <a:pt x="29" y="33"/>
                  </a:cubicBezTo>
                  <a:cubicBezTo>
                    <a:pt x="29" y="33"/>
                    <a:pt x="29" y="33"/>
                    <a:pt x="29" y="32"/>
                  </a:cubicBezTo>
                  <a:cubicBezTo>
                    <a:pt x="29" y="32"/>
                    <a:pt x="29" y="32"/>
                    <a:pt x="29" y="32"/>
                  </a:cubicBezTo>
                  <a:cubicBezTo>
                    <a:pt x="34" y="17"/>
                    <a:pt x="47" y="6"/>
                    <a:pt x="63" y="6"/>
                  </a:cubicBezTo>
                  <a:cubicBezTo>
                    <a:pt x="76" y="6"/>
                    <a:pt x="87" y="13"/>
                    <a:pt x="94" y="23"/>
                  </a:cubicBezTo>
                  <a:cubicBezTo>
                    <a:pt x="90" y="24"/>
                    <a:pt x="86" y="26"/>
                    <a:pt x="83" y="28"/>
                  </a:cubicBezTo>
                  <a:cubicBezTo>
                    <a:pt x="82" y="29"/>
                    <a:pt x="82" y="31"/>
                    <a:pt x="83" y="32"/>
                  </a:cubicBezTo>
                  <a:cubicBezTo>
                    <a:pt x="84" y="33"/>
                    <a:pt x="85" y="33"/>
                    <a:pt x="87" y="32"/>
                  </a:cubicBezTo>
                  <a:cubicBezTo>
                    <a:pt x="90" y="30"/>
                    <a:pt x="94" y="28"/>
                    <a:pt x="98" y="28"/>
                  </a:cubicBezTo>
                  <a:cubicBezTo>
                    <a:pt x="99" y="28"/>
                    <a:pt x="100" y="28"/>
                    <a:pt x="101" y="28"/>
                  </a:cubicBezTo>
                  <a:cubicBezTo>
                    <a:pt x="115" y="28"/>
                    <a:pt x="126" y="39"/>
                    <a:pt x="126" y="52"/>
                  </a:cubicBezTo>
                  <a:cubicBezTo>
                    <a:pt x="126" y="66"/>
                    <a:pt x="115" y="77"/>
                    <a:pt x="101" y="77"/>
                  </a:cubicBez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12" name="TextBox 62"/>
            <p:cNvSpPr txBox="1"/>
            <p:nvPr/>
          </p:nvSpPr>
          <p:spPr>
            <a:xfrm>
              <a:off x="3799665" y="2528675"/>
              <a:ext cx="918744" cy="574613"/>
            </a:xfrm>
            <a:prstGeom prst="rect">
              <a:avLst/>
            </a:prstGeom>
            <a:noFill/>
          </p:spPr>
          <p:txBody>
            <a:bodyPr wrap="square" rtlCol="0">
              <a:spAutoFit/>
            </a:bodyPr>
            <a:lstStyle/>
            <a:p>
              <a:pPr algn="ctr" fontAlgn="ctr">
                <a:buNone/>
              </a:pPr>
              <a:r>
                <a:rPr lang="en-US" sz="900" dirty="0" smtClean="0">
                  <a:latin typeface="Arial" panose="020B0604020202020204" pitchFamily="34" charset="0"/>
                </a:rPr>
                <a:t>Bare Metal Server</a:t>
              </a:r>
            </a:p>
            <a:p>
              <a:pPr algn="ctr" fontAlgn="ctr">
                <a:buNone/>
              </a:pPr>
              <a:r>
                <a:rPr lang="en-US" sz="900" dirty="0" smtClean="0">
                  <a:latin typeface="Arial" panose="020B0604020202020204" pitchFamily="34" charset="0"/>
                </a:rPr>
                <a:t>(BMS)</a:t>
              </a:r>
              <a:endParaRPr lang="en-US" sz="900" dirty="0">
                <a:latin typeface="Arial" panose="020B0604020202020204" pitchFamily="34" charset="0"/>
              </a:endParaRPr>
            </a:p>
          </p:txBody>
        </p:sp>
        <p:sp>
          <p:nvSpPr>
            <p:cNvPr id="14" name="Freeform 53"/>
            <p:cNvSpPr>
              <a:spLocks/>
            </p:cNvSpPr>
            <p:nvPr/>
          </p:nvSpPr>
          <p:spPr bwMode="auto">
            <a:xfrm>
              <a:off x="4134735" y="2364169"/>
              <a:ext cx="157162" cy="23812"/>
            </a:xfrm>
            <a:custGeom>
              <a:avLst/>
              <a:gdLst>
                <a:gd name="T0" fmla="*/ 3 w 41"/>
                <a:gd name="T1" fmla="*/ 6 h 6"/>
                <a:gd name="T2" fmla="*/ 38 w 41"/>
                <a:gd name="T3" fmla="*/ 6 h 6"/>
                <a:gd name="T4" fmla="*/ 41 w 41"/>
                <a:gd name="T5" fmla="*/ 3 h 6"/>
                <a:gd name="T6" fmla="*/ 38 w 41"/>
                <a:gd name="T7" fmla="*/ 0 h 6"/>
                <a:gd name="T8" fmla="*/ 3 w 41"/>
                <a:gd name="T9" fmla="*/ 0 h 6"/>
                <a:gd name="T10" fmla="*/ 0 w 41"/>
                <a:gd name="T11" fmla="*/ 3 h 6"/>
                <a:gd name="T12" fmla="*/ 3 w 4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1" h="6">
                  <a:moveTo>
                    <a:pt x="3" y="6"/>
                  </a:moveTo>
                  <a:cubicBezTo>
                    <a:pt x="38" y="6"/>
                    <a:pt x="38" y="6"/>
                    <a:pt x="38" y="6"/>
                  </a:cubicBezTo>
                  <a:cubicBezTo>
                    <a:pt x="40" y="6"/>
                    <a:pt x="41" y="5"/>
                    <a:pt x="41" y="3"/>
                  </a:cubicBezTo>
                  <a:cubicBezTo>
                    <a:pt x="41" y="2"/>
                    <a:pt x="40" y="0"/>
                    <a:pt x="38" y="0"/>
                  </a:cubicBezTo>
                  <a:cubicBezTo>
                    <a:pt x="3" y="0"/>
                    <a:pt x="3" y="0"/>
                    <a:pt x="3" y="0"/>
                  </a:cubicBezTo>
                  <a:cubicBezTo>
                    <a:pt x="1" y="0"/>
                    <a:pt x="0" y="2"/>
                    <a:pt x="0" y="3"/>
                  </a:cubicBezTo>
                  <a:cubicBezTo>
                    <a:pt x="0" y="5"/>
                    <a:pt x="1" y="6"/>
                    <a:pt x="3" y="6"/>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15" name="Freeform 54"/>
            <p:cNvSpPr>
              <a:spLocks/>
            </p:cNvSpPr>
            <p:nvPr/>
          </p:nvSpPr>
          <p:spPr bwMode="auto">
            <a:xfrm>
              <a:off x="4134735" y="2407032"/>
              <a:ext cx="157162" cy="19050"/>
            </a:xfrm>
            <a:custGeom>
              <a:avLst/>
              <a:gdLst>
                <a:gd name="T0" fmla="*/ 3 w 41"/>
                <a:gd name="T1" fmla="*/ 5 h 5"/>
                <a:gd name="T2" fmla="*/ 38 w 41"/>
                <a:gd name="T3" fmla="*/ 5 h 5"/>
                <a:gd name="T4" fmla="*/ 41 w 41"/>
                <a:gd name="T5" fmla="*/ 3 h 5"/>
                <a:gd name="T6" fmla="*/ 38 w 41"/>
                <a:gd name="T7" fmla="*/ 0 h 5"/>
                <a:gd name="T8" fmla="*/ 3 w 41"/>
                <a:gd name="T9" fmla="*/ 0 h 5"/>
                <a:gd name="T10" fmla="*/ 0 w 41"/>
                <a:gd name="T11" fmla="*/ 3 h 5"/>
                <a:gd name="T12" fmla="*/ 3 w 4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1" h="5">
                  <a:moveTo>
                    <a:pt x="3" y="5"/>
                  </a:moveTo>
                  <a:cubicBezTo>
                    <a:pt x="38" y="5"/>
                    <a:pt x="38" y="5"/>
                    <a:pt x="38" y="5"/>
                  </a:cubicBezTo>
                  <a:cubicBezTo>
                    <a:pt x="40" y="5"/>
                    <a:pt x="41" y="4"/>
                    <a:pt x="41" y="3"/>
                  </a:cubicBezTo>
                  <a:cubicBezTo>
                    <a:pt x="41" y="1"/>
                    <a:pt x="40" y="0"/>
                    <a:pt x="38" y="0"/>
                  </a:cubicBezTo>
                  <a:cubicBezTo>
                    <a:pt x="3" y="0"/>
                    <a:pt x="3" y="0"/>
                    <a:pt x="3" y="0"/>
                  </a:cubicBezTo>
                  <a:cubicBezTo>
                    <a:pt x="1" y="0"/>
                    <a:pt x="0" y="1"/>
                    <a:pt x="0" y="3"/>
                  </a:cubicBezTo>
                  <a:cubicBezTo>
                    <a:pt x="0" y="4"/>
                    <a:pt x="1" y="5"/>
                    <a:pt x="3" y="5"/>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16" name="Freeform 55"/>
            <p:cNvSpPr>
              <a:spLocks noEditPoints="1"/>
            </p:cNvSpPr>
            <p:nvPr/>
          </p:nvSpPr>
          <p:spPr bwMode="auto">
            <a:xfrm>
              <a:off x="4093460" y="2321307"/>
              <a:ext cx="344487" cy="147637"/>
            </a:xfrm>
            <a:custGeom>
              <a:avLst/>
              <a:gdLst>
                <a:gd name="T0" fmla="*/ 0 w 90"/>
                <a:gd name="T1" fmla="*/ 30 h 38"/>
                <a:gd name="T2" fmla="*/ 9 w 90"/>
                <a:gd name="T3" fmla="*/ 38 h 38"/>
                <a:gd name="T4" fmla="*/ 81 w 90"/>
                <a:gd name="T5" fmla="*/ 38 h 38"/>
                <a:gd name="T6" fmla="*/ 90 w 90"/>
                <a:gd name="T7" fmla="*/ 30 h 38"/>
                <a:gd name="T8" fmla="*/ 90 w 90"/>
                <a:gd name="T9" fmla="*/ 9 h 38"/>
                <a:gd name="T10" fmla="*/ 81 w 90"/>
                <a:gd name="T11" fmla="*/ 0 h 38"/>
                <a:gd name="T12" fmla="*/ 9 w 90"/>
                <a:gd name="T13" fmla="*/ 0 h 38"/>
                <a:gd name="T14" fmla="*/ 0 w 90"/>
                <a:gd name="T15" fmla="*/ 9 h 38"/>
                <a:gd name="T16" fmla="*/ 0 w 90"/>
                <a:gd name="T17" fmla="*/ 30 h 38"/>
                <a:gd name="T18" fmla="*/ 5 w 90"/>
                <a:gd name="T19" fmla="*/ 9 h 38"/>
                <a:gd name="T20" fmla="*/ 9 w 90"/>
                <a:gd name="T21" fmla="*/ 6 h 38"/>
                <a:gd name="T22" fmla="*/ 81 w 90"/>
                <a:gd name="T23" fmla="*/ 6 h 38"/>
                <a:gd name="T24" fmla="*/ 85 w 90"/>
                <a:gd name="T25" fmla="*/ 9 h 38"/>
                <a:gd name="T26" fmla="*/ 85 w 90"/>
                <a:gd name="T27" fmla="*/ 30 h 38"/>
                <a:gd name="T28" fmla="*/ 81 w 90"/>
                <a:gd name="T29" fmla="*/ 33 h 38"/>
                <a:gd name="T30" fmla="*/ 9 w 90"/>
                <a:gd name="T31" fmla="*/ 33 h 38"/>
                <a:gd name="T32" fmla="*/ 5 w 90"/>
                <a:gd name="T33" fmla="*/ 30 h 38"/>
                <a:gd name="T34" fmla="*/ 5 w 90"/>
                <a:gd name="T35"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38">
                  <a:moveTo>
                    <a:pt x="0" y="30"/>
                  </a:moveTo>
                  <a:cubicBezTo>
                    <a:pt x="0" y="34"/>
                    <a:pt x="4" y="38"/>
                    <a:pt x="9" y="38"/>
                  </a:cubicBezTo>
                  <a:cubicBezTo>
                    <a:pt x="81" y="38"/>
                    <a:pt x="81" y="38"/>
                    <a:pt x="81" y="38"/>
                  </a:cubicBezTo>
                  <a:cubicBezTo>
                    <a:pt x="86" y="38"/>
                    <a:pt x="90" y="34"/>
                    <a:pt x="90" y="30"/>
                  </a:cubicBezTo>
                  <a:cubicBezTo>
                    <a:pt x="90" y="9"/>
                    <a:pt x="90" y="9"/>
                    <a:pt x="90" y="9"/>
                  </a:cubicBezTo>
                  <a:cubicBezTo>
                    <a:pt x="90" y="4"/>
                    <a:pt x="86" y="0"/>
                    <a:pt x="81" y="0"/>
                  </a:cubicBezTo>
                  <a:cubicBezTo>
                    <a:pt x="9" y="0"/>
                    <a:pt x="9" y="0"/>
                    <a:pt x="9" y="0"/>
                  </a:cubicBezTo>
                  <a:cubicBezTo>
                    <a:pt x="4" y="0"/>
                    <a:pt x="0" y="4"/>
                    <a:pt x="0" y="9"/>
                  </a:cubicBezTo>
                  <a:lnTo>
                    <a:pt x="0" y="30"/>
                  </a:lnTo>
                  <a:close/>
                  <a:moveTo>
                    <a:pt x="5" y="9"/>
                  </a:moveTo>
                  <a:cubicBezTo>
                    <a:pt x="5" y="7"/>
                    <a:pt x="7" y="6"/>
                    <a:pt x="9" y="6"/>
                  </a:cubicBezTo>
                  <a:cubicBezTo>
                    <a:pt x="81" y="6"/>
                    <a:pt x="81" y="6"/>
                    <a:pt x="81" y="6"/>
                  </a:cubicBezTo>
                  <a:cubicBezTo>
                    <a:pt x="83" y="6"/>
                    <a:pt x="85" y="7"/>
                    <a:pt x="85" y="9"/>
                  </a:cubicBezTo>
                  <a:cubicBezTo>
                    <a:pt x="85" y="30"/>
                    <a:pt x="85" y="30"/>
                    <a:pt x="85" y="30"/>
                  </a:cubicBezTo>
                  <a:cubicBezTo>
                    <a:pt x="85" y="31"/>
                    <a:pt x="83" y="33"/>
                    <a:pt x="81" y="33"/>
                  </a:cubicBezTo>
                  <a:cubicBezTo>
                    <a:pt x="9" y="33"/>
                    <a:pt x="9" y="33"/>
                    <a:pt x="9" y="33"/>
                  </a:cubicBezTo>
                  <a:cubicBezTo>
                    <a:pt x="7" y="33"/>
                    <a:pt x="5" y="31"/>
                    <a:pt x="5" y="30"/>
                  </a:cubicBezTo>
                  <a:lnTo>
                    <a:pt x="5" y="9"/>
                  </a:ln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17" name="Oval 56"/>
            <p:cNvSpPr>
              <a:spLocks noChangeArrowheads="1"/>
            </p:cNvSpPr>
            <p:nvPr/>
          </p:nvSpPr>
          <p:spPr bwMode="auto">
            <a:xfrm>
              <a:off x="4323648" y="2364169"/>
              <a:ext cx="65087" cy="61912"/>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18" name="Freeform 57"/>
            <p:cNvSpPr>
              <a:spLocks/>
            </p:cNvSpPr>
            <p:nvPr/>
          </p:nvSpPr>
          <p:spPr bwMode="auto">
            <a:xfrm>
              <a:off x="4000037" y="2109021"/>
              <a:ext cx="500062" cy="311150"/>
            </a:xfrm>
            <a:custGeom>
              <a:avLst/>
              <a:gdLst>
                <a:gd name="T0" fmla="*/ 101 w 130"/>
                <a:gd name="T1" fmla="*/ 22 h 80"/>
                <a:gd name="T2" fmla="*/ 98 w 130"/>
                <a:gd name="T3" fmla="*/ 22 h 80"/>
                <a:gd name="T4" fmla="*/ 62 w 130"/>
                <a:gd name="T5" fmla="*/ 0 h 80"/>
                <a:gd name="T6" fmla="*/ 22 w 130"/>
                <a:gd name="T7" fmla="*/ 33 h 80"/>
                <a:gd name="T8" fmla="*/ 0 w 130"/>
                <a:gd name="T9" fmla="*/ 57 h 80"/>
                <a:gd name="T10" fmla="*/ 16 w 130"/>
                <a:gd name="T11" fmla="*/ 80 h 80"/>
                <a:gd name="T12" fmla="*/ 16 w 130"/>
                <a:gd name="T13" fmla="*/ 74 h 80"/>
                <a:gd name="T14" fmla="*/ 5 w 130"/>
                <a:gd name="T15" fmla="*/ 57 h 80"/>
                <a:gd name="T16" fmla="*/ 24 w 130"/>
                <a:gd name="T17" fmla="*/ 38 h 80"/>
                <a:gd name="T18" fmla="*/ 38 w 130"/>
                <a:gd name="T19" fmla="*/ 44 h 80"/>
                <a:gd name="T20" fmla="*/ 42 w 130"/>
                <a:gd name="T21" fmla="*/ 44 h 80"/>
                <a:gd name="T22" fmla="*/ 42 w 130"/>
                <a:gd name="T23" fmla="*/ 40 h 80"/>
                <a:gd name="T24" fmla="*/ 28 w 130"/>
                <a:gd name="T25" fmla="*/ 33 h 80"/>
                <a:gd name="T26" fmla="*/ 62 w 130"/>
                <a:gd name="T27" fmla="*/ 5 h 80"/>
                <a:gd name="T28" fmla="*/ 93 w 130"/>
                <a:gd name="T29" fmla="*/ 23 h 80"/>
                <a:gd name="T30" fmla="*/ 83 w 130"/>
                <a:gd name="T31" fmla="*/ 28 h 80"/>
                <a:gd name="T32" fmla="*/ 82 w 130"/>
                <a:gd name="T33" fmla="*/ 32 h 80"/>
                <a:gd name="T34" fmla="*/ 86 w 130"/>
                <a:gd name="T35" fmla="*/ 32 h 80"/>
                <a:gd name="T36" fmla="*/ 97 w 130"/>
                <a:gd name="T37" fmla="*/ 27 h 80"/>
                <a:gd name="T38" fmla="*/ 101 w 130"/>
                <a:gd name="T39" fmla="*/ 27 h 80"/>
                <a:gd name="T40" fmla="*/ 125 w 130"/>
                <a:gd name="T41" fmla="*/ 52 h 80"/>
                <a:gd name="T42" fmla="*/ 114 w 130"/>
                <a:gd name="T43" fmla="*/ 72 h 80"/>
                <a:gd name="T44" fmla="*/ 114 w 130"/>
                <a:gd name="T45" fmla="*/ 78 h 80"/>
                <a:gd name="T46" fmla="*/ 130 w 130"/>
                <a:gd name="T47" fmla="*/ 52 h 80"/>
                <a:gd name="T48" fmla="*/ 101 w 130"/>
                <a:gd name="T49" fmla="*/ 2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 h="80">
                  <a:moveTo>
                    <a:pt x="101" y="22"/>
                  </a:moveTo>
                  <a:cubicBezTo>
                    <a:pt x="100" y="22"/>
                    <a:pt x="99" y="22"/>
                    <a:pt x="98" y="22"/>
                  </a:cubicBezTo>
                  <a:cubicBezTo>
                    <a:pt x="91" y="9"/>
                    <a:pt x="78" y="0"/>
                    <a:pt x="62" y="0"/>
                  </a:cubicBezTo>
                  <a:cubicBezTo>
                    <a:pt x="43" y="0"/>
                    <a:pt x="26" y="14"/>
                    <a:pt x="22" y="33"/>
                  </a:cubicBezTo>
                  <a:cubicBezTo>
                    <a:pt x="10" y="34"/>
                    <a:pt x="0" y="44"/>
                    <a:pt x="0" y="57"/>
                  </a:cubicBezTo>
                  <a:cubicBezTo>
                    <a:pt x="0" y="68"/>
                    <a:pt x="6" y="77"/>
                    <a:pt x="16" y="80"/>
                  </a:cubicBezTo>
                  <a:cubicBezTo>
                    <a:pt x="16" y="74"/>
                    <a:pt x="16" y="74"/>
                    <a:pt x="16" y="74"/>
                  </a:cubicBezTo>
                  <a:cubicBezTo>
                    <a:pt x="10" y="71"/>
                    <a:pt x="5" y="65"/>
                    <a:pt x="5" y="57"/>
                  </a:cubicBezTo>
                  <a:cubicBezTo>
                    <a:pt x="5" y="47"/>
                    <a:pt x="14" y="38"/>
                    <a:pt x="24" y="38"/>
                  </a:cubicBezTo>
                  <a:cubicBezTo>
                    <a:pt x="29" y="38"/>
                    <a:pt x="34" y="40"/>
                    <a:pt x="38" y="44"/>
                  </a:cubicBezTo>
                  <a:cubicBezTo>
                    <a:pt x="39" y="45"/>
                    <a:pt x="40" y="45"/>
                    <a:pt x="42" y="44"/>
                  </a:cubicBezTo>
                  <a:cubicBezTo>
                    <a:pt x="43" y="43"/>
                    <a:pt x="43" y="41"/>
                    <a:pt x="42" y="40"/>
                  </a:cubicBezTo>
                  <a:cubicBezTo>
                    <a:pt x="38" y="36"/>
                    <a:pt x="33" y="34"/>
                    <a:pt x="28" y="33"/>
                  </a:cubicBezTo>
                  <a:cubicBezTo>
                    <a:pt x="32" y="17"/>
                    <a:pt x="46" y="5"/>
                    <a:pt x="62" y="5"/>
                  </a:cubicBezTo>
                  <a:cubicBezTo>
                    <a:pt x="75" y="5"/>
                    <a:pt x="86" y="12"/>
                    <a:pt x="93" y="23"/>
                  </a:cubicBezTo>
                  <a:cubicBezTo>
                    <a:pt x="89" y="24"/>
                    <a:pt x="86" y="26"/>
                    <a:pt x="83" y="28"/>
                  </a:cubicBezTo>
                  <a:cubicBezTo>
                    <a:pt x="81" y="29"/>
                    <a:pt x="81" y="30"/>
                    <a:pt x="82" y="32"/>
                  </a:cubicBezTo>
                  <a:cubicBezTo>
                    <a:pt x="83" y="33"/>
                    <a:pt x="85" y="33"/>
                    <a:pt x="86" y="32"/>
                  </a:cubicBezTo>
                  <a:cubicBezTo>
                    <a:pt x="89" y="30"/>
                    <a:pt x="93" y="28"/>
                    <a:pt x="97" y="27"/>
                  </a:cubicBezTo>
                  <a:cubicBezTo>
                    <a:pt x="98" y="27"/>
                    <a:pt x="99" y="27"/>
                    <a:pt x="101" y="27"/>
                  </a:cubicBezTo>
                  <a:cubicBezTo>
                    <a:pt x="114" y="27"/>
                    <a:pt x="125" y="38"/>
                    <a:pt x="125" y="52"/>
                  </a:cubicBezTo>
                  <a:cubicBezTo>
                    <a:pt x="125" y="60"/>
                    <a:pt x="121" y="68"/>
                    <a:pt x="114" y="72"/>
                  </a:cubicBezTo>
                  <a:cubicBezTo>
                    <a:pt x="114" y="78"/>
                    <a:pt x="114" y="78"/>
                    <a:pt x="114" y="78"/>
                  </a:cubicBezTo>
                  <a:cubicBezTo>
                    <a:pt x="124" y="73"/>
                    <a:pt x="130" y="63"/>
                    <a:pt x="130" y="52"/>
                  </a:cubicBezTo>
                  <a:cubicBezTo>
                    <a:pt x="130" y="35"/>
                    <a:pt x="117" y="22"/>
                    <a:pt x="101" y="22"/>
                  </a:cubicBez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20" name="TextBox 73"/>
            <p:cNvSpPr txBox="1"/>
            <p:nvPr/>
          </p:nvSpPr>
          <p:spPr>
            <a:xfrm>
              <a:off x="1718325" y="2528675"/>
              <a:ext cx="1004462" cy="574613"/>
            </a:xfrm>
            <a:prstGeom prst="rect">
              <a:avLst/>
            </a:prstGeom>
            <a:noFill/>
          </p:spPr>
          <p:txBody>
            <a:bodyPr wrap="square" rtlCol="0">
              <a:spAutoFit/>
            </a:bodyPr>
            <a:lstStyle/>
            <a:p>
              <a:pPr algn="ctr" fontAlgn="ctr">
                <a:buNone/>
              </a:pPr>
              <a:r>
                <a:rPr lang="en-US" sz="900" dirty="0" smtClean="0">
                  <a:latin typeface="Arial" panose="020B0604020202020204" pitchFamily="34" charset="0"/>
                </a:rPr>
                <a:t>Image </a:t>
              </a:r>
              <a:r>
                <a:rPr lang="en-US" sz="900" dirty="0" err="1" smtClean="0">
                  <a:latin typeface="Arial" panose="020B0604020202020204" pitchFamily="34" charset="0"/>
                </a:rPr>
                <a:t>Mgmt</a:t>
              </a:r>
              <a:r>
                <a:rPr lang="en-US" sz="900" dirty="0" smtClean="0">
                  <a:latin typeface="Arial" panose="020B0604020202020204" pitchFamily="34" charset="0"/>
                </a:rPr>
                <a:t> Service</a:t>
              </a:r>
            </a:p>
            <a:p>
              <a:pPr algn="ctr" fontAlgn="ctr">
                <a:buNone/>
              </a:pPr>
              <a:r>
                <a:rPr lang="en-US" sz="900" dirty="0" smtClean="0">
                  <a:latin typeface="Arial" panose="020B0604020202020204" pitchFamily="34" charset="0"/>
                </a:rPr>
                <a:t>(IMS)</a:t>
              </a:r>
              <a:endParaRPr lang="en-US" sz="900" dirty="0">
                <a:latin typeface="Arial" panose="020B0604020202020204" pitchFamily="34" charset="0"/>
              </a:endParaRPr>
            </a:p>
          </p:txBody>
        </p:sp>
        <p:sp>
          <p:nvSpPr>
            <p:cNvPr id="22" name="Freeform 21"/>
            <p:cNvSpPr>
              <a:spLocks noEditPoints="1"/>
            </p:cNvSpPr>
            <p:nvPr/>
          </p:nvSpPr>
          <p:spPr bwMode="auto">
            <a:xfrm>
              <a:off x="2036402" y="2101588"/>
              <a:ext cx="420687" cy="323850"/>
            </a:xfrm>
            <a:custGeom>
              <a:avLst/>
              <a:gdLst>
                <a:gd name="T0" fmla="*/ 56 w 112"/>
                <a:gd name="T1" fmla="*/ 4 h 84"/>
                <a:gd name="T2" fmla="*/ 60 w 112"/>
                <a:gd name="T3" fmla="*/ 5 h 84"/>
                <a:gd name="T4" fmla="*/ 106 w 112"/>
                <a:gd name="T5" fmla="*/ 37 h 84"/>
                <a:gd name="T6" fmla="*/ 107 w 112"/>
                <a:gd name="T7" fmla="*/ 39 h 84"/>
                <a:gd name="T8" fmla="*/ 106 w 112"/>
                <a:gd name="T9" fmla="*/ 41 h 84"/>
                <a:gd name="T10" fmla="*/ 62 w 112"/>
                <a:gd name="T11" fmla="*/ 78 h 84"/>
                <a:gd name="T12" fmla="*/ 57 w 112"/>
                <a:gd name="T13" fmla="*/ 80 h 84"/>
                <a:gd name="T14" fmla="*/ 52 w 112"/>
                <a:gd name="T15" fmla="*/ 79 h 84"/>
                <a:gd name="T16" fmla="*/ 7 w 112"/>
                <a:gd name="T17" fmla="*/ 48 h 84"/>
                <a:gd name="T18" fmla="*/ 6 w 112"/>
                <a:gd name="T19" fmla="*/ 45 h 84"/>
                <a:gd name="T20" fmla="*/ 7 w 112"/>
                <a:gd name="T21" fmla="*/ 43 h 84"/>
                <a:gd name="T22" fmla="*/ 51 w 112"/>
                <a:gd name="T23" fmla="*/ 6 h 84"/>
                <a:gd name="T24" fmla="*/ 56 w 112"/>
                <a:gd name="T25" fmla="*/ 4 h 84"/>
                <a:gd name="T26" fmla="*/ 56 w 112"/>
                <a:gd name="T27" fmla="*/ 0 h 84"/>
                <a:gd name="T28" fmla="*/ 48 w 112"/>
                <a:gd name="T29" fmla="*/ 3 h 84"/>
                <a:gd name="T30" fmla="*/ 4 w 112"/>
                <a:gd name="T31" fmla="*/ 40 h 84"/>
                <a:gd name="T32" fmla="*/ 4 w 112"/>
                <a:gd name="T33" fmla="*/ 51 h 84"/>
                <a:gd name="T34" fmla="*/ 50 w 112"/>
                <a:gd name="T35" fmla="*/ 83 h 84"/>
                <a:gd name="T36" fmla="*/ 57 w 112"/>
                <a:gd name="T37" fmla="*/ 84 h 84"/>
                <a:gd name="T38" fmla="*/ 65 w 112"/>
                <a:gd name="T39" fmla="*/ 82 h 84"/>
                <a:gd name="T40" fmla="*/ 108 w 112"/>
                <a:gd name="T41" fmla="*/ 45 h 84"/>
                <a:gd name="T42" fmla="*/ 108 w 112"/>
                <a:gd name="T43" fmla="*/ 33 h 84"/>
                <a:gd name="T44" fmla="*/ 63 w 112"/>
                <a:gd name="T45" fmla="*/ 2 h 84"/>
                <a:gd name="T46" fmla="*/ 56 w 112"/>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84">
                  <a:moveTo>
                    <a:pt x="56" y="4"/>
                  </a:moveTo>
                  <a:cubicBezTo>
                    <a:pt x="58" y="4"/>
                    <a:pt x="59" y="5"/>
                    <a:pt x="60" y="5"/>
                  </a:cubicBezTo>
                  <a:cubicBezTo>
                    <a:pt x="106" y="37"/>
                    <a:pt x="106" y="37"/>
                    <a:pt x="106" y="37"/>
                  </a:cubicBezTo>
                  <a:cubicBezTo>
                    <a:pt x="106" y="37"/>
                    <a:pt x="107" y="38"/>
                    <a:pt x="107" y="39"/>
                  </a:cubicBezTo>
                  <a:cubicBezTo>
                    <a:pt x="107" y="40"/>
                    <a:pt x="106" y="41"/>
                    <a:pt x="106" y="41"/>
                  </a:cubicBezTo>
                  <a:cubicBezTo>
                    <a:pt x="62" y="78"/>
                    <a:pt x="62" y="78"/>
                    <a:pt x="62" y="78"/>
                  </a:cubicBezTo>
                  <a:cubicBezTo>
                    <a:pt x="61" y="79"/>
                    <a:pt x="59" y="80"/>
                    <a:pt x="57" y="80"/>
                  </a:cubicBezTo>
                  <a:cubicBezTo>
                    <a:pt x="55" y="80"/>
                    <a:pt x="53" y="80"/>
                    <a:pt x="52" y="79"/>
                  </a:cubicBezTo>
                  <a:cubicBezTo>
                    <a:pt x="7" y="48"/>
                    <a:pt x="7" y="48"/>
                    <a:pt x="7" y="48"/>
                  </a:cubicBezTo>
                  <a:cubicBezTo>
                    <a:pt x="6" y="47"/>
                    <a:pt x="6" y="46"/>
                    <a:pt x="6" y="45"/>
                  </a:cubicBezTo>
                  <a:cubicBezTo>
                    <a:pt x="6" y="45"/>
                    <a:pt x="6" y="44"/>
                    <a:pt x="7" y="43"/>
                  </a:cubicBezTo>
                  <a:cubicBezTo>
                    <a:pt x="51" y="6"/>
                    <a:pt x="51" y="6"/>
                    <a:pt x="51" y="6"/>
                  </a:cubicBezTo>
                  <a:cubicBezTo>
                    <a:pt x="52" y="5"/>
                    <a:pt x="54" y="4"/>
                    <a:pt x="56" y="4"/>
                  </a:cubicBezTo>
                  <a:moveTo>
                    <a:pt x="56" y="0"/>
                  </a:moveTo>
                  <a:cubicBezTo>
                    <a:pt x="53" y="0"/>
                    <a:pt x="50" y="1"/>
                    <a:pt x="48" y="3"/>
                  </a:cubicBezTo>
                  <a:cubicBezTo>
                    <a:pt x="4" y="40"/>
                    <a:pt x="4" y="40"/>
                    <a:pt x="4" y="40"/>
                  </a:cubicBezTo>
                  <a:cubicBezTo>
                    <a:pt x="0" y="43"/>
                    <a:pt x="0" y="48"/>
                    <a:pt x="4" y="51"/>
                  </a:cubicBezTo>
                  <a:cubicBezTo>
                    <a:pt x="50" y="83"/>
                    <a:pt x="50" y="83"/>
                    <a:pt x="50" y="83"/>
                  </a:cubicBezTo>
                  <a:cubicBezTo>
                    <a:pt x="52" y="84"/>
                    <a:pt x="54" y="84"/>
                    <a:pt x="57" y="84"/>
                  </a:cubicBezTo>
                  <a:cubicBezTo>
                    <a:pt x="59" y="84"/>
                    <a:pt x="63" y="84"/>
                    <a:pt x="65" y="82"/>
                  </a:cubicBezTo>
                  <a:cubicBezTo>
                    <a:pt x="108" y="45"/>
                    <a:pt x="108" y="45"/>
                    <a:pt x="108" y="45"/>
                  </a:cubicBezTo>
                  <a:cubicBezTo>
                    <a:pt x="112" y="41"/>
                    <a:pt x="112" y="36"/>
                    <a:pt x="108" y="33"/>
                  </a:cubicBezTo>
                  <a:cubicBezTo>
                    <a:pt x="63" y="2"/>
                    <a:pt x="63" y="2"/>
                    <a:pt x="63" y="2"/>
                  </a:cubicBezTo>
                  <a:cubicBezTo>
                    <a:pt x="61" y="0"/>
                    <a:pt x="58" y="0"/>
                    <a:pt x="56" y="0"/>
                  </a:cubicBezTo>
                  <a:close/>
                </a:path>
              </a:pathLst>
            </a:custGeom>
            <a:solidFill>
              <a:schemeClr val="bg1">
                <a:lumMod val="85000"/>
              </a:schemeClr>
            </a:solidFill>
            <a:ln w="9525">
              <a:noFill/>
              <a:round/>
              <a:headEnd/>
              <a:tailEnd/>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23" name="Freeform 45"/>
            <p:cNvSpPr>
              <a:spLocks/>
            </p:cNvSpPr>
            <p:nvPr/>
          </p:nvSpPr>
          <p:spPr bwMode="auto">
            <a:xfrm>
              <a:off x="2041165" y="2328600"/>
              <a:ext cx="407987" cy="169862"/>
            </a:xfrm>
            <a:custGeom>
              <a:avLst/>
              <a:gdLst>
                <a:gd name="T0" fmla="*/ 56 w 109"/>
                <a:gd name="T1" fmla="*/ 44 h 44"/>
                <a:gd name="T2" fmla="*/ 48 w 109"/>
                <a:gd name="T3" fmla="*/ 42 h 44"/>
                <a:gd name="T4" fmla="*/ 2 w 109"/>
                <a:gd name="T5" fmla="*/ 10 h 44"/>
                <a:gd name="T6" fmla="*/ 0 w 109"/>
                <a:gd name="T7" fmla="*/ 8 h 44"/>
                <a:gd name="T8" fmla="*/ 4 w 109"/>
                <a:gd name="T9" fmla="*/ 5 h 44"/>
                <a:gd name="T10" fmla="*/ 5 w 109"/>
                <a:gd name="T11" fmla="*/ 6 h 44"/>
                <a:gd name="T12" fmla="*/ 50 w 109"/>
                <a:gd name="T13" fmla="*/ 38 h 44"/>
                <a:gd name="T14" fmla="*/ 62 w 109"/>
                <a:gd name="T15" fmla="*/ 37 h 44"/>
                <a:gd name="T16" fmla="*/ 106 w 109"/>
                <a:gd name="T17" fmla="*/ 0 h 44"/>
                <a:gd name="T18" fmla="*/ 109 w 109"/>
                <a:gd name="T19" fmla="*/ 3 h 44"/>
                <a:gd name="T20" fmla="*/ 65 w 109"/>
                <a:gd name="T21" fmla="*/ 40 h 44"/>
                <a:gd name="T22" fmla="*/ 56 w 109"/>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44">
                  <a:moveTo>
                    <a:pt x="56" y="44"/>
                  </a:moveTo>
                  <a:cubicBezTo>
                    <a:pt x="53" y="44"/>
                    <a:pt x="50" y="43"/>
                    <a:pt x="48" y="42"/>
                  </a:cubicBezTo>
                  <a:cubicBezTo>
                    <a:pt x="2" y="10"/>
                    <a:pt x="2" y="10"/>
                    <a:pt x="2" y="10"/>
                  </a:cubicBezTo>
                  <a:cubicBezTo>
                    <a:pt x="1" y="10"/>
                    <a:pt x="1" y="9"/>
                    <a:pt x="0" y="8"/>
                  </a:cubicBezTo>
                  <a:cubicBezTo>
                    <a:pt x="4" y="5"/>
                    <a:pt x="4" y="5"/>
                    <a:pt x="4" y="5"/>
                  </a:cubicBezTo>
                  <a:cubicBezTo>
                    <a:pt x="4" y="6"/>
                    <a:pt x="4" y="6"/>
                    <a:pt x="5" y="6"/>
                  </a:cubicBezTo>
                  <a:cubicBezTo>
                    <a:pt x="50" y="38"/>
                    <a:pt x="50" y="38"/>
                    <a:pt x="50" y="38"/>
                  </a:cubicBezTo>
                  <a:cubicBezTo>
                    <a:pt x="53" y="40"/>
                    <a:pt x="59" y="40"/>
                    <a:pt x="62" y="37"/>
                  </a:cubicBezTo>
                  <a:cubicBezTo>
                    <a:pt x="106" y="0"/>
                    <a:pt x="106" y="0"/>
                    <a:pt x="106" y="0"/>
                  </a:cubicBezTo>
                  <a:cubicBezTo>
                    <a:pt x="109" y="3"/>
                    <a:pt x="109" y="3"/>
                    <a:pt x="109" y="3"/>
                  </a:cubicBezTo>
                  <a:cubicBezTo>
                    <a:pt x="65" y="40"/>
                    <a:pt x="65" y="40"/>
                    <a:pt x="65" y="40"/>
                  </a:cubicBezTo>
                  <a:cubicBezTo>
                    <a:pt x="63" y="43"/>
                    <a:pt x="59" y="44"/>
                    <a:pt x="56" y="44"/>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33" name="TextBox 35"/>
            <p:cNvSpPr txBox="1"/>
            <p:nvPr/>
          </p:nvSpPr>
          <p:spPr>
            <a:xfrm>
              <a:off x="2958893" y="2528675"/>
              <a:ext cx="672752" cy="574613"/>
            </a:xfrm>
            <a:prstGeom prst="rect">
              <a:avLst/>
            </a:prstGeom>
            <a:noFill/>
          </p:spPr>
          <p:txBody>
            <a:bodyPr wrap="square" rtlCol="0">
              <a:spAutoFit/>
            </a:bodyPr>
            <a:lstStyle/>
            <a:p>
              <a:pPr algn="ctr" fontAlgn="ctr">
                <a:buNone/>
              </a:pPr>
              <a:r>
                <a:rPr lang="en-US" sz="900" dirty="0" smtClean="0">
                  <a:latin typeface="Arial" panose="020B0604020202020204" pitchFamily="34" charset="0"/>
                </a:rPr>
                <a:t>Auto Scaling</a:t>
              </a:r>
            </a:p>
            <a:p>
              <a:pPr algn="ctr" fontAlgn="ctr">
                <a:buNone/>
              </a:pPr>
              <a:r>
                <a:rPr lang="en-US" sz="900" dirty="0" smtClean="0">
                  <a:latin typeface="Arial" panose="020B0604020202020204" pitchFamily="34" charset="0"/>
                </a:rPr>
                <a:t>(AS)</a:t>
              </a:r>
              <a:endParaRPr lang="en-US" sz="900" dirty="0">
                <a:latin typeface="Arial" panose="020B0604020202020204" pitchFamily="34" charset="0"/>
              </a:endParaRPr>
            </a:p>
          </p:txBody>
        </p:sp>
        <p:sp>
          <p:nvSpPr>
            <p:cNvPr id="35" name="Freeform 20"/>
            <p:cNvSpPr>
              <a:spLocks/>
            </p:cNvSpPr>
            <p:nvPr/>
          </p:nvSpPr>
          <p:spPr bwMode="auto">
            <a:xfrm>
              <a:off x="3100007" y="2152005"/>
              <a:ext cx="355600" cy="307975"/>
            </a:xfrm>
            <a:custGeom>
              <a:avLst/>
              <a:gdLst>
                <a:gd name="T0" fmla="*/ 74 w 95"/>
                <a:gd name="T1" fmla="*/ 80 h 80"/>
                <a:gd name="T2" fmla="*/ 59 w 95"/>
                <a:gd name="T3" fmla="*/ 41 h 80"/>
                <a:gd name="T4" fmla="*/ 47 w 95"/>
                <a:gd name="T5" fmla="*/ 4 h 80"/>
                <a:gd name="T6" fmla="*/ 36 w 95"/>
                <a:gd name="T7" fmla="*/ 41 h 80"/>
                <a:gd name="T8" fmla="*/ 20 w 95"/>
                <a:gd name="T9" fmla="*/ 80 h 80"/>
                <a:gd name="T10" fmla="*/ 4 w 95"/>
                <a:gd name="T11" fmla="*/ 41 h 80"/>
                <a:gd name="T12" fmla="*/ 0 w 95"/>
                <a:gd name="T13" fmla="*/ 21 h 80"/>
                <a:gd name="T14" fmla="*/ 2 w 95"/>
                <a:gd name="T15" fmla="*/ 18 h 80"/>
                <a:gd name="T16" fmla="*/ 4 w 95"/>
                <a:gd name="T17" fmla="*/ 20 h 80"/>
                <a:gd name="T18" fmla="*/ 8 w 95"/>
                <a:gd name="T19" fmla="*/ 40 h 80"/>
                <a:gd name="T20" fmla="*/ 20 w 95"/>
                <a:gd name="T21" fmla="*/ 76 h 80"/>
                <a:gd name="T22" fmla="*/ 31 w 95"/>
                <a:gd name="T23" fmla="*/ 40 h 80"/>
                <a:gd name="T24" fmla="*/ 47 w 95"/>
                <a:gd name="T25" fmla="*/ 0 h 80"/>
                <a:gd name="T26" fmla="*/ 63 w 95"/>
                <a:gd name="T27" fmla="*/ 40 h 80"/>
                <a:gd name="T28" fmla="*/ 74 w 95"/>
                <a:gd name="T29" fmla="*/ 76 h 80"/>
                <a:gd name="T30" fmla="*/ 86 w 95"/>
                <a:gd name="T31" fmla="*/ 40 h 80"/>
                <a:gd name="T32" fmla="*/ 90 w 95"/>
                <a:gd name="T33" fmla="*/ 20 h 80"/>
                <a:gd name="T34" fmla="*/ 93 w 95"/>
                <a:gd name="T35" fmla="*/ 19 h 80"/>
                <a:gd name="T36" fmla="*/ 94 w 95"/>
                <a:gd name="T37" fmla="*/ 21 h 80"/>
                <a:gd name="T38" fmla="*/ 90 w 95"/>
                <a:gd name="T39" fmla="*/ 41 h 80"/>
                <a:gd name="T40" fmla="*/ 74 w 95"/>
                <a:gd name="T4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80">
                  <a:moveTo>
                    <a:pt x="74" y="80"/>
                  </a:moveTo>
                  <a:cubicBezTo>
                    <a:pt x="66" y="80"/>
                    <a:pt x="61" y="53"/>
                    <a:pt x="59" y="41"/>
                  </a:cubicBezTo>
                  <a:cubicBezTo>
                    <a:pt x="55" y="20"/>
                    <a:pt x="50" y="4"/>
                    <a:pt x="47" y="4"/>
                  </a:cubicBezTo>
                  <a:cubicBezTo>
                    <a:pt x="45" y="4"/>
                    <a:pt x="39" y="20"/>
                    <a:pt x="36" y="41"/>
                  </a:cubicBezTo>
                  <a:cubicBezTo>
                    <a:pt x="34" y="53"/>
                    <a:pt x="28" y="80"/>
                    <a:pt x="20" y="80"/>
                  </a:cubicBezTo>
                  <a:cubicBezTo>
                    <a:pt x="11" y="80"/>
                    <a:pt x="6" y="53"/>
                    <a:pt x="4" y="41"/>
                  </a:cubicBezTo>
                  <a:cubicBezTo>
                    <a:pt x="4" y="40"/>
                    <a:pt x="3" y="30"/>
                    <a:pt x="0" y="21"/>
                  </a:cubicBezTo>
                  <a:cubicBezTo>
                    <a:pt x="0" y="20"/>
                    <a:pt x="0" y="19"/>
                    <a:pt x="2" y="18"/>
                  </a:cubicBezTo>
                  <a:cubicBezTo>
                    <a:pt x="3" y="18"/>
                    <a:pt x="4" y="19"/>
                    <a:pt x="4" y="20"/>
                  </a:cubicBezTo>
                  <a:cubicBezTo>
                    <a:pt x="7" y="30"/>
                    <a:pt x="8" y="40"/>
                    <a:pt x="8" y="40"/>
                  </a:cubicBezTo>
                  <a:cubicBezTo>
                    <a:pt x="12" y="61"/>
                    <a:pt x="17" y="76"/>
                    <a:pt x="20" y="76"/>
                  </a:cubicBezTo>
                  <a:cubicBezTo>
                    <a:pt x="23" y="76"/>
                    <a:pt x="28" y="61"/>
                    <a:pt x="31" y="40"/>
                  </a:cubicBezTo>
                  <a:cubicBezTo>
                    <a:pt x="33" y="28"/>
                    <a:pt x="39" y="0"/>
                    <a:pt x="47" y="0"/>
                  </a:cubicBezTo>
                  <a:cubicBezTo>
                    <a:pt x="56" y="0"/>
                    <a:pt x="61" y="28"/>
                    <a:pt x="63" y="40"/>
                  </a:cubicBezTo>
                  <a:cubicBezTo>
                    <a:pt x="66" y="61"/>
                    <a:pt x="72" y="76"/>
                    <a:pt x="74" y="76"/>
                  </a:cubicBezTo>
                  <a:cubicBezTo>
                    <a:pt x="77" y="76"/>
                    <a:pt x="83" y="61"/>
                    <a:pt x="86" y="40"/>
                  </a:cubicBezTo>
                  <a:cubicBezTo>
                    <a:pt x="86" y="40"/>
                    <a:pt x="88" y="30"/>
                    <a:pt x="90" y="20"/>
                  </a:cubicBezTo>
                  <a:cubicBezTo>
                    <a:pt x="90" y="19"/>
                    <a:pt x="92" y="18"/>
                    <a:pt x="93" y="19"/>
                  </a:cubicBezTo>
                  <a:cubicBezTo>
                    <a:pt x="94" y="19"/>
                    <a:pt x="95" y="20"/>
                    <a:pt x="94" y="21"/>
                  </a:cubicBezTo>
                  <a:cubicBezTo>
                    <a:pt x="92" y="31"/>
                    <a:pt x="90" y="40"/>
                    <a:pt x="90" y="41"/>
                  </a:cubicBezTo>
                  <a:cubicBezTo>
                    <a:pt x="88" y="53"/>
                    <a:pt x="83" y="80"/>
                    <a:pt x="74" y="80"/>
                  </a:cubicBez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36" name="Freeform 44"/>
            <p:cNvSpPr>
              <a:spLocks/>
            </p:cNvSpPr>
            <p:nvPr/>
          </p:nvSpPr>
          <p:spPr bwMode="auto">
            <a:xfrm>
              <a:off x="3069845" y="2152005"/>
              <a:ext cx="423862" cy="307975"/>
            </a:xfrm>
            <a:custGeom>
              <a:avLst/>
              <a:gdLst>
                <a:gd name="T0" fmla="*/ 111 w 113"/>
                <a:gd name="T1" fmla="*/ 80 h 80"/>
                <a:gd name="T2" fmla="*/ 95 w 113"/>
                <a:gd name="T3" fmla="*/ 41 h 80"/>
                <a:gd name="T4" fmla="*/ 83 w 113"/>
                <a:gd name="T5" fmla="*/ 4 h 80"/>
                <a:gd name="T6" fmla="*/ 72 w 113"/>
                <a:gd name="T7" fmla="*/ 41 h 80"/>
                <a:gd name="T8" fmla="*/ 56 w 113"/>
                <a:gd name="T9" fmla="*/ 80 h 80"/>
                <a:gd name="T10" fmla="*/ 40 w 113"/>
                <a:gd name="T11" fmla="*/ 41 h 80"/>
                <a:gd name="T12" fmla="*/ 29 w 113"/>
                <a:gd name="T13" fmla="*/ 4 h 80"/>
                <a:gd name="T14" fmla="*/ 17 w 113"/>
                <a:gd name="T15" fmla="*/ 41 h 80"/>
                <a:gd name="T16" fmla="*/ 2 w 113"/>
                <a:gd name="T17" fmla="*/ 80 h 80"/>
                <a:gd name="T18" fmla="*/ 0 w 113"/>
                <a:gd name="T19" fmla="*/ 78 h 80"/>
                <a:gd name="T20" fmla="*/ 2 w 113"/>
                <a:gd name="T21" fmla="*/ 76 h 80"/>
                <a:gd name="T22" fmla="*/ 13 w 113"/>
                <a:gd name="T23" fmla="*/ 40 h 80"/>
                <a:gd name="T24" fmla="*/ 29 w 113"/>
                <a:gd name="T25" fmla="*/ 0 h 80"/>
                <a:gd name="T26" fmla="*/ 45 w 113"/>
                <a:gd name="T27" fmla="*/ 40 h 80"/>
                <a:gd name="T28" fmla="*/ 56 w 113"/>
                <a:gd name="T29" fmla="*/ 76 h 80"/>
                <a:gd name="T30" fmla="*/ 68 w 113"/>
                <a:gd name="T31" fmla="*/ 40 h 80"/>
                <a:gd name="T32" fmla="*/ 83 w 113"/>
                <a:gd name="T33" fmla="*/ 0 h 80"/>
                <a:gd name="T34" fmla="*/ 99 w 113"/>
                <a:gd name="T35" fmla="*/ 40 h 80"/>
                <a:gd name="T36" fmla="*/ 111 w 113"/>
                <a:gd name="T37" fmla="*/ 76 h 80"/>
                <a:gd name="T38" fmla="*/ 113 w 113"/>
                <a:gd name="T39" fmla="*/ 78 h 80"/>
                <a:gd name="T40" fmla="*/ 111 w 113"/>
                <a:gd name="T4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80">
                  <a:moveTo>
                    <a:pt x="111" y="80"/>
                  </a:moveTo>
                  <a:cubicBezTo>
                    <a:pt x="102" y="80"/>
                    <a:pt x="97" y="52"/>
                    <a:pt x="95" y="41"/>
                  </a:cubicBezTo>
                  <a:cubicBezTo>
                    <a:pt x="92" y="20"/>
                    <a:pt x="86" y="4"/>
                    <a:pt x="83" y="4"/>
                  </a:cubicBezTo>
                  <a:cubicBezTo>
                    <a:pt x="81" y="4"/>
                    <a:pt x="75" y="20"/>
                    <a:pt x="72" y="41"/>
                  </a:cubicBezTo>
                  <a:cubicBezTo>
                    <a:pt x="70" y="52"/>
                    <a:pt x="65" y="80"/>
                    <a:pt x="56" y="80"/>
                  </a:cubicBezTo>
                  <a:cubicBezTo>
                    <a:pt x="48" y="80"/>
                    <a:pt x="42" y="52"/>
                    <a:pt x="40" y="41"/>
                  </a:cubicBezTo>
                  <a:cubicBezTo>
                    <a:pt x="37" y="20"/>
                    <a:pt x="32" y="4"/>
                    <a:pt x="29" y="4"/>
                  </a:cubicBezTo>
                  <a:cubicBezTo>
                    <a:pt x="26" y="4"/>
                    <a:pt x="21" y="20"/>
                    <a:pt x="17" y="41"/>
                  </a:cubicBezTo>
                  <a:cubicBezTo>
                    <a:pt x="16" y="52"/>
                    <a:pt x="10" y="80"/>
                    <a:pt x="2" y="80"/>
                  </a:cubicBezTo>
                  <a:cubicBezTo>
                    <a:pt x="0" y="80"/>
                    <a:pt x="0" y="79"/>
                    <a:pt x="0" y="78"/>
                  </a:cubicBezTo>
                  <a:cubicBezTo>
                    <a:pt x="0" y="77"/>
                    <a:pt x="0" y="76"/>
                    <a:pt x="2" y="76"/>
                  </a:cubicBezTo>
                  <a:cubicBezTo>
                    <a:pt x="4" y="76"/>
                    <a:pt x="10" y="61"/>
                    <a:pt x="13" y="40"/>
                  </a:cubicBezTo>
                  <a:cubicBezTo>
                    <a:pt x="15" y="28"/>
                    <a:pt x="20" y="0"/>
                    <a:pt x="29" y="0"/>
                  </a:cubicBezTo>
                  <a:cubicBezTo>
                    <a:pt x="37" y="0"/>
                    <a:pt x="43" y="28"/>
                    <a:pt x="45" y="40"/>
                  </a:cubicBezTo>
                  <a:cubicBezTo>
                    <a:pt x="48" y="61"/>
                    <a:pt x="54" y="76"/>
                    <a:pt x="56" y="76"/>
                  </a:cubicBezTo>
                  <a:cubicBezTo>
                    <a:pt x="59" y="76"/>
                    <a:pt x="64" y="61"/>
                    <a:pt x="68" y="40"/>
                  </a:cubicBezTo>
                  <a:cubicBezTo>
                    <a:pt x="70" y="28"/>
                    <a:pt x="75" y="0"/>
                    <a:pt x="83" y="0"/>
                  </a:cubicBezTo>
                  <a:cubicBezTo>
                    <a:pt x="92" y="0"/>
                    <a:pt x="97" y="28"/>
                    <a:pt x="99" y="40"/>
                  </a:cubicBezTo>
                  <a:cubicBezTo>
                    <a:pt x="103" y="61"/>
                    <a:pt x="108" y="76"/>
                    <a:pt x="111" y="76"/>
                  </a:cubicBezTo>
                  <a:cubicBezTo>
                    <a:pt x="112" y="76"/>
                    <a:pt x="113" y="77"/>
                    <a:pt x="113" y="78"/>
                  </a:cubicBezTo>
                  <a:cubicBezTo>
                    <a:pt x="113" y="79"/>
                    <a:pt x="112" y="80"/>
                    <a:pt x="111" y="80"/>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38" name="TextBox 102"/>
            <p:cNvSpPr txBox="1"/>
            <p:nvPr/>
          </p:nvSpPr>
          <p:spPr>
            <a:xfrm>
              <a:off x="5781638" y="2528675"/>
              <a:ext cx="1102938" cy="574613"/>
            </a:xfrm>
            <a:prstGeom prst="rect">
              <a:avLst/>
            </a:prstGeom>
            <a:noFill/>
          </p:spPr>
          <p:txBody>
            <a:bodyPr wrap="square" rtlCol="0">
              <a:spAutoFit/>
            </a:bodyPr>
            <a:lstStyle/>
            <a:p>
              <a:pPr algn="ctr" fontAlgn="ctr">
                <a:buNone/>
              </a:pPr>
              <a:r>
                <a:rPr lang="en-US" sz="900" dirty="0" smtClean="0">
                  <a:latin typeface="Arial" panose="020B0604020202020204" pitchFamily="34" charset="0"/>
                </a:rPr>
                <a:t>Elastic Volume Service</a:t>
              </a:r>
            </a:p>
            <a:p>
              <a:pPr algn="ctr" fontAlgn="ctr">
                <a:buNone/>
              </a:pPr>
              <a:r>
                <a:rPr lang="en-US" sz="900" dirty="0" smtClean="0">
                  <a:latin typeface="Arial" panose="020B0604020202020204" pitchFamily="34" charset="0"/>
                </a:rPr>
                <a:t>(EVS)</a:t>
              </a:r>
              <a:endParaRPr lang="en-US" sz="900" dirty="0">
                <a:latin typeface="Arial" panose="020B0604020202020204" pitchFamily="34" charset="0"/>
              </a:endParaRPr>
            </a:p>
          </p:txBody>
        </p:sp>
        <p:sp>
          <p:nvSpPr>
            <p:cNvPr id="40" name="Freeform 13"/>
            <p:cNvSpPr>
              <a:spLocks noEditPoints="1"/>
            </p:cNvSpPr>
            <p:nvPr/>
          </p:nvSpPr>
          <p:spPr bwMode="auto">
            <a:xfrm>
              <a:off x="6249763" y="2284699"/>
              <a:ext cx="171450" cy="115888"/>
            </a:xfrm>
            <a:custGeom>
              <a:avLst/>
              <a:gdLst>
                <a:gd name="T0" fmla="*/ 33 w 44"/>
                <a:gd name="T1" fmla="*/ 29 h 30"/>
                <a:gd name="T2" fmla="*/ 27 w 44"/>
                <a:gd name="T3" fmla="*/ 28 h 30"/>
                <a:gd name="T4" fmla="*/ 15 w 44"/>
                <a:gd name="T5" fmla="*/ 28 h 30"/>
                <a:gd name="T6" fmla="*/ 10 w 44"/>
                <a:gd name="T7" fmla="*/ 29 h 30"/>
                <a:gd name="T8" fmla="*/ 0 w 44"/>
                <a:gd name="T9" fmla="*/ 19 h 30"/>
                <a:gd name="T10" fmla="*/ 7 w 44"/>
                <a:gd name="T11" fmla="*/ 10 h 30"/>
                <a:gd name="T12" fmla="*/ 21 w 44"/>
                <a:gd name="T13" fmla="*/ 0 h 30"/>
                <a:gd name="T14" fmla="*/ 33 w 44"/>
                <a:gd name="T15" fmla="*/ 7 h 30"/>
                <a:gd name="T16" fmla="*/ 44 w 44"/>
                <a:gd name="T17" fmla="*/ 18 h 30"/>
                <a:gd name="T18" fmla="*/ 33 w 44"/>
                <a:gd name="T19" fmla="*/ 29 h 30"/>
                <a:gd name="T20" fmla="*/ 27 w 44"/>
                <a:gd name="T21" fmla="*/ 23 h 30"/>
                <a:gd name="T22" fmla="*/ 29 w 44"/>
                <a:gd name="T23" fmla="*/ 23 h 30"/>
                <a:gd name="T24" fmla="*/ 33 w 44"/>
                <a:gd name="T25" fmla="*/ 25 h 30"/>
                <a:gd name="T26" fmla="*/ 40 w 44"/>
                <a:gd name="T27" fmla="*/ 18 h 30"/>
                <a:gd name="T28" fmla="*/ 33 w 44"/>
                <a:gd name="T29" fmla="*/ 11 h 30"/>
                <a:gd name="T30" fmla="*/ 30 w 44"/>
                <a:gd name="T31" fmla="*/ 10 h 30"/>
                <a:gd name="T32" fmla="*/ 21 w 44"/>
                <a:gd name="T33" fmla="*/ 4 h 30"/>
                <a:gd name="T34" fmla="*/ 11 w 44"/>
                <a:gd name="T35" fmla="*/ 13 h 30"/>
                <a:gd name="T36" fmla="*/ 9 w 44"/>
                <a:gd name="T37" fmla="*/ 14 h 30"/>
                <a:gd name="T38" fmla="*/ 4 w 44"/>
                <a:gd name="T39" fmla="*/ 19 h 30"/>
                <a:gd name="T40" fmla="*/ 10 w 44"/>
                <a:gd name="T41" fmla="*/ 25 h 30"/>
                <a:gd name="T42" fmla="*/ 13 w 44"/>
                <a:gd name="T43" fmla="*/ 23 h 30"/>
                <a:gd name="T44" fmla="*/ 16 w 44"/>
                <a:gd name="T45" fmla="*/ 23 h 30"/>
                <a:gd name="T46" fmla="*/ 26 w 44"/>
                <a:gd name="T47" fmla="*/ 23 h 30"/>
                <a:gd name="T48" fmla="*/ 27 w 44"/>
                <a:gd name="T4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33" y="29"/>
                  </a:moveTo>
                  <a:cubicBezTo>
                    <a:pt x="31" y="29"/>
                    <a:pt x="29" y="29"/>
                    <a:pt x="27" y="28"/>
                  </a:cubicBezTo>
                  <a:cubicBezTo>
                    <a:pt x="23" y="30"/>
                    <a:pt x="19" y="30"/>
                    <a:pt x="15" y="28"/>
                  </a:cubicBezTo>
                  <a:cubicBezTo>
                    <a:pt x="13" y="29"/>
                    <a:pt x="11" y="29"/>
                    <a:pt x="10" y="29"/>
                  </a:cubicBezTo>
                  <a:cubicBezTo>
                    <a:pt x="4" y="29"/>
                    <a:pt x="0" y="25"/>
                    <a:pt x="0" y="19"/>
                  </a:cubicBezTo>
                  <a:cubicBezTo>
                    <a:pt x="0" y="15"/>
                    <a:pt x="3" y="11"/>
                    <a:pt x="7" y="10"/>
                  </a:cubicBezTo>
                  <a:cubicBezTo>
                    <a:pt x="9" y="4"/>
                    <a:pt x="15" y="0"/>
                    <a:pt x="21" y="0"/>
                  </a:cubicBezTo>
                  <a:cubicBezTo>
                    <a:pt x="26" y="0"/>
                    <a:pt x="31" y="2"/>
                    <a:pt x="33" y="7"/>
                  </a:cubicBezTo>
                  <a:cubicBezTo>
                    <a:pt x="39" y="7"/>
                    <a:pt x="44" y="12"/>
                    <a:pt x="44" y="18"/>
                  </a:cubicBezTo>
                  <a:cubicBezTo>
                    <a:pt x="44" y="24"/>
                    <a:pt x="39" y="29"/>
                    <a:pt x="33" y="29"/>
                  </a:cubicBezTo>
                  <a:close/>
                  <a:moveTo>
                    <a:pt x="27" y="23"/>
                  </a:moveTo>
                  <a:cubicBezTo>
                    <a:pt x="28" y="23"/>
                    <a:pt x="28" y="23"/>
                    <a:pt x="29" y="23"/>
                  </a:cubicBezTo>
                  <a:cubicBezTo>
                    <a:pt x="30" y="24"/>
                    <a:pt x="31" y="25"/>
                    <a:pt x="33" y="25"/>
                  </a:cubicBezTo>
                  <a:cubicBezTo>
                    <a:pt x="37" y="25"/>
                    <a:pt x="40" y="22"/>
                    <a:pt x="40" y="18"/>
                  </a:cubicBezTo>
                  <a:cubicBezTo>
                    <a:pt x="40" y="14"/>
                    <a:pt x="37" y="11"/>
                    <a:pt x="33" y="11"/>
                  </a:cubicBezTo>
                  <a:cubicBezTo>
                    <a:pt x="32" y="11"/>
                    <a:pt x="31" y="11"/>
                    <a:pt x="30" y="10"/>
                  </a:cubicBezTo>
                  <a:cubicBezTo>
                    <a:pt x="28" y="6"/>
                    <a:pt x="25" y="4"/>
                    <a:pt x="21" y="4"/>
                  </a:cubicBezTo>
                  <a:cubicBezTo>
                    <a:pt x="16" y="4"/>
                    <a:pt x="12" y="8"/>
                    <a:pt x="11" y="13"/>
                  </a:cubicBezTo>
                  <a:cubicBezTo>
                    <a:pt x="11" y="13"/>
                    <a:pt x="10" y="14"/>
                    <a:pt x="9" y="14"/>
                  </a:cubicBezTo>
                  <a:cubicBezTo>
                    <a:pt x="7" y="14"/>
                    <a:pt x="4" y="17"/>
                    <a:pt x="4" y="19"/>
                  </a:cubicBezTo>
                  <a:cubicBezTo>
                    <a:pt x="4" y="22"/>
                    <a:pt x="7" y="25"/>
                    <a:pt x="10" y="25"/>
                  </a:cubicBezTo>
                  <a:cubicBezTo>
                    <a:pt x="11" y="25"/>
                    <a:pt x="12" y="24"/>
                    <a:pt x="13" y="23"/>
                  </a:cubicBezTo>
                  <a:cubicBezTo>
                    <a:pt x="14" y="23"/>
                    <a:pt x="15" y="23"/>
                    <a:pt x="16" y="23"/>
                  </a:cubicBezTo>
                  <a:cubicBezTo>
                    <a:pt x="19" y="25"/>
                    <a:pt x="23" y="25"/>
                    <a:pt x="26" y="23"/>
                  </a:cubicBezTo>
                  <a:cubicBezTo>
                    <a:pt x="27"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41" name="Freeform 14"/>
            <p:cNvSpPr>
              <a:spLocks noEditPoints="1"/>
            </p:cNvSpPr>
            <p:nvPr/>
          </p:nvSpPr>
          <p:spPr bwMode="auto">
            <a:xfrm>
              <a:off x="6175150" y="2130711"/>
              <a:ext cx="315913" cy="419100"/>
            </a:xfrm>
            <a:custGeom>
              <a:avLst/>
              <a:gdLst>
                <a:gd name="T0" fmla="*/ 71 w 81"/>
                <a:gd name="T1" fmla="*/ 6 h 109"/>
                <a:gd name="T2" fmla="*/ 76 w 81"/>
                <a:gd name="T3" fmla="*/ 10 h 109"/>
                <a:gd name="T4" fmla="*/ 76 w 81"/>
                <a:gd name="T5" fmla="*/ 99 h 109"/>
                <a:gd name="T6" fmla="*/ 71 w 81"/>
                <a:gd name="T7" fmla="*/ 103 h 109"/>
                <a:gd name="T8" fmla="*/ 10 w 81"/>
                <a:gd name="T9" fmla="*/ 103 h 109"/>
                <a:gd name="T10" fmla="*/ 6 w 81"/>
                <a:gd name="T11" fmla="*/ 99 h 109"/>
                <a:gd name="T12" fmla="*/ 6 w 81"/>
                <a:gd name="T13" fmla="*/ 10 h 109"/>
                <a:gd name="T14" fmla="*/ 10 w 81"/>
                <a:gd name="T15" fmla="*/ 6 h 109"/>
                <a:gd name="T16" fmla="*/ 71 w 81"/>
                <a:gd name="T17" fmla="*/ 6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6"/>
                  </a:moveTo>
                  <a:cubicBezTo>
                    <a:pt x="74" y="6"/>
                    <a:pt x="76" y="7"/>
                    <a:pt x="76" y="10"/>
                  </a:cubicBezTo>
                  <a:cubicBezTo>
                    <a:pt x="76" y="99"/>
                    <a:pt x="76" y="99"/>
                    <a:pt x="76" y="99"/>
                  </a:cubicBezTo>
                  <a:cubicBezTo>
                    <a:pt x="76" y="102"/>
                    <a:pt x="74" y="103"/>
                    <a:pt x="71" y="103"/>
                  </a:cubicBezTo>
                  <a:cubicBezTo>
                    <a:pt x="10" y="103"/>
                    <a:pt x="10" y="103"/>
                    <a:pt x="10" y="103"/>
                  </a:cubicBezTo>
                  <a:cubicBezTo>
                    <a:pt x="8" y="103"/>
                    <a:pt x="6" y="102"/>
                    <a:pt x="6" y="99"/>
                  </a:cubicBezTo>
                  <a:cubicBezTo>
                    <a:pt x="6" y="10"/>
                    <a:pt x="6" y="10"/>
                    <a:pt x="6" y="10"/>
                  </a:cubicBezTo>
                  <a:cubicBezTo>
                    <a:pt x="6" y="7"/>
                    <a:pt x="8" y="6"/>
                    <a:pt x="10" y="6"/>
                  </a:cubicBezTo>
                  <a:cubicBezTo>
                    <a:pt x="71" y="6"/>
                    <a:pt x="71" y="6"/>
                    <a:pt x="71" y="6"/>
                  </a:cubicBezTo>
                  <a:moveTo>
                    <a:pt x="71" y="0"/>
                  </a:moveTo>
                  <a:cubicBezTo>
                    <a:pt x="10" y="0"/>
                    <a:pt x="10" y="0"/>
                    <a:pt x="10" y="0"/>
                  </a:cubicBezTo>
                  <a:cubicBezTo>
                    <a:pt x="5" y="0"/>
                    <a:pt x="0" y="4"/>
                    <a:pt x="0" y="10"/>
                  </a:cubicBezTo>
                  <a:cubicBezTo>
                    <a:pt x="0" y="99"/>
                    <a:pt x="0" y="99"/>
                    <a:pt x="0" y="99"/>
                  </a:cubicBezTo>
                  <a:cubicBezTo>
                    <a:pt x="0" y="105"/>
                    <a:pt x="5" y="109"/>
                    <a:pt x="10" y="109"/>
                  </a:cubicBezTo>
                  <a:cubicBezTo>
                    <a:pt x="71" y="109"/>
                    <a:pt x="71" y="109"/>
                    <a:pt x="71" y="109"/>
                  </a:cubicBezTo>
                  <a:cubicBezTo>
                    <a:pt x="77" y="109"/>
                    <a:pt x="81" y="105"/>
                    <a:pt x="81" y="99"/>
                  </a:cubicBezTo>
                  <a:cubicBezTo>
                    <a:pt x="81" y="10"/>
                    <a:pt x="81" y="10"/>
                    <a:pt x="81" y="10"/>
                  </a:cubicBezTo>
                  <a:cubicBezTo>
                    <a:pt x="81" y="4"/>
                    <a:pt x="77" y="0"/>
                    <a:pt x="71" y="0"/>
                  </a:cubicBez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42" name="Oval 15"/>
            <p:cNvSpPr>
              <a:spLocks noChangeArrowheads="1"/>
            </p:cNvSpPr>
            <p:nvPr/>
          </p:nvSpPr>
          <p:spPr bwMode="auto">
            <a:xfrm>
              <a:off x="6210075" y="2176749"/>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43" name="Oval 16"/>
            <p:cNvSpPr>
              <a:spLocks noChangeArrowheads="1"/>
            </p:cNvSpPr>
            <p:nvPr/>
          </p:nvSpPr>
          <p:spPr bwMode="auto">
            <a:xfrm>
              <a:off x="6424388" y="2176749"/>
              <a:ext cx="31750" cy="26988"/>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45" name="TextBox 102"/>
            <p:cNvSpPr txBox="1"/>
            <p:nvPr/>
          </p:nvSpPr>
          <p:spPr>
            <a:xfrm>
              <a:off x="9440636" y="2528675"/>
              <a:ext cx="999279" cy="731327"/>
            </a:xfrm>
            <a:prstGeom prst="rect">
              <a:avLst/>
            </a:prstGeom>
            <a:noFill/>
          </p:spPr>
          <p:txBody>
            <a:bodyPr wrap="square" rtlCol="0">
              <a:spAutoFit/>
            </a:bodyPr>
            <a:lstStyle/>
            <a:p>
              <a:pPr algn="ctr" fontAlgn="ctr">
                <a:buNone/>
              </a:pPr>
              <a:r>
                <a:rPr lang="en-US" sz="900" dirty="0" smtClean="0">
                  <a:latin typeface="Arial" panose="020B0604020202020204" pitchFamily="34" charset="0"/>
                </a:rPr>
                <a:t>Virtual Private Cloud</a:t>
              </a:r>
            </a:p>
            <a:p>
              <a:pPr algn="ctr" fontAlgn="ctr">
                <a:buNone/>
              </a:pPr>
              <a:r>
                <a:rPr lang="en-US" sz="900" dirty="0" smtClean="0">
                  <a:latin typeface="Arial" panose="020B0604020202020204" pitchFamily="34" charset="0"/>
                </a:rPr>
                <a:t>(VPC)</a:t>
              </a:r>
              <a:endParaRPr lang="en-US" sz="900" dirty="0">
                <a:latin typeface="Arial" panose="020B0604020202020204" pitchFamily="34" charset="0"/>
              </a:endParaRPr>
            </a:p>
          </p:txBody>
        </p:sp>
        <p:sp>
          <p:nvSpPr>
            <p:cNvPr id="47" name="Oval 5"/>
            <p:cNvSpPr>
              <a:spLocks noChangeArrowheads="1"/>
            </p:cNvSpPr>
            <p:nvPr/>
          </p:nvSpPr>
          <p:spPr bwMode="auto">
            <a:xfrm>
              <a:off x="9918844" y="2312010"/>
              <a:ext cx="41275" cy="42863"/>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48" name="Oval 6"/>
            <p:cNvSpPr>
              <a:spLocks noChangeArrowheads="1"/>
            </p:cNvSpPr>
            <p:nvPr/>
          </p:nvSpPr>
          <p:spPr bwMode="auto">
            <a:xfrm>
              <a:off x="9847406" y="2377097"/>
              <a:ext cx="41275" cy="4603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49" name="Freeform 7"/>
            <p:cNvSpPr>
              <a:spLocks/>
            </p:cNvSpPr>
            <p:nvPr/>
          </p:nvSpPr>
          <p:spPr bwMode="auto">
            <a:xfrm>
              <a:off x="9858519" y="2319947"/>
              <a:ext cx="90488" cy="92075"/>
            </a:xfrm>
            <a:custGeom>
              <a:avLst/>
              <a:gdLst>
                <a:gd name="T0" fmla="*/ 3 w 24"/>
                <a:gd name="T1" fmla="*/ 24 h 24"/>
                <a:gd name="T2" fmla="*/ 1 w 24"/>
                <a:gd name="T3" fmla="*/ 24 h 24"/>
                <a:gd name="T4" fmla="*/ 1 w 24"/>
                <a:gd name="T5" fmla="*/ 21 h 24"/>
                <a:gd name="T6" fmla="*/ 20 w 24"/>
                <a:gd name="T7" fmla="*/ 1 h 24"/>
                <a:gd name="T8" fmla="*/ 23 w 24"/>
                <a:gd name="T9" fmla="*/ 1 h 24"/>
                <a:gd name="T10" fmla="*/ 24 w 24"/>
                <a:gd name="T11" fmla="*/ 4 h 24"/>
                <a:gd name="T12" fmla="*/ 4 w 24"/>
                <a:gd name="T13" fmla="*/ 24 h 24"/>
                <a:gd name="T14" fmla="*/ 3 w 24"/>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3" y="24"/>
                  </a:moveTo>
                  <a:cubicBezTo>
                    <a:pt x="2" y="24"/>
                    <a:pt x="2" y="24"/>
                    <a:pt x="1" y="24"/>
                  </a:cubicBezTo>
                  <a:cubicBezTo>
                    <a:pt x="0" y="23"/>
                    <a:pt x="0" y="22"/>
                    <a:pt x="1" y="21"/>
                  </a:cubicBezTo>
                  <a:cubicBezTo>
                    <a:pt x="20" y="1"/>
                    <a:pt x="20" y="1"/>
                    <a:pt x="20" y="1"/>
                  </a:cubicBezTo>
                  <a:cubicBezTo>
                    <a:pt x="21" y="0"/>
                    <a:pt x="23" y="0"/>
                    <a:pt x="23" y="1"/>
                  </a:cubicBezTo>
                  <a:cubicBezTo>
                    <a:pt x="24" y="2"/>
                    <a:pt x="24" y="3"/>
                    <a:pt x="24" y="4"/>
                  </a:cubicBezTo>
                  <a:cubicBezTo>
                    <a:pt x="4" y="24"/>
                    <a:pt x="4" y="24"/>
                    <a:pt x="4" y="24"/>
                  </a:cubicBezTo>
                  <a:cubicBezTo>
                    <a:pt x="4" y="24"/>
                    <a:pt x="3" y="24"/>
                    <a:pt x="3" y="24"/>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50" name="Freeform 8"/>
            <p:cNvSpPr>
              <a:spLocks/>
            </p:cNvSpPr>
            <p:nvPr/>
          </p:nvSpPr>
          <p:spPr bwMode="auto">
            <a:xfrm>
              <a:off x="9825181" y="2289785"/>
              <a:ext cx="127000" cy="53975"/>
            </a:xfrm>
            <a:custGeom>
              <a:avLst/>
              <a:gdLst>
                <a:gd name="T0" fmla="*/ 32 w 34"/>
                <a:gd name="T1" fmla="*/ 14 h 14"/>
                <a:gd name="T2" fmla="*/ 31 w 34"/>
                <a:gd name="T3" fmla="*/ 14 h 14"/>
                <a:gd name="T4" fmla="*/ 2 w 34"/>
                <a:gd name="T5" fmla="*/ 4 h 14"/>
                <a:gd name="T6" fmla="*/ 0 w 34"/>
                <a:gd name="T7" fmla="*/ 1 h 14"/>
                <a:gd name="T8" fmla="*/ 3 w 34"/>
                <a:gd name="T9" fmla="*/ 0 h 14"/>
                <a:gd name="T10" fmla="*/ 33 w 34"/>
                <a:gd name="T11" fmla="*/ 10 h 14"/>
                <a:gd name="T12" fmla="*/ 34 w 34"/>
                <a:gd name="T13" fmla="*/ 13 h 14"/>
                <a:gd name="T14" fmla="*/ 32 w 3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4">
                  <a:moveTo>
                    <a:pt x="32" y="14"/>
                  </a:moveTo>
                  <a:cubicBezTo>
                    <a:pt x="32" y="14"/>
                    <a:pt x="31" y="14"/>
                    <a:pt x="31" y="14"/>
                  </a:cubicBezTo>
                  <a:cubicBezTo>
                    <a:pt x="2" y="4"/>
                    <a:pt x="2" y="4"/>
                    <a:pt x="2" y="4"/>
                  </a:cubicBezTo>
                  <a:cubicBezTo>
                    <a:pt x="0" y="4"/>
                    <a:pt x="0" y="3"/>
                    <a:pt x="0" y="1"/>
                  </a:cubicBezTo>
                  <a:cubicBezTo>
                    <a:pt x="1" y="0"/>
                    <a:pt x="2" y="0"/>
                    <a:pt x="3" y="0"/>
                  </a:cubicBezTo>
                  <a:cubicBezTo>
                    <a:pt x="33" y="10"/>
                    <a:pt x="33" y="10"/>
                    <a:pt x="33" y="10"/>
                  </a:cubicBezTo>
                  <a:cubicBezTo>
                    <a:pt x="34" y="11"/>
                    <a:pt x="34" y="12"/>
                    <a:pt x="34" y="13"/>
                  </a:cubicBezTo>
                  <a:cubicBezTo>
                    <a:pt x="34" y="14"/>
                    <a:pt x="33" y="14"/>
                    <a:pt x="32" y="14"/>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51" name="Freeform 9"/>
            <p:cNvSpPr>
              <a:spLocks/>
            </p:cNvSpPr>
            <p:nvPr/>
          </p:nvSpPr>
          <p:spPr bwMode="auto">
            <a:xfrm>
              <a:off x="9817244" y="2289785"/>
              <a:ext cx="57150" cy="106363"/>
            </a:xfrm>
            <a:custGeom>
              <a:avLst/>
              <a:gdLst>
                <a:gd name="T0" fmla="*/ 13 w 15"/>
                <a:gd name="T1" fmla="*/ 28 h 28"/>
                <a:gd name="T2" fmla="*/ 11 w 15"/>
                <a:gd name="T3" fmla="*/ 27 h 28"/>
                <a:gd name="T4" fmla="*/ 1 w 15"/>
                <a:gd name="T5" fmla="*/ 4 h 28"/>
                <a:gd name="T6" fmla="*/ 2 w 15"/>
                <a:gd name="T7" fmla="*/ 1 h 28"/>
                <a:gd name="T8" fmla="*/ 5 w 15"/>
                <a:gd name="T9" fmla="*/ 2 h 28"/>
                <a:gd name="T10" fmla="*/ 15 w 15"/>
                <a:gd name="T11" fmla="*/ 25 h 28"/>
                <a:gd name="T12" fmla="*/ 13 w 15"/>
                <a:gd name="T13" fmla="*/ 28 h 28"/>
                <a:gd name="T14" fmla="*/ 13 w 15"/>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8">
                  <a:moveTo>
                    <a:pt x="13" y="28"/>
                  </a:moveTo>
                  <a:cubicBezTo>
                    <a:pt x="12" y="28"/>
                    <a:pt x="11" y="28"/>
                    <a:pt x="11" y="27"/>
                  </a:cubicBezTo>
                  <a:cubicBezTo>
                    <a:pt x="1" y="4"/>
                    <a:pt x="1" y="4"/>
                    <a:pt x="1" y="4"/>
                  </a:cubicBezTo>
                  <a:cubicBezTo>
                    <a:pt x="0" y="3"/>
                    <a:pt x="1" y="1"/>
                    <a:pt x="2" y="1"/>
                  </a:cubicBezTo>
                  <a:cubicBezTo>
                    <a:pt x="3" y="0"/>
                    <a:pt x="4" y="1"/>
                    <a:pt x="5" y="2"/>
                  </a:cubicBezTo>
                  <a:cubicBezTo>
                    <a:pt x="15" y="25"/>
                    <a:pt x="15" y="25"/>
                    <a:pt x="15" y="25"/>
                  </a:cubicBezTo>
                  <a:cubicBezTo>
                    <a:pt x="15" y="26"/>
                    <a:pt x="14" y="28"/>
                    <a:pt x="13" y="28"/>
                  </a:cubicBezTo>
                  <a:cubicBezTo>
                    <a:pt x="13" y="28"/>
                    <a:pt x="13" y="28"/>
                    <a:pt x="13" y="28"/>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52" name="Freeform 10"/>
            <p:cNvSpPr>
              <a:spLocks noEditPoints="1"/>
            </p:cNvSpPr>
            <p:nvPr/>
          </p:nvSpPr>
          <p:spPr bwMode="auto">
            <a:xfrm>
              <a:off x="9720406" y="2173897"/>
              <a:ext cx="439738" cy="300038"/>
            </a:xfrm>
            <a:custGeom>
              <a:avLst/>
              <a:gdLst>
                <a:gd name="T0" fmla="*/ 57 w 117"/>
                <a:gd name="T1" fmla="*/ 5 h 78"/>
                <a:gd name="T2" fmla="*/ 82 w 117"/>
                <a:gd name="T3" fmla="*/ 25 h 78"/>
                <a:gd name="T4" fmla="*/ 87 w 117"/>
                <a:gd name="T5" fmla="*/ 29 h 78"/>
                <a:gd name="T6" fmla="*/ 87 w 117"/>
                <a:gd name="T7" fmla="*/ 29 h 78"/>
                <a:gd name="T8" fmla="*/ 90 w 117"/>
                <a:gd name="T9" fmla="*/ 29 h 78"/>
                <a:gd name="T10" fmla="*/ 112 w 117"/>
                <a:gd name="T11" fmla="*/ 51 h 78"/>
                <a:gd name="T12" fmla="*/ 90 w 117"/>
                <a:gd name="T13" fmla="*/ 73 h 78"/>
                <a:gd name="T14" fmla="*/ 90 w 117"/>
                <a:gd name="T15" fmla="*/ 73 h 78"/>
                <a:gd name="T16" fmla="*/ 25 w 117"/>
                <a:gd name="T17" fmla="*/ 73 h 78"/>
                <a:gd name="T18" fmla="*/ 25 w 117"/>
                <a:gd name="T19" fmla="*/ 73 h 78"/>
                <a:gd name="T20" fmla="*/ 24 w 117"/>
                <a:gd name="T21" fmla="*/ 73 h 78"/>
                <a:gd name="T22" fmla="*/ 24 w 117"/>
                <a:gd name="T23" fmla="*/ 73 h 78"/>
                <a:gd name="T24" fmla="*/ 5 w 117"/>
                <a:gd name="T25" fmla="*/ 54 h 78"/>
                <a:gd name="T26" fmla="*/ 24 w 117"/>
                <a:gd name="T27" fmla="*/ 35 h 78"/>
                <a:gd name="T28" fmla="*/ 26 w 117"/>
                <a:gd name="T29" fmla="*/ 35 h 78"/>
                <a:gd name="T30" fmla="*/ 27 w 117"/>
                <a:gd name="T31" fmla="*/ 35 h 78"/>
                <a:gd name="T32" fmla="*/ 30 w 117"/>
                <a:gd name="T33" fmla="*/ 34 h 78"/>
                <a:gd name="T34" fmla="*/ 32 w 117"/>
                <a:gd name="T35" fmla="*/ 30 h 78"/>
                <a:gd name="T36" fmla="*/ 57 w 117"/>
                <a:gd name="T37" fmla="*/ 5 h 78"/>
                <a:gd name="T38" fmla="*/ 57 w 117"/>
                <a:gd name="T39" fmla="*/ 0 h 78"/>
                <a:gd name="T40" fmla="*/ 27 w 117"/>
                <a:gd name="T41" fmla="*/ 30 h 78"/>
                <a:gd name="T42" fmla="*/ 24 w 117"/>
                <a:gd name="T43" fmla="*/ 30 h 78"/>
                <a:gd name="T44" fmla="*/ 0 w 117"/>
                <a:gd name="T45" fmla="*/ 54 h 78"/>
                <a:gd name="T46" fmla="*/ 24 w 117"/>
                <a:gd name="T47" fmla="*/ 78 h 78"/>
                <a:gd name="T48" fmla="*/ 25 w 117"/>
                <a:gd name="T49" fmla="*/ 78 h 78"/>
                <a:gd name="T50" fmla="*/ 90 w 117"/>
                <a:gd name="T51" fmla="*/ 78 h 78"/>
                <a:gd name="T52" fmla="*/ 90 w 117"/>
                <a:gd name="T53" fmla="*/ 78 h 78"/>
                <a:gd name="T54" fmla="*/ 90 w 117"/>
                <a:gd name="T55" fmla="*/ 78 h 78"/>
                <a:gd name="T56" fmla="*/ 117 w 117"/>
                <a:gd name="T57" fmla="*/ 51 h 78"/>
                <a:gd name="T58" fmla="*/ 90 w 117"/>
                <a:gd name="T59" fmla="*/ 24 h 78"/>
                <a:gd name="T60" fmla="*/ 87 w 117"/>
                <a:gd name="T61" fmla="*/ 24 h 78"/>
                <a:gd name="T62" fmla="*/ 57 w 117"/>
                <a:gd name="T6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78">
                  <a:moveTo>
                    <a:pt x="57" y="5"/>
                  </a:moveTo>
                  <a:cubicBezTo>
                    <a:pt x="69" y="5"/>
                    <a:pt x="79" y="13"/>
                    <a:pt x="82" y="25"/>
                  </a:cubicBezTo>
                  <a:cubicBezTo>
                    <a:pt x="82" y="27"/>
                    <a:pt x="84" y="29"/>
                    <a:pt x="87" y="29"/>
                  </a:cubicBezTo>
                  <a:cubicBezTo>
                    <a:pt x="87" y="29"/>
                    <a:pt x="87" y="29"/>
                    <a:pt x="87" y="29"/>
                  </a:cubicBezTo>
                  <a:cubicBezTo>
                    <a:pt x="88" y="29"/>
                    <a:pt x="89" y="29"/>
                    <a:pt x="90" y="29"/>
                  </a:cubicBezTo>
                  <a:cubicBezTo>
                    <a:pt x="102" y="29"/>
                    <a:pt x="112" y="39"/>
                    <a:pt x="112" y="51"/>
                  </a:cubicBezTo>
                  <a:cubicBezTo>
                    <a:pt x="112" y="63"/>
                    <a:pt x="102" y="73"/>
                    <a:pt x="90" y="73"/>
                  </a:cubicBezTo>
                  <a:cubicBezTo>
                    <a:pt x="90" y="73"/>
                    <a:pt x="90" y="73"/>
                    <a:pt x="90" y="73"/>
                  </a:cubicBezTo>
                  <a:cubicBezTo>
                    <a:pt x="25" y="73"/>
                    <a:pt x="25" y="73"/>
                    <a:pt x="25" y="73"/>
                  </a:cubicBezTo>
                  <a:cubicBezTo>
                    <a:pt x="25" y="73"/>
                    <a:pt x="25" y="73"/>
                    <a:pt x="25" y="73"/>
                  </a:cubicBezTo>
                  <a:cubicBezTo>
                    <a:pt x="25" y="73"/>
                    <a:pt x="25" y="73"/>
                    <a:pt x="24" y="73"/>
                  </a:cubicBezTo>
                  <a:cubicBezTo>
                    <a:pt x="24" y="73"/>
                    <a:pt x="24" y="73"/>
                    <a:pt x="24" y="73"/>
                  </a:cubicBezTo>
                  <a:cubicBezTo>
                    <a:pt x="14" y="73"/>
                    <a:pt x="5" y="65"/>
                    <a:pt x="5" y="54"/>
                  </a:cubicBezTo>
                  <a:cubicBezTo>
                    <a:pt x="5" y="44"/>
                    <a:pt x="14" y="35"/>
                    <a:pt x="24" y="35"/>
                  </a:cubicBezTo>
                  <a:cubicBezTo>
                    <a:pt x="25" y="35"/>
                    <a:pt x="26" y="35"/>
                    <a:pt x="26" y="35"/>
                  </a:cubicBezTo>
                  <a:cubicBezTo>
                    <a:pt x="27" y="35"/>
                    <a:pt x="27" y="35"/>
                    <a:pt x="27" y="35"/>
                  </a:cubicBezTo>
                  <a:cubicBezTo>
                    <a:pt x="28" y="35"/>
                    <a:pt x="29" y="35"/>
                    <a:pt x="30" y="34"/>
                  </a:cubicBezTo>
                  <a:cubicBezTo>
                    <a:pt x="31" y="33"/>
                    <a:pt x="32" y="32"/>
                    <a:pt x="32" y="30"/>
                  </a:cubicBezTo>
                  <a:cubicBezTo>
                    <a:pt x="32" y="16"/>
                    <a:pt x="43" y="5"/>
                    <a:pt x="57" y="5"/>
                  </a:cubicBezTo>
                  <a:moveTo>
                    <a:pt x="57" y="0"/>
                  </a:moveTo>
                  <a:cubicBezTo>
                    <a:pt x="40" y="0"/>
                    <a:pt x="27" y="14"/>
                    <a:pt x="27" y="30"/>
                  </a:cubicBezTo>
                  <a:cubicBezTo>
                    <a:pt x="26" y="30"/>
                    <a:pt x="25" y="30"/>
                    <a:pt x="24" y="30"/>
                  </a:cubicBezTo>
                  <a:cubicBezTo>
                    <a:pt x="11" y="30"/>
                    <a:pt x="0" y="41"/>
                    <a:pt x="0" y="54"/>
                  </a:cubicBezTo>
                  <a:cubicBezTo>
                    <a:pt x="0" y="67"/>
                    <a:pt x="11" y="78"/>
                    <a:pt x="24" y="78"/>
                  </a:cubicBezTo>
                  <a:cubicBezTo>
                    <a:pt x="25" y="78"/>
                    <a:pt x="25" y="78"/>
                    <a:pt x="25" y="78"/>
                  </a:cubicBezTo>
                  <a:cubicBezTo>
                    <a:pt x="90" y="78"/>
                    <a:pt x="90" y="78"/>
                    <a:pt x="90" y="78"/>
                  </a:cubicBezTo>
                  <a:cubicBezTo>
                    <a:pt x="90" y="78"/>
                    <a:pt x="90" y="78"/>
                    <a:pt x="90" y="78"/>
                  </a:cubicBezTo>
                  <a:cubicBezTo>
                    <a:pt x="90" y="78"/>
                    <a:pt x="90" y="78"/>
                    <a:pt x="90" y="78"/>
                  </a:cubicBezTo>
                  <a:cubicBezTo>
                    <a:pt x="105" y="78"/>
                    <a:pt x="117" y="66"/>
                    <a:pt x="117" y="51"/>
                  </a:cubicBezTo>
                  <a:cubicBezTo>
                    <a:pt x="117" y="36"/>
                    <a:pt x="105" y="24"/>
                    <a:pt x="90" y="24"/>
                  </a:cubicBezTo>
                  <a:cubicBezTo>
                    <a:pt x="89" y="24"/>
                    <a:pt x="88" y="24"/>
                    <a:pt x="87" y="24"/>
                  </a:cubicBezTo>
                  <a:cubicBezTo>
                    <a:pt x="84" y="10"/>
                    <a:pt x="72" y="0"/>
                    <a:pt x="57" y="0"/>
                  </a:cubicBez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54" name="TextBox 266"/>
            <p:cNvSpPr txBox="1"/>
            <p:nvPr/>
          </p:nvSpPr>
          <p:spPr>
            <a:xfrm>
              <a:off x="10684278" y="2528675"/>
              <a:ext cx="1020011" cy="574613"/>
            </a:xfrm>
            <a:prstGeom prst="rect">
              <a:avLst/>
            </a:prstGeom>
            <a:noFill/>
          </p:spPr>
          <p:txBody>
            <a:bodyPr wrap="square" rtlCol="0">
              <a:spAutoFit/>
            </a:bodyPr>
            <a:lstStyle/>
            <a:p>
              <a:pPr algn="ctr" fontAlgn="ctr">
                <a:buNone/>
              </a:pPr>
              <a:r>
                <a:rPr lang="en-US" sz="900" dirty="0" smtClean="0">
                  <a:latin typeface="Arial" panose="020B0604020202020204" pitchFamily="34" charset="0"/>
                </a:rPr>
                <a:t>Elastic Load Balance</a:t>
              </a:r>
            </a:p>
            <a:p>
              <a:pPr algn="ctr" fontAlgn="ctr"/>
              <a:r>
                <a:rPr lang="en-US" sz="900" dirty="0" smtClean="0">
                  <a:latin typeface="Arial" panose="020B0604020202020204" pitchFamily="34" charset="0"/>
                </a:rPr>
                <a:t>(ELB)</a:t>
              </a:r>
              <a:endParaRPr lang="en-US" sz="900" dirty="0">
                <a:latin typeface="Arial" panose="020B0604020202020204" pitchFamily="34" charset="0"/>
              </a:endParaRPr>
            </a:p>
          </p:txBody>
        </p:sp>
        <p:sp>
          <p:nvSpPr>
            <p:cNvPr id="56" name="Freeform 11"/>
            <p:cNvSpPr>
              <a:spLocks/>
            </p:cNvSpPr>
            <p:nvPr/>
          </p:nvSpPr>
          <p:spPr bwMode="auto">
            <a:xfrm>
              <a:off x="11014895" y="2155674"/>
              <a:ext cx="195263" cy="268288"/>
            </a:xfrm>
            <a:custGeom>
              <a:avLst/>
              <a:gdLst>
                <a:gd name="T0" fmla="*/ 7 w 123"/>
                <a:gd name="T1" fmla="*/ 169 h 169"/>
                <a:gd name="T2" fmla="*/ 0 w 123"/>
                <a:gd name="T3" fmla="*/ 164 h 169"/>
                <a:gd name="T4" fmla="*/ 116 w 123"/>
                <a:gd name="T5" fmla="*/ 0 h 169"/>
                <a:gd name="T6" fmla="*/ 123 w 123"/>
                <a:gd name="T7" fmla="*/ 7 h 169"/>
                <a:gd name="T8" fmla="*/ 7 w 123"/>
                <a:gd name="T9" fmla="*/ 169 h 169"/>
              </a:gdLst>
              <a:ahLst/>
              <a:cxnLst>
                <a:cxn ang="0">
                  <a:pos x="T0" y="T1"/>
                </a:cxn>
                <a:cxn ang="0">
                  <a:pos x="T2" y="T3"/>
                </a:cxn>
                <a:cxn ang="0">
                  <a:pos x="T4" y="T5"/>
                </a:cxn>
                <a:cxn ang="0">
                  <a:pos x="T6" y="T7"/>
                </a:cxn>
                <a:cxn ang="0">
                  <a:pos x="T8" y="T9"/>
                </a:cxn>
              </a:cxnLst>
              <a:rect l="0" t="0" r="r" b="b"/>
              <a:pathLst>
                <a:path w="123" h="169">
                  <a:moveTo>
                    <a:pt x="7" y="169"/>
                  </a:moveTo>
                  <a:lnTo>
                    <a:pt x="0" y="164"/>
                  </a:lnTo>
                  <a:lnTo>
                    <a:pt x="116" y="0"/>
                  </a:lnTo>
                  <a:lnTo>
                    <a:pt x="123" y="7"/>
                  </a:lnTo>
                  <a:lnTo>
                    <a:pt x="7" y="169"/>
                  </a:ln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57" name="Freeform 12"/>
            <p:cNvSpPr>
              <a:spLocks/>
            </p:cNvSpPr>
            <p:nvPr/>
          </p:nvSpPr>
          <p:spPr bwMode="auto">
            <a:xfrm>
              <a:off x="11199045" y="2155674"/>
              <a:ext cx="195263" cy="268288"/>
            </a:xfrm>
            <a:custGeom>
              <a:avLst/>
              <a:gdLst>
                <a:gd name="T0" fmla="*/ 114 w 123"/>
                <a:gd name="T1" fmla="*/ 169 h 169"/>
                <a:gd name="T2" fmla="*/ 0 w 123"/>
                <a:gd name="T3" fmla="*/ 7 h 169"/>
                <a:gd name="T4" fmla="*/ 7 w 123"/>
                <a:gd name="T5" fmla="*/ 0 h 169"/>
                <a:gd name="T6" fmla="*/ 123 w 123"/>
                <a:gd name="T7" fmla="*/ 164 h 169"/>
                <a:gd name="T8" fmla="*/ 114 w 123"/>
                <a:gd name="T9" fmla="*/ 169 h 169"/>
              </a:gdLst>
              <a:ahLst/>
              <a:cxnLst>
                <a:cxn ang="0">
                  <a:pos x="T0" y="T1"/>
                </a:cxn>
                <a:cxn ang="0">
                  <a:pos x="T2" y="T3"/>
                </a:cxn>
                <a:cxn ang="0">
                  <a:pos x="T4" y="T5"/>
                </a:cxn>
                <a:cxn ang="0">
                  <a:pos x="T6" y="T7"/>
                </a:cxn>
                <a:cxn ang="0">
                  <a:pos x="T8" y="T9"/>
                </a:cxn>
              </a:cxnLst>
              <a:rect l="0" t="0" r="r" b="b"/>
              <a:pathLst>
                <a:path w="123" h="169">
                  <a:moveTo>
                    <a:pt x="114" y="169"/>
                  </a:moveTo>
                  <a:lnTo>
                    <a:pt x="0" y="7"/>
                  </a:lnTo>
                  <a:lnTo>
                    <a:pt x="7" y="0"/>
                  </a:lnTo>
                  <a:lnTo>
                    <a:pt x="123" y="164"/>
                  </a:lnTo>
                  <a:lnTo>
                    <a:pt x="114" y="169"/>
                  </a:ln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58" name="Freeform 13"/>
            <p:cNvSpPr>
              <a:spLocks/>
            </p:cNvSpPr>
            <p:nvPr/>
          </p:nvSpPr>
          <p:spPr bwMode="auto">
            <a:xfrm>
              <a:off x="11199045" y="2412849"/>
              <a:ext cx="192088" cy="119063"/>
            </a:xfrm>
            <a:custGeom>
              <a:avLst/>
              <a:gdLst>
                <a:gd name="T0" fmla="*/ 5 w 121"/>
                <a:gd name="T1" fmla="*/ 75 h 75"/>
                <a:gd name="T2" fmla="*/ 0 w 121"/>
                <a:gd name="T3" fmla="*/ 68 h 75"/>
                <a:gd name="T4" fmla="*/ 116 w 121"/>
                <a:gd name="T5" fmla="*/ 0 h 75"/>
                <a:gd name="T6" fmla="*/ 121 w 121"/>
                <a:gd name="T7" fmla="*/ 10 h 75"/>
                <a:gd name="T8" fmla="*/ 5 w 121"/>
                <a:gd name="T9" fmla="*/ 75 h 75"/>
              </a:gdLst>
              <a:ahLst/>
              <a:cxnLst>
                <a:cxn ang="0">
                  <a:pos x="T0" y="T1"/>
                </a:cxn>
                <a:cxn ang="0">
                  <a:pos x="T2" y="T3"/>
                </a:cxn>
                <a:cxn ang="0">
                  <a:pos x="T4" y="T5"/>
                </a:cxn>
                <a:cxn ang="0">
                  <a:pos x="T6" y="T7"/>
                </a:cxn>
                <a:cxn ang="0">
                  <a:pos x="T8" y="T9"/>
                </a:cxn>
              </a:cxnLst>
              <a:rect l="0" t="0" r="r" b="b"/>
              <a:pathLst>
                <a:path w="121" h="75">
                  <a:moveTo>
                    <a:pt x="5" y="75"/>
                  </a:moveTo>
                  <a:lnTo>
                    <a:pt x="0" y="68"/>
                  </a:lnTo>
                  <a:lnTo>
                    <a:pt x="116" y="0"/>
                  </a:lnTo>
                  <a:lnTo>
                    <a:pt x="121" y="10"/>
                  </a:lnTo>
                  <a:lnTo>
                    <a:pt x="5" y="75"/>
                  </a:ln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59" name="Freeform 14"/>
            <p:cNvSpPr>
              <a:spLocks/>
            </p:cNvSpPr>
            <p:nvPr/>
          </p:nvSpPr>
          <p:spPr bwMode="auto">
            <a:xfrm>
              <a:off x="11014895" y="2412849"/>
              <a:ext cx="192088" cy="119063"/>
            </a:xfrm>
            <a:custGeom>
              <a:avLst/>
              <a:gdLst>
                <a:gd name="T0" fmla="*/ 116 w 121"/>
                <a:gd name="T1" fmla="*/ 75 h 75"/>
                <a:gd name="T2" fmla="*/ 0 w 121"/>
                <a:gd name="T3" fmla="*/ 10 h 75"/>
                <a:gd name="T4" fmla="*/ 5 w 121"/>
                <a:gd name="T5" fmla="*/ 0 h 75"/>
                <a:gd name="T6" fmla="*/ 121 w 121"/>
                <a:gd name="T7" fmla="*/ 68 h 75"/>
                <a:gd name="T8" fmla="*/ 116 w 121"/>
                <a:gd name="T9" fmla="*/ 75 h 75"/>
              </a:gdLst>
              <a:ahLst/>
              <a:cxnLst>
                <a:cxn ang="0">
                  <a:pos x="T0" y="T1"/>
                </a:cxn>
                <a:cxn ang="0">
                  <a:pos x="T2" y="T3"/>
                </a:cxn>
                <a:cxn ang="0">
                  <a:pos x="T4" y="T5"/>
                </a:cxn>
                <a:cxn ang="0">
                  <a:pos x="T6" y="T7"/>
                </a:cxn>
                <a:cxn ang="0">
                  <a:pos x="T8" y="T9"/>
                </a:cxn>
              </a:cxnLst>
              <a:rect l="0" t="0" r="r" b="b"/>
              <a:pathLst>
                <a:path w="121" h="75">
                  <a:moveTo>
                    <a:pt x="116" y="75"/>
                  </a:moveTo>
                  <a:lnTo>
                    <a:pt x="0" y="10"/>
                  </a:lnTo>
                  <a:lnTo>
                    <a:pt x="5" y="0"/>
                  </a:lnTo>
                  <a:lnTo>
                    <a:pt x="121" y="68"/>
                  </a:lnTo>
                  <a:lnTo>
                    <a:pt x="116" y="75"/>
                  </a:ln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60" name="Rectangle 15"/>
            <p:cNvSpPr>
              <a:spLocks noChangeArrowheads="1"/>
            </p:cNvSpPr>
            <p:nvPr/>
          </p:nvSpPr>
          <p:spPr bwMode="auto">
            <a:xfrm>
              <a:off x="11195870" y="2163611"/>
              <a:ext cx="14288" cy="368300"/>
            </a:xfrm>
            <a:prstGeom prst="rect">
              <a:avLst/>
            </a:pr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61" name="Freeform 16"/>
            <p:cNvSpPr>
              <a:spLocks/>
            </p:cNvSpPr>
            <p:nvPr/>
          </p:nvSpPr>
          <p:spPr bwMode="auto">
            <a:xfrm>
              <a:off x="11176820" y="2312836"/>
              <a:ext cx="52388" cy="61913"/>
            </a:xfrm>
            <a:custGeom>
              <a:avLst/>
              <a:gdLst>
                <a:gd name="T0" fmla="*/ 16 w 33"/>
                <a:gd name="T1" fmla="*/ 39 h 39"/>
                <a:gd name="T2" fmla="*/ 0 w 33"/>
                <a:gd name="T3" fmla="*/ 0 h 39"/>
                <a:gd name="T4" fmla="*/ 33 w 33"/>
                <a:gd name="T5" fmla="*/ 0 h 39"/>
                <a:gd name="T6" fmla="*/ 16 w 33"/>
                <a:gd name="T7" fmla="*/ 39 h 39"/>
              </a:gdLst>
              <a:ahLst/>
              <a:cxnLst>
                <a:cxn ang="0">
                  <a:pos x="T0" y="T1"/>
                </a:cxn>
                <a:cxn ang="0">
                  <a:pos x="T2" y="T3"/>
                </a:cxn>
                <a:cxn ang="0">
                  <a:pos x="T4" y="T5"/>
                </a:cxn>
                <a:cxn ang="0">
                  <a:pos x="T6" y="T7"/>
                </a:cxn>
              </a:cxnLst>
              <a:rect l="0" t="0" r="r" b="b"/>
              <a:pathLst>
                <a:path w="33" h="39">
                  <a:moveTo>
                    <a:pt x="16" y="39"/>
                  </a:moveTo>
                  <a:lnTo>
                    <a:pt x="0" y="0"/>
                  </a:lnTo>
                  <a:lnTo>
                    <a:pt x="33" y="0"/>
                  </a:lnTo>
                  <a:lnTo>
                    <a:pt x="16" y="39"/>
                  </a:ln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62" name="Freeform 17"/>
            <p:cNvSpPr>
              <a:spLocks/>
            </p:cNvSpPr>
            <p:nvPr/>
          </p:nvSpPr>
          <p:spPr bwMode="auto">
            <a:xfrm>
              <a:off x="11278420" y="2282674"/>
              <a:ext cx="60325" cy="65088"/>
            </a:xfrm>
            <a:custGeom>
              <a:avLst/>
              <a:gdLst>
                <a:gd name="T0" fmla="*/ 38 w 38"/>
                <a:gd name="T1" fmla="*/ 41 h 41"/>
                <a:gd name="T2" fmla="*/ 0 w 38"/>
                <a:gd name="T3" fmla="*/ 19 h 41"/>
                <a:gd name="T4" fmla="*/ 26 w 38"/>
                <a:gd name="T5" fmla="*/ 0 h 41"/>
                <a:gd name="T6" fmla="*/ 38 w 38"/>
                <a:gd name="T7" fmla="*/ 41 h 41"/>
              </a:gdLst>
              <a:ahLst/>
              <a:cxnLst>
                <a:cxn ang="0">
                  <a:pos x="T0" y="T1"/>
                </a:cxn>
                <a:cxn ang="0">
                  <a:pos x="T2" y="T3"/>
                </a:cxn>
                <a:cxn ang="0">
                  <a:pos x="T4" y="T5"/>
                </a:cxn>
                <a:cxn ang="0">
                  <a:pos x="T6" y="T7"/>
                </a:cxn>
              </a:cxnLst>
              <a:rect l="0" t="0" r="r" b="b"/>
              <a:pathLst>
                <a:path w="38" h="41">
                  <a:moveTo>
                    <a:pt x="38" y="41"/>
                  </a:moveTo>
                  <a:lnTo>
                    <a:pt x="0" y="19"/>
                  </a:lnTo>
                  <a:lnTo>
                    <a:pt x="26" y="0"/>
                  </a:lnTo>
                  <a:lnTo>
                    <a:pt x="38" y="41"/>
                  </a:ln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63" name="Freeform 18"/>
            <p:cNvSpPr>
              <a:spLocks/>
            </p:cNvSpPr>
            <p:nvPr/>
          </p:nvSpPr>
          <p:spPr bwMode="auto">
            <a:xfrm>
              <a:off x="11070457" y="2282674"/>
              <a:ext cx="57150" cy="65088"/>
            </a:xfrm>
            <a:custGeom>
              <a:avLst/>
              <a:gdLst>
                <a:gd name="T0" fmla="*/ 0 w 36"/>
                <a:gd name="T1" fmla="*/ 41 h 41"/>
                <a:gd name="T2" fmla="*/ 36 w 36"/>
                <a:gd name="T3" fmla="*/ 19 h 41"/>
                <a:gd name="T4" fmla="*/ 10 w 36"/>
                <a:gd name="T5" fmla="*/ 0 h 41"/>
                <a:gd name="T6" fmla="*/ 0 w 36"/>
                <a:gd name="T7" fmla="*/ 41 h 41"/>
              </a:gdLst>
              <a:ahLst/>
              <a:cxnLst>
                <a:cxn ang="0">
                  <a:pos x="T0" y="T1"/>
                </a:cxn>
                <a:cxn ang="0">
                  <a:pos x="T2" y="T3"/>
                </a:cxn>
                <a:cxn ang="0">
                  <a:pos x="T4" y="T5"/>
                </a:cxn>
                <a:cxn ang="0">
                  <a:pos x="T6" y="T7"/>
                </a:cxn>
              </a:cxnLst>
              <a:rect l="0" t="0" r="r" b="b"/>
              <a:pathLst>
                <a:path w="36" h="41">
                  <a:moveTo>
                    <a:pt x="0" y="41"/>
                  </a:moveTo>
                  <a:lnTo>
                    <a:pt x="36" y="19"/>
                  </a:lnTo>
                  <a:lnTo>
                    <a:pt x="10" y="0"/>
                  </a:lnTo>
                  <a:lnTo>
                    <a:pt x="0" y="41"/>
                  </a:lnTo>
                  <a:close/>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64" name="Oval 19"/>
            <p:cNvSpPr>
              <a:spLocks noChangeArrowheads="1"/>
            </p:cNvSpPr>
            <p:nvPr/>
          </p:nvSpPr>
          <p:spPr bwMode="auto">
            <a:xfrm>
              <a:off x="11172057" y="2128686"/>
              <a:ext cx="65088" cy="6508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65" name="Oval 20"/>
            <p:cNvSpPr>
              <a:spLocks noChangeArrowheads="1"/>
            </p:cNvSpPr>
            <p:nvPr/>
          </p:nvSpPr>
          <p:spPr bwMode="auto">
            <a:xfrm>
              <a:off x="11179995" y="2500161"/>
              <a:ext cx="49213" cy="50800"/>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66" name="Oval 21"/>
            <p:cNvSpPr>
              <a:spLocks noChangeArrowheads="1"/>
            </p:cNvSpPr>
            <p:nvPr/>
          </p:nvSpPr>
          <p:spPr bwMode="auto">
            <a:xfrm>
              <a:off x="10995845" y="2396974"/>
              <a:ext cx="49213" cy="4603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67" name="Oval 22"/>
            <p:cNvSpPr>
              <a:spLocks noChangeArrowheads="1"/>
            </p:cNvSpPr>
            <p:nvPr/>
          </p:nvSpPr>
          <p:spPr bwMode="auto">
            <a:xfrm>
              <a:off x="11360970" y="2396974"/>
              <a:ext cx="49213" cy="46038"/>
            </a:xfrm>
            <a:prstGeom prst="ellipse">
              <a:avLst/>
            </a:pr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69" name="TextBox 35"/>
            <p:cNvSpPr txBox="1"/>
            <p:nvPr/>
          </p:nvSpPr>
          <p:spPr>
            <a:xfrm>
              <a:off x="7206650" y="2528675"/>
              <a:ext cx="1139218" cy="574613"/>
            </a:xfrm>
            <a:prstGeom prst="rect">
              <a:avLst/>
            </a:prstGeom>
            <a:noFill/>
          </p:spPr>
          <p:txBody>
            <a:bodyPr wrap="square" rtlCol="0">
              <a:spAutoFit/>
            </a:bodyPr>
            <a:lstStyle/>
            <a:p>
              <a:pPr algn="ctr" fontAlgn="ctr">
                <a:buNone/>
              </a:pPr>
              <a:r>
                <a:rPr lang="en-US" sz="900" dirty="0" smtClean="0">
                  <a:latin typeface="Arial" panose="020B0604020202020204" pitchFamily="34" charset="0"/>
                </a:rPr>
                <a:t>Volume Backup Service</a:t>
              </a:r>
            </a:p>
            <a:p>
              <a:pPr algn="ctr" fontAlgn="ctr">
                <a:buNone/>
              </a:pPr>
              <a:r>
                <a:rPr lang="en-US" sz="900" dirty="0" smtClean="0">
                  <a:latin typeface="Arial" panose="020B0604020202020204" pitchFamily="34" charset="0"/>
                </a:rPr>
                <a:t>(VBS)</a:t>
              </a:r>
              <a:endParaRPr lang="en-US" sz="900" dirty="0">
                <a:latin typeface="Arial" panose="020B0604020202020204" pitchFamily="34" charset="0"/>
              </a:endParaRPr>
            </a:p>
          </p:txBody>
        </p:sp>
        <p:sp>
          <p:nvSpPr>
            <p:cNvPr id="71" name="Oval 20"/>
            <p:cNvSpPr>
              <a:spLocks noChangeArrowheads="1"/>
            </p:cNvSpPr>
            <p:nvPr/>
          </p:nvSpPr>
          <p:spPr bwMode="auto">
            <a:xfrm>
              <a:off x="7800069" y="2128686"/>
              <a:ext cx="22225" cy="25400"/>
            </a:xfrm>
            <a:prstGeom prst="ellipse">
              <a:avLst/>
            </a:pr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72" name="Oval 21"/>
            <p:cNvSpPr>
              <a:spLocks noChangeArrowheads="1"/>
            </p:cNvSpPr>
            <p:nvPr/>
          </p:nvSpPr>
          <p:spPr bwMode="auto">
            <a:xfrm>
              <a:off x="7981044" y="2128686"/>
              <a:ext cx="26988" cy="25400"/>
            </a:xfrm>
            <a:prstGeom prst="ellipse">
              <a:avLst/>
            </a:pr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73" name="Freeform 22"/>
            <p:cNvSpPr>
              <a:spLocks noEditPoints="1"/>
            </p:cNvSpPr>
            <p:nvPr/>
          </p:nvSpPr>
          <p:spPr bwMode="auto">
            <a:xfrm>
              <a:off x="7665131" y="2319186"/>
              <a:ext cx="169863" cy="111125"/>
            </a:xfrm>
            <a:custGeom>
              <a:avLst/>
              <a:gdLst>
                <a:gd name="T0" fmla="*/ 32 w 44"/>
                <a:gd name="T1" fmla="*/ 29 h 29"/>
                <a:gd name="T2" fmla="*/ 27 w 44"/>
                <a:gd name="T3" fmla="*/ 28 h 29"/>
                <a:gd name="T4" fmla="*/ 14 w 44"/>
                <a:gd name="T5" fmla="*/ 27 h 29"/>
                <a:gd name="T6" fmla="*/ 9 w 44"/>
                <a:gd name="T7" fmla="*/ 29 h 29"/>
                <a:gd name="T8" fmla="*/ 0 w 44"/>
                <a:gd name="T9" fmla="*/ 19 h 29"/>
                <a:gd name="T10" fmla="*/ 7 w 44"/>
                <a:gd name="T11" fmla="*/ 10 h 29"/>
                <a:gd name="T12" fmla="*/ 21 w 44"/>
                <a:gd name="T13" fmla="*/ 0 h 29"/>
                <a:gd name="T14" fmla="*/ 33 w 44"/>
                <a:gd name="T15" fmla="*/ 6 h 29"/>
                <a:gd name="T16" fmla="*/ 44 w 44"/>
                <a:gd name="T17" fmla="*/ 18 h 29"/>
                <a:gd name="T18" fmla="*/ 32 w 44"/>
                <a:gd name="T19" fmla="*/ 29 h 29"/>
                <a:gd name="T20" fmla="*/ 27 w 44"/>
                <a:gd name="T21" fmla="*/ 23 h 29"/>
                <a:gd name="T22" fmla="*/ 28 w 44"/>
                <a:gd name="T23" fmla="*/ 23 h 29"/>
                <a:gd name="T24" fmla="*/ 32 w 44"/>
                <a:gd name="T25" fmla="*/ 25 h 29"/>
                <a:gd name="T26" fmla="*/ 39 w 44"/>
                <a:gd name="T27" fmla="*/ 18 h 29"/>
                <a:gd name="T28" fmla="*/ 32 w 44"/>
                <a:gd name="T29" fmla="*/ 11 h 29"/>
                <a:gd name="T30" fmla="*/ 30 w 44"/>
                <a:gd name="T31" fmla="*/ 10 h 29"/>
                <a:gd name="T32" fmla="*/ 21 w 44"/>
                <a:gd name="T33" fmla="*/ 4 h 29"/>
                <a:gd name="T34" fmla="*/ 11 w 44"/>
                <a:gd name="T35" fmla="*/ 12 h 29"/>
                <a:gd name="T36" fmla="*/ 9 w 44"/>
                <a:gd name="T37" fmla="*/ 14 h 29"/>
                <a:gd name="T38" fmla="*/ 4 w 44"/>
                <a:gd name="T39" fmla="*/ 19 h 29"/>
                <a:gd name="T40" fmla="*/ 9 w 44"/>
                <a:gd name="T41" fmla="*/ 25 h 29"/>
                <a:gd name="T42" fmla="*/ 13 w 44"/>
                <a:gd name="T43" fmla="*/ 23 h 29"/>
                <a:gd name="T44" fmla="*/ 15 w 44"/>
                <a:gd name="T45" fmla="*/ 23 h 29"/>
                <a:gd name="T46" fmla="*/ 26 w 44"/>
                <a:gd name="T47" fmla="*/ 23 h 29"/>
                <a:gd name="T48" fmla="*/ 27 w 44"/>
                <a:gd name="T49"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29">
                  <a:moveTo>
                    <a:pt x="32" y="29"/>
                  </a:moveTo>
                  <a:cubicBezTo>
                    <a:pt x="31" y="29"/>
                    <a:pt x="29" y="28"/>
                    <a:pt x="27" y="28"/>
                  </a:cubicBezTo>
                  <a:cubicBezTo>
                    <a:pt x="23" y="29"/>
                    <a:pt x="18" y="29"/>
                    <a:pt x="14" y="27"/>
                  </a:cubicBezTo>
                  <a:cubicBezTo>
                    <a:pt x="13" y="28"/>
                    <a:pt x="11" y="29"/>
                    <a:pt x="9" y="29"/>
                  </a:cubicBezTo>
                  <a:cubicBezTo>
                    <a:pt x="4" y="29"/>
                    <a:pt x="0" y="25"/>
                    <a:pt x="0" y="19"/>
                  </a:cubicBezTo>
                  <a:cubicBezTo>
                    <a:pt x="0" y="15"/>
                    <a:pt x="3" y="11"/>
                    <a:pt x="7" y="10"/>
                  </a:cubicBezTo>
                  <a:cubicBezTo>
                    <a:pt x="9" y="4"/>
                    <a:pt x="14" y="0"/>
                    <a:pt x="21" y="0"/>
                  </a:cubicBezTo>
                  <a:cubicBezTo>
                    <a:pt x="26" y="0"/>
                    <a:pt x="30" y="2"/>
                    <a:pt x="33" y="6"/>
                  </a:cubicBezTo>
                  <a:cubicBezTo>
                    <a:pt x="39" y="7"/>
                    <a:pt x="44" y="12"/>
                    <a:pt x="44" y="18"/>
                  </a:cubicBezTo>
                  <a:cubicBezTo>
                    <a:pt x="44" y="24"/>
                    <a:pt x="39" y="29"/>
                    <a:pt x="32" y="29"/>
                  </a:cubicBezTo>
                  <a:close/>
                  <a:moveTo>
                    <a:pt x="27" y="23"/>
                  </a:moveTo>
                  <a:cubicBezTo>
                    <a:pt x="28" y="23"/>
                    <a:pt x="28" y="23"/>
                    <a:pt x="28" y="23"/>
                  </a:cubicBezTo>
                  <a:cubicBezTo>
                    <a:pt x="30" y="24"/>
                    <a:pt x="31" y="25"/>
                    <a:pt x="32" y="25"/>
                  </a:cubicBezTo>
                  <a:cubicBezTo>
                    <a:pt x="36" y="25"/>
                    <a:pt x="39" y="21"/>
                    <a:pt x="39" y="18"/>
                  </a:cubicBezTo>
                  <a:cubicBezTo>
                    <a:pt x="39" y="14"/>
                    <a:pt x="36" y="11"/>
                    <a:pt x="32" y="11"/>
                  </a:cubicBezTo>
                  <a:cubicBezTo>
                    <a:pt x="32" y="11"/>
                    <a:pt x="30" y="10"/>
                    <a:pt x="30" y="10"/>
                  </a:cubicBezTo>
                  <a:cubicBezTo>
                    <a:pt x="28" y="6"/>
                    <a:pt x="25" y="4"/>
                    <a:pt x="21" y="4"/>
                  </a:cubicBezTo>
                  <a:cubicBezTo>
                    <a:pt x="16" y="4"/>
                    <a:pt x="12" y="8"/>
                    <a:pt x="11" y="12"/>
                  </a:cubicBezTo>
                  <a:cubicBezTo>
                    <a:pt x="11" y="13"/>
                    <a:pt x="10" y="14"/>
                    <a:pt x="9" y="14"/>
                  </a:cubicBezTo>
                  <a:cubicBezTo>
                    <a:pt x="6" y="14"/>
                    <a:pt x="4" y="17"/>
                    <a:pt x="4" y="19"/>
                  </a:cubicBezTo>
                  <a:cubicBezTo>
                    <a:pt x="4" y="22"/>
                    <a:pt x="6" y="25"/>
                    <a:pt x="9" y="25"/>
                  </a:cubicBezTo>
                  <a:cubicBezTo>
                    <a:pt x="10" y="25"/>
                    <a:pt x="12" y="24"/>
                    <a:pt x="13" y="23"/>
                  </a:cubicBezTo>
                  <a:cubicBezTo>
                    <a:pt x="13" y="22"/>
                    <a:pt x="15" y="22"/>
                    <a:pt x="15" y="23"/>
                  </a:cubicBezTo>
                  <a:cubicBezTo>
                    <a:pt x="19" y="25"/>
                    <a:pt x="23" y="25"/>
                    <a:pt x="26" y="23"/>
                  </a:cubicBezTo>
                  <a:cubicBezTo>
                    <a:pt x="26" y="23"/>
                    <a:pt x="27" y="23"/>
                    <a:pt x="27" y="23"/>
                  </a:cubicBezTo>
                  <a:close/>
                </a:path>
              </a:pathLst>
            </a:custGeom>
            <a:solidFill>
              <a:srgbClr val="15B0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74" name="Freeform 23"/>
            <p:cNvSpPr>
              <a:spLocks noEditPoints="1"/>
            </p:cNvSpPr>
            <p:nvPr/>
          </p:nvSpPr>
          <p:spPr bwMode="auto">
            <a:xfrm>
              <a:off x="7592106" y="2166786"/>
              <a:ext cx="311150" cy="415925"/>
            </a:xfrm>
            <a:custGeom>
              <a:avLst/>
              <a:gdLst>
                <a:gd name="T0" fmla="*/ 71 w 81"/>
                <a:gd name="T1" fmla="*/ 5 h 109"/>
                <a:gd name="T2" fmla="*/ 75 w 81"/>
                <a:gd name="T3" fmla="*/ 10 h 109"/>
                <a:gd name="T4" fmla="*/ 75 w 81"/>
                <a:gd name="T5" fmla="*/ 99 h 109"/>
                <a:gd name="T6" fmla="*/ 71 w 81"/>
                <a:gd name="T7" fmla="*/ 103 h 109"/>
                <a:gd name="T8" fmla="*/ 10 w 81"/>
                <a:gd name="T9" fmla="*/ 103 h 109"/>
                <a:gd name="T10" fmla="*/ 5 w 81"/>
                <a:gd name="T11" fmla="*/ 99 h 109"/>
                <a:gd name="T12" fmla="*/ 5 w 81"/>
                <a:gd name="T13" fmla="*/ 10 h 109"/>
                <a:gd name="T14" fmla="*/ 10 w 81"/>
                <a:gd name="T15" fmla="*/ 5 h 109"/>
                <a:gd name="T16" fmla="*/ 71 w 81"/>
                <a:gd name="T17" fmla="*/ 5 h 109"/>
                <a:gd name="T18" fmla="*/ 71 w 81"/>
                <a:gd name="T19" fmla="*/ 0 h 109"/>
                <a:gd name="T20" fmla="*/ 10 w 81"/>
                <a:gd name="T21" fmla="*/ 0 h 109"/>
                <a:gd name="T22" fmla="*/ 0 w 81"/>
                <a:gd name="T23" fmla="*/ 10 h 109"/>
                <a:gd name="T24" fmla="*/ 0 w 81"/>
                <a:gd name="T25" fmla="*/ 99 h 109"/>
                <a:gd name="T26" fmla="*/ 10 w 81"/>
                <a:gd name="T27" fmla="*/ 109 h 109"/>
                <a:gd name="T28" fmla="*/ 71 w 81"/>
                <a:gd name="T29" fmla="*/ 109 h 109"/>
                <a:gd name="T30" fmla="*/ 81 w 81"/>
                <a:gd name="T31" fmla="*/ 99 h 109"/>
                <a:gd name="T32" fmla="*/ 81 w 81"/>
                <a:gd name="T33" fmla="*/ 10 h 109"/>
                <a:gd name="T34" fmla="*/ 71 w 81"/>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9">
                  <a:moveTo>
                    <a:pt x="71" y="5"/>
                  </a:moveTo>
                  <a:cubicBezTo>
                    <a:pt x="73" y="5"/>
                    <a:pt x="75" y="7"/>
                    <a:pt x="75" y="10"/>
                  </a:cubicBezTo>
                  <a:cubicBezTo>
                    <a:pt x="75" y="99"/>
                    <a:pt x="75" y="99"/>
                    <a:pt x="75" y="99"/>
                  </a:cubicBezTo>
                  <a:cubicBezTo>
                    <a:pt x="75" y="101"/>
                    <a:pt x="73" y="103"/>
                    <a:pt x="71" y="103"/>
                  </a:cubicBezTo>
                  <a:cubicBezTo>
                    <a:pt x="10" y="103"/>
                    <a:pt x="10" y="103"/>
                    <a:pt x="10" y="103"/>
                  </a:cubicBezTo>
                  <a:cubicBezTo>
                    <a:pt x="7" y="103"/>
                    <a:pt x="5" y="101"/>
                    <a:pt x="5" y="99"/>
                  </a:cubicBezTo>
                  <a:cubicBezTo>
                    <a:pt x="5" y="10"/>
                    <a:pt x="5" y="10"/>
                    <a:pt x="5" y="10"/>
                  </a:cubicBezTo>
                  <a:cubicBezTo>
                    <a:pt x="5" y="7"/>
                    <a:pt x="7" y="5"/>
                    <a:pt x="10" y="5"/>
                  </a:cubicBezTo>
                  <a:cubicBezTo>
                    <a:pt x="71" y="5"/>
                    <a:pt x="71" y="5"/>
                    <a:pt x="71" y="5"/>
                  </a:cubicBezTo>
                  <a:moveTo>
                    <a:pt x="71" y="0"/>
                  </a:moveTo>
                  <a:cubicBezTo>
                    <a:pt x="10" y="0"/>
                    <a:pt x="10" y="0"/>
                    <a:pt x="10" y="0"/>
                  </a:cubicBezTo>
                  <a:cubicBezTo>
                    <a:pt x="4" y="0"/>
                    <a:pt x="0" y="4"/>
                    <a:pt x="0" y="10"/>
                  </a:cubicBezTo>
                  <a:cubicBezTo>
                    <a:pt x="0" y="99"/>
                    <a:pt x="0" y="99"/>
                    <a:pt x="0" y="99"/>
                  </a:cubicBezTo>
                  <a:cubicBezTo>
                    <a:pt x="0" y="104"/>
                    <a:pt x="4" y="109"/>
                    <a:pt x="10" y="109"/>
                  </a:cubicBezTo>
                  <a:cubicBezTo>
                    <a:pt x="71" y="109"/>
                    <a:pt x="71" y="109"/>
                    <a:pt x="71" y="109"/>
                  </a:cubicBezTo>
                  <a:cubicBezTo>
                    <a:pt x="76" y="109"/>
                    <a:pt x="81" y="104"/>
                    <a:pt x="81" y="99"/>
                  </a:cubicBezTo>
                  <a:cubicBezTo>
                    <a:pt x="81" y="10"/>
                    <a:pt x="81" y="10"/>
                    <a:pt x="81" y="10"/>
                  </a:cubicBezTo>
                  <a:cubicBezTo>
                    <a:pt x="81" y="4"/>
                    <a:pt x="76" y="0"/>
                    <a:pt x="71" y="0"/>
                  </a:cubicBezTo>
                </a:path>
              </a:pathLst>
            </a:custGeom>
            <a:solidFill>
              <a:schemeClr val="bg1">
                <a:lumMod val="85000"/>
              </a:schemeClr>
            </a:solidFill>
            <a:ln>
              <a:noFill/>
            </a:ln>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75" name="Oval 24"/>
            <p:cNvSpPr>
              <a:spLocks noChangeArrowheads="1"/>
            </p:cNvSpPr>
            <p:nvPr/>
          </p:nvSpPr>
          <p:spPr bwMode="auto">
            <a:xfrm>
              <a:off x="7625444" y="2212823"/>
              <a:ext cx="31750" cy="25400"/>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76" name="Oval 25"/>
            <p:cNvSpPr>
              <a:spLocks noChangeArrowheads="1"/>
            </p:cNvSpPr>
            <p:nvPr/>
          </p:nvSpPr>
          <p:spPr bwMode="auto">
            <a:xfrm>
              <a:off x="7838169" y="2212823"/>
              <a:ext cx="31750" cy="25400"/>
            </a:xfrm>
            <a:prstGeom prst="ellipse">
              <a:avLst/>
            </a:pr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77" name="Freeform 26"/>
            <p:cNvSpPr>
              <a:spLocks/>
            </p:cNvSpPr>
            <p:nvPr/>
          </p:nvSpPr>
          <p:spPr bwMode="auto">
            <a:xfrm>
              <a:off x="7903256" y="2223936"/>
              <a:ext cx="74613" cy="95250"/>
            </a:xfrm>
            <a:custGeom>
              <a:avLst/>
              <a:gdLst>
                <a:gd name="T0" fmla="*/ 0 w 19"/>
                <a:gd name="T1" fmla="*/ 0 h 25"/>
                <a:gd name="T2" fmla="*/ 0 w 19"/>
                <a:gd name="T3" fmla="*/ 4 h 25"/>
                <a:gd name="T4" fmla="*/ 7 w 19"/>
                <a:gd name="T5" fmla="*/ 8 h 25"/>
                <a:gd name="T6" fmla="*/ 9 w 19"/>
                <a:gd name="T7" fmla="*/ 9 h 25"/>
                <a:gd name="T8" fmla="*/ 15 w 19"/>
                <a:gd name="T9" fmla="*/ 15 h 25"/>
                <a:gd name="T10" fmla="*/ 9 w 19"/>
                <a:gd name="T11" fmla="*/ 21 h 25"/>
                <a:gd name="T12" fmla="*/ 6 w 19"/>
                <a:gd name="T13" fmla="*/ 20 h 25"/>
                <a:gd name="T14" fmla="*/ 5 w 19"/>
                <a:gd name="T15" fmla="*/ 20 h 25"/>
                <a:gd name="T16" fmla="*/ 4 w 19"/>
                <a:gd name="T17" fmla="*/ 20 h 25"/>
                <a:gd name="T18" fmla="*/ 0 w 19"/>
                <a:gd name="T19" fmla="*/ 21 h 25"/>
                <a:gd name="T20" fmla="*/ 0 w 19"/>
                <a:gd name="T21" fmla="*/ 25 h 25"/>
                <a:gd name="T22" fmla="*/ 5 w 19"/>
                <a:gd name="T23" fmla="*/ 24 h 25"/>
                <a:gd name="T24" fmla="*/ 9 w 19"/>
                <a:gd name="T25" fmla="*/ 25 h 25"/>
                <a:gd name="T26" fmla="*/ 19 w 19"/>
                <a:gd name="T27" fmla="*/ 15 h 25"/>
                <a:gd name="T28" fmla="*/ 10 w 19"/>
                <a:gd name="T29" fmla="*/ 6 h 25"/>
                <a:gd name="T30" fmla="*/ 0 w 19"/>
                <a:gd name="T3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5">
                  <a:moveTo>
                    <a:pt x="0" y="0"/>
                  </a:moveTo>
                  <a:cubicBezTo>
                    <a:pt x="0" y="4"/>
                    <a:pt x="0" y="4"/>
                    <a:pt x="0" y="4"/>
                  </a:cubicBezTo>
                  <a:cubicBezTo>
                    <a:pt x="3" y="4"/>
                    <a:pt x="6" y="6"/>
                    <a:pt x="7" y="8"/>
                  </a:cubicBezTo>
                  <a:cubicBezTo>
                    <a:pt x="7" y="9"/>
                    <a:pt x="9" y="9"/>
                    <a:pt x="9" y="9"/>
                  </a:cubicBezTo>
                  <a:cubicBezTo>
                    <a:pt x="13" y="9"/>
                    <a:pt x="15" y="12"/>
                    <a:pt x="15" y="15"/>
                  </a:cubicBezTo>
                  <a:cubicBezTo>
                    <a:pt x="15" y="19"/>
                    <a:pt x="13" y="21"/>
                    <a:pt x="9" y="21"/>
                  </a:cubicBezTo>
                  <a:cubicBezTo>
                    <a:pt x="8" y="21"/>
                    <a:pt x="7" y="21"/>
                    <a:pt x="6" y="20"/>
                  </a:cubicBezTo>
                  <a:cubicBezTo>
                    <a:pt x="5" y="20"/>
                    <a:pt x="5" y="20"/>
                    <a:pt x="5" y="20"/>
                  </a:cubicBezTo>
                  <a:cubicBezTo>
                    <a:pt x="4" y="20"/>
                    <a:pt x="4" y="20"/>
                    <a:pt x="4" y="20"/>
                  </a:cubicBezTo>
                  <a:cubicBezTo>
                    <a:pt x="3" y="21"/>
                    <a:pt x="1" y="21"/>
                    <a:pt x="0" y="21"/>
                  </a:cubicBezTo>
                  <a:cubicBezTo>
                    <a:pt x="0" y="25"/>
                    <a:pt x="0" y="25"/>
                    <a:pt x="0" y="25"/>
                  </a:cubicBezTo>
                  <a:cubicBezTo>
                    <a:pt x="2" y="25"/>
                    <a:pt x="3" y="25"/>
                    <a:pt x="5" y="24"/>
                  </a:cubicBezTo>
                  <a:cubicBezTo>
                    <a:pt x="6" y="25"/>
                    <a:pt x="8" y="25"/>
                    <a:pt x="9" y="25"/>
                  </a:cubicBezTo>
                  <a:cubicBezTo>
                    <a:pt x="15" y="25"/>
                    <a:pt x="19" y="21"/>
                    <a:pt x="19" y="15"/>
                  </a:cubicBezTo>
                  <a:cubicBezTo>
                    <a:pt x="19" y="10"/>
                    <a:pt x="15" y="6"/>
                    <a:pt x="10" y="6"/>
                  </a:cubicBezTo>
                  <a:cubicBezTo>
                    <a:pt x="8" y="2"/>
                    <a:pt x="4" y="0"/>
                    <a:pt x="0" y="0"/>
                  </a:cubicBezTo>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78" name="Freeform 27"/>
            <p:cNvSpPr>
              <a:spLocks/>
            </p:cNvSpPr>
            <p:nvPr/>
          </p:nvSpPr>
          <p:spPr bwMode="auto">
            <a:xfrm>
              <a:off x="7768319" y="2088998"/>
              <a:ext cx="269875" cy="360363"/>
            </a:xfrm>
            <a:custGeom>
              <a:avLst/>
              <a:gdLst>
                <a:gd name="T0" fmla="*/ 61 w 70"/>
                <a:gd name="T1" fmla="*/ 0 h 94"/>
                <a:gd name="T2" fmla="*/ 8 w 70"/>
                <a:gd name="T3" fmla="*/ 0 h 94"/>
                <a:gd name="T4" fmla="*/ 0 w 70"/>
                <a:gd name="T5" fmla="*/ 9 h 94"/>
                <a:gd name="T6" fmla="*/ 0 w 70"/>
                <a:gd name="T7" fmla="*/ 20 h 94"/>
                <a:gd name="T8" fmla="*/ 5 w 70"/>
                <a:gd name="T9" fmla="*/ 20 h 94"/>
                <a:gd name="T10" fmla="*/ 5 w 70"/>
                <a:gd name="T11" fmla="*/ 9 h 94"/>
                <a:gd name="T12" fmla="*/ 8 w 70"/>
                <a:gd name="T13" fmla="*/ 5 h 94"/>
                <a:gd name="T14" fmla="*/ 61 w 70"/>
                <a:gd name="T15" fmla="*/ 5 h 94"/>
                <a:gd name="T16" fmla="*/ 65 w 70"/>
                <a:gd name="T17" fmla="*/ 9 h 94"/>
                <a:gd name="T18" fmla="*/ 65 w 70"/>
                <a:gd name="T19" fmla="*/ 86 h 94"/>
                <a:gd name="T20" fmla="*/ 61 w 70"/>
                <a:gd name="T21" fmla="*/ 90 h 94"/>
                <a:gd name="T22" fmla="*/ 35 w 70"/>
                <a:gd name="T23" fmla="*/ 90 h 94"/>
                <a:gd name="T24" fmla="*/ 35 w 70"/>
                <a:gd name="T25" fmla="*/ 94 h 94"/>
                <a:gd name="T26" fmla="*/ 61 w 70"/>
                <a:gd name="T27" fmla="*/ 94 h 94"/>
                <a:gd name="T28" fmla="*/ 70 w 70"/>
                <a:gd name="T29" fmla="*/ 86 h 94"/>
                <a:gd name="T30" fmla="*/ 70 w 70"/>
                <a:gd name="T31" fmla="*/ 9 h 94"/>
                <a:gd name="T32" fmla="*/ 61 w 70"/>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94">
                  <a:moveTo>
                    <a:pt x="61" y="0"/>
                  </a:moveTo>
                  <a:cubicBezTo>
                    <a:pt x="8" y="0"/>
                    <a:pt x="8" y="0"/>
                    <a:pt x="8" y="0"/>
                  </a:cubicBezTo>
                  <a:cubicBezTo>
                    <a:pt x="4" y="0"/>
                    <a:pt x="0" y="4"/>
                    <a:pt x="0" y="9"/>
                  </a:cubicBezTo>
                  <a:cubicBezTo>
                    <a:pt x="0" y="20"/>
                    <a:pt x="0" y="20"/>
                    <a:pt x="0" y="20"/>
                  </a:cubicBezTo>
                  <a:cubicBezTo>
                    <a:pt x="5" y="20"/>
                    <a:pt x="5" y="20"/>
                    <a:pt x="5" y="20"/>
                  </a:cubicBezTo>
                  <a:cubicBezTo>
                    <a:pt x="5" y="9"/>
                    <a:pt x="5" y="9"/>
                    <a:pt x="5" y="9"/>
                  </a:cubicBezTo>
                  <a:cubicBezTo>
                    <a:pt x="5" y="7"/>
                    <a:pt x="6" y="5"/>
                    <a:pt x="8" y="5"/>
                  </a:cubicBezTo>
                  <a:cubicBezTo>
                    <a:pt x="61" y="5"/>
                    <a:pt x="61" y="5"/>
                    <a:pt x="61" y="5"/>
                  </a:cubicBezTo>
                  <a:cubicBezTo>
                    <a:pt x="63" y="5"/>
                    <a:pt x="65" y="7"/>
                    <a:pt x="65" y="9"/>
                  </a:cubicBezTo>
                  <a:cubicBezTo>
                    <a:pt x="65" y="86"/>
                    <a:pt x="65" y="86"/>
                    <a:pt x="65" y="86"/>
                  </a:cubicBezTo>
                  <a:cubicBezTo>
                    <a:pt x="65" y="88"/>
                    <a:pt x="63" y="90"/>
                    <a:pt x="61" y="90"/>
                  </a:cubicBezTo>
                  <a:cubicBezTo>
                    <a:pt x="35" y="90"/>
                    <a:pt x="35" y="90"/>
                    <a:pt x="35" y="90"/>
                  </a:cubicBezTo>
                  <a:cubicBezTo>
                    <a:pt x="35" y="94"/>
                    <a:pt x="35" y="94"/>
                    <a:pt x="35" y="94"/>
                  </a:cubicBezTo>
                  <a:cubicBezTo>
                    <a:pt x="61" y="94"/>
                    <a:pt x="61" y="94"/>
                    <a:pt x="61" y="94"/>
                  </a:cubicBezTo>
                  <a:cubicBezTo>
                    <a:pt x="66" y="94"/>
                    <a:pt x="70" y="91"/>
                    <a:pt x="70" y="86"/>
                  </a:cubicBezTo>
                  <a:cubicBezTo>
                    <a:pt x="70" y="9"/>
                    <a:pt x="70" y="9"/>
                    <a:pt x="70" y="9"/>
                  </a:cubicBezTo>
                  <a:cubicBezTo>
                    <a:pt x="70" y="4"/>
                    <a:pt x="66" y="0"/>
                    <a:pt x="61" y="0"/>
                  </a:cubicBezTo>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sz="750" dirty="0">
                <a:latin typeface="Arial" panose="020B0604020202020204" pitchFamily="34" charset="0"/>
              </a:endParaRPr>
            </a:p>
          </p:txBody>
        </p:sp>
        <p:sp>
          <p:nvSpPr>
            <p:cNvPr id="79" name="副标题 2"/>
            <p:cNvSpPr txBox="1">
              <a:spLocks/>
            </p:cNvSpPr>
            <p:nvPr/>
          </p:nvSpPr>
          <p:spPr>
            <a:xfrm>
              <a:off x="673347" y="1637031"/>
              <a:ext cx="3826752" cy="414000"/>
            </a:xfrm>
            <a:prstGeom prst="rect">
              <a:avLst/>
            </a:prstGeom>
            <a:noFill/>
          </p:spPr>
          <p:txBody>
            <a:bodyPr vert="horz" lIns="91434" tIns="45717" rIns="91434" bIns="45717" rtlCol="0" anchor="ctr">
              <a:normAutofit/>
            </a:bodyPr>
            <a:lstStyle>
              <a:defPPr>
                <a:defRPr lang="zh-CN"/>
              </a:defPPr>
              <a:lvl1pPr marR="0" lvl="0" indent="0" algn="ctr" defTabSz="1219444" fontAlgn="auto">
                <a:lnSpc>
                  <a:spcPct val="100000"/>
                </a:lnSpc>
                <a:spcBef>
                  <a:spcPct val="20000"/>
                </a:spcBef>
                <a:spcAft>
                  <a:spcPts val="0"/>
                </a:spcAft>
                <a:buClrTx/>
                <a:buSzTx/>
                <a:buFont typeface="Arial" pitchFamily="34" charset="0"/>
                <a:buNone/>
                <a:tabLst/>
                <a:defRPr sz="1800" baseline="0">
                  <a:solidFill>
                    <a:schemeClr val="bg1"/>
                  </a:solidFill>
                  <a:latin typeface="Arial"/>
                  <a:ea typeface="微软雅黑"/>
                </a:defRPr>
              </a:lvl1pPr>
              <a:lvl2pPr marL="609722" indent="0" algn="ctr" defTabSz="1219444">
                <a:spcBef>
                  <a:spcPct val="20000"/>
                </a:spcBef>
                <a:buFont typeface="Arial" pitchFamily="34" charset="0"/>
                <a:buNone/>
                <a:defRPr sz="3700">
                  <a:solidFill>
                    <a:schemeClr val="tx1">
                      <a:tint val="75000"/>
                    </a:schemeClr>
                  </a:solidFill>
                </a:defRPr>
              </a:lvl2pPr>
              <a:lvl3pPr marL="1219444" indent="0" algn="ctr" defTabSz="1219444">
                <a:spcBef>
                  <a:spcPct val="20000"/>
                </a:spcBef>
                <a:buFont typeface="Arial" pitchFamily="34" charset="0"/>
                <a:buNone/>
                <a:defRPr sz="3200">
                  <a:solidFill>
                    <a:schemeClr val="tx1">
                      <a:tint val="75000"/>
                    </a:schemeClr>
                  </a:solidFill>
                </a:defRPr>
              </a:lvl3pPr>
              <a:lvl4pPr marL="1829166" indent="0" algn="ctr" defTabSz="1219444">
                <a:spcBef>
                  <a:spcPct val="20000"/>
                </a:spcBef>
                <a:buFont typeface="Arial" pitchFamily="34" charset="0"/>
                <a:buNone/>
                <a:defRPr sz="2700">
                  <a:solidFill>
                    <a:schemeClr val="tx1">
                      <a:tint val="75000"/>
                    </a:schemeClr>
                  </a:solidFill>
                </a:defRPr>
              </a:lvl4pPr>
              <a:lvl5pPr marL="2438888" indent="0" algn="ctr" defTabSz="1219444">
                <a:spcBef>
                  <a:spcPct val="20000"/>
                </a:spcBef>
                <a:buFont typeface="Arial" pitchFamily="34" charset="0"/>
                <a:buNone/>
                <a:defRPr sz="2700">
                  <a:solidFill>
                    <a:schemeClr val="tx1">
                      <a:tint val="75000"/>
                    </a:schemeClr>
                  </a:solidFill>
                </a:defRPr>
              </a:lvl5pPr>
              <a:lvl6pPr marL="3048610" indent="0" algn="ctr" defTabSz="1219444">
                <a:spcBef>
                  <a:spcPct val="20000"/>
                </a:spcBef>
                <a:buFont typeface="Arial" pitchFamily="34" charset="0"/>
                <a:buNone/>
                <a:defRPr sz="2700">
                  <a:solidFill>
                    <a:schemeClr val="tx1">
                      <a:tint val="75000"/>
                    </a:schemeClr>
                  </a:solidFill>
                </a:defRPr>
              </a:lvl6pPr>
              <a:lvl7pPr marL="3658332" indent="0" algn="ctr" defTabSz="1219444">
                <a:spcBef>
                  <a:spcPct val="20000"/>
                </a:spcBef>
                <a:buFont typeface="Arial" pitchFamily="34" charset="0"/>
                <a:buNone/>
                <a:defRPr sz="2700">
                  <a:solidFill>
                    <a:schemeClr val="tx1">
                      <a:tint val="75000"/>
                    </a:schemeClr>
                  </a:solidFill>
                </a:defRPr>
              </a:lvl7pPr>
              <a:lvl8pPr marL="4268053" indent="0" algn="ctr" defTabSz="1219444">
                <a:spcBef>
                  <a:spcPct val="20000"/>
                </a:spcBef>
                <a:buFont typeface="Arial" pitchFamily="34" charset="0"/>
                <a:buNone/>
                <a:defRPr sz="2700">
                  <a:solidFill>
                    <a:schemeClr val="tx1">
                      <a:tint val="75000"/>
                    </a:schemeClr>
                  </a:solidFill>
                </a:defRPr>
              </a:lvl8pPr>
              <a:lvl9pPr marL="4877775" indent="0" algn="ctr" defTabSz="1219444">
                <a:spcBef>
                  <a:spcPct val="20000"/>
                </a:spcBef>
                <a:buFont typeface="Arial" pitchFamily="34" charset="0"/>
                <a:buNone/>
                <a:defRPr sz="2700">
                  <a:solidFill>
                    <a:schemeClr val="tx1">
                      <a:tint val="75000"/>
                    </a:schemeClr>
                  </a:solidFill>
                </a:defRPr>
              </a:lvl9pPr>
            </a:lstStyle>
            <a:p>
              <a:pPr fontAlgn="ctr"/>
              <a:r>
                <a:rPr lang="en-US" sz="1350" dirty="0" smtClean="0">
                  <a:solidFill>
                    <a:schemeClr val="tx1"/>
                  </a:solidFill>
                  <a:latin typeface="Arial" panose="020B0604020202020204" pitchFamily="34" charset="0"/>
                </a:rPr>
                <a:t>Compute services</a:t>
              </a:r>
              <a:endParaRPr lang="en-US" sz="1350" dirty="0">
                <a:solidFill>
                  <a:schemeClr val="tx1"/>
                </a:solidFill>
                <a:latin typeface="Arial" panose="020B0604020202020204" pitchFamily="34" charset="0"/>
              </a:endParaRPr>
            </a:p>
          </p:txBody>
        </p:sp>
        <p:cxnSp>
          <p:nvCxnSpPr>
            <p:cNvPr id="80" name="直接连接符 79"/>
            <p:cNvCxnSpPr/>
            <p:nvPr/>
          </p:nvCxnSpPr>
          <p:spPr>
            <a:xfrm>
              <a:off x="416503" y="2055881"/>
              <a:ext cx="4340439" cy="0"/>
            </a:xfrm>
            <a:prstGeom prst="line">
              <a:avLst/>
            </a:prstGeom>
            <a:noFill/>
            <a:ln w="28575" cap="flat" cmpd="sng" algn="ctr">
              <a:solidFill>
                <a:srgbClr val="8FA1B4"/>
              </a:solidFill>
              <a:prstDash val="solid"/>
            </a:ln>
            <a:effectLst/>
          </p:spPr>
        </p:cxnSp>
        <p:sp>
          <p:nvSpPr>
            <p:cNvPr id="81" name="副标题 2"/>
            <p:cNvSpPr txBox="1">
              <a:spLocks/>
            </p:cNvSpPr>
            <p:nvPr/>
          </p:nvSpPr>
          <p:spPr>
            <a:xfrm>
              <a:off x="5620549" y="1637031"/>
              <a:ext cx="2826266" cy="414000"/>
            </a:xfrm>
            <a:prstGeom prst="rect">
              <a:avLst/>
            </a:prstGeom>
            <a:noFill/>
          </p:spPr>
          <p:txBody>
            <a:bodyPr vert="horz" lIns="91434" tIns="45717" rIns="91434" bIns="45717" rtlCol="0" anchor="ctr">
              <a:normAutofit/>
            </a:bodyPr>
            <a:lstStyle>
              <a:defPPr>
                <a:defRPr lang="zh-CN"/>
              </a:defPPr>
              <a:lvl1pPr marR="0" lvl="0" indent="0" algn="ctr" defTabSz="1219444" fontAlgn="auto">
                <a:lnSpc>
                  <a:spcPct val="100000"/>
                </a:lnSpc>
                <a:spcBef>
                  <a:spcPct val="20000"/>
                </a:spcBef>
                <a:spcAft>
                  <a:spcPts val="0"/>
                </a:spcAft>
                <a:buClrTx/>
                <a:buSzTx/>
                <a:buFont typeface="Arial" pitchFamily="34" charset="0"/>
                <a:buNone/>
                <a:tabLst/>
                <a:defRPr sz="1800" baseline="0">
                  <a:solidFill>
                    <a:schemeClr val="bg1"/>
                  </a:solidFill>
                  <a:latin typeface="Arial"/>
                  <a:ea typeface="微软雅黑"/>
                </a:defRPr>
              </a:lvl1pPr>
              <a:lvl2pPr marL="609722" indent="0" algn="ctr" defTabSz="1219444">
                <a:spcBef>
                  <a:spcPct val="20000"/>
                </a:spcBef>
                <a:buFont typeface="Arial" pitchFamily="34" charset="0"/>
                <a:buNone/>
                <a:defRPr sz="3700">
                  <a:solidFill>
                    <a:schemeClr val="tx1">
                      <a:tint val="75000"/>
                    </a:schemeClr>
                  </a:solidFill>
                </a:defRPr>
              </a:lvl2pPr>
              <a:lvl3pPr marL="1219444" indent="0" algn="ctr" defTabSz="1219444">
                <a:spcBef>
                  <a:spcPct val="20000"/>
                </a:spcBef>
                <a:buFont typeface="Arial" pitchFamily="34" charset="0"/>
                <a:buNone/>
                <a:defRPr sz="3200">
                  <a:solidFill>
                    <a:schemeClr val="tx1">
                      <a:tint val="75000"/>
                    </a:schemeClr>
                  </a:solidFill>
                </a:defRPr>
              </a:lvl3pPr>
              <a:lvl4pPr marL="1829166" indent="0" algn="ctr" defTabSz="1219444">
                <a:spcBef>
                  <a:spcPct val="20000"/>
                </a:spcBef>
                <a:buFont typeface="Arial" pitchFamily="34" charset="0"/>
                <a:buNone/>
                <a:defRPr sz="2700">
                  <a:solidFill>
                    <a:schemeClr val="tx1">
                      <a:tint val="75000"/>
                    </a:schemeClr>
                  </a:solidFill>
                </a:defRPr>
              </a:lvl4pPr>
              <a:lvl5pPr marL="2438888" indent="0" algn="ctr" defTabSz="1219444">
                <a:spcBef>
                  <a:spcPct val="20000"/>
                </a:spcBef>
                <a:buFont typeface="Arial" pitchFamily="34" charset="0"/>
                <a:buNone/>
                <a:defRPr sz="2700">
                  <a:solidFill>
                    <a:schemeClr val="tx1">
                      <a:tint val="75000"/>
                    </a:schemeClr>
                  </a:solidFill>
                </a:defRPr>
              </a:lvl5pPr>
              <a:lvl6pPr marL="3048610" indent="0" algn="ctr" defTabSz="1219444">
                <a:spcBef>
                  <a:spcPct val="20000"/>
                </a:spcBef>
                <a:buFont typeface="Arial" pitchFamily="34" charset="0"/>
                <a:buNone/>
                <a:defRPr sz="2700">
                  <a:solidFill>
                    <a:schemeClr val="tx1">
                      <a:tint val="75000"/>
                    </a:schemeClr>
                  </a:solidFill>
                </a:defRPr>
              </a:lvl6pPr>
              <a:lvl7pPr marL="3658332" indent="0" algn="ctr" defTabSz="1219444">
                <a:spcBef>
                  <a:spcPct val="20000"/>
                </a:spcBef>
                <a:buFont typeface="Arial" pitchFamily="34" charset="0"/>
                <a:buNone/>
                <a:defRPr sz="2700">
                  <a:solidFill>
                    <a:schemeClr val="tx1">
                      <a:tint val="75000"/>
                    </a:schemeClr>
                  </a:solidFill>
                </a:defRPr>
              </a:lvl7pPr>
              <a:lvl8pPr marL="4268053" indent="0" algn="ctr" defTabSz="1219444">
                <a:spcBef>
                  <a:spcPct val="20000"/>
                </a:spcBef>
                <a:buFont typeface="Arial" pitchFamily="34" charset="0"/>
                <a:buNone/>
                <a:defRPr sz="2700">
                  <a:solidFill>
                    <a:schemeClr val="tx1">
                      <a:tint val="75000"/>
                    </a:schemeClr>
                  </a:solidFill>
                </a:defRPr>
              </a:lvl8pPr>
              <a:lvl9pPr marL="4877775" indent="0" algn="ctr" defTabSz="1219444">
                <a:spcBef>
                  <a:spcPct val="20000"/>
                </a:spcBef>
                <a:buFont typeface="Arial" pitchFamily="34" charset="0"/>
                <a:buNone/>
                <a:defRPr sz="2700">
                  <a:solidFill>
                    <a:schemeClr val="tx1">
                      <a:tint val="75000"/>
                    </a:schemeClr>
                  </a:solidFill>
                </a:defRPr>
              </a:lvl9pPr>
            </a:lstStyle>
            <a:p>
              <a:pPr fontAlgn="ctr"/>
              <a:r>
                <a:rPr lang="en-US" sz="1350" dirty="0" smtClean="0">
                  <a:solidFill>
                    <a:schemeClr val="tx1"/>
                  </a:solidFill>
                  <a:latin typeface="Arial" panose="020B0604020202020204" pitchFamily="34" charset="0"/>
                </a:rPr>
                <a:t>Storage service</a:t>
              </a:r>
              <a:endParaRPr lang="en-US" sz="1350" dirty="0">
                <a:solidFill>
                  <a:schemeClr val="tx1"/>
                </a:solidFill>
                <a:latin typeface="Arial" panose="020B0604020202020204" pitchFamily="34" charset="0"/>
              </a:endParaRPr>
            </a:p>
          </p:txBody>
        </p:sp>
        <p:cxnSp>
          <p:nvCxnSpPr>
            <p:cNvPr id="82" name="直接连接符 81"/>
            <p:cNvCxnSpPr/>
            <p:nvPr/>
          </p:nvCxnSpPr>
          <p:spPr>
            <a:xfrm>
              <a:off x="5620549" y="2046861"/>
              <a:ext cx="2826266" cy="0"/>
            </a:xfrm>
            <a:prstGeom prst="line">
              <a:avLst/>
            </a:prstGeom>
            <a:noFill/>
            <a:ln w="28575" cap="flat" cmpd="sng" algn="ctr">
              <a:solidFill>
                <a:srgbClr val="8FA1B4"/>
              </a:solidFill>
              <a:prstDash val="solid"/>
            </a:ln>
            <a:effectLst/>
          </p:spPr>
        </p:cxnSp>
        <p:cxnSp>
          <p:nvCxnSpPr>
            <p:cNvPr id="84" name="直接连接符 83"/>
            <p:cNvCxnSpPr/>
            <p:nvPr/>
          </p:nvCxnSpPr>
          <p:spPr>
            <a:xfrm>
              <a:off x="9410069" y="2040345"/>
              <a:ext cx="2376264" cy="0"/>
            </a:xfrm>
            <a:prstGeom prst="line">
              <a:avLst/>
            </a:prstGeom>
            <a:noFill/>
            <a:ln w="28575" cap="flat" cmpd="sng" algn="ctr">
              <a:solidFill>
                <a:srgbClr val="8FA1B4"/>
              </a:solidFill>
              <a:prstDash val="solid"/>
            </a:ln>
            <a:effectLst/>
          </p:spPr>
        </p:cxnSp>
        <p:sp>
          <p:nvSpPr>
            <p:cNvPr id="85" name="圆角矩形 84"/>
            <p:cNvSpPr/>
            <p:nvPr/>
          </p:nvSpPr>
          <p:spPr bwMode="auto">
            <a:xfrm>
              <a:off x="1515552" y="3221207"/>
              <a:ext cx="9163777" cy="879817"/>
            </a:xfrm>
            <a:prstGeom prst="roundRect">
              <a:avLst>
                <a:gd name="adj" fmla="val 13595"/>
              </a:avLst>
            </a:prstGeom>
            <a:solidFill>
              <a:schemeClr val="accent6"/>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anchor="ctr" anchorCtr="1"/>
            <a:lstStyle/>
            <a:p>
              <a:pPr indent="-134662" algn="ctr" defTabSz="913661" fontAlgn="ctr">
                <a:lnSpc>
                  <a:spcPct val="90000"/>
                </a:lnSpc>
                <a:spcBef>
                  <a:spcPct val="20000"/>
                </a:spcBef>
                <a:spcAft>
                  <a:spcPts val="0"/>
                </a:spcAft>
                <a:buClr>
                  <a:srgbClr val="CC9900"/>
                </a:buClr>
                <a:buSzPct val="100000"/>
                <a:defRPr/>
              </a:pPr>
              <a:r>
                <a:rPr lang="en-US" sz="1800" b="1" dirty="0" err="1" smtClean="0">
                  <a:solidFill>
                    <a:schemeClr val="tx2"/>
                  </a:solidFill>
                  <a:latin typeface="Arial" panose="020B0604020202020204" pitchFamily="34" charset="0"/>
                </a:rPr>
                <a:t>FusionSphere</a:t>
              </a:r>
              <a:endParaRPr lang="en-US" altLang="zh-CN" sz="1800" b="1" kern="0" dirty="0">
                <a:solidFill>
                  <a:schemeClr val="tx2"/>
                </a:solidFill>
                <a:latin typeface="Arial" panose="020B0604020202020204" pitchFamily="34" charset="0"/>
                <a:ea typeface="微软雅黑"/>
              </a:endParaRPr>
            </a:p>
          </p:txBody>
        </p:sp>
        <p:pic>
          <p:nvPicPr>
            <p:cNvPr id="87" name="图片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7072" y="3520597"/>
              <a:ext cx="1553354" cy="281035"/>
            </a:xfrm>
            <a:prstGeom prst="rect">
              <a:avLst/>
            </a:prstGeom>
          </p:spPr>
        </p:pic>
        <p:sp>
          <p:nvSpPr>
            <p:cNvPr id="99" name="副标题 2"/>
            <p:cNvSpPr txBox="1">
              <a:spLocks/>
            </p:cNvSpPr>
            <p:nvPr/>
          </p:nvSpPr>
          <p:spPr>
            <a:xfrm>
              <a:off x="9410069" y="1637031"/>
              <a:ext cx="2376264" cy="414000"/>
            </a:xfrm>
            <a:prstGeom prst="rect">
              <a:avLst/>
            </a:prstGeom>
            <a:noFill/>
          </p:spPr>
          <p:txBody>
            <a:bodyPr vert="horz" lIns="91434" tIns="45717" rIns="91434" bIns="45717" rtlCol="0" anchor="ctr">
              <a:normAutofit/>
            </a:bodyPr>
            <a:lstStyle>
              <a:defPPr>
                <a:defRPr lang="zh-CN"/>
              </a:defPPr>
              <a:lvl1pPr marR="0" lvl="0" indent="0" algn="ctr" defTabSz="1219444" fontAlgn="auto">
                <a:lnSpc>
                  <a:spcPct val="100000"/>
                </a:lnSpc>
                <a:spcBef>
                  <a:spcPct val="20000"/>
                </a:spcBef>
                <a:spcAft>
                  <a:spcPts val="0"/>
                </a:spcAft>
                <a:buClrTx/>
                <a:buSzTx/>
                <a:buFont typeface="Arial" pitchFamily="34" charset="0"/>
                <a:buNone/>
                <a:tabLst/>
                <a:defRPr sz="1800" baseline="0">
                  <a:solidFill>
                    <a:schemeClr val="bg1"/>
                  </a:solidFill>
                  <a:latin typeface="Arial"/>
                  <a:ea typeface="微软雅黑"/>
                </a:defRPr>
              </a:lvl1pPr>
              <a:lvl2pPr marL="609722" indent="0" algn="ctr" defTabSz="1219444">
                <a:spcBef>
                  <a:spcPct val="20000"/>
                </a:spcBef>
                <a:buFont typeface="Arial" pitchFamily="34" charset="0"/>
                <a:buNone/>
                <a:defRPr sz="3700">
                  <a:solidFill>
                    <a:schemeClr val="tx1">
                      <a:tint val="75000"/>
                    </a:schemeClr>
                  </a:solidFill>
                </a:defRPr>
              </a:lvl2pPr>
              <a:lvl3pPr marL="1219444" indent="0" algn="ctr" defTabSz="1219444">
                <a:spcBef>
                  <a:spcPct val="20000"/>
                </a:spcBef>
                <a:buFont typeface="Arial" pitchFamily="34" charset="0"/>
                <a:buNone/>
                <a:defRPr sz="3200">
                  <a:solidFill>
                    <a:schemeClr val="tx1">
                      <a:tint val="75000"/>
                    </a:schemeClr>
                  </a:solidFill>
                </a:defRPr>
              </a:lvl3pPr>
              <a:lvl4pPr marL="1829166" indent="0" algn="ctr" defTabSz="1219444">
                <a:spcBef>
                  <a:spcPct val="20000"/>
                </a:spcBef>
                <a:buFont typeface="Arial" pitchFamily="34" charset="0"/>
                <a:buNone/>
                <a:defRPr sz="2700">
                  <a:solidFill>
                    <a:schemeClr val="tx1">
                      <a:tint val="75000"/>
                    </a:schemeClr>
                  </a:solidFill>
                </a:defRPr>
              </a:lvl4pPr>
              <a:lvl5pPr marL="2438888" indent="0" algn="ctr" defTabSz="1219444">
                <a:spcBef>
                  <a:spcPct val="20000"/>
                </a:spcBef>
                <a:buFont typeface="Arial" pitchFamily="34" charset="0"/>
                <a:buNone/>
                <a:defRPr sz="2700">
                  <a:solidFill>
                    <a:schemeClr val="tx1">
                      <a:tint val="75000"/>
                    </a:schemeClr>
                  </a:solidFill>
                </a:defRPr>
              </a:lvl5pPr>
              <a:lvl6pPr marL="3048610" indent="0" algn="ctr" defTabSz="1219444">
                <a:spcBef>
                  <a:spcPct val="20000"/>
                </a:spcBef>
                <a:buFont typeface="Arial" pitchFamily="34" charset="0"/>
                <a:buNone/>
                <a:defRPr sz="2700">
                  <a:solidFill>
                    <a:schemeClr val="tx1">
                      <a:tint val="75000"/>
                    </a:schemeClr>
                  </a:solidFill>
                </a:defRPr>
              </a:lvl6pPr>
              <a:lvl7pPr marL="3658332" indent="0" algn="ctr" defTabSz="1219444">
                <a:spcBef>
                  <a:spcPct val="20000"/>
                </a:spcBef>
                <a:buFont typeface="Arial" pitchFamily="34" charset="0"/>
                <a:buNone/>
                <a:defRPr sz="2700">
                  <a:solidFill>
                    <a:schemeClr val="tx1">
                      <a:tint val="75000"/>
                    </a:schemeClr>
                  </a:solidFill>
                </a:defRPr>
              </a:lvl7pPr>
              <a:lvl8pPr marL="4268053" indent="0" algn="ctr" defTabSz="1219444">
                <a:spcBef>
                  <a:spcPct val="20000"/>
                </a:spcBef>
                <a:buFont typeface="Arial" pitchFamily="34" charset="0"/>
                <a:buNone/>
                <a:defRPr sz="2700">
                  <a:solidFill>
                    <a:schemeClr val="tx1">
                      <a:tint val="75000"/>
                    </a:schemeClr>
                  </a:solidFill>
                </a:defRPr>
              </a:lvl8pPr>
              <a:lvl9pPr marL="4877775" indent="0" algn="ctr" defTabSz="1219444">
                <a:spcBef>
                  <a:spcPct val="20000"/>
                </a:spcBef>
                <a:buFont typeface="Arial" pitchFamily="34" charset="0"/>
                <a:buNone/>
                <a:defRPr sz="2700">
                  <a:solidFill>
                    <a:schemeClr val="tx1">
                      <a:tint val="75000"/>
                    </a:schemeClr>
                  </a:solidFill>
                </a:defRPr>
              </a:lvl9pPr>
            </a:lstStyle>
            <a:p>
              <a:pPr fontAlgn="ctr"/>
              <a:r>
                <a:rPr lang="en-US" sz="1350" dirty="0" smtClean="0">
                  <a:solidFill>
                    <a:schemeClr val="tx1"/>
                  </a:solidFill>
                  <a:latin typeface="Arial" panose="020B0604020202020204" pitchFamily="34" charset="0"/>
                </a:rPr>
                <a:t>Network services</a:t>
              </a:r>
              <a:endParaRPr lang="en-US" sz="1350" dirty="0">
                <a:solidFill>
                  <a:schemeClr val="tx1"/>
                </a:solidFill>
                <a:latin typeface="Arial" panose="020B0604020202020204" pitchFamily="34" charset="0"/>
              </a:endParaRPr>
            </a:p>
          </p:txBody>
        </p:sp>
        <p:sp>
          <p:nvSpPr>
            <p:cNvPr id="104" name="圆角矩形 103"/>
            <p:cNvSpPr/>
            <p:nvPr/>
          </p:nvSpPr>
          <p:spPr bwMode="auto">
            <a:xfrm>
              <a:off x="1515551" y="4238622"/>
              <a:ext cx="2758057" cy="879817"/>
            </a:xfrm>
            <a:prstGeom prst="roundRect">
              <a:avLst>
                <a:gd name="adj" fmla="val 13595"/>
              </a:avLst>
            </a:prstGeom>
            <a:solidFill>
              <a:schemeClr val="accent6"/>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anchor="ctr" anchorCtr="1"/>
            <a:lstStyle/>
            <a:p>
              <a:pPr indent="-134662" algn="ctr" defTabSz="913661" fontAlgn="ctr">
                <a:lnSpc>
                  <a:spcPct val="90000"/>
                </a:lnSpc>
                <a:spcBef>
                  <a:spcPct val="20000"/>
                </a:spcBef>
                <a:spcAft>
                  <a:spcPts val="0"/>
                </a:spcAft>
                <a:buClr>
                  <a:srgbClr val="CC9900"/>
                </a:buClr>
                <a:buSzPct val="100000"/>
                <a:defRPr/>
              </a:pPr>
              <a:r>
                <a:rPr lang="en-US" sz="1350" b="1" dirty="0" err="1" smtClean="0">
                  <a:solidFill>
                    <a:schemeClr val="tx2"/>
                  </a:solidFill>
                  <a:latin typeface="Arial" panose="020B0604020202020204" pitchFamily="34" charset="0"/>
                </a:rPr>
                <a:t>FusionCompute</a:t>
              </a:r>
              <a:endParaRPr lang="en-US" sz="1350" b="1" dirty="0">
                <a:solidFill>
                  <a:schemeClr val="tx2"/>
                </a:solidFill>
                <a:latin typeface="Arial" panose="020B0604020202020204" pitchFamily="34" charset="0"/>
              </a:endParaRPr>
            </a:p>
          </p:txBody>
        </p:sp>
        <p:sp>
          <p:nvSpPr>
            <p:cNvPr id="105" name="圆角矩形 104"/>
            <p:cNvSpPr/>
            <p:nvPr/>
          </p:nvSpPr>
          <p:spPr bwMode="auto">
            <a:xfrm>
              <a:off x="4718411" y="4224758"/>
              <a:ext cx="2758057" cy="879817"/>
            </a:xfrm>
            <a:prstGeom prst="roundRect">
              <a:avLst>
                <a:gd name="adj" fmla="val 13595"/>
              </a:avLst>
            </a:prstGeom>
            <a:solidFill>
              <a:schemeClr val="accent6"/>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anchor="ctr" anchorCtr="1"/>
            <a:lstStyle/>
            <a:p>
              <a:pPr indent="-134662" algn="ctr" defTabSz="913661" fontAlgn="ctr">
                <a:lnSpc>
                  <a:spcPct val="90000"/>
                </a:lnSpc>
                <a:spcBef>
                  <a:spcPct val="20000"/>
                </a:spcBef>
                <a:spcAft>
                  <a:spcPts val="0"/>
                </a:spcAft>
                <a:buClr>
                  <a:srgbClr val="CC9900"/>
                </a:buClr>
                <a:buSzPct val="100000"/>
                <a:defRPr/>
              </a:pPr>
              <a:r>
                <a:rPr lang="en-US" sz="1350" b="1" dirty="0" err="1" smtClean="0">
                  <a:solidFill>
                    <a:schemeClr val="tx2"/>
                  </a:solidFill>
                  <a:latin typeface="Arial" panose="020B0604020202020204" pitchFamily="34" charset="0"/>
                </a:rPr>
                <a:t>FusionStorage</a:t>
              </a:r>
              <a:endParaRPr lang="en-US" altLang="zh-CN" sz="1350" b="1" kern="0" dirty="0">
                <a:solidFill>
                  <a:schemeClr val="tx2"/>
                </a:solidFill>
                <a:latin typeface="Arial" panose="020B0604020202020204" pitchFamily="34" charset="0"/>
                <a:ea typeface="微软雅黑"/>
              </a:endParaRPr>
            </a:p>
          </p:txBody>
        </p:sp>
        <p:sp>
          <p:nvSpPr>
            <p:cNvPr id="106" name="圆角矩形 105"/>
            <p:cNvSpPr/>
            <p:nvPr/>
          </p:nvSpPr>
          <p:spPr bwMode="auto">
            <a:xfrm>
              <a:off x="7921272" y="4224758"/>
              <a:ext cx="2758057" cy="879817"/>
            </a:xfrm>
            <a:prstGeom prst="roundRect">
              <a:avLst>
                <a:gd name="adj" fmla="val 13595"/>
              </a:avLst>
            </a:prstGeom>
            <a:solidFill>
              <a:schemeClr val="accent6"/>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anchor="ctr" anchorCtr="1"/>
            <a:lstStyle/>
            <a:p>
              <a:pPr indent="-134662" algn="ctr" defTabSz="913661" fontAlgn="ctr">
                <a:lnSpc>
                  <a:spcPct val="90000"/>
                </a:lnSpc>
                <a:spcBef>
                  <a:spcPct val="20000"/>
                </a:spcBef>
                <a:spcAft>
                  <a:spcPts val="0"/>
                </a:spcAft>
                <a:buClr>
                  <a:srgbClr val="CC9900"/>
                </a:buClr>
                <a:buSzPct val="100000"/>
                <a:defRPr/>
              </a:pPr>
              <a:r>
                <a:rPr lang="en-US" sz="1350" b="1" dirty="0" err="1" smtClean="0">
                  <a:solidFill>
                    <a:schemeClr val="tx2"/>
                  </a:solidFill>
                  <a:latin typeface="Arial" panose="020B0604020202020204" pitchFamily="34" charset="0"/>
                </a:rPr>
                <a:t>FusionNetwork</a:t>
              </a:r>
              <a:endParaRPr lang="en-US" altLang="zh-CN" sz="1350" b="1" kern="0" dirty="0">
                <a:solidFill>
                  <a:schemeClr val="tx2"/>
                </a:solidFill>
                <a:latin typeface="Arial" panose="020B0604020202020204" pitchFamily="34" charset="0"/>
                <a:ea typeface="微软雅黑"/>
              </a:endParaRPr>
            </a:p>
          </p:txBody>
        </p:sp>
        <p:sp>
          <p:nvSpPr>
            <p:cNvPr id="107" name="圆角矩形 106"/>
            <p:cNvSpPr/>
            <p:nvPr/>
          </p:nvSpPr>
          <p:spPr bwMode="auto">
            <a:xfrm>
              <a:off x="412527" y="5232870"/>
              <a:ext cx="11369829" cy="1226981"/>
            </a:xfrm>
            <a:prstGeom prst="roundRect">
              <a:avLst>
                <a:gd name="adj" fmla="val 13595"/>
              </a:avLst>
            </a:prstGeom>
            <a:solidFill>
              <a:schemeClr val="accent6"/>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anchor="t" anchorCtr="1"/>
            <a:lstStyle/>
            <a:p>
              <a:pPr indent="-134662" algn="ctr" defTabSz="913661" fontAlgn="ctr">
                <a:lnSpc>
                  <a:spcPct val="90000"/>
                </a:lnSpc>
                <a:spcBef>
                  <a:spcPct val="20000"/>
                </a:spcBef>
                <a:spcAft>
                  <a:spcPts val="0"/>
                </a:spcAft>
                <a:buClr>
                  <a:srgbClr val="CC9900"/>
                </a:buClr>
                <a:buSzPct val="100000"/>
                <a:defRPr/>
              </a:pPr>
              <a:r>
                <a:rPr lang="en-US" sz="1350" b="1" dirty="0" smtClean="0">
                  <a:solidFill>
                    <a:schemeClr val="tx2"/>
                  </a:solidFill>
                  <a:latin typeface="Arial" panose="020B0604020202020204" pitchFamily="34" charset="0"/>
                </a:rPr>
                <a:t>Infrastructure</a:t>
              </a:r>
              <a:endParaRPr lang="en-US" altLang="zh-CN" sz="1350" b="1" kern="0" dirty="0">
                <a:solidFill>
                  <a:schemeClr val="tx2"/>
                </a:solidFill>
                <a:latin typeface="Arial" panose="020B0604020202020204" pitchFamily="34" charset="0"/>
                <a:ea typeface="微软雅黑"/>
              </a:endParaRPr>
            </a:p>
          </p:txBody>
        </p:sp>
        <p:sp>
          <p:nvSpPr>
            <p:cNvPr id="108" name="TextBox 115"/>
            <p:cNvSpPr txBox="1"/>
            <p:nvPr/>
          </p:nvSpPr>
          <p:spPr>
            <a:xfrm>
              <a:off x="5728909" y="6152075"/>
              <a:ext cx="761731" cy="287307"/>
            </a:xfrm>
            <a:prstGeom prst="rect">
              <a:avLst/>
            </a:prstGeom>
            <a:noFill/>
          </p:spPr>
          <p:txBody>
            <a:bodyPr wrap="none" rtlCol="0">
              <a:spAutoFit/>
            </a:bodyPr>
            <a:lstStyle/>
            <a:p>
              <a:pPr algn="ctr" fontAlgn="ctr">
                <a:buNone/>
              </a:pPr>
              <a:r>
                <a:rPr lang="en-US" sz="1050" dirty="0" smtClean="0">
                  <a:latin typeface="Arial" panose="020B0604020202020204" pitchFamily="34" charset="0"/>
                </a:rPr>
                <a:t>Storage</a:t>
              </a:r>
              <a:endParaRPr lang="en-US" altLang="zh-CN" sz="1050" dirty="0">
                <a:latin typeface="Arial" panose="020B0604020202020204" pitchFamily="34" charset="0"/>
                <a:ea typeface="微软雅黑" pitchFamily="34" charset="-122"/>
              </a:endParaRPr>
            </a:p>
          </p:txBody>
        </p:sp>
        <p:sp>
          <p:nvSpPr>
            <p:cNvPr id="109" name="TextBox 116"/>
            <p:cNvSpPr txBox="1"/>
            <p:nvPr/>
          </p:nvSpPr>
          <p:spPr>
            <a:xfrm>
              <a:off x="2514428" y="6152075"/>
              <a:ext cx="674453" cy="287307"/>
            </a:xfrm>
            <a:prstGeom prst="rect">
              <a:avLst/>
            </a:prstGeom>
            <a:noFill/>
          </p:spPr>
          <p:txBody>
            <a:bodyPr wrap="none" rtlCol="0">
              <a:spAutoFit/>
            </a:bodyPr>
            <a:lstStyle/>
            <a:p>
              <a:pPr algn="ctr" fontAlgn="ctr">
                <a:buNone/>
              </a:pPr>
              <a:r>
                <a:rPr lang="en-US" sz="1050" dirty="0" smtClean="0">
                  <a:latin typeface="Arial" panose="020B0604020202020204" pitchFamily="34" charset="0"/>
                </a:rPr>
                <a:t>Server</a:t>
              </a:r>
              <a:endParaRPr lang="en-US" altLang="zh-CN" sz="1050" dirty="0">
                <a:latin typeface="Arial" panose="020B0604020202020204" pitchFamily="34" charset="0"/>
                <a:ea typeface="微软雅黑" pitchFamily="34" charset="-122"/>
              </a:endParaRPr>
            </a:p>
          </p:txBody>
        </p:sp>
        <p:grpSp>
          <p:nvGrpSpPr>
            <p:cNvPr id="110" name="组合 109"/>
            <p:cNvGrpSpPr/>
            <p:nvPr/>
          </p:nvGrpSpPr>
          <p:grpSpPr>
            <a:xfrm>
              <a:off x="2610737" y="5605622"/>
              <a:ext cx="481832" cy="458612"/>
              <a:chOff x="5264151" y="4887913"/>
              <a:chExt cx="395288" cy="376238"/>
            </a:xfrm>
            <a:solidFill>
              <a:schemeClr val="bg1">
                <a:lumMod val="85000"/>
              </a:schemeClr>
            </a:solidFill>
          </p:grpSpPr>
          <p:sp>
            <p:nvSpPr>
              <p:cNvPr id="111" name="Freeform 5"/>
              <p:cNvSpPr>
                <a:spLocks noEditPoints="1"/>
              </p:cNvSpPr>
              <p:nvPr/>
            </p:nvSpPr>
            <p:spPr bwMode="auto">
              <a:xfrm>
                <a:off x="5264151" y="4992688"/>
                <a:ext cx="395288" cy="271463"/>
              </a:xfrm>
              <a:custGeom>
                <a:avLst/>
                <a:gdLst>
                  <a:gd name="T0" fmla="*/ 98 w 102"/>
                  <a:gd name="T1" fmla="*/ 4 h 70"/>
                  <a:gd name="T2" fmla="*/ 98 w 102"/>
                  <a:gd name="T3" fmla="*/ 66 h 70"/>
                  <a:gd name="T4" fmla="*/ 4 w 102"/>
                  <a:gd name="T5" fmla="*/ 66 h 70"/>
                  <a:gd name="T6" fmla="*/ 4 w 102"/>
                  <a:gd name="T7" fmla="*/ 4 h 70"/>
                  <a:gd name="T8" fmla="*/ 98 w 102"/>
                  <a:gd name="T9" fmla="*/ 4 h 70"/>
                  <a:gd name="T10" fmla="*/ 98 w 102"/>
                  <a:gd name="T11" fmla="*/ 0 h 70"/>
                  <a:gd name="T12" fmla="*/ 3 w 102"/>
                  <a:gd name="T13" fmla="*/ 0 h 70"/>
                  <a:gd name="T14" fmla="*/ 0 w 102"/>
                  <a:gd name="T15" fmla="*/ 3 h 70"/>
                  <a:gd name="T16" fmla="*/ 0 w 102"/>
                  <a:gd name="T17" fmla="*/ 67 h 70"/>
                  <a:gd name="T18" fmla="*/ 3 w 102"/>
                  <a:gd name="T19" fmla="*/ 70 h 70"/>
                  <a:gd name="T20" fmla="*/ 98 w 102"/>
                  <a:gd name="T21" fmla="*/ 70 h 70"/>
                  <a:gd name="T22" fmla="*/ 102 w 102"/>
                  <a:gd name="T23" fmla="*/ 67 h 70"/>
                  <a:gd name="T24" fmla="*/ 102 w 102"/>
                  <a:gd name="T25" fmla="*/ 3 h 70"/>
                  <a:gd name="T26" fmla="*/ 98 w 102"/>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70">
                    <a:moveTo>
                      <a:pt x="98" y="4"/>
                    </a:moveTo>
                    <a:cubicBezTo>
                      <a:pt x="98" y="66"/>
                      <a:pt x="98" y="66"/>
                      <a:pt x="98" y="66"/>
                    </a:cubicBezTo>
                    <a:cubicBezTo>
                      <a:pt x="4" y="66"/>
                      <a:pt x="4" y="66"/>
                      <a:pt x="4" y="66"/>
                    </a:cubicBezTo>
                    <a:cubicBezTo>
                      <a:pt x="4" y="4"/>
                      <a:pt x="4" y="4"/>
                      <a:pt x="4" y="4"/>
                    </a:cubicBezTo>
                    <a:cubicBezTo>
                      <a:pt x="98" y="4"/>
                      <a:pt x="98" y="4"/>
                      <a:pt x="98" y="4"/>
                    </a:cubicBezTo>
                    <a:moveTo>
                      <a:pt x="98" y="0"/>
                    </a:moveTo>
                    <a:cubicBezTo>
                      <a:pt x="3" y="0"/>
                      <a:pt x="3" y="0"/>
                      <a:pt x="3" y="0"/>
                    </a:cubicBezTo>
                    <a:cubicBezTo>
                      <a:pt x="1" y="0"/>
                      <a:pt x="0" y="2"/>
                      <a:pt x="0" y="3"/>
                    </a:cubicBezTo>
                    <a:cubicBezTo>
                      <a:pt x="0" y="67"/>
                      <a:pt x="0" y="67"/>
                      <a:pt x="0" y="67"/>
                    </a:cubicBezTo>
                    <a:cubicBezTo>
                      <a:pt x="0" y="68"/>
                      <a:pt x="1" y="70"/>
                      <a:pt x="3" y="70"/>
                    </a:cubicBezTo>
                    <a:cubicBezTo>
                      <a:pt x="98" y="70"/>
                      <a:pt x="98" y="70"/>
                      <a:pt x="98" y="70"/>
                    </a:cubicBezTo>
                    <a:cubicBezTo>
                      <a:pt x="100" y="70"/>
                      <a:pt x="102" y="68"/>
                      <a:pt x="102" y="67"/>
                    </a:cubicBezTo>
                    <a:cubicBezTo>
                      <a:pt x="102" y="3"/>
                      <a:pt x="102" y="3"/>
                      <a:pt x="102" y="3"/>
                    </a:cubicBezTo>
                    <a:cubicBezTo>
                      <a:pt x="102" y="2"/>
                      <a:pt x="100"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12" name="Freeform 6"/>
              <p:cNvSpPr>
                <a:spLocks noEditPoints="1"/>
              </p:cNvSpPr>
              <p:nvPr/>
            </p:nvSpPr>
            <p:spPr bwMode="auto">
              <a:xfrm>
                <a:off x="5264151" y="4887913"/>
                <a:ext cx="395288" cy="93663"/>
              </a:xfrm>
              <a:custGeom>
                <a:avLst/>
                <a:gdLst>
                  <a:gd name="T0" fmla="*/ 98 w 102"/>
                  <a:gd name="T1" fmla="*/ 4 h 24"/>
                  <a:gd name="T2" fmla="*/ 98 w 102"/>
                  <a:gd name="T3" fmla="*/ 20 h 24"/>
                  <a:gd name="T4" fmla="*/ 4 w 102"/>
                  <a:gd name="T5" fmla="*/ 20 h 24"/>
                  <a:gd name="T6" fmla="*/ 4 w 102"/>
                  <a:gd name="T7" fmla="*/ 4 h 24"/>
                  <a:gd name="T8" fmla="*/ 98 w 102"/>
                  <a:gd name="T9" fmla="*/ 4 h 24"/>
                  <a:gd name="T10" fmla="*/ 98 w 102"/>
                  <a:gd name="T11" fmla="*/ 0 h 24"/>
                  <a:gd name="T12" fmla="*/ 3 w 102"/>
                  <a:gd name="T13" fmla="*/ 0 h 24"/>
                  <a:gd name="T14" fmla="*/ 0 w 102"/>
                  <a:gd name="T15" fmla="*/ 3 h 24"/>
                  <a:gd name="T16" fmla="*/ 0 w 102"/>
                  <a:gd name="T17" fmla="*/ 20 h 24"/>
                  <a:gd name="T18" fmla="*/ 3 w 102"/>
                  <a:gd name="T19" fmla="*/ 24 h 24"/>
                  <a:gd name="T20" fmla="*/ 98 w 102"/>
                  <a:gd name="T21" fmla="*/ 24 h 24"/>
                  <a:gd name="T22" fmla="*/ 102 w 102"/>
                  <a:gd name="T23" fmla="*/ 20 h 24"/>
                  <a:gd name="T24" fmla="*/ 102 w 102"/>
                  <a:gd name="T25" fmla="*/ 3 h 24"/>
                  <a:gd name="T26" fmla="*/ 98 w 102"/>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24">
                    <a:moveTo>
                      <a:pt x="98" y="4"/>
                    </a:moveTo>
                    <a:cubicBezTo>
                      <a:pt x="98" y="20"/>
                      <a:pt x="98" y="20"/>
                      <a:pt x="98" y="20"/>
                    </a:cubicBezTo>
                    <a:cubicBezTo>
                      <a:pt x="4" y="20"/>
                      <a:pt x="4" y="20"/>
                      <a:pt x="4" y="20"/>
                    </a:cubicBezTo>
                    <a:cubicBezTo>
                      <a:pt x="4" y="4"/>
                      <a:pt x="4" y="4"/>
                      <a:pt x="4" y="4"/>
                    </a:cubicBezTo>
                    <a:cubicBezTo>
                      <a:pt x="98" y="4"/>
                      <a:pt x="98" y="4"/>
                      <a:pt x="98" y="4"/>
                    </a:cubicBezTo>
                    <a:moveTo>
                      <a:pt x="98" y="0"/>
                    </a:moveTo>
                    <a:cubicBezTo>
                      <a:pt x="3" y="0"/>
                      <a:pt x="3" y="0"/>
                      <a:pt x="3" y="0"/>
                    </a:cubicBezTo>
                    <a:cubicBezTo>
                      <a:pt x="1" y="0"/>
                      <a:pt x="0" y="1"/>
                      <a:pt x="0" y="3"/>
                    </a:cubicBezTo>
                    <a:cubicBezTo>
                      <a:pt x="0" y="20"/>
                      <a:pt x="0" y="20"/>
                      <a:pt x="0" y="20"/>
                    </a:cubicBezTo>
                    <a:cubicBezTo>
                      <a:pt x="0" y="22"/>
                      <a:pt x="1" y="24"/>
                      <a:pt x="3" y="24"/>
                    </a:cubicBezTo>
                    <a:cubicBezTo>
                      <a:pt x="98" y="24"/>
                      <a:pt x="98" y="24"/>
                      <a:pt x="98" y="24"/>
                    </a:cubicBezTo>
                    <a:cubicBezTo>
                      <a:pt x="100" y="24"/>
                      <a:pt x="102" y="22"/>
                      <a:pt x="102" y="20"/>
                    </a:cubicBezTo>
                    <a:cubicBezTo>
                      <a:pt x="102" y="3"/>
                      <a:pt x="102" y="3"/>
                      <a:pt x="102" y="3"/>
                    </a:cubicBezTo>
                    <a:cubicBezTo>
                      <a:pt x="102" y="1"/>
                      <a:pt x="100"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13" name="Freeform 7"/>
              <p:cNvSpPr>
                <a:spLocks/>
              </p:cNvSpPr>
              <p:nvPr/>
            </p:nvSpPr>
            <p:spPr bwMode="auto">
              <a:xfrm>
                <a:off x="5546726" y="4927600"/>
                <a:ext cx="73025" cy="15875"/>
              </a:xfrm>
              <a:custGeom>
                <a:avLst/>
                <a:gdLst>
                  <a:gd name="T0" fmla="*/ 19 w 19"/>
                  <a:gd name="T1" fmla="*/ 2 h 4"/>
                  <a:gd name="T2" fmla="*/ 17 w 19"/>
                  <a:gd name="T3" fmla="*/ 4 h 4"/>
                  <a:gd name="T4" fmla="*/ 2 w 19"/>
                  <a:gd name="T5" fmla="*/ 4 h 4"/>
                  <a:gd name="T6" fmla="*/ 0 w 19"/>
                  <a:gd name="T7" fmla="*/ 2 h 4"/>
                  <a:gd name="T8" fmla="*/ 0 w 19"/>
                  <a:gd name="T9" fmla="*/ 2 h 4"/>
                  <a:gd name="T10" fmla="*/ 2 w 19"/>
                  <a:gd name="T11" fmla="*/ 0 h 4"/>
                  <a:gd name="T12" fmla="*/ 17 w 19"/>
                  <a:gd name="T13" fmla="*/ 0 h 4"/>
                  <a:gd name="T14" fmla="*/ 19 w 19"/>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
                    <a:moveTo>
                      <a:pt x="19" y="2"/>
                    </a:moveTo>
                    <a:cubicBezTo>
                      <a:pt x="19" y="3"/>
                      <a:pt x="18" y="4"/>
                      <a:pt x="17" y="4"/>
                    </a:cubicBezTo>
                    <a:cubicBezTo>
                      <a:pt x="2" y="4"/>
                      <a:pt x="2" y="4"/>
                      <a:pt x="2" y="4"/>
                    </a:cubicBezTo>
                    <a:cubicBezTo>
                      <a:pt x="1" y="4"/>
                      <a:pt x="0" y="3"/>
                      <a:pt x="0" y="2"/>
                    </a:cubicBezTo>
                    <a:cubicBezTo>
                      <a:pt x="0" y="2"/>
                      <a:pt x="0" y="2"/>
                      <a:pt x="0" y="2"/>
                    </a:cubicBezTo>
                    <a:cubicBezTo>
                      <a:pt x="0" y="1"/>
                      <a:pt x="1" y="0"/>
                      <a:pt x="2" y="0"/>
                    </a:cubicBezTo>
                    <a:cubicBezTo>
                      <a:pt x="17" y="0"/>
                      <a:pt x="17" y="0"/>
                      <a:pt x="17" y="0"/>
                    </a:cubicBezTo>
                    <a:cubicBezTo>
                      <a:pt x="18" y="0"/>
                      <a:pt x="19" y="1"/>
                      <a:pt x="1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14" name="Freeform 8"/>
              <p:cNvSpPr>
                <a:spLocks noEditPoints="1"/>
              </p:cNvSpPr>
              <p:nvPr/>
            </p:nvSpPr>
            <p:spPr bwMode="auto">
              <a:xfrm>
                <a:off x="5314951" y="5032375"/>
                <a:ext cx="53975" cy="185738"/>
              </a:xfrm>
              <a:custGeom>
                <a:avLst/>
                <a:gdLst>
                  <a:gd name="T0" fmla="*/ 11 w 14"/>
                  <a:gd name="T1" fmla="*/ 4 h 48"/>
                  <a:gd name="T2" fmla="*/ 11 w 14"/>
                  <a:gd name="T3" fmla="*/ 4 h 48"/>
                  <a:gd name="T4" fmla="*/ 11 w 14"/>
                  <a:gd name="T5" fmla="*/ 45 h 48"/>
                  <a:gd name="T6" fmla="*/ 11 w 14"/>
                  <a:gd name="T7" fmla="*/ 45 h 48"/>
                  <a:gd name="T8" fmla="*/ 4 w 14"/>
                  <a:gd name="T9" fmla="*/ 45 h 48"/>
                  <a:gd name="T10" fmla="*/ 4 w 14"/>
                  <a:gd name="T11" fmla="*/ 45 h 48"/>
                  <a:gd name="T12" fmla="*/ 4 w 14"/>
                  <a:gd name="T13" fmla="*/ 4 h 48"/>
                  <a:gd name="T14" fmla="*/ 4 w 14"/>
                  <a:gd name="T15" fmla="*/ 4 h 48"/>
                  <a:gd name="T16" fmla="*/ 11 w 14"/>
                  <a:gd name="T17" fmla="*/ 4 h 48"/>
                  <a:gd name="T18" fmla="*/ 11 w 14"/>
                  <a:gd name="T19" fmla="*/ 0 h 48"/>
                  <a:gd name="T20" fmla="*/ 4 w 14"/>
                  <a:gd name="T21" fmla="*/ 0 h 48"/>
                  <a:gd name="T22" fmla="*/ 0 w 14"/>
                  <a:gd name="T23" fmla="*/ 4 h 48"/>
                  <a:gd name="T24" fmla="*/ 0 w 14"/>
                  <a:gd name="T25" fmla="*/ 45 h 48"/>
                  <a:gd name="T26" fmla="*/ 4 w 14"/>
                  <a:gd name="T27" fmla="*/ 48 h 48"/>
                  <a:gd name="T28" fmla="*/ 11 w 14"/>
                  <a:gd name="T29" fmla="*/ 48 h 48"/>
                  <a:gd name="T30" fmla="*/ 14 w 14"/>
                  <a:gd name="T31" fmla="*/ 45 h 48"/>
                  <a:gd name="T32" fmla="*/ 14 w 14"/>
                  <a:gd name="T33" fmla="*/ 4 h 48"/>
                  <a:gd name="T34" fmla="*/ 11 w 14"/>
                  <a:gd name="T3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8">
                    <a:moveTo>
                      <a:pt x="11" y="4"/>
                    </a:moveTo>
                    <a:cubicBezTo>
                      <a:pt x="11" y="4"/>
                      <a:pt x="11" y="4"/>
                      <a:pt x="11" y="4"/>
                    </a:cubicBezTo>
                    <a:cubicBezTo>
                      <a:pt x="11" y="45"/>
                      <a:pt x="11" y="45"/>
                      <a:pt x="11" y="45"/>
                    </a:cubicBezTo>
                    <a:cubicBezTo>
                      <a:pt x="11" y="45"/>
                      <a:pt x="11" y="45"/>
                      <a:pt x="11" y="45"/>
                    </a:cubicBezTo>
                    <a:cubicBezTo>
                      <a:pt x="4" y="45"/>
                      <a:pt x="4" y="45"/>
                      <a:pt x="4" y="45"/>
                    </a:cubicBezTo>
                    <a:cubicBezTo>
                      <a:pt x="4" y="45"/>
                      <a:pt x="4" y="45"/>
                      <a:pt x="4" y="45"/>
                    </a:cubicBezTo>
                    <a:cubicBezTo>
                      <a:pt x="4" y="4"/>
                      <a:pt x="4" y="4"/>
                      <a:pt x="4" y="4"/>
                    </a:cubicBezTo>
                    <a:cubicBezTo>
                      <a:pt x="4" y="4"/>
                      <a:pt x="4" y="4"/>
                      <a:pt x="4" y="4"/>
                    </a:cubicBezTo>
                    <a:cubicBezTo>
                      <a:pt x="11" y="4"/>
                      <a:pt x="11" y="4"/>
                      <a:pt x="11" y="4"/>
                    </a:cubicBezTo>
                    <a:moveTo>
                      <a:pt x="11" y="0"/>
                    </a:moveTo>
                    <a:cubicBezTo>
                      <a:pt x="4" y="0"/>
                      <a:pt x="4" y="0"/>
                      <a:pt x="4" y="0"/>
                    </a:cubicBezTo>
                    <a:cubicBezTo>
                      <a:pt x="2" y="0"/>
                      <a:pt x="0" y="2"/>
                      <a:pt x="0" y="4"/>
                    </a:cubicBezTo>
                    <a:cubicBezTo>
                      <a:pt x="0" y="45"/>
                      <a:pt x="0" y="45"/>
                      <a:pt x="0" y="45"/>
                    </a:cubicBezTo>
                    <a:cubicBezTo>
                      <a:pt x="0" y="46"/>
                      <a:pt x="2" y="48"/>
                      <a:pt x="4" y="48"/>
                    </a:cubicBezTo>
                    <a:cubicBezTo>
                      <a:pt x="11" y="48"/>
                      <a:pt x="11" y="48"/>
                      <a:pt x="11" y="48"/>
                    </a:cubicBezTo>
                    <a:cubicBezTo>
                      <a:pt x="13" y="48"/>
                      <a:pt x="14" y="46"/>
                      <a:pt x="14" y="45"/>
                    </a:cubicBezTo>
                    <a:cubicBezTo>
                      <a:pt x="14" y="4"/>
                      <a:pt x="14" y="4"/>
                      <a:pt x="14" y="4"/>
                    </a:cubicBezTo>
                    <a:cubicBezTo>
                      <a:pt x="14" y="2"/>
                      <a:pt x="13"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15" name="Freeform 9"/>
              <p:cNvSpPr>
                <a:spLocks noEditPoints="1"/>
              </p:cNvSpPr>
              <p:nvPr/>
            </p:nvSpPr>
            <p:spPr bwMode="auto">
              <a:xfrm>
                <a:off x="5395913" y="5032375"/>
                <a:ext cx="50800" cy="185738"/>
              </a:xfrm>
              <a:custGeom>
                <a:avLst/>
                <a:gdLst>
                  <a:gd name="T0" fmla="*/ 10 w 13"/>
                  <a:gd name="T1" fmla="*/ 4 h 48"/>
                  <a:gd name="T2" fmla="*/ 10 w 13"/>
                  <a:gd name="T3" fmla="*/ 4 h 48"/>
                  <a:gd name="T4" fmla="*/ 10 w 13"/>
                  <a:gd name="T5" fmla="*/ 45 h 48"/>
                  <a:gd name="T6" fmla="*/ 10 w 13"/>
                  <a:gd name="T7" fmla="*/ 45 h 48"/>
                  <a:gd name="T8" fmla="*/ 3 w 13"/>
                  <a:gd name="T9" fmla="*/ 45 h 48"/>
                  <a:gd name="T10" fmla="*/ 3 w 13"/>
                  <a:gd name="T11" fmla="*/ 45 h 48"/>
                  <a:gd name="T12" fmla="*/ 3 w 13"/>
                  <a:gd name="T13" fmla="*/ 4 h 48"/>
                  <a:gd name="T14" fmla="*/ 3 w 13"/>
                  <a:gd name="T15" fmla="*/ 4 h 48"/>
                  <a:gd name="T16" fmla="*/ 10 w 13"/>
                  <a:gd name="T17" fmla="*/ 4 h 48"/>
                  <a:gd name="T18" fmla="*/ 10 w 13"/>
                  <a:gd name="T19" fmla="*/ 0 h 48"/>
                  <a:gd name="T20" fmla="*/ 3 w 13"/>
                  <a:gd name="T21" fmla="*/ 0 h 48"/>
                  <a:gd name="T22" fmla="*/ 0 w 13"/>
                  <a:gd name="T23" fmla="*/ 4 h 48"/>
                  <a:gd name="T24" fmla="*/ 0 w 13"/>
                  <a:gd name="T25" fmla="*/ 45 h 48"/>
                  <a:gd name="T26" fmla="*/ 3 w 13"/>
                  <a:gd name="T27" fmla="*/ 48 h 48"/>
                  <a:gd name="T28" fmla="*/ 10 w 13"/>
                  <a:gd name="T29" fmla="*/ 48 h 48"/>
                  <a:gd name="T30" fmla="*/ 13 w 13"/>
                  <a:gd name="T31" fmla="*/ 45 h 48"/>
                  <a:gd name="T32" fmla="*/ 13 w 13"/>
                  <a:gd name="T33" fmla="*/ 4 h 48"/>
                  <a:gd name="T34" fmla="*/ 10 w 13"/>
                  <a:gd name="T3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48">
                    <a:moveTo>
                      <a:pt x="10" y="4"/>
                    </a:moveTo>
                    <a:cubicBezTo>
                      <a:pt x="10" y="4"/>
                      <a:pt x="10" y="4"/>
                      <a:pt x="10" y="4"/>
                    </a:cubicBezTo>
                    <a:cubicBezTo>
                      <a:pt x="10" y="45"/>
                      <a:pt x="10" y="45"/>
                      <a:pt x="10" y="45"/>
                    </a:cubicBezTo>
                    <a:cubicBezTo>
                      <a:pt x="10" y="45"/>
                      <a:pt x="10" y="45"/>
                      <a:pt x="10" y="45"/>
                    </a:cubicBezTo>
                    <a:cubicBezTo>
                      <a:pt x="3" y="45"/>
                      <a:pt x="3" y="45"/>
                      <a:pt x="3" y="45"/>
                    </a:cubicBezTo>
                    <a:cubicBezTo>
                      <a:pt x="3" y="45"/>
                      <a:pt x="3" y="45"/>
                      <a:pt x="3" y="45"/>
                    </a:cubicBezTo>
                    <a:cubicBezTo>
                      <a:pt x="3" y="4"/>
                      <a:pt x="3" y="4"/>
                      <a:pt x="3" y="4"/>
                    </a:cubicBezTo>
                    <a:cubicBezTo>
                      <a:pt x="3" y="4"/>
                      <a:pt x="3" y="4"/>
                      <a:pt x="3" y="4"/>
                    </a:cubicBezTo>
                    <a:cubicBezTo>
                      <a:pt x="10" y="4"/>
                      <a:pt x="10" y="4"/>
                      <a:pt x="10" y="4"/>
                    </a:cubicBezTo>
                    <a:moveTo>
                      <a:pt x="10" y="0"/>
                    </a:moveTo>
                    <a:cubicBezTo>
                      <a:pt x="3" y="0"/>
                      <a:pt x="3" y="0"/>
                      <a:pt x="3" y="0"/>
                    </a:cubicBezTo>
                    <a:cubicBezTo>
                      <a:pt x="1" y="0"/>
                      <a:pt x="0" y="2"/>
                      <a:pt x="0" y="4"/>
                    </a:cubicBezTo>
                    <a:cubicBezTo>
                      <a:pt x="0" y="45"/>
                      <a:pt x="0" y="45"/>
                      <a:pt x="0" y="45"/>
                    </a:cubicBezTo>
                    <a:cubicBezTo>
                      <a:pt x="0" y="46"/>
                      <a:pt x="1" y="48"/>
                      <a:pt x="3" y="48"/>
                    </a:cubicBezTo>
                    <a:cubicBezTo>
                      <a:pt x="10" y="48"/>
                      <a:pt x="10" y="48"/>
                      <a:pt x="10" y="48"/>
                    </a:cubicBezTo>
                    <a:cubicBezTo>
                      <a:pt x="12" y="48"/>
                      <a:pt x="13" y="46"/>
                      <a:pt x="13" y="45"/>
                    </a:cubicBezTo>
                    <a:cubicBezTo>
                      <a:pt x="13" y="4"/>
                      <a:pt x="13" y="4"/>
                      <a:pt x="13" y="4"/>
                    </a:cubicBezTo>
                    <a:cubicBezTo>
                      <a:pt x="13" y="2"/>
                      <a:pt x="12"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16" name="Freeform 10"/>
              <p:cNvSpPr>
                <a:spLocks noEditPoints="1"/>
              </p:cNvSpPr>
              <p:nvPr/>
            </p:nvSpPr>
            <p:spPr bwMode="auto">
              <a:xfrm>
                <a:off x="5473701" y="5032375"/>
                <a:ext cx="53975" cy="185738"/>
              </a:xfrm>
              <a:custGeom>
                <a:avLst/>
                <a:gdLst>
                  <a:gd name="T0" fmla="*/ 11 w 14"/>
                  <a:gd name="T1" fmla="*/ 4 h 48"/>
                  <a:gd name="T2" fmla="*/ 11 w 14"/>
                  <a:gd name="T3" fmla="*/ 4 h 48"/>
                  <a:gd name="T4" fmla="*/ 11 w 14"/>
                  <a:gd name="T5" fmla="*/ 45 h 48"/>
                  <a:gd name="T6" fmla="*/ 11 w 14"/>
                  <a:gd name="T7" fmla="*/ 45 h 48"/>
                  <a:gd name="T8" fmla="*/ 4 w 14"/>
                  <a:gd name="T9" fmla="*/ 45 h 48"/>
                  <a:gd name="T10" fmla="*/ 3 w 14"/>
                  <a:gd name="T11" fmla="*/ 45 h 48"/>
                  <a:gd name="T12" fmla="*/ 3 w 14"/>
                  <a:gd name="T13" fmla="*/ 4 h 48"/>
                  <a:gd name="T14" fmla="*/ 4 w 14"/>
                  <a:gd name="T15" fmla="*/ 4 h 48"/>
                  <a:gd name="T16" fmla="*/ 11 w 14"/>
                  <a:gd name="T17" fmla="*/ 4 h 48"/>
                  <a:gd name="T18" fmla="*/ 11 w 14"/>
                  <a:gd name="T19" fmla="*/ 0 h 48"/>
                  <a:gd name="T20" fmla="*/ 4 w 14"/>
                  <a:gd name="T21" fmla="*/ 0 h 48"/>
                  <a:gd name="T22" fmla="*/ 0 w 14"/>
                  <a:gd name="T23" fmla="*/ 4 h 48"/>
                  <a:gd name="T24" fmla="*/ 0 w 14"/>
                  <a:gd name="T25" fmla="*/ 45 h 48"/>
                  <a:gd name="T26" fmla="*/ 4 w 14"/>
                  <a:gd name="T27" fmla="*/ 48 h 48"/>
                  <a:gd name="T28" fmla="*/ 11 w 14"/>
                  <a:gd name="T29" fmla="*/ 48 h 48"/>
                  <a:gd name="T30" fmla="*/ 14 w 14"/>
                  <a:gd name="T31" fmla="*/ 45 h 48"/>
                  <a:gd name="T32" fmla="*/ 14 w 14"/>
                  <a:gd name="T33" fmla="*/ 4 h 48"/>
                  <a:gd name="T34" fmla="*/ 11 w 14"/>
                  <a:gd name="T3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8">
                    <a:moveTo>
                      <a:pt x="11" y="4"/>
                    </a:moveTo>
                    <a:cubicBezTo>
                      <a:pt x="11" y="4"/>
                      <a:pt x="11" y="4"/>
                      <a:pt x="11" y="4"/>
                    </a:cubicBezTo>
                    <a:cubicBezTo>
                      <a:pt x="11" y="45"/>
                      <a:pt x="11" y="45"/>
                      <a:pt x="11" y="45"/>
                    </a:cubicBezTo>
                    <a:cubicBezTo>
                      <a:pt x="11" y="45"/>
                      <a:pt x="11" y="45"/>
                      <a:pt x="11" y="45"/>
                    </a:cubicBezTo>
                    <a:cubicBezTo>
                      <a:pt x="4" y="45"/>
                      <a:pt x="4" y="45"/>
                      <a:pt x="4" y="45"/>
                    </a:cubicBezTo>
                    <a:cubicBezTo>
                      <a:pt x="4" y="45"/>
                      <a:pt x="3" y="45"/>
                      <a:pt x="3" y="45"/>
                    </a:cubicBezTo>
                    <a:cubicBezTo>
                      <a:pt x="3" y="4"/>
                      <a:pt x="3" y="4"/>
                      <a:pt x="3" y="4"/>
                    </a:cubicBezTo>
                    <a:cubicBezTo>
                      <a:pt x="3" y="4"/>
                      <a:pt x="4" y="4"/>
                      <a:pt x="4" y="4"/>
                    </a:cubicBezTo>
                    <a:cubicBezTo>
                      <a:pt x="11" y="4"/>
                      <a:pt x="11" y="4"/>
                      <a:pt x="11" y="4"/>
                    </a:cubicBezTo>
                    <a:moveTo>
                      <a:pt x="11" y="0"/>
                    </a:moveTo>
                    <a:cubicBezTo>
                      <a:pt x="4" y="0"/>
                      <a:pt x="4" y="0"/>
                      <a:pt x="4" y="0"/>
                    </a:cubicBezTo>
                    <a:cubicBezTo>
                      <a:pt x="2" y="0"/>
                      <a:pt x="0" y="2"/>
                      <a:pt x="0" y="4"/>
                    </a:cubicBezTo>
                    <a:cubicBezTo>
                      <a:pt x="0" y="45"/>
                      <a:pt x="0" y="45"/>
                      <a:pt x="0" y="45"/>
                    </a:cubicBezTo>
                    <a:cubicBezTo>
                      <a:pt x="0" y="46"/>
                      <a:pt x="2" y="48"/>
                      <a:pt x="4" y="48"/>
                    </a:cubicBezTo>
                    <a:cubicBezTo>
                      <a:pt x="11" y="48"/>
                      <a:pt x="11" y="48"/>
                      <a:pt x="11" y="48"/>
                    </a:cubicBezTo>
                    <a:cubicBezTo>
                      <a:pt x="12" y="48"/>
                      <a:pt x="14" y="46"/>
                      <a:pt x="14" y="45"/>
                    </a:cubicBezTo>
                    <a:cubicBezTo>
                      <a:pt x="14" y="4"/>
                      <a:pt x="14" y="4"/>
                      <a:pt x="14" y="4"/>
                    </a:cubicBezTo>
                    <a:cubicBezTo>
                      <a:pt x="14" y="2"/>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17" name="Freeform 11"/>
              <p:cNvSpPr>
                <a:spLocks noEditPoints="1"/>
              </p:cNvSpPr>
              <p:nvPr/>
            </p:nvSpPr>
            <p:spPr bwMode="auto">
              <a:xfrm>
                <a:off x="5554663" y="5032375"/>
                <a:ext cx="50800" cy="185738"/>
              </a:xfrm>
              <a:custGeom>
                <a:avLst/>
                <a:gdLst>
                  <a:gd name="T0" fmla="*/ 10 w 13"/>
                  <a:gd name="T1" fmla="*/ 4 h 48"/>
                  <a:gd name="T2" fmla="*/ 10 w 13"/>
                  <a:gd name="T3" fmla="*/ 4 h 48"/>
                  <a:gd name="T4" fmla="*/ 10 w 13"/>
                  <a:gd name="T5" fmla="*/ 45 h 48"/>
                  <a:gd name="T6" fmla="*/ 10 w 13"/>
                  <a:gd name="T7" fmla="*/ 45 h 48"/>
                  <a:gd name="T8" fmla="*/ 3 w 13"/>
                  <a:gd name="T9" fmla="*/ 45 h 48"/>
                  <a:gd name="T10" fmla="*/ 3 w 13"/>
                  <a:gd name="T11" fmla="*/ 45 h 48"/>
                  <a:gd name="T12" fmla="*/ 3 w 13"/>
                  <a:gd name="T13" fmla="*/ 4 h 48"/>
                  <a:gd name="T14" fmla="*/ 3 w 13"/>
                  <a:gd name="T15" fmla="*/ 4 h 48"/>
                  <a:gd name="T16" fmla="*/ 10 w 13"/>
                  <a:gd name="T17" fmla="*/ 4 h 48"/>
                  <a:gd name="T18" fmla="*/ 10 w 13"/>
                  <a:gd name="T19" fmla="*/ 0 h 48"/>
                  <a:gd name="T20" fmla="*/ 3 w 13"/>
                  <a:gd name="T21" fmla="*/ 0 h 48"/>
                  <a:gd name="T22" fmla="*/ 0 w 13"/>
                  <a:gd name="T23" fmla="*/ 4 h 48"/>
                  <a:gd name="T24" fmla="*/ 0 w 13"/>
                  <a:gd name="T25" fmla="*/ 45 h 48"/>
                  <a:gd name="T26" fmla="*/ 3 w 13"/>
                  <a:gd name="T27" fmla="*/ 48 h 48"/>
                  <a:gd name="T28" fmla="*/ 10 w 13"/>
                  <a:gd name="T29" fmla="*/ 48 h 48"/>
                  <a:gd name="T30" fmla="*/ 13 w 13"/>
                  <a:gd name="T31" fmla="*/ 45 h 48"/>
                  <a:gd name="T32" fmla="*/ 13 w 13"/>
                  <a:gd name="T33" fmla="*/ 4 h 48"/>
                  <a:gd name="T34" fmla="*/ 10 w 13"/>
                  <a:gd name="T3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48">
                    <a:moveTo>
                      <a:pt x="10" y="4"/>
                    </a:moveTo>
                    <a:cubicBezTo>
                      <a:pt x="10" y="4"/>
                      <a:pt x="10" y="4"/>
                      <a:pt x="10" y="4"/>
                    </a:cubicBezTo>
                    <a:cubicBezTo>
                      <a:pt x="10" y="45"/>
                      <a:pt x="10" y="45"/>
                      <a:pt x="10" y="45"/>
                    </a:cubicBezTo>
                    <a:cubicBezTo>
                      <a:pt x="10" y="45"/>
                      <a:pt x="10" y="45"/>
                      <a:pt x="10" y="45"/>
                    </a:cubicBezTo>
                    <a:cubicBezTo>
                      <a:pt x="3" y="45"/>
                      <a:pt x="3" y="45"/>
                      <a:pt x="3" y="45"/>
                    </a:cubicBezTo>
                    <a:cubicBezTo>
                      <a:pt x="3" y="45"/>
                      <a:pt x="3" y="45"/>
                      <a:pt x="3" y="45"/>
                    </a:cubicBezTo>
                    <a:cubicBezTo>
                      <a:pt x="3" y="4"/>
                      <a:pt x="3" y="4"/>
                      <a:pt x="3" y="4"/>
                    </a:cubicBezTo>
                    <a:cubicBezTo>
                      <a:pt x="3" y="4"/>
                      <a:pt x="3" y="4"/>
                      <a:pt x="3" y="4"/>
                    </a:cubicBezTo>
                    <a:cubicBezTo>
                      <a:pt x="10" y="4"/>
                      <a:pt x="10" y="4"/>
                      <a:pt x="10" y="4"/>
                    </a:cubicBezTo>
                    <a:moveTo>
                      <a:pt x="10" y="0"/>
                    </a:moveTo>
                    <a:cubicBezTo>
                      <a:pt x="3" y="0"/>
                      <a:pt x="3" y="0"/>
                      <a:pt x="3" y="0"/>
                    </a:cubicBezTo>
                    <a:cubicBezTo>
                      <a:pt x="1" y="0"/>
                      <a:pt x="0" y="2"/>
                      <a:pt x="0" y="4"/>
                    </a:cubicBezTo>
                    <a:cubicBezTo>
                      <a:pt x="0" y="45"/>
                      <a:pt x="0" y="45"/>
                      <a:pt x="0" y="45"/>
                    </a:cubicBezTo>
                    <a:cubicBezTo>
                      <a:pt x="0" y="46"/>
                      <a:pt x="1" y="48"/>
                      <a:pt x="3" y="48"/>
                    </a:cubicBezTo>
                    <a:cubicBezTo>
                      <a:pt x="10" y="48"/>
                      <a:pt x="10" y="48"/>
                      <a:pt x="10" y="48"/>
                    </a:cubicBezTo>
                    <a:cubicBezTo>
                      <a:pt x="12" y="48"/>
                      <a:pt x="13" y="46"/>
                      <a:pt x="13" y="45"/>
                    </a:cubicBezTo>
                    <a:cubicBezTo>
                      <a:pt x="13" y="4"/>
                      <a:pt x="13" y="4"/>
                      <a:pt x="13" y="4"/>
                    </a:cubicBezTo>
                    <a:cubicBezTo>
                      <a:pt x="13" y="2"/>
                      <a:pt x="12"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18" name="Freeform 12"/>
              <p:cNvSpPr>
                <a:spLocks/>
              </p:cNvSpPr>
              <p:nvPr/>
            </p:nvSpPr>
            <p:spPr bwMode="auto">
              <a:xfrm>
                <a:off x="5334001" y="5054600"/>
                <a:ext cx="15875" cy="15875"/>
              </a:xfrm>
              <a:custGeom>
                <a:avLst/>
                <a:gdLst>
                  <a:gd name="T0" fmla="*/ 4 w 4"/>
                  <a:gd name="T1" fmla="*/ 2 h 4"/>
                  <a:gd name="T2" fmla="*/ 3 w 4"/>
                  <a:gd name="T3" fmla="*/ 4 h 4"/>
                  <a:gd name="T4" fmla="*/ 1 w 4"/>
                  <a:gd name="T5" fmla="*/ 4 h 4"/>
                  <a:gd name="T6" fmla="*/ 0 w 4"/>
                  <a:gd name="T7" fmla="*/ 2 h 4"/>
                  <a:gd name="T8" fmla="*/ 0 w 4"/>
                  <a:gd name="T9" fmla="*/ 2 h 4"/>
                  <a:gd name="T10" fmla="*/ 1 w 4"/>
                  <a:gd name="T11" fmla="*/ 0 h 4"/>
                  <a:gd name="T12" fmla="*/ 3 w 4"/>
                  <a:gd name="T13" fmla="*/ 0 h 4"/>
                  <a:gd name="T14" fmla="*/ 4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2"/>
                    </a:moveTo>
                    <a:cubicBezTo>
                      <a:pt x="4" y="3"/>
                      <a:pt x="4" y="4"/>
                      <a:pt x="3" y="4"/>
                    </a:cubicBezTo>
                    <a:cubicBezTo>
                      <a:pt x="1" y="4"/>
                      <a:pt x="1" y="4"/>
                      <a:pt x="1" y="4"/>
                    </a:cubicBezTo>
                    <a:cubicBezTo>
                      <a:pt x="0" y="4"/>
                      <a:pt x="0" y="3"/>
                      <a:pt x="0" y="2"/>
                    </a:cubicBezTo>
                    <a:cubicBezTo>
                      <a:pt x="0" y="2"/>
                      <a:pt x="0" y="2"/>
                      <a:pt x="0" y="2"/>
                    </a:cubicBezTo>
                    <a:cubicBezTo>
                      <a:pt x="0" y="1"/>
                      <a:pt x="0" y="0"/>
                      <a:pt x="1" y="0"/>
                    </a:cubicBezTo>
                    <a:cubicBezTo>
                      <a:pt x="3" y="0"/>
                      <a:pt x="3" y="0"/>
                      <a:pt x="3" y="0"/>
                    </a:cubicBezTo>
                    <a:cubicBezTo>
                      <a:pt x="4" y="0"/>
                      <a:pt x="4"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19" name="Freeform 13"/>
              <p:cNvSpPr>
                <a:spLocks/>
              </p:cNvSpPr>
              <p:nvPr/>
            </p:nvSpPr>
            <p:spPr bwMode="auto">
              <a:xfrm>
                <a:off x="5334001" y="5081588"/>
                <a:ext cx="15875" cy="12700"/>
              </a:xfrm>
              <a:custGeom>
                <a:avLst/>
                <a:gdLst>
                  <a:gd name="T0" fmla="*/ 4 w 4"/>
                  <a:gd name="T1" fmla="*/ 2 h 3"/>
                  <a:gd name="T2" fmla="*/ 3 w 4"/>
                  <a:gd name="T3" fmla="*/ 3 h 3"/>
                  <a:gd name="T4" fmla="*/ 1 w 4"/>
                  <a:gd name="T5" fmla="*/ 3 h 3"/>
                  <a:gd name="T6" fmla="*/ 0 w 4"/>
                  <a:gd name="T7" fmla="*/ 2 h 3"/>
                  <a:gd name="T8" fmla="*/ 0 w 4"/>
                  <a:gd name="T9" fmla="*/ 2 h 3"/>
                  <a:gd name="T10" fmla="*/ 1 w 4"/>
                  <a:gd name="T11" fmla="*/ 0 h 3"/>
                  <a:gd name="T12" fmla="*/ 3 w 4"/>
                  <a:gd name="T13" fmla="*/ 0 h 3"/>
                  <a:gd name="T14" fmla="*/ 4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2"/>
                    </a:moveTo>
                    <a:cubicBezTo>
                      <a:pt x="4" y="3"/>
                      <a:pt x="4" y="3"/>
                      <a:pt x="3" y="3"/>
                    </a:cubicBezTo>
                    <a:cubicBezTo>
                      <a:pt x="1" y="3"/>
                      <a:pt x="1" y="3"/>
                      <a:pt x="1" y="3"/>
                    </a:cubicBezTo>
                    <a:cubicBezTo>
                      <a:pt x="0" y="3"/>
                      <a:pt x="0" y="3"/>
                      <a:pt x="0" y="2"/>
                    </a:cubicBezTo>
                    <a:cubicBezTo>
                      <a:pt x="0" y="2"/>
                      <a:pt x="0" y="2"/>
                      <a:pt x="0" y="2"/>
                    </a:cubicBezTo>
                    <a:cubicBezTo>
                      <a:pt x="0" y="1"/>
                      <a:pt x="0" y="0"/>
                      <a:pt x="1" y="0"/>
                    </a:cubicBezTo>
                    <a:cubicBezTo>
                      <a:pt x="3" y="0"/>
                      <a:pt x="3" y="0"/>
                      <a:pt x="3" y="0"/>
                    </a:cubicBezTo>
                    <a:cubicBezTo>
                      <a:pt x="4" y="0"/>
                      <a:pt x="4"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20" name="Freeform 14"/>
              <p:cNvSpPr>
                <a:spLocks/>
              </p:cNvSpPr>
              <p:nvPr/>
            </p:nvSpPr>
            <p:spPr bwMode="auto">
              <a:xfrm>
                <a:off x="5411788" y="5054600"/>
                <a:ext cx="19050" cy="15875"/>
              </a:xfrm>
              <a:custGeom>
                <a:avLst/>
                <a:gdLst>
                  <a:gd name="T0" fmla="*/ 5 w 5"/>
                  <a:gd name="T1" fmla="*/ 2 h 4"/>
                  <a:gd name="T2" fmla="*/ 3 w 5"/>
                  <a:gd name="T3" fmla="*/ 4 h 4"/>
                  <a:gd name="T4" fmla="*/ 2 w 5"/>
                  <a:gd name="T5" fmla="*/ 4 h 4"/>
                  <a:gd name="T6" fmla="*/ 0 w 5"/>
                  <a:gd name="T7" fmla="*/ 2 h 4"/>
                  <a:gd name="T8" fmla="*/ 0 w 5"/>
                  <a:gd name="T9" fmla="*/ 2 h 4"/>
                  <a:gd name="T10" fmla="*/ 2 w 5"/>
                  <a:gd name="T11" fmla="*/ 0 h 4"/>
                  <a:gd name="T12" fmla="*/ 3 w 5"/>
                  <a:gd name="T13" fmla="*/ 0 h 4"/>
                  <a:gd name="T14" fmla="*/ 5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2"/>
                    </a:moveTo>
                    <a:cubicBezTo>
                      <a:pt x="5" y="3"/>
                      <a:pt x="4" y="4"/>
                      <a:pt x="3" y="4"/>
                    </a:cubicBezTo>
                    <a:cubicBezTo>
                      <a:pt x="2" y="4"/>
                      <a:pt x="2" y="4"/>
                      <a:pt x="2" y="4"/>
                    </a:cubicBezTo>
                    <a:cubicBezTo>
                      <a:pt x="1" y="4"/>
                      <a:pt x="0" y="3"/>
                      <a:pt x="0" y="2"/>
                    </a:cubicBezTo>
                    <a:cubicBezTo>
                      <a:pt x="0" y="2"/>
                      <a:pt x="0" y="2"/>
                      <a:pt x="0" y="2"/>
                    </a:cubicBezTo>
                    <a:cubicBezTo>
                      <a:pt x="0" y="1"/>
                      <a:pt x="1" y="0"/>
                      <a:pt x="2" y="0"/>
                    </a:cubicBezTo>
                    <a:cubicBezTo>
                      <a:pt x="3" y="0"/>
                      <a:pt x="3" y="0"/>
                      <a:pt x="3" y="0"/>
                    </a:cubicBezTo>
                    <a:cubicBezTo>
                      <a:pt x="4" y="0"/>
                      <a:pt x="5" y="1"/>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21" name="Freeform 15"/>
              <p:cNvSpPr>
                <a:spLocks/>
              </p:cNvSpPr>
              <p:nvPr/>
            </p:nvSpPr>
            <p:spPr bwMode="auto">
              <a:xfrm>
                <a:off x="5411788" y="5081588"/>
                <a:ext cx="19050" cy="12700"/>
              </a:xfrm>
              <a:custGeom>
                <a:avLst/>
                <a:gdLst>
                  <a:gd name="T0" fmla="*/ 5 w 5"/>
                  <a:gd name="T1" fmla="*/ 2 h 3"/>
                  <a:gd name="T2" fmla="*/ 3 w 5"/>
                  <a:gd name="T3" fmla="*/ 3 h 3"/>
                  <a:gd name="T4" fmla="*/ 2 w 5"/>
                  <a:gd name="T5" fmla="*/ 3 h 3"/>
                  <a:gd name="T6" fmla="*/ 0 w 5"/>
                  <a:gd name="T7" fmla="*/ 2 h 3"/>
                  <a:gd name="T8" fmla="*/ 0 w 5"/>
                  <a:gd name="T9" fmla="*/ 2 h 3"/>
                  <a:gd name="T10" fmla="*/ 2 w 5"/>
                  <a:gd name="T11" fmla="*/ 0 h 3"/>
                  <a:gd name="T12" fmla="*/ 3 w 5"/>
                  <a:gd name="T13" fmla="*/ 0 h 3"/>
                  <a:gd name="T14" fmla="*/ 5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2"/>
                    </a:moveTo>
                    <a:cubicBezTo>
                      <a:pt x="5" y="3"/>
                      <a:pt x="4" y="3"/>
                      <a:pt x="3" y="3"/>
                    </a:cubicBezTo>
                    <a:cubicBezTo>
                      <a:pt x="2" y="3"/>
                      <a:pt x="2" y="3"/>
                      <a:pt x="2" y="3"/>
                    </a:cubicBezTo>
                    <a:cubicBezTo>
                      <a:pt x="1" y="3"/>
                      <a:pt x="0" y="3"/>
                      <a:pt x="0" y="2"/>
                    </a:cubicBezTo>
                    <a:cubicBezTo>
                      <a:pt x="0" y="2"/>
                      <a:pt x="0" y="2"/>
                      <a:pt x="0" y="2"/>
                    </a:cubicBezTo>
                    <a:cubicBezTo>
                      <a:pt x="0" y="1"/>
                      <a:pt x="1" y="0"/>
                      <a:pt x="2" y="0"/>
                    </a:cubicBezTo>
                    <a:cubicBezTo>
                      <a:pt x="3" y="0"/>
                      <a:pt x="3" y="0"/>
                      <a:pt x="3" y="0"/>
                    </a:cubicBezTo>
                    <a:cubicBezTo>
                      <a:pt x="4" y="0"/>
                      <a:pt x="5" y="1"/>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22" name="Freeform 16"/>
              <p:cNvSpPr>
                <a:spLocks/>
              </p:cNvSpPr>
              <p:nvPr/>
            </p:nvSpPr>
            <p:spPr bwMode="auto">
              <a:xfrm>
                <a:off x="5492751" y="5054600"/>
                <a:ext cx="15875" cy="15875"/>
              </a:xfrm>
              <a:custGeom>
                <a:avLst/>
                <a:gdLst>
                  <a:gd name="T0" fmla="*/ 4 w 4"/>
                  <a:gd name="T1" fmla="*/ 2 h 4"/>
                  <a:gd name="T2" fmla="*/ 3 w 4"/>
                  <a:gd name="T3" fmla="*/ 4 h 4"/>
                  <a:gd name="T4" fmla="*/ 1 w 4"/>
                  <a:gd name="T5" fmla="*/ 4 h 4"/>
                  <a:gd name="T6" fmla="*/ 0 w 4"/>
                  <a:gd name="T7" fmla="*/ 2 h 4"/>
                  <a:gd name="T8" fmla="*/ 0 w 4"/>
                  <a:gd name="T9" fmla="*/ 2 h 4"/>
                  <a:gd name="T10" fmla="*/ 1 w 4"/>
                  <a:gd name="T11" fmla="*/ 0 h 4"/>
                  <a:gd name="T12" fmla="*/ 3 w 4"/>
                  <a:gd name="T13" fmla="*/ 0 h 4"/>
                  <a:gd name="T14" fmla="*/ 4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2"/>
                    </a:moveTo>
                    <a:cubicBezTo>
                      <a:pt x="4" y="3"/>
                      <a:pt x="4" y="4"/>
                      <a:pt x="3" y="4"/>
                    </a:cubicBezTo>
                    <a:cubicBezTo>
                      <a:pt x="1" y="4"/>
                      <a:pt x="1" y="4"/>
                      <a:pt x="1" y="4"/>
                    </a:cubicBezTo>
                    <a:cubicBezTo>
                      <a:pt x="0" y="4"/>
                      <a:pt x="0" y="3"/>
                      <a:pt x="0" y="2"/>
                    </a:cubicBezTo>
                    <a:cubicBezTo>
                      <a:pt x="0" y="2"/>
                      <a:pt x="0" y="2"/>
                      <a:pt x="0" y="2"/>
                    </a:cubicBezTo>
                    <a:cubicBezTo>
                      <a:pt x="0" y="1"/>
                      <a:pt x="0" y="0"/>
                      <a:pt x="1" y="0"/>
                    </a:cubicBezTo>
                    <a:cubicBezTo>
                      <a:pt x="3" y="0"/>
                      <a:pt x="3" y="0"/>
                      <a:pt x="3" y="0"/>
                    </a:cubicBezTo>
                    <a:cubicBezTo>
                      <a:pt x="4" y="0"/>
                      <a:pt x="4"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23" name="Freeform 17"/>
              <p:cNvSpPr>
                <a:spLocks/>
              </p:cNvSpPr>
              <p:nvPr/>
            </p:nvSpPr>
            <p:spPr bwMode="auto">
              <a:xfrm>
                <a:off x="5492751" y="5081588"/>
                <a:ext cx="15875" cy="12700"/>
              </a:xfrm>
              <a:custGeom>
                <a:avLst/>
                <a:gdLst>
                  <a:gd name="T0" fmla="*/ 4 w 4"/>
                  <a:gd name="T1" fmla="*/ 2 h 3"/>
                  <a:gd name="T2" fmla="*/ 3 w 4"/>
                  <a:gd name="T3" fmla="*/ 3 h 3"/>
                  <a:gd name="T4" fmla="*/ 1 w 4"/>
                  <a:gd name="T5" fmla="*/ 3 h 3"/>
                  <a:gd name="T6" fmla="*/ 0 w 4"/>
                  <a:gd name="T7" fmla="*/ 2 h 3"/>
                  <a:gd name="T8" fmla="*/ 0 w 4"/>
                  <a:gd name="T9" fmla="*/ 2 h 3"/>
                  <a:gd name="T10" fmla="*/ 1 w 4"/>
                  <a:gd name="T11" fmla="*/ 0 h 3"/>
                  <a:gd name="T12" fmla="*/ 3 w 4"/>
                  <a:gd name="T13" fmla="*/ 0 h 3"/>
                  <a:gd name="T14" fmla="*/ 4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2"/>
                    </a:moveTo>
                    <a:cubicBezTo>
                      <a:pt x="4" y="3"/>
                      <a:pt x="4" y="3"/>
                      <a:pt x="3" y="3"/>
                    </a:cubicBezTo>
                    <a:cubicBezTo>
                      <a:pt x="1" y="3"/>
                      <a:pt x="1" y="3"/>
                      <a:pt x="1" y="3"/>
                    </a:cubicBezTo>
                    <a:cubicBezTo>
                      <a:pt x="0" y="3"/>
                      <a:pt x="0" y="3"/>
                      <a:pt x="0" y="2"/>
                    </a:cubicBezTo>
                    <a:cubicBezTo>
                      <a:pt x="0" y="2"/>
                      <a:pt x="0" y="2"/>
                      <a:pt x="0" y="2"/>
                    </a:cubicBezTo>
                    <a:cubicBezTo>
                      <a:pt x="0" y="1"/>
                      <a:pt x="0" y="0"/>
                      <a:pt x="1" y="0"/>
                    </a:cubicBezTo>
                    <a:cubicBezTo>
                      <a:pt x="3" y="0"/>
                      <a:pt x="3" y="0"/>
                      <a:pt x="3" y="0"/>
                    </a:cubicBezTo>
                    <a:cubicBezTo>
                      <a:pt x="4" y="0"/>
                      <a:pt x="4"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24" name="Freeform 18"/>
              <p:cNvSpPr>
                <a:spLocks/>
              </p:cNvSpPr>
              <p:nvPr/>
            </p:nvSpPr>
            <p:spPr bwMode="auto">
              <a:xfrm>
                <a:off x="5570538" y="5054600"/>
                <a:ext cx="19050" cy="15875"/>
              </a:xfrm>
              <a:custGeom>
                <a:avLst/>
                <a:gdLst>
                  <a:gd name="T0" fmla="*/ 5 w 5"/>
                  <a:gd name="T1" fmla="*/ 2 h 4"/>
                  <a:gd name="T2" fmla="*/ 3 w 5"/>
                  <a:gd name="T3" fmla="*/ 4 h 4"/>
                  <a:gd name="T4" fmla="*/ 2 w 5"/>
                  <a:gd name="T5" fmla="*/ 4 h 4"/>
                  <a:gd name="T6" fmla="*/ 0 w 5"/>
                  <a:gd name="T7" fmla="*/ 2 h 4"/>
                  <a:gd name="T8" fmla="*/ 0 w 5"/>
                  <a:gd name="T9" fmla="*/ 2 h 4"/>
                  <a:gd name="T10" fmla="*/ 2 w 5"/>
                  <a:gd name="T11" fmla="*/ 0 h 4"/>
                  <a:gd name="T12" fmla="*/ 3 w 5"/>
                  <a:gd name="T13" fmla="*/ 0 h 4"/>
                  <a:gd name="T14" fmla="*/ 5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2"/>
                    </a:moveTo>
                    <a:cubicBezTo>
                      <a:pt x="5" y="3"/>
                      <a:pt x="4" y="4"/>
                      <a:pt x="3" y="4"/>
                    </a:cubicBezTo>
                    <a:cubicBezTo>
                      <a:pt x="2" y="4"/>
                      <a:pt x="2" y="4"/>
                      <a:pt x="2" y="4"/>
                    </a:cubicBezTo>
                    <a:cubicBezTo>
                      <a:pt x="1" y="4"/>
                      <a:pt x="0" y="3"/>
                      <a:pt x="0" y="2"/>
                    </a:cubicBezTo>
                    <a:cubicBezTo>
                      <a:pt x="0" y="2"/>
                      <a:pt x="0" y="2"/>
                      <a:pt x="0" y="2"/>
                    </a:cubicBezTo>
                    <a:cubicBezTo>
                      <a:pt x="0" y="1"/>
                      <a:pt x="1" y="0"/>
                      <a:pt x="2" y="0"/>
                    </a:cubicBezTo>
                    <a:cubicBezTo>
                      <a:pt x="3" y="0"/>
                      <a:pt x="3" y="0"/>
                      <a:pt x="3" y="0"/>
                    </a:cubicBezTo>
                    <a:cubicBezTo>
                      <a:pt x="4" y="0"/>
                      <a:pt x="5" y="1"/>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25" name="Freeform 19"/>
              <p:cNvSpPr>
                <a:spLocks/>
              </p:cNvSpPr>
              <p:nvPr/>
            </p:nvSpPr>
            <p:spPr bwMode="auto">
              <a:xfrm>
                <a:off x="5570538" y="5081588"/>
                <a:ext cx="19050" cy="12700"/>
              </a:xfrm>
              <a:custGeom>
                <a:avLst/>
                <a:gdLst>
                  <a:gd name="T0" fmla="*/ 5 w 5"/>
                  <a:gd name="T1" fmla="*/ 2 h 3"/>
                  <a:gd name="T2" fmla="*/ 3 w 5"/>
                  <a:gd name="T3" fmla="*/ 3 h 3"/>
                  <a:gd name="T4" fmla="*/ 2 w 5"/>
                  <a:gd name="T5" fmla="*/ 3 h 3"/>
                  <a:gd name="T6" fmla="*/ 0 w 5"/>
                  <a:gd name="T7" fmla="*/ 2 h 3"/>
                  <a:gd name="T8" fmla="*/ 0 w 5"/>
                  <a:gd name="T9" fmla="*/ 2 h 3"/>
                  <a:gd name="T10" fmla="*/ 2 w 5"/>
                  <a:gd name="T11" fmla="*/ 0 h 3"/>
                  <a:gd name="T12" fmla="*/ 3 w 5"/>
                  <a:gd name="T13" fmla="*/ 0 h 3"/>
                  <a:gd name="T14" fmla="*/ 5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2"/>
                    </a:moveTo>
                    <a:cubicBezTo>
                      <a:pt x="5" y="3"/>
                      <a:pt x="4" y="3"/>
                      <a:pt x="3" y="3"/>
                    </a:cubicBezTo>
                    <a:cubicBezTo>
                      <a:pt x="2" y="3"/>
                      <a:pt x="2" y="3"/>
                      <a:pt x="2" y="3"/>
                    </a:cubicBezTo>
                    <a:cubicBezTo>
                      <a:pt x="1" y="3"/>
                      <a:pt x="0" y="3"/>
                      <a:pt x="0" y="2"/>
                    </a:cubicBezTo>
                    <a:cubicBezTo>
                      <a:pt x="0" y="2"/>
                      <a:pt x="0" y="2"/>
                      <a:pt x="0" y="2"/>
                    </a:cubicBezTo>
                    <a:cubicBezTo>
                      <a:pt x="0" y="1"/>
                      <a:pt x="1" y="0"/>
                      <a:pt x="2" y="0"/>
                    </a:cubicBezTo>
                    <a:cubicBezTo>
                      <a:pt x="3" y="0"/>
                      <a:pt x="3" y="0"/>
                      <a:pt x="3" y="0"/>
                    </a:cubicBezTo>
                    <a:cubicBezTo>
                      <a:pt x="4" y="0"/>
                      <a:pt x="5" y="1"/>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26" name="Freeform 20"/>
              <p:cNvSpPr>
                <a:spLocks/>
              </p:cNvSpPr>
              <p:nvPr/>
            </p:nvSpPr>
            <p:spPr bwMode="auto">
              <a:xfrm>
                <a:off x="5338763" y="5108575"/>
                <a:ext cx="11113" cy="77788"/>
              </a:xfrm>
              <a:custGeom>
                <a:avLst/>
                <a:gdLst>
                  <a:gd name="T0" fmla="*/ 3 w 3"/>
                  <a:gd name="T1" fmla="*/ 19 h 20"/>
                  <a:gd name="T2" fmla="*/ 1 w 3"/>
                  <a:gd name="T3" fmla="*/ 20 h 20"/>
                  <a:gd name="T4" fmla="*/ 1 w 3"/>
                  <a:gd name="T5" fmla="*/ 20 h 20"/>
                  <a:gd name="T6" fmla="*/ 0 w 3"/>
                  <a:gd name="T7" fmla="*/ 19 h 20"/>
                  <a:gd name="T8" fmla="*/ 0 w 3"/>
                  <a:gd name="T9" fmla="*/ 2 h 20"/>
                  <a:gd name="T10" fmla="*/ 1 w 3"/>
                  <a:gd name="T11" fmla="*/ 0 h 20"/>
                  <a:gd name="T12" fmla="*/ 1 w 3"/>
                  <a:gd name="T13" fmla="*/ 0 h 20"/>
                  <a:gd name="T14" fmla="*/ 3 w 3"/>
                  <a:gd name="T15" fmla="*/ 2 h 20"/>
                  <a:gd name="T16" fmla="*/ 3 w 3"/>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0">
                    <a:moveTo>
                      <a:pt x="3" y="19"/>
                    </a:moveTo>
                    <a:cubicBezTo>
                      <a:pt x="3" y="20"/>
                      <a:pt x="2" y="20"/>
                      <a:pt x="1" y="20"/>
                    </a:cubicBezTo>
                    <a:cubicBezTo>
                      <a:pt x="1" y="20"/>
                      <a:pt x="1" y="20"/>
                      <a:pt x="1" y="20"/>
                    </a:cubicBezTo>
                    <a:cubicBezTo>
                      <a:pt x="0" y="20"/>
                      <a:pt x="0" y="20"/>
                      <a:pt x="0" y="19"/>
                    </a:cubicBezTo>
                    <a:cubicBezTo>
                      <a:pt x="0" y="2"/>
                      <a:pt x="0" y="2"/>
                      <a:pt x="0" y="2"/>
                    </a:cubicBezTo>
                    <a:cubicBezTo>
                      <a:pt x="0" y="1"/>
                      <a:pt x="0" y="0"/>
                      <a:pt x="1" y="0"/>
                    </a:cubicBezTo>
                    <a:cubicBezTo>
                      <a:pt x="1" y="0"/>
                      <a:pt x="1" y="0"/>
                      <a:pt x="1" y="0"/>
                    </a:cubicBezTo>
                    <a:cubicBezTo>
                      <a:pt x="2" y="0"/>
                      <a:pt x="3" y="1"/>
                      <a:pt x="3" y="2"/>
                    </a:cubicBezTo>
                    <a:lnTo>
                      <a:pt x="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27" name="Freeform 21"/>
              <p:cNvSpPr>
                <a:spLocks/>
              </p:cNvSpPr>
              <p:nvPr/>
            </p:nvSpPr>
            <p:spPr bwMode="auto">
              <a:xfrm>
                <a:off x="5414963" y="5108575"/>
                <a:ext cx="12700" cy="77788"/>
              </a:xfrm>
              <a:custGeom>
                <a:avLst/>
                <a:gdLst>
                  <a:gd name="T0" fmla="*/ 3 w 3"/>
                  <a:gd name="T1" fmla="*/ 19 h 20"/>
                  <a:gd name="T2" fmla="*/ 2 w 3"/>
                  <a:gd name="T3" fmla="*/ 20 h 20"/>
                  <a:gd name="T4" fmla="*/ 2 w 3"/>
                  <a:gd name="T5" fmla="*/ 20 h 20"/>
                  <a:gd name="T6" fmla="*/ 0 w 3"/>
                  <a:gd name="T7" fmla="*/ 19 h 20"/>
                  <a:gd name="T8" fmla="*/ 0 w 3"/>
                  <a:gd name="T9" fmla="*/ 2 h 20"/>
                  <a:gd name="T10" fmla="*/ 2 w 3"/>
                  <a:gd name="T11" fmla="*/ 0 h 20"/>
                  <a:gd name="T12" fmla="*/ 2 w 3"/>
                  <a:gd name="T13" fmla="*/ 0 h 20"/>
                  <a:gd name="T14" fmla="*/ 3 w 3"/>
                  <a:gd name="T15" fmla="*/ 2 h 20"/>
                  <a:gd name="T16" fmla="*/ 3 w 3"/>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0">
                    <a:moveTo>
                      <a:pt x="3" y="19"/>
                    </a:moveTo>
                    <a:cubicBezTo>
                      <a:pt x="3" y="20"/>
                      <a:pt x="2" y="20"/>
                      <a:pt x="2" y="20"/>
                    </a:cubicBezTo>
                    <a:cubicBezTo>
                      <a:pt x="2" y="20"/>
                      <a:pt x="2" y="20"/>
                      <a:pt x="2" y="20"/>
                    </a:cubicBezTo>
                    <a:cubicBezTo>
                      <a:pt x="1" y="20"/>
                      <a:pt x="0" y="20"/>
                      <a:pt x="0" y="19"/>
                    </a:cubicBezTo>
                    <a:cubicBezTo>
                      <a:pt x="0" y="2"/>
                      <a:pt x="0" y="2"/>
                      <a:pt x="0" y="2"/>
                    </a:cubicBezTo>
                    <a:cubicBezTo>
                      <a:pt x="0" y="1"/>
                      <a:pt x="1" y="0"/>
                      <a:pt x="2" y="0"/>
                    </a:cubicBezTo>
                    <a:cubicBezTo>
                      <a:pt x="2" y="0"/>
                      <a:pt x="2" y="0"/>
                      <a:pt x="2" y="0"/>
                    </a:cubicBezTo>
                    <a:cubicBezTo>
                      <a:pt x="2" y="0"/>
                      <a:pt x="3" y="1"/>
                      <a:pt x="3" y="2"/>
                    </a:cubicBezTo>
                    <a:lnTo>
                      <a:pt x="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28" name="Freeform 22"/>
              <p:cNvSpPr>
                <a:spLocks/>
              </p:cNvSpPr>
              <p:nvPr/>
            </p:nvSpPr>
            <p:spPr bwMode="auto">
              <a:xfrm>
                <a:off x="5492751" y="5108575"/>
                <a:ext cx="15875" cy="77788"/>
              </a:xfrm>
              <a:custGeom>
                <a:avLst/>
                <a:gdLst>
                  <a:gd name="T0" fmla="*/ 4 w 4"/>
                  <a:gd name="T1" fmla="*/ 19 h 20"/>
                  <a:gd name="T2" fmla="*/ 2 w 4"/>
                  <a:gd name="T3" fmla="*/ 20 h 20"/>
                  <a:gd name="T4" fmla="*/ 2 w 4"/>
                  <a:gd name="T5" fmla="*/ 20 h 20"/>
                  <a:gd name="T6" fmla="*/ 0 w 4"/>
                  <a:gd name="T7" fmla="*/ 19 h 20"/>
                  <a:gd name="T8" fmla="*/ 0 w 4"/>
                  <a:gd name="T9" fmla="*/ 2 h 20"/>
                  <a:gd name="T10" fmla="*/ 2 w 4"/>
                  <a:gd name="T11" fmla="*/ 0 h 20"/>
                  <a:gd name="T12" fmla="*/ 2 w 4"/>
                  <a:gd name="T13" fmla="*/ 0 h 20"/>
                  <a:gd name="T14" fmla="*/ 4 w 4"/>
                  <a:gd name="T15" fmla="*/ 2 h 20"/>
                  <a:gd name="T16" fmla="*/ 4 w 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0">
                    <a:moveTo>
                      <a:pt x="4" y="19"/>
                    </a:moveTo>
                    <a:cubicBezTo>
                      <a:pt x="4" y="20"/>
                      <a:pt x="3" y="20"/>
                      <a:pt x="2" y="20"/>
                    </a:cubicBezTo>
                    <a:cubicBezTo>
                      <a:pt x="2" y="20"/>
                      <a:pt x="2" y="20"/>
                      <a:pt x="2" y="20"/>
                    </a:cubicBezTo>
                    <a:cubicBezTo>
                      <a:pt x="1" y="20"/>
                      <a:pt x="0" y="20"/>
                      <a:pt x="0" y="19"/>
                    </a:cubicBezTo>
                    <a:cubicBezTo>
                      <a:pt x="0" y="2"/>
                      <a:pt x="0" y="2"/>
                      <a:pt x="0" y="2"/>
                    </a:cubicBezTo>
                    <a:cubicBezTo>
                      <a:pt x="0" y="1"/>
                      <a:pt x="1" y="0"/>
                      <a:pt x="2" y="0"/>
                    </a:cubicBezTo>
                    <a:cubicBezTo>
                      <a:pt x="2" y="0"/>
                      <a:pt x="2" y="0"/>
                      <a:pt x="2" y="0"/>
                    </a:cubicBezTo>
                    <a:cubicBezTo>
                      <a:pt x="3" y="0"/>
                      <a:pt x="4" y="1"/>
                      <a:pt x="4" y="2"/>
                    </a:cubicBez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29" name="Freeform 23"/>
              <p:cNvSpPr>
                <a:spLocks/>
              </p:cNvSpPr>
              <p:nvPr/>
            </p:nvSpPr>
            <p:spPr bwMode="auto">
              <a:xfrm>
                <a:off x="5573713" y="5108575"/>
                <a:ext cx="11113" cy="77788"/>
              </a:xfrm>
              <a:custGeom>
                <a:avLst/>
                <a:gdLst>
                  <a:gd name="T0" fmla="*/ 3 w 3"/>
                  <a:gd name="T1" fmla="*/ 19 h 20"/>
                  <a:gd name="T2" fmla="*/ 1 w 3"/>
                  <a:gd name="T3" fmla="*/ 20 h 20"/>
                  <a:gd name="T4" fmla="*/ 1 w 3"/>
                  <a:gd name="T5" fmla="*/ 20 h 20"/>
                  <a:gd name="T6" fmla="*/ 0 w 3"/>
                  <a:gd name="T7" fmla="*/ 19 h 20"/>
                  <a:gd name="T8" fmla="*/ 0 w 3"/>
                  <a:gd name="T9" fmla="*/ 2 h 20"/>
                  <a:gd name="T10" fmla="*/ 1 w 3"/>
                  <a:gd name="T11" fmla="*/ 0 h 20"/>
                  <a:gd name="T12" fmla="*/ 1 w 3"/>
                  <a:gd name="T13" fmla="*/ 0 h 20"/>
                  <a:gd name="T14" fmla="*/ 3 w 3"/>
                  <a:gd name="T15" fmla="*/ 2 h 20"/>
                  <a:gd name="T16" fmla="*/ 3 w 3"/>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0">
                    <a:moveTo>
                      <a:pt x="3" y="19"/>
                    </a:moveTo>
                    <a:cubicBezTo>
                      <a:pt x="3" y="20"/>
                      <a:pt x="2" y="20"/>
                      <a:pt x="1" y="20"/>
                    </a:cubicBezTo>
                    <a:cubicBezTo>
                      <a:pt x="1" y="20"/>
                      <a:pt x="1" y="20"/>
                      <a:pt x="1" y="20"/>
                    </a:cubicBezTo>
                    <a:cubicBezTo>
                      <a:pt x="1" y="20"/>
                      <a:pt x="0" y="20"/>
                      <a:pt x="0" y="19"/>
                    </a:cubicBezTo>
                    <a:cubicBezTo>
                      <a:pt x="0" y="2"/>
                      <a:pt x="0" y="2"/>
                      <a:pt x="0" y="2"/>
                    </a:cubicBezTo>
                    <a:cubicBezTo>
                      <a:pt x="0" y="1"/>
                      <a:pt x="1" y="0"/>
                      <a:pt x="1" y="0"/>
                    </a:cubicBezTo>
                    <a:cubicBezTo>
                      <a:pt x="1" y="0"/>
                      <a:pt x="1" y="0"/>
                      <a:pt x="1" y="0"/>
                    </a:cubicBezTo>
                    <a:cubicBezTo>
                      <a:pt x="2" y="0"/>
                      <a:pt x="3" y="1"/>
                      <a:pt x="3" y="2"/>
                    </a:cubicBezTo>
                    <a:lnTo>
                      <a:pt x="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grpSp>
        <p:grpSp>
          <p:nvGrpSpPr>
            <p:cNvPr id="130" name="组合 129"/>
            <p:cNvGrpSpPr/>
            <p:nvPr/>
          </p:nvGrpSpPr>
          <p:grpSpPr>
            <a:xfrm>
              <a:off x="5937475" y="5657297"/>
              <a:ext cx="344596" cy="409317"/>
              <a:chOff x="3830638" y="5000626"/>
              <a:chExt cx="312737" cy="371475"/>
            </a:xfrm>
            <a:solidFill>
              <a:schemeClr val="bg1"/>
            </a:solidFill>
          </p:grpSpPr>
          <p:sp>
            <p:nvSpPr>
              <p:cNvPr id="131" name="Freeform 27"/>
              <p:cNvSpPr>
                <a:spLocks noEditPoints="1"/>
              </p:cNvSpPr>
              <p:nvPr/>
            </p:nvSpPr>
            <p:spPr bwMode="auto">
              <a:xfrm>
                <a:off x="3830638" y="5000626"/>
                <a:ext cx="312737" cy="119063"/>
              </a:xfrm>
              <a:custGeom>
                <a:avLst/>
                <a:gdLst>
                  <a:gd name="T0" fmla="*/ 40 w 80"/>
                  <a:gd name="T1" fmla="*/ 4 h 31"/>
                  <a:gd name="T2" fmla="*/ 76 w 80"/>
                  <a:gd name="T3" fmla="*/ 16 h 31"/>
                  <a:gd name="T4" fmla="*/ 40 w 80"/>
                  <a:gd name="T5" fmla="*/ 27 h 31"/>
                  <a:gd name="T6" fmla="*/ 4 w 80"/>
                  <a:gd name="T7" fmla="*/ 16 h 31"/>
                  <a:gd name="T8" fmla="*/ 40 w 80"/>
                  <a:gd name="T9" fmla="*/ 4 h 31"/>
                  <a:gd name="T10" fmla="*/ 40 w 80"/>
                  <a:gd name="T11" fmla="*/ 0 h 31"/>
                  <a:gd name="T12" fmla="*/ 0 w 80"/>
                  <a:gd name="T13" fmla="*/ 16 h 31"/>
                  <a:gd name="T14" fmla="*/ 40 w 80"/>
                  <a:gd name="T15" fmla="*/ 31 h 31"/>
                  <a:gd name="T16" fmla="*/ 80 w 80"/>
                  <a:gd name="T17" fmla="*/ 16 h 31"/>
                  <a:gd name="T18" fmla="*/ 40 w 80"/>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31">
                    <a:moveTo>
                      <a:pt x="40" y="4"/>
                    </a:moveTo>
                    <a:cubicBezTo>
                      <a:pt x="62" y="4"/>
                      <a:pt x="76" y="11"/>
                      <a:pt x="76" y="16"/>
                    </a:cubicBezTo>
                    <a:cubicBezTo>
                      <a:pt x="76" y="20"/>
                      <a:pt x="62" y="27"/>
                      <a:pt x="40" y="27"/>
                    </a:cubicBezTo>
                    <a:cubicBezTo>
                      <a:pt x="19" y="27"/>
                      <a:pt x="4" y="20"/>
                      <a:pt x="4" y="16"/>
                    </a:cubicBezTo>
                    <a:cubicBezTo>
                      <a:pt x="4" y="11"/>
                      <a:pt x="19" y="4"/>
                      <a:pt x="40" y="4"/>
                    </a:cubicBezTo>
                    <a:moveTo>
                      <a:pt x="40" y="0"/>
                    </a:moveTo>
                    <a:cubicBezTo>
                      <a:pt x="18" y="0"/>
                      <a:pt x="0" y="7"/>
                      <a:pt x="0" y="16"/>
                    </a:cubicBezTo>
                    <a:cubicBezTo>
                      <a:pt x="0" y="24"/>
                      <a:pt x="18" y="31"/>
                      <a:pt x="40" y="31"/>
                    </a:cubicBezTo>
                    <a:cubicBezTo>
                      <a:pt x="62" y="31"/>
                      <a:pt x="80" y="24"/>
                      <a:pt x="80" y="16"/>
                    </a:cubicBezTo>
                    <a:cubicBezTo>
                      <a:pt x="80" y="7"/>
                      <a:pt x="6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32" name="Freeform 28"/>
              <p:cNvSpPr>
                <a:spLocks noEditPoints="1"/>
              </p:cNvSpPr>
              <p:nvPr/>
            </p:nvSpPr>
            <p:spPr bwMode="auto">
              <a:xfrm>
                <a:off x="3830638" y="5073651"/>
                <a:ext cx="312737" cy="127000"/>
              </a:xfrm>
              <a:custGeom>
                <a:avLst/>
                <a:gdLst>
                  <a:gd name="T0" fmla="*/ 76 w 80"/>
                  <a:gd name="T1" fmla="*/ 12 h 33"/>
                  <a:gd name="T2" fmla="*/ 76 w 80"/>
                  <a:gd name="T3" fmla="*/ 18 h 33"/>
                  <a:gd name="T4" fmla="*/ 40 w 80"/>
                  <a:gd name="T5" fmla="*/ 29 h 33"/>
                  <a:gd name="T6" fmla="*/ 4 w 80"/>
                  <a:gd name="T7" fmla="*/ 18 h 33"/>
                  <a:gd name="T8" fmla="*/ 4 w 80"/>
                  <a:gd name="T9" fmla="*/ 12 h 33"/>
                  <a:gd name="T10" fmla="*/ 40 w 80"/>
                  <a:gd name="T11" fmla="*/ 19 h 33"/>
                  <a:gd name="T12" fmla="*/ 76 w 80"/>
                  <a:gd name="T13" fmla="*/ 12 h 33"/>
                  <a:gd name="T14" fmla="*/ 80 w 80"/>
                  <a:gd name="T15" fmla="*/ 0 h 33"/>
                  <a:gd name="T16" fmla="*/ 40 w 80"/>
                  <a:gd name="T17" fmla="*/ 15 h 33"/>
                  <a:gd name="T18" fmla="*/ 0 w 80"/>
                  <a:gd name="T19" fmla="*/ 0 h 33"/>
                  <a:gd name="T20" fmla="*/ 0 w 80"/>
                  <a:gd name="T21" fmla="*/ 18 h 33"/>
                  <a:gd name="T22" fmla="*/ 40 w 80"/>
                  <a:gd name="T23" fmla="*/ 33 h 33"/>
                  <a:gd name="T24" fmla="*/ 80 w 80"/>
                  <a:gd name="T25" fmla="*/ 18 h 33"/>
                  <a:gd name="T26" fmla="*/ 80 w 80"/>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33">
                    <a:moveTo>
                      <a:pt x="76" y="12"/>
                    </a:moveTo>
                    <a:cubicBezTo>
                      <a:pt x="76" y="18"/>
                      <a:pt x="76" y="18"/>
                      <a:pt x="76" y="18"/>
                    </a:cubicBezTo>
                    <a:cubicBezTo>
                      <a:pt x="76" y="23"/>
                      <a:pt x="62" y="29"/>
                      <a:pt x="40" y="29"/>
                    </a:cubicBezTo>
                    <a:cubicBezTo>
                      <a:pt x="19" y="29"/>
                      <a:pt x="4" y="23"/>
                      <a:pt x="4" y="18"/>
                    </a:cubicBezTo>
                    <a:cubicBezTo>
                      <a:pt x="4" y="12"/>
                      <a:pt x="4" y="12"/>
                      <a:pt x="4" y="12"/>
                    </a:cubicBezTo>
                    <a:cubicBezTo>
                      <a:pt x="13" y="17"/>
                      <a:pt x="26" y="19"/>
                      <a:pt x="40" y="19"/>
                    </a:cubicBezTo>
                    <a:cubicBezTo>
                      <a:pt x="54" y="19"/>
                      <a:pt x="68" y="17"/>
                      <a:pt x="76" y="12"/>
                    </a:cubicBezTo>
                    <a:moveTo>
                      <a:pt x="80" y="0"/>
                    </a:moveTo>
                    <a:cubicBezTo>
                      <a:pt x="80" y="8"/>
                      <a:pt x="62" y="15"/>
                      <a:pt x="40" y="15"/>
                    </a:cubicBezTo>
                    <a:cubicBezTo>
                      <a:pt x="18" y="15"/>
                      <a:pt x="0" y="8"/>
                      <a:pt x="0" y="0"/>
                    </a:cubicBezTo>
                    <a:cubicBezTo>
                      <a:pt x="0" y="18"/>
                      <a:pt x="0" y="18"/>
                      <a:pt x="0" y="18"/>
                    </a:cubicBezTo>
                    <a:cubicBezTo>
                      <a:pt x="0" y="27"/>
                      <a:pt x="18" y="33"/>
                      <a:pt x="40" y="33"/>
                    </a:cubicBezTo>
                    <a:cubicBezTo>
                      <a:pt x="62" y="33"/>
                      <a:pt x="80" y="27"/>
                      <a:pt x="80" y="18"/>
                    </a:cubicBezTo>
                    <a:cubicBezTo>
                      <a:pt x="80" y="0"/>
                      <a:pt x="80"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33" name="Freeform 29"/>
              <p:cNvSpPr>
                <a:spLocks noEditPoints="1"/>
              </p:cNvSpPr>
              <p:nvPr/>
            </p:nvSpPr>
            <p:spPr bwMode="auto">
              <a:xfrm>
                <a:off x="3830638" y="5157788"/>
                <a:ext cx="312737" cy="128588"/>
              </a:xfrm>
              <a:custGeom>
                <a:avLst/>
                <a:gdLst>
                  <a:gd name="T0" fmla="*/ 76 w 80"/>
                  <a:gd name="T1" fmla="*/ 11 h 33"/>
                  <a:gd name="T2" fmla="*/ 76 w 80"/>
                  <a:gd name="T3" fmla="*/ 18 h 33"/>
                  <a:gd name="T4" fmla="*/ 40 w 80"/>
                  <a:gd name="T5" fmla="*/ 29 h 33"/>
                  <a:gd name="T6" fmla="*/ 4 w 80"/>
                  <a:gd name="T7" fmla="*/ 18 h 33"/>
                  <a:gd name="T8" fmla="*/ 4 w 80"/>
                  <a:gd name="T9" fmla="*/ 11 h 33"/>
                  <a:gd name="T10" fmla="*/ 40 w 80"/>
                  <a:gd name="T11" fmla="*/ 19 h 33"/>
                  <a:gd name="T12" fmla="*/ 76 w 80"/>
                  <a:gd name="T13" fmla="*/ 11 h 33"/>
                  <a:gd name="T14" fmla="*/ 80 w 80"/>
                  <a:gd name="T15" fmla="*/ 0 h 33"/>
                  <a:gd name="T16" fmla="*/ 40 w 80"/>
                  <a:gd name="T17" fmla="*/ 15 h 33"/>
                  <a:gd name="T18" fmla="*/ 0 w 80"/>
                  <a:gd name="T19" fmla="*/ 0 h 33"/>
                  <a:gd name="T20" fmla="*/ 0 w 80"/>
                  <a:gd name="T21" fmla="*/ 18 h 33"/>
                  <a:gd name="T22" fmla="*/ 40 w 80"/>
                  <a:gd name="T23" fmla="*/ 33 h 33"/>
                  <a:gd name="T24" fmla="*/ 80 w 80"/>
                  <a:gd name="T25" fmla="*/ 18 h 33"/>
                  <a:gd name="T26" fmla="*/ 80 w 80"/>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33">
                    <a:moveTo>
                      <a:pt x="76" y="11"/>
                    </a:moveTo>
                    <a:cubicBezTo>
                      <a:pt x="76" y="18"/>
                      <a:pt x="76" y="18"/>
                      <a:pt x="76" y="18"/>
                    </a:cubicBezTo>
                    <a:cubicBezTo>
                      <a:pt x="76" y="23"/>
                      <a:pt x="62" y="29"/>
                      <a:pt x="40" y="29"/>
                    </a:cubicBezTo>
                    <a:cubicBezTo>
                      <a:pt x="19" y="29"/>
                      <a:pt x="4" y="23"/>
                      <a:pt x="4" y="18"/>
                    </a:cubicBezTo>
                    <a:cubicBezTo>
                      <a:pt x="4" y="11"/>
                      <a:pt x="4" y="11"/>
                      <a:pt x="4" y="11"/>
                    </a:cubicBezTo>
                    <a:cubicBezTo>
                      <a:pt x="13" y="16"/>
                      <a:pt x="26" y="19"/>
                      <a:pt x="40" y="19"/>
                    </a:cubicBezTo>
                    <a:cubicBezTo>
                      <a:pt x="54" y="19"/>
                      <a:pt x="68" y="16"/>
                      <a:pt x="76" y="11"/>
                    </a:cubicBezTo>
                    <a:moveTo>
                      <a:pt x="80" y="0"/>
                    </a:moveTo>
                    <a:cubicBezTo>
                      <a:pt x="80" y="8"/>
                      <a:pt x="62" y="15"/>
                      <a:pt x="40" y="15"/>
                    </a:cubicBezTo>
                    <a:cubicBezTo>
                      <a:pt x="18" y="15"/>
                      <a:pt x="0" y="8"/>
                      <a:pt x="0" y="0"/>
                    </a:cubicBezTo>
                    <a:cubicBezTo>
                      <a:pt x="0" y="18"/>
                      <a:pt x="0" y="18"/>
                      <a:pt x="0" y="18"/>
                    </a:cubicBezTo>
                    <a:cubicBezTo>
                      <a:pt x="0" y="26"/>
                      <a:pt x="18" y="33"/>
                      <a:pt x="40" y="33"/>
                    </a:cubicBezTo>
                    <a:cubicBezTo>
                      <a:pt x="62" y="33"/>
                      <a:pt x="80" y="26"/>
                      <a:pt x="80" y="18"/>
                    </a:cubicBezTo>
                    <a:cubicBezTo>
                      <a:pt x="80" y="0"/>
                      <a:pt x="80"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34" name="Freeform 30"/>
              <p:cNvSpPr>
                <a:spLocks noEditPoints="1"/>
              </p:cNvSpPr>
              <p:nvPr/>
            </p:nvSpPr>
            <p:spPr bwMode="auto">
              <a:xfrm>
                <a:off x="3830638" y="5243513"/>
                <a:ext cx="312737" cy="128588"/>
              </a:xfrm>
              <a:custGeom>
                <a:avLst/>
                <a:gdLst>
                  <a:gd name="T0" fmla="*/ 76 w 80"/>
                  <a:gd name="T1" fmla="*/ 11 h 33"/>
                  <a:gd name="T2" fmla="*/ 76 w 80"/>
                  <a:gd name="T3" fmla="*/ 18 h 33"/>
                  <a:gd name="T4" fmla="*/ 40 w 80"/>
                  <a:gd name="T5" fmla="*/ 29 h 33"/>
                  <a:gd name="T6" fmla="*/ 4 w 80"/>
                  <a:gd name="T7" fmla="*/ 18 h 33"/>
                  <a:gd name="T8" fmla="*/ 4 w 80"/>
                  <a:gd name="T9" fmla="*/ 11 h 33"/>
                  <a:gd name="T10" fmla="*/ 40 w 80"/>
                  <a:gd name="T11" fmla="*/ 19 h 33"/>
                  <a:gd name="T12" fmla="*/ 76 w 80"/>
                  <a:gd name="T13" fmla="*/ 11 h 33"/>
                  <a:gd name="T14" fmla="*/ 80 w 80"/>
                  <a:gd name="T15" fmla="*/ 0 h 33"/>
                  <a:gd name="T16" fmla="*/ 40 w 80"/>
                  <a:gd name="T17" fmla="*/ 15 h 33"/>
                  <a:gd name="T18" fmla="*/ 0 w 80"/>
                  <a:gd name="T19" fmla="*/ 0 h 33"/>
                  <a:gd name="T20" fmla="*/ 0 w 80"/>
                  <a:gd name="T21" fmla="*/ 18 h 33"/>
                  <a:gd name="T22" fmla="*/ 40 w 80"/>
                  <a:gd name="T23" fmla="*/ 33 h 33"/>
                  <a:gd name="T24" fmla="*/ 80 w 80"/>
                  <a:gd name="T25" fmla="*/ 18 h 33"/>
                  <a:gd name="T26" fmla="*/ 80 w 80"/>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33">
                    <a:moveTo>
                      <a:pt x="76" y="11"/>
                    </a:moveTo>
                    <a:cubicBezTo>
                      <a:pt x="76" y="18"/>
                      <a:pt x="76" y="18"/>
                      <a:pt x="76" y="18"/>
                    </a:cubicBezTo>
                    <a:cubicBezTo>
                      <a:pt x="76" y="22"/>
                      <a:pt x="62" y="29"/>
                      <a:pt x="40" y="29"/>
                    </a:cubicBezTo>
                    <a:cubicBezTo>
                      <a:pt x="19" y="29"/>
                      <a:pt x="4" y="22"/>
                      <a:pt x="4" y="18"/>
                    </a:cubicBezTo>
                    <a:cubicBezTo>
                      <a:pt x="4" y="11"/>
                      <a:pt x="4" y="11"/>
                      <a:pt x="4" y="11"/>
                    </a:cubicBezTo>
                    <a:cubicBezTo>
                      <a:pt x="13" y="16"/>
                      <a:pt x="26" y="19"/>
                      <a:pt x="40" y="19"/>
                    </a:cubicBezTo>
                    <a:cubicBezTo>
                      <a:pt x="54" y="19"/>
                      <a:pt x="68" y="16"/>
                      <a:pt x="76" y="11"/>
                    </a:cubicBezTo>
                    <a:moveTo>
                      <a:pt x="80" y="0"/>
                    </a:moveTo>
                    <a:cubicBezTo>
                      <a:pt x="80" y="8"/>
                      <a:pt x="62" y="15"/>
                      <a:pt x="40" y="15"/>
                    </a:cubicBezTo>
                    <a:cubicBezTo>
                      <a:pt x="18" y="15"/>
                      <a:pt x="0" y="8"/>
                      <a:pt x="0" y="0"/>
                    </a:cubicBezTo>
                    <a:cubicBezTo>
                      <a:pt x="0" y="18"/>
                      <a:pt x="0" y="18"/>
                      <a:pt x="0" y="18"/>
                    </a:cubicBezTo>
                    <a:cubicBezTo>
                      <a:pt x="0" y="26"/>
                      <a:pt x="18" y="33"/>
                      <a:pt x="40" y="33"/>
                    </a:cubicBezTo>
                    <a:cubicBezTo>
                      <a:pt x="62" y="33"/>
                      <a:pt x="80" y="26"/>
                      <a:pt x="80" y="18"/>
                    </a:cubicBezTo>
                    <a:cubicBezTo>
                      <a:pt x="80" y="0"/>
                      <a:pt x="80"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grpSp>
        <p:grpSp>
          <p:nvGrpSpPr>
            <p:cNvPr id="135" name="组合 134"/>
            <p:cNvGrpSpPr/>
            <p:nvPr/>
          </p:nvGrpSpPr>
          <p:grpSpPr>
            <a:xfrm>
              <a:off x="9112009" y="5653998"/>
              <a:ext cx="442913" cy="417513"/>
              <a:chOff x="3455987" y="4592638"/>
              <a:chExt cx="442913" cy="417513"/>
            </a:xfrm>
            <a:solidFill>
              <a:schemeClr val="bg1"/>
            </a:solidFill>
          </p:grpSpPr>
          <p:sp>
            <p:nvSpPr>
              <p:cNvPr id="136" name="Freeform 75"/>
              <p:cNvSpPr>
                <a:spLocks noEditPoints="1"/>
              </p:cNvSpPr>
              <p:nvPr/>
            </p:nvSpPr>
            <p:spPr bwMode="auto">
              <a:xfrm>
                <a:off x="3489325" y="4592638"/>
                <a:ext cx="409575" cy="417513"/>
              </a:xfrm>
              <a:custGeom>
                <a:avLst/>
                <a:gdLst>
                  <a:gd name="T0" fmla="*/ 109 w 109"/>
                  <a:gd name="T1" fmla="*/ 78 h 109"/>
                  <a:gd name="T2" fmla="*/ 101 w 109"/>
                  <a:gd name="T3" fmla="*/ 0 h 109"/>
                  <a:gd name="T4" fmla="*/ 58 w 109"/>
                  <a:gd name="T5" fmla="*/ 8 h 109"/>
                  <a:gd name="T6" fmla="*/ 67 w 109"/>
                  <a:gd name="T7" fmla="*/ 86 h 109"/>
                  <a:gd name="T8" fmla="*/ 80 w 109"/>
                  <a:gd name="T9" fmla="*/ 96 h 109"/>
                  <a:gd name="T10" fmla="*/ 33 w 109"/>
                  <a:gd name="T11" fmla="*/ 98 h 109"/>
                  <a:gd name="T12" fmla="*/ 31 w 109"/>
                  <a:gd name="T13" fmla="*/ 86 h 109"/>
                  <a:gd name="T14" fmla="*/ 50 w 109"/>
                  <a:gd name="T15" fmla="*/ 78 h 109"/>
                  <a:gd name="T16" fmla="*/ 43 w 109"/>
                  <a:gd name="T17" fmla="*/ 0 h 109"/>
                  <a:gd name="T18" fmla="*/ 0 w 109"/>
                  <a:gd name="T19" fmla="*/ 8 h 109"/>
                  <a:gd name="T20" fmla="*/ 8 w 109"/>
                  <a:gd name="T21" fmla="*/ 86 h 109"/>
                  <a:gd name="T22" fmla="*/ 24 w 109"/>
                  <a:gd name="T23" fmla="*/ 96 h 109"/>
                  <a:gd name="T24" fmla="*/ 3 w 109"/>
                  <a:gd name="T25" fmla="*/ 98 h 109"/>
                  <a:gd name="T26" fmla="*/ 3 w 109"/>
                  <a:gd name="T27" fmla="*/ 104 h 109"/>
                  <a:gd name="T28" fmla="*/ 27 w 109"/>
                  <a:gd name="T29" fmla="*/ 109 h 109"/>
                  <a:gd name="T30" fmla="*/ 77 w 109"/>
                  <a:gd name="T31" fmla="*/ 104 h 109"/>
                  <a:gd name="T32" fmla="*/ 90 w 109"/>
                  <a:gd name="T33" fmla="*/ 104 h 109"/>
                  <a:gd name="T34" fmla="*/ 109 w 109"/>
                  <a:gd name="T35" fmla="*/ 101 h 109"/>
                  <a:gd name="T36" fmla="*/ 89 w 109"/>
                  <a:gd name="T37" fmla="*/ 98 h 109"/>
                  <a:gd name="T38" fmla="*/ 87 w 109"/>
                  <a:gd name="T39" fmla="*/ 86 h 109"/>
                  <a:gd name="T40" fmla="*/ 22 w 109"/>
                  <a:gd name="T41" fmla="*/ 81 h 109"/>
                  <a:gd name="T42" fmla="*/ 21 w 109"/>
                  <a:gd name="T43" fmla="*/ 81 h 109"/>
                  <a:gd name="T44" fmla="*/ 8 w 109"/>
                  <a:gd name="T45" fmla="*/ 81 h 109"/>
                  <a:gd name="T46" fmla="*/ 5 w 109"/>
                  <a:gd name="T47" fmla="*/ 8 h 109"/>
                  <a:gd name="T48" fmla="*/ 43 w 109"/>
                  <a:gd name="T49" fmla="*/ 5 h 109"/>
                  <a:gd name="T50" fmla="*/ 46 w 109"/>
                  <a:gd name="T51" fmla="*/ 78 h 109"/>
                  <a:gd name="T52" fmla="*/ 22 w 109"/>
                  <a:gd name="T53" fmla="*/ 81 h 109"/>
                  <a:gd name="T54" fmla="*/ 67 w 109"/>
                  <a:gd name="T55" fmla="*/ 81 h 109"/>
                  <a:gd name="T56" fmla="*/ 64 w 109"/>
                  <a:gd name="T57" fmla="*/ 8 h 109"/>
                  <a:gd name="T58" fmla="*/ 101 w 109"/>
                  <a:gd name="T59" fmla="*/ 5 h 109"/>
                  <a:gd name="T60" fmla="*/ 104 w 109"/>
                  <a:gd name="T61" fmla="*/ 78 h 109"/>
                  <a:gd name="T62" fmla="*/ 81 w 109"/>
                  <a:gd name="T63" fmla="*/ 81 h 109"/>
                  <a:gd name="T64" fmla="*/ 79 w 109"/>
                  <a:gd name="T65" fmla="*/ 8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9">
                    <a:moveTo>
                      <a:pt x="101" y="86"/>
                    </a:moveTo>
                    <a:cubicBezTo>
                      <a:pt x="105" y="86"/>
                      <a:pt x="109" y="82"/>
                      <a:pt x="109" y="78"/>
                    </a:cubicBezTo>
                    <a:cubicBezTo>
                      <a:pt x="109" y="8"/>
                      <a:pt x="109" y="8"/>
                      <a:pt x="109" y="8"/>
                    </a:cubicBezTo>
                    <a:cubicBezTo>
                      <a:pt x="109" y="4"/>
                      <a:pt x="105" y="0"/>
                      <a:pt x="101" y="0"/>
                    </a:cubicBezTo>
                    <a:cubicBezTo>
                      <a:pt x="67" y="0"/>
                      <a:pt x="67" y="0"/>
                      <a:pt x="67" y="0"/>
                    </a:cubicBezTo>
                    <a:cubicBezTo>
                      <a:pt x="62" y="0"/>
                      <a:pt x="58" y="4"/>
                      <a:pt x="58" y="8"/>
                    </a:cubicBezTo>
                    <a:cubicBezTo>
                      <a:pt x="58" y="78"/>
                      <a:pt x="58" y="78"/>
                      <a:pt x="58" y="78"/>
                    </a:cubicBezTo>
                    <a:cubicBezTo>
                      <a:pt x="58" y="82"/>
                      <a:pt x="62" y="86"/>
                      <a:pt x="67" y="86"/>
                    </a:cubicBezTo>
                    <a:cubicBezTo>
                      <a:pt x="80" y="86"/>
                      <a:pt x="80" y="86"/>
                      <a:pt x="80" y="86"/>
                    </a:cubicBezTo>
                    <a:cubicBezTo>
                      <a:pt x="80" y="96"/>
                      <a:pt x="80" y="96"/>
                      <a:pt x="80" y="96"/>
                    </a:cubicBezTo>
                    <a:cubicBezTo>
                      <a:pt x="79" y="97"/>
                      <a:pt x="78" y="97"/>
                      <a:pt x="78" y="98"/>
                    </a:cubicBezTo>
                    <a:cubicBezTo>
                      <a:pt x="33" y="98"/>
                      <a:pt x="33" y="98"/>
                      <a:pt x="33" y="98"/>
                    </a:cubicBezTo>
                    <a:cubicBezTo>
                      <a:pt x="32" y="97"/>
                      <a:pt x="32" y="96"/>
                      <a:pt x="31" y="96"/>
                    </a:cubicBezTo>
                    <a:cubicBezTo>
                      <a:pt x="31" y="86"/>
                      <a:pt x="31" y="86"/>
                      <a:pt x="31" y="86"/>
                    </a:cubicBezTo>
                    <a:cubicBezTo>
                      <a:pt x="43" y="86"/>
                      <a:pt x="43" y="86"/>
                      <a:pt x="43" y="86"/>
                    </a:cubicBezTo>
                    <a:cubicBezTo>
                      <a:pt x="46" y="86"/>
                      <a:pt x="50" y="82"/>
                      <a:pt x="50" y="78"/>
                    </a:cubicBezTo>
                    <a:cubicBezTo>
                      <a:pt x="50" y="8"/>
                      <a:pt x="50" y="8"/>
                      <a:pt x="50" y="8"/>
                    </a:cubicBezTo>
                    <a:cubicBezTo>
                      <a:pt x="50" y="4"/>
                      <a:pt x="46" y="0"/>
                      <a:pt x="43" y="0"/>
                    </a:cubicBezTo>
                    <a:cubicBezTo>
                      <a:pt x="8" y="0"/>
                      <a:pt x="8" y="0"/>
                      <a:pt x="8" y="0"/>
                    </a:cubicBezTo>
                    <a:cubicBezTo>
                      <a:pt x="4" y="0"/>
                      <a:pt x="0" y="4"/>
                      <a:pt x="0" y="8"/>
                    </a:cubicBezTo>
                    <a:cubicBezTo>
                      <a:pt x="0" y="78"/>
                      <a:pt x="0" y="78"/>
                      <a:pt x="0" y="78"/>
                    </a:cubicBezTo>
                    <a:cubicBezTo>
                      <a:pt x="0" y="82"/>
                      <a:pt x="4" y="86"/>
                      <a:pt x="8" y="86"/>
                    </a:cubicBezTo>
                    <a:cubicBezTo>
                      <a:pt x="24" y="86"/>
                      <a:pt x="24" y="86"/>
                      <a:pt x="24" y="86"/>
                    </a:cubicBezTo>
                    <a:cubicBezTo>
                      <a:pt x="24" y="96"/>
                      <a:pt x="24" y="96"/>
                      <a:pt x="24" y="96"/>
                    </a:cubicBezTo>
                    <a:cubicBezTo>
                      <a:pt x="23" y="96"/>
                      <a:pt x="22" y="97"/>
                      <a:pt x="22" y="98"/>
                    </a:cubicBezTo>
                    <a:cubicBezTo>
                      <a:pt x="3" y="98"/>
                      <a:pt x="3" y="98"/>
                      <a:pt x="3" y="98"/>
                    </a:cubicBezTo>
                    <a:cubicBezTo>
                      <a:pt x="1" y="98"/>
                      <a:pt x="0" y="99"/>
                      <a:pt x="0" y="101"/>
                    </a:cubicBezTo>
                    <a:cubicBezTo>
                      <a:pt x="0" y="103"/>
                      <a:pt x="1" y="104"/>
                      <a:pt x="3" y="104"/>
                    </a:cubicBezTo>
                    <a:cubicBezTo>
                      <a:pt x="20" y="104"/>
                      <a:pt x="20" y="104"/>
                      <a:pt x="20" y="104"/>
                    </a:cubicBezTo>
                    <a:cubicBezTo>
                      <a:pt x="22" y="107"/>
                      <a:pt x="24" y="109"/>
                      <a:pt x="27" y="109"/>
                    </a:cubicBezTo>
                    <a:cubicBezTo>
                      <a:pt x="30" y="109"/>
                      <a:pt x="33" y="107"/>
                      <a:pt x="34" y="104"/>
                    </a:cubicBezTo>
                    <a:cubicBezTo>
                      <a:pt x="77" y="104"/>
                      <a:pt x="77" y="104"/>
                      <a:pt x="77" y="104"/>
                    </a:cubicBezTo>
                    <a:cubicBezTo>
                      <a:pt x="78" y="107"/>
                      <a:pt x="81" y="109"/>
                      <a:pt x="84" y="109"/>
                    </a:cubicBezTo>
                    <a:cubicBezTo>
                      <a:pt x="87" y="109"/>
                      <a:pt x="89" y="107"/>
                      <a:pt x="90" y="104"/>
                    </a:cubicBezTo>
                    <a:cubicBezTo>
                      <a:pt x="105" y="104"/>
                      <a:pt x="105" y="104"/>
                      <a:pt x="105" y="104"/>
                    </a:cubicBezTo>
                    <a:cubicBezTo>
                      <a:pt x="107" y="104"/>
                      <a:pt x="109" y="103"/>
                      <a:pt x="109" y="101"/>
                    </a:cubicBezTo>
                    <a:cubicBezTo>
                      <a:pt x="109" y="99"/>
                      <a:pt x="107" y="98"/>
                      <a:pt x="105" y="98"/>
                    </a:cubicBezTo>
                    <a:cubicBezTo>
                      <a:pt x="89" y="98"/>
                      <a:pt x="89" y="98"/>
                      <a:pt x="89" y="98"/>
                    </a:cubicBezTo>
                    <a:cubicBezTo>
                      <a:pt x="89" y="97"/>
                      <a:pt x="88" y="96"/>
                      <a:pt x="87" y="95"/>
                    </a:cubicBezTo>
                    <a:cubicBezTo>
                      <a:pt x="87" y="86"/>
                      <a:pt x="87" y="86"/>
                      <a:pt x="87" y="86"/>
                    </a:cubicBezTo>
                    <a:lnTo>
                      <a:pt x="101" y="86"/>
                    </a:lnTo>
                    <a:close/>
                    <a:moveTo>
                      <a:pt x="22" y="81"/>
                    </a:moveTo>
                    <a:cubicBezTo>
                      <a:pt x="22" y="81"/>
                      <a:pt x="22" y="81"/>
                      <a:pt x="22" y="81"/>
                    </a:cubicBezTo>
                    <a:cubicBezTo>
                      <a:pt x="21" y="81"/>
                      <a:pt x="21" y="81"/>
                      <a:pt x="21" y="81"/>
                    </a:cubicBezTo>
                    <a:cubicBezTo>
                      <a:pt x="20" y="81"/>
                      <a:pt x="19" y="81"/>
                      <a:pt x="19" y="81"/>
                    </a:cubicBezTo>
                    <a:cubicBezTo>
                      <a:pt x="8" y="81"/>
                      <a:pt x="8" y="81"/>
                      <a:pt x="8" y="81"/>
                    </a:cubicBezTo>
                    <a:cubicBezTo>
                      <a:pt x="7" y="81"/>
                      <a:pt x="5" y="80"/>
                      <a:pt x="5" y="78"/>
                    </a:cubicBezTo>
                    <a:cubicBezTo>
                      <a:pt x="5" y="10"/>
                      <a:pt x="5" y="8"/>
                      <a:pt x="5" y="8"/>
                    </a:cubicBezTo>
                    <a:cubicBezTo>
                      <a:pt x="5" y="6"/>
                      <a:pt x="7" y="5"/>
                      <a:pt x="8" y="5"/>
                    </a:cubicBezTo>
                    <a:cubicBezTo>
                      <a:pt x="43" y="5"/>
                      <a:pt x="43" y="5"/>
                      <a:pt x="43" y="5"/>
                    </a:cubicBezTo>
                    <a:cubicBezTo>
                      <a:pt x="44" y="5"/>
                      <a:pt x="46" y="6"/>
                      <a:pt x="46" y="8"/>
                    </a:cubicBezTo>
                    <a:cubicBezTo>
                      <a:pt x="46" y="78"/>
                      <a:pt x="46" y="78"/>
                      <a:pt x="46" y="78"/>
                    </a:cubicBezTo>
                    <a:cubicBezTo>
                      <a:pt x="46" y="80"/>
                      <a:pt x="44" y="81"/>
                      <a:pt x="43" y="81"/>
                    </a:cubicBezTo>
                    <a:lnTo>
                      <a:pt x="22" y="81"/>
                    </a:lnTo>
                    <a:close/>
                    <a:moveTo>
                      <a:pt x="78" y="81"/>
                    </a:moveTo>
                    <a:cubicBezTo>
                      <a:pt x="67" y="81"/>
                      <a:pt x="67" y="81"/>
                      <a:pt x="67" y="81"/>
                    </a:cubicBezTo>
                    <a:cubicBezTo>
                      <a:pt x="65" y="81"/>
                      <a:pt x="64" y="80"/>
                      <a:pt x="64" y="78"/>
                    </a:cubicBezTo>
                    <a:cubicBezTo>
                      <a:pt x="64" y="10"/>
                      <a:pt x="64" y="8"/>
                      <a:pt x="64" y="8"/>
                    </a:cubicBezTo>
                    <a:cubicBezTo>
                      <a:pt x="64" y="6"/>
                      <a:pt x="65" y="5"/>
                      <a:pt x="67" y="5"/>
                    </a:cubicBezTo>
                    <a:cubicBezTo>
                      <a:pt x="101" y="5"/>
                      <a:pt x="101" y="5"/>
                      <a:pt x="101" y="5"/>
                    </a:cubicBezTo>
                    <a:cubicBezTo>
                      <a:pt x="103" y="5"/>
                      <a:pt x="104" y="6"/>
                      <a:pt x="104" y="8"/>
                    </a:cubicBezTo>
                    <a:cubicBezTo>
                      <a:pt x="104" y="78"/>
                      <a:pt x="104" y="78"/>
                      <a:pt x="104" y="78"/>
                    </a:cubicBezTo>
                    <a:cubicBezTo>
                      <a:pt x="104" y="80"/>
                      <a:pt x="103" y="81"/>
                      <a:pt x="101" y="81"/>
                    </a:cubicBezTo>
                    <a:cubicBezTo>
                      <a:pt x="81" y="81"/>
                      <a:pt x="81" y="81"/>
                      <a:pt x="81" y="81"/>
                    </a:cubicBezTo>
                    <a:cubicBezTo>
                      <a:pt x="81" y="81"/>
                      <a:pt x="80" y="81"/>
                      <a:pt x="81" y="81"/>
                    </a:cubicBezTo>
                    <a:cubicBezTo>
                      <a:pt x="79" y="81"/>
                      <a:pt x="79" y="81"/>
                      <a:pt x="79" y="81"/>
                    </a:cubicBezTo>
                    <a:cubicBezTo>
                      <a:pt x="79" y="81"/>
                      <a:pt x="78" y="81"/>
                      <a:pt x="78"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37" name="Freeform 76"/>
              <p:cNvSpPr>
                <a:spLocks/>
              </p:cNvSpPr>
              <p:nvPr/>
            </p:nvSpPr>
            <p:spPr bwMode="auto">
              <a:xfrm>
                <a:off x="3455987" y="4649788"/>
                <a:ext cx="198438" cy="19050"/>
              </a:xfrm>
              <a:custGeom>
                <a:avLst/>
                <a:gdLst>
                  <a:gd name="T0" fmla="*/ 19 w 53"/>
                  <a:gd name="T1" fmla="*/ 5 h 5"/>
                  <a:gd name="T2" fmla="*/ 49 w 53"/>
                  <a:gd name="T3" fmla="*/ 5 h 5"/>
                  <a:gd name="T4" fmla="*/ 52 w 53"/>
                  <a:gd name="T5" fmla="*/ 2 h 5"/>
                  <a:gd name="T6" fmla="*/ 49 w 53"/>
                  <a:gd name="T7" fmla="*/ 0 h 5"/>
                  <a:gd name="T8" fmla="*/ 19 w 53"/>
                  <a:gd name="T9" fmla="*/ 0 h 5"/>
                  <a:gd name="T10" fmla="*/ 17 w 53"/>
                  <a:gd name="T11" fmla="*/ 2 h 5"/>
                  <a:gd name="T12" fmla="*/ 19 w 5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19" y="5"/>
                    </a:moveTo>
                    <a:cubicBezTo>
                      <a:pt x="53" y="5"/>
                      <a:pt x="49" y="5"/>
                      <a:pt x="49" y="5"/>
                    </a:cubicBezTo>
                    <a:cubicBezTo>
                      <a:pt x="50" y="5"/>
                      <a:pt x="52" y="4"/>
                      <a:pt x="52" y="2"/>
                    </a:cubicBezTo>
                    <a:cubicBezTo>
                      <a:pt x="52" y="1"/>
                      <a:pt x="50" y="0"/>
                      <a:pt x="49" y="0"/>
                    </a:cubicBezTo>
                    <a:cubicBezTo>
                      <a:pt x="0" y="0"/>
                      <a:pt x="19" y="0"/>
                      <a:pt x="19" y="0"/>
                    </a:cubicBezTo>
                    <a:cubicBezTo>
                      <a:pt x="18" y="0"/>
                      <a:pt x="17" y="1"/>
                      <a:pt x="17" y="2"/>
                    </a:cubicBezTo>
                    <a:cubicBezTo>
                      <a:pt x="17" y="4"/>
                      <a:pt x="18" y="5"/>
                      <a:pt x="1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38" name="Freeform 77"/>
              <p:cNvSpPr>
                <a:spLocks/>
              </p:cNvSpPr>
              <p:nvPr/>
            </p:nvSpPr>
            <p:spPr bwMode="auto">
              <a:xfrm>
                <a:off x="3508375" y="4687888"/>
                <a:ext cx="153988" cy="15875"/>
              </a:xfrm>
              <a:custGeom>
                <a:avLst/>
                <a:gdLst>
                  <a:gd name="T0" fmla="*/ 5 w 41"/>
                  <a:gd name="T1" fmla="*/ 4 h 4"/>
                  <a:gd name="T2" fmla="*/ 35 w 41"/>
                  <a:gd name="T3" fmla="*/ 4 h 4"/>
                  <a:gd name="T4" fmla="*/ 38 w 41"/>
                  <a:gd name="T5" fmla="*/ 2 h 4"/>
                  <a:gd name="T6" fmla="*/ 35 w 41"/>
                  <a:gd name="T7" fmla="*/ 0 h 4"/>
                  <a:gd name="T8" fmla="*/ 5 w 41"/>
                  <a:gd name="T9" fmla="*/ 0 h 4"/>
                  <a:gd name="T10" fmla="*/ 3 w 41"/>
                  <a:gd name="T11" fmla="*/ 2 h 4"/>
                  <a:gd name="T12" fmla="*/ 5 w 4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5" y="4"/>
                    </a:moveTo>
                    <a:cubicBezTo>
                      <a:pt x="41" y="4"/>
                      <a:pt x="35" y="4"/>
                      <a:pt x="35" y="4"/>
                    </a:cubicBezTo>
                    <a:cubicBezTo>
                      <a:pt x="36" y="4"/>
                      <a:pt x="38" y="3"/>
                      <a:pt x="38" y="2"/>
                    </a:cubicBezTo>
                    <a:cubicBezTo>
                      <a:pt x="38" y="0"/>
                      <a:pt x="36" y="0"/>
                      <a:pt x="35" y="0"/>
                    </a:cubicBezTo>
                    <a:cubicBezTo>
                      <a:pt x="0" y="0"/>
                      <a:pt x="5" y="0"/>
                      <a:pt x="5" y="0"/>
                    </a:cubicBezTo>
                    <a:cubicBezTo>
                      <a:pt x="4" y="0"/>
                      <a:pt x="3" y="0"/>
                      <a:pt x="3" y="2"/>
                    </a:cubicBezTo>
                    <a:cubicBezTo>
                      <a:pt x="3" y="3"/>
                      <a:pt x="4"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39" name="Freeform 78"/>
              <p:cNvSpPr>
                <a:spLocks/>
              </p:cNvSpPr>
              <p:nvPr/>
            </p:nvSpPr>
            <p:spPr bwMode="auto">
              <a:xfrm>
                <a:off x="3508375" y="4719638"/>
                <a:ext cx="142875" cy="22225"/>
              </a:xfrm>
              <a:custGeom>
                <a:avLst/>
                <a:gdLst>
                  <a:gd name="T0" fmla="*/ 35 w 38"/>
                  <a:gd name="T1" fmla="*/ 6 h 6"/>
                  <a:gd name="T2" fmla="*/ 38 w 38"/>
                  <a:gd name="T3" fmla="*/ 4 h 6"/>
                  <a:gd name="T4" fmla="*/ 35 w 38"/>
                  <a:gd name="T5" fmla="*/ 0 h 6"/>
                  <a:gd name="T6" fmla="*/ 5 w 38"/>
                  <a:gd name="T7" fmla="*/ 0 h 6"/>
                  <a:gd name="T8" fmla="*/ 3 w 38"/>
                  <a:gd name="T9" fmla="*/ 4 h 6"/>
                  <a:gd name="T10" fmla="*/ 5 w 38"/>
                  <a:gd name="T11" fmla="*/ 6 h 6"/>
                  <a:gd name="T12" fmla="*/ 35 w 38"/>
                  <a:gd name="T13" fmla="*/ 6 h 6"/>
                  <a:gd name="T14" fmla="*/ 35 w 38"/>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6">
                    <a:moveTo>
                      <a:pt x="35" y="6"/>
                    </a:moveTo>
                    <a:cubicBezTo>
                      <a:pt x="36" y="6"/>
                      <a:pt x="38" y="4"/>
                      <a:pt x="38" y="4"/>
                    </a:cubicBezTo>
                    <a:cubicBezTo>
                      <a:pt x="38" y="2"/>
                      <a:pt x="36" y="0"/>
                      <a:pt x="35" y="0"/>
                    </a:cubicBezTo>
                    <a:cubicBezTo>
                      <a:pt x="0" y="0"/>
                      <a:pt x="5" y="0"/>
                      <a:pt x="5" y="0"/>
                    </a:cubicBezTo>
                    <a:cubicBezTo>
                      <a:pt x="4" y="0"/>
                      <a:pt x="3" y="2"/>
                      <a:pt x="3" y="4"/>
                    </a:cubicBezTo>
                    <a:cubicBezTo>
                      <a:pt x="3" y="4"/>
                      <a:pt x="4" y="6"/>
                      <a:pt x="5" y="6"/>
                    </a:cubicBezTo>
                    <a:cubicBezTo>
                      <a:pt x="35" y="6"/>
                      <a:pt x="35" y="6"/>
                      <a:pt x="35" y="6"/>
                    </a:cubicBezTo>
                    <a:cubicBezTo>
                      <a:pt x="35" y="6"/>
                      <a:pt x="35" y="6"/>
                      <a:pt x="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40" name="Freeform 79"/>
              <p:cNvSpPr>
                <a:spLocks/>
              </p:cNvSpPr>
              <p:nvPr/>
            </p:nvSpPr>
            <p:spPr bwMode="auto">
              <a:xfrm>
                <a:off x="3676650" y="4649788"/>
                <a:ext cx="198438" cy="19050"/>
              </a:xfrm>
              <a:custGeom>
                <a:avLst/>
                <a:gdLst>
                  <a:gd name="T0" fmla="*/ 19 w 53"/>
                  <a:gd name="T1" fmla="*/ 5 h 5"/>
                  <a:gd name="T2" fmla="*/ 48 w 53"/>
                  <a:gd name="T3" fmla="*/ 5 h 5"/>
                  <a:gd name="T4" fmla="*/ 51 w 53"/>
                  <a:gd name="T5" fmla="*/ 2 h 5"/>
                  <a:gd name="T6" fmla="*/ 48 w 53"/>
                  <a:gd name="T7" fmla="*/ 0 h 5"/>
                  <a:gd name="T8" fmla="*/ 19 w 53"/>
                  <a:gd name="T9" fmla="*/ 0 h 5"/>
                  <a:gd name="T10" fmla="*/ 16 w 53"/>
                  <a:gd name="T11" fmla="*/ 2 h 5"/>
                  <a:gd name="T12" fmla="*/ 19 w 5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19" y="5"/>
                    </a:moveTo>
                    <a:cubicBezTo>
                      <a:pt x="53" y="5"/>
                      <a:pt x="48" y="5"/>
                      <a:pt x="48" y="5"/>
                    </a:cubicBezTo>
                    <a:cubicBezTo>
                      <a:pt x="50" y="5"/>
                      <a:pt x="51" y="4"/>
                      <a:pt x="51" y="2"/>
                    </a:cubicBezTo>
                    <a:cubicBezTo>
                      <a:pt x="51" y="1"/>
                      <a:pt x="50" y="0"/>
                      <a:pt x="48" y="0"/>
                    </a:cubicBezTo>
                    <a:cubicBezTo>
                      <a:pt x="0" y="0"/>
                      <a:pt x="19" y="0"/>
                      <a:pt x="19" y="0"/>
                    </a:cubicBezTo>
                    <a:cubicBezTo>
                      <a:pt x="18" y="0"/>
                      <a:pt x="16" y="1"/>
                      <a:pt x="16" y="2"/>
                    </a:cubicBezTo>
                    <a:cubicBezTo>
                      <a:pt x="16" y="4"/>
                      <a:pt x="18" y="5"/>
                      <a:pt x="1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41" name="Freeform 80"/>
              <p:cNvSpPr>
                <a:spLocks/>
              </p:cNvSpPr>
              <p:nvPr/>
            </p:nvSpPr>
            <p:spPr bwMode="auto">
              <a:xfrm>
                <a:off x="3729037" y="4687888"/>
                <a:ext cx="150813" cy="15875"/>
              </a:xfrm>
              <a:custGeom>
                <a:avLst/>
                <a:gdLst>
                  <a:gd name="T0" fmla="*/ 5 w 40"/>
                  <a:gd name="T1" fmla="*/ 4 h 4"/>
                  <a:gd name="T2" fmla="*/ 34 w 40"/>
                  <a:gd name="T3" fmla="*/ 4 h 4"/>
                  <a:gd name="T4" fmla="*/ 37 w 40"/>
                  <a:gd name="T5" fmla="*/ 2 h 4"/>
                  <a:gd name="T6" fmla="*/ 34 w 40"/>
                  <a:gd name="T7" fmla="*/ 0 h 4"/>
                  <a:gd name="T8" fmla="*/ 5 w 40"/>
                  <a:gd name="T9" fmla="*/ 0 h 4"/>
                  <a:gd name="T10" fmla="*/ 2 w 40"/>
                  <a:gd name="T11" fmla="*/ 2 h 4"/>
                  <a:gd name="T12" fmla="*/ 5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5" y="4"/>
                    </a:moveTo>
                    <a:cubicBezTo>
                      <a:pt x="40" y="4"/>
                      <a:pt x="34" y="4"/>
                      <a:pt x="34" y="4"/>
                    </a:cubicBezTo>
                    <a:cubicBezTo>
                      <a:pt x="36" y="4"/>
                      <a:pt x="37" y="3"/>
                      <a:pt x="37" y="2"/>
                    </a:cubicBezTo>
                    <a:cubicBezTo>
                      <a:pt x="37" y="0"/>
                      <a:pt x="36" y="0"/>
                      <a:pt x="34" y="0"/>
                    </a:cubicBezTo>
                    <a:cubicBezTo>
                      <a:pt x="0" y="0"/>
                      <a:pt x="5" y="0"/>
                      <a:pt x="5" y="0"/>
                    </a:cubicBezTo>
                    <a:cubicBezTo>
                      <a:pt x="4" y="0"/>
                      <a:pt x="2" y="0"/>
                      <a:pt x="2" y="2"/>
                    </a:cubicBezTo>
                    <a:cubicBezTo>
                      <a:pt x="2" y="3"/>
                      <a:pt x="4"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sp>
            <p:nvSpPr>
              <p:cNvPr id="142" name="Freeform 81"/>
              <p:cNvSpPr>
                <a:spLocks/>
              </p:cNvSpPr>
              <p:nvPr/>
            </p:nvSpPr>
            <p:spPr bwMode="auto">
              <a:xfrm>
                <a:off x="3729037" y="4719638"/>
                <a:ext cx="139700" cy="22225"/>
              </a:xfrm>
              <a:custGeom>
                <a:avLst/>
                <a:gdLst>
                  <a:gd name="T0" fmla="*/ 34 w 37"/>
                  <a:gd name="T1" fmla="*/ 6 h 6"/>
                  <a:gd name="T2" fmla="*/ 37 w 37"/>
                  <a:gd name="T3" fmla="*/ 4 h 6"/>
                  <a:gd name="T4" fmla="*/ 34 w 37"/>
                  <a:gd name="T5" fmla="*/ 0 h 6"/>
                  <a:gd name="T6" fmla="*/ 5 w 37"/>
                  <a:gd name="T7" fmla="*/ 0 h 6"/>
                  <a:gd name="T8" fmla="*/ 2 w 37"/>
                  <a:gd name="T9" fmla="*/ 4 h 6"/>
                  <a:gd name="T10" fmla="*/ 5 w 37"/>
                  <a:gd name="T11" fmla="*/ 6 h 6"/>
                  <a:gd name="T12" fmla="*/ 34 w 37"/>
                  <a:gd name="T13" fmla="*/ 6 h 6"/>
                  <a:gd name="T14" fmla="*/ 34 w 37"/>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
                    <a:moveTo>
                      <a:pt x="34" y="6"/>
                    </a:moveTo>
                    <a:cubicBezTo>
                      <a:pt x="36" y="6"/>
                      <a:pt x="37" y="4"/>
                      <a:pt x="37" y="4"/>
                    </a:cubicBezTo>
                    <a:cubicBezTo>
                      <a:pt x="37" y="2"/>
                      <a:pt x="36" y="0"/>
                      <a:pt x="34" y="0"/>
                    </a:cubicBezTo>
                    <a:cubicBezTo>
                      <a:pt x="0" y="0"/>
                      <a:pt x="5" y="0"/>
                      <a:pt x="5" y="0"/>
                    </a:cubicBezTo>
                    <a:cubicBezTo>
                      <a:pt x="4" y="0"/>
                      <a:pt x="2" y="2"/>
                      <a:pt x="2" y="4"/>
                    </a:cubicBezTo>
                    <a:cubicBezTo>
                      <a:pt x="2" y="4"/>
                      <a:pt x="4" y="6"/>
                      <a:pt x="5" y="6"/>
                    </a:cubicBezTo>
                    <a:cubicBezTo>
                      <a:pt x="34" y="6"/>
                      <a:pt x="34" y="6"/>
                      <a:pt x="34" y="6"/>
                    </a:cubicBezTo>
                    <a:cubicBezTo>
                      <a:pt x="34" y="6"/>
                      <a:pt x="34" y="6"/>
                      <a:pt x="3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fontAlgn="ctr"/>
                <a:endParaRPr lang="en-US" altLang="zh-CN" dirty="0">
                  <a:latin typeface="Arial" panose="020B0604020202020204" pitchFamily="34" charset="0"/>
                </a:endParaRPr>
              </a:p>
            </p:txBody>
          </p:sp>
        </p:grpSp>
        <p:sp>
          <p:nvSpPr>
            <p:cNvPr id="143" name="TextBox 64"/>
            <p:cNvSpPr txBox="1"/>
            <p:nvPr/>
          </p:nvSpPr>
          <p:spPr>
            <a:xfrm>
              <a:off x="8956270" y="6152075"/>
              <a:ext cx="787728" cy="287307"/>
            </a:xfrm>
            <a:prstGeom prst="rect">
              <a:avLst/>
            </a:prstGeom>
            <a:noFill/>
          </p:spPr>
          <p:txBody>
            <a:bodyPr wrap="none" rtlCol="0">
              <a:spAutoFit/>
            </a:bodyPr>
            <a:lstStyle/>
            <a:p>
              <a:pPr algn="ctr" fontAlgn="ctr">
                <a:buNone/>
              </a:pPr>
              <a:r>
                <a:rPr lang="en-US" sz="1050" dirty="0" smtClean="0">
                  <a:latin typeface="Arial" panose="020B0604020202020204" pitchFamily="34" charset="0"/>
                </a:rPr>
                <a:t>Network</a:t>
              </a:r>
              <a:endParaRPr lang="en-US" altLang="zh-CN" sz="1050" dirty="0">
                <a:latin typeface="Arial" panose="020B0604020202020204" pitchFamily="34" charset="0"/>
                <a:ea typeface="微软雅黑" pitchFamily="34" charset="-122"/>
              </a:endParaRPr>
            </a:p>
          </p:txBody>
        </p:sp>
        <p:sp>
          <p:nvSpPr>
            <p:cNvPr id="145" name="圆角矩形 144"/>
            <p:cNvSpPr/>
            <p:nvPr/>
          </p:nvSpPr>
          <p:spPr bwMode="auto">
            <a:xfrm>
              <a:off x="10854522" y="3215650"/>
              <a:ext cx="927834" cy="1888925"/>
            </a:xfrm>
            <a:prstGeom prst="roundRect">
              <a:avLst>
                <a:gd name="adj" fmla="val 13595"/>
              </a:avLst>
            </a:prstGeom>
            <a:solidFill>
              <a:schemeClr val="accent6"/>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vert270" wrap="none" anchor="ctr" anchorCtr="1"/>
            <a:lstStyle/>
            <a:p>
              <a:pPr indent="-134662" algn="ctr" defTabSz="913661" fontAlgn="ctr">
                <a:lnSpc>
                  <a:spcPct val="90000"/>
                </a:lnSpc>
                <a:spcBef>
                  <a:spcPct val="20000"/>
                </a:spcBef>
                <a:spcAft>
                  <a:spcPts val="0"/>
                </a:spcAft>
                <a:buClr>
                  <a:srgbClr val="CC9900"/>
                </a:buClr>
                <a:buSzPct val="100000"/>
                <a:defRPr/>
              </a:pPr>
              <a:r>
                <a:rPr lang="en-US" sz="1350" b="1" dirty="0" smtClean="0">
                  <a:solidFill>
                    <a:schemeClr val="tx2"/>
                  </a:solidFill>
                  <a:latin typeface="Arial" panose="020B0604020202020204" pitchFamily="34" charset="0"/>
                </a:rPr>
                <a:t>Service migration</a:t>
              </a:r>
              <a:endParaRPr lang="en-US" sz="1350" b="1" dirty="0">
                <a:solidFill>
                  <a:schemeClr val="tx2"/>
                </a:solidFill>
                <a:latin typeface="Arial" panose="020B0604020202020204" pitchFamily="34" charset="0"/>
              </a:endParaRPr>
            </a:p>
          </p:txBody>
        </p:sp>
        <p:sp>
          <p:nvSpPr>
            <p:cNvPr id="147" name="圆角矩形 146"/>
            <p:cNvSpPr/>
            <p:nvPr/>
          </p:nvSpPr>
          <p:spPr bwMode="auto">
            <a:xfrm>
              <a:off x="412527" y="3221207"/>
              <a:ext cx="927834" cy="1888925"/>
            </a:xfrm>
            <a:prstGeom prst="roundRect">
              <a:avLst>
                <a:gd name="adj" fmla="val 13595"/>
              </a:avLst>
            </a:prstGeom>
            <a:solidFill>
              <a:schemeClr val="accent6"/>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vert270" wrap="none" anchor="ctr" anchorCtr="1"/>
            <a:lstStyle/>
            <a:p>
              <a:pPr indent="-134662" algn="ctr" defTabSz="913661" fontAlgn="ctr">
                <a:lnSpc>
                  <a:spcPct val="90000"/>
                </a:lnSpc>
                <a:spcBef>
                  <a:spcPct val="20000"/>
                </a:spcBef>
                <a:spcAft>
                  <a:spcPts val="0"/>
                </a:spcAft>
                <a:buClr>
                  <a:srgbClr val="CC9900"/>
                </a:buClr>
                <a:buSzPct val="100000"/>
                <a:defRPr/>
              </a:pPr>
              <a:r>
                <a:rPr lang="en-US" sz="1350" b="1" dirty="0" smtClean="0">
                  <a:solidFill>
                    <a:schemeClr val="tx2"/>
                  </a:solidFill>
                  <a:latin typeface="Arial" panose="020B0604020202020204" pitchFamily="34" charset="0"/>
                </a:rPr>
                <a:t>Centralized O&amp;M</a:t>
              </a:r>
              <a:endParaRPr lang="en-US" sz="1350" b="1" dirty="0">
                <a:solidFill>
                  <a:schemeClr val="tx2"/>
                </a:solidFill>
                <a:latin typeface="Arial" panose="020B0604020202020204" pitchFamily="34" charset="0"/>
              </a:endParaRPr>
            </a:p>
          </p:txBody>
        </p:sp>
        <p:sp>
          <p:nvSpPr>
            <p:cNvPr id="148" name="Freeform 6"/>
            <p:cNvSpPr>
              <a:spLocks/>
            </p:cNvSpPr>
            <p:nvPr/>
          </p:nvSpPr>
          <p:spPr bwMode="auto">
            <a:xfrm>
              <a:off x="417898" y="909514"/>
              <a:ext cx="1124424" cy="710519"/>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57150">
              <a:solidFill>
                <a:srgbClr val="00ADED"/>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8555" tIns="72000" rIns="68555" bIns="34277" numCol="1" rtlCol="0" anchor="ctr" anchorCtr="1" compatLnSpc="1"/>
            <a:lstStyle/>
            <a:p>
              <a:pPr algn="ctr" defTabSz="685549" fontAlgn="ctr"/>
              <a:endParaRPr lang="en-US" altLang="zh-CN" sz="900" b="1" dirty="0" smtClean="0">
                <a:solidFill>
                  <a:schemeClr val="tx1"/>
                </a:solidFill>
                <a:effectLst>
                  <a:outerShdw blurRad="38100" dist="38100" dir="2700000" algn="tl">
                    <a:srgbClr val="000000">
                      <a:alpha val="43137"/>
                    </a:srgbClr>
                  </a:outerShdw>
                </a:effectLst>
                <a:latin typeface="Arial" panose="020B0604020202020204" pitchFamily="34" charset="0"/>
                <a:ea typeface="方正兰亭准黑简体" panose="02000000000000000000" pitchFamily="2" charset="-122"/>
              </a:endParaRPr>
            </a:p>
            <a:p>
              <a:pPr algn="ctr" defTabSz="685549" fontAlgn="ctr"/>
              <a:r>
                <a:rPr lang="en-US" sz="900" b="1" dirty="0" smtClean="0">
                  <a:solidFill>
                    <a:schemeClr val="tx1"/>
                  </a:solidFill>
                  <a:latin typeface="Arial" panose="020B0604020202020204" pitchFamily="34" charset="0"/>
                </a:rPr>
                <a:t>Web &amp; Mobile</a:t>
              </a:r>
              <a:endParaRPr lang="en-US" altLang="zh-CN" sz="900" b="1" dirty="0">
                <a:solidFill>
                  <a:schemeClr val="tx1"/>
                </a:solidFill>
                <a:latin typeface="Arial" panose="020B0604020202020204" pitchFamily="34" charset="0"/>
                <a:ea typeface="方正兰亭准黑简体" panose="02000000000000000000" pitchFamily="2" charset="-122"/>
              </a:endParaRPr>
            </a:p>
          </p:txBody>
        </p:sp>
        <p:sp>
          <p:nvSpPr>
            <p:cNvPr id="149" name="Freeform 6"/>
            <p:cNvSpPr>
              <a:spLocks/>
            </p:cNvSpPr>
            <p:nvPr/>
          </p:nvSpPr>
          <p:spPr bwMode="auto">
            <a:xfrm>
              <a:off x="2025208" y="909514"/>
              <a:ext cx="1124424" cy="710519"/>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57150">
              <a:solidFill>
                <a:srgbClr val="00ADED"/>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8555" tIns="72000" rIns="68555" bIns="34277" numCol="1" rtlCol="0" anchor="ctr" anchorCtr="1" compatLnSpc="1"/>
            <a:lstStyle/>
            <a:p>
              <a:pPr algn="ctr" defTabSz="685549" fontAlgn="ctr"/>
              <a:endParaRPr lang="en-US" altLang="zh-CN" sz="900" b="1" dirty="0" smtClean="0">
                <a:solidFill>
                  <a:schemeClr val="tx1"/>
                </a:solidFill>
                <a:effectLst>
                  <a:outerShdw blurRad="38100" dist="38100" dir="2700000" algn="tl">
                    <a:srgbClr val="000000">
                      <a:alpha val="43137"/>
                    </a:srgbClr>
                  </a:outerShdw>
                </a:effectLst>
                <a:latin typeface="Arial" panose="020B0604020202020204" pitchFamily="34" charset="0"/>
                <a:ea typeface="方正兰亭准黑简体" panose="02000000000000000000" pitchFamily="2" charset="-122"/>
              </a:endParaRPr>
            </a:p>
            <a:p>
              <a:pPr algn="ctr" defTabSz="685549" fontAlgn="ctr"/>
              <a:r>
                <a:rPr lang="en-US" sz="900" b="1" dirty="0" smtClean="0">
                  <a:solidFill>
                    <a:schemeClr val="tx1"/>
                  </a:solidFill>
                  <a:latin typeface="Arial" panose="020B0604020202020204" pitchFamily="34" charset="0"/>
                </a:rPr>
                <a:t>SAP HANA</a:t>
              </a:r>
              <a:endParaRPr lang="en-US" altLang="zh-CN" sz="900" b="1" dirty="0">
                <a:solidFill>
                  <a:schemeClr val="tx1"/>
                </a:solidFill>
                <a:latin typeface="Arial" panose="020B0604020202020204" pitchFamily="34" charset="0"/>
                <a:ea typeface="方正兰亭准黑简体" panose="02000000000000000000" pitchFamily="2" charset="-122"/>
              </a:endParaRPr>
            </a:p>
          </p:txBody>
        </p:sp>
        <p:sp>
          <p:nvSpPr>
            <p:cNvPr id="150" name="Freeform 6"/>
            <p:cNvSpPr>
              <a:spLocks/>
            </p:cNvSpPr>
            <p:nvPr/>
          </p:nvSpPr>
          <p:spPr bwMode="auto">
            <a:xfrm>
              <a:off x="3632518" y="909514"/>
              <a:ext cx="1124424" cy="710519"/>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57150">
              <a:solidFill>
                <a:srgbClr val="00ADED"/>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8555" tIns="72000" rIns="68555" bIns="34277" numCol="1" rtlCol="0" anchor="ctr" anchorCtr="1" compatLnSpc="1"/>
            <a:lstStyle/>
            <a:p>
              <a:pPr algn="ctr" defTabSz="685549" fontAlgn="ctr"/>
              <a:endParaRPr lang="en-US" altLang="zh-CN" sz="900" b="1" dirty="0" smtClean="0">
                <a:solidFill>
                  <a:schemeClr val="tx1"/>
                </a:solidFill>
                <a:effectLst>
                  <a:outerShdw blurRad="38100" dist="38100" dir="2700000" algn="tl">
                    <a:srgbClr val="000000">
                      <a:alpha val="43137"/>
                    </a:srgbClr>
                  </a:outerShdw>
                </a:effectLst>
                <a:latin typeface="Arial" panose="020B0604020202020204" pitchFamily="34" charset="0"/>
                <a:ea typeface="方正兰亭准黑简体" panose="02000000000000000000" pitchFamily="2" charset="-122"/>
              </a:endParaRPr>
            </a:p>
            <a:p>
              <a:pPr algn="ctr" defTabSz="685549" fontAlgn="ctr"/>
              <a:r>
                <a:rPr lang="en-US" sz="900" b="1" dirty="0" smtClean="0">
                  <a:solidFill>
                    <a:schemeClr val="tx1"/>
                  </a:solidFill>
                  <a:latin typeface="Arial" panose="020B0604020202020204" pitchFamily="34" charset="0"/>
                </a:rPr>
                <a:t>HPC</a:t>
              </a:r>
              <a:endParaRPr lang="en-US" altLang="zh-CN" sz="900" b="1" dirty="0">
                <a:solidFill>
                  <a:schemeClr val="tx1"/>
                </a:solidFill>
                <a:latin typeface="Arial" panose="020B0604020202020204" pitchFamily="34" charset="0"/>
                <a:ea typeface="方正兰亭准黑简体" panose="02000000000000000000" pitchFamily="2" charset="-122"/>
              </a:endParaRPr>
            </a:p>
          </p:txBody>
        </p:sp>
        <p:sp>
          <p:nvSpPr>
            <p:cNvPr id="151" name="Freeform 6"/>
            <p:cNvSpPr>
              <a:spLocks/>
            </p:cNvSpPr>
            <p:nvPr/>
          </p:nvSpPr>
          <p:spPr bwMode="auto">
            <a:xfrm>
              <a:off x="5239828" y="909514"/>
              <a:ext cx="1124424" cy="710519"/>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57150">
              <a:solidFill>
                <a:srgbClr val="00ADED"/>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8555" tIns="72000" rIns="68555" bIns="34277" numCol="1" rtlCol="0" anchor="ctr" anchorCtr="1" compatLnSpc="1"/>
            <a:lstStyle/>
            <a:p>
              <a:pPr algn="ctr" defTabSz="685549" fontAlgn="ctr"/>
              <a:endParaRPr lang="en-US" altLang="zh-CN" sz="900" b="1" dirty="0" smtClean="0">
                <a:solidFill>
                  <a:schemeClr val="tx1"/>
                </a:solidFill>
                <a:effectLst>
                  <a:outerShdw blurRad="38100" dist="38100" dir="2700000" algn="tl">
                    <a:srgbClr val="000000">
                      <a:alpha val="43137"/>
                    </a:srgbClr>
                  </a:outerShdw>
                </a:effectLst>
                <a:latin typeface="Arial" panose="020B0604020202020204" pitchFamily="34" charset="0"/>
                <a:ea typeface="方正兰亭准黑简体" panose="02000000000000000000" pitchFamily="2" charset="-122"/>
              </a:endParaRPr>
            </a:p>
            <a:p>
              <a:pPr algn="ctr" defTabSz="685549" fontAlgn="ctr"/>
              <a:r>
                <a:rPr lang="en-US" sz="900" b="1" dirty="0" smtClean="0">
                  <a:solidFill>
                    <a:schemeClr val="tx1"/>
                  </a:solidFill>
                  <a:latin typeface="Arial" panose="020B0604020202020204" pitchFamily="34" charset="0"/>
                </a:rPr>
                <a:t>Big Data</a:t>
              </a:r>
              <a:endParaRPr lang="en-US" altLang="zh-CN" sz="900" b="1" dirty="0">
                <a:solidFill>
                  <a:schemeClr val="tx1"/>
                </a:solidFill>
                <a:latin typeface="Arial" panose="020B0604020202020204" pitchFamily="34" charset="0"/>
                <a:ea typeface="方正兰亭准黑简体" panose="02000000000000000000" pitchFamily="2" charset="-122"/>
              </a:endParaRPr>
            </a:p>
          </p:txBody>
        </p:sp>
        <p:sp>
          <p:nvSpPr>
            <p:cNvPr id="152" name="Freeform 6"/>
            <p:cNvSpPr>
              <a:spLocks/>
            </p:cNvSpPr>
            <p:nvPr/>
          </p:nvSpPr>
          <p:spPr bwMode="auto">
            <a:xfrm>
              <a:off x="6847138" y="909514"/>
              <a:ext cx="1124424" cy="710519"/>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57150">
              <a:solidFill>
                <a:srgbClr val="00ADED"/>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8555" tIns="72000" rIns="68555" bIns="34277" numCol="1" rtlCol="0" anchor="ctr" anchorCtr="1" compatLnSpc="1"/>
            <a:lstStyle/>
            <a:p>
              <a:pPr algn="ctr" defTabSz="685549" fontAlgn="ctr"/>
              <a:endParaRPr lang="en-US" altLang="zh-CN" sz="900" b="1" dirty="0" smtClean="0">
                <a:solidFill>
                  <a:schemeClr val="tx1"/>
                </a:solidFill>
                <a:effectLst>
                  <a:outerShdw blurRad="38100" dist="38100" dir="2700000" algn="tl">
                    <a:srgbClr val="000000">
                      <a:alpha val="43137"/>
                    </a:srgbClr>
                  </a:outerShdw>
                </a:effectLst>
                <a:latin typeface="Arial" panose="020B0604020202020204" pitchFamily="34" charset="0"/>
                <a:ea typeface="方正兰亭准黑简体" panose="02000000000000000000" pitchFamily="2" charset="-122"/>
              </a:endParaRPr>
            </a:p>
            <a:p>
              <a:pPr algn="ctr" defTabSz="685549" fontAlgn="ctr"/>
              <a:r>
                <a:rPr lang="en-US" sz="900" b="1" dirty="0" smtClean="0">
                  <a:solidFill>
                    <a:schemeClr val="tx1"/>
                  </a:solidFill>
                  <a:latin typeface="Arial" panose="020B0604020202020204" pitchFamily="34" charset="0"/>
                </a:rPr>
                <a:t>NFVI</a:t>
              </a:r>
              <a:endParaRPr lang="en-US" altLang="zh-CN" sz="900" b="1" dirty="0">
                <a:solidFill>
                  <a:schemeClr val="tx1"/>
                </a:solidFill>
                <a:latin typeface="Arial" panose="020B0604020202020204" pitchFamily="34" charset="0"/>
                <a:ea typeface="方正兰亭准黑简体" panose="02000000000000000000" pitchFamily="2" charset="-122"/>
              </a:endParaRPr>
            </a:p>
          </p:txBody>
        </p:sp>
        <p:sp>
          <p:nvSpPr>
            <p:cNvPr id="153" name="Freeform 6"/>
            <p:cNvSpPr>
              <a:spLocks/>
            </p:cNvSpPr>
            <p:nvPr/>
          </p:nvSpPr>
          <p:spPr bwMode="auto">
            <a:xfrm>
              <a:off x="8454448" y="909514"/>
              <a:ext cx="1124424" cy="710519"/>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57150">
              <a:solidFill>
                <a:srgbClr val="00ADED"/>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8555" tIns="72000" rIns="68555" bIns="34277" numCol="1" rtlCol="0" anchor="ctr" anchorCtr="1" compatLnSpc="1"/>
            <a:lstStyle/>
            <a:p>
              <a:pPr algn="ctr" defTabSz="685549" fontAlgn="ctr"/>
              <a:endParaRPr lang="en-US" altLang="zh-CN" sz="900" b="1" dirty="0" smtClean="0">
                <a:solidFill>
                  <a:schemeClr val="tx1"/>
                </a:solidFill>
                <a:effectLst>
                  <a:outerShdw blurRad="38100" dist="38100" dir="2700000" algn="tl">
                    <a:srgbClr val="000000">
                      <a:alpha val="43137"/>
                    </a:srgbClr>
                  </a:outerShdw>
                </a:effectLst>
                <a:latin typeface="Arial" panose="020B0604020202020204" pitchFamily="34" charset="0"/>
                <a:ea typeface="方正兰亭准黑简体" panose="02000000000000000000" pitchFamily="2" charset="-122"/>
              </a:endParaRPr>
            </a:p>
            <a:p>
              <a:pPr algn="ctr" defTabSz="685549" fontAlgn="ctr"/>
              <a:r>
                <a:rPr lang="en-US" sz="900" b="1" dirty="0" smtClean="0">
                  <a:solidFill>
                    <a:schemeClr val="tx1"/>
                  </a:solidFill>
                  <a:latin typeface="Arial" panose="020B0604020202020204" pitchFamily="34" charset="0"/>
                </a:rPr>
                <a:t>IT Hosting</a:t>
              </a:r>
              <a:endParaRPr lang="en-US" altLang="zh-CN" sz="900" b="1" dirty="0">
                <a:solidFill>
                  <a:schemeClr val="tx1"/>
                </a:solidFill>
                <a:latin typeface="Arial" panose="020B0604020202020204" pitchFamily="34" charset="0"/>
                <a:ea typeface="方正兰亭准黑简体" panose="02000000000000000000" pitchFamily="2" charset="-122"/>
              </a:endParaRPr>
            </a:p>
          </p:txBody>
        </p:sp>
        <p:sp>
          <p:nvSpPr>
            <p:cNvPr id="154" name="Freeform 6"/>
            <p:cNvSpPr>
              <a:spLocks/>
            </p:cNvSpPr>
            <p:nvPr/>
          </p:nvSpPr>
          <p:spPr bwMode="auto">
            <a:xfrm>
              <a:off x="10061759" y="909514"/>
              <a:ext cx="1124424" cy="710519"/>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57150">
              <a:solidFill>
                <a:srgbClr val="00ADED"/>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8555" tIns="72000" rIns="68555" bIns="34277" numCol="1" rtlCol="0" anchor="ctr" anchorCtr="1" compatLnSpc="1"/>
            <a:lstStyle/>
            <a:p>
              <a:pPr algn="ctr" defTabSz="685549" fontAlgn="ctr"/>
              <a:endParaRPr lang="en-US" altLang="zh-CN" sz="900" b="1" dirty="0" smtClean="0">
                <a:solidFill>
                  <a:schemeClr val="tx1"/>
                </a:solidFill>
                <a:effectLst>
                  <a:outerShdw blurRad="38100" dist="38100" dir="2700000" algn="tl">
                    <a:srgbClr val="000000">
                      <a:alpha val="43137"/>
                    </a:srgbClr>
                  </a:outerShdw>
                </a:effectLst>
                <a:latin typeface="Arial" panose="020B0604020202020204" pitchFamily="34" charset="0"/>
                <a:ea typeface="方正兰亭准黑简体" panose="02000000000000000000" pitchFamily="2" charset="-122"/>
              </a:endParaRPr>
            </a:p>
            <a:p>
              <a:pPr algn="ctr" defTabSz="685549" fontAlgn="ctr"/>
              <a:r>
                <a:rPr lang="en-US" sz="900" b="1" dirty="0" smtClean="0">
                  <a:solidFill>
                    <a:schemeClr val="tx1"/>
                  </a:solidFill>
                  <a:latin typeface="Arial" panose="020B0604020202020204" pitchFamily="34" charset="0"/>
                </a:rPr>
                <a:t>AI</a:t>
              </a:r>
              <a:endParaRPr lang="en-US" altLang="zh-CN" sz="900" b="1" dirty="0">
                <a:solidFill>
                  <a:schemeClr val="tx1"/>
                </a:solidFill>
                <a:latin typeface="Arial" panose="020B0604020202020204" pitchFamily="34" charset="0"/>
                <a:ea typeface="方正兰亭准黑简体" panose="02000000000000000000" pitchFamily="2" charset="-122"/>
              </a:endParaRPr>
            </a:p>
          </p:txBody>
        </p:sp>
        <p:sp>
          <p:nvSpPr>
            <p:cNvPr id="3" name="文本框 2"/>
            <p:cNvSpPr txBox="1"/>
            <p:nvPr/>
          </p:nvSpPr>
          <p:spPr>
            <a:xfrm>
              <a:off x="11443434" y="1060968"/>
              <a:ext cx="336484" cy="278600"/>
            </a:xfrm>
            <a:prstGeom prst="rect">
              <a:avLst/>
            </a:prstGeom>
            <a:noFill/>
          </p:spPr>
          <p:txBody>
            <a:bodyPr wrap="none" rtlCol="0">
              <a:spAutoFit/>
            </a:bodyPr>
            <a:lstStyle/>
            <a:p>
              <a:pPr algn="ctr" fontAlgn="ctr"/>
              <a:r>
                <a:rPr lang="en-US" dirty="0" smtClean="0">
                  <a:latin typeface="Arial" panose="020B0604020202020204" pitchFamily="34" charset="0"/>
                </a:rPr>
                <a:t>...</a:t>
              </a:r>
              <a:endParaRPr lang="en-US" dirty="0">
                <a:latin typeface="Arial" panose="020B0604020202020204" pitchFamily="34" charset="0"/>
              </a:endParaRPr>
            </a:p>
          </p:txBody>
        </p:sp>
      </p:grpSp>
      <p:sp>
        <p:nvSpPr>
          <p:cNvPr id="146"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fontAlgn="ctr">
              <a:defRPr/>
            </a:pPr>
            <a:r>
              <a:rPr lang="en-US" altLang="zh-CN" sz="2800" b="1" dirty="0" err="1">
                <a:latin typeface="Arial" panose="020B0604020202020204" pitchFamily="34" charset="0"/>
              </a:rPr>
              <a:t>FusionSphere</a:t>
            </a:r>
            <a:r>
              <a:rPr lang="en-US" altLang="zh-CN" sz="2800" b="1" dirty="0">
                <a:latin typeface="Arial" panose="020B0604020202020204" pitchFamily="34" charset="0"/>
              </a:rPr>
              <a:t> Architecture</a:t>
            </a:r>
            <a:endParaRPr lang="en-US" altLang="zh-CN" sz="2800" b="1" kern="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7394388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圆角矩形 436"/>
          <p:cNvSpPr/>
          <p:nvPr/>
        </p:nvSpPr>
        <p:spPr bwMode="auto">
          <a:xfrm>
            <a:off x="2015548" y="1767825"/>
            <a:ext cx="8141922" cy="833083"/>
          </a:xfrm>
          <a:prstGeom prst="roundRect">
            <a:avLst>
              <a:gd name="adj" fmla="val 8613"/>
            </a:avLst>
          </a:prstGeom>
          <a:solidFill>
            <a:schemeClr val="accent6">
              <a:lumMod val="60000"/>
              <a:lumOff val="40000"/>
            </a:schemeClr>
          </a:solidFill>
          <a:ln w="9525" cap="flat" cmpd="sng" algn="ctr">
            <a:noFill/>
            <a:prstDash val="dash"/>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defRPr/>
            </a:pPr>
            <a:endParaRPr lang="en-US" altLang="zh-CN" sz="1008"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2" name="圆角矩形 381"/>
          <p:cNvSpPr/>
          <p:nvPr/>
        </p:nvSpPr>
        <p:spPr bwMode="auto">
          <a:xfrm>
            <a:off x="2015547" y="2910685"/>
            <a:ext cx="6724732" cy="2780848"/>
          </a:xfrm>
          <a:prstGeom prst="roundRect">
            <a:avLst>
              <a:gd name="adj" fmla="val 3737"/>
            </a:avLst>
          </a:prstGeom>
          <a:solidFill>
            <a:schemeClr val="accent6"/>
          </a:solidFill>
          <a:ln>
            <a:noFill/>
          </a:ln>
          <a:effectLst/>
        </p:spPr>
        <p:txBody>
          <a:bodyPr vert="horz" wrap="square" lIns="102803" tIns="51404" rIns="102803" bIns="51404" numCol="1" rtlCol="0" anchor="ctr" anchorCtr="0" compatLnSpc="1">
            <a:prstTxWarp prst="textNoShape">
              <a:avLst/>
            </a:prstTxWarp>
          </a:bodyPr>
          <a:lstStyle/>
          <a:p>
            <a:pPr algn="ctr" defTabSz="987005" fontAlgn="ctr">
              <a:buClr>
                <a:srgbClr val="CC9900"/>
              </a:buClr>
              <a:defRPr/>
            </a:pPr>
            <a:endParaRPr lang="en-US" altLang="zh-CN" sz="824"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3" name="圆角矩形 382"/>
          <p:cNvSpPr/>
          <p:nvPr/>
        </p:nvSpPr>
        <p:spPr bwMode="auto">
          <a:xfrm>
            <a:off x="2236105" y="5137514"/>
            <a:ext cx="6425592" cy="470806"/>
          </a:xfrm>
          <a:prstGeom prst="roundRect">
            <a:avLst>
              <a:gd name="adj" fmla="val 15003"/>
            </a:avLst>
          </a:prstGeom>
          <a:noFill/>
          <a:ln w="9525" cap="flat" cmpd="sng" algn="ctr">
            <a:solidFill>
              <a:srgbClr val="0070C0"/>
            </a:solidFill>
            <a:prstDash val="dash"/>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defRPr/>
            </a:pPr>
            <a:endParaRPr lang="en-US" altLang="zh-CN" sz="1008"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4" name="圆角矩形 383"/>
          <p:cNvSpPr/>
          <p:nvPr/>
        </p:nvSpPr>
        <p:spPr bwMode="auto">
          <a:xfrm>
            <a:off x="6556944" y="4011491"/>
            <a:ext cx="2107493" cy="1072800"/>
          </a:xfrm>
          <a:prstGeom prst="roundRect">
            <a:avLst>
              <a:gd name="adj" fmla="val 8613"/>
            </a:avLst>
          </a:prstGeom>
          <a:noFill/>
          <a:ln w="9525" cap="flat" cmpd="sng" algn="ctr">
            <a:solidFill>
              <a:srgbClr val="0070C0"/>
            </a:solidFill>
            <a:prstDash val="dash"/>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defRPr/>
            </a:pPr>
            <a:endParaRPr lang="en-US" altLang="zh-CN" sz="1008"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5" name="圆角矩形 384"/>
          <p:cNvSpPr/>
          <p:nvPr/>
        </p:nvSpPr>
        <p:spPr bwMode="auto">
          <a:xfrm>
            <a:off x="4391734" y="4011491"/>
            <a:ext cx="2107493" cy="1072800"/>
          </a:xfrm>
          <a:prstGeom prst="roundRect">
            <a:avLst>
              <a:gd name="adj" fmla="val 8613"/>
            </a:avLst>
          </a:prstGeom>
          <a:noFill/>
          <a:ln w="9525" cap="flat" cmpd="sng" algn="ctr">
            <a:solidFill>
              <a:srgbClr val="0070C0"/>
            </a:solidFill>
            <a:prstDash val="dash"/>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defRPr/>
            </a:pPr>
            <a:endParaRPr lang="en-US" altLang="zh-CN" sz="1008"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6" name="圆角矩形 385"/>
          <p:cNvSpPr/>
          <p:nvPr/>
        </p:nvSpPr>
        <p:spPr bwMode="auto">
          <a:xfrm>
            <a:off x="2226523" y="4011215"/>
            <a:ext cx="2107493" cy="1073076"/>
          </a:xfrm>
          <a:prstGeom prst="roundRect">
            <a:avLst>
              <a:gd name="adj" fmla="val 8613"/>
            </a:avLst>
          </a:prstGeom>
          <a:noFill/>
          <a:ln w="9525" cap="flat" cmpd="sng" algn="ctr">
            <a:solidFill>
              <a:srgbClr val="0070C0"/>
            </a:solidFill>
            <a:prstDash val="dash"/>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defRPr/>
            </a:pPr>
            <a:endParaRPr lang="en-US" altLang="zh-CN" sz="1008"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7" name="圆角矩形 386"/>
          <p:cNvSpPr/>
          <p:nvPr/>
        </p:nvSpPr>
        <p:spPr bwMode="auto">
          <a:xfrm>
            <a:off x="2370172" y="4747480"/>
            <a:ext cx="1784553" cy="23575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Universal Virtualization Platform (UVP)</a:t>
            </a:r>
            <a:endParaRPr lang="en-US" sz="700" dirty="0">
              <a:solidFill>
                <a:sysClr val="windowText" lastClr="000000"/>
              </a:solidFill>
              <a:latin typeface="Arial" panose="020B0604020202020204" pitchFamily="34" charset="0"/>
            </a:endParaRPr>
          </a:p>
        </p:txBody>
      </p:sp>
      <p:sp>
        <p:nvSpPr>
          <p:cNvPr id="388" name="圆角矩形 387"/>
          <p:cNvSpPr/>
          <p:nvPr/>
        </p:nvSpPr>
        <p:spPr bwMode="auto">
          <a:xfrm>
            <a:off x="2475151" y="5306979"/>
            <a:ext cx="1640220" cy="248001"/>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Cloud Boot Service (CBS)</a:t>
            </a:r>
            <a:endParaRPr lang="en-US" sz="700" dirty="0">
              <a:solidFill>
                <a:sysClr val="windowText" lastClr="000000"/>
              </a:solidFill>
              <a:latin typeface="Arial" panose="020B0604020202020204" pitchFamily="34" charset="0"/>
            </a:endParaRPr>
          </a:p>
        </p:txBody>
      </p:sp>
      <p:sp>
        <p:nvSpPr>
          <p:cNvPr id="389" name="圆角矩形 388"/>
          <p:cNvSpPr/>
          <p:nvPr/>
        </p:nvSpPr>
        <p:spPr bwMode="auto">
          <a:xfrm>
            <a:off x="4802618" y="5306979"/>
            <a:ext cx="1640220" cy="248001"/>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Cloud Provisioning Service (CPS)</a:t>
            </a:r>
            <a:endParaRPr lang="en-US" sz="700" dirty="0">
              <a:solidFill>
                <a:sysClr val="windowText" lastClr="000000"/>
              </a:solidFill>
              <a:latin typeface="Arial" panose="020B0604020202020204" pitchFamily="34" charset="0"/>
            </a:endParaRPr>
          </a:p>
        </p:txBody>
      </p:sp>
      <p:sp>
        <p:nvSpPr>
          <p:cNvPr id="390" name="TextBox 83"/>
          <p:cNvSpPr txBox="1"/>
          <p:nvPr/>
        </p:nvSpPr>
        <p:spPr>
          <a:xfrm>
            <a:off x="3419659" y="5111526"/>
            <a:ext cx="4041723" cy="224314"/>
          </a:xfrm>
          <a:prstGeom prst="rect">
            <a:avLst/>
          </a:prstGeom>
          <a:noFill/>
        </p:spPr>
        <p:txBody>
          <a:bodyPr wrap="none" lIns="68536" tIns="34269" rIns="68536" bIns="34269" rtlCol="0">
            <a:spAutoFit/>
          </a:bodyPr>
          <a:lstStyle/>
          <a:p>
            <a:pPr fontAlgn="ctr">
              <a:spcBef>
                <a:spcPts val="0"/>
              </a:spcBef>
              <a:spcAft>
                <a:spcPts val="0"/>
              </a:spcAft>
              <a:defRPr/>
            </a:pPr>
            <a:r>
              <a:rPr lang="en-US" sz="1008" dirty="0" smtClean="0">
                <a:solidFill>
                  <a:sysClr val="windowText" lastClr="000000"/>
                </a:solidFill>
                <a:latin typeface="Arial" panose="020B0604020202020204" pitchFamily="34" charset="0"/>
              </a:rPr>
              <a:t>Common services - loading, deployment, and software management</a:t>
            </a:r>
            <a:endParaRPr lang="en-US" sz="1008" dirty="0">
              <a:solidFill>
                <a:sysClr val="windowText" lastClr="000000"/>
              </a:solidFill>
              <a:latin typeface="Arial" panose="020B0604020202020204" pitchFamily="34" charset="0"/>
            </a:endParaRPr>
          </a:p>
        </p:txBody>
      </p:sp>
      <p:sp>
        <p:nvSpPr>
          <p:cNvPr id="391" name="TextBox 84"/>
          <p:cNvSpPr txBox="1"/>
          <p:nvPr/>
        </p:nvSpPr>
        <p:spPr>
          <a:xfrm>
            <a:off x="2239718" y="4038901"/>
            <a:ext cx="2097280" cy="224314"/>
          </a:xfrm>
          <a:prstGeom prst="rect">
            <a:avLst/>
          </a:prstGeom>
          <a:noFill/>
        </p:spPr>
        <p:txBody>
          <a:bodyPr wrap="none" lIns="68536" tIns="34269" rIns="68536" bIns="34269" rtlCol="0">
            <a:spAutoFit/>
          </a:bodyPr>
          <a:lstStyle/>
          <a:p>
            <a:pPr fontAlgn="ctr">
              <a:spcBef>
                <a:spcPts val="0"/>
              </a:spcBef>
              <a:spcAft>
                <a:spcPts val="0"/>
              </a:spcAft>
              <a:defRPr/>
            </a:pPr>
            <a:r>
              <a:rPr lang="en-US" sz="1008" dirty="0" err="1" smtClean="0">
                <a:solidFill>
                  <a:sysClr val="windowText" lastClr="000000"/>
                </a:solidFill>
                <a:latin typeface="Arial" panose="020B0604020202020204" pitchFamily="34" charset="0"/>
              </a:rPr>
              <a:t>FusionCompute</a:t>
            </a:r>
            <a:r>
              <a:rPr lang="en-US" sz="1008" dirty="0" smtClean="0">
                <a:solidFill>
                  <a:sysClr val="windowText" lastClr="000000"/>
                </a:solidFill>
                <a:latin typeface="Arial" panose="020B0604020202020204" pitchFamily="34" charset="0"/>
              </a:rPr>
              <a:t>: virtual computing</a:t>
            </a:r>
            <a:endParaRPr lang="en-US" sz="1008" dirty="0">
              <a:solidFill>
                <a:sysClr val="windowText" lastClr="000000"/>
              </a:solidFill>
              <a:latin typeface="Arial" panose="020B0604020202020204" pitchFamily="34" charset="0"/>
            </a:endParaRPr>
          </a:p>
        </p:txBody>
      </p:sp>
      <p:sp>
        <p:nvSpPr>
          <p:cNvPr id="392" name="圆角矩形 391"/>
          <p:cNvSpPr/>
          <p:nvPr/>
        </p:nvSpPr>
        <p:spPr bwMode="auto">
          <a:xfrm>
            <a:off x="4531344" y="4743892"/>
            <a:ext cx="1784553" cy="23575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Distributed storage engine (</a:t>
            </a:r>
            <a:r>
              <a:rPr lang="en-US" sz="700" dirty="0" err="1" smtClean="0">
                <a:solidFill>
                  <a:sysClr val="windowText" lastClr="000000"/>
                </a:solidFill>
                <a:latin typeface="Arial" panose="020B0604020202020204" pitchFamily="34" charset="0"/>
              </a:rPr>
              <a:t>DSware</a:t>
            </a:r>
            <a:r>
              <a:rPr lang="en-US" sz="700" dirty="0" smtClean="0">
                <a:solidFill>
                  <a:sysClr val="windowText" lastClr="000000"/>
                </a:solidFill>
                <a:latin typeface="Arial" panose="020B0604020202020204" pitchFamily="34" charset="0"/>
              </a:rPr>
              <a:t>)</a:t>
            </a:r>
            <a:endParaRPr lang="en-US" sz="700" dirty="0">
              <a:solidFill>
                <a:sysClr val="windowText" lastClr="000000"/>
              </a:solidFill>
              <a:latin typeface="Arial" panose="020B0604020202020204" pitchFamily="34" charset="0"/>
            </a:endParaRPr>
          </a:p>
        </p:txBody>
      </p:sp>
      <p:sp>
        <p:nvSpPr>
          <p:cNvPr id="393" name="圆角矩形 392"/>
          <p:cNvSpPr/>
          <p:nvPr/>
        </p:nvSpPr>
        <p:spPr bwMode="auto">
          <a:xfrm>
            <a:off x="4525458" y="4314595"/>
            <a:ext cx="562430" cy="380224"/>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Storage offloading</a:t>
            </a:r>
            <a:endParaRPr lang="en-US" sz="700" dirty="0">
              <a:solidFill>
                <a:sysClr val="windowText" lastClr="000000"/>
              </a:solidFill>
              <a:latin typeface="Arial" panose="020B0604020202020204" pitchFamily="34" charset="0"/>
            </a:endParaRPr>
          </a:p>
        </p:txBody>
      </p:sp>
      <p:sp>
        <p:nvSpPr>
          <p:cNvPr id="394" name="TextBox 87"/>
          <p:cNvSpPr txBox="1"/>
          <p:nvPr/>
        </p:nvSpPr>
        <p:spPr>
          <a:xfrm>
            <a:off x="4514661" y="4038901"/>
            <a:ext cx="1861639" cy="224314"/>
          </a:xfrm>
          <a:prstGeom prst="rect">
            <a:avLst/>
          </a:prstGeom>
          <a:noFill/>
        </p:spPr>
        <p:txBody>
          <a:bodyPr wrap="none" lIns="68536" tIns="34269" rIns="68536" bIns="34269" rtlCol="0">
            <a:spAutoFit/>
          </a:bodyPr>
          <a:lstStyle/>
          <a:p>
            <a:pPr fontAlgn="ctr">
              <a:spcBef>
                <a:spcPts val="0"/>
              </a:spcBef>
              <a:spcAft>
                <a:spcPts val="0"/>
              </a:spcAft>
              <a:defRPr/>
            </a:pPr>
            <a:r>
              <a:rPr lang="en-US" sz="1008" dirty="0" err="1" smtClean="0">
                <a:solidFill>
                  <a:sysClr val="windowText" lastClr="000000"/>
                </a:solidFill>
                <a:latin typeface="Arial" panose="020B0604020202020204" pitchFamily="34" charset="0"/>
              </a:rPr>
              <a:t>FusionStorage</a:t>
            </a:r>
            <a:r>
              <a:rPr lang="en-US" sz="1008" dirty="0" smtClean="0">
                <a:solidFill>
                  <a:sysClr val="windowText" lastClr="000000"/>
                </a:solidFill>
                <a:latin typeface="Arial" panose="020B0604020202020204" pitchFamily="34" charset="0"/>
              </a:rPr>
              <a:t>: virtual storage</a:t>
            </a:r>
            <a:endParaRPr lang="en-US" sz="1008" dirty="0">
              <a:solidFill>
                <a:sysClr val="windowText" lastClr="000000"/>
              </a:solidFill>
              <a:latin typeface="Arial" panose="020B0604020202020204" pitchFamily="34" charset="0"/>
            </a:endParaRPr>
          </a:p>
        </p:txBody>
      </p:sp>
      <p:sp>
        <p:nvSpPr>
          <p:cNvPr id="395" name="圆角矩形 394"/>
          <p:cNvSpPr/>
          <p:nvPr/>
        </p:nvSpPr>
        <p:spPr bwMode="auto">
          <a:xfrm>
            <a:off x="5111810" y="4311008"/>
            <a:ext cx="1211545" cy="380224"/>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Advanced storage features: </a:t>
            </a:r>
          </a:p>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Thin provisioning/snapshot/DR...</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6" name="圆角矩形 395"/>
          <p:cNvSpPr/>
          <p:nvPr/>
        </p:nvSpPr>
        <p:spPr bwMode="auto">
          <a:xfrm>
            <a:off x="2375069" y="4309209"/>
            <a:ext cx="864000" cy="380224"/>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Cluster scheduling</a:t>
            </a:r>
            <a:endParaRPr lang="en-US" sz="700" dirty="0">
              <a:solidFill>
                <a:sysClr val="windowText" lastClr="000000"/>
              </a:solidFill>
              <a:latin typeface="Arial" panose="020B0604020202020204" pitchFamily="34" charset="0"/>
            </a:endParaRPr>
          </a:p>
        </p:txBody>
      </p:sp>
      <p:sp>
        <p:nvSpPr>
          <p:cNvPr id="397" name="圆角矩形 396"/>
          <p:cNvSpPr/>
          <p:nvPr/>
        </p:nvSpPr>
        <p:spPr bwMode="auto">
          <a:xfrm>
            <a:off x="3290725" y="4309209"/>
            <a:ext cx="864000" cy="380224"/>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Advanced extended features:</a:t>
            </a:r>
          </a:p>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HA/hot migration...</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8" name="圆角矩形 397"/>
          <p:cNvSpPr/>
          <p:nvPr/>
        </p:nvSpPr>
        <p:spPr bwMode="auto">
          <a:xfrm>
            <a:off x="6700593" y="4743892"/>
            <a:ext cx="1784553" cy="23575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Elastic virtual switch (EVS/</a:t>
            </a:r>
            <a:r>
              <a:rPr lang="en-US" sz="700" dirty="0" err="1" smtClean="0">
                <a:solidFill>
                  <a:sysClr val="windowText" lastClr="000000"/>
                </a:solidFill>
                <a:latin typeface="Arial" panose="020B0604020202020204" pitchFamily="34" charset="0"/>
              </a:rPr>
              <a:t>VxLAN</a:t>
            </a:r>
            <a:r>
              <a:rPr lang="en-US" sz="700" dirty="0" smtClean="0">
                <a:solidFill>
                  <a:sysClr val="windowText" lastClr="000000"/>
                </a:solidFill>
                <a:latin typeface="Arial" panose="020B0604020202020204" pitchFamily="34" charset="0"/>
              </a:rPr>
              <a:t>)</a:t>
            </a:r>
            <a:endParaRPr lang="en-US" sz="700" dirty="0">
              <a:solidFill>
                <a:sysClr val="windowText" lastClr="000000"/>
              </a:solidFill>
              <a:latin typeface="Arial" panose="020B0604020202020204" pitchFamily="34" charset="0"/>
            </a:endParaRPr>
          </a:p>
        </p:txBody>
      </p:sp>
      <p:sp>
        <p:nvSpPr>
          <p:cNvPr id="399" name="圆角矩形 398"/>
          <p:cNvSpPr/>
          <p:nvPr/>
        </p:nvSpPr>
        <p:spPr bwMode="auto">
          <a:xfrm>
            <a:off x="6694704" y="4321772"/>
            <a:ext cx="845549" cy="380224"/>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SDN controller</a:t>
            </a:r>
            <a:endParaRPr lang="en-US" sz="700" dirty="0">
              <a:solidFill>
                <a:sysClr val="windowText" lastClr="000000"/>
              </a:solidFill>
              <a:latin typeface="Arial" panose="020B0604020202020204" pitchFamily="34" charset="0"/>
            </a:endParaRPr>
          </a:p>
        </p:txBody>
      </p:sp>
      <p:sp>
        <p:nvSpPr>
          <p:cNvPr id="400" name="TextBox 93"/>
          <p:cNvSpPr txBox="1"/>
          <p:nvPr/>
        </p:nvSpPr>
        <p:spPr>
          <a:xfrm>
            <a:off x="6671503" y="4038901"/>
            <a:ext cx="1901714" cy="224314"/>
          </a:xfrm>
          <a:prstGeom prst="rect">
            <a:avLst/>
          </a:prstGeom>
          <a:noFill/>
        </p:spPr>
        <p:txBody>
          <a:bodyPr wrap="none" lIns="68536" tIns="34269" rIns="68536" bIns="34269" rtlCol="0">
            <a:spAutoFit/>
          </a:bodyPr>
          <a:lstStyle/>
          <a:p>
            <a:pPr fontAlgn="ctr">
              <a:spcBef>
                <a:spcPts val="0"/>
              </a:spcBef>
              <a:spcAft>
                <a:spcPts val="0"/>
              </a:spcAft>
              <a:defRPr/>
            </a:pPr>
            <a:r>
              <a:rPr lang="en-US" sz="1008" dirty="0" err="1" smtClean="0">
                <a:solidFill>
                  <a:sysClr val="windowText" lastClr="000000"/>
                </a:solidFill>
                <a:latin typeface="Arial" panose="020B0604020202020204" pitchFamily="34" charset="0"/>
              </a:rPr>
              <a:t>FusionNetwork</a:t>
            </a:r>
            <a:r>
              <a:rPr lang="en-US" sz="1008" dirty="0" smtClean="0">
                <a:solidFill>
                  <a:sysClr val="windowText" lastClr="000000"/>
                </a:solidFill>
                <a:latin typeface="Arial" panose="020B0604020202020204" pitchFamily="34" charset="0"/>
              </a:rPr>
              <a:t>: virtual network</a:t>
            </a:r>
            <a:endParaRPr lang="en-US" sz="1008" dirty="0">
              <a:solidFill>
                <a:sysClr val="windowText" lastClr="000000"/>
              </a:solidFill>
              <a:latin typeface="Arial" panose="020B0604020202020204" pitchFamily="34" charset="0"/>
            </a:endParaRPr>
          </a:p>
        </p:txBody>
      </p:sp>
      <p:sp>
        <p:nvSpPr>
          <p:cNvPr id="401" name="圆角矩形 400"/>
          <p:cNvSpPr/>
          <p:nvPr/>
        </p:nvSpPr>
        <p:spPr bwMode="auto">
          <a:xfrm>
            <a:off x="7628606" y="4318183"/>
            <a:ext cx="845549" cy="380224"/>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Virtual service gateways: </a:t>
            </a:r>
            <a:r>
              <a:rPr lang="en-US" sz="700" dirty="0" err="1" smtClean="0">
                <a:solidFill>
                  <a:sysClr val="windowText" lastClr="000000"/>
                </a:solidFill>
                <a:latin typeface="Arial" panose="020B0604020202020204" pitchFamily="34" charset="0"/>
              </a:rPr>
              <a:t>vFW</a:t>
            </a:r>
            <a:r>
              <a:rPr lang="en-US" sz="700" dirty="0" smtClean="0">
                <a:solidFill>
                  <a:sysClr val="windowText" lastClr="000000"/>
                </a:solidFill>
                <a:latin typeface="Arial" panose="020B0604020202020204" pitchFamily="34" charset="0"/>
              </a:rPr>
              <a:t>/</a:t>
            </a:r>
            <a:r>
              <a:rPr lang="en-US" sz="700" dirty="0" err="1" smtClean="0">
                <a:solidFill>
                  <a:sysClr val="windowText" lastClr="000000"/>
                </a:solidFill>
                <a:latin typeface="Arial" panose="020B0604020202020204" pitchFamily="34" charset="0"/>
              </a:rPr>
              <a:t>vLB</a:t>
            </a:r>
            <a:r>
              <a:rPr lang="en-US" sz="700" dirty="0" smtClean="0">
                <a:solidFill>
                  <a:sysClr val="windowText" lastClr="000000"/>
                </a:solidFill>
                <a:latin typeface="Arial" panose="020B0604020202020204" pitchFamily="34" charset="0"/>
              </a:rPr>
              <a:t>...</a:t>
            </a:r>
            <a:endParaRPr lang="en-US" sz="700" dirty="0">
              <a:solidFill>
                <a:sysClr val="windowText" lastClr="000000"/>
              </a:solidFill>
              <a:latin typeface="Arial" panose="020B0604020202020204" pitchFamily="34" charset="0"/>
            </a:endParaRPr>
          </a:p>
        </p:txBody>
      </p:sp>
      <p:sp>
        <p:nvSpPr>
          <p:cNvPr id="402" name="圆角矩形 401"/>
          <p:cNvSpPr/>
          <p:nvPr/>
        </p:nvSpPr>
        <p:spPr bwMode="auto">
          <a:xfrm>
            <a:off x="2226522" y="3022471"/>
            <a:ext cx="6427997" cy="900663"/>
          </a:xfrm>
          <a:prstGeom prst="roundRect">
            <a:avLst>
              <a:gd name="adj" fmla="val 8613"/>
            </a:avLst>
          </a:prstGeom>
          <a:noFill/>
          <a:ln w="9525" cap="flat" cmpd="sng" algn="ctr">
            <a:solidFill>
              <a:srgbClr val="0070C0"/>
            </a:solidFill>
            <a:prstDash val="dash"/>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defRPr/>
            </a:pPr>
            <a:endParaRPr lang="en-US" altLang="zh-CN" sz="1008"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3" name="圆角矩形 402"/>
          <p:cNvSpPr/>
          <p:nvPr/>
        </p:nvSpPr>
        <p:spPr bwMode="auto">
          <a:xfrm>
            <a:off x="4893010" y="3346463"/>
            <a:ext cx="1079959" cy="235752"/>
          </a:xfrm>
          <a:prstGeom prst="roundRect">
            <a:avLst/>
          </a:prstGeom>
          <a:solidFill>
            <a:srgbClr val="FFFF00"/>
          </a:solidFill>
          <a:ln w="9525" cap="flat" cmpd="sng" algn="ctr">
            <a:solidFill>
              <a:srgbClr val="00B0F0"/>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Cinder</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4" name="圆角矩形 403"/>
          <p:cNvSpPr/>
          <p:nvPr/>
        </p:nvSpPr>
        <p:spPr bwMode="auto">
          <a:xfrm>
            <a:off x="6060189" y="3346463"/>
            <a:ext cx="1079959" cy="235752"/>
          </a:xfrm>
          <a:prstGeom prst="roundRect">
            <a:avLst/>
          </a:prstGeom>
          <a:solidFill>
            <a:srgbClr val="FFFF00"/>
          </a:solidFill>
          <a:ln w="9525" cap="flat" cmpd="sng" algn="ctr">
            <a:solidFill>
              <a:srgbClr val="00B0F0"/>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Neutron</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5" name="圆角矩形 404"/>
          <p:cNvSpPr/>
          <p:nvPr/>
        </p:nvSpPr>
        <p:spPr bwMode="auto">
          <a:xfrm>
            <a:off x="3725831" y="3346463"/>
            <a:ext cx="1079959" cy="235752"/>
          </a:xfrm>
          <a:prstGeom prst="roundRect">
            <a:avLst/>
          </a:prstGeom>
          <a:solidFill>
            <a:srgbClr val="FFFF00"/>
          </a:solidFill>
          <a:ln w="9525" cap="flat" cmpd="sng" algn="ctr">
            <a:solidFill>
              <a:srgbClr val="00B0F0"/>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Nova</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6" name="圆角矩形 405"/>
          <p:cNvSpPr/>
          <p:nvPr/>
        </p:nvSpPr>
        <p:spPr bwMode="auto">
          <a:xfrm>
            <a:off x="3732445" y="3616721"/>
            <a:ext cx="1079959" cy="23575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Nova-Compute</a:t>
            </a:r>
          </a:p>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Driver</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7" name="圆角矩形 406"/>
          <p:cNvSpPr/>
          <p:nvPr/>
        </p:nvSpPr>
        <p:spPr bwMode="auto">
          <a:xfrm>
            <a:off x="4889703" y="3616721"/>
            <a:ext cx="1079959" cy="23575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Cinder-Volume</a:t>
            </a:r>
          </a:p>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Driver</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8" name="圆角矩形 407"/>
          <p:cNvSpPr/>
          <p:nvPr/>
        </p:nvSpPr>
        <p:spPr bwMode="auto">
          <a:xfrm>
            <a:off x="6056883" y="3616721"/>
            <a:ext cx="1079959" cy="23575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Neutron</a:t>
            </a:r>
          </a:p>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Plug-in</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9" name="圆角矩形 408"/>
          <p:cNvSpPr/>
          <p:nvPr/>
        </p:nvSpPr>
        <p:spPr bwMode="auto">
          <a:xfrm>
            <a:off x="2396978" y="3076205"/>
            <a:ext cx="1079959" cy="235752"/>
          </a:xfrm>
          <a:prstGeom prst="roundRect">
            <a:avLst/>
          </a:prstGeom>
          <a:solidFill>
            <a:srgbClr val="FFFF00"/>
          </a:solidFill>
          <a:ln w="9525" cap="flat" cmpd="sng" algn="ctr">
            <a:solidFill>
              <a:srgbClr val="00B0F0"/>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Keystone</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 name="圆角矩形 409"/>
          <p:cNvSpPr/>
          <p:nvPr/>
        </p:nvSpPr>
        <p:spPr bwMode="auto">
          <a:xfrm>
            <a:off x="2396978" y="3346463"/>
            <a:ext cx="1079959" cy="235752"/>
          </a:xfrm>
          <a:prstGeom prst="roundRect">
            <a:avLst/>
          </a:prstGeom>
          <a:solidFill>
            <a:srgbClr val="FFFF00"/>
          </a:solidFill>
          <a:ln w="9525" cap="flat" cmpd="sng" algn="ctr">
            <a:solidFill>
              <a:srgbClr val="00B0F0"/>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Glance</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1" name="圆角矩形 410"/>
          <p:cNvSpPr/>
          <p:nvPr/>
        </p:nvSpPr>
        <p:spPr bwMode="auto">
          <a:xfrm>
            <a:off x="2396978" y="3616721"/>
            <a:ext cx="1079959" cy="235752"/>
          </a:xfrm>
          <a:prstGeom prst="roundRect">
            <a:avLst/>
          </a:prstGeom>
          <a:solidFill>
            <a:srgbClr val="FFFF00"/>
          </a:solidFill>
          <a:ln w="9525" cap="flat" cmpd="sng" algn="ctr">
            <a:solidFill>
              <a:srgbClr val="00B0F0"/>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Swift</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2" name="圆角矩形 411"/>
          <p:cNvSpPr/>
          <p:nvPr/>
        </p:nvSpPr>
        <p:spPr bwMode="auto">
          <a:xfrm>
            <a:off x="7491893" y="3089489"/>
            <a:ext cx="1079959" cy="235752"/>
          </a:xfrm>
          <a:prstGeom prst="roundRect">
            <a:avLst/>
          </a:prstGeom>
          <a:solidFill>
            <a:srgbClr val="FFFF00"/>
          </a:solidFill>
          <a:ln w="9525" cap="flat" cmpd="sng" algn="ctr">
            <a:solidFill>
              <a:srgbClr val="00B0F0"/>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Heat</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3" name="圆角矩形 412"/>
          <p:cNvSpPr/>
          <p:nvPr/>
        </p:nvSpPr>
        <p:spPr bwMode="auto">
          <a:xfrm>
            <a:off x="7488589" y="3346463"/>
            <a:ext cx="1079959" cy="235752"/>
          </a:xfrm>
          <a:prstGeom prst="roundRect">
            <a:avLst/>
          </a:prstGeom>
          <a:solidFill>
            <a:srgbClr val="FFFF00"/>
          </a:solidFill>
          <a:ln w="9525" cap="flat" cmpd="sng" algn="ctr">
            <a:solidFill>
              <a:srgbClr val="00B0F0"/>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Ceilometer</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4" name="圆角矩形 413"/>
          <p:cNvSpPr/>
          <p:nvPr/>
        </p:nvSpPr>
        <p:spPr bwMode="auto">
          <a:xfrm>
            <a:off x="7495201" y="3616721"/>
            <a:ext cx="1079959" cy="235752"/>
          </a:xfrm>
          <a:prstGeom prst="roundRect">
            <a:avLst/>
          </a:prstGeom>
          <a:solidFill>
            <a:srgbClr val="FFFF00"/>
          </a:solidFill>
          <a:ln w="9525" cap="flat" cmpd="sng" algn="ctr">
            <a:solidFill>
              <a:srgbClr val="00B0F0"/>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Ironic</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5" name="TextBox 108"/>
          <p:cNvSpPr txBox="1"/>
          <p:nvPr/>
        </p:nvSpPr>
        <p:spPr>
          <a:xfrm>
            <a:off x="4197115" y="3042936"/>
            <a:ext cx="2486810" cy="224314"/>
          </a:xfrm>
          <a:prstGeom prst="rect">
            <a:avLst/>
          </a:prstGeom>
          <a:noFill/>
        </p:spPr>
        <p:txBody>
          <a:bodyPr wrap="none" lIns="68536" tIns="34269" rIns="68536" bIns="34269" rtlCol="0">
            <a:spAutoFit/>
          </a:bodyPr>
          <a:lstStyle/>
          <a:p>
            <a:pPr fontAlgn="ctr">
              <a:spcBef>
                <a:spcPts val="0"/>
              </a:spcBef>
              <a:spcAft>
                <a:spcPts val="0"/>
              </a:spcAft>
              <a:defRPr/>
            </a:pPr>
            <a:r>
              <a:rPr lang="en-US" sz="1008" dirty="0" smtClean="0">
                <a:solidFill>
                  <a:sysClr val="windowText" lastClr="000000"/>
                </a:solidFill>
                <a:latin typeface="Arial" panose="020B0604020202020204" pitchFamily="34" charset="0"/>
              </a:rPr>
              <a:t>Huawei OpenStack (commercial release)</a:t>
            </a:r>
            <a:endParaRPr lang="en-US" sz="1008" dirty="0">
              <a:solidFill>
                <a:sysClr val="windowText" lastClr="000000"/>
              </a:solidFill>
              <a:latin typeface="Arial" panose="020B0604020202020204" pitchFamily="34" charset="0"/>
            </a:endParaRPr>
          </a:p>
        </p:txBody>
      </p:sp>
      <p:sp>
        <p:nvSpPr>
          <p:cNvPr id="416" name="圆角矩形 415"/>
          <p:cNvSpPr/>
          <p:nvPr/>
        </p:nvSpPr>
        <p:spPr bwMode="auto">
          <a:xfrm>
            <a:off x="8898756" y="2941129"/>
            <a:ext cx="1258713" cy="2708996"/>
          </a:xfrm>
          <a:prstGeom prst="roundRect">
            <a:avLst>
              <a:gd name="adj" fmla="val 8613"/>
            </a:avLst>
          </a:prstGeom>
          <a:solidFill>
            <a:srgbClr val="00CCFF"/>
          </a:solidFill>
          <a:ln>
            <a:noFill/>
          </a:ln>
          <a:effectLst/>
        </p:spPr>
        <p:txBody>
          <a:bodyPr vert="horz" wrap="square" lIns="102803" tIns="51404" rIns="102803" bIns="51404" numCol="1" rtlCol="0" anchor="ctr" anchorCtr="0" compatLnSpc="1">
            <a:prstTxWarp prst="textNoShape">
              <a:avLst/>
            </a:prstTxWarp>
          </a:bodyPr>
          <a:lstStyle/>
          <a:p>
            <a:pPr algn="ctr" defTabSz="987005" fontAlgn="ctr">
              <a:buClr>
                <a:srgbClr val="CC9900"/>
              </a:buClr>
              <a:defRPr/>
            </a:pPr>
            <a:endParaRPr lang="en-US" altLang="zh-CN" sz="824"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7" name="圆角矩形 416"/>
          <p:cNvSpPr/>
          <p:nvPr/>
        </p:nvSpPr>
        <p:spPr bwMode="auto">
          <a:xfrm>
            <a:off x="8988133" y="5270075"/>
            <a:ext cx="1079959" cy="324000"/>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Heterogeneous hardware adaptation</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8" name="圆角矩形 417"/>
          <p:cNvSpPr/>
          <p:nvPr/>
        </p:nvSpPr>
        <p:spPr bwMode="auto">
          <a:xfrm>
            <a:off x="8988133" y="4916931"/>
            <a:ext cx="1079959" cy="324000"/>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Automatic application management</a:t>
            </a:r>
            <a:endParaRPr lang="en-US" altLang="zh-CN" sz="700" kern="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(AME)</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 name="圆角矩形 418"/>
          <p:cNvSpPr/>
          <p:nvPr/>
        </p:nvSpPr>
        <p:spPr bwMode="auto">
          <a:xfrm>
            <a:off x="8988133" y="4563784"/>
            <a:ext cx="1079959" cy="324000"/>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0" tIns="34261" rIns="36000" bIns="34261" numCol="1" rtlCol="0" anchor="ctr" anchorCtr="0" compatLnSpc="1">
            <a:prstTxWarp prst="textNoShape">
              <a:avLst/>
            </a:prstTxWarp>
            <a:noAutofit/>
          </a:bodyPr>
          <a:lstStyle/>
          <a:p>
            <a:pPr algn="ctr" defTabSz="881207" fontAlgn="ctr">
              <a:spcBef>
                <a:spcPts val="0"/>
              </a:spcBef>
              <a:spcAft>
                <a:spcPts val="0"/>
              </a:spcAft>
            </a:pPr>
            <a:r>
              <a:rPr lang="en-US" sz="700" dirty="0" smtClean="0">
                <a:solidFill>
                  <a:sysClr val="windowText" lastClr="000000"/>
                </a:solidFill>
                <a:latin typeface="Arial" panose="020B0604020202020204" pitchFamily="34" charset="0"/>
              </a:rPr>
              <a:t>Integrated resource management (IRM)</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 name="圆角矩形 419"/>
          <p:cNvSpPr/>
          <p:nvPr/>
        </p:nvSpPr>
        <p:spPr bwMode="auto">
          <a:xfrm>
            <a:off x="8988133" y="4210637"/>
            <a:ext cx="1079959" cy="324000"/>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Application monitoring and alarm (AM &amp; FM)</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1" name="圆角矩形 420"/>
          <p:cNvSpPr/>
          <p:nvPr/>
        </p:nvSpPr>
        <p:spPr bwMode="auto">
          <a:xfrm>
            <a:off x="8988133" y="3857490"/>
            <a:ext cx="1079959" cy="324000"/>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Security management</a:t>
            </a:r>
            <a:endParaRPr lang="en-US" altLang="zh-CN" sz="700" kern="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(IAM)</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2" name="圆角矩形 421"/>
          <p:cNvSpPr/>
          <p:nvPr/>
        </p:nvSpPr>
        <p:spPr bwMode="auto">
          <a:xfrm>
            <a:off x="8988133" y="3504343"/>
            <a:ext cx="1079959" cy="324000"/>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0" tIns="34261" rIns="36000" bIns="34261" numCol="1" rtlCol="0" anchor="ctr" anchorCtr="0" compatLnSpc="1">
            <a:prstTxWarp prst="textNoShape">
              <a:avLst/>
            </a:prstTxWarp>
            <a:noAutofit/>
          </a:bodyPr>
          <a:lstStyle/>
          <a:p>
            <a:pPr algn="ctr" defTabSz="881207" fontAlgn="ctr">
              <a:defRPr/>
            </a:pPr>
            <a:r>
              <a:rPr lang="en-US" sz="700" dirty="0" smtClean="0">
                <a:solidFill>
                  <a:sysClr val="windowText" lastClr="000000"/>
                </a:solidFill>
                <a:latin typeface="Arial" panose="020B0604020202020204" pitchFamily="34" charset="0"/>
              </a:rPr>
              <a:t>Service provisioning</a:t>
            </a:r>
            <a:endParaRPr lang="en-US" altLang="zh-CN" sz="700" kern="0" dirty="0" smtClean="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algn="ctr" defTabSz="881207" fontAlgn="ctr">
              <a:defRPr/>
            </a:pPr>
            <a:r>
              <a:rPr lang="en-US" sz="700" dirty="0" smtClean="0">
                <a:solidFill>
                  <a:srgbClr val="000000"/>
                </a:solidFill>
                <a:latin typeface="Arial" panose="020B0604020202020204" pitchFamily="34" charset="0"/>
              </a:rPr>
              <a:t>(SSP)</a:t>
            </a:r>
            <a:endParaRPr lang="en-US" altLang="zh-CN" sz="700"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3" name="圆角矩形 422"/>
          <p:cNvSpPr/>
          <p:nvPr/>
        </p:nvSpPr>
        <p:spPr bwMode="auto">
          <a:xfrm>
            <a:off x="8988133" y="3151196"/>
            <a:ext cx="1079959" cy="324000"/>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0" tIns="34261" rIns="36000" bIns="34261" numCol="1" rtlCol="0" anchor="ctr" anchorCtr="0" compatLnSpc="1">
            <a:prstTxWarp prst="textNoShape">
              <a:avLst/>
            </a:prstTxWarp>
            <a:noAutofit/>
          </a:bodyPr>
          <a:lstStyle/>
          <a:p>
            <a:pPr algn="ctr" defTabSz="881207" fontAlgn="ctr">
              <a:defRPr/>
            </a:pPr>
            <a:r>
              <a:rPr lang="en-US" sz="700" dirty="0" smtClean="0">
                <a:solidFill>
                  <a:sysClr val="windowText" lastClr="000000"/>
                </a:solidFill>
                <a:latin typeface="Arial" panose="020B0604020202020204" pitchFamily="34" charset="0"/>
              </a:rPr>
              <a:t>Web portal</a:t>
            </a:r>
            <a:endParaRPr lang="en-US" altLang="zh-CN" sz="700"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4" name="上箭头 423"/>
          <p:cNvSpPr/>
          <p:nvPr/>
        </p:nvSpPr>
        <p:spPr bwMode="auto">
          <a:xfrm>
            <a:off x="4051906" y="3863853"/>
            <a:ext cx="228148" cy="153801"/>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defRPr/>
            </a:pPr>
            <a:endParaRPr lang="en-US" altLang="zh-CN" sz="1008"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5" name="上箭头 424"/>
          <p:cNvSpPr/>
          <p:nvPr/>
        </p:nvSpPr>
        <p:spPr bwMode="auto">
          <a:xfrm>
            <a:off x="5288527" y="3851790"/>
            <a:ext cx="228148" cy="153801"/>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spcBef>
                <a:spcPts val="0"/>
              </a:spcBef>
              <a:spcAft>
                <a:spcPts val="0"/>
              </a:spcAft>
              <a:defRPr/>
            </a:pPr>
            <a:endParaRPr lang="en-US" altLang="zh-CN" sz="1008"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6" name="上箭头 425"/>
          <p:cNvSpPr/>
          <p:nvPr/>
        </p:nvSpPr>
        <p:spPr bwMode="auto">
          <a:xfrm>
            <a:off x="6614423" y="3857821"/>
            <a:ext cx="228148" cy="153801"/>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spcBef>
                <a:spcPts val="0"/>
              </a:spcBef>
              <a:spcAft>
                <a:spcPts val="0"/>
              </a:spcAft>
              <a:defRPr/>
            </a:pPr>
            <a:endParaRPr lang="en-US" altLang="zh-CN" sz="1008"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7" name="右箭头 426"/>
          <p:cNvSpPr/>
          <p:nvPr/>
        </p:nvSpPr>
        <p:spPr bwMode="auto">
          <a:xfrm>
            <a:off x="8750655" y="3456731"/>
            <a:ext cx="188468" cy="271783"/>
          </a:xfrm>
          <a:prstGeom prst="rightArrow">
            <a:avLst/>
          </a:prstGeom>
          <a:solidFill>
            <a:schemeClr val="bg1">
              <a:lumMod val="85000"/>
            </a:schemeClr>
          </a:solidFill>
          <a:ln w="9525" cap="flat" cmpd="sng" algn="ctr">
            <a:solidFill>
              <a:srgbClr val="BBE0E3">
                <a:lumMod val="75000"/>
              </a:srgbClr>
            </a:solidFill>
            <a:prstDash val="solid"/>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defRPr/>
            </a:pPr>
            <a:endParaRPr lang="en-US" altLang="zh-CN" sz="1008"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8" name="圆角矩形 427"/>
          <p:cNvSpPr/>
          <p:nvPr/>
        </p:nvSpPr>
        <p:spPr bwMode="auto">
          <a:xfrm>
            <a:off x="2314416" y="2206485"/>
            <a:ext cx="1342339" cy="324000"/>
          </a:xfrm>
          <a:prstGeom prst="roundRect">
            <a:avLst/>
          </a:prstGeom>
          <a:solidFill>
            <a:schemeClr val="tx1">
              <a:lumMod val="10000"/>
              <a:lumOff val="90000"/>
            </a:schemeClr>
          </a:solidFill>
          <a:ln w="9525" cap="flat" cmpd="sng" algn="ctr">
            <a:solidFill>
              <a:srgbClr val="FFFFFF">
                <a:lumMod val="50000"/>
              </a:srgbClr>
            </a:solidFill>
            <a:prstDash val="solid"/>
            <a:round/>
            <a:headEnd type="none" w="med" len="med"/>
            <a:tailEnd type="none" w="med" len="med"/>
          </a:ln>
          <a:effectLst/>
        </p:spPr>
        <p:txBody>
          <a:bodyPr vert="horz" wrap="square" lIns="91800" tIns="45899" rIns="91800" bIns="45899" numCol="1" rtlCol="0" anchor="ctr" anchorCtr="0" compatLnSpc="1">
            <a:prstTxWarp prst="textNoShape">
              <a:avLst/>
            </a:prstTxWarp>
            <a:noAutofit/>
          </a:bodyPr>
          <a:lstStyle/>
          <a:p>
            <a:pPr algn="ctr" defTabSz="881207" fontAlgn="ctr">
              <a:defRPr/>
            </a:pPr>
            <a:r>
              <a:rPr lang="en-US" dirty="0" smtClean="0">
                <a:latin typeface="Arial" panose="020B0604020202020204" pitchFamily="34" charset="0"/>
              </a:rPr>
              <a:t>Resource management</a:t>
            </a:r>
            <a:endParaRPr lang="en-US" dirty="0">
              <a:latin typeface="Arial" panose="020B0604020202020204" pitchFamily="34" charset="0"/>
            </a:endParaRPr>
          </a:p>
        </p:txBody>
      </p:sp>
      <p:sp>
        <p:nvSpPr>
          <p:cNvPr id="429" name="圆角矩形 428"/>
          <p:cNvSpPr/>
          <p:nvPr/>
        </p:nvSpPr>
        <p:spPr bwMode="auto">
          <a:xfrm>
            <a:off x="8977505" y="2197893"/>
            <a:ext cx="1066732" cy="324000"/>
          </a:xfrm>
          <a:prstGeom prst="roundRect">
            <a:avLst/>
          </a:prstGeom>
          <a:solidFill>
            <a:schemeClr val="tx1">
              <a:lumMod val="10000"/>
              <a:lumOff val="90000"/>
            </a:schemeClr>
          </a:solidFill>
          <a:ln w="9525" cap="flat" cmpd="sng" algn="ctr">
            <a:solidFill>
              <a:srgbClr val="FFFFFF">
                <a:lumMod val="50000"/>
              </a:srgbClr>
            </a:solidFill>
            <a:prstDash val="solid"/>
            <a:round/>
            <a:headEnd type="none" w="med" len="med"/>
            <a:tailEnd type="none" w="med" len="med"/>
          </a:ln>
          <a:effectLst/>
        </p:spPr>
        <p:txBody>
          <a:bodyPr vert="horz" wrap="square" lIns="91800" tIns="45899" rIns="91800" bIns="45899" numCol="1" rtlCol="0" anchor="ctr" anchorCtr="0" compatLnSpc="1">
            <a:prstTxWarp prst="textNoShape">
              <a:avLst/>
            </a:prstTxWarp>
            <a:noAutofit/>
          </a:bodyPr>
          <a:lstStyle/>
          <a:p>
            <a:pPr algn="ctr" defTabSz="881207" fontAlgn="ctr">
              <a:defRPr/>
            </a:pPr>
            <a:r>
              <a:rPr lang="en-US" dirty="0" smtClean="0">
                <a:latin typeface="Arial" panose="020B0604020202020204" pitchFamily="34" charset="0"/>
              </a:rPr>
              <a:t>Alarm management</a:t>
            </a:r>
            <a:endParaRPr lang="en-US" dirty="0">
              <a:latin typeface="Arial" panose="020B0604020202020204" pitchFamily="34" charset="0"/>
            </a:endParaRPr>
          </a:p>
        </p:txBody>
      </p:sp>
      <p:sp>
        <p:nvSpPr>
          <p:cNvPr id="430" name="圆角矩形 429"/>
          <p:cNvSpPr/>
          <p:nvPr/>
        </p:nvSpPr>
        <p:spPr bwMode="auto">
          <a:xfrm>
            <a:off x="7130081" y="5306979"/>
            <a:ext cx="1312176" cy="248001"/>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vert="horz" wrap="square" lIns="36000" tIns="34261" rIns="36000" bIns="34261" numCol="1" rtlCol="0" anchor="ctr" anchorCtr="0" compatLnSpc="1">
            <a:prstTxWarp prst="textNoShape">
              <a:avLst/>
            </a:prstTxWarp>
            <a:noAutofit/>
          </a:bodyPr>
          <a:lstStyle/>
          <a:p>
            <a:pPr algn="ctr" defTabSz="881207" fontAlgn="ctr">
              <a:spcBef>
                <a:spcPts val="0"/>
              </a:spcBef>
              <a:spcAft>
                <a:spcPts val="0"/>
              </a:spcAft>
              <a:defRPr/>
            </a:pPr>
            <a:r>
              <a:rPr lang="en-US" sz="700" dirty="0" smtClean="0">
                <a:solidFill>
                  <a:sysClr val="windowText" lastClr="000000"/>
                </a:solidFill>
                <a:latin typeface="Arial" panose="020B0604020202020204" pitchFamily="34" charset="0"/>
              </a:rPr>
              <a:t>Software management (upgrade and patch)</a:t>
            </a:r>
            <a:endParaRPr lang="en-US" altLang="zh-CN" sz="7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1" name="TextBox 130"/>
          <p:cNvSpPr txBox="1"/>
          <p:nvPr/>
        </p:nvSpPr>
        <p:spPr>
          <a:xfrm>
            <a:off x="2029589" y="2643818"/>
            <a:ext cx="1184403" cy="253873"/>
          </a:xfrm>
          <a:prstGeom prst="rect">
            <a:avLst/>
          </a:prstGeom>
          <a:noFill/>
        </p:spPr>
        <p:txBody>
          <a:bodyPr wrap="none" lIns="68536" tIns="34269" rIns="68536" bIns="34269" rtlCol="0">
            <a:spAutoFit/>
          </a:bodyPr>
          <a:lstStyle/>
          <a:p>
            <a:pPr algn="l" eaLnBrk="1" fontAlgn="ctr" hangingPunct="1"/>
            <a:r>
              <a:rPr lang="en-US" sz="1200" b="1" dirty="0" err="1" smtClean="0">
                <a:solidFill>
                  <a:srgbClr val="000000"/>
                </a:solidFill>
                <a:latin typeface="Arial" panose="020B0604020202020204" pitchFamily="34" charset="0"/>
              </a:rPr>
              <a:t>FusionSphere</a:t>
            </a:r>
            <a:endParaRPr lang="en-US" altLang="zh-CN" sz="12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2" name="圆角矩形 431"/>
          <p:cNvSpPr/>
          <p:nvPr/>
        </p:nvSpPr>
        <p:spPr bwMode="auto">
          <a:xfrm>
            <a:off x="2103439" y="6021288"/>
            <a:ext cx="1715504" cy="275960"/>
          </a:xfrm>
          <a:prstGeom prst="roundRect">
            <a:avLst/>
          </a:prstGeom>
          <a:solidFill>
            <a:srgbClr val="92D050"/>
          </a:solidFill>
          <a:ln w="9525" cap="flat" cmpd="sng" algn="ctr">
            <a:solidFill>
              <a:srgbClr val="FFFFFF">
                <a:lumMod val="50000"/>
              </a:srgbClr>
            </a:solidFill>
            <a:prstDash val="solid"/>
            <a:round/>
            <a:headEnd type="none" w="med" len="med"/>
            <a:tailEnd type="none" w="med" len="med"/>
          </a:ln>
          <a:effectLst/>
        </p:spPr>
        <p:txBody>
          <a:bodyPr vert="horz" wrap="square" lIns="68525" tIns="34261" rIns="68525" bIns="34261" numCol="1" rtlCol="0" anchor="ctr" anchorCtr="0" compatLnSpc="1">
            <a:prstTxWarp prst="textNoShape">
              <a:avLst/>
            </a:prstTxWarp>
            <a:noAutofit/>
          </a:bodyPr>
          <a:lstStyle/>
          <a:p>
            <a:pPr algn="ctr" defTabSz="881207" fontAlgn="ctr">
              <a:defRPr/>
            </a:pPr>
            <a:r>
              <a:rPr lang="en-US" sz="1400" dirty="0" smtClean="0">
                <a:solidFill>
                  <a:srgbClr val="FFFFFF"/>
                </a:solidFill>
                <a:latin typeface="Arial" panose="020B0604020202020204" pitchFamily="34" charset="0"/>
              </a:rPr>
              <a:t>Computing</a:t>
            </a:r>
            <a:endParaRPr lang="en-US" altLang="zh-CN" sz="1400"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3" name="圆角矩形 432"/>
          <p:cNvSpPr/>
          <p:nvPr/>
        </p:nvSpPr>
        <p:spPr bwMode="auto">
          <a:xfrm>
            <a:off x="4862867" y="6021288"/>
            <a:ext cx="1431757" cy="275960"/>
          </a:xfrm>
          <a:prstGeom prst="roundRect">
            <a:avLst/>
          </a:prstGeom>
          <a:solidFill>
            <a:srgbClr val="92D050"/>
          </a:solidFill>
          <a:ln w="9525" cap="flat" cmpd="sng" algn="ctr">
            <a:solidFill>
              <a:srgbClr val="FFFFFF">
                <a:lumMod val="50000"/>
              </a:srgbClr>
            </a:solidFill>
            <a:prstDash val="solid"/>
            <a:round/>
            <a:headEnd type="none" w="med" len="med"/>
            <a:tailEnd type="none" w="med" len="med"/>
          </a:ln>
          <a:effectLst/>
        </p:spPr>
        <p:txBody>
          <a:bodyPr vert="horz" wrap="square" lIns="68525" tIns="34261" rIns="68525" bIns="34261" numCol="1" rtlCol="0" anchor="ctr" anchorCtr="0" compatLnSpc="1">
            <a:prstTxWarp prst="textNoShape">
              <a:avLst/>
            </a:prstTxWarp>
            <a:noAutofit/>
          </a:bodyPr>
          <a:lstStyle/>
          <a:p>
            <a:pPr algn="ctr" defTabSz="881207" fontAlgn="ctr">
              <a:defRPr/>
            </a:pPr>
            <a:r>
              <a:rPr lang="en-US" sz="1400" dirty="0" smtClean="0">
                <a:solidFill>
                  <a:srgbClr val="FFFFFF"/>
                </a:solidFill>
                <a:latin typeface="Arial" panose="020B0604020202020204" pitchFamily="34" charset="0"/>
              </a:rPr>
              <a:t>Storage</a:t>
            </a:r>
            <a:endParaRPr lang="en-US" altLang="zh-CN" sz="1400"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4" name="圆角矩形 433"/>
          <p:cNvSpPr/>
          <p:nvPr/>
        </p:nvSpPr>
        <p:spPr bwMode="auto">
          <a:xfrm>
            <a:off x="7050126" y="6021288"/>
            <a:ext cx="1346855" cy="275960"/>
          </a:xfrm>
          <a:prstGeom prst="roundRect">
            <a:avLst/>
          </a:prstGeom>
          <a:solidFill>
            <a:srgbClr val="92D050"/>
          </a:solidFill>
          <a:ln w="9525" cap="flat" cmpd="sng" algn="ctr">
            <a:solidFill>
              <a:srgbClr val="FFFFFF">
                <a:lumMod val="50000"/>
              </a:srgbClr>
            </a:solidFill>
            <a:prstDash val="solid"/>
            <a:round/>
            <a:headEnd type="none" w="med" len="med"/>
            <a:tailEnd type="none" w="med" len="med"/>
          </a:ln>
          <a:effectLst/>
        </p:spPr>
        <p:txBody>
          <a:bodyPr vert="horz" wrap="square" lIns="68525" tIns="34261" rIns="68525" bIns="34261" numCol="1" rtlCol="0" anchor="ctr" anchorCtr="0" compatLnSpc="1">
            <a:prstTxWarp prst="textNoShape">
              <a:avLst/>
            </a:prstTxWarp>
            <a:noAutofit/>
          </a:bodyPr>
          <a:lstStyle/>
          <a:p>
            <a:pPr algn="ctr" defTabSz="881207" fontAlgn="ctr">
              <a:defRPr/>
            </a:pPr>
            <a:r>
              <a:rPr lang="en-US" sz="1400" dirty="0" smtClean="0">
                <a:solidFill>
                  <a:srgbClr val="FFFFFF"/>
                </a:solidFill>
                <a:latin typeface="Arial" panose="020B0604020202020204" pitchFamily="34" charset="0"/>
              </a:rPr>
              <a:t>Network</a:t>
            </a:r>
            <a:endParaRPr lang="en-US" altLang="zh-CN" sz="1400"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5" name="矩形 434"/>
          <p:cNvSpPr/>
          <p:nvPr/>
        </p:nvSpPr>
        <p:spPr>
          <a:xfrm>
            <a:off x="9272157" y="2910041"/>
            <a:ext cx="511911" cy="266634"/>
          </a:xfrm>
          <a:prstGeom prst="rect">
            <a:avLst/>
          </a:prstGeom>
        </p:spPr>
        <p:txBody>
          <a:bodyPr wrap="none" lIns="68536" tIns="34269" rIns="68536" bIns="34269">
            <a:spAutoFit/>
          </a:bodyPr>
          <a:lstStyle/>
          <a:p>
            <a:pPr algn="ctr" eaLnBrk="1" fontAlgn="ctr" hangingPunct="1"/>
            <a:r>
              <a:rPr lang="en-US" sz="1283" dirty="0" smtClean="0">
                <a:solidFill>
                  <a:srgbClr val="000000"/>
                </a:solidFill>
                <a:latin typeface="Arial" panose="020B0604020202020204" pitchFamily="34" charset="0"/>
              </a:rPr>
              <a:t>O&amp;M</a:t>
            </a:r>
            <a:endParaRPr lang="en-US" altLang="zh-CN" sz="1283" dirty="0">
              <a:solidFill>
                <a:srgbClr val="000000"/>
              </a:solidFill>
              <a:latin typeface="Arial" panose="020B0604020202020204" pitchFamily="34" charset="0"/>
              <a:ea typeface="微软雅黑" panose="020B0503020204020204" pitchFamily="34" charset="-122"/>
              <a:cs typeface="David" pitchFamily="34" charset="-79"/>
            </a:endParaRPr>
          </a:p>
        </p:txBody>
      </p:sp>
      <p:sp>
        <p:nvSpPr>
          <p:cNvPr id="438" name="TextBox 145"/>
          <p:cNvSpPr txBox="1"/>
          <p:nvPr/>
        </p:nvSpPr>
        <p:spPr>
          <a:xfrm>
            <a:off x="2029589" y="1767865"/>
            <a:ext cx="632135" cy="253873"/>
          </a:xfrm>
          <a:prstGeom prst="rect">
            <a:avLst/>
          </a:prstGeom>
          <a:noFill/>
        </p:spPr>
        <p:txBody>
          <a:bodyPr wrap="none" lIns="68536" tIns="34269" rIns="68536" bIns="34269" rtlCol="0">
            <a:spAutoFit/>
          </a:bodyPr>
          <a:lstStyle/>
          <a:p>
            <a:pPr fontAlgn="ctr">
              <a:spcBef>
                <a:spcPts val="0"/>
              </a:spcBef>
              <a:spcAft>
                <a:spcPts val="0"/>
              </a:spcAft>
              <a:defRPr/>
            </a:pPr>
            <a:r>
              <a:rPr lang="en-US" sz="1200" b="1" dirty="0" smtClean="0">
                <a:solidFill>
                  <a:sysClr val="windowText" lastClr="000000"/>
                </a:solidFill>
                <a:latin typeface="Arial" panose="020B0604020202020204" pitchFamily="34" charset="0"/>
              </a:rPr>
              <a:t>eSight</a:t>
            </a:r>
            <a:endParaRPr lang="en-US" altLang="zh-CN" sz="1200" b="1"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9" name="TextBox 122"/>
          <p:cNvSpPr txBox="1"/>
          <p:nvPr/>
        </p:nvSpPr>
        <p:spPr>
          <a:xfrm>
            <a:off x="9554848" y="2662585"/>
            <a:ext cx="434967" cy="192318"/>
          </a:xfrm>
          <a:prstGeom prst="rect">
            <a:avLst/>
          </a:prstGeom>
          <a:noFill/>
        </p:spPr>
        <p:txBody>
          <a:bodyPr wrap="none" lIns="68536" tIns="34269" rIns="68536" bIns="34269" rtlCol="0">
            <a:spAutoFit/>
          </a:bodyPr>
          <a:lstStyle/>
          <a:p>
            <a:pPr fontAlgn="ctr">
              <a:spcBef>
                <a:spcPts val="0"/>
              </a:spcBef>
              <a:spcAft>
                <a:spcPts val="0"/>
              </a:spcAft>
              <a:defRPr/>
            </a:pPr>
            <a:r>
              <a:rPr lang="en-US" sz="800" dirty="0" smtClean="0">
                <a:solidFill>
                  <a:sysClr val="windowText" lastClr="000000"/>
                </a:solidFill>
                <a:latin typeface="Arial" panose="020B0604020202020204" pitchFamily="34" charset="0"/>
              </a:rPr>
              <a:t>SNMP</a:t>
            </a:r>
            <a:endParaRPr lang="en-US" sz="800" dirty="0">
              <a:solidFill>
                <a:sysClr val="windowText" lastClr="000000"/>
              </a:solidFill>
              <a:latin typeface="Arial" panose="020B0604020202020204" pitchFamily="34" charset="0"/>
            </a:endParaRPr>
          </a:p>
        </p:txBody>
      </p:sp>
      <p:sp>
        <p:nvSpPr>
          <p:cNvPr id="440" name="圆角矩形 439"/>
          <p:cNvSpPr/>
          <p:nvPr/>
        </p:nvSpPr>
        <p:spPr bwMode="auto">
          <a:xfrm>
            <a:off x="5376548" y="2201472"/>
            <a:ext cx="1350327" cy="324000"/>
          </a:xfrm>
          <a:prstGeom prst="roundRect">
            <a:avLst/>
          </a:prstGeom>
          <a:solidFill>
            <a:schemeClr val="tx1">
              <a:lumMod val="10000"/>
              <a:lumOff val="90000"/>
            </a:schemeClr>
          </a:solidFill>
          <a:ln w="9525" cap="flat" cmpd="sng" algn="ctr">
            <a:solidFill>
              <a:srgbClr val="FFFFFF">
                <a:lumMod val="50000"/>
              </a:srgbClr>
            </a:solidFill>
            <a:prstDash val="solid"/>
            <a:round/>
            <a:headEnd type="none" w="med" len="med"/>
            <a:tailEnd type="none" w="med" len="med"/>
          </a:ln>
          <a:effectLst/>
        </p:spPr>
        <p:txBody>
          <a:bodyPr vert="horz" wrap="square" lIns="91800" tIns="45899" rIns="91800" bIns="45899" numCol="1" rtlCol="0" anchor="ctr" anchorCtr="0" compatLnSpc="1">
            <a:prstTxWarp prst="textNoShape">
              <a:avLst/>
            </a:prstTxWarp>
            <a:noAutofit/>
          </a:bodyPr>
          <a:lstStyle/>
          <a:p>
            <a:pPr algn="ctr" defTabSz="881207" fontAlgn="ctr">
              <a:defRPr/>
            </a:pPr>
            <a:r>
              <a:rPr lang="en-US" dirty="0" smtClean="0">
                <a:latin typeface="Arial" panose="020B0604020202020204" pitchFamily="34" charset="0"/>
              </a:rPr>
              <a:t>Performance management</a:t>
            </a:r>
            <a:endParaRPr lang="en-US" dirty="0">
              <a:latin typeface="Arial" panose="020B0604020202020204" pitchFamily="34" charset="0"/>
            </a:endParaRPr>
          </a:p>
        </p:txBody>
      </p:sp>
      <p:sp>
        <p:nvSpPr>
          <p:cNvPr id="447" name="圆角矩形 446"/>
          <p:cNvSpPr/>
          <p:nvPr/>
        </p:nvSpPr>
        <p:spPr bwMode="auto">
          <a:xfrm>
            <a:off x="5376548" y="1802866"/>
            <a:ext cx="1342339" cy="324000"/>
          </a:xfrm>
          <a:prstGeom prst="roundRect">
            <a:avLst/>
          </a:prstGeom>
          <a:solidFill>
            <a:schemeClr val="tx1">
              <a:lumMod val="10000"/>
              <a:lumOff val="90000"/>
            </a:schemeClr>
          </a:solidFill>
          <a:ln w="9525" cap="flat" cmpd="sng" algn="ctr">
            <a:solidFill>
              <a:srgbClr val="FFFFFF">
                <a:lumMod val="50000"/>
              </a:srgbClr>
            </a:solidFill>
            <a:prstDash val="solid"/>
            <a:round/>
            <a:headEnd type="none" w="med" len="med"/>
            <a:tailEnd type="none" w="med" len="med"/>
          </a:ln>
          <a:effectLst/>
        </p:spPr>
        <p:txBody>
          <a:bodyPr vert="horz" wrap="square" lIns="91800" tIns="45899" rIns="91800" bIns="45899" numCol="1" rtlCol="0" anchor="ctr" anchorCtr="0" compatLnSpc="1">
            <a:prstTxWarp prst="textNoShape">
              <a:avLst/>
            </a:prstTxWarp>
            <a:noAutofit/>
          </a:bodyPr>
          <a:lstStyle/>
          <a:p>
            <a:pPr algn="ctr" defTabSz="881207" fontAlgn="ctr">
              <a:defRPr/>
            </a:pPr>
            <a:r>
              <a:rPr lang="en-US" dirty="0" smtClean="0">
                <a:latin typeface="Arial" panose="020B0604020202020204" pitchFamily="34" charset="0"/>
              </a:rPr>
              <a:t>Northbound</a:t>
            </a:r>
            <a:endParaRPr lang="en-US" dirty="0">
              <a:latin typeface="Arial" panose="020B0604020202020204" pitchFamily="34" charset="0"/>
            </a:endParaRPr>
          </a:p>
        </p:txBody>
      </p:sp>
      <p:sp>
        <p:nvSpPr>
          <p:cNvPr id="449" name="TextBox 122"/>
          <p:cNvSpPr txBox="1"/>
          <p:nvPr/>
        </p:nvSpPr>
        <p:spPr>
          <a:xfrm>
            <a:off x="5288941" y="1410671"/>
            <a:ext cx="439115" cy="315429"/>
          </a:xfrm>
          <a:prstGeom prst="rect">
            <a:avLst/>
          </a:prstGeom>
          <a:noFill/>
        </p:spPr>
        <p:txBody>
          <a:bodyPr wrap="square" lIns="68536" tIns="34269" rIns="68536" bIns="34269" rtlCol="0">
            <a:spAutoFit/>
          </a:bodyPr>
          <a:lstStyle/>
          <a:p>
            <a:pPr algn="ctr" fontAlgn="ctr">
              <a:spcBef>
                <a:spcPts val="0"/>
              </a:spcBef>
              <a:spcAft>
                <a:spcPts val="0"/>
              </a:spcAft>
              <a:defRPr/>
            </a:pPr>
            <a:r>
              <a:rPr lang="en-US" sz="800" dirty="0" smtClean="0">
                <a:solidFill>
                  <a:sysClr val="windowText" lastClr="000000"/>
                </a:solidFill>
                <a:latin typeface="Arial" panose="020B0604020202020204" pitchFamily="34" charset="0"/>
              </a:rPr>
              <a:t>Alarm</a:t>
            </a:r>
            <a:endParaRPr lang="en-US" altLang="zh-CN" sz="800" kern="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a:p>
            <a:pPr algn="ctr" fontAlgn="ctr">
              <a:spcBef>
                <a:spcPts val="0"/>
              </a:spcBef>
              <a:spcAft>
                <a:spcPts val="0"/>
              </a:spcAft>
              <a:defRPr/>
            </a:pPr>
            <a:r>
              <a:rPr lang="en-US" sz="800" dirty="0" smtClean="0">
                <a:solidFill>
                  <a:sysClr val="windowText" lastClr="000000"/>
                </a:solidFill>
                <a:latin typeface="Arial" panose="020B0604020202020204" pitchFamily="34" charset="0"/>
              </a:rPr>
              <a:t>HTTP</a:t>
            </a:r>
            <a:endParaRPr lang="en-US" altLang="zh-CN" sz="8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51" name="TextBox 122"/>
          <p:cNvSpPr txBox="1"/>
          <p:nvPr/>
        </p:nvSpPr>
        <p:spPr>
          <a:xfrm>
            <a:off x="5594862" y="1410671"/>
            <a:ext cx="734104" cy="315429"/>
          </a:xfrm>
          <a:prstGeom prst="rect">
            <a:avLst/>
          </a:prstGeom>
          <a:noFill/>
        </p:spPr>
        <p:txBody>
          <a:bodyPr wrap="square" lIns="68536" tIns="34269" rIns="68536" bIns="34269" rtlCol="0">
            <a:spAutoFit/>
          </a:bodyPr>
          <a:lstStyle/>
          <a:p>
            <a:pPr algn="ctr" fontAlgn="ctr">
              <a:spcBef>
                <a:spcPts val="0"/>
              </a:spcBef>
              <a:spcAft>
                <a:spcPts val="0"/>
              </a:spcAft>
              <a:defRPr/>
            </a:pPr>
            <a:r>
              <a:rPr lang="en-US" sz="800" dirty="0" smtClean="0">
                <a:solidFill>
                  <a:sysClr val="windowText" lastClr="000000"/>
                </a:solidFill>
                <a:latin typeface="Arial" panose="020B0604020202020204" pitchFamily="34" charset="0"/>
              </a:rPr>
              <a:t>Resource</a:t>
            </a:r>
            <a:endParaRPr lang="en-US" altLang="zh-CN" sz="800" kern="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a:p>
            <a:pPr algn="ctr" fontAlgn="ctr">
              <a:spcBef>
                <a:spcPts val="0"/>
              </a:spcBef>
              <a:spcAft>
                <a:spcPts val="0"/>
              </a:spcAft>
              <a:defRPr/>
            </a:pPr>
            <a:r>
              <a:rPr lang="en-US" sz="800" dirty="0" smtClean="0">
                <a:solidFill>
                  <a:sysClr val="windowText" lastClr="000000"/>
                </a:solidFill>
                <a:latin typeface="Arial" panose="020B0604020202020204" pitchFamily="34" charset="0"/>
              </a:rPr>
              <a:t>HTTP</a:t>
            </a:r>
            <a:endParaRPr lang="en-US" sz="800" dirty="0">
              <a:solidFill>
                <a:sysClr val="windowText" lastClr="000000"/>
              </a:solidFill>
              <a:latin typeface="Arial" panose="020B0604020202020204" pitchFamily="34" charset="0"/>
            </a:endParaRPr>
          </a:p>
        </p:txBody>
      </p:sp>
      <p:sp>
        <p:nvSpPr>
          <p:cNvPr id="453" name="TextBox 122"/>
          <p:cNvSpPr txBox="1"/>
          <p:nvPr/>
        </p:nvSpPr>
        <p:spPr>
          <a:xfrm>
            <a:off x="6186754" y="1410671"/>
            <a:ext cx="728316" cy="315429"/>
          </a:xfrm>
          <a:prstGeom prst="rect">
            <a:avLst/>
          </a:prstGeom>
          <a:noFill/>
        </p:spPr>
        <p:txBody>
          <a:bodyPr wrap="none" lIns="68536" tIns="34269" rIns="68536" bIns="34269" rtlCol="0">
            <a:spAutoFit/>
          </a:bodyPr>
          <a:lstStyle/>
          <a:p>
            <a:pPr algn="ctr" fontAlgn="ctr">
              <a:spcBef>
                <a:spcPts val="0"/>
              </a:spcBef>
              <a:spcAft>
                <a:spcPts val="0"/>
              </a:spcAft>
              <a:defRPr/>
            </a:pPr>
            <a:r>
              <a:rPr lang="en-US" sz="800" dirty="0" smtClean="0">
                <a:solidFill>
                  <a:sysClr val="windowText" lastClr="000000"/>
                </a:solidFill>
                <a:latin typeface="Arial" panose="020B0604020202020204" pitchFamily="34" charset="0"/>
              </a:rPr>
              <a:t>Performance</a:t>
            </a:r>
            <a:endParaRPr lang="en-US" altLang="zh-CN" sz="800" kern="0" dirty="0" smtClean="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a:p>
            <a:pPr algn="ctr" fontAlgn="ctr">
              <a:spcBef>
                <a:spcPts val="0"/>
              </a:spcBef>
              <a:spcAft>
                <a:spcPts val="0"/>
              </a:spcAft>
              <a:defRPr/>
            </a:pPr>
            <a:r>
              <a:rPr lang="en-US" sz="800" dirty="0" smtClean="0">
                <a:solidFill>
                  <a:sysClr val="windowText" lastClr="000000"/>
                </a:solidFill>
                <a:latin typeface="Arial" panose="020B0604020202020204" pitchFamily="34" charset="0"/>
              </a:rPr>
              <a:t>FTP</a:t>
            </a:r>
            <a:endParaRPr lang="en-US" altLang="zh-CN" sz="800"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56" name="TextBox 122"/>
          <p:cNvSpPr txBox="1"/>
          <p:nvPr/>
        </p:nvSpPr>
        <p:spPr>
          <a:xfrm>
            <a:off x="9058602" y="2662585"/>
            <a:ext cx="412525" cy="192318"/>
          </a:xfrm>
          <a:prstGeom prst="rect">
            <a:avLst/>
          </a:prstGeom>
          <a:noFill/>
        </p:spPr>
        <p:txBody>
          <a:bodyPr wrap="none" lIns="68536" tIns="34269" rIns="68536" bIns="34269" rtlCol="0">
            <a:spAutoFit/>
          </a:bodyPr>
          <a:lstStyle/>
          <a:p>
            <a:pPr fontAlgn="ctr">
              <a:spcBef>
                <a:spcPts val="0"/>
              </a:spcBef>
              <a:spcAft>
                <a:spcPts val="0"/>
              </a:spcAft>
              <a:defRPr/>
            </a:pPr>
            <a:r>
              <a:rPr lang="en-US" sz="800" dirty="0" smtClean="0">
                <a:solidFill>
                  <a:sysClr val="windowText" lastClr="000000"/>
                </a:solidFill>
                <a:latin typeface="Arial" panose="020B0604020202020204" pitchFamily="34" charset="0"/>
              </a:rPr>
              <a:t>REST</a:t>
            </a:r>
            <a:endParaRPr lang="en-US" sz="800" dirty="0">
              <a:solidFill>
                <a:sysClr val="windowText" lastClr="000000"/>
              </a:solidFill>
              <a:latin typeface="Arial" panose="020B0604020202020204" pitchFamily="34" charset="0"/>
            </a:endParaRPr>
          </a:p>
        </p:txBody>
      </p:sp>
      <p:cxnSp>
        <p:nvCxnSpPr>
          <p:cNvPr id="6" name="直接箭头连接符 5"/>
          <p:cNvCxnSpPr/>
          <p:nvPr/>
        </p:nvCxnSpPr>
        <p:spPr>
          <a:xfrm>
            <a:off x="9263319" y="2517377"/>
            <a:ext cx="1033" cy="438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9828949" y="2517377"/>
            <a:ext cx="0" cy="423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382" idx="0"/>
          </p:cNvCxnSpPr>
          <p:nvPr/>
        </p:nvCxnSpPr>
        <p:spPr>
          <a:xfrm>
            <a:off x="5377814" y="2587217"/>
            <a:ext cx="99" cy="3234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122"/>
          <p:cNvSpPr txBox="1"/>
          <p:nvPr/>
        </p:nvSpPr>
        <p:spPr>
          <a:xfrm>
            <a:off x="5193671" y="2662585"/>
            <a:ext cx="412525" cy="192318"/>
          </a:xfrm>
          <a:prstGeom prst="rect">
            <a:avLst/>
          </a:prstGeom>
          <a:noFill/>
        </p:spPr>
        <p:txBody>
          <a:bodyPr wrap="none" lIns="68536" tIns="34269" rIns="68536" bIns="34269" rtlCol="0">
            <a:spAutoFit/>
          </a:bodyPr>
          <a:lstStyle/>
          <a:p>
            <a:pPr fontAlgn="ctr">
              <a:spcBef>
                <a:spcPts val="0"/>
              </a:spcBef>
              <a:spcAft>
                <a:spcPts val="0"/>
              </a:spcAft>
              <a:defRPr/>
            </a:pPr>
            <a:r>
              <a:rPr lang="en-US" sz="800" dirty="0" smtClean="0">
                <a:solidFill>
                  <a:sysClr val="windowText" lastClr="000000"/>
                </a:solidFill>
                <a:latin typeface="Arial" panose="020B0604020202020204" pitchFamily="34" charset="0"/>
              </a:rPr>
              <a:t>REST</a:t>
            </a:r>
            <a:endParaRPr lang="en-US" sz="800" dirty="0">
              <a:solidFill>
                <a:sysClr val="windowText" lastClr="000000"/>
              </a:solidFill>
              <a:latin typeface="Arial" panose="020B0604020202020204" pitchFamily="34" charset="0"/>
            </a:endParaRPr>
          </a:p>
        </p:txBody>
      </p:sp>
      <p:sp>
        <p:nvSpPr>
          <p:cNvPr id="100" name="圆角矩形 99"/>
          <p:cNvSpPr/>
          <p:nvPr/>
        </p:nvSpPr>
        <p:spPr bwMode="auto">
          <a:xfrm>
            <a:off x="2015548" y="5762408"/>
            <a:ext cx="6724731" cy="586028"/>
          </a:xfrm>
          <a:prstGeom prst="roundRect">
            <a:avLst>
              <a:gd name="adj" fmla="val 8613"/>
            </a:avLst>
          </a:prstGeom>
          <a:noFill/>
          <a:ln w="9525" cap="flat" cmpd="sng" algn="ctr">
            <a:solidFill>
              <a:srgbClr val="0070C0"/>
            </a:solidFill>
            <a:prstDash val="dash"/>
            <a:round/>
            <a:headEnd type="none" w="med" len="med"/>
            <a:tailEnd type="none" w="med" len="med"/>
          </a:ln>
          <a:effectLst/>
        </p:spPr>
        <p:txBody>
          <a:bodyPr vert="horz" wrap="square" lIns="68525" tIns="34261" rIns="68525" bIns="34261" numCol="1" rtlCol="0" anchor="t" anchorCtr="0" compatLnSpc="1">
            <a:prstTxWarp prst="textNoShape">
              <a:avLst/>
            </a:prstTxWarp>
            <a:noAutofit/>
          </a:bodyPr>
          <a:lstStyle/>
          <a:p>
            <a:pPr defTabSz="881207" fontAlgn="ctr">
              <a:defRPr/>
            </a:pPr>
            <a:endParaRPr lang="en-US" altLang="zh-CN" sz="1008"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1" name="TextBox 130"/>
          <p:cNvSpPr txBox="1"/>
          <p:nvPr/>
        </p:nvSpPr>
        <p:spPr>
          <a:xfrm>
            <a:off x="2078045" y="5783292"/>
            <a:ext cx="1137082" cy="253873"/>
          </a:xfrm>
          <a:prstGeom prst="rect">
            <a:avLst/>
          </a:prstGeom>
          <a:noFill/>
        </p:spPr>
        <p:txBody>
          <a:bodyPr wrap="none" lIns="68536" tIns="34269" rIns="68536" bIns="34269" rtlCol="0">
            <a:spAutoFit/>
          </a:bodyPr>
          <a:lstStyle/>
          <a:p>
            <a:pPr algn="l" eaLnBrk="1" fontAlgn="ctr" hangingPunct="1"/>
            <a:r>
              <a:rPr lang="en-US" sz="1200" b="1" dirty="0" smtClean="0">
                <a:solidFill>
                  <a:srgbClr val="000000"/>
                </a:solidFill>
                <a:latin typeface="Arial" panose="020B0604020202020204" pitchFamily="34" charset="0"/>
              </a:rPr>
              <a:t>Infrastructure</a:t>
            </a:r>
            <a:endParaRPr lang="en-US" altLang="zh-CN" sz="1200" b="1"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0" name="圆角矩形 109"/>
          <p:cNvSpPr/>
          <p:nvPr/>
        </p:nvSpPr>
        <p:spPr bwMode="auto">
          <a:xfrm>
            <a:off x="2010327" y="1064808"/>
            <a:ext cx="8147142" cy="275960"/>
          </a:xfrm>
          <a:prstGeom prst="roundRect">
            <a:avLst/>
          </a:prstGeom>
          <a:solidFill>
            <a:srgbClr val="92D050"/>
          </a:solidFill>
          <a:ln w="9525" cap="flat" cmpd="sng" algn="ctr">
            <a:solidFill>
              <a:srgbClr val="FFFFFF">
                <a:lumMod val="50000"/>
              </a:srgbClr>
            </a:solidFill>
            <a:prstDash val="solid"/>
            <a:round/>
            <a:headEnd type="none" w="med" len="med"/>
            <a:tailEnd type="none" w="med" len="med"/>
          </a:ln>
          <a:effectLst/>
        </p:spPr>
        <p:txBody>
          <a:bodyPr vert="horz" wrap="square" lIns="68525" tIns="34261" rIns="68525" bIns="34261" numCol="1" rtlCol="0" anchor="ctr" anchorCtr="0" compatLnSpc="1">
            <a:prstTxWarp prst="textNoShape">
              <a:avLst/>
            </a:prstTxWarp>
            <a:noAutofit/>
          </a:bodyPr>
          <a:lstStyle/>
          <a:p>
            <a:pPr algn="ctr" defTabSz="881207" fontAlgn="ctr">
              <a:defRPr/>
            </a:pPr>
            <a:r>
              <a:rPr lang="en-US" sz="1400" b="1" dirty="0" smtClean="0">
                <a:latin typeface="Arial" panose="020B0604020202020204" pitchFamily="34" charset="0"/>
              </a:rPr>
              <a:t>Third-party systems</a:t>
            </a:r>
            <a:endParaRPr lang="en-US" altLang="zh-CN" sz="1400" b="1" kern="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29" name="直接箭头连接符 28"/>
          <p:cNvCxnSpPr/>
          <p:nvPr/>
        </p:nvCxnSpPr>
        <p:spPr>
          <a:xfrm flipH="1" flipV="1">
            <a:off x="5503845" y="1340768"/>
            <a:ext cx="0" cy="472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964742" y="1340768"/>
            <a:ext cx="0" cy="46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6451408" y="1330787"/>
            <a:ext cx="0" cy="47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fontAlgn="ctr">
              <a:defRPr/>
            </a:pPr>
            <a:r>
              <a:rPr lang="en-US" altLang="zh-CN" sz="2800" b="1" dirty="0" err="1">
                <a:latin typeface="Arial" panose="020B0604020202020204" pitchFamily="34" charset="0"/>
              </a:rPr>
              <a:t>FusionSphere</a:t>
            </a:r>
            <a:r>
              <a:rPr lang="en-US" altLang="zh-CN" sz="2800" b="1" dirty="0">
                <a:latin typeface="Arial" panose="020B0604020202020204" pitchFamily="34" charset="0"/>
              </a:rPr>
              <a:t> Management on eSight</a:t>
            </a:r>
            <a:endParaRPr lang="en-US" altLang="zh-CN" sz="2800" b="1" kern="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75894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250432" y="2384884"/>
            <a:ext cx="5220875" cy="568103"/>
            <a:chOff x="3250432" y="2384884"/>
            <a:chExt cx="5220875" cy="568103"/>
          </a:xfrm>
        </p:grpSpPr>
        <p:sp>
          <p:nvSpPr>
            <p:cNvPr id="19" name="Freeform 11"/>
            <p:cNvSpPr>
              <a:spLocks/>
            </p:cNvSpPr>
            <p:nvPr/>
          </p:nvSpPr>
          <p:spPr bwMode="gray">
            <a:xfrm>
              <a:off x="3939177" y="2384884"/>
              <a:ext cx="4532130" cy="568103"/>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7F7F7F"/>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2"/>
            <p:cNvSpPr>
              <a:spLocks/>
            </p:cNvSpPr>
            <p:nvPr/>
          </p:nvSpPr>
          <p:spPr bwMode="gray">
            <a:xfrm>
              <a:off x="3250432" y="2384884"/>
              <a:ext cx="609362" cy="568103"/>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7F7F7F"/>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 Box 13"/>
            <p:cNvSpPr txBox="1">
              <a:spLocks noChangeArrowheads="1"/>
            </p:cNvSpPr>
            <p:nvPr/>
          </p:nvSpPr>
          <p:spPr bwMode="gray">
            <a:xfrm>
              <a:off x="4051898" y="2438167"/>
              <a:ext cx="3580002" cy="461537"/>
            </a:xfrm>
            <a:prstGeom prst="rect">
              <a:avLst/>
            </a:prstGeom>
            <a:noFill/>
            <a:ln w="9525">
              <a:noFill/>
              <a:miter lim="800000"/>
              <a:headEnd/>
              <a:tailEnd/>
            </a:ln>
            <a:effectLst>
              <a:outerShdw dist="17961" dir="2700000" algn="ctr" rotWithShape="0">
                <a:srgbClr val="333333">
                  <a:alpha val="50000"/>
                </a:srgbClr>
              </a:outerShdw>
            </a:effectLst>
          </p:spPr>
          <p:txBody>
            <a:bodyPr>
              <a:spAutoFit/>
            </a:bodyPr>
            <a:lstStyle/>
            <a:p>
              <a:pPr defTabSz="914034" fontAlgn="ctr">
                <a:defRPr/>
              </a:pPr>
              <a:r>
                <a:rPr lang="en-US" sz="2399" dirty="0" err="1" smtClean="0">
                  <a:solidFill>
                    <a:srgbClr val="FFFFFF"/>
                  </a:solidFill>
                  <a:latin typeface="Arial" panose="020B0604020202020204" pitchFamily="34" charset="0"/>
                </a:rPr>
                <a:t>FusionSphere</a:t>
              </a:r>
              <a:r>
                <a:rPr lang="en-US" sz="2399" dirty="0" smtClean="0">
                  <a:solidFill>
                    <a:srgbClr val="FFFFFF"/>
                  </a:solidFill>
                  <a:latin typeface="Arial" panose="020B0604020202020204" pitchFamily="34" charset="0"/>
                </a:rPr>
                <a:t> Overview</a:t>
              </a: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38" name="Text Box 16"/>
            <p:cNvSpPr txBox="1">
              <a:spLocks noChangeArrowheads="1"/>
            </p:cNvSpPr>
            <p:nvPr/>
          </p:nvSpPr>
          <p:spPr bwMode="gray">
            <a:xfrm>
              <a:off x="3447562" y="2407427"/>
              <a:ext cx="304681" cy="523016"/>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034" fontAlgn="ctr">
                <a:spcBef>
                  <a:spcPct val="50000"/>
                </a:spcBef>
                <a:defRPr/>
              </a:pPr>
              <a:r>
                <a:rPr lang="en-US" sz="2799" b="1" dirty="0" smtClean="0">
                  <a:solidFill>
                    <a:srgbClr val="FFFFFF"/>
                  </a:solidFill>
                  <a:latin typeface="Arial" panose="020B0604020202020204" pitchFamily="34" charset="0"/>
                </a:rPr>
                <a:t>1</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250432" y="3260003"/>
            <a:ext cx="5220875" cy="568103"/>
            <a:chOff x="3250432" y="3252827"/>
            <a:chExt cx="5220875" cy="568103"/>
          </a:xfrm>
        </p:grpSpPr>
        <p:sp>
          <p:nvSpPr>
            <p:cNvPr id="40" name="Freeform 6"/>
            <p:cNvSpPr>
              <a:spLocks/>
            </p:cNvSpPr>
            <p:nvPr/>
          </p:nvSpPr>
          <p:spPr bwMode="gray">
            <a:xfrm>
              <a:off x="3939177" y="3252827"/>
              <a:ext cx="4532130" cy="568103"/>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7"/>
            <p:cNvSpPr>
              <a:spLocks/>
            </p:cNvSpPr>
            <p:nvPr/>
          </p:nvSpPr>
          <p:spPr bwMode="gray">
            <a:xfrm>
              <a:off x="3250432" y="3252827"/>
              <a:ext cx="609362" cy="568103"/>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 Box 8"/>
            <p:cNvSpPr txBox="1">
              <a:spLocks noChangeArrowheads="1"/>
            </p:cNvSpPr>
            <p:nvPr/>
          </p:nvSpPr>
          <p:spPr bwMode="gray">
            <a:xfrm>
              <a:off x="4051900" y="3306136"/>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43" name="Text Box 18"/>
            <p:cNvSpPr txBox="1">
              <a:spLocks noChangeArrowheads="1"/>
            </p:cNvSpPr>
            <p:nvPr/>
          </p:nvSpPr>
          <p:spPr bwMode="gray">
            <a:xfrm>
              <a:off x="3447562" y="3275370"/>
              <a:ext cx="304681" cy="523016"/>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034" fontAlgn="ctr">
                <a:spcBef>
                  <a:spcPct val="50000"/>
                </a:spcBef>
                <a:defRPr/>
              </a:pPr>
              <a:r>
                <a:rPr lang="en-US" sz="2799" b="1" dirty="0" smtClean="0">
                  <a:solidFill>
                    <a:srgbClr val="FFFFFF"/>
                  </a:solidFill>
                  <a:latin typeface="Arial" panose="020B0604020202020204" pitchFamily="34" charset="0"/>
                </a:rPr>
                <a:t>2</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xt Box 8"/>
            <p:cNvSpPr txBox="1">
              <a:spLocks noChangeArrowheads="1"/>
            </p:cNvSpPr>
            <p:nvPr/>
          </p:nvSpPr>
          <p:spPr bwMode="gray">
            <a:xfrm>
              <a:off x="4051898" y="3306136"/>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r>
                <a:rPr lang="en-US" sz="2399" dirty="0" smtClean="0">
                  <a:solidFill>
                    <a:srgbClr val="FFFFFF"/>
                  </a:solidFill>
                  <a:latin typeface="Arial" panose="020B0604020202020204" pitchFamily="34" charset="0"/>
                </a:rPr>
                <a:t>O&amp;M Analysis</a:t>
              </a:r>
              <a:endParaRPr lang="en-US" altLang="zh-CN" sz="2399" dirty="0">
                <a:solidFill>
                  <a:srgbClr val="FFFFFF"/>
                </a:solidFill>
                <a:latin typeface="Arial" panose="020B0604020202020204" pitchFamily="34" charset="0"/>
                <a:ea typeface="微软雅黑" panose="020B0503020204020204" pitchFamily="34" charset="-122"/>
              </a:endParaRPr>
            </a:p>
          </p:txBody>
        </p:sp>
      </p:grpSp>
      <p:grpSp>
        <p:nvGrpSpPr>
          <p:cNvPr id="45" name="组合 44"/>
          <p:cNvGrpSpPr/>
          <p:nvPr/>
        </p:nvGrpSpPr>
        <p:grpSpPr>
          <a:xfrm>
            <a:off x="3250432" y="4135122"/>
            <a:ext cx="5220875" cy="568103"/>
            <a:chOff x="3250432" y="4135122"/>
            <a:chExt cx="5220875" cy="568103"/>
          </a:xfrm>
        </p:grpSpPr>
        <p:sp>
          <p:nvSpPr>
            <p:cNvPr id="46" name="Freeform 6"/>
            <p:cNvSpPr>
              <a:spLocks/>
            </p:cNvSpPr>
            <p:nvPr/>
          </p:nvSpPr>
          <p:spPr bwMode="gray">
            <a:xfrm>
              <a:off x="3939177" y="4135122"/>
              <a:ext cx="4532130" cy="568103"/>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7"/>
            <p:cNvSpPr>
              <a:spLocks/>
            </p:cNvSpPr>
            <p:nvPr/>
          </p:nvSpPr>
          <p:spPr bwMode="gray">
            <a:xfrm>
              <a:off x="3250432" y="4135122"/>
              <a:ext cx="609362" cy="568103"/>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none" anchor="ct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 Box 8"/>
            <p:cNvSpPr txBox="1">
              <a:spLocks noChangeArrowheads="1"/>
            </p:cNvSpPr>
            <p:nvPr/>
          </p:nvSpPr>
          <p:spPr bwMode="gray">
            <a:xfrm>
              <a:off x="4064556" y="4188431"/>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49" name="Text Box 18"/>
            <p:cNvSpPr txBox="1">
              <a:spLocks noChangeArrowheads="1"/>
            </p:cNvSpPr>
            <p:nvPr/>
          </p:nvSpPr>
          <p:spPr bwMode="gray">
            <a:xfrm>
              <a:off x="3447562" y="4157665"/>
              <a:ext cx="304681" cy="523016"/>
            </a:xfrm>
            <a:prstGeom prst="rect">
              <a:avLst/>
            </a:prstGeom>
            <a:noFill/>
            <a:ln w="9525">
              <a:noFill/>
              <a:miter lim="800000"/>
              <a:headEnd/>
              <a:tailEnd/>
            </a:ln>
            <a:effectLst>
              <a:outerShdw dist="28398" dir="1593903" algn="ctr" rotWithShape="0">
                <a:srgbClr val="333333">
                  <a:alpha val="50000"/>
                </a:srgbClr>
              </a:outerShdw>
            </a:effectLst>
          </p:spPr>
          <p:txBody>
            <a:bodyPr wrap="square">
              <a:spAutoFit/>
            </a:bodyPr>
            <a:lstStyle/>
            <a:p>
              <a:pPr algn="ctr" defTabSz="914034" fontAlgn="ctr">
                <a:spcBef>
                  <a:spcPct val="50000"/>
                </a:spcBef>
                <a:defRPr/>
              </a:pPr>
              <a:r>
                <a:rPr lang="en-US" sz="2799" b="1" dirty="0" smtClean="0">
                  <a:solidFill>
                    <a:srgbClr val="FFFFFF"/>
                  </a:solidFill>
                  <a:latin typeface="Arial" panose="020B0604020202020204" pitchFamily="34" charset="0"/>
                </a:rPr>
                <a:t>3</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 Box 8"/>
            <p:cNvSpPr txBox="1">
              <a:spLocks noChangeArrowheads="1"/>
            </p:cNvSpPr>
            <p:nvPr/>
          </p:nvSpPr>
          <p:spPr bwMode="gray">
            <a:xfrm>
              <a:off x="4051898" y="4188431"/>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spAutoFit/>
            </a:bodyPr>
            <a:lstStyle/>
            <a:p>
              <a:pPr defTabSz="914034" fontAlgn="ctr"/>
              <a:r>
                <a:rPr lang="en-US" sz="2399" dirty="0" smtClean="0">
                  <a:solidFill>
                    <a:srgbClr val="FFFFFF"/>
                  </a:solidFill>
                  <a:latin typeface="Arial" panose="020B0604020202020204" pitchFamily="34" charset="0"/>
                </a:rPr>
                <a:t>Routine O&amp;M</a:t>
              </a:r>
              <a:endParaRPr lang="en-US" altLang="zh-CN" sz="2399" dirty="0">
                <a:solidFill>
                  <a:srgbClr val="FFFFFF"/>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125079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ChangeArrowheads="1"/>
          </p:cNvSpPr>
          <p:nvPr/>
        </p:nvSpPr>
        <p:spPr bwMode="gray">
          <a:xfrm>
            <a:off x="384696" y="4374108"/>
            <a:ext cx="10750553" cy="315032"/>
          </a:xfrm>
          <a:prstGeom prst="rect">
            <a:avLst/>
          </a:prstGeom>
          <a:gradFill rotWithShape="1">
            <a:gsLst>
              <a:gs pos="0">
                <a:srgbClr val="767676"/>
              </a:gs>
              <a:gs pos="50000">
                <a:srgbClr val="FFFFFF"/>
              </a:gs>
              <a:gs pos="100000">
                <a:srgbClr val="767676"/>
              </a:gs>
            </a:gsLst>
            <a:lin ang="5400000" scaled="1"/>
          </a:gradFill>
          <a:ln w="9525">
            <a:miter lim="800000"/>
            <a:headEnd/>
            <a:tailEnd/>
          </a:ln>
          <a:scene3d>
            <a:camera prst="legacyPerspectiveTop"/>
            <a:lightRig rig="legacyFlat1" dir="t"/>
          </a:scene3d>
          <a:sp3d extrusionH="121893000" prstMaterial="legacyMatte">
            <a:bevelT w="13500" h="13500" prst="angle"/>
            <a:bevelB w="13500" h="13500" prst="angle"/>
            <a:extrusionClr>
              <a:srgbClr val="FFFFFF"/>
            </a:extrusionClr>
          </a:sp3d>
        </p:spPr>
        <p:txBody>
          <a:bodyPr wrap="square" lIns="108849" tIns="54424" rIns="108849" bIns="54424" anchor="ctr">
            <a:spAutoFit/>
            <a:flatTx/>
          </a:bodyPr>
          <a:lstStyle/>
          <a:p>
            <a:pP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435204" name="Rectangle 4"/>
          <p:cNvSpPr>
            <a:spLocks noChangeArrowheads="1"/>
          </p:cNvSpPr>
          <p:nvPr/>
        </p:nvSpPr>
        <p:spPr bwMode="gray">
          <a:xfrm flipH="1">
            <a:off x="549796" y="4282060"/>
            <a:ext cx="3314535" cy="1835238"/>
          </a:xfrm>
          <a:prstGeom prst="rect">
            <a:avLst/>
          </a:prstGeom>
          <a:solidFill>
            <a:srgbClr val="00CCFF">
              <a:alpha val="50195"/>
            </a:srgbClr>
          </a:solidFill>
          <a:ln w="12700">
            <a:solidFill>
              <a:srgbClr val="FFFFFF"/>
            </a:solidFill>
            <a:miter lim="800000"/>
            <a:headEnd/>
            <a:tailEnd/>
          </a:ln>
        </p:spPr>
        <p:txBody>
          <a:bodyPr wrap="none" lIns="108849" tIns="54424" rIns="108849" bIns="54424" anchor="ctr"/>
          <a:lstStyle/>
          <a:p>
            <a:pP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435205" name="Rectangle 5"/>
          <p:cNvSpPr>
            <a:spLocks noChangeArrowheads="1"/>
          </p:cNvSpPr>
          <p:nvPr/>
        </p:nvSpPr>
        <p:spPr bwMode="gray">
          <a:xfrm flipH="1">
            <a:off x="4153349" y="4282060"/>
            <a:ext cx="3249083" cy="1835238"/>
          </a:xfrm>
          <a:prstGeom prst="rect">
            <a:avLst/>
          </a:prstGeom>
          <a:solidFill>
            <a:schemeClr val="accent6">
              <a:lumMod val="40000"/>
              <a:lumOff val="60000"/>
              <a:alpha val="50195"/>
            </a:schemeClr>
          </a:solidFill>
          <a:ln w="12700">
            <a:solidFill>
              <a:srgbClr val="FFFFFF"/>
            </a:solidFill>
            <a:miter lim="800000"/>
            <a:headEnd/>
            <a:tailEnd/>
          </a:ln>
        </p:spPr>
        <p:txBody>
          <a:bodyPr wrap="none" lIns="108849" tIns="54424" rIns="108849" bIns="54424" anchor="ctr"/>
          <a:lstStyle/>
          <a:p>
            <a:pP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435206" name="Rectangle 6"/>
          <p:cNvSpPr>
            <a:spLocks noChangeArrowheads="1"/>
          </p:cNvSpPr>
          <p:nvPr/>
        </p:nvSpPr>
        <p:spPr bwMode="gray">
          <a:xfrm flipH="1">
            <a:off x="7691451" y="4282060"/>
            <a:ext cx="3249083" cy="1835238"/>
          </a:xfrm>
          <a:prstGeom prst="rect">
            <a:avLst/>
          </a:prstGeom>
          <a:solidFill>
            <a:srgbClr val="00CCFF">
              <a:alpha val="50195"/>
            </a:srgbClr>
          </a:solidFill>
          <a:ln w="12700">
            <a:solidFill>
              <a:srgbClr val="FFFFFF"/>
            </a:solidFill>
            <a:miter lim="800000"/>
            <a:headEnd/>
            <a:tailEnd/>
          </a:ln>
        </p:spPr>
        <p:txBody>
          <a:bodyPr wrap="none" lIns="108849" tIns="54424" rIns="108849" bIns="54424" anchor="ctr"/>
          <a:lstStyle/>
          <a:p>
            <a:pP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sp>
        <p:nvSpPr>
          <p:cNvPr id="435207" name="Rectangle 7"/>
          <p:cNvSpPr>
            <a:spLocks noChangeArrowheads="1"/>
          </p:cNvSpPr>
          <p:nvPr/>
        </p:nvSpPr>
        <p:spPr bwMode="gray">
          <a:xfrm>
            <a:off x="542227" y="4914689"/>
            <a:ext cx="3314536" cy="1217907"/>
          </a:xfrm>
          <a:prstGeom prst="rect">
            <a:avLst/>
          </a:prstGeom>
          <a:noFill/>
          <a:ln w="9525" algn="ctr">
            <a:noFill/>
            <a:miter lim="800000"/>
            <a:headEnd/>
            <a:tailEnd/>
          </a:ln>
        </p:spPr>
        <p:txBody>
          <a:bodyPr wrap="square" lIns="108849" tIns="54424" rIns="108849" bIns="54424">
            <a:spAutoFit/>
          </a:bodyPr>
          <a:lstStyle/>
          <a:p>
            <a:pPr fontAlgn="ctr">
              <a:buNone/>
            </a:pPr>
            <a:r>
              <a:rPr lang="en-US" sz="1200" b="1" dirty="0" smtClean="0">
                <a:solidFill>
                  <a:srgbClr val="C00000"/>
                </a:solidFill>
                <a:latin typeface="Arial" panose="020B0604020202020204" pitchFamily="34" charset="0"/>
              </a:rPr>
              <a:t>I am an O&amp;M supervisor. I want to know the distribution and overall health status of all resources. I am a monitoring engineer. I want to know all abnormal resources.</a:t>
            </a:r>
            <a:endParaRPr lang="en-US" altLang="zh-CN" sz="1200" b="1" dirty="0" smtClean="0">
              <a:solidFill>
                <a:srgbClr val="C00000"/>
              </a:solidFill>
              <a:latin typeface="Arial" panose="020B0604020202020204" pitchFamily="34" charset="0"/>
              <a:ea typeface="微软雅黑" panose="020B0503020204020204" pitchFamily="34" charset="-122"/>
              <a:sym typeface="Arial" panose="020B0604020202020204" pitchFamily="34" charset="0"/>
            </a:endParaRPr>
          </a:p>
          <a:p>
            <a:pPr fontAlgn="ctr"/>
            <a:endParaRPr lang="en-US" altLang="zh-CN" sz="1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5208" name="Rectangle 8"/>
          <p:cNvSpPr>
            <a:spLocks noChangeArrowheads="1"/>
          </p:cNvSpPr>
          <p:nvPr/>
        </p:nvSpPr>
        <p:spPr bwMode="gray">
          <a:xfrm>
            <a:off x="4152209" y="4914689"/>
            <a:ext cx="3023911" cy="1217907"/>
          </a:xfrm>
          <a:prstGeom prst="rect">
            <a:avLst/>
          </a:prstGeom>
          <a:noFill/>
          <a:ln w="9525" algn="ctr">
            <a:noFill/>
            <a:miter lim="800000"/>
            <a:headEnd/>
            <a:tailEnd/>
          </a:ln>
        </p:spPr>
        <p:txBody>
          <a:bodyPr wrap="square" lIns="108849" tIns="54424" rIns="108849" bIns="54424">
            <a:spAutoFit/>
          </a:bodyPr>
          <a:lstStyle/>
          <a:p>
            <a:pPr fontAlgn="ctr"/>
            <a:r>
              <a:rPr lang="en-US" sz="1200" b="1" dirty="0" smtClean="0">
                <a:solidFill>
                  <a:srgbClr val="C00000"/>
                </a:solidFill>
                <a:latin typeface="Arial" panose="020B0604020202020204" pitchFamily="34" charset="0"/>
              </a:rPr>
              <a:t>During routine monitoring, I want to know all alarms in a timely manner. After receiving an alarm, I can know the location and impact of the fault, which helps me to identify, analyze, and rectify the fault.</a:t>
            </a:r>
            <a:endParaRPr lang="en-US" altLang="zh-CN" sz="1200" b="1"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35209" name="Rectangle 9"/>
          <p:cNvSpPr>
            <a:spLocks noChangeArrowheads="1"/>
          </p:cNvSpPr>
          <p:nvPr/>
        </p:nvSpPr>
        <p:spPr bwMode="gray">
          <a:xfrm>
            <a:off x="7753771" y="4914689"/>
            <a:ext cx="3242733" cy="1217907"/>
          </a:xfrm>
          <a:prstGeom prst="rect">
            <a:avLst/>
          </a:prstGeom>
          <a:noFill/>
          <a:ln w="9525" algn="ctr">
            <a:noFill/>
            <a:miter lim="800000"/>
            <a:headEnd/>
            <a:tailEnd/>
          </a:ln>
        </p:spPr>
        <p:txBody>
          <a:bodyPr lIns="108849" tIns="54424" rIns="108849" bIns="54424">
            <a:spAutoFit/>
          </a:bodyPr>
          <a:lstStyle/>
          <a:p>
            <a:pPr fontAlgn="ctr">
              <a:buNone/>
            </a:pPr>
            <a:r>
              <a:rPr lang="en-US" sz="1200" b="1" dirty="0" smtClean="0">
                <a:solidFill>
                  <a:srgbClr val="C00000"/>
                </a:solidFill>
                <a:latin typeface="Arial" panose="020B0604020202020204" pitchFamily="34" charset="0"/>
              </a:rPr>
              <a:t>During fault locating and analysis, I want to understand the association between the virtualization system to which the virtual resources belong and the physical resources where the virtual resources are located.</a:t>
            </a:r>
            <a:endParaRPr lang="en-US" altLang="zh-CN" sz="1200" b="1"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1754" name="Rectangle 10"/>
          <p:cNvSpPr>
            <a:spLocks noChangeArrowheads="1"/>
          </p:cNvSpPr>
          <p:nvPr/>
        </p:nvSpPr>
        <p:spPr bwMode="gray">
          <a:xfrm>
            <a:off x="542227" y="4318538"/>
            <a:ext cx="3306233" cy="663909"/>
          </a:xfrm>
          <a:prstGeom prst="rect">
            <a:avLst/>
          </a:prstGeom>
          <a:noFill/>
          <a:ln w="9525" algn="ctr">
            <a:noFill/>
            <a:miter lim="800000"/>
            <a:headEnd/>
            <a:tailEnd/>
          </a:ln>
          <a:effectLst>
            <a:outerShdw dist="17961" dir="2700000" algn="ctr" rotWithShape="0">
              <a:srgbClr val="182326">
                <a:alpha val="50000"/>
              </a:srgbClr>
            </a:outerShdw>
          </a:effectLst>
        </p:spPr>
        <p:txBody>
          <a:bodyPr lIns="108849" tIns="54424" rIns="108849" bIns="54424">
            <a:spAutoFit/>
          </a:bodyPr>
          <a:lstStyle/>
          <a:p>
            <a:pPr fontAlgn="ctr">
              <a:defRPr/>
            </a:pPr>
            <a:r>
              <a:rPr lang="en-US" sz="1800" dirty="0" smtClean="0">
                <a:solidFill>
                  <a:srgbClr val="FFFFFF"/>
                </a:solidFill>
                <a:latin typeface="Arial" panose="020B0604020202020204" pitchFamily="34" charset="0"/>
              </a:rPr>
              <a:t>Centralized resource management</a:t>
            </a:r>
            <a:endParaRPr lang="en-US" altLang="zh-CN" sz="18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755" name="Rectangle 11"/>
          <p:cNvSpPr>
            <a:spLocks noChangeArrowheads="1"/>
          </p:cNvSpPr>
          <p:nvPr/>
        </p:nvSpPr>
        <p:spPr bwMode="gray">
          <a:xfrm>
            <a:off x="4124773" y="4338169"/>
            <a:ext cx="3306233" cy="386910"/>
          </a:xfrm>
          <a:prstGeom prst="rect">
            <a:avLst/>
          </a:prstGeom>
          <a:noFill/>
          <a:ln w="9525" algn="ctr">
            <a:noFill/>
            <a:miter lim="800000"/>
            <a:headEnd/>
            <a:tailEnd/>
          </a:ln>
          <a:effectLst>
            <a:outerShdw dist="17961" dir="2700000" algn="ctr" rotWithShape="0">
              <a:srgbClr val="182326">
                <a:alpha val="50000"/>
              </a:srgbClr>
            </a:outerShdw>
          </a:effectLst>
        </p:spPr>
        <p:txBody>
          <a:bodyPr lIns="108849" tIns="54424" rIns="108849" bIns="54424">
            <a:spAutoFit/>
          </a:bodyPr>
          <a:lstStyle/>
          <a:p>
            <a:pPr fontAlgn="ctr">
              <a:defRPr/>
            </a:pPr>
            <a:r>
              <a:rPr lang="en-US" sz="1800" dirty="0" smtClean="0">
                <a:solidFill>
                  <a:srgbClr val="FFFFFF"/>
                </a:solidFill>
                <a:latin typeface="Arial" panose="020B0604020202020204" pitchFamily="34" charset="0"/>
              </a:rPr>
              <a:t>Centralized alarm monitoring</a:t>
            </a:r>
            <a:endParaRPr lang="en-US" altLang="zh-CN" sz="18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756" name="Rectangle 12"/>
          <p:cNvSpPr>
            <a:spLocks noChangeArrowheads="1"/>
          </p:cNvSpPr>
          <p:nvPr/>
        </p:nvSpPr>
        <p:spPr bwMode="gray">
          <a:xfrm>
            <a:off x="7691451" y="4318538"/>
            <a:ext cx="3306233" cy="663909"/>
          </a:xfrm>
          <a:prstGeom prst="rect">
            <a:avLst/>
          </a:prstGeom>
          <a:noFill/>
          <a:ln w="9525" algn="ctr">
            <a:noFill/>
            <a:miter lim="800000"/>
            <a:headEnd/>
            <a:tailEnd/>
          </a:ln>
          <a:effectLst>
            <a:outerShdw dist="17961" dir="2700000" algn="ctr" rotWithShape="0">
              <a:srgbClr val="182326">
                <a:alpha val="50000"/>
              </a:srgbClr>
            </a:outerShdw>
          </a:effectLst>
        </p:spPr>
        <p:txBody>
          <a:bodyPr lIns="108849" tIns="54424" rIns="108849" bIns="54424">
            <a:spAutoFit/>
          </a:bodyPr>
          <a:lstStyle/>
          <a:p>
            <a:pPr fontAlgn="ctr">
              <a:defRPr/>
            </a:pPr>
            <a:r>
              <a:rPr lang="en-US" sz="1800" dirty="0" smtClean="0">
                <a:solidFill>
                  <a:srgbClr val="FFFFFF"/>
                </a:solidFill>
                <a:latin typeface="Arial" panose="020B0604020202020204" pitchFamily="34" charset="0"/>
              </a:rPr>
              <a:t>Association between virtual and physical resources</a:t>
            </a:r>
            <a:endParaRPr lang="en-US" altLang="zh-CN" sz="18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5213" name="Picture 13" descr="13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790660" y="1803504"/>
            <a:ext cx="1820333" cy="1552576"/>
          </a:xfrm>
          <a:prstGeom prst="rect">
            <a:avLst/>
          </a:prstGeom>
          <a:noFill/>
          <a:ln w="9525">
            <a:noFill/>
            <a:miter lim="800000"/>
            <a:headEnd/>
            <a:tailEnd/>
          </a:ln>
        </p:spPr>
      </p:pic>
      <p:sp>
        <p:nvSpPr>
          <p:cNvPr id="435214" name="Freeform 14"/>
          <p:cNvSpPr>
            <a:spLocks/>
          </p:cNvSpPr>
          <p:nvPr/>
        </p:nvSpPr>
        <p:spPr bwMode="gray">
          <a:xfrm>
            <a:off x="5375793" y="698605"/>
            <a:ext cx="1456267" cy="2857500"/>
          </a:xfrm>
          <a:custGeom>
            <a:avLst/>
            <a:gdLst>
              <a:gd name="T0" fmla="*/ 145861 w 1243"/>
              <a:gd name="T1" fmla="*/ 512455 h 3407"/>
              <a:gd name="T2" fmla="*/ 80839 w 1243"/>
              <a:gd name="T3" fmla="*/ 681875 h 3407"/>
              <a:gd name="T4" fmla="*/ 98412 w 1243"/>
              <a:gd name="T5" fmla="*/ 845424 h 3407"/>
              <a:gd name="T6" fmla="*/ 91383 w 1243"/>
              <a:gd name="T7" fmla="*/ 999748 h 3407"/>
              <a:gd name="T8" fmla="*/ 108956 w 1243"/>
              <a:gd name="T9" fmla="*/ 1159942 h 3407"/>
              <a:gd name="T10" fmla="*/ 91383 w 1243"/>
              <a:gd name="T11" fmla="*/ 1304201 h 3407"/>
              <a:gd name="T12" fmla="*/ 77324 w 1243"/>
              <a:gd name="T13" fmla="*/ 1404008 h 3407"/>
              <a:gd name="T14" fmla="*/ 8787 w 1243"/>
              <a:gd name="T15" fmla="*/ 1509686 h 3407"/>
              <a:gd name="T16" fmla="*/ 56236 w 1243"/>
              <a:gd name="T17" fmla="*/ 1662332 h 3407"/>
              <a:gd name="T18" fmla="*/ 152012 w 1243"/>
              <a:gd name="T19" fmla="*/ 1894656 h 3407"/>
              <a:gd name="T20" fmla="*/ 264483 w 1243"/>
              <a:gd name="T21" fmla="*/ 2088399 h 3407"/>
              <a:gd name="T22" fmla="*/ 343564 w 1243"/>
              <a:gd name="T23" fmla="*/ 2244400 h 3407"/>
              <a:gd name="T24" fmla="*/ 304023 w 1243"/>
              <a:gd name="T25" fmla="*/ 2361820 h 3407"/>
              <a:gd name="T26" fmla="*/ 228457 w 1243"/>
              <a:gd name="T27" fmla="*/ 2448207 h 3407"/>
              <a:gd name="T28" fmla="*/ 322476 w 1243"/>
              <a:gd name="T29" fmla="*/ 2483433 h 3407"/>
              <a:gd name="T30" fmla="*/ 261847 w 1243"/>
              <a:gd name="T31" fmla="*/ 2745112 h 3407"/>
              <a:gd name="T32" fmla="*/ 317204 w 1243"/>
              <a:gd name="T33" fmla="*/ 2848274 h 3407"/>
              <a:gd name="T34" fmla="*/ 452521 w 1243"/>
              <a:gd name="T35" fmla="*/ 2633563 h 3407"/>
              <a:gd name="T36" fmla="*/ 554447 w 1243"/>
              <a:gd name="T37" fmla="*/ 2460788 h 3407"/>
              <a:gd name="T38" fmla="*/ 586080 w 1243"/>
              <a:gd name="T39" fmla="*/ 2324078 h 3407"/>
              <a:gd name="T40" fmla="*/ 596624 w 1243"/>
              <a:gd name="T41" fmla="*/ 2214206 h 3407"/>
              <a:gd name="T42" fmla="*/ 617712 w 1243"/>
              <a:gd name="T43" fmla="*/ 2053173 h 3407"/>
              <a:gd name="T44" fmla="*/ 644073 w 1243"/>
              <a:gd name="T45" fmla="*/ 1892979 h 3407"/>
              <a:gd name="T46" fmla="*/ 699430 w 1243"/>
              <a:gd name="T47" fmla="*/ 1695042 h 3407"/>
              <a:gd name="T48" fmla="*/ 665161 w 1243"/>
              <a:gd name="T49" fmla="*/ 1446782 h 3407"/>
              <a:gd name="T50" fmla="*/ 650224 w 1243"/>
              <a:gd name="T51" fmla="*/ 1237943 h 3407"/>
              <a:gd name="T52" fmla="*/ 691522 w 1243"/>
              <a:gd name="T53" fmla="*/ 1073555 h 3407"/>
              <a:gd name="T54" fmla="*/ 739849 w 1243"/>
              <a:gd name="T55" fmla="*/ 1025748 h 3407"/>
              <a:gd name="T56" fmla="*/ 960398 w 1243"/>
              <a:gd name="T57" fmla="*/ 908328 h 3407"/>
              <a:gd name="T58" fmla="*/ 1090443 w 1243"/>
              <a:gd name="T59" fmla="*/ 756520 h 3407"/>
              <a:gd name="T60" fmla="*/ 1055295 w 1243"/>
              <a:gd name="T61" fmla="*/ 603874 h 3407"/>
              <a:gd name="T62" fmla="*/ 927008 w 1243"/>
              <a:gd name="T63" fmla="*/ 477229 h 3407"/>
              <a:gd name="T64" fmla="*/ 949854 w 1243"/>
              <a:gd name="T65" fmla="*/ 289356 h 3407"/>
              <a:gd name="T66" fmla="*/ 877802 w 1243"/>
              <a:gd name="T67" fmla="*/ 208840 h 3407"/>
              <a:gd name="T68" fmla="*/ 814537 w 1243"/>
              <a:gd name="T69" fmla="*/ 431938 h 3407"/>
              <a:gd name="T70" fmla="*/ 760937 w 1243"/>
              <a:gd name="T71" fmla="*/ 578713 h 3407"/>
              <a:gd name="T72" fmla="*/ 731062 w 1243"/>
              <a:gd name="T73" fmla="*/ 586261 h 3407"/>
              <a:gd name="T74" fmla="*/ 576414 w 1243"/>
              <a:gd name="T75" fmla="*/ 537616 h 3407"/>
              <a:gd name="T76" fmla="*/ 468337 w 1243"/>
              <a:gd name="T77" fmla="*/ 457099 h 3407"/>
              <a:gd name="T78" fmla="*/ 522815 w 1243"/>
              <a:gd name="T79" fmla="*/ 364002 h 3407"/>
              <a:gd name="T80" fmla="*/ 520179 w 1243"/>
              <a:gd name="T81" fmla="*/ 313679 h 3407"/>
              <a:gd name="T82" fmla="*/ 538631 w 1243"/>
              <a:gd name="T83" fmla="*/ 289356 h 3407"/>
              <a:gd name="T84" fmla="*/ 526330 w 1243"/>
              <a:gd name="T85" fmla="*/ 226453 h 3407"/>
              <a:gd name="T86" fmla="*/ 542146 w 1243"/>
              <a:gd name="T87" fmla="*/ 193743 h 3407"/>
              <a:gd name="T88" fmla="*/ 505241 w 1243"/>
              <a:gd name="T89" fmla="*/ 122452 h 3407"/>
              <a:gd name="T90" fmla="*/ 483274 w 1243"/>
              <a:gd name="T91" fmla="*/ 82194 h 3407"/>
              <a:gd name="T92" fmla="*/ 365531 w 1243"/>
              <a:gd name="T93" fmla="*/ 9226 h 3407"/>
              <a:gd name="T94" fmla="*/ 224942 w 1243"/>
              <a:gd name="T95" fmla="*/ 10065 h 3407"/>
              <a:gd name="T96" fmla="*/ 117743 w 1243"/>
              <a:gd name="T97" fmla="*/ 62904 h 3407"/>
              <a:gd name="T98" fmla="*/ 98412 w 1243"/>
              <a:gd name="T99" fmla="*/ 105678 h 3407"/>
              <a:gd name="T100" fmla="*/ 74688 w 1243"/>
              <a:gd name="T101" fmla="*/ 167743 h 3407"/>
              <a:gd name="T102" fmla="*/ 50963 w 1243"/>
              <a:gd name="T103" fmla="*/ 225614 h 3407"/>
              <a:gd name="T104" fmla="*/ 74688 w 1243"/>
              <a:gd name="T105" fmla="*/ 266711 h 34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3"/>
              <a:gd name="T160" fmla="*/ 0 h 3407"/>
              <a:gd name="T161" fmla="*/ 1243 w 1243"/>
              <a:gd name="T162" fmla="*/ 3407 h 34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1">
            <a:gsLst>
              <a:gs pos="0">
                <a:srgbClr val="FFFFFF"/>
              </a:gs>
              <a:gs pos="100000">
                <a:srgbClr val="E0E0E0"/>
              </a:gs>
            </a:gsLst>
            <a:lin ang="5400000" scaled="1"/>
          </a:gradFill>
          <a:ln w="12700">
            <a:solidFill>
              <a:srgbClr val="969696"/>
            </a:solidFill>
            <a:round/>
            <a:headEnd/>
            <a:tailEnd/>
          </a:ln>
        </p:spPr>
        <p:txBody>
          <a:bodyPr wrap="none" lIns="108849" tIns="54424" rIns="108849" bIns="54424" anchor="ctr"/>
          <a:lstStyle/>
          <a:p>
            <a:pPr fontAlgn="ctr"/>
            <a:endParaRPr lang="en-US" altLang="zh-CN" sz="1333" dirty="0">
              <a:latin typeface="Arial" panose="020B0604020202020204" pitchFamily="34" charset="0"/>
              <a:ea typeface="微软雅黑" panose="020B0503020204020204" pitchFamily="34" charset="-122"/>
              <a:sym typeface="Arial" panose="020B0604020202020204" pitchFamily="34" charset="0"/>
            </a:endParaRPr>
          </a:p>
        </p:txBody>
      </p:sp>
      <p:pic>
        <p:nvPicPr>
          <p:cNvPr id="435215" name="Picture 15" descr="24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72894" y="2336903"/>
            <a:ext cx="1460500" cy="1295400"/>
          </a:xfrm>
          <a:prstGeom prst="rect">
            <a:avLst/>
          </a:prstGeom>
          <a:noFill/>
          <a:ln w="9525">
            <a:noFill/>
            <a:miter lim="800000"/>
            <a:headEnd/>
            <a:tailEnd/>
          </a:ln>
        </p:spPr>
      </p:pic>
      <p:pic>
        <p:nvPicPr>
          <p:cNvPr id="435216" name="Picture 16" descr="16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822162" y="1705080"/>
            <a:ext cx="1960033" cy="1470024"/>
          </a:xfrm>
          <a:prstGeom prst="rect">
            <a:avLst/>
          </a:prstGeom>
          <a:noFill/>
          <a:ln w="9525">
            <a:noFill/>
            <a:miter lim="800000"/>
            <a:headEnd/>
            <a:tailEnd/>
          </a:ln>
        </p:spPr>
      </p:pic>
      <p:pic>
        <p:nvPicPr>
          <p:cNvPr id="435217" name="Picture 17" descr="23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226193" y="2147992"/>
            <a:ext cx="2144184" cy="1408112"/>
          </a:xfrm>
          <a:prstGeom prst="rect">
            <a:avLst/>
          </a:prstGeom>
          <a:noFill/>
          <a:ln w="9525">
            <a:noFill/>
            <a:miter lim="800000"/>
            <a:headEnd/>
            <a:tailEnd/>
          </a:ln>
        </p:spPr>
      </p:pic>
      <p:sp>
        <p:nvSpPr>
          <p:cNvPr id="18"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fontAlgn="ctr">
              <a:defRPr/>
            </a:pPr>
            <a:r>
              <a:rPr lang="en-US" altLang="zh-CN" sz="2800" b="1" dirty="0">
                <a:latin typeface="Arial" panose="020B0604020202020204" pitchFamily="34" charset="0"/>
              </a:rPr>
              <a:t>Overall O&amp;M Requirements</a:t>
            </a:r>
            <a:endParaRPr lang="en-US" altLang="zh-CN" sz="2800" b="1" kern="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5460844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928949" y="1274915"/>
            <a:ext cx="4599377" cy="264600"/>
          </a:xfrm>
          <a:prstGeom prst="rect">
            <a:avLst/>
          </a:prstGeom>
          <a:noFill/>
          <a:ln w="12700">
            <a:noFill/>
            <a:miter lim="800000"/>
            <a:headEnd type="none" w="sm" len="sm"/>
            <a:tailEnd type="none" w="sm" len="sm"/>
          </a:ln>
        </p:spPr>
        <p:txBody>
          <a:bodyPr lIns="91416" tIns="45708" rIns="91416" bIns="45708">
            <a:spAutoFit/>
          </a:bodyPr>
          <a:lstStyle/>
          <a:p>
            <a:pPr eaLnBrk="0" fontAlgn="ctr" hangingPunct="0">
              <a:lnSpc>
                <a:spcPct val="120000"/>
              </a:lnSpc>
              <a:buClr>
                <a:schemeClr val="tx1"/>
              </a:buClr>
            </a:pPr>
            <a:endParaRPr lang="en-US" altLang="zh-CN" sz="933"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Line 6"/>
          <p:cNvSpPr>
            <a:spLocks noChangeShapeType="1"/>
          </p:cNvSpPr>
          <p:nvPr/>
        </p:nvSpPr>
        <p:spPr bwMode="auto">
          <a:xfrm flipV="1">
            <a:off x="1608627" y="5576055"/>
            <a:ext cx="6919699" cy="0"/>
          </a:xfrm>
          <a:prstGeom prst="line">
            <a:avLst/>
          </a:prstGeom>
          <a:noFill/>
          <a:ln w="12700">
            <a:solidFill>
              <a:srgbClr val="000000"/>
            </a:solidFill>
            <a:prstDash val="sysDot"/>
            <a:round/>
            <a:headEnd/>
            <a:tailEnd/>
          </a:ln>
        </p:spPr>
        <p:txBody>
          <a:bodyPr wrap="none" lIns="91416" tIns="45708" rIns="91416" bIns="45708" anchor="ctr"/>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Line 7"/>
          <p:cNvSpPr>
            <a:spLocks noChangeShapeType="1"/>
          </p:cNvSpPr>
          <p:nvPr/>
        </p:nvSpPr>
        <p:spPr bwMode="auto">
          <a:xfrm flipV="1">
            <a:off x="2351384" y="4060329"/>
            <a:ext cx="6176942" cy="0"/>
          </a:xfrm>
          <a:prstGeom prst="line">
            <a:avLst/>
          </a:prstGeom>
          <a:noFill/>
          <a:ln w="12700">
            <a:solidFill>
              <a:srgbClr val="B28C2C"/>
            </a:solidFill>
            <a:prstDash val="sysDot"/>
            <a:round/>
            <a:headEnd/>
            <a:tailEnd/>
          </a:ln>
        </p:spPr>
        <p:txBody>
          <a:bodyPr wrap="none" lIns="91416" tIns="45708" rIns="91416" bIns="45708" anchor="ctr"/>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Line 8"/>
          <p:cNvSpPr>
            <a:spLocks noChangeShapeType="1"/>
          </p:cNvSpPr>
          <p:nvPr/>
        </p:nvSpPr>
        <p:spPr bwMode="auto">
          <a:xfrm>
            <a:off x="2744980" y="3176972"/>
            <a:ext cx="5802389" cy="0"/>
          </a:xfrm>
          <a:prstGeom prst="line">
            <a:avLst/>
          </a:prstGeom>
          <a:noFill/>
          <a:ln w="12700">
            <a:solidFill>
              <a:srgbClr val="B28C2C"/>
            </a:solidFill>
            <a:prstDash val="sysDot"/>
            <a:round/>
            <a:headEnd/>
            <a:tailEnd/>
          </a:ln>
        </p:spPr>
        <p:txBody>
          <a:bodyPr wrap="none" lIns="91416" tIns="45708" rIns="91416" bIns="45708" anchor="ctr"/>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Line 9"/>
          <p:cNvSpPr>
            <a:spLocks noChangeShapeType="1"/>
          </p:cNvSpPr>
          <p:nvPr/>
        </p:nvSpPr>
        <p:spPr bwMode="auto">
          <a:xfrm flipV="1">
            <a:off x="3211583" y="2181293"/>
            <a:ext cx="5335785" cy="0"/>
          </a:xfrm>
          <a:prstGeom prst="line">
            <a:avLst/>
          </a:prstGeom>
          <a:noFill/>
          <a:ln w="12700">
            <a:solidFill>
              <a:srgbClr val="B28C2C"/>
            </a:solidFill>
            <a:prstDash val="sysDot"/>
            <a:round/>
            <a:headEnd/>
            <a:tailEnd/>
          </a:ln>
        </p:spPr>
        <p:txBody>
          <a:bodyPr wrap="none" lIns="91416" tIns="45708" rIns="91416" bIns="45708" anchor="ctr"/>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Freeform 10"/>
          <p:cNvSpPr>
            <a:spLocks/>
          </p:cNvSpPr>
          <p:nvPr/>
        </p:nvSpPr>
        <p:spPr bwMode="gray">
          <a:xfrm>
            <a:off x="2351384" y="4060331"/>
            <a:ext cx="3686803" cy="549148"/>
          </a:xfrm>
          <a:custGeom>
            <a:avLst/>
            <a:gdLst>
              <a:gd name="T0" fmla="*/ 0 w 2208"/>
              <a:gd name="T1" fmla="*/ 2147483647 h 303"/>
              <a:gd name="T2" fmla="*/ 2147483647 w 2208"/>
              <a:gd name="T3" fmla="*/ 2147483647 h 303"/>
              <a:gd name="T4" fmla="*/ 2147483647 w 2208"/>
              <a:gd name="T5" fmla="*/ 0 h 303"/>
              <a:gd name="T6" fmla="*/ 2147483647 w 2208"/>
              <a:gd name="T7" fmla="*/ 2147483647 h 303"/>
              <a:gd name="T8" fmla="*/ 0 w 2208"/>
              <a:gd name="T9" fmla="*/ 2147483647 h 303"/>
              <a:gd name="T10" fmla="*/ 0 60000 65536"/>
              <a:gd name="T11" fmla="*/ 0 60000 65536"/>
              <a:gd name="T12" fmla="*/ 0 60000 65536"/>
              <a:gd name="T13" fmla="*/ 0 60000 65536"/>
              <a:gd name="T14" fmla="*/ 0 60000 65536"/>
              <a:gd name="T15" fmla="*/ 0 w 2208"/>
              <a:gd name="T16" fmla="*/ 0 h 303"/>
              <a:gd name="T17" fmla="*/ 2208 w 2208"/>
              <a:gd name="T18" fmla="*/ 303 h 303"/>
            </a:gdLst>
            <a:ahLst/>
            <a:cxnLst>
              <a:cxn ang="T10">
                <a:pos x="T0" y="T1"/>
              </a:cxn>
              <a:cxn ang="T11">
                <a:pos x="T2" y="T3"/>
              </a:cxn>
              <a:cxn ang="T12">
                <a:pos x="T4" y="T5"/>
              </a:cxn>
              <a:cxn ang="T13">
                <a:pos x="T6" y="T7"/>
              </a:cxn>
              <a:cxn ang="T14">
                <a:pos x="T8" y="T9"/>
              </a:cxn>
            </a:cxnLst>
            <a:rect l="T15" t="T16" r="T17" b="T18"/>
            <a:pathLst>
              <a:path w="2208" h="303">
                <a:moveTo>
                  <a:pt x="0" y="298"/>
                </a:moveTo>
                <a:lnTo>
                  <a:pt x="1979" y="302"/>
                </a:lnTo>
                <a:lnTo>
                  <a:pt x="2207" y="0"/>
                </a:lnTo>
                <a:lnTo>
                  <a:pt x="690" y="28"/>
                </a:lnTo>
                <a:lnTo>
                  <a:pt x="0" y="298"/>
                </a:lnTo>
              </a:path>
            </a:pathLst>
          </a:custGeom>
          <a:gradFill rotWithShape="1">
            <a:gsLst>
              <a:gs pos="0">
                <a:srgbClr val="009999"/>
              </a:gs>
              <a:gs pos="50000">
                <a:srgbClr val="004747"/>
              </a:gs>
              <a:gs pos="100000">
                <a:srgbClr val="009999"/>
              </a:gs>
            </a:gsLst>
            <a:lin ang="2700000" scaled="1"/>
          </a:gra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endParaRPr>
          </a:p>
        </p:txBody>
      </p:sp>
      <p:sp>
        <p:nvSpPr>
          <p:cNvPr id="15" name="Freeform 11"/>
          <p:cNvSpPr>
            <a:spLocks/>
          </p:cNvSpPr>
          <p:nvPr/>
        </p:nvSpPr>
        <p:spPr bwMode="gray">
          <a:xfrm>
            <a:off x="5089108" y="3133446"/>
            <a:ext cx="863375" cy="1330017"/>
          </a:xfrm>
          <a:custGeom>
            <a:avLst/>
            <a:gdLst>
              <a:gd name="T0" fmla="*/ 0 w 516"/>
              <a:gd name="T1" fmla="*/ 2147483647 h 732"/>
              <a:gd name="T2" fmla="*/ 2147483647 w 516"/>
              <a:gd name="T3" fmla="*/ 2147483647 h 732"/>
              <a:gd name="T4" fmla="*/ 2147483647 w 516"/>
              <a:gd name="T5" fmla="*/ 2147483647 h 732"/>
              <a:gd name="T6" fmla="*/ 2147483647 w 516"/>
              <a:gd name="T7" fmla="*/ 0 h 732"/>
              <a:gd name="T8" fmla="*/ 0 w 516"/>
              <a:gd name="T9" fmla="*/ 2147483647 h 732"/>
              <a:gd name="T10" fmla="*/ 0 60000 65536"/>
              <a:gd name="T11" fmla="*/ 0 60000 65536"/>
              <a:gd name="T12" fmla="*/ 0 60000 65536"/>
              <a:gd name="T13" fmla="*/ 0 60000 65536"/>
              <a:gd name="T14" fmla="*/ 0 60000 65536"/>
              <a:gd name="T15" fmla="*/ 0 w 516"/>
              <a:gd name="T16" fmla="*/ 0 h 732"/>
              <a:gd name="T17" fmla="*/ 516 w 516"/>
              <a:gd name="T18" fmla="*/ 732 h 732"/>
            </a:gdLst>
            <a:ahLst/>
            <a:cxnLst>
              <a:cxn ang="T10">
                <a:pos x="T0" y="T1"/>
              </a:cxn>
              <a:cxn ang="T11">
                <a:pos x="T2" y="T3"/>
              </a:cxn>
              <a:cxn ang="T12">
                <a:pos x="T4" y="T5"/>
              </a:cxn>
              <a:cxn ang="T13">
                <a:pos x="T6" y="T7"/>
              </a:cxn>
              <a:cxn ang="T14">
                <a:pos x="T8" y="T9"/>
              </a:cxn>
            </a:cxnLst>
            <a:rect l="T15" t="T16" r="T17" b="T18"/>
            <a:pathLst>
              <a:path w="516" h="732">
                <a:moveTo>
                  <a:pt x="0" y="201"/>
                </a:moveTo>
                <a:lnTo>
                  <a:pt x="294" y="731"/>
                </a:lnTo>
                <a:lnTo>
                  <a:pt x="515" y="444"/>
                </a:lnTo>
                <a:lnTo>
                  <a:pt x="156" y="0"/>
                </a:lnTo>
                <a:lnTo>
                  <a:pt x="0" y="201"/>
                </a:lnTo>
              </a:path>
            </a:pathLst>
          </a:custGeom>
          <a:solidFill>
            <a:srgbClr val="33CCCC"/>
          </a:soli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endParaRPr>
          </a:p>
        </p:txBody>
      </p:sp>
      <p:sp>
        <p:nvSpPr>
          <p:cNvPr id="16" name="Freeform 12"/>
          <p:cNvSpPr>
            <a:spLocks/>
          </p:cNvSpPr>
          <p:nvPr/>
        </p:nvSpPr>
        <p:spPr bwMode="gray">
          <a:xfrm>
            <a:off x="2878296" y="3142970"/>
            <a:ext cx="2471095" cy="358692"/>
          </a:xfrm>
          <a:custGeom>
            <a:avLst/>
            <a:gdLst>
              <a:gd name="T0" fmla="*/ 0 w 1481"/>
              <a:gd name="T1" fmla="*/ 2147483647 h 197"/>
              <a:gd name="T2" fmla="*/ 2147483647 w 1481"/>
              <a:gd name="T3" fmla="*/ 2147483647 h 197"/>
              <a:gd name="T4" fmla="*/ 2147483647 w 1481"/>
              <a:gd name="T5" fmla="*/ 0 h 197"/>
              <a:gd name="T6" fmla="*/ 2147483647 w 1481"/>
              <a:gd name="T7" fmla="*/ 2147483647 h 197"/>
              <a:gd name="T8" fmla="*/ 0 w 1481"/>
              <a:gd name="T9" fmla="*/ 2147483647 h 197"/>
              <a:gd name="T10" fmla="*/ 0 60000 65536"/>
              <a:gd name="T11" fmla="*/ 0 60000 65536"/>
              <a:gd name="T12" fmla="*/ 0 60000 65536"/>
              <a:gd name="T13" fmla="*/ 0 60000 65536"/>
              <a:gd name="T14" fmla="*/ 0 60000 65536"/>
              <a:gd name="T15" fmla="*/ 0 w 1481"/>
              <a:gd name="T16" fmla="*/ 0 h 197"/>
              <a:gd name="T17" fmla="*/ 1481 w 1481"/>
              <a:gd name="T18" fmla="*/ 197 h 197"/>
            </a:gdLst>
            <a:ahLst/>
            <a:cxnLst>
              <a:cxn ang="T10">
                <a:pos x="T0" y="T1"/>
              </a:cxn>
              <a:cxn ang="T11">
                <a:pos x="T2" y="T3"/>
              </a:cxn>
              <a:cxn ang="T12">
                <a:pos x="T4" y="T5"/>
              </a:cxn>
              <a:cxn ang="T13">
                <a:pos x="T6" y="T7"/>
              </a:cxn>
              <a:cxn ang="T14">
                <a:pos x="T8" y="T9"/>
              </a:cxn>
            </a:cxnLst>
            <a:rect l="T15" t="T16" r="T17" b="T18"/>
            <a:pathLst>
              <a:path w="1481" h="197">
                <a:moveTo>
                  <a:pt x="0" y="196"/>
                </a:moveTo>
                <a:lnTo>
                  <a:pt x="1329" y="196"/>
                </a:lnTo>
                <a:lnTo>
                  <a:pt x="1480" y="0"/>
                </a:lnTo>
                <a:lnTo>
                  <a:pt x="367" y="3"/>
                </a:lnTo>
                <a:lnTo>
                  <a:pt x="0" y="196"/>
                </a:lnTo>
              </a:path>
            </a:pathLst>
          </a:custGeom>
          <a:gradFill rotWithShape="1">
            <a:gsLst>
              <a:gs pos="0">
                <a:srgbClr val="009999"/>
              </a:gs>
              <a:gs pos="50000">
                <a:srgbClr val="004747"/>
              </a:gs>
              <a:gs pos="100000">
                <a:srgbClr val="009999"/>
              </a:gs>
            </a:gsLst>
            <a:lin ang="2700000" scaled="1"/>
          </a:gra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endParaRPr>
          </a:p>
        </p:txBody>
      </p:sp>
      <p:sp>
        <p:nvSpPr>
          <p:cNvPr id="17" name="Freeform 13"/>
          <p:cNvSpPr>
            <a:spLocks/>
          </p:cNvSpPr>
          <p:nvPr/>
        </p:nvSpPr>
        <p:spPr bwMode="gray">
          <a:xfrm>
            <a:off x="2418042" y="3492139"/>
            <a:ext cx="3180521" cy="963389"/>
          </a:xfrm>
          <a:custGeom>
            <a:avLst/>
            <a:gdLst>
              <a:gd name="T0" fmla="*/ 0 w 1906"/>
              <a:gd name="T1" fmla="*/ 2147483647 h 530"/>
              <a:gd name="T2" fmla="*/ 2147483647 w 1906"/>
              <a:gd name="T3" fmla="*/ 2147483647 h 530"/>
              <a:gd name="T4" fmla="*/ 2147483647 w 1906"/>
              <a:gd name="T5" fmla="*/ 0 h 530"/>
              <a:gd name="T6" fmla="*/ 2147483647 w 1906"/>
              <a:gd name="T7" fmla="*/ 0 h 530"/>
              <a:gd name="T8" fmla="*/ 0 w 1906"/>
              <a:gd name="T9" fmla="*/ 2147483647 h 530"/>
              <a:gd name="T10" fmla="*/ 0 60000 65536"/>
              <a:gd name="T11" fmla="*/ 0 60000 65536"/>
              <a:gd name="T12" fmla="*/ 0 60000 65536"/>
              <a:gd name="T13" fmla="*/ 0 60000 65536"/>
              <a:gd name="T14" fmla="*/ 0 60000 65536"/>
              <a:gd name="T15" fmla="*/ 0 w 1906"/>
              <a:gd name="T16" fmla="*/ 0 h 530"/>
              <a:gd name="T17" fmla="*/ 1906 w 1906"/>
              <a:gd name="T18" fmla="*/ 530 h 530"/>
            </a:gdLst>
            <a:ahLst/>
            <a:cxnLst>
              <a:cxn ang="T10">
                <a:pos x="T0" y="T1"/>
              </a:cxn>
              <a:cxn ang="T11">
                <a:pos x="T2" y="T3"/>
              </a:cxn>
              <a:cxn ang="T12">
                <a:pos x="T4" y="T5"/>
              </a:cxn>
              <a:cxn ang="T13">
                <a:pos x="T6" y="T7"/>
              </a:cxn>
              <a:cxn ang="T14">
                <a:pos x="T8" y="T9"/>
              </a:cxn>
            </a:cxnLst>
            <a:rect l="T15" t="T16" r="T17" b="T18"/>
            <a:pathLst>
              <a:path w="1906" h="530">
                <a:moveTo>
                  <a:pt x="0" y="529"/>
                </a:moveTo>
                <a:lnTo>
                  <a:pt x="1905" y="529"/>
                </a:lnTo>
                <a:lnTo>
                  <a:pt x="1606" y="0"/>
                </a:lnTo>
                <a:lnTo>
                  <a:pt x="282" y="0"/>
                </a:lnTo>
                <a:lnTo>
                  <a:pt x="0" y="529"/>
                </a:lnTo>
              </a:path>
            </a:pathLst>
          </a:custGeom>
          <a:gradFill rotWithShape="1">
            <a:gsLst>
              <a:gs pos="0">
                <a:srgbClr val="33CCCC"/>
              </a:gs>
              <a:gs pos="100000">
                <a:srgbClr val="185E5E"/>
              </a:gs>
            </a:gsLst>
            <a:lin ang="2700000" scaled="1"/>
          </a:gra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endParaRPr>
          </a:p>
        </p:txBody>
      </p:sp>
      <p:sp>
        <p:nvSpPr>
          <p:cNvPr id="18" name="Freeform 14"/>
          <p:cNvSpPr>
            <a:spLocks/>
          </p:cNvSpPr>
          <p:nvPr/>
        </p:nvSpPr>
        <p:spPr bwMode="gray">
          <a:xfrm>
            <a:off x="3429016" y="2212910"/>
            <a:ext cx="1220469" cy="187281"/>
          </a:xfrm>
          <a:custGeom>
            <a:avLst/>
            <a:gdLst>
              <a:gd name="T0" fmla="*/ 0 w 734"/>
              <a:gd name="T1" fmla="*/ 2147483647 h 104"/>
              <a:gd name="T2" fmla="*/ 2147483647 w 734"/>
              <a:gd name="T3" fmla="*/ 2147483647 h 104"/>
              <a:gd name="T4" fmla="*/ 2147483647 w 734"/>
              <a:gd name="T5" fmla="*/ 0 h 104"/>
              <a:gd name="T6" fmla="*/ 2147483647 w 734"/>
              <a:gd name="T7" fmla="*/ 0 h 104"/>
              <a:gd name="T8" fmla="*/ 0 w 734"/>
              <a:gd name="T9" fmla="*/ 2147483647 h 104"/>
              <a:gd name="T10" fmla="*/ 0 60000 65536"/>
              <a:gd name="T11" fmla="*/ 0 60000 65536"/>
              <a:gd name="T12" fmla="*/ 0 60000 65536"/>
              <a:gd name="T13" fmla="*/ 0 60000 65536"/>
              <a:gd name="T14" fmla="*/ 0 60000 65536"/>
              <a:gd name="T15" fmla="*/ 0 w 734"/>
              <a:gd name="T16" fmla="*/ 0 h 104"/>
              <a:gd name="T17" fmla="*/ 734 w 734"/>
              <a:gd name="T18" fmla="*/ 104 h 104"/>
            </a:gdLst>
            <a:ahLst/>
            <a:cxnLst>
              <a:cxn ang="T10">
                <a:pos x="T0" y="T1"/>
              </a:cxn>
              <a:cxn ang="T11">
                <a:pos x="T2" y="T3"/>
              </a:cxn>
              <a:cxn ang="T12">
                <a:pos x="T4" y="T5"/>
              </a:cxn>
              <a:cxn ang="T13">
                <a:pos x="T6" y="T7"/>
              </a:cxn>
              <a:cxn ang="T14">
                <a:pos x="T8" y="T9"/>
              </a:cxn>
            </a:cxnLst>
            <a:rect l="T15" t="T16" r="T17" b="T18"/>
            <a:pathLst>
              <a:path w="734" h="104">
                <a:moveTo>
                  <a:pt x="0" y="100"/>
                </a:moveTo>
                <a:lnTo>
                  <a:pt x="652" y="103"/>
                </a:lnTo>
                <a:lnTo>
                  <a:pt x="733" y="0"/>
                </a:lnTo>
                <a:lnTo>
                  <a:pt x="180" y="0"/>
                </a:lnTo>
                <a:lnTo>
                  <a:pt x="0" y="100"/>
                </a:lnTo>
              </a:path>
            </a:pathLst>
          </a:custGeom>
          <a:gradFill rotWithShape="1">
            <a:gsLst>
              <a:gs pos="0">
                <a:srgbClr val="009999"/>
              </a:gs>
              <a:gs pos="50000">
                <a:srgbClr val="004747"/>
              </a:gs>
              <a:gs pos="100000">
                <a:srgbClr val="009999"/>
              </a:gs>
            </a:gsLst>
            <a:lin ang="2700000" scaled="1"/>
          </a:gra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endParaRPr>
          </a:p>
        </p:txBody>
      </p:sp>
      <p:sp>
        <p:nvSpPr>
          <p:cNvPr id="19" name="Freeform 15"/>
          <p:cNvSpPr>
            <a:spLocks/>
          </p:cNvSpPr>
          <p:nvPr/>
        </p:nvSpPr>
        <p:spPr bwMode="gray">
          <a:xfrm>
            <a:off x="2943367" y="2395430"/>
            <a:ext cx="2067973" cy="979260"/>
          </a:xfrm>
          <a:custGeom>
            <a:avLst/>
            <a:gdLst>
              <a:gd name="T0" fmla="*/ 0 w 1239"/>
              <a:gd name="T1" fmla="*/ 2147483647 h 538"/>
              <a:gd name="T2" fmla="*/ 2147483647 w 1239"/>
              <a:gd name="T3" fmla="*/ 2147483647 h 538"/>
              <a:gd name="T4" fmla="*/ 2147483647 w 1239"/>
              <a:gd name="T5" fmla="*/ 0 h 538"/>
              <a:gd name="T6" fmla="*/ 2147483647 w 1239"/>
              <a:gd name="T7" fmla="*/ 0 h 538"/>
              <a:gd name="T8" fmla="*/ 0 w 1239"/>
              <a:gd name="T9" fmla="*/ 2147483647 h 538"/>
              <a:gd name="T10" fmla="*/ 0 60000 65536"/>
              <a:gd name="T11" fmla="*/ 0 60000 65536"/>
              <a:gd name="T12" fmla="*/ 0 60000 65536"/>
              <a:gd name="T13" fmla="*/ 0 60000 65536"/>
              <a:gd name="T14" fmla="*/ 0 60000 65536"/>
              <a:gd name="T15" fmla="*/ 0 w 1239"/>
              <a:gd name="T16" fmla="*/ 0 h 538"/>
              <a:gd name="T17" fmla="*/ 1239 w 1239"/>
              <a:gd name="T18" fmla="*/ 538 h 538"/>
            </a:gdLst>
            <a:ahLst/>
            <a:cxnLst>
              <a:cxn ang="T10">
                <a:pos x="T0" y="T1"/>
              </a:cxn>
              <a:cxn ang="T11">
                <a:pos x="T2" y="T3"/>
              </a:cxn>
              <a:cxn ang="T12">
                <a:pos x="T4" y="T5"/>
              </a:cxn>
              <a:cxn ang="T13">
                <a:pos x="T6" y="T7"/>
              </a:cxn>
              <a:cxn ang="T14">
                <a:pos x="T8" y="T9"/>
              </a:cxn>
            </a:cxnLst>
            <a:rect l="T15" t="T16" r="T17" b="T18"/>
            <a:pathLst>
              <a:path w="1239" h="538">
                <a:moveTo>
                  <a:pt x="0" y="537"/>
                </a:moveTo>
                <a:lnTo>
                  <a:pt x="1238" y="537"/>
                </a:lnTo>
                <a:lnTo>
                  <a:pt x="950" y="0"/>
                </a:lnTo>
                <a:lnTo>
                  <a:pt x="288" y="0"/>
                </a:lnTo>
                <a:lnTo>
                  <a:pt x="0" y="537"/>
                </a:lnTo>
              </a:path>
            </a:pathLst>
          </a:custGeom>
          <a:gradFill rotWithShape="1">
            <a:gsLst>
              <a:gs pos="0">
                <a:srgbClr val="33CCCC"/>
              </a:gs>
              <a:gs pos="100000">
                <a:srgbClr val="185E5E"/>
              </a:gs>
            </a:gsLst>
            <a:lin ang="2700000" scaled="1"/>
          </a:gra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endParaRPr>
          </a:p>
        </p:txBody>
      </p:sp>
      <p:sp>
        <p:nvSpPr>
          <p:cNvPr id="20" name="Freeform 16"/>
          <p:cNvSpPr>
            <a:spLocks/>
          </p:cNvSpPr>
          <p:nvPr/>
        </p:nvSpPr>
        <p:spPr bwMode="gray">
          <a:xfrm>
            <a:off x="3484564" y="1274914"/>
            <a:ext cx="982407" cy="977673"/>
          </a:xfrm>
          <a:custGeom>
            <a:avLst/>
            <a:gdLst>
              <a:gd name="T0" fmla="*/ 0 w 587"/>
              <a:gd name="T1" fmla="*/ 2147483647 h 537"/>
              <a:gd name="T2" fmla="*/ 2147483647 w 587"/>
              <a:gd name="T3" fmla="*/ 2147483647 h 537"/>
              <a:gd name="T4" fmla="*/ 2147483647 w 587"/>
              <a:gd name="T5" fmla="*/ 0 h 537"/>
              <a:gd name="T6" fmla="*/ 0 w 587"/>
              <a:gd name="T7" fmla="*/ 2147483647 h 537"/>
              <a:gd name="T8" fmla="*/ 0 60000 65536"/>
              <a:gd name="T9" fmla="*/ 0 60000 65536"/>
              <a:gd name="T10" fmla="*/ 0 60000 65536"/>
              <a:gd name="T11" fmla="*/ 0 60000 65536"/>
              <a:gd name="T12" fmla="*/ 0 w 587"/>
              <a:gd name="T13" fmla="*/ 0 h 537"/>
              <a:gd name="T14" fmla="*/ 587 w 587"/>
              <a:gd name="T15" fmla="*/ 537 h 537"/>
            </a:gdLst>
            <a:ahLst/>
            <a:cxnLst>
              <a:cxn ang="T8">
                <a:pos x="T0" y="T1"/>
              </a:cxn>
              <a:cxn ang="T9">
                <a:pos x="T2" y="T3"/>
              </a:cxn>
              <a:cxn ang="T10">
                <a:pos x="T4" y="T5"/>
              </a:cxn>
              <a:cxn ang="T11">
                <a:pos x="T6" y="T7"/>
              </a:cxn>
            </a:cxnLst>
            <a:rect l="T12" t="T13" r="T14" b="T15"/>
            <a:pathLst>
              <a:path w="587" h="537">
                <a:moveTo>
                  <a:pt x="0" y="533"/>
                </a:moveTo>
                <a:lnTo>
                  <a:pt x="586" y="536"/>
                </a:lnTo>
                <a:lnTo>
                  <a:pt x="283" y="0"/>
                </a:lnTo>
                <a:lnTo>
                  <a:pt x="0" y="533"/>
                </a:lnTo>
              </a:path>
            </a:pathLst>
          </a:custGeom>
          <a:gradFill rotWithShape="1">
            <a:gsLst>
              <a:gs pos="0">
                <a:srgbClr val="33CCCC"/>
              </a:gs>
              <a:gs pos="100000">
                <a:srgbClr val="185E5E"/>
              </a:gs>
            </a:gsLst>
            <a:lin ang="2700000" scaled="1"/>
          </a:gra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Freeform 17"/>
          <p:cNvSpPr>
            <a:spLocks/>
          </p:cNvSpPr>
          <p:nvPr/>
        </p:nvSpPr>
        <p:spPr bwMode="gray">
          <a:xfrm>
            <a:off x="4519344" y="2204974"/>
            <a:ext cx="733235" cy="1161781"/>
          </a:xfrm>
          <a:custGeom>
            <a:avLst/>
            <a:gdLst>
              <a:gd name="T0" fmla="*/ 2147483647 w 439"/>
              <a:gd name="T1" fmla="*/ 2147483647 h 638"/>
              <a:gd name="T2" fmla="*/ 2147483647 w 439"/>
              <a:gd name="T3" fmla="*/ 2147483647 h 638"/>
              <a:gd name="T4" fmla="*/ 2147483647 w 439"/>
              <a:gd name="T5" fmla="*/ 0 h 638"/>
              <a:gd name="T6" fmla="*/ 0 w 439"/>
              <a:gd name="T7" fmla="*/ 2147483647 h 638"/>
              <a:gd name="T8" fmla="*/ 2147483647 w 439"/>
              <a:gd name="T9" fmla="*/ 2147483647 h 638"/>
              <a:gd name="T10" fmla="*/ 0 60000 65536"/>
              <a:gd name="T11" fmla="*/ 0 60000 65536"/>
              <a:gd name="T12" fmla="*/ 0 60000 65536"/>
              <a:gd name="T13" fmla="*/ 0 60000 65536"/>
              <a:gd name="T14" fmla="*/ 0 60000 65536"/>
              <a:gd name="T15" fmla="*/ 0 w 439"/>
              <a:gd name="T16" fmla="*/ 0 h 638"/>
              <a:gd name="T17" fmla="*/ 439 w 439"/>
              <a:gd name="T18" fmla="*/ 638 h 638"/>
            </a:gdLst>
            <a:ahLst/>
            <a:cxnLst>
              <a:cxn ang="T10">
                <a:pos x="T0" y="T1"/>
              </a:cxn>
              <a:cxn ang="T11">
                <a:pos x="T2" y="T3"/>
              </a:cxn>
              <a:cxn ang="T12">
                <a:pos x="T4" y="T5"/>
              </a:cxn>
              <a:cxn ang="T13">
                <a:pos x="T6" y="T7"/>
              </a:cxn>
              <a:cxn ang="T14">
                <a:pos x="T8" y="T9"/>
              </a:cxn>
            </a:cxnLst>
            <a:rect l="T15" t="T16" r="T17" b="T18"/>
            <a:pathLst>
              <a:path w="439" h="638">
                <a:moveTo>
                  <a:pt x="289" y="637"/>
                </a:moveTo>
                <a:lnTo>
                  <a:pt x="438" y="441"/>
                </a:lnTo>
                <a:lnTo>
                  <a:pt x="79" y="0"/>
                </a:lnTo>
                <a:lnTo>
                  <a:pt x="0" y="96"/>
                </a:lnTo>
                <a:lnTo>
                  <a:pt x="289" y="637"/>
                </a:lnTo>
              </a:path>
            </a:pathLst>
          </a:custGeom>
          <a:solidFill>
            <a:srgbClr val="33CCCC"/>
          </a:soli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endParaRPr>
          </a:p>
        </p:txBody>
      </p:sp>
      <p:sp>
        <p:nvSpPr>
          <p:cNvPr id="24" name="Freeform 18"/>
          <p:cNvSpPr>
            <a:spLocks/>
          </p:cNvSpPr>
          <p:nvPr/>
        </p:nvSpPr>
        <p:spPr bwMode="gray">
          <a:xfrm>
            <a:off x="1875258" y="4604719"/>
            <a:ext cx="4267676" cy="979260"/>
          </a:xfrm>
          <a:custGeom>
            <a:avLst/>
            <a:gdLst>
              <a:gd name="T0" fmla="*/ 0 w 2557"/>
              <a:gd name="T1" fmla="*/ 2147483647 h 538"/>
              <a:gd name="T2" fmla="*/ 2147483647 w 2557"/>
              <a:gd name="T3" fmla="*/ 2147483647 h 538"/>
              <a:gd name="T4" fmla="*/ 2147483647 w 2557"/>
              <a:gd name="T5" fmla="*/ 2147483647 h 538"/>
              <a:gd name="T6" fmla="*/ 2147483647 w 2557"/>
              <a:gd name="T7" fmla="*/ 0 h 538"/>
              <a:gd name="T8" fmla="*/ 0 w 2557"/>
              <a:gd name="T9" fmla="*/ 2147483647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gradFill rotWithShape="1">
            <a:gsLst>
              <a:gs pos="0">
                <a:srgbClr val="33CCCC"/>
              </a:gs>
              <a:gs pos="100000">
                <a:srgbClr val="185E5E"/>
              </a:gs>
            </a:gsLst>
            <a:lin ang="2700000" scaled="1"/>
          </a:gra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endParaRPr>
          </a:p>
        </p:txBody>
      </p:sp>
      <p:sp>
        <p:nvSpPr>
          <p:cNvPr id="25" name="Freeform 19"/>
          <p:cNvSpPr>
            <a:spLocks/>
          </p:cNvSpPr>
          <p:nvPr/>
        </p:nvSpPr>
        <p:spPr bwMode="gray">
          <a:xfrm>
            <a:off x="5641414" y="4069854"/>
            <a:ext cx="1020496" cy="1518887"/>
          </a:xfrm>
          <a:custGeom>
            <a:avLst/>
            <a:gdLst>
              <a:gd name="T0" fmla="*/ 2147483647 w 612"/>
              <a:gd name="T1" fmla="*/ 2147483647 h 836"/>
              <a:gd name="T2" fmla="*/ 2147483647 w 612"/>
              <a:gd name="T3" fmla="*/ 2147483647 h 836"/>
              <a:gd name="T4" fmla="*/ 2147483647 w 612"/>
              <a:gd name="T5" fmla="*/ 0 h 836"/>
              <a:gd name="T6" fmla="*/ 0 w 612"/>
              <a:gd name="T7" fmla="*/ 2147483647 h 836"/>
              <a:gd name="T8" fmla="*/ 2147483647 w 612"/>
              <a:gd name="T9" fmla="*/ 2147483647 h 836"/>
              <a:gd name="T10" fmla="*/ 0 60000 65536"/>
              <a:gd name="T11" fmla="*/ 0 60000 65536"/>
              <a:gd name="T12" fmla="*/ 0 60000 65536"/>
              <a:gd name="T13" fmla="*/ 0 60000 65536"/>
              <a:gd name="T14" fmla="*/ 0 60000 65536"/>
              <a:gd name="T15" fmla="*/ 0 w 612"/>
              <a:gd name="T16" fmla="*/ 0 h 836"/>
              <a:gd name="T17" fmla="*/ 612 w 612"/>
              <a:gd name="T18" fmla="*/ 836 h 836"/>
            </a:gdLst>
            <a:ahLst/>
            <a:cxnLst>
              <a:cxn ang="T10">
                <a:pos x="T0" y="T1"/>
              </a:cxn>
              <a:cxn ang="T11">
                <a:pos x="T2" y="T3"/>
              </a:cxn>
              <a:cxn ang="T12">
                <a:pos x="T4" y="T5"/>
              </a:cxn>
              <a:cxn ang="T13">
                <a:pos x="T6" y="T7"/>
              </a:cxn>
              <a:cxn ang="T14">
                <a:pos x="T8" y="T9"/>
              </a:cxn>
            </a:cxnLst>
            <a:rect l="T15" t="T16" r="T17" b="T18"/>
            <a:pathLst>
              <a:path w="612" h="836">
                <a:moveTo>
                  <a:pt x="302" y="835"/>
                </a:moveTo>
                <a:lnTo>
                  <a:pt x="611" y="476"/>
                </a:lnTo>
                <a:lnTo>
                  <a:pt x="226" y="0"/>
                </a:lnTo>
                <a:lnTo>
                  <a:pt x="0" y="302"/>
                </a:lnTo>
                <a:lnTo>
                  <a:pt x="302" y="835"/>
                </a:lnTo>
              </a:path>
            </a:pathLst>
          </a:custGeom>
          <a:solidFill>
            <a:srgbClr val="33CCCC"/>
          </a:soli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endParaRPr>
          </a:p>
        </p:txBody>
      </p:sp>
      <p:sp>
        <p:nvSpPr>
          <p:cNvPr id="26" name="Freeform 20"/>
          <p:cNvSpPr>
            <a:spLocks/>
          </p:cNvSpPr>
          <p:nvPr/>
        </p:nvSpPr>
        <p:spPr bwMode="gray">
          <a:xfrm>
            <a:off x="3952754" y="1274914"/>
            <a:ext cx="604680" cy="972913"/>
          </a:xfrm>
          <a:custGeom>
            <a:avLst/>
            <a:gdLst>
              <a:gd name="T0" fmla="*/ 2147483647 w 364"/>
              <a:gd name="T1" fmla="*/ 2147483647 h 535"/>
              <a:gd name="T2" fmla="*/ 2147483647 w 364"/>
              <a:gd name="T3" fmla="*/ 2147483647 h 535"/>
              <a:gd name="T4" fmla="*/ 0 w 364"/>
              <a:gd name="T5" fmla="*/ 0 h 535"/>
              <a:gd name="T6" fmla="*/ 2147483647 w 364"/>
              <a:gd name="T7" fmla="*/ 2147483647 h 535"/>
              <a:gd name="T8" fmla="*/ 0 60000 65536"/>
              <a:gd name="T9" fmla="*/ 0 60000 65536"/>
              <a:gd name="T10" fmla="*/ 0 60000 65536"/>
              <a:gd name="T11" fmla="*/ 0 60000 65536"/>
              <a:gd name="T12" fmla="*/ 0 w 364"/>
              <a:gd name="T13" fmla="*/ 0 h 535"/>
              <a:gd name="T14" fmla="*/ 364 w 364"/>
              <a:gd name="T15" fmla="*/ 535 h 535"/>
            </a:gdLst>
            <a:ahLst/>
            <a:cxnLst>
              <a:cxn ang="T8">
                <a:pos x="T0" y="T1"/>
              </a:cxn>
              <a:cxn ang="T9">
                <a:pos x="T2" y="T3"/>
              </a:cxn>
              <a:cxn ang="T10">
                <a:pos x="T4" y="T5"/>
              </a:cxn>
              <a:cxn ang="T11">
                <a:pos x="T6" y="T7"/>
              </a:cxn>
            </a:cxnLst>
            <a:rect l="T12" t="T13" r="T14" b="T15"/>
            <a:pathLst>
              <a:path w="364" h="535">
                <a:moveTo>
                  <a:pt x="296" y="534"/>
                </a:moveTo>
                <a:lnTo>
                  <a:pt x="363" y="445"/>
                </a:lnTo>
                <a:lnTo>
                  <a:pt x="0" y="0"/>
                </a:lnTo>
                <a:lnTo>
                  <a:pt x="296" y="534"/>
                </a:lnTo>
              </a:path>
            </a:pathLst>
          </a:custGeom>
          <a:solidFill>
            <a:srgbClr val="33CCCC"/>
          </a:solidFill>
          <a:ln w="12700" cap="rnd">
            <a:noFill/>
            <a:round/>
            <a:headEnd/>
            <a:tailEnd/>
          </a:ln>
        </p:spPr>
        <p:txBody>
          <a:bodyPr lIns="91416" tIns="45708" rIns="91416" bIns="45708"/>
          <a:lstStyle/>
          <a:p>
            <a:pPr fontAlgn="ctr"/>
            <a:endParaRPr lang="en-US" altLang="zh-CN" sz="1333"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Text Box 21"/>
          <p:cNvSpPr txBox="1">
            <a:spLocks noChangeArrowheads="1"/>
          </p:cNvSpPr>
          <p:nvPr/>
        </p:nvSpPr>
        <p:spPr bwMode="auto">
          <a:xfrm>
            <a:off x="2572633" y="4804772"/>
            <a:ext cx="2776758" cy="502549"/>
          </a:xfrm>
          <a:prstGeom prst="rect">
            <a:avLst/>
          </a:prstGeom>
          <a:noFill/>
          <a:ln w="9525">
            <a:noFill/>
            <a:miter lim="800000"/>
            <a:headEnd/>
            <a:tailEnd/>
          </a:ln>
          <a:effectLst>
            <a:outerShdw dist="17961" dir="2700000" algn="ctr" rotWithShape="0">
              <a:srgbClr val="003366"/>
            </a:outerShdw>
          </a:effectLst>
        </p:spPr>
        <p:txBody>
          <a:bodyPr wrap="square" lIns="91416" tIns="45708" rIns="91416" bIns="45708">
            <a:spAutoFit/>
          </a:bodyPr>
          <a:lstStyle/>
          <a:p>
            <a:pPr algn="ctr" fontAlgn="ctr">
              <a:spcBef>
                <a:spcPts val="0"/>
              </a:spcBef>
              <a:defRPr/>
            </a:pPr>
            <a:r>
              <a:rPr lang="en-US" sz="1333" b="1" dirty="0" smtClean="0">
                <a:solidFill>
                  <a:srgbClr val="FFFFFF"/>
                </a:solidFill>
                <a:latin typeface="Arial" panose="020B0604020202020204" pitchFamily="34" charset="0"/>
              </a:rPr>
              <a:t>Branch DC in a region</a:t>
            </a:r>
            <a:endParaRPr kumimoji="1" lang="en-US" altLang="zh-CN" sz="1333" b="1" dirty="0" smtClean="0">
              <a:solidFill>
                <a:srgbClr val="FFFFFF"/>
              </a:solidFill>
              <a:latin typeface="Arial" panose="020B0604020202020204" pitchFamily="34" charset="0"/>
              <a:ea typeface="微软雅黑" panose="020B0503020204020204" pitchFamily="34" charset="-122"/>
              <a:cs typeface="Arial" panose="020B0604020202020204" pitchFamily="34" charset="0"/>
            </a:endParaRPr>
          </a:p>
          <a:p>
            <a:pPr algn="ctr" fontAlgn="ctr">
              <a:spcBef>
                <a:spcPts val="0"/>
              </a:spcBef>
              <a:defRPr/>
            </a:pPr>
            <a:r>
              <a:rPr lang="en-US" sz="1333" dirty="0" smtClean="0">
                <a:solidFill>
                  <a:srgbClr val="FFFFFF"/>
                </a:solidFill>
                <a:latin typeface="Arial" panose="020B0604020202020204" pitchFamily="34" charset="0"/>
              </a:rPr>
              <a:t>O&amp;M monitoring personnel</a:t>
            </a:r>
            <a:endParaRPr kumimoji="1" lang="en-US" altLang="ko-KR" sz="1333" b="1"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Text Box 22"/>
          <p:cNvSpPr txBox="1">
            <a:spLocks noChangeArrowheads="1"/>
          </p:cNvSpPr>
          <p:nvPr/>
        </p:nvSpPr>
        <p:spPr bwMode="auto">
          <a:xfrm>
            <a:off x="2953163" y="3720489"/>
            <a:ext cx="2015699" cy="502549"/>
          </a:xfrm>
          <a:prstGeom prst="rect">
            <a:avLst/>
          </a:prstGeom>
          <a:noFill/>
          <a:ln w="9525">
            <a:noFill/>
            <a:miter lim="800000"/>
            <a:headEnd/>
            <a:tailEnd/>
          </a:ln>
          <a:effectLst>
            <a:outerShdw dist="17961" dir="2700000" algn="ctr" rotWithShape="0">
              <a:srgbClr val="003366"/>
            </a:outerShdw>
          </a:effectLst>
        </p:spPr>
        <p:txBody>
          <a:bodyPr wrap="square" lIns="91416" tIns="45708" rIns="91416" bIns="45708">
            <a:spAutoFit/>
          </a:bodyPr>
          <a:lstStyle/>
          <a:p>
            <a:pPr algn="ctr" fontAlgn="ctr">
              <a:spcBef>
                <a:spcPts val="0"/>
              </a:spcBef>
              <a:defRPr/>
            </a:pPr>
            <a:r>
              <a:rPr lang="en-US" sz="1333" b="1" dirty="0" smtClean="0">
                <a:solidFill>
                  <a:srgbClr val="FFFFFF"/>
                </a:solidFill>
                <a:latin typeface="Arial" panose="020B0604020202020204" pitchFamily="34" charset="0"/>
              </a:rPr>
              <a:t>Branch DC in a region</a:t>
            </a:r>
          </a:p>
          <a:p>
            <a:pPr algn="ctr" fontAlgn="ctr">
              <a:spcBef>
                <a:spcPts val="0"/>
              </a:spcBef>
              <a:defRPr/>
            </a:pPr>
            <a:r>
              <a:rPr lang="en-US" sz="1333" dirty="0" smtClean="0">
                <a:solidFill>
                  <a:srgbClr val="FFFFFF"/>
                </a:solidFill>
                <a:latin typeface="Arial" panose="020B0604020202020204" pitchFamily="34" charset="0"/>
              </a:rPr>
              <a:t>O&amp;M personnel</a:t>
            </a:r>
            <a:endParaRPr kumimoji="1" lang="en-US" altLang="ko-KR" sz="1333"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Text Box 23"/>
          <p:cNvSpPr txBox="1">
            <a:spLocks noChangeArrowheads="1"/>
          </p:cNvSpPr>
          <p:nvPr/>
        </p:nvSpPr>
        <p:spPr bwMode="auto">
          <a:xfrm>
            <a:off x="3082950" y="1730535"/>
            <a:ext cx="1951173" cy="431948"/>
          </a:xfrm>
          <a:prstGeom prst="rect">
            <a:avLst/>
          </a:prstGeom>
          <a:noFill/>
          <a:ln w="9525">
            <a:noFill/>
            <a:miter lim="800000"/>
            <a:headEnd/>
            <a:tailEnd/>
          </a:ln>
          <a:effectLst>
            <a:outerShdw dist="12700" dir="5400000" algn="ctr" rotWithShape="0">
              <a:srgbClr val="003366">
                <a:alpha val="50000"/>
              </a:srgbClr>
            </a:outerShdw>
          </a:effectLst>
        </p:spPr>
        <p:txBody>
          <a:bodyPr wrap="square" lIns="91416" tIns="45708" rIns="91416" bIns="45708">
            <a:noAutofit/>
          </a:bodyPr>
          <a:lstStyle/>
          <a:p>
            <a:pPr algn="ctr" fontAlgn="ctr" latinLnBrk="1">
              <a:lnSpc>
                <a:spcPct val="40000"/>
              </a:lnSpc>
              <a:spcBef>
                <a:spcPct val="50000"/>
              </a:spcBef>
              <a:buNone/>
              <a:defRPr/>
            </a:pPr>
            <a:r>
              <a:rPr lang="en-US" sz="1333" b="1" dirty="0" smtClean="0">
                <a:solidFill>
                  <a:srgbClr val="FFFFFF"/>
                </a:solidFill>
                <a:latin typeface="Arial" panose="020B0604020202020204" pitchFamily="34" charset="0"/>
              </a:rPr>
              <a:t>Enterprise DC</a:t>
            </a:r>
            <a:endParaRPr kumimoji="1" lang="en-US" altLang="zh-CN" sz="1333" b="1" dirty="0" smtClean="0">
              <a:solidFill>
                <a:srgbClr val="FFFFFF"/>
              </a:solidFill>
              <a:latin typeface="Arial" panose="020B0604020202020204" pitchFamily="34" charset="0"/>
              <a:ea typeface="微软雅黑" panose="020B0503020204020204" pitchFamily="34" charset="-122"/>
              <a:cs typeface="Arial" panose="020B0604020202020204" pitchFamily="34" charset="0"/>
            </a:endParaRPr>
          </a:p>
          <a:p>
            <a:pPr algn="ctr" fontAlgn="ctr" latinLnBrk="1">
              <a:lnSpc>
                <a:spcPct val="40000"/>
              </a:lnSpc>
              <a:spcBef>
                <a:spcPct val="50000"/>
              </a:spcBef>
              <a:buNone/>
              <a:defRPr/>
            </a:pPr>
            <a:r>
              <a:rPr lang="en-US" sz="1333" dirty="0" smtClean="0">
                <a:solidFill>
                  <a:srgbClr val="FFFFFF"/>
                </a:solidFill>
                <a:latin typeface="Arial" panose="020B0604020202020204" pitchFamily="34" charset="0"/>
              </a:rPr>
              <a:t>O&amp;M supervisor</a:t>
            </a:r>
            <a:endParaRPr lang="en-US" altLang="ko-KR" sz="1333"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31" name="Text Box 24"/>
          <p:cNvSpPr txBox="1">
            <a:spLocks noChangeArrowheads="1"/>
          </p:cNvSpPr>
          <p:nvPr/>
        </p:nvSpPr>
        <p:spPr bwMode="auto">
          <a:xfrm>
            <a:off x="3163903" y="2622384"/>
            <a:ext cx="1594218" cy="707670"/>
          </a:xfrm>
          <a:prstGeom prst="rect">
            <a:avLst/>
          </a:prstGeom>
          <a:noFill/>
          <a:ln w="9525">
            <a:noFill/>
            <a:miter lim="800000"/>
            <a:headEnd/>
            <a:tailEnd/>
          </a:ln>
          <a:effectLst>
            <a:outerShdw dist="17961" dir="2700000" algn="ctr" rotWithShape="0">
              <a:srgbClr val="003366"/>
            </a:outerShdw>
          </a:effectLst>
        </p:spPr>
        <p:txBody>
          <a:bodyPr wrap="square" lIns="91416" tIns="45708" rIns="91416" bIns="45708">
            <a:spAutoFit/>
          </a:bodyPr>
          <a:lstStyle/>
          <a:p>
            <a:pPr algn="ctr" fontAlgn="ctr">
              <a:spcBef>
                <a:spcPts val="0"/>
              </a:spcBef>
              <a:defRPr/>
            </a:pPr>
            <a:r>
              <a:rPr lang="en-US" sz="1333" b="1" dirty="0" smtClean="0">
                <a:solidFill>
                  <a:srgbClr val="FFFFFF"/>
                </a:solidFill>
                <a:latin typeface="Arial" panose="020B0604020202020204" pitchFamily="34" charset="0"/>
              </a:rPr>
              <a:t>Branch DC in a region</a:t>
            </a:r>
          </a:p>
          <a:p>
            <a:pPr algn="ctr" fontAlgn="ctr">
              <a:spcBef>
                <a:spcPts val="0"/>
              </a:spcBef>
              <a:defRPr/>
            </a:pPr>
            <a:r>
              <a:rPr lang="en-US" sz="1333" dirty="0" smtClean="0">
                <a:solidFill>
                  <a:srgbClr val="FFFFFF"/>
                </a:solidFill>
                <a:latin typeface="Arial" panose="020B0604020202020204" pitchFamily="34" charset="0"/>
              </a:rPr>
              <a:t>O&amp;M supervisor</a:t>
            </a:r>
            <a:endParaRPr lang="en-US" altLang="ko-KR" sz="1333"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Text Box 28"/>
          <p:cNvSpPr txBox="1">
            <a:spLocks noChangeArrowheads="1"/>
          </p:cNvSpPr>
          <p:nvPr/>
        </p:nvSpPr>
        <p:spPr bwMode="auto">
          <a:xfrm>
            <a:off x="6627398" y="1135395"/>
            <a:ext cx="2764003" cy="913367"/>
          </a:xfrm>
          <a:prstGeom prst="rect">
            <a:avLst/>
          </a:prstGeom>
          <a:noFill/>
          <a:ln w="12700">
            <a:noFill/>
            <a:miter lim="800000"/>
            <a:headEnd type="none" w="sm" len="sm"/>
            <a:tailEnd type="none" w="sm" len="sm"/>
          </a:ln>
        </p:spPr>
        <p:txBody>
          <a:bodyPr wrap="square" lIns="91416" tIns="45708" rIns="91416" bIns="45708">
            <a:spAutoFit/>
          </a:bodyPr>
          <a:lstStyle/>
          <a:p>
            <a:pPr marL="180975" indent="-180975" eaLnBrk="0" fontAlgn="ctr" hangingPunct="0">
              <a:buClr>
                <a:schemeClr val="tx1"/>
              </a:buClr>
              <a:buFontTx/>
              <a:buChar char="•"/>
            </a:pPr>
            <a:r>
              <a:rPr lang="en-US" sz="1067" dirty="0" smtClean="0">
                <a:solidFill>
                  <a:srgbClr val="C00000"/>
                </a:solidFill>
                <a:latin typeface="Arial" panose="020B0604020202020204" pitchFamily="34" charset="0"/>
              </a:rPr>
              <a:t>Overall structure</a:t>
            </a:r>
            <a:endParaRPr lang="en-US" altLang="zh-CN" sz="1067" dirty="0" smtClean="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 typeface="Arial" pitchFamily="34" charset="0"/>
              <a:buChar char="•"/>
            </a:pPr>
            <a:r>
              <a:rPr lang="en-US" sz="1067" dirty="0" smtClean="0">
                <a:solidFill>
                  <a:srgbClr val="C00000"/>
                </a:solidFill>
                <a:latin typeface="Arial" panose="020B0604020202020204" pitchFamily="34" charset="0"/>
              </a:rPr>
              <a:t>Health status</a:t>
            </a:r>
            <a:endParaRPr lang="en-US" altLang="zh-CN" sz="1067" dirty="0" smtClean="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 typeface="Arial" pitchFamily="34" charset="0"/>
              <a:buChar char="•"/>
            </a:pPr>
            <a:r>
              <a:rPr lang="en-US" sz="1067" dirty="0" smtClean="0">
                <a:solidFill>
                  <a:srgbClr val="C00000"/>
                </a:solidFill>
                <a:latin typeface="Arial" panose="020B0604020202020204" pitchFamily="34" charset="0"/>
              </a:rPr>
              <a:t>Capacity status</a:t>
            </a:r>
            <a:endParaRPr lang="en-US" altLang="zh-CN" sz="1067" dirty="0" smtClean="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 typeface="Arial" pitchFamily="34" charset="0"/>
              <a:buChar char="•"/>
            </a:pPr>
            <a:r>
              <a:rPr lang="en-US" sz="1067" dirty="0" smtClean="0">
                <a:solidFill>
                  <a:srgbClr val="C00000"/>
                </a:solidFill>
                <a:latin typeface="Arial" panose="020B0604020202020204" pitchFamily="34" charset="0"/>
              </a:rPr>
              <a:t>Energy efficiency status</a:t>
            </a:r>
            <a:endParaRPr lang="en-US" altLang="zh-CN" sz="1067" dirty="0" smtClean="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 typeface="Arial" pitchFamily="34" charset="0"/>
              <a:buChar char="•"/>
            </a:pPr>
            <a:r>
              <a:rPr lang="en-US" sz="1067" dirty="0" smtClean="0">
                <a:solidFill>
                  <a:srgbClr val="C00000"/>
                </a:solidFill>
                <a:latin typeface="Arial" panose="020B0604020202020204" pitchFamily="34" charset="0"/>
              </a:rPr>
              <a:t>Analysis report</a:t>
            </a:r>
            <a:endParaRPr lang="en-US" altLang="zh-CN" sz="1067"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Text Box 27"/>
          <p:cNvSpPr txBox="1">
            <a:spLocks noChangeArrowheads="1"/>
          </p:cNvSpPr>
          <p:nvPr/>
        </p:nvSpPr>
        <p:spPr bwMode="auto">
          <a:xfrm>
            <a:off x="6627399" y="2151290"/>
            <a:ext cx="2305566" cy="1077578"/>
          </a:xfrm>
          <a:prstGeom prst="rect">
            <a:avLst/>
          </a:prstGeom>
          <a:noFill/>
          <a:ln w="12700">
            <a:noFill/>
            <a:miter lim="800000"/>
            <a:headEnd type="none" w="sm" len="sm"/>
            <a:tailEnd type="none" w="sm" len="sm"/>
          </a:ln>
        </p:spPr>
        <p:txBody>
          <a:bodyPr wrap="square" lIns="91416" tIns="45708" rIns="91416" bIns="45708">
            <a:spAutoFit/>
          </a:bodyPr>
          <a:lstStyle/>
          <a:p>
            <a:pPr marL="180975" indent="-180975" eaLnBrk="0" fontAlgn="ctr" hangingPunct="0">
              <a:buClr>
                <a:schemeClr val="tx1"/>
              </a:buClr>
              <a:buFont typeface="Arial" pitchFamily="34" charset="0"/>
              <a:buChar char="•"/>
            </a:pPr>
            <a:r>
              <a:rPr lang="en-US" sz="1067" dirty="0" smtClean="0">
                <a:solidFill>
                  <a:srgbClr val="7030A0"/>
                </a:solidFill>
                <a:latin typeface="Arial" panose="020B0604020202020204" pitchFamily="34" charset="0"/>
              </a:rPr>
              <a:t>Physical resource monitoring</a:t>
            </a:r>
            <a:endParaRPr lang="en-US" altLang="zh-CN" sz="1067" dirty="0" smtClean="0">
              <a:solidFill>
                <a:srgbClr val="7030A0"/>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 typeface="Arial" pitchFamily="34" charset="0"/>
              <a:buChar char="•"/>
            </a:pPr>
            <a:r>
              <a:rPr lang="en-US" sz="1067" dirty="0" smtClean="0">
                <a:solidFill>
                  <a:srgbClr val="7030A0"/>
                </a:solidFill>
                <a:latin typeface="Arial" panose="020B0604020202020204" pitchFamily="34" charset="0"/>
              </a:rPr>
              <a:t>Virtual resource monitoring</a:t>
            </a:r>
            <a:endParaRPr lang="en-US" altLang="zh-CN" sz="1067" dirty="0" smtClean="0">
              <a:solidFill>
                <a:srgbClr val="7030A0"/>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 typeface="Arial" pitchFamily="34" charset="0"/>
              <a:buChar char="•"/>
            </a:pPr>
            <a:r>
              <a:rPr lang="en-US" sz="1067" dirty="0" smtClean="0">
                <a:solidFill>
                  <a:srgbClr val="7030A0"/>
                </a:solidFill>
                <a:latin typeface="Arial" panose="020B0604020202020204" pitchFamily="34" charset="0"/>
              </a:rPr>
              <a:t>Application resource monitoring</a:t>
            </a:r>
            <a:endParaRPr lang="en-US" altLang="zh-CN" sz="1067" dirty="0" smtClean="0">
              <a:solidFill>
                <a:srgbClr val="7030A0"/>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 typeface="Arial" pitchFamily="34" charset="0"/>
              <a:buChar char="•"/>
            </a:pPr>
            <a:r>
              <a:rPr lang="en-US" sz="1067" dirty="0" smtClean="0">
                <a:solidFill>
                  <a:srgbClr val="7030A0"/>
                </a:solidFill>
                <a:latin typeface="Arial" panose="020B0604020202020204" pitchFamily="34" charset="0"/>
              </a:rPr>
              <a:t>Multi-dimensional O&amp;M data analysis</a:t>
            </a:r>
            <a:endParaRPr lang="en-US" altLang="zh-CN" sz="1067" dirty="0" smtClean="0">
              <a:solidFill>
                <a:srgbClr val="7030A0"/>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 typeface="Arial" pitchFamily="34" charset="0"/>
              <a:buChar char="•"/>
            </a:pPr>
            <a:r>
              <a:rPr lang="en-US" sz="1067" dirty="0" smtClean="0">
                <a:solidFill>
                  <a:srgbClr val="7030A0"/>
                </a:solidFill>
                <a:latin typeface="Arial" panose="020B0604020202020204" pitchFamily="34" charset="0"/>
              </a:rPr>
              <a:t>Analysis report</a:t>
            </a:r>
            <a:endParaRPr lang="en-US" altLang="ko-KR" sz="1067" dirty="0">
              <a:solidFill>
                <a:srgbClr val="7030A0"/>
              </a:solidFill>
              <a:latin typeface="Arial" panose="020B0604020202020204" pitchFamily="34" charset="0"/>
              <a:ea typeface="+mn-ea"/>
              <a:cs typeface="Arial" panose="020B0604020202020204" pitchFamily="34" charset="0"/>
            </a:endParaRPr>
          </a:p>
        </p:txBody>
      </p:sp>
      <p:sp>
        <p:nvSpPr>
          <p:cNvPr id="39" name="Text Box 26"/>
          <p:cNvSpPr txBox="1">
            <a:spLocks noChangeArrowheads="1"/>
          </p:cNvSpPr>
          <p:nvPr/>
        </p:nvSpPr>
        <p:spPr bwMode="auto">
          <a:xfrm>
            <a:off x="6629102" y="3276533"/>
            <a:ext cx="2303863" cy="749155"/>
          </a:xfrm>
          <a:prstGeom prst="rect">
            <a:avLst/>
          </a:prstGeom>
          <a:noFill/>
          <a:ln w="12700">
            <a:noFill/>
            <a:miter lim="800000"/>
            <a:headEnd type="none" w="sm" len="sm"/>
            <a:tailEnd type="none" w="sm" len="sm"/>
          </a:ln>
        </p:spPr>
        <p:txBody>
          <a:bodyPr wrap="square" lIns="91416" tIns="45708" rIns="91416" bIns="45708">
            <a:spAutoFit/>
          </a:bodyPr>
          <a:lstStyle/>
          <a:p>
            <a:pPr marL="180975" indent="-180975" eaLnBrk="0" fontAlgn="ctr" hangingPunct="0">
              <a:buClr>
                <a:schemeClr val="tx1"/>
              </a:buClr>
              <a:buFontTx/>
              <a:buChar char="•"/>
            </a:pPr>
            <a:r>
              <a:rPr lang="en-US" sz="1067" dirty="0" smtClean="0">
                <a:solidFill>
                  <a:srgbClr val="00B050"/>
                </a:solidFill>
                <a:latin typeface="Arial" panose="020B0604020202020204" pitchFamily="34" charset="0"/>
              </a:rPr>
              <a:t>Quick search</a:t>
            </a:r>
            <a:endParaRPr lang="en-US" altLang="ko-KR" sz="1067" dirty="0" smtClean="0">
              <a:solidFill>
                <a:srgbClr val="00B050"/>
              </a:solidFill>
              <a:latin typeface="Arial" panose="020B0604020202020204" pitchFamily="34" charset="0"/>
              <a:ea typeface="+mn-ea"/>
              <a:cs typeface="Arial" panose="020B0604020202020204" pitchFamily="34" charset="0"/>
            </a:endParaRPr>
          </a:p>
          <a:p>
            <a:pPr marL="180975" indent="-180975" eaLnBrk="0" fontAlgn="ctr" hangingPunct="0">
              <a:buClr>
                <a:schemeClr val="tx1"/>
              </a:buClr>
              <a:buFontTx/>
              <a:buChar char="•"/>
            </a:pPr>
            <a:r>
              <a:rPr lang="en-US" sz="1067" dirty="0" smtClean="0">
                <a:solidFill>
                  <a:srgbClr val="00B050"/>
                </a:solidFill>
                <a:latin typeface="Arial" panose="020B0604020202020204" pitchFamily="34" charset="0"/>
              </a:rPr>
              <a:t>360-degree analysis</a:t>
            </a:r>
            <a:endParaRPr lang="en-US" altLang="zh-CN" sz="1067" dirty="0" smtClean="0">
              <a:solidFill>
                <a:srgbClr val="00B050"/>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Tx/>
              <a:buChar char="•"/>
            </a:pPr>
            <a:r>
              <a:rPr lang="en-US" sz="1067" dirty="0" smtClean="0">
                <a:solidFill>
                  <a:srgbClr val="00B050"/>
                </a:solidFill>
                <a:latin typeface="Arial" panose="020B0604020202020204" pitchFamily="34" charset="0"/>
              </a:rPr>
              <a:t>Auxiliary analysis tools</a:t>
            </a:r>
            <a:endParaRPr lang="en-US" altLang="zh-CN" sz="1067" dirty="0" smtClean="0">
              <a:solidFill>
                <a:srgbClr val="00B050"/>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Tx/>
              <a:buChar char="•"/>
            </a:pPr>
            <a:r>
              <a:rPr lang="en-US" sz="1067" dirty="0" smtClean="0">
                <a:solidFill>
                  <a:srgbClr val="00B050"/>
                </a:solidFill>
                <a:latin typeface="Arial" panose="020B0604020202020204" pitchFamily="34" charset="0"/>
              </a:rPr>
              <a:t>Auxiliary troubleshooting tools</a:t>
            </a:r>
            <a:endParaRPr lang="en-US" altLang="zh-CN" sz="1067"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40" name="Text Box 25"/>
          <p:cNvSpPr txBox="1">
            <a:spLocks noChangeArrowheads="1"/>
          </p:cNvSpPr>
          <p:nvPr/>
        </p:nvSpPr>
        <p:spPr bwMode="auto">
          <a:xfrm>
            <a:off x="6627399" y="4410599"/>
            <a:ext cx="2492544" cy="913367"/>
          </a:xfrm>
          <a:prstGeom prst="rect">
            <a:avLst/>
          </a:prstGeom>
          <a:noFill/>
          <a:ln w="12700">
            <a:noFill/>
            <a:miter lim="800000"/>
            <a:headEnd type="none" w="sm" len="sm"/>
            <a:tailEnd type="none" w="sm" len="sm"/>
          </a:ln>
        </p:spPr>
        <p:txBody>
          <a:bodyPr wrap="square" lIns="91416" tIns="45708" rIns="91416" bIns="45708">
            <a:spAutoFit/>
          </a:bodyPr>
          <a:lstStyle/>
          <a:p>
            <a:pPr marL="180975" indent="-180975" eaLnBrk="0" fontAlgn="ctr" hangingPunct="0">
              <a:buClr>
                <a:schemeClr val="tx1"/>
              </a:buClr>
              <a:buFontTx/>
              <a:buChar char="•"/>
            </a:pPr>
            <a:r>
              <a:rPr lang="en-US" sz="1067" dirty="0" smtClean="0">
                <a:solidFill>
                  <a:schemeClr val="accent6">
                    <a:lumMod val="50000"/>
                  </a:schemeClr>
                </a:solidFill>
                <a:latin typeface="Arial" panose="020B0604020202020204" pitchFamily="34" charset="0"/>
              </a:rPr>
              <a:t>Alarms</a:t>
            </a:r>
            <a:endParaRPr lang="en-US" altLang="ko-KR" sz="1067" dirty="0" smtClean="0">
              <a:solidFill>
                <a:schemeClr val="accent6">
                  <a:lumMod val="50000"/>
                </a:schemeClr>
              </a:solidFill>
              <a:latin typeface="Arial" panose="020B0604020202020204" pitchFamily="34" charset="0"/>
              <a:ea typeface="+mn-ea"/>
              <a:cs typeface="Arial" panose="020B0604020202020204" pitchFamily="34" charset="0"/>
            </a:endParaRPr>
          </a:p>
          <a:p>
            <a:pPr marL="180975" indent="-180975" eaLnBrk="0" fontAlgn="ctr" hangingPunct="0">
              <a:buClr>
                <a:schemeClr val="tx1"/>
              </a:buClr>
              <a:buFontTx/>
              <a:buChar char="•"/>
            </a:pPr>
            <a:r>
              <a:rPr lang="en-US" sz="1067" dirty="0" smtClean="0">
                <a:solidFill>
                  <a:schemeClr val="accent6">
                    <a:lumMod val="50000"/>
                  </a:schemeClr>
                </a:solidFill>
                <a:latin typeface="Arial" panose="020B0604020202020204" pitchFamily="34" charset="0"/>
              </a:rPr>
              <a:t>Top </a:t>
            </a:r>
            <a:r>
              <a:rPr lang="en-US" sz="1067" i="1" dirty="0" smtClean="0">
                <a:solidFill>
                  <a:schemeClr val="accent6">
                    <a:lumMod val="50000"/>
                  </a:schemeClr>
                </a:solidFill>
                <a:latin typeface="Arial" panose="020B0604020202020204" pitchFamily="34" charset="0"/>
              </a:rPr>
              <a:t>N</a:t>
            </a:r>
            <a:r>
              <a:rPr lang="en-US" sz="1067" dirty="0" smtClean="0">
                <a:solidFill>
                  <a:schemeClr val="accent6">
                    <a:lumMod val="50000"/>
                  </a:schemeClr>
                </a:solidFill>
                <a:latin typeface="Arial" panose="020B0604020202020204" pitchFamily="34" charset="0"/>
              </a:rPr>
              <a:t> monitoring</a:t>
            </a:r>
            <a:endParaRPr lang="en-US" altLang="zh-CN" sz="1067" dirty="0" smtClean="0">
              <a:solidFill>
                <a:schemeClr val="accent6">
                  <a:lumMod val="50000"/>
                </a:schemeClr>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Tx/>
              <a:buChar char="•"/>
            </a:pPr>
            <a:r>
              <a:rPr lang="en-US" sz="1067" dirty="0" smtClean="0">
                <a:solidFill>
                  <a:schemeClr val="accent6">
                    <a:lumMod val="50000"/>
                  </a:schemeClr>
                </a:solidFill>
                <a:latin typeface="Arial" panose="020B0604020202020204" pitchFamily="34" charset="0"/>
              </a:rPr>
              <a:t>Major concerns</a:t>
            </a:r>
            <a:endParaRPr lang="en-US" altLang="zh-CN" sz="1067" dirty="0" smtClean="0">
              <a:solidFill>
                <a:schemeClr val="accent6">
                  <a:lumMod val="50000"/>
                </a:schemeClr>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Tx/>
              <a:buChar char="•"/>
            </a:pPr>
            <a:r>
              <a:rPr lang="en-US" sz="1067" dirty="0" smtClean="0">
                <a:solidFill>
                  <a:schemeClr val="accent6">
                    <a:lumMod val="50000"/>
                  </a:schemeClr>
                </a:solidFill>
                <a:latin typeface="Arial" panose="020B0604020202020204" pitchFamily="34" charset="0"/>
              </a:rPr>
              <a:t>Remote notification</a:t>
            </a:r>
            <a:endParaRPr lang="en-US" altLang="zh-CN" sz="1067" dirty="0" smtClean="0">
              <a:solidFill>
                <a:schemeClr val="accent6">
                  <a:lumMod val="50000"/>
                </a:schemeClr>
              </a:solidFill>
              <a:latin typeface="Arial" panose="020B0604020202020204" pitchFamily="34" charset="0"/>
              <a:ea typeface="微软雅黑" panose="020B0503020204020204" pitchFamily="34" charset="-122"/>
              <a:cs typeface="Arial" panose="020B0604020202020204" pitchFamily="34" charset="0"/>
            </a:endParaRPr>
          </a:p>
          <a:p>
            <a:pPr marL="180975" indent="-180975" eaLnBrk="0" fontAlgn="ctr" hangingPunct="0">
              <a:buClr>
                <a:schemeClr val="tx1"/>
              </a:buClr>
              <a:buFontTx/>
              <a:buChar char="•"/>
            </a:pPr>
            <a:r>
              <a:rPr lang="en-US" sz="1067" dirty="0" smtClean="0">
                <a:solidFill>
                  <a:schemeClr val="accent6">
                    <a:lumMod val="50000"/>
                  </a:schemeClr>
                </a:solidFill>
                <a:latin typeface="Arial" panose="020B0604020202020204" pitchFamily="34" charset="0"/>
              </a:rPr>
              <a:t>Record and playback</a:t>
            </a:r>
            <a:endParaRPr lang="en-US" altLang="ko-KR" sz="1067" dirty="0">
              <a:solidFill>
                <a:schemeClr val="accent6">
                  <a:lumMod val="50000"/>
                </a:schemeClr>
              </a:solidFill>
              <a:latin typeface="Arial" panose="020B0604020202020204" pitchFamily="34" charset="0"/>
              <a:ea typeface="+mn-ea"/>
              <a:cs typeface="Arial" panose="020B0604020202020204" pitchFamily="34" charset="0"/>
            </a:endParaRPr>
          </a:p>
        </p:txBody>
      </p:sp>
      <p:sp>
        <p:nvSpPr>
          <p:cNvPr id="30" name="标题 1"/>
          <p:cNvSpPr txBox="1">
            <a:spLocks/>
          </p:cNvSpPr>
          <p:nvPr/>
        </p:nvSpPr>
        <p:spPr>
          <a:xfrm>
            <a:off x="464884" y="99763"/>
            <a:ext cx="10327216" cy="575072"/>
          </a:xfrm>
          <a:prstGeom prst="rect">
            <a:avLst/>
          </a:prstGeom>
        </p:spPr>
        <p:txBody>
          <a:bodyPr anchor="ct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defTabSz="914133" eaLnBrk="0" fontAlgn="ctr" hangingPunct="0">
              <a:defRPr/>
            </a:pPr>
            <a:r>
              <a:rPr lang="en-US" altLang="zh-CN" sz="2800" b="1" dirty="0">
                <a:latin typeface="Arial" panose="020B0604020202020204" pitchFamily="34" charset="0"/>
              </a:rPr>
              <a:t>O&amp;M Requirements for Different Roles</a:t>
            </a:r>
          </a:p>
        </p:txBody>
      </p:sp>
    </p:spTree>
    <p:extLst>
      <p:ext uri="{BB962C8B-B14F-4D97-AF65-F5344CB8AC3E}">
        <p14:creationId xmlns:p14="http://schemas.microsoft.com/office/powerpoint/2010/main" val="225814070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lgn="ctr">
          <a:solidFill>
            <a:srgbClr val="777777"/>
          </a:solidFill>
          <a:round/>
          <a:headEnd/>
          <a:tailEnd/>
        </a:ln>
        <a:effectLst/>
      </a:spPr>
      <a:bodyPr wrap="square" lIns="0" tIns="0" rIns="0" bIns="0" anchor="ctr" anchorCtr="1">
        <a:spAutoFit/>
      </a:bodyPr>
      <a:lstStyle>
        <a:defPPr eaLnBrk="0" fontAlgn="base" hangingPunct="0">
          <a:defRPr sz="1600" dirty="0" smtClean="0">
            <a:latin typeface="Arial" pitchFamily="34" charset="0"/>
            <a:ea typeface="华文细黑"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a:noFill/>
      </a:spPr>
      <a:bodyPr wrap="none" rtlCol="0">
        <a:spAutoFit/>
      </a:bodyPr>
      <a:lstStyle>
        <a:defPPr>
          <a:defRPr sz="1600" dirty="0" smtClean="0">
            <a:latin typeface="Arial" pitchFamily="34" charset="0"/>
            <a:ea typeface="华文细黑" pitchFamily="2" charset="-122"/>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7F1CE79D-63B5-4309-AF86-BE8403712FCE}"/>
    </a:ext>
  </a:extLst>
</a:theme>
</file>

<file path=ppt/theme/theme4.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61695FEB-92C2-42CC-B049-3AFFF467605A}"/>
    </a:ext>
  </a:extLst>
</a:theme>
</file>

<file path=ppt/theme/theme5.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A16FAD9E-AADD-4059-825F-51D71FC85394}"/>
    </a:ext>
  </a:extLst>
</a:theme>
</file>

<file path=ppt/theme/theme6.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C2AF7616-8534-4B9D-9D9F-D73609E1A66D}"/>
    </a:ext>
  </a:extLst>
</a:theme>
</file>

<file path=ppt/theme/theme7.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A16FAD9E-AADD-4059-825F-51D71FC85394}"/>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1863</Words>
  <Application>Microsoft Office PowerPoint</Application>
  <PresentationFormat>宽屏</PresentationFormat>
  <Paragraphs>338</Paragraphs>
  <Slides>26</Slides>
  <Notes>3</Notes>
  <HiddenSlides>0</HiddenSlides>
  <MMClips>0</MMClips>
  <ScaleCrop>false</ScaleCrop>
  <HeadingPairs>
    <vt:vector size="6" baseType="variant">
      <vt:variant>
        <vt:lpstr>已用的字体</vt:lpstr>
      </vt:variant>
      <vt:variant>
        <vt:i4>15</vt:i4>
      </vt:variant>
      <vt:variant>
        <vt:lpstr>主题</vt:lpstr>
      </vt:variant>
      <vt:variant>
        <vt:i4>7</vt:i4>
      </vt:variant>
      <vt:variant>
        <vt:lpstr>幻灯片标题</vt:lpstr>
      </vt:variant>
      <vt:variant>
        <vt:i4>26</vt:i4>
      </vt:variant>
    </vt:vector>
  </HeadingPairs>
  <TitlesOfParts>
    <vt:vector size="48" baseType="lpstr">
      <vt:lpstr>David</vt:lpstr>
      <vt:lpstr>FrutigerNext LT Medium</vt:lpstr>
      <vt:lpstr>FrutigerNext LT Regular</vt:lpstr>
      <vt:lpstr>맑은 고딕</vt:lpstr>
      <vt:lpstr>MS PGothic</vt:lpstr>
      <vt:lpstr>华文细黑</vt:lpstr>
      <vt:lpstr>宋体</vt:lpstr>
      <vt:lpstr>微软雅黑</vt:lpstr>
      <vt:lpstr>微软雅黑</vt:lpstr>
      <vt:lpstr>方正兰亭准黑简体</vt:lpstr>
      <vt:lpstr>等线</vt:lpstr>
      <vt:lpstr>等线 Light</vt:lpstr>
      <vt:lpstr>黑体</vt:lpstr>
      <vt:lpstr>Arial</vt:lpstr>
      <vt:lpstr>Wingdings</vt:lpstr>
      <vt:lpstr>End</vt:lpstr>
      <vt:lpstr>default</vt:lpstr>
      <vt:lpstr>封面页_图片版 </vt:lpstr>
      <vt:lpstr>目录页</vt:lpstr>
      <vt:lpstr>章节页</vt:lpstr>
      <vt:lpstr>结束页</vt:lpstr>
      <vt:lpstr>1_章节页</vt:lpstr>
      <vt:lpstr>Introduction to eSight 21.0 Virtual Resource Management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2021-05-20T09:21:12Z</dcterms:created>
  <dcterms:modified xsi:type="dcterms:W3CDTF">2021-08-05T14:09:46Z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(3)B1p+yuEFTkWEg6D9NPVeUvUFGMm9WmIwbQOkluydrCd3/c6RKveASpxqMgDxkYTUW1quB3YB
CEV74H7M2bIGq6k0L7Aodluev0t0GT5Btf7f1+Y+EL4EoT2J1mj2XoYhqC3jdLLBNZRj0I/O
l1OB7VKBcyYJIFwUVb9MTOzE3FVtFMEM8vj16FFsyMkFIH2REHjdHCKXg3WVwzv/gFgELtuT
6x130mW2fwyf66OKEx</vt:lpwstr>
  </property>
  <property fmtid="{D5CDD505-2E9C-101B-9397-08002B2CF9AE}" pid="3" name="_2015_ms_pID_7253431">
    <vt:lpwstr>PdxApr4Vcq16rOqrCMcRyOs+hiIe/N3vl/6FE/vBYb7wTMYtak5Wxc
cYs1bocckUakQZ15IZBSMpZqIum1vKOTbW9j8K3eN0ocC1mVsuvAE6qg8u/b2OJmAeocA30o
KXPreELAsBMLtTPQJ1IBdpKLEd9Ps2i5SosQNOQ6u4shdfbaKCb2PR0fMynyzLZMpaJOR/E4
fsWgF2VpLzxadRJIczJ06Tas2cTmXK6SReBN</vt:lpwstr>
  </property>
  <property fmtid="{D5CDD505-2E9C-101B-9397-08002B2CF9AE}" pid="4" name="_2015_ms_pID_7253432">
    <vt:lpwstr>0zNQAmnxAT/troSBC07O/2E=</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1627974949</vt:lpwstr>
  </property>
</Properties>
</file>