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7556500" cy="10693400"/>
  <p:notesSz cx="7556500" cy="10693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8300" y="10153648"/>
            <a:ext cx="4540740" cy="539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097" y="10326007"/>
            <a:ext cx="2482850" cy="156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79C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44665" y="10321890"/>
            <a:ext cx="2184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awei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awei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DA941-91AB-45F4-B08C-71A40D16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954655"/>
          </a:xfrm>
        </p:spPr>
        <p:txBody>
          <a:bodyPr/>
          <a:lstStyle/>
          <a:p>
            <a:pPr algn="ctr"/>
            <a:r>
              <a:rPr lang="pt-BR" sz="9600" dirty="0"/>
              <a:t>SWITCHES HUAWEI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169FB8-8706-480B-B240-CED481CEBD9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5050" y="7023100"/>
            <a:ext cx="5293995" cy="22159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S5732-H48S6Q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S5720-52X-LI-AC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CE8861-4C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CE12808S 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A6F62CED-ADE4-4375-9539-AF277EB284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75" y="541576"/>
            <a:ext cx="1809750" cy="18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225" y="267081"/>
            <a:ext cx="542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Brochure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3690"/>
            <a:ext cx="7557770" cy="2748915"/>
            <a:chOff x="0" y="313690"/>
            <a:chExt cx="7557770" cy="274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6100"/>
              <a:ext cx="7557769" cy="2516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30" y="313690"/>
              <a:ext cx="716915" cy="716915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917" y="1492928"/>
          <a:ext cx="6332220" cy="1273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904">
                <a:tc>
                  <a:txBody>
                    <a:bodyPr/>
                    <a:lstStyle/>
                    <a:p>
                      <a:pPr marL="127000">
                        <a:lnSpc>
                          <a:spcPts val="259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CloudEngine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S5732-H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Multi-GE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282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Switches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772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958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CloudEngine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S5732-H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series switches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are brand-new full-10GE(Multi-GE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capable)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access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24-port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48-port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models,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four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25GE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40GE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ports,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100GE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uplink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ports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slot.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6097" y="3428365"/>
            <a:ext cx="647763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C3"/>
                </a:solidFill>
                <a:latin typeface="Arial"/>
                <a:cs typeface="Arial"/>
              </a:rPr>
              <a:t>Product </a:t>
            </a:r>
            <a:r>
              <a:rPr sz="1800" b="1" spc="-5" dirty="0">
                <a:solidFill>
                  <a:srgbClr val="0079C3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1200"/>
              </a:lnSpc>
              <a:spcBef>
                <a:spcPts val="1460"/>
              </a:spcBef>
            </a:pPr>
            <a:r>
              <a:rPr sz="900" spc="-10" dirty="0">
                <a:latin typeface="Arial MT"/>
                <a:cs typeface="Arial MT"/>
              </a:rPr>
              <a:t>CloudEngine </a:t>
            </a:r>
            <a:r>
              <a:rPr sz="900" spc="5" dirty="0">
                <a:latin typeface="Arial MT"/>
                <a:cs typeface="Arial MT"/>
              </a:rPr>
              <a:t>S5732-H </a:t>
            </a:r>
            <a:r>
              <a:rPr sz="900" dirty="0">
                <a:latin typeface="Arial MT"/>
                <a:cs typeface="Arial MT"/>
              </a:rPr>
              <a:t>series </a:t>
            </a:r>
            <a:r>
              <a:rPr sz="900" spc="-10" dirty="0">
                <a:latin typeface="Arial MT"/>
                <a:cs typeface="Arial MT"/>
              </a:rPr>
              <a:t>Switches </a:t>
            </a:r>
            <a:r>
              <a:rPr sz="900" dirty="0">
                <a:latin typeface="Arial MT"/>
                <a:cs typeface="Arial MT"/>
              </a:rPr>
              <a:t>are brand-new full-10GE(Multi-GE </a:t>
            </a:r>
            <a:r>
              <a:rPr sz="900" spc="-5" dirty="0">
                <a:latin typeface="Arial MT"/>
                <a:cs typeface="Arial MT"/>
              </a:rPr>
              <a:t>capable) switches </a:t>
            </a:r>
            <a:r>
              <a:rPr sz="900" spc="-10" dirty="0">
                <a:latin typeface="Arial MT"/>
                <a:cs typeface="Arial MT"/>
              </a:rPr>
              <a:t>developed </a:t>
            </a:r>
            <a:r>
              <a:rPr sz="900" spc="10" dirty="0">
                <a:latin typeface="Arial MT"/>
                <a:cs typeface="Arial MT"/>
              </a:rPr>
              <a:t>by </a:t>
            </a:r>
            <a:r>
              <a:rPr sz="900" spc="-5" dirty="0">
                <a:latin typeface="Arial MT"/>
                <a:cs typeface="Arial MT"/>
              </a:rPr>
              <a:t>Huawei </a:t>
            </a:r>
            <a:r>
              <a:rPr sz="900" spc="15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the </a:t>
            </a:r>
            <a:r>
              <a:rPr sz="900" spc="25" dirty="0">
                <a:latin typeface="Arial MT"/>
                <a:cs typeface="Arial MT"/>
              </a:rPr>
              <a:t>Wi-Fi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6 </a:t>
            </a:r>
            <a:r>
              <a:rPr sz="900" dirty="0">
                <a:latin typeface="Arial MT"/>
                <a:cs typeface="Arial MT"/>
              </a:rPr>
              <a:t>era.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CloudEngine </a:t>
            </a:r>
            <a:r>
              <a:rPr sz="900" spc="5" dirty="0">
                <a:latin typeface="Arial MT"/>
                <a:cs typeface="Arial MT"/>
              </a:rPr>
              <a:t>S5732-H </a:t>
            </a:r>
            <a:r>
              <a:rPr sz="900" spc="-15" dirty="0">
                <a:latin typeface="Arial MT"/>
                <a:cs typeface="Arial MT"/>
              </a:rPr>
              <a:t>builds </a:t>
            </a:r>
            <a:r>
              <a:rPr sz="900" spc="10" dirty="0">
                <a:latin typeface="Arial MT"/>
                <a:cs typeface="Arial MT"/>
              </a:rPr>
              <a:t>on </a:t>
            </a:r>
            <a:r>
              <a:rPr sz="900" spc="-5" dirty="0">
                <a:latin typeface="Arial MT"/>
                <a:cs typeface="Arial MT"/>
              </a:rPr>
              <a:t>Huawei's </a:t>
            </a:r>
            <a:r>
              <a:rPr sz="900" spc="5" dirty="0">
                <a:latin typeface="Arial MT"/>
                <a:cs typeface="Arial MT"/>
              </a:rPr>
              <a:t>unified </a:t>
            </a:r>
            <a:r>
              <a:rPr sz="900" spc="-10" dirty="0">
                <a:latin typeface="Arial MT"/>
                <a:cs typeface="Arial MT"/>
              </a:rPr>
              <a:t>Versatile </a:t>
            </a:r>
            <a:r>
              <a:rPr sz="900" spc="-5" dirty="0">
                <a:latin typeface="Arial MT"/>
                <a:cs typeface="Arial MT"/>
              </a:rPr>
              <a:t>Routing </a:t>
            </a:r>
            <a:r>
              <a:rPr sz="900" dirty="0">
                <a:latin typeface="Arial MT"/>
                <a:cs typeface="Arial MT"/>
              </a:rPr>
              <a:t>Platform </a:t>
            </a:r>
            <a:r>
              <a:rPr sz="900" spc="5" dirty="0">
                <a:latin typeface="Arial MT"/>
                <a:cs typeface="Arial MT"/>
              </a:rPr>
              <a:t>(VRP) </a:t>
            </a:r>
            <a:r>
              <a:rPr sz="90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boasts various IDN </a:t>
            </a:r>
            <a:r>
              <a:rPr sz="900" dirty="0">
                <a:latin typeface="Arial MT"/>
                <a:cs typeface="Arial MT"/>
              </a:rPr>
              <a:t>features.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For </a:t>
            </a:r>
            <a:r>
              <a:rPr sz="900" spc="-10" dirty="0">
                <a:latin typeface="Arial MT"/>
                <a:cs typeface="Arial MT"/>
              </a:rPr>
              <a:t>example, the </a:t>
            </a:r>
            <a:r>
              <a:rPr sz="900" dirty="0">
                <a:latin typeface="Arial MT"/>
                <a:cs typeface="Arial MT"/>
              </a:rPr>
              <a:t>integrated </a:t>
            </a:r>
            <a:r>
              <a:rPr sz="900" spc="-5" dirty="0">
                <a:latin typeface="Arial MT"/>
                <a:cs typeface="Arial MT"/>
              </a:rPr>
              <a:t>wireless </a:t>
            </a:r>
            <a:r>
              <a:rPr sz="900" spc="-15" dirty="0">
                <a:latin typeface="Arial MT"/>
                <a:cs typeface="Arial MT"/>
              </a:rPr>
              <a:t>AC </a:t>
            </a:r>
            <a:r>
              <a:rPr sz="900" spc="-5" dirty="0">
                <a:latin typeface="Arial MT"/>
                <a:cs typeface="Arial MT"/>
              </a:rPr>
              <a:t>capabilities </a:t>
            </a:r>
            <a:r>
              <a:rPr sz="900" dirty="0">
                <a:latin typeface="Arial MT"/>
                <a:cs typeface="Arial MT"/>
              </a:rPr>
              <a:t>can </a:t>
            </a:r>
            <a:r>
              <a:rPr sz="900" spc="-10" dirty="0">
                <a:latin typeface="Arial MT"/>
                <a:cs typeface="Arial MT"/>
              </a:rPr>
              <a:t>manage </a:t>
            </a:r>
            <a:r>
              <a:rPr sz="900" spc="10" dirty="0">
                <a:latin typeface="Arial MT"/>
                <a:cs typeface="Arial MT"/>
              </a:rPr>
              <a:t>up </a:t>
            </a:r>
            <a:r>
              <a:rPr sz="900" spc="-5" dirty="0">
                <a:latin typeface="Arial MT"/>
                <a:cs typeface="Arial MT"/>
              </a:rPr>
              <a:t>to </a:t>
            </a:r>
            <a:r>
              <a:rPr sz="900" spc="5" dirty="0">
                <a:latin typeface="Arial MT"/>
                <a:cs typeface="Arial MT"/>
              </a:rPr>
              <a:t>1,024 </a:t>
            </a:r>
            <a:r>
              <a:rPr sz="900" spc="-5" dirty="0">
                <a:latin typeface="Arial MT"/>
                <a:cs typeface="Arial MT"/>
              </a:rPr>
              <a:t>wireless APs; </a:t>
            </a:r>
            <a:r>
              <a:rPr sz="900" spc="-1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free </a:t>
            </a:r>
            <a:r>
              <a:rPr sz="900" spc="-10" dirty="0">
                <a:latin typeface="Arial MT"/>
                <a:cs typeface="Arial MT"/>
              </a:rPr>
              <a:t>mobility </a:t>
            </a:r>
            <a:r>
              <a:rPr sz="900" spc="5" dirty="0">
                <a:latin typeface="Arial MT"/>
                <a:cs typeface="Arial MT"/>
              </a:rPr>
              <a:t>feature </a:t>
            </a:r>
            <a:r>
              <a:rPr sz="900" spc="-10" dirty="0">
                <a:latin typeface="Arial MT"/>
                <a:cs typeface="Arial MT"/>
              </a:rPr>
              <a:t>ensures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consistent </a:t>
            </a:r>
            <a:r>
              <a:rPr sz="900" spc="-5" dirty="0">
                <a:latin typeface="Arial MT"/>
                <a:cs typeface="Arial MT"/>
              </a:rPr>
              <a:t>user </a:t>
            </a:r>
            <a:r>
              <a:rPr sz="900" dirty="0">
                <a:latin typeface="Arial MT"/>
                <a:cs typeface="Arial MT"/>
              </a:rPr>
              <a:t>experience; </a:t>
            </a:r>
            <a:r>
              <a:rPr sz="900" spc="-10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VXLAN functionality implements </a:t>
            </a:r>
            <a:r>
              <a:rPr sz="900" dirty="0">
                <a:latin typeface="Arial MT"/>
                <a:cs typeface="Arial MT"/>
              </a:rPr>
              <a:t>network </a:t>
            </a:r>
            <a:r>
              <a:rPr sz="900" spc="-5" dirty="0">
                <a:latin typeface="Arial MT"/>
                <a:cs typeface="Arial MT"/>
              </a:rPr>
              <a:t>virtualization; </a:t>
            </a:r>
            <a:r>
              <a:rPr sz="900" spc="10" dirty="0">
                <a:latin typeface="Arial MT"/>
                <a:cs typeface="Arial MT"/>
              </a:rPr>
              <a:t>and </a:t>
            </a:r>
            <a:r>
              <a:rPr sz="900" dirty="0">
                <a:latin typeface="Arial MT"/>
                <a:cs typeface="Arial MT"/>
              </a:rPr>
              <a:t>built-in security probes </a:t>
            </a:r>
            <a:r>
              <a:rPr sz="900" spc="-5" dirty="0">
                <a:latin typeface="Arial MT"/>
                <a:cs typeface="Arial MT"/>
              </a:rPr>
              <a:t>support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abnormal </a:t>
            </a:r>
            <a:r>
              <a:rPr sz="900" spc="5" dirty="0">
                <a:latin typeface="Arial MT"/>
                <a:cs typeface="Arial MT"/>
              </a:rPr>
              <a:t>traffic </a:t>
            </a:r>
            <a:r>
              <a:rPr sz="900" spc="-5" dirty="0">
                <a:latin typeface="Arial MT"/>
                <a:cs typeface="Arial MT"/>
              </a:rPr>
              <a:t>detection, </a:t>
            </a:r>
            <a:r>
              <a:rPr sz="900" dirty="0">
                <a:latin typeface="Arial MT"/>
                <a:cs typeface="Arial MT"/>
              </a:rPr>
              <a:t>threat </a:t>
            </a:r>
            <a:r>
              <a:rPr sz="900" spc="-5" dirty="0">
                <a:latin typeface="Arial MT"/>
                <a:cs typeface="Arial MT"/>
              </a:rPr>
              <a:t>analysis even </a:t>
            </a:r>
            <a:r>
              <a:rPr sz="900" spc="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encrypted </a:t>
            </a:r>
            <a:r>
              <a:rPr sz="900" spc="5" dirty="0">
                <a:latin typeface="Arial MT"/>
                <a:cs typeface="Arial MT"/>
              </a:rPr>
              <a:t>traffic, </a:t>
            </a:r>
            <a:r>
              <a:rPr sz="90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network-wide </a:t>
            </a:r>
            <a:r>
              <a:rPr sz="900" dirty="0">
                <a:latin typeface="Arial MT"/>
                <a:cs typeface="Arial MT"/>
              </a:rPr>
              <a:t>threat </a:t>
            </a:r>
            <a:r>
              <a:rPr sz="900" spc="-5" dirty="0">
                <a:latin typeface="Arial MT"/>
                <a:cs typeface="Arial MT"/>
              </a:rPr>
              <a:t>deception. </a:t>
            </a:r>
            <a:r>
              <a:rPr sz="900" spc="5" dirty="0">
                <a:latin typeface="Arial MT"/>
                <a:cs typeface="Arial MT"/>
              </a:rPr>
              <a:t>With </a:t>
            </a:r>
            <a:r>
              <a:rPr sz="900" dirty="0">
                <a:latin typeface="Arial MT"/>
                <a:cs typeface="Arial MT"/>
              </a:rPr>
              <a:t>these </a:t>
            </a:r>
            <a:r>
              <a:rPr sz="900" spc="-5" dirty="0">
                <a:latin typeface="Arial MT"/>
                <a:cs typeface="Arial MT"/>
              </a:rPr>
              <a:t>merits, </a:t>
            </a:r>
            <a:r>
              <a:rPr sz="900" spc="-10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CloudEngine </a:t>
            </a:r>
            <a:r>
              <a:rPr sz="900" spc="5" dirty="0">
                <a:latin typeface="Arial MT"/>
                <a:cs typeface="Arial MT"/>
              </a:rPr>
              <a:t>S5732-H </a:t>
            </a:r>
            <a:r>
              <a:rPr sz="900" spc="15" dirty="0">
                <a:latin typeface="Arial MT"/>
                <a:cs typeface="Arial MT"/>
              </a:rPr>
              <a:t>can </a:t>
            </a:r>
            <a:r>
              <a:rPr sz="900" dirty="0">
                <a:latin typeface="Arial MT"/>
                <a:cs typeface="Arial MT"/>
              </a:rPr>
              <a:t>function </a:t>
            </a:r>
            <a:r>
              <a:rPr sz="900" spc="10" dirty="0">
                <a:latin typeface="Arial MT"/>
                <a:cs typeface="Arial MT"/>
              </a:rPr>
              <a:t>as </a:t>
            </a:r>
            <a:r>
              <a:rPr sz="900" spc="5" dirty="0">
                <a:latin typeface="Arial MT"/>
                <a:cs typeface="Arial MT"/>
              </a:rPr>
              <a:t>core </a:t>
            </a:r>
            <a:r>
              <a:rPr sz="900" spc="-5" dirty="0">
                <a:latin typeface="Arial MT"/>
                <a:cs typeface="Arial MT"/>
              </a:rPr>
              <a:t>switches </a:t>
            </a:r>
            <a:r>
              <a:rPr sz="900" dirty="0">
                <a:latin typeface="Arial MT"/>
                <a:cs typeface="Arial MT"/>
              </a:rPr>
              <a:t>for small-sized </a:t>
            </a:r>
            <a:r>
              <a:rPr sz="900" spc="-10" dirty="0">
                <a:latin typeface="Arial MT"/>
                <a:cs typeface="Arial MT"/>
              </a:rPr>
              <a:t>campus </a:t>
            </a:r>
            <a:r>
              <a:rPr sz="900" spc="-5" dirty="0">
                <a:latin typeface="Arial MT"/>
                <a:cs typeface="Arial MT"/>
              </a:rPr>
              <a:t>networks </a:t>
            </a:r>
            <a:r>
              <a:rPr sz="900" dirty="0">
                <a:latin typeface="Arial MT"/>
                <a:cs typeface="Arial MT"/>
              </a:rPr>
              <a:t>and branches </a:t>
            </a:r>
            <a:r>
              <a:rPr sz="900" spc="-1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medium- </a:t>
            </a:r>
            <a:r>
              <a:rPr sz="900" dirty="0">
                <a:latin typeface="Arial MT"/>
                <a:cs typeface="Arial MT"/>
              </a:rPr>
              <a:t>and </a:t>
            </a:r>
            <a:r>
              <a:rPr sz="900" spc="-5" dirty="0">
                <a:latin typeface="Arial MT"/>
                <a:cs typeface="Arial MT"/>
              </a:rPr>
              <a:t>large-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sized </a:t>
            </a:r>
            <a:r>
              <a:rPr sz="900" spc="-10" dirty="0">
                <a:latin typeface="Arial MT"/>
                <a:cs typeface="Arial MT"/>
              </a:rPr>
              <a:t>campus </a:t>
            </a:r>
            <a:r>
              <a:rPr sz="900" spc="-5" dirty="0">
                <a:latin typeface="Arial MT"/>
                <a:cs typeface="Arial MT"/>
              </a:rPr>
              <a:t>networks, </a:t>
            </a:r>
            <a:r>
              <a:rPr sz="900" dirty="0">
                <a:latin typeface="Arial MT"/>
                <a:cs typeface="Arial MT"/>
              </a:rPr>
              <a:t>and </a:t>
            </a:r>
            <a:r>
              <a:rPr sz="900" spc="10" dirty="0">
                <a:latin typeface="Arial MT"/>
                <a:cs typeface="Arial MT"/>
              </a:rPr>
              <a:t>also </a:t>
            </a:r>
            <a:r>
              <a:rPr sz="900" spc="-5" dirty="0">
                <a:latin typeface="Arial MT"/>
                <a:cs typeface="Arial MT"/>
              </a:rPr>
              <a:t>work </a:t>
            </a:r>
            <a:r>
              <a:rPr sz="900" spc="10" dirty="0">
                <a:latin typeface="Arial MT"/>
                <a:cs typeface="Arial MT"/>
              </a:rPr>
              <a:t>as </a:t>
            </a:r>
            <a:r>
              <a:rPr sz="900" spc="-10" dirty="0">
                <a:latin typeface="Arial MT"/>
                <a:cs typeface="Arial MT"/>
              </a:rPr>
              <a:t>access </a:t>
            </a:r>
            <a:r>
              <a:rPr sz="900" spc="-5" dirty="0">
                <a:latin typeface="Arial MT"/>
                <a:cs typeface="Arial MT"/>
              </a:rPr>
              <a:t>switches </a:t>
            </a:r>
            <a:r>
              <a:rPr sz="900" dirty="0">
                <a:latin typeface="Arial MT"/>
                <a:cs typeface="Arial MT"/>
              </a:rPr>
              <a:t>for </a:t>
            </a:r>
            <a:r>
              <a:rPr sz="900" spc="-5" dirty="0">
                <a:latin typeface="Arial MT"/>
                <a:cs typeface="Arial MT"/>
              </a:rPr>
              <a:t>Metropolitan </a:t>
            </a:r>
            <a:r>
              <a:rPr sz="900" spc="10" dirty="0">
                <a:latin typeface="Arial MT"/>
                <a:cs typeface="Arial MT"/>
              </a:rPr>
              <a:t>Area </a:t>
            </a:r>
            <a:r>
              <a:rPr sz="900" spc="-5" dirty="0">
                <a:latin typeface="Arial MT"/>
                <a:cs typeface="Arial MT"/>
              </a:rPr>
              <a:t>Network. CloudEngine </a:t>
            </a:r>
            <a:r>
              <a:rPr sz="900" spc="10" dirty="0">
                <a:latin typeface="Arial MT"/>
                <a:cs typeface="Arial MT"/>
              </a:rPr>
              <a:t>S5732-H </a:t>
            </a:r>
            <a:r>
              <a:rPr sz="900" spc="15" dirty="0">
                <a:latin typeface="Arial MT"/>
                <a:cs typeface="Arial MT"/>
              </a:rPr>
              <a:t>can </a:t>
            </a:r>
            <a:r>
              <a:rPr sz="900" spc="-5" dirty="0">
                <a:latin typeface="Arial MT"/>
                <a:cs typeface="Arial MT"/>
              </a:rPr>
              <a:t>provide </a:t>
            </a:r>
            <a:r>
              <a:rPr sz="900" spc="10" dirty="0">
                <a:latin typeface="Arial MT"/>
                <a:cs typeface="Arial MT"/>
              </a:rPr>
              <a:t>a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maximum </a:t>
            </a:r>
            <a:r>
              <a:rPr sz="900" spc="10" dirty="0">
                <a:latin typeface="Arial MT"/>
                <a:cs typeface="Arial MT"/>
              </a:rPr>
              <a:t>of 48 </a:t>
            </a:r>
            <a:r>
              <a:rPr sz="900" spc="5" dirty="0">
                <a:latin typeface="Arial MT"/>
                <a:cs typeface="Arial MT"/>
              </a:rPr>
              <a:t>10GE </a:t>
            </a:r>
            <a:r>
              <a:rPr sz="900" spc="-5" dirty="0">
                <a:latin typeface="Arial MT"/>
                <a:cs typeface="Arial MT"/>
              </a:rPr>
              <a:t>Multi-GE ports, </a:t>
            </a:r>
            <a:r>
              <a:rPr sz="900" dirty="0">
                <a:latin typeface="Arial MT"/>
                <a:cs typeface="Arial MT"/>
              </a:rPr>
              <a:t>which is </a:t>
            </a:r>
            <a:r>
              <a:rPr sz="900" spc="10" dirty="0">
                <a:latin typeface="Arial MT"/>
                <a:cs typeface="Arial MT"/>
              </a:rPr>
              <a:t>a </a:t>
            </a:r>
            <a:r>
              <a:rPr sz="900" dirty="0">
                <a:latin typeface="Arial MT"/>
                <a:cs typeface="Arial MT"/>
              </a:rPr>
              <a:t>good choice for WLAN </a:t>
            </a:r>
            <a:r>
              <a:rPr sz="900" spc="-15" dirty="0">
                <a:latin typeface="Arial MT"/>
                <a:cs typeface="Arial MT"/>
              </a:rPr>
              <a:t>APs </a:t>
            </a:r>
            <a:r>
              <a:rPr sz="900" spc="-5" dirty="0">
                <a:latin typeface="Arial MT"/>
                <a:cs typeface="Arial MT"/>
              </a:rPr>
              <a:t>to connect to </a:t>
            </a:r>
            <a:r>
              <a:rPr sz="900" spc="10" dirty="0">
                <a:latin typeface="Arial MT"/>
                <a:cs typeface="Arial MT"/>
              </a:rPr>
              <a:t>a </a:t>
            </a:r>
            <a:r>
              <a:rPr sz="900" spc="-5" dirty="0">
                <a:latin typeface="Arial MT"/>
                <a:cs typeface="Arial MT"/>
              </a:rPr>
              <a:t>switch </a:t>
            </a:r>
            <a:r>
              <a:rPr sz="900" spc="5" dirty="0">
                <a:latin typeface="Arial MT"/>
                <a:cs typeface="Arial MT"/>
              </a:rPr>
              <a:t>in </a:t>
            </a:r>
            <a:r>
              <a:rPr sz="900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high-quality </a:t>
            </a:r>
            <a:r>
              <a:rPr sz="900" spc="-10" dirty="0">
                <a:latin typeface="Arial MT"/>
                <a:cs typeface="Arial MT"/>
              </a:rPr>
              <a:t>campus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networks.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79C3"/>
                </a:solidFill>
                <a:latin typeface="Arial"/>
                <a:cs typeface="Arial"/>
              </a:rPr>
              <a:t>Models</a:t>
            </a:r>
            <a:r>
              <a:rPr sz="1800" b="1" dirty="0">
                <a:solidFill>
                  <a:srgbClr val="0079C3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79C3"/>
                </a:solidFill>
                <a:latin typeface="Arial"/>
                <a:cs typeface="Arial"/>
              </a:rPr>
              <a:t>and</a:t>
            </a:r>
            <a:r>
              <a:rPr sz="1800" b="1" spc="-55" dirty="0">
                <a:solidFill>
                  <a:srgbClr val="0079C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9C3"/>
                </a:solidFill>
                <a:latin typeface="Arial"/>
                <a:cs typeface="Arial"/>
              </a:rPr>
              <a:t>Appearances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following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models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are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available</a:t>
            </a:r>
            <a:r>
              <a:rPr sz="900" spc="5" dirty="0">
                <a:latin typeface="Arial MT"/>
                <a:cs typeface="Arial MT"/>
              </a:rPr>
              <a:t> in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CloudEngine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10" dirty="0">
                <a:latin typeface="Arial MT"/>
                <a:cs typeface="Arial MT"/>
              </a:rPr>
              <a:t>S5732-H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series.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3717" y="6276594"/>
          <a:ext cx="6486524" cy="3644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54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Appearances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  <a:solidFill>
                      <a:srgbClr val="5EB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  <a:solidFill>
                      <a:srgbClr val="5EB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900" spc="-10" dirty="0">
                          <a:latin typeface="Arial MT"/>
                          <a:cs typeface="Arial MT"/>
                        </a:rPr>
                        <a:t>CloudEngine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S5732-H24UM2CC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marR="147320" indent="-177800">
                        <a:lnSpc>
                          <a:spcPct val="111100"/>
                        </a:lnSpc>
                        <a:spcBef>
                          <a:spcPts val="44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1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×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100M/1G/2.5G/5G/10G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Base-T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Ethernet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ports,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1/10/25GE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SFP28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x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40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9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r 2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900" spc="-6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po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PoE++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5" dirty="0">
                          <a:latin typeface="Arial MT"/>
                          <a:cs typeface="Arial MT"/>
                        </a:rPr>
                        <a:t>1+1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backup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5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performance: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490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Mpps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Switching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capacity*: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1.28 Tbps/2.4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Tbps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marR="292100">
                        <a:lnSpc>
                          <a:spcPct val="111200"/>
                        </a:lnSpc>
                        <a:spcBef>
                          <a:spcPts val="359"/>
                        </a:spcBef>
                      </a:pPr>
                      <a:r>
                        <a:rPr sz="900" i="1" spc="5" dirty="0">
                          <a:latin typeface="Arial"/>
                          <a:cs typeface="Arial"/>
                        </a:rPr>
                        <a:t>Note: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900" i="1" spc="-10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900" i="1" spc="10" dirty="0">
                          <a:latin typeface="Arial"/>
                          <a:cs typeface="Arial"/>
                        </a:rPr>
                        <a:t>GE </a:t>
                      </a:r>
                      <a:r>
                        <a:rPr sz="900" i="1" spc="-1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default. </a:t>
                      </a:r>
                      <a:r>
                        <a:rPr sz="900" i="1" spc="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purchase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right-to-use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(RTU)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licenses to upgrade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the port </a:t>
                      </a:r>
                      <a:r>
                        <a:rPr sz="900" i="1" spc="5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(every </a:t>
                      </a:r>
                      <a:r>
                        <a:rPr sz="900" i="1" spc="10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900" i="1" spc="-10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per 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RTU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license) from </a:t>
                      </a:r>
                      <a:r>
                        <a:rPr sz="900" i="1" spc="10" dirty="0">
                          <a:latin typeface="Arial"/>
                          <a:cs typeface="Arial"/>
                        </a:rPr>
                        <a:t>GE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900" i="1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5" dirty="0">
                          <a:latin typeface="Arial"/>
                          <a:cs typeface="Arial"/>
                        </a:rPr>
                        <a:t>2.5GE,</a:t>
                      </a:r>
                      <a:r>
                        <a:rPr sz="9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latin typeface="Arial"/>
                          <a:cs typeface="Arial"/>
                        </a:rPr>
                        <a:t>5GE,</a:t>
                      </a:r>
                      <a:r>
                        <a:rPr sz="9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900" i="1" dirty="0">
                          <a:latin typeface="Arial"/>
                          <a:cs typeface="Arial"/>
                        </a:rPr>
                        <a:t> 10GE.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spc="-10" dirty="0">
                          <a:latin typeface="Arial MT"/>
                          <a:cs typeface="Arial MT"/>
                        </a:rPr>
                        <a:t>CloudEngine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S5732-H48UM2CC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marR="147320" indent="-177800">
                        <a:lnSpc>
                          <a:spcPct val="111100"/>
                        </a:lnSpc>
                        <a:spcBef>
                          <a:spcPts val="439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10" dirty="0">
                          <a:latin typeface="Arial MT"/>
                          <a:cs typeface="Arial MT"/>
                        </a:rPr>
                        <a:t>48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×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100M/1G/2.5G/5G/10G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Base-T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Ethernet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ports,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1/10/25GE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SFP28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x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40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9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r 2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900" spc="-6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po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PoE++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5" dirty="0">
                          <a:latin typeface="Arial MT"/>
                          <a:cs typeface="Arial MT"/>
                        </a:rPr>
                        <a:t>1+1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backup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0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performance: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490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Mpps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78435">
                        <a:lnSpc>
                          <a:spcPct val="100000"/>
                        </a:lnSpc>
                        <a:spcBef>
                          <a:spcPts val="525"/>
                        </a:spcBef>
                        <a:buSzPct val="72222"/>
                        <a:buFont typeface="Wingdings"/>
                        <a:buChar char=""/>
                        <a:tabLst>
                          <a:tab pos="25209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Switching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capacity*: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1.76 Tbps/2.4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Tbps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5879" marB="0">
                    <a:lnL w="6350">
                      <a:solidFill>
                        <a:srgbClr val="7DCEF4"/>
                      </a:solidFill>
                      <a:prstDash val="solid"/>
                    </a:lnL>
                    <a:lnR w="6350">
                      <a:solidFill>
                        <a:srgbClr val="7DCEF4"/>
                      </a:solidFill>
                      <a:prstDash val="solid"/>
                    </a:lnR>
                    <a:lnT w="6350">
                      <a:solidFill>
                        <a:srgbClr val="7DCEF4"/>
                      </a:solidFill>
                      <a:prstDash val="solid"/>
                    </a:lnT>
                    <a:lnB w="6350">
                      <a:solidFill>
                        <a:srgbClr val="7DCE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6593840"/>
            <a:ext cx="1798320" cy="4267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8534400"/>
            <a:ext cx="1803400" cy="41148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CloudEngine</a:t>
            </a:r>
            <a:r>
              <a:rPr dirty="0"/>
              <a:t> </a:t>
            </a:r>
            <a:r>
              <a:rPr spc="5" dirty="0"/>
              <a:t>S5732-H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Multi-GE</a:t>
            </a:r>
            <a:r>
              <a:rPr spc="-20" dirty="0"/>
              <a:t> </a:t>
            </a:r>
            <a:r>
              <a:rPr spc="-10" dirty="0"/>
              <a:t>Switches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3565" y="264667"/>
            <a:ext cx="6007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 MT"/>
                <a:cs typeface="Arial MT"/>
              </a:rPr>
              <a:t>Datasheet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100" y="10316971"/>
            <a:ext cx="27178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0079C3"/>
                </a:solidFill>
                <a:latin typeface="Arial MT"/>
                <a:cs typeface="Arial MT"/>
              </a:rPr>
              <a:t>S5720-LI</a:t>
            </a:r>
            <a:r>
              <a:rPr sz="900" spc="1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79C3"/>
                </a:solidFill>
                <a:latin typeface="Arial MT"/>
                <a:cs typeface="Arial MT"/>
              </a:rPr>
              <a:t>Series</a:t>
            </a:r>
            <a:r>
              <a:rPr sz="900" spc="10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0079C3"/>
                </a:solidFill>
                <a:latin typeface="Arial MT"/>
                <a:cs typeface="Arial MT"/>
              </a:rPr>
              <a:t>Simplified</a:t>
            </a:r>
            <a:r>
              <a:rPr sz="900" spc="-20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79C3"/>
                </a:solidFill>
                <a:latin typeface="Arial MT"/>
                <a:cs typeface="Arial MT"/>
              </a:rPr>
              <a:t>Gigabit</a:t>
            </a:r>
            <a:r>
              <a:rPr sz="900" spc="-5" dirty="0">
                <a:solidFill>
                  <a:srgbClr val="0079C3"/>
                </a:solidFill>
                <a:latin typeface="Arial MT"/>
                <a:cs typeface="Arial MT"/>
              </a:rPr>
              <a:t> Ethernet</a:t>
            </a:r>
            <a:r>
              <a:rPr sz="900" spc="1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0079C3"/>
                </a:solidFill>
                <a:latin typeface="Arial MT"/>
                <a:cs typeface="Arial MT"/>
              </a:rPr>
              <a:t>Switches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689"/>
            <a:ext cx="7557770" cy="2748915"/>
            <a:chOff x="0" y="313689"/>
            <a:chExt cx="7557770" cy="2748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6099"/>
              <a:ext cx="7557770" cy="2516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30" y="313689"/>
              <a:ext cx="716915" cy="71691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904" y="1498643"/>
          <a:ext cx="6501130" cy="109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825">
                <a:tc>
                  <a:txBody>
                    <a:bodyPr/>
                    <a:lstStyle/>
                    <a:p>
                      <a:pPr marL="127000">
                        <a:lnSpc>
                          <a:spcPts val="259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S5720-LI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Simplified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Gigabit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Ethernet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282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marL="127000" marR="342265">
                        <a:lnSpc>
                          <a:spcPts val="137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S5720-LI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series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energy-saving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Gigabit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Ethernet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flexible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GE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ports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10GE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uplink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ports.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7100" y="3426714"/>
            <a:ext cx="645922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9C3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1450"/>
              </a:spcBef>
            </a:pPr>
            <a:r>
              <a:rPr sz="900" dirty="0">
                <a:latin typeface="Arial MT"/>
                <a:cs typeface="Arial MT"/>
              </a:rPr>
              <a:t>Building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5" dirty="0">
                <a:latin typeface="Arial MT"/>
                <a:cs typeface="Arial MT"/>
              </a:rPr>
              <a:t> next-generation,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high-performance </a:t>
            </a:r>
            <a:r>
              <a:rPr sz="900" dirty="0">
                <a:latin typeface="Arial MT"/>
                <a:cs typeface="Arial MT"/>
              </a:rPr>
              <a:t>hardware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the</a:t>
            </a:r>
            <a:r>
              <a:rPr sz="900" spc="-5" dirty="0">
                <a:latin typeface="Arial MT"/>
                <a:cs typeface="Arial MT"/>
              </a:rPr>
              <a:t> Huawei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Versatile </a:t>
            </a:r>
            <a:r>
              <a:rPr sz="900" spc="-5" dirty="0">
                <a:latin typeface="Arial MT"/>
                <a:cs typeface="Arial MT"/>
              </a:rPr>
              <a:t>Routing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Platform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(VRP),</a:t>
            </a:r>
            <a:r>
              <a:rPr sz="900" spc="5" dirty="0">
                <a:latin typeface="Arial MT"/>
                <a:cs typeface="Arial MT"/>
              </a:rPr>
              <a:t> the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S5720-LI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series </a:t>
            </a:r>
            <a:r>
              <a:rPr sz="900" spc="-5" dirty="0">
                <a:latin typeface="Arial MT"/>
                <a:cs typeface="Arial MT"/>
              </a:rPr>
              <a:t> support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intelligent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stack </a:t>
            </a:r>
            <a:r>
              <a:rPr sz="900" spc="-10" dirty="0">
                <a:latin typeface="Arial MT"/>
                <a:cs typeface="Arial MT"/>
              </a:rPr>
              <a:t>(iStack),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flexible Ethernet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networking,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diversified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security</a:t>
            </a:r>
            <a:r>
              <a:rPr sz="900" spc="-5" dirty="0">
                <a:latin typeface="Arial MT"/>
                <a:cs typeface="Arial MT"/>
              </a:rPr>
              <a:t> control.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They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provide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customers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 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green,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easy-to-manage,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easy-to-expand,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5" dirty="0">
                <a:latin typeface="Arial MT"/>
                <a:cs typeface="Arial MT"/>
              </a:rPr>
              <a:t> cost-effective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gigabit</a:t>
            </a:r>
            <a:r>
              <a:rPr sz="900" spc="5" dirty="0">
                <a:latin typeface="Arial MT"/>
                <a:cs typeface="Arial MT"/>
              </a:rPr>
              <a:t> to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the</a:t>
            </a:r>
            <a:r>
              <a:rPr sz="900" spc="-5" dirty="0">
                <a:latin typeface="Arial MT"/>
                <a:cs typeface="Arial MT"/>
              </a:rPr>
              <a:t> desktop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solution.</a:t>
            </a:r>
            <a:r>
              <a:rPr sz="900" spc="5" dirty="0">
                <a:latin typeface="Arial MT"/>
                <a:cs typeface="Arial MT"/>
              </a:rPr>
              <a:t> In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addition,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Huawei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customizes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specialized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models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meet customer requirements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suit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special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scenarios.</a:t>
            </a:r>
            <a:endParaRPr sz="900" dirty="0">
              <a:latin typeface="Arial MT"/>
              <a:cs typeface="Arial MT"/>
            </a:endParaRPr>
          </a:p>
          <a:p>
            <a:pPr marL="12700" marR="266065">
              <a:lnSpc>
                <a:spcPct val="111100"/>
              </a:lnSpc>
              <a:spcBef>
                <a:spcPts val="795"/>
              </a:spcBef>
            </a:pPr>
            <a:r>
              <a:rPr sz="900" dirty="0">
                <a:latin typeface="Arial MT"/>
                <a:cs typeface="Arial MT"/>
              </a:rPr>
              <a:t>The </a:t>
            </a:r>
            <a:r>
              <a:rPr sz="900" spc="5" dirty="0">
                <a:latin typeface="Arial MT"/>
                <a:cs typeface="Arial MT"/>
              </a:rPr>
              <a:t>models </a:t>
            </a:r>
            <a:r>
              <a:rPr sz="900" dirty="0">
                <a:latin typeface="Arial MT"/>
                <a:cs typeface="Arial MT"/>
              </a:rPr>
              <a:t>with </a:t>
            </a:r>
            <a:r>
              <a:rPr sz="900" spc="-5" dirty="0">
                <a:latin typeface="Arial MT"/>
                <a:cs typeface="Arial MT"/>
              </a:rPr>
              <a:t>front power sockets </a:t>
            </a:r>
            <a:r>
              <a:rPr sz="900" dirty="0">
                <a:latin typeface="Arial MT"/>
                <a:cs typeface="Arial MT"/>
              </a:rPr>
              <a:t>can be </a:t>
            </a:r>
            <a:r>
              <a:rPr sz="900" spc="-5" dirty="0">
                <a:latin typeface="Arial MT"/>
                <a:cs typeface="Arial MT"/>
              </a:rPr>
              <a:t>installed </a:t>
            </a:r>
            <a:r>
              <a:rPr sz="900" spc="5" dirty="0">
                <a:latin typeface="Arial MT"/>
                <a:cs typeface="Arial MT"/>
              </a:rPr>
              <a:t>in a </a:t>
            </a:r>
            <a:r>
              <a:rPr sz="900" spc="-10" dirty="0">
                <a:latin typeface="Arial MT"/>
                <a:cs typeface="Arial MT"/>
              </a:rPr>
              <a:t>300 </a:t>
            </a:r>
            <a:r>
              <a:rPr sz="900" spc="10" dirty="0">
                <a:latin typeface="Arial MT"/>
                <a:cs typeface="Arial MT"/>
              </a:rPr>
              <a:t>mm </a:t>
            </a:r>
            <a:r>
              <a:rPr sz="900" spc="-10" dirty="0">
                <a:latin typeface="Arial MT"/>
                <a:cs typeface="Arial MT"/>
              </a:rPr>
              <a:t>deep </a:t>
            </a:r>
            <a:r>
              <a:rPr sz="900" spc="-5" dirty="0">
                <a:latin typeface="Arial MT"/>
                <a:cs typeface="Arial MT"/>
              </a:rPr>
              <a:t>cabinet. They can </a:t>
            </a:r>
            <a:r>
              <a:rPr sz="900" dirty="0">
                <a:latin typeface="Arial MT"/>
                <a:cs typeface="Arial MT"/>
              </a:rPr>
              <a:t>be </a:t>
            </a:r>
            <a:r>
              <a:rPr sz="900" spc="-5" dirty="0">
                <a:latin typeface="Arial MT"/>
                <a:cs typeface="Arial MT"/>
              </a:rPr>
              <a:t>maintained through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front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panel,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saving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space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small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equipment rooms.</a:t>
            </a:r>
            <a:endParaRPr sz="900" dirty="0">
              <a:latin typeface="Arial MT"/>
              <a:cs typeface="Arial MT"/>
            </a:endParaRPr>
          </a:p>
          <a:p>
            <a:pPr marL="12700" marR="321945">
              <a:lnSpc>
                <a:spcPct val="111100"/>
              </a:lnSpc>
              <a:spcBef>
                <a:spcPts val="815"/>
              </a:spcBef>
            </a:pPr>
            <a:r>
              <a:rPr sz="900" dirty="0">
                <a:latin typeface="Arial MT"/>
                <a:cs typeface="Arial MT"/>
              </a:rPr>
              <a:t>The S5720-12TP-LI-AC </a:t>
            </a:r>
            <a:r>
              <a:rPr sz="900" spc="-5" dirty="0">
                <a:latin typeface="Arial MT"/>
                <a:cs typeface="Arial MT"/>
              </a:rPr>
              <a:t>adopts </a:t>
            </a:r>
            <a:r>
              <a:rPr sz="900" spc="5" dirty="0">
                <a:latin typeface="Arial MT"/>
                <a:cs typeface="Arial MT"/>
              </a:rPr>
              <a:t>the </a:t>
            </a:r>
            <a:r>
              <a:rPr sz="900" spc="-5" dirty="0">
                <a:latin typeface="Arial MT"/>
                <a:cs typeface="Arial MT"/>
              </a:rPr>
              <a:t>ground-free </a:t>
            </a:r>
            <a:r>
              <a:rPr sz="900" dirty="0">
                <a:latin typeface="Arial MT"/>
                <a:cs typeface="Arial MT"/>
              </a:rPr>
              <a:t>design. Only </a:t>
            </a:r>
            <a:r>
              <a:rPr sz="900" spc="-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220 </a:t>
            </a:r>
            <a:r>
              <a:rPr sz="900" spc="5" dirty="0">
                <a:latin typeface="Arial MT"/>
                <a:cs typeface="Arial MT"/>
              </a:rPr>
              <a:t>V </a:t>
            </a:r>
            <a:r>
              <a:rPr sz="900" spc="-5" dirty="0">
                <a:latin typeface="Arial MT"/>
                <a:cs typeface="Arial MT"/>
              </a:rPr>
              <a:t>power </a:t>
            </a:r>
            <a:r>
              <a:rPr sz="900" dirty="0">
                <a:latin typeface="Arial MT"/>
                <a:cs typeface="Arial MT"/>
              </a:rPr>
              <a:t>module </a:t>
            </a:r>
            <a:r>
              <a:rPr sz="900" spc="-10" dirty="0">
                <a:latin typeface="Arial MT"/>
                <a:cs typeface="Arial MT"/>
              </a:rPr>
              <a:t>needs </a:t>
            </a:r>
            <a:r>
              <a:rPr sz="900" spc="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be </a:t>
            </a:r>
            <a:r>
              <a:rPr sz="900" spc="-5" dirty="0">
                <a:latin typeface="Arial MT"/>
                <a:cs typeface="Arial MT"/>
              </a:rPr>
              <a:t>grounded. This design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facilitates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switch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deployment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the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places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where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grounding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difficult,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such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corridor.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models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that</a:t>
            </a:r>
            <a:r>
              <a:rPr sz="900" dirty="0">
                <a:latin typeface="Arial MT"/>
                <a:cs typeface="Arial MT"/>
              </a:rPr>
              <a:t> use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fan-free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design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power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consumption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noise.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100" y="5847333"/>
            <a:ext cx="203644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C3"/>
                </a:solidFill>
                <a:latin typeface="Arial"/>
                <a:cs typeface="Arial"/>
              </a:rPr>
              <a:t>Product</a:t>
            </a:r>
            <a:r>
              <a:rPr sz="1800" b="1" spc="-25" dirty="0">
                <a:solidFill>
                  <a:srgbClr val="0079C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9C3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spc="-10" dirty="0">
                <a:solidFill>
                  <a:srgbClr val="0079C3"/>
                </a:solidFill>
                <a:latin typeface="Arial MT"/>
                <a:cs typeface="Arial MT"/>
              </a:rPr>
              <a:t>Models</a:t>
            </a:r>
            <a:r>
              <a:rPr sz="1400" spc="-1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9C3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79C3"/>
                </a:solidFill>
                <a:latin typeface="Arial MT"/>
                <a:cs typeface="Arial MT"/>
              </a:rPr>
              <a:t>Appearances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3704" y="6634607"/>
          <a:ext cx="6483350" cy="318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12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Appearance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  <a:solidFill>
                      <a:srgbClr val="5EB7E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  <a:solidFill>
                      <a:srgbClr val="5EB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S5720-12TP-LI-AC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marR="278130" indent="-180340">
                        <a:lnSpc>
                          <a:spcPct val="111100"/>
                        </a:lnSpc>
                        <a:spcBef>
                          <a:spcPts val="384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spc="5" dirty="0">
                          <a:latin typeface="Arial MT"/>
                          <a:cs typeface="Arial MT"/>
                        </a:rPr>
                        <a:t>8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10/100/1000Base-T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Ethernet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ports,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4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GE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SFP ports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(2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dual-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10/100/1000Base-T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SFP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ports)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2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supply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0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performance: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Mpps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30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Switching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capacity: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336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Gbit/s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8894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S5720-12TP-PWR-LI-AC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marR="278130" indent="-180340">
                        <a:lnSpc>
                          <a:spcPct val="108900"/>
                        </a:lnSpc>
                        <a:spcBef>
                          <a:spcPts val="40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spc="5" dirty="0">
                          <a:latin typeface="Arial MT"/>
                          <a:cs typeface="Arial MT"/>
                        </a:rPr>
                        <a:t>8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10/100/1000Base-T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Ethernet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ports,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4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GE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SFP ports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(2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dual-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10/100/1000Base-T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SFP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ports)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30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supply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2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PoE+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09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performance: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Mpps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2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Switching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capacity: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336</a:t>
                      </a:r>
                      <a:r>
                        <a:rPr sz="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Gbit/s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S5720-28P-LI-AC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05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24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10/100/1000Base-T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Ethernet</a:t>
                      </a:r>
                      <a:r>
                        <a:rPr sz="9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ports,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SFP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ports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AC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supply,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supporting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redundant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supply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(RPS)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51460" indent="-180340">
                        <a:lnSpc>
                          <a:spcPct val="100000"/>
                        </a:lnSpc>
                        <a:spcBef>
                          <a:spcPts val="530"/>
                        </a:spcBef>
                        <a:buSzPct val="72222"/>
                        <a:buFont typeface="Wingdings"/>
                        <a:buChar char=""/>
                        <a:tabLst>
                          <a:tab pos="251460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performance: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42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Mpps/96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Mpps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L w="9525">
                      <a:solidFill>
                        <a:srgbClr val="7DCEF4"/>
                      </a:solidFill>
                      <a:prstDash val="solid"/>
                    </a:lnL>
                    <a:lnR w="9525">
                      <a:solidFill>
                        <a:srgbClr val="7DCEF4"/>
                      </a:solidFill>
                      <a:prstDash val="solid"/>
                    </a:lnR>
                    <a:lnT w="9525">
                      <a:solidFill>
                        <a:srgbClr val="7DCEF4"/>
                      </a:solidFill>
                      <a:prstDash val="solid"/>
                    </a:lnT>
                    <a:lnB w="9525">
                      <a:solidFill>
                        <a:srgbClr val="7DCE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8" y="6962140"/>
            <a:ext cx="1562727" cy="4381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128" y="7979409"/>
            <a:ext cx="1715128" cy="4476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9204959"/>
            <a:ext cx="1868170" cy="344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076" y="1"/>
            <a:ext cx="5278242" cy="7234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72589" y="290403"/>
            <a:ext cx="659373" cy="165845"/>
          </a:xfrm>
          <a:prstGeom prst="rect">
            <a:avLst/>
          </a:prstGeom>
        </p:spPr>
        <p:txBody>
          <a:bodyPr vert="horz" wrap="square" lIns="0" tIns="12058" rIns="0" bIns="0" rtlCol="0">
            <a:spAutoFit/>
          </a:bodyPr>
          <a:lstStyle/>
          <a:p>
            <a:pPr marL="12692">
              <a:spcBef>
                <a:spcPts val="95"/>
              </a:spcBef>
            </a:pPr>
            <a:r>
              <a:rPr sz="999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999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99" spc="-5" dirty="0">
                <a:solidFill>
                  <a:srgbClr val="FFFFFF"/>
                </a:solidFill>
                <a:latin typeface="Arial MT"/>
                <a:cs typeface="Arial MT"/>
              </a:rPr>
              <a:t>Sheet</a:t>
            </a:r>
            <a:endParaRPr sz="999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48" y="10260586"/>
            <a:ext cx="1168341" cy="19724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1199" spc="-30" dirty="0">
                <a:latin typeface="Arial MT"/>
                <a:cs typeface="Arial MT"/>
                <a:hlinkClick r:id="rId3"/>
              </a:rPr>
              <a:t>www.huawei.com</a:t>
            </a:r>
            <a:endParaRPr sz="1199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7" y="6227557"/>
            <a:ext cx="7554173" cy="3894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749" y="317945"/>
            <a:ext cx="894819" cy="89481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6015" y="1813374"/>
          <a:ext cx="6682582" cy="202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2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1373">
                <a:tc>
                  <a:txBody>
                    <a:bodyPr/>
                    <a:lstStyle/>
                    <a:p>
                      <a:pPr marL="127000">
                        <a:lnSpc>
                          <a:spcPts val="3904"/>
                        </a:lnSpc>
                      </a:pP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Huawei</a:t>
                      </a:r>
                      <a:r>
                        <a:rPr sz="3600" b="1" spc="-10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CloudEngine</a:t>
                      </a:r>
                      <a:r>
                        <a:rPr sz="3600" b="1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8800</a:t>
                      </a:r>
                      <a:endParaRPr sz="3600" dirty="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4250"/>
                        </a:lnSpc>
                      </a:pP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Switch</a:t>
                      </a:r>
                      <a:r>
                        <a:rPr sz="3600" b="1" spc="-3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Datasheet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717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11100"/>
                        </a:lnSpc>
                        <a:spcBef>
                          <a:spcPts val="1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Huawei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CloudEngine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8800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series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switches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high-density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100GE/40GE/25GE/10GE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ports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performance.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5548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48" y="764085"/>
            <a:ext cx="6433809" cy="2514377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1799" b="1" dirty="0">
                <a:solidFill>
                  <a:srgbClr val="0079C3"/>
                </a:solidFill>
                <a:latin typeface="Arial"/>
                <a:cs typeface="Arial"/>
              </a:rPr>
              <a:t>Product</a:t>
            </a:r>
            <a:r>
              <a:rPr sz="1799" b="1" spc="-35" dirty="0">
                <a:solidFill>
                  <a:srgbClr val="0079C3"/>
                </a:solidFill>
                <a:latin typeface="Arial"/>
                <a:cs typeface="Arial"/>
              </a:rPr>
              <a:t> </a:t>
            </a:r>
            <a:r>
              <a:rPr sz="1799" b="1" spc="-10" dirty="0">
                <a:solidFill>
                  <a:srgbClr val="0079C3"/>
                </a:solidFill>
                <a:latin typeface="Arial"/>
                <a:cs typeface="Arial"/>
              </a:rPr>
              <a:t>Overview</a:t>
            </a:r>
            <a:endParaRPr sz="1799">
              <a:latin typeface="Arial"/>
              <a:cs typeface="Arial"/>
            </a:endParaRPr>
          </a:p>
          <a:p>
            <a:pPr marL="12692" marR="116769">
              <a:lnSpc>
                <a:spcPct val="110900"/>
              </a:lnSpc>
              <a:spcBef>
                <a:spcPts val="1454"/>
              </a:spcBef>
            </a:pPr>
            <a:r>
              <a:rPr sz="899" spc="-5" dirty="0">
                <a:latin typeface="Arial MT"/>
                <a:cs typeface="Arial MT"/>
              </a:rPr>
              <a:t>Huawei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 8800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are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100G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Ethernet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designed </a:t>
            </a:r>
            <a:r>
              <a:rPr sz="899" dirty="0">
                <a:latin typeface="Arial MT"/>
                <a:cs typeface="Arial MT"/>
              </a:rPr>
              <a:t>for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 centers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high-end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campus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networks.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10" dirty="0">
                <a:latin typeface="Arial MT"/>
                <a:cs typeface="Arial MT"/>
              </a:rPr>
              <a:t>provide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high-performance,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high-density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100GE/40GE/25GE/10GE</a:t>
            </a:r>
            <a:r>
              <a:rPr sz="899" dirty="0">
                <a:latin typeface="Arial MT"/>
                <a:cs typeface="Arial MT"/>
              </a:rPr>
              <a:t> ports,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low </a:t>
            </a:r>
            <a:r>
              <a:rPr sz="899" spc="-10" dirty="0">
                <a:latin typeface="Arial MT"/>
                <a:cs typeface="Arial MT"/>
              </a:rPr>
              <a:t>latency.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Using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Huawei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VRP8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software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platform,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8800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extensive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service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features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stacking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10" dirty="0">
                <a:latin typeface="Arial MT"/>
                <a:cs typeface="Arial MT"/>
              </a:rPr>
              <a:t>capability.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In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addition,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the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airflow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direction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(front-to-back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or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back-to-front)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can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be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changed.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8800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can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work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with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16800/CloudEngine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12800/CloudEngine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8800/CloudEngine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6800/CloudEngine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5800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 </a:t>
            </a:r>
            <a:r>
              <a:rPr sz="899" dirty="0">
                <a:latin typeface="Arial MT"/>
                <a:cs typeface="Arial MT"/>
              </a:rPr>
              <a:t>to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build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elastic,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virtualized,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high-quality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fabric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that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meets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requirements</a:t>
            </a:r>
            <a:r>
              <a:rPr sz="899" dirty="0">
                <a:latin typeface="Arial MT"/>
                <a:cs typeface="Arial MT"/>
              </a:rPr>
              <a:t> of </a:t>
            </a:r>
            <a:r>
              <a:rPr sz="899" spc="-5" dirty="0">
                <a:latin typeface="Arial MT"/>
                <a:cs typeface="Arial MT"/>
              </a:rPr>
              <a:t>cloud-computing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dirty="0">
                <a:latin typeface="Arial MT"/>
                <a:cs typeface="Arial MT"/>
              </a:rPr>
              <a:t> centers.</a:t>
            </a:r>
            <a:endParaRPr sz="899">
              <a:latin typeface="Arial MT"/>
              <a:cs typeface="Arial MT"/>
            </a:endParaRPr>
          </a:p>
          <a:p>
            <a:pPr marL="12692" marR="5077">
              <a:lnSpc>
                <a:spcPct val="110600"/>
              </a:lnSpc>
              <a:spcBef>
                <a:spcPts val="810"/>
              </a:spcBef>
            </a:pP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8800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can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function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core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or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aggregation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on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networks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to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help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enterprises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 carriers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build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scalable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 network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platform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in</a:t>
            </a:r>
            <a:r>
              <a:rPr sz="899" dirty="0">
                <a:latin typeface="Arial MT"/>
                <a:cs typeface="Arial MT"/>
              </a:rPr>
              <a:t> the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computing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era.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They</a:t>
            </a:r>
            <a:r>
              <a:rPr sz="899" dirty="0">
                <a:latin typeface="Arial MT"/>
                <a:cs typeface="Arial MT"/>
              </a:rPr>
              <a:t> can</a:t>
            </a:r>
            <a:r>
              <a:rPr sz="899" spc="-5" dirty="0">
                <a:latin typeface="Arial MT"/>
                <a:cs typeface="Arial MT"/>
              </a:rPr>
              <a:t> also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10" dirty="0">
                <a:latin typeface="Arial MT"/>
                <a:cs typeface="Arial MT"/>
              </a:rPr>
              <a:t>be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used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10" dirty="0">
                <a:latin typeface="Arial MT"/>
                <a:cs typeface="Arial MT"/>
              </a:rPr>
              <a:t>as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aggregation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or </a:t>
            </a:r>
            <a:r>
              <a:rPr sz="899" dirty="0">
                <a:latin typeface="Arial MT"/>
                <a:cs typeface="Arial MT"/>
              </a:rPr>
              <a:t> core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for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enterprise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campus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networks.</a:t>
            </a:r>
            <a:endParaRPr sz="899">
              <a:latin typeface="Arial MT"/>
              <a:cs typeface="Arial MT"/>
            </a:endParaRPr>
          </a:p>
          <a:p>
            <a:pPr marL="12692">
              <a:spcBef>
                <a:spcPts val="710"/>
              </a:spcBef>
            </a:pPr>
            <a:r>
              <a:rPr sz="1399" dirty="0">
                <a:solidFill>
                  <a:srgbClr val="0079C3"/>
                </a:solidFill>
                <a:latin typeface="Arial MT"/>
                <a:cs typeface="Arial MT"/>
              </a:rPr>
              <a:t>Product</a:t>
            </a:r>
            <a:r>
              <a:rPr sz="1399" spc="-3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1399" spc="-5" dirty="0">
                <a:solidFill>
                  <a:srgbClr val="0079C3"/>
                </a:solidFill>
                <a:latin typeface="Arial MT"/>
                <a:cs typeface="Arial MT"/>
              </a:rPr>
              <a:t>Appearance</a:t>
            </a:r>
            <a:endParaRPr sz="1399">
              <a:latin typeface="Arial MT"/>
              <a:cs typeface="Arial MT"/>
            </a:endParaRPr>
          </a:p>
          <a:p>
            <a:pPr marL="12692">
              <a:spcBef>
                <a:spcPts val="943"/>
              </a:spcBef>
            </a:pP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8850-32CQ-EI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32*100GE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QSFP28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ports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2*10GE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SFP+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ports.</a:t>
            </a:r>
            <a:endParaRPr sz="899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40" y="3369214"/>
            <a:ext cx="4998927" cy="970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248" y="4442996"/>
            <a:ext cx="3259424" cy="15110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8850-64CQ-EI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64*100GE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QSFP28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ports.</a:t>
            </a:r>
            <a:endParaRPr sz="899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40" y="4694307"/>
            <a:ext cx="4998927" cy="14272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0248" y="6225272"/>
            <a:ext cx="4032395" cy="15110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899" spc="-5" dirty="0">
                <a:latin typeface="Arial MT"/>
                <a:cs typeface="Arial MT"/>
              </a:rPr>
              <a:t>CloudEngine 8861-4C-EI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supports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four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flexible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cards</a:t>
            </a:r>
            <a:r>
              <a:rPr sz="899" dirty="0">
                <a:latin typeface="Arial MT"/>
                <a:cs typeface="Arial MT"/>
              </a:rPr>
              <a:t> of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half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standard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width.</a:t>
            </a:r>
            <a:endParaRPr sz="899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912" y="6555293"/>
            <a:ext cx="4893830" cy="160417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0248" y="8303155"/>
            <a:ext cx="3946721" cy="416947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8800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support</a:t>
            </a:r>
            <a:r>
              <a:rPr sz="899" dirty="0">
                <a:latin typeface="Arial MT"/>
                <a:cs typeface="Arial MT"/>
              </a:rPr>
              <a:t> the </a:t>
            </a:r>
            <a:r>
              <a:rPr sz="899" spc="-5" dirty="0">
                <a:latin typeface="Arial MT"/>
                <a:cs typeface="Arial MT"/>
              </a:rPr>
              <a:t>following models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of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cards.</a:t>
            </a:r>
            <a:endParaRPr sz="899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 marL="12692">
              <a:spcBef>
                <a:spcPts val="5"/>
              </a:spcBef>
            </a:pPr>
            <a:r>
              <a:rPr sz="899" dirty="0">
                <a:latin typeface="Arial MT"/>
                <a:cs typeface="Arial MT"/>
              </a:rPr>
              <a:t>CE88-D24S2CQ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card: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24*10GE/25GE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(SFP28)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2*100GE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(QSFP28)</a:t>
            </a:r>
            <a:endParaRPr sz="899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842845" y="10315764"/>
            <a:ext cx="218310" cy="153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77"/>
            <a:fld id="{81D60167-4931-47E6-BA6A-407CBD079E47}" type="slidenum">
              <a:rPr spc="-5" dirty="0"/>
              <a:pPr marL="38077"/>
              <a:t>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8027" y="10319879"/>
            <a:ext cx="2481376" cy="140340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2">
              <a:spcBef>
                <a:spcPts val="15"/>
              </a:spcBef>
            </a:pPr>
            <a:r>
              <a:rPr spc="-5" dirty="0"/>
              <a:t>Huawei</a:t>
            </a:r>
            <a:r>
              <a:rPr dirty="0"/>
              <a:t> </a:t>
            </a:r>
            <a:r>
              <a:rPr spc="-5" dirty="0"/>
              <a:t>CloudEngine</a:t>
            </a:r>
            <a:r>
              <a:rPr spc="-10" dirty="0"/>
              <a:t> </a:t>
            </a:r>
            <a:r>
              <a:rPr spc="-5" dirty="0"/>
              <a:t>8800</a:t>
            </a:r>
            <a:r>
              <a:rPr dirty="0"/>
              <a:t> </a:t>
            </a:r>
            <a:r>
              <a:rPr spc="-5" dirty="0"/>
              <a:t>Switch</a:t>
            </a:r>
            <a:r>
              <a:rPr dirty="0"/>
              <a:t> </a:t>
            </a:r>
            <a:r>
              <a:rPr spc="-5" dirty="0"/>
              <a:t>Datasheet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076" y="1"/>
            <a:ext cx="5278242" cy="7234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28943" y="290403"/>
            <a:ext cx="602892" cy="165845"/>
          </a:xfrm>
          <a:prstGeom prst="rect">
            <a:avLst/>
          </a:prstGeom>
        </p:spPr>
        <p:txBody>
          <a:bodyPr vert="horz" wrap="square" lIns="0" tIns="12058" rIns="0" bIns="0" rtlCol="0">
            <a:spAutoFit/>
          </a:bodyPr>
          <a:lstStyle/>
          <a:p>
            <a:pPr marL="12692">
              <a:spcBef>
                <a:spcPts val="95"/>
              </a:spcBef>
            </a:pPr>
            <a:r>
              <a:rPr sz="999" spc="-5" dirty="0">
                <a:solidFill>
                  <a:srgbClr val="FFFFFF"/>
                </a:solidFill>
                <a:latin typeface="Arial MT"/>
                <a:cs typeface="Arial MT"/>
              </a:rPr>
              <a:t>Datasheet</a:t>
            </a:r>
            <a:endParaRPr sz="999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48" y="10260586"/>
            <a:ext cx="1168341" cy="19724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1199" spc="-30" dirty="0">
                <a:latin typeface="Arial MT"/>
                <a:cs typeface="Arial MT"/>
                <a:hlinkClick r:id="rId3"/>
              </a:rPr>
              <a:t>www.huawei.com</a:t>
            </a:r>
            <a:endParaRPr sz="1199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7" y="6318942"/>
            <a:ext cx="7554173" cy="3894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749" y="317945"/>
            <a:ext cx="894819" cy="89481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6016" y="1813373"/>
          <a:ext cx="6515676" cy="70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1373">
                <a:tc>
                  <a:txBody>
                    <a:bodyPr/>
                    <a:lstStyle/>
                    <a:p>
                      <a:pPr marL="127000">
                        <a:lnSpc>
                          <a:spcPts val="3904"/>
                        </a:lnSpc>
                      </a:pP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Huawei CloudEngine</a:t>
                      </a:r>
                      <a:r>
                        <a:rPr sz="3600" b="1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12800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4250"/>
                        </a:lnSpc>
                      </a:pPr>
                      <a:r>
                        <a:rPr sz="3600" b="1" spc="-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Switch</a:t>
                      </a:r>
                      <a:r>
                        <a:rPr sz="3600" b="1" spc="-35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dirty="0">
                          <a:solidFill>
                            <a:srgbClr val="0079C3"/>
                          </a:solidFill>
                          <a:latin typeface="Arial"/>
                          <a:cs typeface="Arial"/>
                        </a:rPr>
                        <a:t>Datasheet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393">
                <a:tc>
                  <a:txBody>
                    <a:bodyPr/>
                    <a:lstStyle/>
                    <a:p>
                      <a:pPr marL="127000" marR="119380">
                        <a:lnSpc>
                          <a:spcPct val="111100"/>
                        </a:lnSpc>
                        <a:spcBef>
                          <a:spcPts val="125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Huawei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CloudEngine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12800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series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switches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advanced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architecture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design,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providing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much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178Tbit/s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(scalable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to 1032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Tbps)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switching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capacity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has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576*100GE,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576*40GE,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2,304*25GE,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2,304*10GE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line-rate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ports.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865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00" marR="4037965">
                        <a:lnSpc>
                          <a:spcPct val="1112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Huawei's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VRP8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software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platform, CloudEngine 12800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series switches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stable,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reliable, and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secure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high-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performance L2/L3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switching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capabilities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help build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 elastic,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virtualized, and high-quality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48" y="764085"/>
            <a:ext cx="6416040" cy="2360798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1799" b="1" dirty="0">
                <a:solidFill>
                  <a:srgbClr val="0079C3"/>
                </a:solidFill>
                <a:latin typeface="Arial"/>
                <a:cs typeface="Arial"/>
              </a:rPr>
              <a:t>Product</a:t>
            </a:r>
            <a:r>
              <a:rPr sz="1799" b="1" spc="-35" dirty="0">
                <a:solidFill>
                  <a:srgbClr val="0079C3"/>
                </a:solidFill>
                <a:latin typeface="Arial"/>
                <a:cs typeface="Arial"/>
              </a:rPr>
              <a:t> </a:t>
            </a:r>
            <a:r>
              <a:rPr sz="1799" b="1" spc="-10" dirty="0">
                <a:solidFill>
                  <a:srgbClr val="0079C3"/>
                </a:solidFill>
                <a:latin typeface="Arial"/>
                <a:cs typeface="Arial"/>
              </a:rPr>
              <a:t>Overview</a:t>
            </a:r>
            <a:endParaRPr sz="1799">
              <a:latin typeface="Arial"/>
              <a:cs typeface="Arial"/>
            </a:endParaRPr>
          </a:p>
          <a:p>
            <a:pPr marL="12692" marR="5077">
              <a:lnSpc>
                <a:spcPct val="110700"/>
              </a:lnSpc>
              <a:spcBef>
                <a:spcPts val="1454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12800 series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are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next-generation,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high-performance core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designed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for</a:t>
            </a:r>
            <a:r>
              <a:rPr sz="899" spc="-5" dirty="0">
                <a:latin typeface="Arial MT"/>
                <a:cs typeface="Arial MT"/>
              </a:rPr>
              <a:t> data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networks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high-end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campus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networks.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Using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Huawei’s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next-generation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VRP8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software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platform,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12800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stable,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reliable,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secure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high-performance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L2/L3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switching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capabilities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to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help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build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elastic,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virtualized,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 high-quality network.</a:t>
            </a:r>
            <a:endParaRPr sz="899">
              <a:latin typeface="Arial MT"/>
              <a:cs typeface="Arial MT"/>
            </a:endParaRPr>
          </a:p>
          <a:p>
            <a:pPr marL="12692" marR="12058">
              <a:lnSpc>
                <a:spcPct val="110600"/>
              </a:lnSpc>
              <a:spcBef>
                <a:spcPts val="810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 12800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use an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advanced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hardware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architecture design. The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 12800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much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178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Tbps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(scalable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to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1032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Tbps)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switching</a:t>
            </a:r>
            <a:r>
              <a:rPr sz="899" dirty="0">
                <a:latin typeface="Arial MT"/>
                <a:cs typeface="Arial MT"/>
              </a:rPr>
              <a:t> capacity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has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up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to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576*100GE,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576*40GE,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2,304*25GE,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or 2,304*10GE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line-rate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ports.</a:t>
            </a:r>
            <a:endParaRPr sz="899">
              <a:latin typeface="Arial MT"/>
              <a:cs typeface="Arial MT"/>
            </a:endParaRPr>
          </a:p>
          <a:p>
            <a:pPr marL="12692" marR="81231">
              <a:lnSpc>
                <a:spcPct val="110700"/>
              </a:lnSpc>
              <a:spcBef>
                <a:spcPts val="819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12800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2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use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</a:t>
            </a:r>
            <a:r>
              <a:rPr sz="899" dirty="0">
                <a:latin typeface="Arial MT"/>
                <a:cs typeface="Arial MT"/>
              </a:rPr>
              <a:t> industry-leading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architecture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provide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industrial-grade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10" dirty="0">
                <a:latin typeface="Arial MT"/>
                <a:cs typeface="Arial MT"/>
              </a:rPr>
              <a:t>reliability.</a:t>
            </a:r>
            <a:r>
              <a:rPr sz="899" spc="-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switches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support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comprehensive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virtualization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capabilities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along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with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service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features.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Their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front-to-back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airflow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design suits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data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center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equipment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rooms,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 </a:t>
            </a:r>
            <a:r>
              <a:rPr sz="899" dirty="0">
                <a:latin typeface="Arial MT"/>
                <a:cs typeface="Arial MT"/>
              </a:rPr>
              <a:t>the</a:t>
            </a:r>
            <a:r>
              <a:rPr sz="899" spc="-5" dirty="0">
                <a:latin typeface="Arial MT"/>
                <a:cs typeface="Arial MT"/>
              </a:rPr>
              <a:t> innovative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energy conservation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technologies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greatly reduce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power 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consumption.</a:t>
            </a:r>
            <a:endParaRPr sz="899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48" y="3189488"/>
            <a:ext cx="4017799" cy="647316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1399" dirty="0">
                <a:solidFill>
                  <a:srgbClr val="0079C3"/>
                </a:solidFill>
                <a:latin typeface="Arial MT"/>
                <a:cs typeface="Arial MT"/>
              </a:rPr>
              <a:t>Product</a:t>
            </a:r>
            <a:r>
              <a:rPr sz="1399" spc="-3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1399" spc="-5" dirty="0">
                <a:solidFill>
                  <a:srgbClr val="0079C3"/>
                </a:solidFill>
                <a:latin typeface="Arial MT"/>
                <a:cs typeface="Arial MT"/>
              </a:rPr>
              <a:t>Appearance</a:t>
            </a:r>
            <a:endParaRPr sz="1399">
              <a:latin typeface="Arial MT"/>
              <a:cs typeface="Arial MT"/>
            </a:endParaRPr>
          </a:p>
          <a:p>
            <a:pPr marL="12692" marR="5077">
              <a:lnSpc>
                <a:spcPct val="110000"/>
              </a:lnSpc>
              <a:spcBef>
                <a:spcPts val="839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 12800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2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is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available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in </a:t>
            </a:r>
            <a:r>
              <a:rPr sz="899" spc="-5" dirty="0">
                <a:latin typeface="Arial MT"/>
                <a:cs typeface="Arial MT"/>
              </a:rPr>
              <a:t>five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models: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 12816, </a:t>
            </a:r>
            <a:r>
              <a:rPr sz="899" spc="-23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12808S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12804S.</a:t>
            </a:r>
            <a:endParaRPr sz="899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958" y="3523048"/>
            <a:ext cx="2124084" cy="15110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12808, CloudEngine</a:t>
            </a:r>
            <a:r>
              <a:rPr sz="899" spc="-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12804,</a:t>
            </a:r>
            <a:endParaRPr sz="899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40" y="3926412"/>
            <a:ext cx="4648615" cy="31775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0248" y="7180252"/>
            <a:ext cx="3978452" cy="647316"/>
          </a:xfrm>
          <a:prstGeom prst="rect">
            <a:avLst/>
          </a:prstGeom>
        </p:spPr>
        <p:txBody>
          <a:bodyPr vert="horz" wrap="square" lIns="0" tIns="13327" rIns="0" bIns="0" rtlCol="0">
            <a:spAutoFit/>
          </a:bodyPr>
          <a:lstStyle/>
          <a:p>
            <a:pPr marL="12692">
              <a:spcBef>
                <a:spcPts val="105"/>
              </a:spcBef>
            </a:pPr>
            <a:r>
              <a:rPr sz="1399" dirty="0">
                <a:solidFill>
                  <a:srgbClr val="0079C3"/>
                </a:solidFill>
                <a:latin typeface="Arial MT"/>
                <a:cs typeface="Arial MT"/>
              </a:rPr>
              <a:t>Platform</a:t>
            </a:r>
            <a:r>
              <a:rPr sz="1399" spc="-45" dirty="0">
                <a:solidFill>
                  <a:srgbClr val="0079C3"/>
                </a:solidFill>
                <a:latin typeface="Arial MT"/>
                <a:cs typeface="Arial MT"/>
              </a:rPr>
              <a:t> </a:t>
            </a:r>
            <a:r>
              <a:rPr sz="1399" spc="-5" dirty="0">
                <a:solidFill>
                  <a:srgbClr val="0079C3"/>
                </a:solidFill>
                <a:latin typeface="Arial MT"/>
                <a:cs typeface="Arial MT"/>
              </a:rPr>
              <a:t>Chassis</a:t>
            </a:r>
            <a:endParaRPr sz="1399">
              <a:latin typeface="Arial MT"/>
              <a:cs typeface="Arial MT"/>
            </a:endParaRPr>
          </a:p>
          <a:p>
            <a:pPr marL="12692" marR="5077">
              <a:lnSpc>
                <a:spcPct val="110000"/>
              </a:lnSpc>
              <a:spcBef>
                <a:spcPts val="834"/>
              </a:spcBef>
            </a:pPr>
            <a:r>
              <a:rPr sz="899" spc="-5" dirty="0">
                <a:latin typeface="Arial MT"/>
                <a:cs typeface="Arial MT"/>
              </a:rPr>
              <a:t>The</a:t>
            </a:r>
            <a:r>
              <a:rPr sz="899" spc="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12800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series</a:t>
            </a:r>
            <a:r>
              <a:rPr sz="899" spc="15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is</a:t>
            </a:r>
            <a:r>
              <a:rPr sz="899" spc="-5" dirty="0">
                <a:latin typeface="Arial MT"/>
                <a:cs typeface="Arial MT"/>
              </a:rPr>
              <a:t> available</a:t>
            </a:r>
            <a:r>
              <a:rPr sz="899" spc="10" dirty="0">
                <a:latin typeface="Arial MT"/>
                <a:cs typeface="Arial MT"/>
              </a:rPr>
              <a:t> </a:t>
            </a:r>
            <a:r>
              <a:rPr sz="899" dirty="0">
                <a:latin typeface="Arial MT"/>
                <a:cs typeface="Arial MT"/>
              </a:rPr>
              <a:t>in six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models: 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12816, </a:t>
            </a:r>
            <a:r>
              <a:rPr sz="899" spc="-23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12808S,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and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12804S.</a:t>
            </a:r>
            <a:endParaRPr sz="899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371" y="7513811"/>
            <a:ext cx="2129795" cy="151105"/>
          </a:xfrm>
          <a:prstGeom prst="rect">
            <a:avLst/>
          </a:prstGeom>
        </p:spPr>
        <p:txBody>
          <a:bodyPr vert="horz" wrap="square" lIns="0" tIns="12692" rIns="0" bIns="0" rtlCol="0">
            <a:spAutoFit/>
          </a:bodyPr>
          <a:lstStyle/>
          <a:p>
            <a:pPr marL="12692">
              <a:spcBef>
                <a:spcPts val="100"/>
              </a:spcBef>
            </a:pP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-10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12808,</a:t>
            </a:r>
            <a:r>
              <a:rPr sz="899" spc="4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CloudEngine</a:t>
            </a:r>
            <a:r>
              <a:rPr sz="899" spc="-15" dirty="0">
                <a:latin typeface="Arial MT"/>
                <a:cs typeface="Arial MT"/>
              </a:rPr>
              <a:t> </a:t>
            </a:r>
            <a:r>
              <a:rPr sz="899" spc="-5" dirty="0">
                <a:latin typeface="Arial MT"/>
                <a:cs typeface="Arial MT"/>
              </a:rPr>
              <a:t>12804,</a:t>
            </a:r>
            <a:endParaRPr sz="899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5987" y="7928981"/>
            <a:ext cx="3231501" cy="254484"/>
          </a:xfrm>
          <a:custGeom>
            <a:avLst/>
            <a:gdLst/>
            <a:ahLst/>
            <a:cxnLst/>
            <a:rect l="l" t="t" r="r" b="b"/>
            <a:pathLst>
              <a:path w="3233420" h="254634">
                <a:moveTo>
                  <a:pt x="3233038" y="0"/>
                </a:moveTo>
                <a:lnTo>
                  <a:pt x="0" y="0"/>
                </a:lnTo>
                <a:lnTo>
                  <a:pt x="0" y="254508"/>
                </a:lnTo>
                <a:lnTo>
                  <a:pt x="3233038" y="254508"/>
                </a:lnTo>
                <a:lnTo>
                  <a:pt x="3233038" y="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 txBox="1"/>
          <p:nvPr/>
        </p:nvSpPr>
        <p:spPr>
          <a:xfrm>
            <a:off x="542940" y="7924411"/>
            <a:ext cx="3239117" cy="204934"/>
          </a:xfrm>
          <a:prstGeom prst="rect">
            <a:avLst/>
          </a:prstGeom>
          <a:solidFill>
            <a:srgbClr val="5EB7E8"/>
          </a:solidFill>
          <a:ln w="9144">
            <a:solidFill>
              <a:srgbClr val="7DCEF4"/>
            </a:solidFill>
          </a:ln>
        </p:spPr>
        <p:txBody>
          <a:bodyPr vert="horz" wrap="square" lIns="0" tIns="50770" rIns="0" bIns="0" rtlCol="0">
            <a:spAutoFit/>
          </a:bodyPr>
          <a:lstStyle/>
          <a:p>
            <a:pPr marL="66635">
              <a:spcBef>
                <a:spcPts val="400"/>
              </a:spcBef>
            </a:pPr>
            <a:r>
              <a:rPr sz="999" b="1" spc="-5" dirty="0">
                <a:solidFill>
                  <a:srgbClr val="FFFFFF"/>
                </a:solidFill>
                <a:latin typeface="Arial"/>
                <a:cs typeface="Arial"/>
              </a:rPr>
              <a:t>CloudEngine</a:t>
            </a:r>
            <a:r>
              <a:rPr sz="999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9" b="1" spc="-5" dirty="0">
                <a:solidFill>
                  <a:srgbClr val="FFFFFF"/>
                </a:solidFill>
                <a:latin typeface="Arial"/>
                <a:cs typeface="Arial"/>
              </a:rPr>
              <a:t>12804:</a:t>
            </a:r>
            <a:r>
              <a:rPr sz="999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9" b="1" dirty="0">
                <a:solidFill>
                  <a:srgbClr val="FFFFFF"/>
                </a:solidFill>
                <a:latin typeface="Arial"/>
                <a:cs typeface="Arial"/>
              </a:rPr>
              <a:t>4-Slot</a:t>
            </a:r>
            <a:r>
              <a:rPr sz="999" b="1" spc="-5" dirty="0">
                <a:solidFill>
                  <a:srgbClr val="FFFFFF"/>
                </a:solidFill>
                <a:latin typeface="Arial"/>
                <a:cs typeface="Arial"/>
              </a:rPr>
              <a:t> Chassis</a:t>
            </a:r>
            <a:endParaRPr sz="999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8372" y="7919842"/>
            <a:ext cx="6487118" cy="272888"/>
            <a:chOff x="536448" y="7924545"/>
            <a:chExt cx="6490970" cy="273050"/>
          </a:xfrm>
        </p:grpSpPr>
        <p:sp>
          <p:nvSpPr>
            <p:cNvPr id="11" name="object 11"/>
            <p:cNvSpPr/>
            <p:nvPr/>
          </p:nvSpPr>
          <p:spPr>
            <a:xfrm>
              <a:off x="3784727" y="7933689"/>
              <a:ext cx="3233420" cy="254635"/>
            </a:xfrm>
            <a:custGeom>
              <a:avLst/>
              <a:gdLst/>
              <a:ahLst/>
              <a:cxnLst/>
              <a:rect l="l" t="t" r="r" b="b"/>
              <a:pathLst>
                <a:path w="3233420" h="254634">
                  <a:moveTo>
                    <a:pt x="3233038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3233038" y="254508"/>
                  </a:lnTo>
                  <a:lnTo>
                    <a:pt x="3233038" y="0"/>
                  </a:lnTo>
                  <a:close/>
                </a:path>
              </a:pathLst>
            </a:custGeom>
            <a:solidFill>
              <a:srgbClr val="5EB7E8"/>
            </a:solidFill>
          </p:spPr>
          <p:txBody>
            <a:bodyPr wrap="square" lIns="0" tIns="0" rIns="0" bIns="0" rtlCol="0"/>
            <a:lstStyle/>
            <a:p>
              <a:endParaRPr sz="1799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448" y="7924557"/>
              <a:ext cx="6490970" cy="273050"/>
            </a:xfrm>
            <a:custGeom>
              <a:avLst/>
              <a:gdLst/>
              <a:ahLst/>
              <a:cxnLst/>
              <a:rect l="l" t="t" r="r" b="b"/>
              <a:pathLst>
                <a:path w="6490970" h="273050">
                  <a:moveTo>
                    <a:pt x="3240646" y="263652"/>
                  </a:moveTo>
                  <a:lnTo>
                    <a:pt x="9144" y="263652"/>
                  </a:lnTo>
                  <a:lnTo>
                    <a:pt x="0" y="263652"/>
                  </a:lnTo>
                  <a:lnTo>
                    <a:pt x="0" y="272783"/>
                  </a:lnTo>
                  <a:lnTo>
                    <a:pt x="9144" y="272783"/>
                  </a:lnTo>
                  <a:lnTo>
                    <a:pt x="3240646" y="272783"/>
                  </a:lnTo>
                  <a:lnTo>
                    <a:pt x="3240646" y="263652"/>
                  </a:lnTo>
                  <a:close/>
                </a:path>
                <a:path w="6490970" h="273050">
                  <a:moveTo>
                    <a:pt x="3240646" y="0"/>
                  </a:moveTo>
                  <a:lnTo>
                    <a:pt x="9144" y="0"/>
                  </a:lnTo>
                  <a:lnTo>
                    <a:pt x="9144" y="9131"/>
                  </a:lnTo>
                  <a:lnTo>
                    <a:pt x="3240646" y="9131"/>
                  </a:lnTo>
                  <a:lnTo>
                    <a:pt x="3240646" y="0"/>
                  </a:lnTo>
                  <a:close/>
                </a:path>
                <a:path w="6490970" h="273050">
                  <a:moveTo>
                    <a:pt x="6481305" y="263652"/>
                  </a:moveTo>
                  <a:lnTo>
                    <a:pt x="3249803" y="263652"/>
                  </a:lnTo>
                  <a:lnTo>
                    <a:pt x="3240659" y="263652"/>
                  </a:lnTo>
                  <a:lnTo>
                    <a:pt x="3240659" y="272783"/>
                  </a:lnTo>
                  <a:lnTo>
                    <a:pt x="3249803" y="272783"/>
                  </a:lnTo>
                  <a:lnTo>
                    <a:pt x="6481305" y="272783"/>
                  </a:lnTo>
                  <a:lnTo>
                    <a:pt x="6481305" y="263652"/>
                  </a:lnTo>
                  <a:close/>
                </a:path>
                <a:path w="6490970" h="273050">
                  <a:moveTo>
                    <a:pt x="6481305" y="0"/>
                  </a:moveTo>
                  <a:lnTo>
                    <a:pt x="3249803" y="0"/>
                  </a:lnTo>
                  <a:lnTo>
                    <a:pt x="3240659" y="0"/>
                  </a:lnTo>
                  <a:lnTo>
                    <a:pt x="3240659" y="9131"/>
                  </a:lnTo>
                  <a:lnTo>
                    <a:pt x="3240659" y="263639"/>
                  </a:lnTo>
                  <a:lnTo>
                    <a:pt x="3249803" y="263639"/>
                  </a:lnTo>
                  <a:lnTo>
                    <a:pt x="3249803" y="9131"/>
                  </a:lnTo>
                  <a:lnTo>
                    <a:pt x="6481305" y="9131"/>
                  </a:lnTo>
                  <a:lnTo>
                    <a:pt x="6481305" y="0"/>
                  </a:lnTo>
                  <a:close/>
                </a:path>
                <a:path w="6490970" h="273050">
                  <a:moveTo>
                    <a:pt x="6490462" y="263652"/>
                  </a:moveTo>
                  <a:lnTo>
                    <a:pt x="6481318" y="263652"/>
                  </a:lnTo>
                  <a:lnTo>
                    <a:pt x="6481318" y="272783"/>
                  </a:lnTo>
                  <a:lnTo>
                    <a:pt x="6490462" y="272783"/>
                  </a:lnTo>
                  <a:lnTo>
                    <a:pt x="6490462" y="263652"/>
                  </a:lnTo>
                  <a:close/>
                </a:path>
                <a:path w="6490970" h="273050">
                  <a:moveTo>
                    <a:pt x="6490462" y="0"/>
                  </a:moveTo>
                  <a:lnTo>
                    <a:pt x="6481318" y="0"/>
                  </a:lnTo>
                  <a:lnTo>
                    <a:pt x="6481318" y="9131"/>
                  </a:lnTo>
                  <a:lnTo>
                    <a:pt x="6481318" y="263639"/>
                  </a:lnTo>
                  <a:lnTo>
                    <a:pt x="6490462" y="263639"/>
                  </a:lnTo>
                  <a:lnTo>
                    <a:pt x="6490462" y="9131"/>
                  </a:lnTo>
                  <a:lnTo>
                    <a:pt x="6490462" y="0"/>
                  </a:lnTo>
                  <a:close/>
                </a:path>
              </a:pathLst>
            </a:custGeom>
            <a:solidFill>
              <a:srgbClr val="7DCEF4"/>
            </a:solidFill>
          </p:spPr>
          <p:txBody>
            <a:bodyPr wrap="square" lIns="0" tIns="0" rIns="0" bIns="0" rtlCol="0"/>
            <a:lstStyle/>
            <a:p>
              <a:endParaRPr sz="1799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842845" y="10315764"/>
            <a:ext cx="218310" cy="153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77"/>
            <a:fld id="{81D60167-4931-47E6-BA6A-407CBD079E47}" type="slidenum">
              <a:rPr spc="-5" dirty="0"/>
              <a:pPr marL="38077"/>
              <a:t>7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28027" y="10319879"/>
            <a:ext cx="2481376" cy="140340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2">
              <a:spcBef>
                <a:spcPts val="15"/>
              </a:spcBef>
            </a:pPr>
            <a:r>
              <a:rPr spc="-5" dirty="0"/>
              <a:t>Huawei</a:t>
            </a:r>
            <a:r>
              <a:rPr dirty="0"/>
              <a:t> </a:t>
            </a:r>
            <a:r>
              <a:rPr spc="-5" dirty="0"/>
              <a:t>CloudEngine</a:t>
            </a:r>
            <a:r>
              <a:rPr spc="-10" dirty="0"/>
              <a:t> </a:t>
            </a:r>
            <a:r>
              <a:rPr spc="-5" dirty="0"/>
              <a:t>12800</a:t>
            </a:r>
            <a:r>
              <a:rPr spc="5" dirty="0"/>
              <a:t> </a:t>
            </a:r>
            <a:r>
              <a:rPr spc="-5" dirty="0"/>
              <a:t>Switch</a:t>
            </a:r>
            <a:r>
              <a:rPr dirty="0"/>
              <a:t> </a:t>
            </a:r>
            <a:r>
              <a:rPr spc="-5" dirty="0"/>
              <a:t>Datasheet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1248</Words>
  <Application>Microsoft Office PowerPoint</Application>
  <PresentationFormat>Personalizar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Wingdings</vt:lpstr>
      <vt:lpstr>Office Theme</vt:lpstr>
      <vt:lpstr>SWITCHES HUAWEI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CloudEngine S5732-H Series Multi-GE Switches</dc:title>
  <dc:subject>Technical Document</dc:subject>
  <dc:creator>Huawei Technologies Co.,Ltd.</dc:creator>
  <cp:lastModifiedBy>Adilson Florentino</cp:lastModifiedBy>
  <cp:revision>3</cp:revision>
  <dcterms:created xsi:type="dcterms:W3CDTF">2021-10-29T20:29:36Z</dcterms:created>
  <dcterms:modified xsi:type="dcterms:W3CDTF">2021-11-03T09:38:38Z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2021-10-29T00:00:00Z</vt:filetime>
  </property>
</Properties>
</file>