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510" y="102"/>
      </p:cViewPr>
      <p:guideLst>
        <p:guide orient="horz" pos="2114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en-US" smtClean="0"/>
            </a:fld>
            <a:endParaRPr lang="en-US"/>
          </a:p>
        </p:txBody>
      </p:sp>
      <p:sp>
        <p:nvSpPr>
          <p:cNvPr id="4" name="Slide Image Placeho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1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/>
              <a:t>Second level 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3135" cy="811530"/>
          </a:xfrm>
        </p:spPr>
        <p:txBody>
          <a:bodyPr anchor="b">
            <a:no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 smtClean="0">
              <a:sym typeface="+mn-e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kumimoji="0" lang="en-US" sz="28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/>
          </a:p>
          <a:p>
            <a:pPr lvl="3"/>
            <a:r>
              <a:rPr lang="en-US" dirty="0" smtClean="0"/>
              <a:t>Fourth level</a:t>
            </a:r>
            <a:endParaRPr lang="en-US" dirty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Calibri Light" panose="020F0302020204030204" pitchFamily="34" charset="0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None/>
        <a:defRPr sz="2800" b="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304800"/>
            <a:ext cx="9144000" cy="963295"/>
          </a:xfrm>
        </p:spPr>
        <p:txBody>
          <a:bodyPr>
            <a:noAutofit/>
          </a:bodyPr>
          <a:p>
            <a:r>
              <a:rPr lang="ru-RU" altLang="en-US" sz="4400" b="1"/>
              <a:t>Анализ продаж шоколада</a:t>
            </a:r>
            <a:endParaRPr lang="ru-RU" altLang="en-US" sz="4400" b="1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28600" y="1773555"/>
            <a:ext cx="11734165" cy="1655445"/>
          </a:xfrm>
        </p:spPr>
        <p:txBody>
          <a:bodyPr>
            <a:normAutofit lnSpcReduction="20000"/>
          </a:bodyPr>
          <a:p>
            <a:r>
              <a:rPr lang="ru-RU" altLang="en-US" b="1">
                <a:effectLst/>
              </a:rPr>
              <a:t>Цель проекта</a:t>
            </a:r>
            <a:r>
              <a:rPr lang="en-US" altLang="en-US" b="1">
                <a:effectLst/>
              </a:rPr>
              <a:t>:</a:t>
            </a:r>
            <a:r>
              <a:rPr lang="en-US" altLang="en-US"/>
              <a:t> </a:t>
            </a:r>
            <a:r>
              <a:rPr lang="ru-RU" altLang="en-US"/>
              <a:t>Визуализация и анализ основных показателей продаж шоколада </a:t>
            </a:r>
            <a:endParaRPr lang="ru-RU" altLang="en-US"/>
          </a:p>
          <a:p>
            <a:pPr algn="just"/>
            <a:r>
              <a:rPr lang="ru-RU" altLang="en-US"/>
              <a:t>         </a:t>
            </a:r>
            <a:endParaRPr lang="ru-RU" altLang="en-US"/>
          </a:p>
          <a:p>
            <a:pPr indent="457200" algn="just"/>
            <a:r>
              <a:rPr lang="ru-RU" altLang="en-US"/>
              <a:t>   Исходные данные были взяты с сайта </a:t>
            </a:r>
            <a:r>
              <a:rPr lang="en-US" altLang="en-US"/>
              <a:t>kaggle.com</a:t>
            </a:r>
            <a:r>
              <a:rPr lang="ru-RU" altLang="en-US"/>
              <a:t>.</a:t>
            </a:r>
            <a:endParaRPr lang="ru-RU" altLang="en-US"/>
          </a:p>
          <a:p>
            <a:pPr indent="457200" algn="just"/>
            <a:r>
              <a:rPr lang="ru-RU" altLang="en-US"/>
              <a:t> </a:t>
            </a:r>
            <a:r>
              <a:rPr lang="en-US" altLang="ru-RU"/>
              <a:t> </a:t>
            </a:r>
            <a:r>
              <a:rPr lang="ru-RU" altLang="en-US"/>
              <a:t> Таблица содержит следующие поля</a:t>
            </a:r>
            <a:r>
              <a:rPr lang="en-US" altLang="en-US"/>
              <a:t>:</a:t>
            </a:r>
            <a:endParaRPr lang="en-US" altLang="en-US"/>
          </a:p>
          <a:p>
            <a:pPr indent="457200" algn="just"/>
            <a:endParaRPr lang="en-US" altLang="en-US"/>
          </a:p>
        </p:txBody>
      </p:sp>
      <p:pic>
        <p:nvPicPr>
          <p:cNvPr id="4" name="Изображение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7445" y="3294380"/>
            <a:ext cx="9896475" cy="268478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08885" y="0"/>
            <a:ext cx="10515600" cy="1325563"/>
          </a:xfrm>
        </p:spPr>
        <p:txBody>
          <a:bodyPr/>
          <a:p>
            <a:r>
              <a:rPr lang="ru-RU" altLang="ru-RU" sz="3600"/>
              <a:t>Основные показатели продаж</a:t>
            </a:r>
            <a:endParaRPr lang="ru-RU" altLang="ru-RU" sz="3600"/>
          </a:p>
        </p:txBody>
      </p:sp>
      <p:pic>
        <p:nvPicPr>
          <p:cNvPr id="4" name="Замещающее содержимое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60655" y="1548130"/>
            <a:ext cx="11870690" cy="48164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5" name="Замещающее содержимое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635375" y="1815465"/>
            <a:ext cx="5363845" cy="4894580"/>
          </a:xfrm>
          <a:prstGeom prst="rect">
            <a:avLst/>
          </a:prstGeom>
        </p:spPr>
      </p:pic>
      <p:sp>
        <p:nvSpPr>
          <p:cNvPr id="6" name="Текстовое поле 5"/>
          <p:cNvSpPr txBox="1"/>
          <p:nvPr/>
        </p:nvSpPr>
        <p:spPr>
          <a:xfrm>
            <a:off x="325755" y="291465"/>
            <a:ext cx="11227435" cy="1391920"/>
          </a:xfrm>
          <a:prstGeom prst="rect">
            <a:avLst/>
          </a:prstGeom>
        </p:spPr>
        <p:txBody>
          <a:bodyPr wrap="square">
            <a:noAutofit/>
          </a:bodyPr>
          <a:p>
            <a:pPr marL="0" indent="0"/>
            <a:r>
              <a:rPr lang="ru-RU" altLang="en-US" b="0" i="0">
                <a:solidFill>
                  <a:srgbClr val="3C4043"/>
                </a:solidFill>
                <a:latin typeface="+mn-ea"/>
                <a:ea typeface="Inter"/>
                <a:cs typeface="+mn-ea"/>
              </a:rPr>
              <a:t>Наблюдается практически равномерное распределение доли продаж по странам.</a:t>
            </a:r>
            <a:endParaRPr lang="ru-RU" altLang="en-US" b="0" i="0">
              <a:solidFill>
                <a:srgbClr val="3C4043"/>
              </a:solidFill>
              <a:latin typeface="+mn-ea"/>
              <a:ea typeface="Inter"/>
              <a:cs typeface="+mn-ea"/>
            </a:endParaRPr>
          </a:p>
          <a:p>
            <a:pPr marL="0" indent="0"/>
            <a:endParaRPr lang="ru-RU" altLang="en-US" b="0" i="0">
              <a:solidFill>
                <a:srgbClr val="3C4043"/>
              </a:solidFill>
              <a:latin typeface="+mn-ea"/>
              <a:ea typeface="Inter"/>
              <a:cs typeface="+mn-ea"/>
            </a:endParaRPr>
          </a:p>
          <a:p>
            <a:pPr marL="0" indent="0"/>
            <a:r>
              <a:rPr lang="ru-RU" altLang="en-US" b="0" i="0">
                <a:solidFill>
                  <a:srgbClr val="3C4043"/>
                </a:solidFill>
                <a:latin typeface="+mn-ea"/>
                <a:ea typeface="Inter"/>
                <a:cs typeface="+mn-ea"/>
              </a:rPr>
              <a:t>Наибольший доход принесла продажа в Австралию, а наименьший - в Новую Зеландию.</a:t>
            </a:r>
            <a:endParaRPr lang="ru-RU" altLang="en-US" b="0" i="0">
              <a:solidFill>
                <a:srgbClr val="3C4043"/>
              </a:solidFill>
              <a:latin typeface="+mn-ea"/>
              <a:ea typeface="Inter"/>
              <a:cs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pPr>
              <a:lnSpc>
                <a:spcPct val="110000"/>
              </a:lnSpc>
            </a:pPr>
            <a:r>
              <a:rPr lang="ru-RU" altLang="en-US" sz="1800" b="0">
                <a:latin typeface="+mn-ea"/>
                <a:cs typeface="+mn-ea"/>
              </a:rPr>
              <a:t>Наиболее доходными являются месяцы январь и июнь. </a:t>
            </a:r>
            <a:br>
              <a:rPr lang="ru-RU" altLang="en-US" sz="1800" b="0">
                <a:latin typeface="+mn-ea"/>
                <a:cs typeface="+mn-ea"/>
              </a:rPr>
            </a:br>
            <a:br>
              <a:rPr lang="ru-RU" altLang="en-US" sz="1800" b="0">
                <a:latin typeface="+mn-ea"/>
                <a:cs typeface="+mn-ea"/>
              </a:rPr>
            </a:br>
            <a:r>
              <a:rPr lang="ru-RU" altLang="en-US" sz="1800" b="0">
                <a:latin typeface="+mn-ea"/>
                <a:cs typeface="+mn-ea"/>
              </a:rPr>
              <a:t>Наибольший среднемесячный уровень продаж наблюдается летом (</a:t>
            </a:r>
            <a:r>
              <a:rPr lang="en-US" altLang="en-US" sz="1800" b="0">
                <a:latin typeface="+mn-ea"/>
                <a:cs typeface="+mn-ea"/>
              </a:rPr>
              <a:t>~$804</a:t>
            </a:r>
            <a:r>
              <a:rPr lang="ru-RU" altLang="en-US" sz="1800" b="0">
                <a:latin typeface="+mn-ea"/>
                <a:cs typeface="+mn-ea"/>
              </a:rPr>
              <a:t> тыс.), наименьший - весной (</a:t>
            </a:r>
            <a:r>
              <a:rPr lang="en-US" altLang="ru-RU" sz="1800" b="0">
                <a:latin typeface="+mn-ea"/>
                <a:cs typeface="+mn-ea"/>
              </a:rPr>
              <a:t>~$725 </a:t>
            </a:r>
            <a:r>
              <a:rPr lang="ru-RU" altLang="ru-RU" sz="1800" b="0">
                <a:latin typeface="+mn-ea"/>
                <a:cs typeface="+mn-ea"/>
              </a:rPr>
              <a:t>тыс.)</a:t>
            </a:r>
            <a:endParaRPr lang="ru-RU" altLang="en-US" sz="1800" b="0">
              <a:latin typeface="+mn-ea"/>
              <a:cs typeface="+mn-ea"/>
            </a:endParaRPr>
          </a:p>
        </p:txBody>
      </p:sp>
      <p:pic>
        <p:nvPicPr>
          <p:cNvPr id="5" name="Изображение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82465" y="1800225"/>
            <a:ext cx="4215765" cy="485521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2075" y="2551430"/>
            <a:ext cx="5294630" cy="1896110"/>
          </a:xfrm>
        </p:spPr>
        <p:txBody>
          <a:bodyPr>
            <a:noAutofit/>
          </a:bodyPr>
          <a:p>
            <a:r>
              <a:rPr lang="ru-RU" altLang="en-US" sz="1800" b="0"/>
              <a:t>Наибольший доход принес шоколад - </a:t>
            </a:r>
            <a:r>
              <a:rPr lang="en-US" altLang="en-US" sz="1800" b="0"/>
              <a:t>“Smooth Sliky Salty”</a:t>
            </a:r>
            <a:br>
              <a:rPr lang="en-US" altLang="en-US" sz="1800" b="0"/>
            </a:br>
            <a:r>
              <a:rPr lang="ru-RU" altLang="en-US" sz="1800" b="0"/>
              <a:t>Наименьший доход принес шоколад - </a:t>
            </a:r>
            <a:r>
              <a:rPr lang="en-US" altLang="en-US" sz="1800" b="0"/>
              <a:t>“70% Dark Bites”</a:t>
            </a:r>
            <a:br>
              <a:rPr lang="en-US" altLang="en-US" sz="1800" b="0"/>
            </a:br>
            <a:br>
              <a:rPr lang="en-US" altLang="en-US" sz="1800" b="0"/>
            </a:br>
            <a:br>
              <a:rPr lang="en-US" altLang="en-US" sz="1800" b="0"/>
            </a:br>
            <a:br>
              <a:rPr lang="en-US" altLang="en-US" sz="1800" b="0"/>
            </a:br>
            <a:r>
              <a:rPr lang="ru-RU" altLang="en-US" sz="1800" b="0"/>
              <a:t>Больше всего продано шоколада - </a:t>
            </a:r>
            <a:r>
              <a:rPr lang="en-US" altLang="en-US" sz="1800" b="0"/>
              <a:t>“</a:t>
            </a:r>
            <a:r>
              <a:rPr lang="ru-RU" altLang="en-US" sz="1800" b="0"/>
              <a:t>50% </a:t>
            </a:r>
            <a:r>
              <a:rPr lang="en-US" altLang="en-US" sz="1800" b="0"/>
              <a:t>Dark Bites”</a:t>
            </a:r>
            <a:br>
              <a:rPr lang="en-US" altLang="en-US" sz="1800" b="0"/>
            </a:br>
            <a:r>
              <a:rPr lang="ru-RU" altLang="en-US" sz="1800" b="0"/>
              <a:t>Меньше всего продано шоколада - </a:t>
            </a:r>
            <a:r>
              <a:rPr lang="en-US" altLang="en-US" sz="1800" b="0"/>
              <a:t>“Choco Coated Almonds”</a:t>
            </a:r>
            <a:br>
              <a:rPr lang="en-US" altLang="en-US" sz="1800" b="0"/>
            </a:br>
            <a:endParaRPr lang="en-US" altLang="en-US" sz="1800" b="0"/>
          </a:p>
        </p:txBody>
      </p:sp>
      <p:pic>
        <p:nvPicPr>
          <p:cNvPr id="4" name="Изображение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86705" y="368935"/>
            <a:ext cx="3409950" cy="6488430"/>
          </a:xfrm>
          <a:prstGeom prst="rect">
            <a:avLst/>
          </a:prstGeom>
        </p:spPr>
      </p:pic>
      <p:pic>
        <p:nvPicPr>
          <p:cNvPr id="5" name="Изображение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6655" y="369570"/>
            <a:ext cx="3395345" cy="64897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ru-RU" sz="1800" b="0">
                <a:latin typeface="+mn-ea"/>
                <a:cs typeface="+mn-ea"/>
              </a:rPr>
              <a:t>Лучший продавец - </a:t>
            </a:r>
            <a:r>
              <a:rPr lang="en-US" altLang="ru-RU" sz="1800" b="0">
                <a:latin typeface="+mn-ea"/>
                <a:cs typeface="+mn-ea"/>
              </a:rPr>
              <a:t>Ches Bonnell ($320 901).</a:t>
            </a:r>
            <a:endParaRPr lang="en-US" altLang="ru-RU" sz="1800" b="0">
              <a:latin typeface="+mn-ea"/>
              <a:cs typeface="+mn-ea"/>
            </a:endParaRPr>
          </a:p>
        </p:txBody>
      </p:sp>
      <p:pic>
        <p:nvPicPr>
          <p:cNvPr id="4" name="Изображение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77030" y="1772285"/>
            <a:ext cx="4080510" cy="486029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778</Words>
  <Application>WPS Presentation</Application>
  <PresentationFormat>宽屏</PresentationFormat>
  <Paragraphs>20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7" baseType="lpstr">
      <vt:lpstr>Arial</vt:lpstr>
      <vt:lpstr>SimSun</vt:lpstr>
      <vt:lpstr>Wingdings</vt:lpstr>
      <vt:lpstr>Calibri Light</vt:lpstr>
      <vt:lpstr>Arial Unicode MS</vt:lpstr>
      <vt:lpstr>Calibri</vt:lpstr>
      <vt:lpstr>Microsoft YaHei</vt:lpstr>
      <vt:lpstr>Inter</vt:lpstr>
      <vt:lpstr>Segoe Print</vt:lpstr>
      <vt:lpstr>Bahnschrift SemiBold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dyusa</cp:lastModifiedBy>
  <cp:revision>4</cp:revision>
  <dcterms:created xsi:type="dcterms:W3CDTF">2025-03-19T10:35:51Z</dcterms:created>
  <dcterms:modified xsi:type="dcterms:W3CDTF">2025-03-19T11:19:47Z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1049-12.2.0.20326</vt:lpwstr>
  </property>
  <property fmtid="{D5CDD505-2E9C-101B-9397-08002B2CF9AE}" pid="3" name="ICV">
    <vt:lpwstr>CE94C5BA0FA341B8BCE768635E988002_12</vt:lpwstr>
  </property>
</Properties>
</file>