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51FFE-AD0A-439A-6E72-372F225BEDB0}" v="264" dt="2025-05-06T05:43:50.821"/>
    <p1510:client id="{C0EDAD20-6C49-0BF9-5C72-C9381CA2232F}" v="2" dt="2025-05-06T05:46:59.742"/>
    <p1510:client id="{D73D3A92-F7A2-7038-99A8-CF397140CC2F}" v="16" dt="2025-05-06T05:45:40.948"/>
    <p1510:client id="{D828A881-24DF-173E-49D1-07451F5743F2}" v="24" dt="2025-05-06T22:01:52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1190-3217-43E7-9C77-F338ECF399B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3AAACB-2B1A-43C5-B0AF-89C2937F7636}">
      <dgm:prSet phldrT="[Text]"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Data Collection</a:t>
          </a:r>
          <a:endParaRPr lang="en-GB" b="1">
            <a:solidFill>
              <a:schemeClr val="bg1"/>
            </a:solidFill>
          </a:endParaRPr>
        </a:p>
      </dgm:t>
    </dgm:pt>
    <dgm:pt modelId="{9F0E1B56-5B25-45CB-A484-84E5C1B3E2D8}" type="parTrans" cxnId="{7C275AC8-E702-416B-BD79-1C14376D05DB}">
      <dgm:prSet/>
      <dgm:spPr/>
      <dgm:t>
        <a:bodyPr/>
        <a:lstStyle/>
        <a:p>
          <a:endParaRPr lang="en-GB"/>
        </a:p>
      </dgm:t>
    </dgm:pt>
    <dgm:pt modelId="{8F3E996A-5E23-4F85-9285-C19D311EAFDE}" type="sibTrans" cxnId="{7C275AC8-E702-416B-BD79-1C14376D05DB}">
      <dgm:prSet/>
      <dgm:spPr/>
      <dgm:t>
        <a:bodyPr/>
        <a:lstStyle/>
        <a:p>
          <a:endParaRPr lang="en-GB"/>
        </a:p>
      </dgm:t>
    </dgm:pt>
    <dgm:pt modelId="{B90E88BA-0121-4C37-A459-D9B0C52EB297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Grandview Display"/>
            </a:rPr>
            <a:t>Data Storage</a:t>
          </a:r>
          <a:endParaRPr lang="en-GB" b="1">
            <a:solidFill>
              <a:schemeClr val="bg1"/>
            </a:solidFill>
          </a:endParaRPr>
        </a:p>
      </dgm:t>
    </dgm:pt>
    <dgm:pt modelId="{7404DFAB-FD2F-44E0-A28E-841D7E01E845}" type="parTrans" cxnId="{4445A9FB-1DE9-4A2D-B8E5-6B52FAF10360}">
      <dgm:prSet/>
      <dgm:spPr/>
      <dgm:t>
        <a:bodyPr/>
        <a:lstStyle/>
        <a:p>
          <a:endParaRPr lang="en-GB"/>
        </a:p>
      </dgm:t>
    </dgm:pt>
    <dgm:pt modelId="{D400EADA-2F73-4A0E-B219-3B4650C66F80}" type="sibTrans" cxnId="{4445A9FB-1DE9-4A2D-B8E5-6B52FAF10360}">
      <dgm:prSet/>
      <dgm:spPr/>
      <dgm:t>
        <a:bodyPr/>
        <a:lstStyle/>
        <a:p>
          <a:endParaRPr lang="en-GB"/>
        </a:p>
      </dgm:t>
    </dgm:pt>
    <dgm:pt modelId="{86E563C8-24A5-4DFD-AF83-12F6DB770AD5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Grandview Display"/>
            </a:rPr>
            <a:t>Data Analysis</a:t>
          </a:r>
          <a:endParaRPr lang="en-GB" b="1">
            <a:solidFill>
              <a:schemeClr val="bg1"/>
            </a:solidFill>
          </a:endParaRPr>
        </a:p>
      </dgm:t>
    </dgm:pt>
    <dgm:pt modelId="{17801CFC-8539-4234-A299-1B0B7E7982F6}" type="parTrans" cxnId="{D6A2E250-A36C-4F96-BA78-CED14BDFBDB7}">
      <dgm:prSet/>
      <dgm:spPr/>
      <dgm:t>
        <a:bodyPr/>
        <a:lstStyle/>
        <a:p>
          <a:endParaRPr lang="en-GB"/>
        </a:p>
      </dgm:t>
    </dgm:pt>
    <dgm:pt modelId="{40AD0D6E-A207-4805-AE41-7FA2AFD7BC42}" type="sibTrans" cxnId="{D6A2E250-A36C-4F96-BA78-CED14BDFBDB7}">
      <dgm:prSet/>
      <dgm:spPr/>
      <dgm:t>
        <a:bodyPr/>
        <a:lstStyle/>
        <a:p>
          <a:endParaRPr lang="en-GB"/>
        </a:p>
      </dgm:t>
    </dgm:pt>
    <dgm:pt modelId="{1AC415A5-606C-45EC-A9AB-F3DB9C5B343C}">
      <dgm:prSet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Visualization</a:t>
          </a:r>
        </a:p>
      </dgm:t>
    </dgm:pt>
    <dgm:pt modelId="{1F34D43C-16AD-4A6F-B27F-E84ADB5D8A01}" type="parTrans" cxnId="{2AB3260F-3174-4143-954E-4B6CB1EC189E}">
      <dgm:prSet/>
      <dgm:spPr/>
    </dgm:pt>
    <dgm:pt modelId="{CDADDF5C-D464-41B9-9001-BB2F34711928}" type="sibTrans" cxnId="{2AB3260F-3174-4143-954E-4B6CB1EC189E}">
      <dgm:prSet/>
      <dgm:spPr/>
    </dgm:pt>
    <dgm:pt modelId="{D7631880-EE0C-49D6-82E8-C99786036DBA}">
      <dgm:prSet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Modeling</a:t>
          </a:r>
        </a:p>
      </dgm:t>
    </dgm:pt>
    <dgm:pt modelId="{409C4E5A-8F75-4B82-8031-38D50605C945}" type="parTrans" cxnId="{1F2869A3-7A3A-4BA7-AD72-4F0315C4C733}">
      <dgm:prSet/>
      <dgm:spPr/>
    </dgm:pt>
    <dgm:pt modelId="{4AD8547E-1587-4261-BCB6-381B1E6175E8}" type="sibTrans" cxnId="{1F2869A3-7A3A-4BA7-AD72-4F0315C4C733}">
      <dgm:prSet/>
      <dgm:spPr/>
    </dgm:pt>
    <dgm:pt modelId="{666CDA78-BE9F-4ED8-B61C-DE117D600536}" type="pres">
      <dgm:prSet presAssocID="{6C6E1190-3217-43E7-9C77-F338ECF399B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84D3FF-2854-4DD8-9E72-9AFAD311B196}" type="pres">
      <dgm:prSet presAssocID="{6C6E1190-3217-43E7-9C77-F338ECF399BA}" presName="cycle" presStyleCnt="0"/>
      <dgm:spPr/>
    </dgm:pt>
    <dgm:pt modelId="{66613AF2-C256-405E-8246-DD8A2CDD571C}" type="pres">
      <dgm:prSet presAssocID="{6C6E1190-3217-43E7-9C77-F338ECF399BA}" presName="centerShape" presStyleCnt="0"/>
      <dgm:spPr/>
    </dgm:pt>
    <dgm:pt modelId="{0447D775-24CD-471D-BD39-D093C09FFDD6}" type="pres">
      <dgm:prSet presAssocID="{6C6E1190-3217-43E7-9C77-F338ECF399BA}" presName="connSite" presStyleLbl="node1" presStyleIdx="0" presStyleCnt="6"/>
      <dgm:spPr/>
    </dgm:pt>
    <dgm:pt modelId="{0451F1E6-CB43-47BF-BE42-2110FA464006}" type="pres">
      <dgm:prSet presAssocID="{6C6E1190-3217-43E7-9C77-F338ECF399BA}" presName="visible" presStyleLbl="node1" presStyleIdx="0" presStyleCnt="6"/>
      <dgm:spPr/>
    </dgm:pt>
    <dgm:pt modelId="{7A460D8B-074F-4A8E-804C-2173243D223C}" type="pres">
      <dgm:prSet presAssocID="{9F0E1B56-5B25-45CB-A484-84E5C1B3E2D8}" presName="Name25" presStyleLbl="parChTrans1D1" presStyleIdx="0" presStyleCnt="5"/>
      <dgm:spPr/>
    </dgm:pt>
    <dgm:pt modelId="{B2747C8A-B778-4DBC-85C3-8CD8AB320E8D}" type="pres">
      <dgm:prSet presAssocID="{5E3AAACB-2B1A-43C5-B0AF-89C2937F7636}" presName="node" presStyleCnt="0"/>
      <dgm:spPr/>
    </dgm:pt>
    <dgm:pt modelId="{07BABA6C-75C8-4630-9A21-0AA391882E31}" type="pres">
      <dgm:prSet presAssocID="{5E3AAACB-2B1A-43C5-B0AF-89C2937F763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3E8795D7-0863-4B49-A5D9-6736B628F8B5}" type="pres">
      <dgm:prSet presAssocID="{5E3AAACB-2B1A-43C5-B0AF-89C2937F7636}" presName="childNode" presStyleLbl="revTx" presStyleIdx="0" presStyleCnt="0">
        <dgm:presLayoutVars>
          <dgm:bulletEnabled val="1"/>
        </dgm:presLayoutVars>
      </dgm:prSet>
      <dgm:spPr/>
    </dgm:pt>
    <dgm:pt modelId="{6898AAFF-FF95-42B0-A6F3-F420B7C3F178}" type="pres">
      <dgm:prSet presAssocID="{7404DFAB-FD2F-44E0-A28E-841D7E01E845}" presName="Name25" presStyleLbl="parChTrans1D1" presStyleIdx="1" presStyleCnt="5"/>
      <dgm:spPr/>
    </dgm:pt>
    <dgm:pt modelId="{DD6E3B49-E203-4B00-840C-D182E4EA7759}" type="pres">
      <dgm:prSet presAssocID="{B90E88BA-0121-4C37-A459-D9B0C52EB297}" presName="node" presStyleCnt="0"/>
      <dgm:spPr/>
    </dgm:pt>
    <dgm:pt modelId="{61AC30FD-C0B3-4E5E-9936-E03397F018F3}" type="pres">
      <dgm:prSet presAssocID="{B90E88BA-0121-4C37-A459-D9B0C52EB297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A1FA5212-5707-43C8-813A-C774220C356F}" type="pres">
      <dgm:prSet presAssocID="{B90E88BA-0121-4C37-A459-D9B0C52EB297}" presName="childNode" presStyleLbl="revTx" presStyleIdx="0" presStyleCnt="0">
        <dgm:presLayoutVars>
          <dgm:bulletEnabled val="1"/>
        </dgm:presLayoutVars>
      </dgm:prSet>
      <dgm:spPr/>
    </dgm:pt>
    <dgm:pt modelId="{5B9A4A89-3906-4F04-BAFE-0B32018C6477}" type="pres">
      <dgm:prSet presAssocID="{17801CFC-8539-4234-A299-1B0B7E7982F6}" presName="Name25" presStyleLbl="parChTrans1D1" presStyleIdx="2" presStyleCnt="5"/>
      <dgm:spPr/>
    </dgm:pt>
    <dgm:pt modelId="{86403AB9-74EB-4E4E-B016-C96BEFE7E8ED}" type="pres">
      <dgm:prSet presAssocID="{86E563C8-24A5-4DFD-AF83-12F6DB770AD5}" presName="node" presStyleCnt="0"/>
      <dgm:spPr/>
    </dgm:pt>
    <dgm:pt modelId="{6085DB1B-DF8F-429A-91C0-B4E486E2D401}" type="pres">
      <dgm:prSet presAssocID="{86E563C8-24A5-4DFD-AF83-12F6DB770AD5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E37B36C5-83F3-491B-B7B3-2E19C92EB28E}" type="pres">
      <dgm:prSet presAssocID="{86E563C8-24A5-4DFD-AF83-12F6DB770AD5}" presName="childNode" presStyleLbl="revTx" presStyleIdx="0" presStyleCnt="0">
        <dgm:presLayoutVars>
          <dgm:bulletEnabled val="1"/>
        </dgm:presLayoutVars>
      </dgm:prSet>
      <dgm:spPr/>
    </dgm:pt>
    <dgm:pt modelId="{A53799D9-8E60-4567-A2ED-D9A59DEF38CE}" type="pres">
      <dgm:prSet presAssocID="{1F34D43C-16AD-4A6F-B27F-E84ADB5D8A01}" presName="Name25" presStyleLbl="parChTrans1D1" presStyleIdx="3" presStyleCnt="5"/>
      <dgm:spPr/>
    </dgm:pt>
    <dgm:pt modelId="{AE99CBCB-9B68-4EB7-B4C6-14A56A2E5D13}" type="pres">
      <dgm:prSet presAssocID="{1AC415A5-606C-45EC-A9AB-F3DB9C5B343C}" presName="node" presStyleCnt="0"/>
      <dgm:spPr/>
    </dgm:pt>
    <dgm:pt modelId="{0EB2667D-480F-43EC-914D-137703EC321D}" type="pres">
      <dgm:prSet presAssocID="{1AC415A5-606C-45EC-A9AB-F3DB9C5B343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6D3D4D59-A7A6-44FE-A826-178F829F6F04}" type="pres">
      <dgm:prSet presAssocID="{1AC415A5-606C-45EC-A9AB-F3DB9C5B343C}" presName="childNode" presStyleLbl="revTx" presStyleIdx="0" presStyleCnt="0">
        <dgm:presLayoutVars>
          <dgm:bulletEnabled val="1"/>
        </dgm:presLayoutVars>
      </dgm:prSet>
      <dgm:spPr/>
    </dgm:pt>
    <dgm:pt modelId="{87EC3115-8E83-4021-A5D9-2046C6B49AC6}" type="pres">
      <dgm:prSet presAssocID="{409C4E5A-8F75-4B82-8031-38D50605C945}" presName="Name25" presStyleLbl="parChTrans1D1" presStyleIdx="4" presStyleCnt="5"/>
      <dgm:spPr/>
    </dgm:pt>
    <dgm:pt modelId="{DEA8C6D3-E67E-4F82-A1C3-29DF0700BB35}" type="pres">
      <dgm:prSet presAssocID="{D7631880-EE0C-49D6-82E8-C99786036DBA}" presName="node" presStyleCnt="0"/>
      <dgm:spPr/>
    </dgm:pt>
    <dgm:pt modelId="{007C24CB-91C4-4174-908D-A107D2292006}" type="pres">
      <dgm:prSet presAssocID="{D7631880-EE0C-49D6-82E8-C99786036DBA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C4465B41-9249-47A6-A70B-2EDD7AC50E3D}" type="pres">
      <dgm:prSet presAssocID="{D7631880-EE0C-49D6-82E8-C99786036DB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AB3260F-3174-4143-954E-4B6CB1EC189E}" srcId="{6C6E1190-3217-43E7-9C77-F338ECF399BA}" destId="{1AC415A5-606C-45EC-A9AB-F3DB9C5B343C}" srcOrd="3" destOrd="0" parTransId="{1F34D43C-16AD-4A6F-B27F-E84ADB5D8A01}" sibTransId="{CDADDF5C-D464-41B9-9001-BB2F34711928}"/>
    <dgm:cxn modelId="{E913BD12-3D29-461E-92AF-568B41599152}" type="presOf" srcId="{B90E88BA-0121-4C37-A459-D9B0C52EB297}" destId="{61AC30FD-C0B3-4E5E-9936-E03397F018F3}" srcOrd="0" destOrd="0" presId="urn:microsoft.com/office/officeart/2005/8/layout/radial2"/>
    <dgm:cxn modelId="{E828932A-75D4-4034-8C99-5224D6344385}" type="presOf" srcId="{1AC415A5-606C-45EC-A9AB-F3DB9C5B343C}" destId="{0EB2667D-480F-43EC-914D-137703EC321D}" srcOrd="0" destOrd="0" presId="urn:microsoft.com/office/officeart/2005/8/layout/radial2"/>
    <dgm:cxn modelId="{EDB69841-5C31-488E-B351-D11F9BCA1FFC}" type="presOf" srcId="{86E563C8-24A5-4DFD-AF83-12F6DB770AD5}" destId="{6085DB1B-DF8F-429A-91C0-B4E486E2D401}" srcOrd="0" destOrd="0" presId="urn:microsoft.com/office/officeart/2005/8/layout/radial2"/>
    <dgm:cxn modelId="{7CAFD04B-4E55-4CF0-A108-DDE2C06AA5FC}" type="presOf" srcId="{7404DFAB-FD2F-44E0-A28E-841D7E01E845}" destId="{6898AAFF-FF95-42B0-A6F3-F420B7C3F178}" srcOrd="0" destOrd="0" presId="urn:microsoft.com/office/officeart/2005/8/layout/radial2"/>
    <dgm:cxn modelId="{D6A2E250-A36C-4F96-BA78-CED14BDFBDB7}" srcId="{6C6E1190-3217-43E7-9C77-F338ECF399BA}" destId="{86E563C8-24A5-4DFD-AF83-12F6DB770AD5}" srcOrd="2" destOrd="0" parTransId="{17801CFC-8539-4234-A299-1B0B7E7982F6}" sibTransId="{40AD0D6E-A207-4805-AE41-7FA2AFD7BC42}"/>
    <dgm:cxn modelId="{EA0FA77A-C96B-41AE-BCB3-F5DAC037D420}" type="presOf" srcId="{9F0E1B56-5B25-45CB-A484-84E5C1B3E2D8}" destId="{7A460D8B-074F-4A8E-804C-2173243D223C}" srcOrd="0" destOrd="0" presId="urn:microsoft.com/office/officeart/2005/8/layout/radial2"/>
    <dgm:cxn modelId="{84F9F787-5024-47DD-A894-EAE81276598A}" type="presOf" srcId="{D7631880-EE0C-49D6-82E8-C99786036DBA}" destId="{007C24CB-91C4-4174-908D-A107D2292006}" srcOrd="0" destOrd="0" presId="urn:microsoft.com/office/officeart/2005/8/layout/radial2"/>
    <dgm:cxn modelId="{A1016B93-ABD0-4CBC-833B-FEB33F3168FF}" type="presOf" srcId="{1F34D43C-16AD-4A6F-B27F-E84ADB5D8A01}" destId="{A53799D9-8E60-4567-A2ED-D9A59DEF38CE}" srcOrd="0" destOrd="0" presId="urn:microsoft.com/office/officeart/2005/8/layout/radial2"/>
    <dgm:cxn modelId="{FD3506A0-1312-4BFB-831F-491571DABBF4}" type="presOf" srcId="{5E3AAACB-2B1A-43C5-B0AF-89C2937F7636}" destId="{07BABA6C-75C8-4630-9A21-0AA391882E31}" srcOrd="0" destOrd="0" presId="urn:microsoft.com/office/officeart/2005/8/layout/radial2"/>
    <dgm:cxn modelId="{1F2869A3-7A3A-4BA7-AD72-4F0315C4C733}" srcId="{6C6E1190-3217-43E7-9C77-F338ECF399BA}" destId="{D7631880-EE0C-49D6-82E8-C99786036DBA}" srcOrd="4" destOrd="0" parTransId="{409C4E5A-8F75-4B82-8031-38D50605C945}" sibTransId="{4AD8547E-1587-4261-BCB6-381B1E6175E8}"/>
    <dgm:cxn modelId="{7C275AC8-E702-416B-BD79-1C14376D05DB}" srcId="{6C6E1190-3217-43E7-9C77-F338ECF399BA}" destId="{5E3AAACB-2B1A-43C5-B0AF-89C2937F7636}" srcOrd="0" destOrd="0" parTransId="{9F0E1B56-5B25-45CB-A484-84E5C1B3E2D8}" sibTransId="{8F3E996A-5E23-4F85-9285-C19D311EAFDE}"/>
    <dgm:cxn modelId="{1CBCE2E3-6015-4C65-8623-48CECC1A1755}" type="presOf" srcId="{409C4E5A-8F75-4B82-8031-38D50605C945}" destId="{87EC3115-8E83-4021-A5D9-2046C6B49AC6}" srcOrd="0" destOrd="0" presId="urn:microsoft.com/office/officeart/2005/8/layout/radial2"/>
    <dgm:cxn modelId="{FB294CED-3347-4F5A-8A2D-182AC6755388}" type="presOf" srcId="{6C6E1190-3217-43E7-9C77-F338ECF399BA}" destId="{666CDA78-BE9F-4ED8-B61C-DE117D600536}" srcOrd="0" destOrd="0" presId="urn:microsoft.com/office/officeart/2005/8/layout/radial2"/>
    <dgm:cxn modelId="{4445A9FB-1DE9-4A2D-B8E5-6B52FAF10360}" srcId="{6C6E1190-3217-43E7-9C77-F338ECF399BA}" destId="{B90E88BA-0121-4C37-A459-D9B0C52EB297}" srcOrd="1" destOrd="0" parTransId="{7404DFAB-FD2F-44E0-A28E-841D7E01E845}" sibTransId="{D400EADA-2F73-4A0E-B219-3B4650C66F80}"/>
    <dgm:cxn modelId="{59EA7DFE-122B-4169-BFB6-95F7F214BCAB}" type="presOf" srcId="{17801CFC-8539-4234-A299-1B0B7E7982F6}" destId="{5B9A4A89-3906-4F04-BAFE-0B32018C6477}" srcOrd="0" destOrd="0" presId="urn:microsoft.com/office/officeart/2005/8/layout/radial2"/>
    <dgm:cxn modelId="{9AE805E5-5A09-4FEF-AF80-36A72D846699}" type="presParOf" srcId="{666CDA78-BE9F-4ED8-B61C-DE117D600536}" destId="{3484D3FF-2854-4DD8-9E72-9AFAD311B196}" srcOrd="0" destOrd="0" presId="urn:microsoft.com/office/officeart/2005/8/layout/radial2"/>
    <dgm:cxn modelId="{AF7E2039-D40B-42B1-A223-C331CFB73CA0}" type="presParOf" srcId="{3484D3FF-2854-4DD8-9E72-9AFAD311B196}" destId="{66613AF2-C256-405E-8246-DD8A2CDD571C}" srcOrd="0" destOrd="0" presId="urn:microsoft.com/office/officeart/2005/8/layout/radial2"/>
    <dgm:cxn modelId="{4AFEDF13-A9D5-4E0E-BB7F-7BDCF3880C5A}" type="presParOf" srcId="{66613AF2-C256-405E-8246-DD8A2CDD571C}" destId="{0447D775-24CD-471D-BD39-D093C09FFDD6}" srcOrd="0" destOrd="0" presId="urn:microsoft.com/office/officeart/2005/8/layout/radial2"/>
    <dgm:cxn modelId="{0BF1938B-7DA0-4EA2-81EE-0B1CA138FB77}" type="presParOf" srcId="{66613AF2-C256-405E-8246-DD8A2CDD571C}" destId="{0451F1E6-CB43-47BF-BE42-2110FA464006}" srcOrd="1" destOrd="0" presId="urn:microsoft.com/office/officeart/2005/8/layout/radial2"/>
    <dgm:cxn modelId="{9A83934C-CFBF-4F2D-8CBA-CB8359994D01}" type="presParOf" srcId="{3484D3FF-2854-4DD8-9E72-9AFAD311B196}" destId="{7A460D8B-074F-4A8E-804C-2173243D223C}" srcOrd="1" destOrd="0" presId="urn:microsoft.com/office/officeart/2005/8/layout/radial2"/>
    <dgm:cxn modelId="{8B6CD4D7-36AD-4DB1-957F-05F46EBCB751}" type="presParOf" srcId="{3484D3FF-2854-4DD8-9E72-9AFAD311B196}" destId="{B2747C8A-B778-4DBC-85C3-8CD8AB320E8D}" srcOrd="2" destOrd="0" presId="urn:microsoft.com/office/officeart/2005/8/layout/radial2"/>
    <dgm:cxn modelId="{C46635D9-8549-4AEF-A19E-4FBEBE7E4920}" type="presParOf" srcId="{B2747C8A-B778-4DBC-85C3-8CD8AB320E8D}" destId="{07BABA6C-75C8-4630-9A21-0AA391882E31}" srcOrd="0" destOrd="0" presId="urn:microsoft.com/office/officeart/2005/8/layout/radial2"/>
    <dgm:cxn modelId="{1A730A64-26D7-456E-A600-5F39B1EDDD13}" type="presParOf" srcId="{B2747C8A-B778-4DBC-85C3-8CD8AB320E8D}" destId="{3E8795D7-0863-4B49-A5D9-6736B628F8B5}" srcOrd="1" destOrd="0" presId="urn:microsoft.com/office/officeart/2005/8/layout/radial2"/>
    <dgm:cxn modelId="{706551CF-E1B1-43AB-B73C-8E2C5E7198AB}" type="presParOf" srcId="{3484D3FF-2854-4DD8-9E72-9AFAD311B196}" destId="{6898AAFF-FF95-42B0-A6F3-F420B7C3F178}" srcOrd="3" destOrd="0" presId="urn:microsoft.com/office/officeart/2005/8/layout/radial2"/>
    <dgm:cxn modelId="{3A643854-F433-4D90-BC7E-E1EF6382E245}" type="presParOf" srcId="{3484D3FF-2854-4DD8-9E72-9AFAD311B196}" destId="{DD6E3B49-E203-4B00-840C-D182E4EA7759}" srcOrd="4" destOrd="0" presId="urn:microsoft.com/office/officeart/2005/8/layout/radial2"/>
    <dgm:cxn modelId="{8E8AE1C3-9B00-4AC0-995C-05E10149B6E6}" type="presParOf" srcId="{DD6E3B49-E203-4B00-840C-D182E4EA7759}" destId="{61AC30FD-C0B3-4E5E-9936-E03397F018F3}" srcOrd="0" destOrd="0" presId="urn:microsoft.com/office/officeart/2005/8/layout/radial2"/>
    <dgm:cxn modelId="{E9C2D252-9024-4CC9-A306-3892E254696B}" type="presParOf" srcId="{DD6E3B49-E203-4B00-840C-D182E4EA7759}" destId="{A1FA5212-5707-43C8-813A-C774220C356F}" srcOrd="1" destOrd="0" presId="urn:microsoft.com/office/officeart/2005/8/layout/radial2"/>
    <dgm:cxn modelId="{907A349D-016B-4783-8050-578578C8FB3F}" type="presParOf" srcId="{3484D3FF-2854-4DD8-9E72-9AFAD311B196}" destId="{5B9A4A89-3906-4F04-BAFE-0B32018C6477}" srcOrd="5" destOrd="0" presId="urn:microsoft.com/office/officeart/2005/8/layout/radial2"/>
    <dgm:cxn modelId="{AE0C3946-25B8-4345-9C37-61BCC2E60768}" type="presParOf" srcId="{3484D3FF-2854-4DD8-9E72-9AFAD311B196}" destId="{86403AB9-74EB-4E4E-B016-C96BEFE7E8ED}" srcOrd="6" destOrd="0" presId="urn:microsoft.com/office/officeart/2005/8/layout/radial2"/>
    <dgm:cxn modelId="{1450E284-612A-42D8-AF77-8D7CAB9369FA}" type="presParOf" srcId="{86403AB9-74EB-4E4E-B016-C96BEFE7E8ED}" destId="{6085DB1B-DF8F-429A-91C0-B4E486E2D401}" srcOrd="0" destOrd="0" presId="urn:microsoft.com/office/officeart/2005/8/layout/radial2"/>
    <dgm:cxn modelId="{2A522232-8663-48A3-98D2-619D63D2A280}" type="presParOf" srcId="{86403AB9-74EB-4E4E-B016-C96BEFE7E8ED}" destId="{E37B36C5-83F3-491B-B7B3-2E19C92EB28E}" srcOrd="1" destOrd="0" presId="urn:microsoft.com/office/officeart/2005/8/layout/radial2"/>
    <dgm:cxn modelId="{5435EA8B-FDA8-4CFB-9DCD-5521D45A90FC}" type="presParOf" srcId="{3484D3FF-2854-4DD8-9E72-9AFAD311B196}" destId="{A53799D9-8E60-4567-A2ED-D9A59DEF38CE}" srcOrd="7" destOrd="0" presId="urn:microsoft.com/office/officeart/2005/8/layout/radial2"/>
    <dgm:cxn modelId="{63D4A41A-13A9-4803-BF8E-1D42E21B5875}" type="presParOf" srcId="{3484D3FF-2854-4DD8-9E72-9AFAD311B196}" destId="{AE99CBCB-9B68-4EB7-B4C6-14A56A2E5D13}" srcOrd="8" destOrd="0" presId="urn:microsoft.com/office/officeart/2005/8/layout/radial2"/>
    <dgm:cxn modelId="{F77D00A5-75BA-44FD-9AFB-F73BE62002A0}" type="presParOf" srcId="{AE99CBCB-9B68-4EB7-B4C6-14A56A2E5D13}" destId="{0EB2667D-480F-43EC-914D-137703EC321D}" srcOrd="0" destOrd="0" presId="urn:microsoft.com/office/officeart/2005/8/layout/radial2"/>
    <dgm:cxn modelId="{58DB8BB6-19AF-4163-BB74-D60D92D46FA0}" type="presParOf" srcId="{AE99CBCB-9B68-4EB7-B4C6-14A56A2E5D13}" destId="{6D3D4D59-A7A6-44FE-A826-178F829F6F04}" srcOrd="1" destOrd="0" presId="urn:microsoft.com/office/officeart/2005/8/layout/radial2"/>
    <dgm:cxn modelId="{2DD83FD0-4895-4878-BDC6-51ECF9F1C0A5}" type="presParOf" srcId="{3484D3FF-2854-4DD8-9E72-9AFAD311B196}" destId="{87EC3115-8E83-4021-A5D9-2046C6B49AC6}" srcOrd="9" destOrd="0" presId="urn:microsoft.com/office/officeart/2005/8/layout/radial2"/>
    <dgm:cxn modelId="{20B29737-F04A-4134-8290-42063D424047}" type="presParOf" srcId="{3484D3FF-2854-4DD8-9E72-9AFAD311B196}" destId="{DEA8C6D3-E67E-4F82-A1C3-29DF0700BB35}" srcOrd="10" destOrd="0" presId="urn:microsoft.com/office/officeart/2005/8/layout/radial2"/>
    <dgm:cxn modelId="{131DBB36-45D7-452B-A1CB-720B492B70ED}" type="presParOf" srcId="{DEA8C6D3-E67E-4F82-A1C3-29DF0700BB35}" destId="{007C24CB-91C4-4174-908D-A107D2292006}" srcOrd="0" destOrd="0" presId="urn:microsoft.com/office/officeart/2005/8/layout/radial2"/>
    <dgm:cxn modelId="{6D486E8F-20B0-4191-84FC-3F80480E52A2}" type="presParOf" srcId="{DEA8C6D3-E67E-4F82-A1C3-29DF0700BB35}" destId="{C4465B41-9249-47A6-A70B-2EDD7AC50E3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C3115-8E83-4021-A5D9-2046C6B49AC6}">
      <dsp:nvSpPr>
        <dsp:cNvPr id="0" name=""/>
        <dsp:cNvSpPr/>
      </dsp:nvSpPr>
      <dsp:spPr>
        <a:xfrm rot="3370072">
          <a:off x="2631138" y="4329542"/>
          <a:ext cx="1781665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781665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799D9-8E60-4567-A2ED-D9A59DEF38CE}">
      <dsp:nvSpPr>
        <dsp:cNvPr id="0" name=""/>
        <dsp:cNvSpPr/>
      </dsp:nvSpPr>
      <dsp:spPr>
        <a:xfrm rot="1739293">
          <a:off x="3125248" y="3707338"/>
          <a:ext cx="15991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599177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A4A89-3906-4F04-BAFE-0B32018C6477}">
      <dsp:nvSpPr>
        <dsp:cNvPr id="0" name=""/>
        <dsp:cNvSpPr/>
      </dsp:nvSpPr>
      <dsp:spPr>
        <a:xfrm>
          <a:off x="3225421" y="2984748"/>
          <a:ext cx="1694959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694959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8AAFF-FF95-42B0-A6F3-F420B7C3F178}">
      <dsp:nvSpPr>
        <dsp:cNvPr id="0" name=""/>
        <dsp:cNvSpPr/>
      </dsp:nvSpPr>
      <dsp:spPr>
        <a:xfrm rot="19893100">
          <a:off x="3123614" y="2255450"/>
          <a:ext cx="1686193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686193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60D8B-074F-4A8E-804C-2173243D223C}">
      <dsp:nvSpPr>
        <dsp:cNvPr id="0" name=""/>
        <dsp:cNvSpPr/>
      </dsp:nvSpPr>
      <dsp:spPr>
        <a:xfrm rot="18281791">
          <a:off x="2643007" y="1623478"/>
          <a:ext cx="1840153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840153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F1E6-CB43-47BF-BE42-2110FA464006}">
      <dsp:nvSpPr>
        <dsp:cNvPr id="0" name=""/>
        <dsp:cNvSpPr/>
      </dsp:nvSpPr>
      <dsp:spPr>
        <a:xfrm>
          <a:off x="1756613" y="2137663"/>
          <a:ext cx="1728009" cy="172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ABA6C-75C8-4630-9A21-0AA391882E31}">
      <dsp:nvSpPr>
        <dsp:cNvPr id="0" name=""/>
        <dsp:cNvSpPr/>
      </dsp:nvSpPr>
      <dsp:spPr>
        <a:xfrm>
          <a:off x="3878465" y="2585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Collection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4020130" y="144250"/>
        <a:ext cx="684022" cy="684022"/>
      </dsp:txXfrm>
    </dsp:sp>
    <dsp:sp modelId="{61AC30FD-C0B3-4E5E-9936-E03397F018F3}">
      <dsp:nvSpPr>
        <dsp:cNvPr id="0" name=""/>
        <dsp:cNvSpPr/>
      </dsp:nvSpPr>
      <dsp:spPr>
        <a:xfrm>
          <a:off x="4649595" y="1156663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Storage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4791260" y="1298328"/>
        <a:ext cx="684022" cy="684022"/>
      </dsp:txXfrm>
    </dsp:sp>
    <dsp:sp modelId="{6085DB1B-DF8F-429A-91C0-B4E486E2D401}">
      <dsp:nvSpPr>
        <dsp:cNvPr id="0" name=""/>
        <dsp:cNvSpPr/>
      </dsp:nvSpPr>
      <dsp:spPr>
        <a:xfrm>
          <a:off x="4920380" y="2517991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Analysis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5062045" y="2659656"/>
        <a:ext cx="684022" cy="684022"/>
      </dsp:txXfrm>
    </dsp:sp>
    <dsp:sp modelId="{0EB2667D-480F-43EC-914D-137703EC321D}">
      <dsp:nvSpPr>
        <dsp:cNvPr id="0" name=""/>
        <dsp:cNvSpPr/>
      </dsp:nvSpPr>
      <dsp:spPr>
        <a:xfrm>
          <a:off x="4559307" y="3844593"/>
          <a:ext cx="1036805" cy="1036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Visualization</a:t>
          </a:r>
        </a:p>
      </dsp:txBody>
      <dsp:txXfrm>
        <a:off x="4711144" y="3996430"/>
        <a:ext cx="733131" cy="733131"/>
      </dsp:txXfrm>
    </dsp:sp>
    <dsp:sp modelId="{007C24CB-91C4-4174-908D-A107D2292006}">
      <dsp:nvSpPr>
        <dsp:cNvPr id="0" name=""/>
        <dsp:cNvSpPr/>
      </dsp:nvSpPr>
      <dsp:spPr>
        <a:xfrm>
          <a:off x="3788176" y="4998671"/>
          <a:ext cx="1036805" cy="1036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Modeling</a:t>
          </a:r>
        </a:p>
      </dsp:txBody>
      <dsp:txXfrm>
        <a:off x="3940013" y="5150508"/>
        <a:ext cx="733131" cy="73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3878-DEB7-18AA-E837-1CA66EF9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r="-7" b="233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accent1"/>
                </a:solidFill>
                <a:latin typeface="Grandview Display"/>
              </a:rPr>
              <a:t>BLACK FRIDAY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226" y="847289"/>
            <a:ext cx="3525868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GB" sz="1600">
                <a:solidFill>
                  <a:srgbClr val="1973EB"/>
                </a:solidFill>
              </a:rPr>
              <a:t>Intelligent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AC2D10-7F61-CD1E-0F43-C37B54C03F8F}"/>
              </a:ext>
            </a:extLst>
          </p:cNvPr>
          <p:cNvSpPr txBox="1"/>
          <p:nvPr/>
        </p:nvSpPr>
        <p:spPr>
          <a:xfrm>
            <a:off x="764721" y="5261882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Alex Fichtner</a:t>
            </a:r>
          </a:p>
          <a:p>
            <a:r>
              <a:rPr lang="en-US">
                <a:solidFill>
                  <a:schemeClr val="bg1"/>
                </a:solidFill>
              </a:rPr>
              <a:t>Mehek Kumar</a:t>
            </a:r>
          </a:p>
          <a:p>
            <a:r>
              <a:rPr lang="en-US">
                <a:solidFill>
                  <a:schemeClr val="bg1"/>
                </a:solidFill>
              </a:rPr>
              <a:t>Kyle Wolff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E8DE9-74C3-1756-94FE-C151FBF7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Visual Insights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7F9E3F-68A3-02D1-DE1F-53320379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3" y="2470155"/>
            <a:ext cx="5601630" cy="3458171"/>
          </a:xfrm>
          <a:prstGeom prst="rect">
            <a:avLst/>
          </a:prstGeom>
        </p:spPr>
      </p:pic>
      <p:pic>
        <p:nvPicPr>
          <p:cNvPr id="3" name="Content Placeholder 2" descr="A graph of discounts on a black friday&#10;&#10;AI-generated content may be incorrect.">
            <a:extLst>
              <a:ext uri="{FF2B5EF4-FFF2-40B4-BE49-F238E27FC236}">
                <a16:creationId xmlns:a16="http://schemas.microsoft.com/office/drawing/2014/main" id="{B2B2C55B-C9D4-B5E9-B5C4-36AE9F9D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1013" y="2468658"/>
            <a:ext cx="5570142" cy="32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95F0-90E1-4A36-DA81-D68B4A8C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GB" sz="3700"/>
              <a:t>Key Findings &amp; 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1E33-8112-9E0F-626B-4B744C8C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61682"/>
            <a:ext cx="5852160" cy="366468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400" b="1">
                <a:ea typeface="+mn-lt"/>
                <a:cs typeface="+mn-lt"/>
              </a:rPr>
              <a:t>Findings:</a:t>
            </a:r>
            <a:endParaRPr lang="en-GB" sz="1400"/>
          </a:p>
          <a:p>
            <a:pPr marL="493395" lvl="1"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Some deals are genuine, especially on electronics.</a:t>
            </a:r>
            <a:endParaRPr lang="en-GB" sz="1400"/>
          </a:p>
          <a:p>
            <a:pPr marL="493395" lvl="1"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Instances of inflated MSRPs to showcase higher discounts.</a:t>
            </a:r>
            <a:endParaRPr lang="en-GB" sz="1400"/>
          </a:p>
          <a:p>
            <a:pPr>
              <a:lnSpc>
                <a:spcPct val="110000"/>
              </a:lnSpc>
            </a:pPr>
            <a:r>
              <a:rPr lang="en-GB" sz="1400" b="1">
                <a:ea typeface="+mn-lt"/>
                <a:cs typeface="+mn-lt"/>
              </a:rPr>
              <a:t>Conclusion:</a:t>
            </a:r>
            <a:r>
              <a:rPr lang="en-GB" sz="1400">
                <a:ea typeface="+mn-lt"/>
                <a:cs typeface="+mn-lt"/>
              </a:rPr>
              <a:t> Not all deals offer real savings; consumers should be cautious.</a:t>
            </a:r>
            <a:endParaRPr lang="en-GB" sz="1400"/>
          </a:p>
          <a:p>
            <a:pPr>
              <a:lnSpc>
                <a:spcPct val="110000"/>
              </a:lnSpc>
            </a:pPr>
            <a:endParaRPr lang="en-GB" sz="1400"/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Black Friday and Cyber Monday remain significant retail events.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Consumer </a:t>
            </a:r>
            <a:r>
              <a:rPr lang="en-GB" sz="1400" err="1">
                <a:ea typeface="+mn-lt"/>
                <a:cs typeface="+mn-lt"/>
              </a:rPr>
              <a:t>behavior</a:t>
            </a:r>
            <a:r>
              <a:rPr lang="en-GB" sz="1400">
                <a:ea typeface="+mn-lt"/>
                <a:cs typeface="+mn-lt"/>
              </a:rPr>
              <a:t> is shifting towards online shopping and strategic purchasing.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Data analysis reveals insights into trends, sentiments, and deal authenticity.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The developed system provides a foundation for informed decision-making by consumers and retailers.</a:t>
            </a:r>
          </a:p>
          <a:p>
            <a:pPr>
              <a:lnSpc>
                <a:spcPct val="110000"/>
              </a:lnSpc>
            </a:pPr>
            <a:endParaRPr lang="en-GB" sz="1400"/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61FCA6B0-BEE1-79D0-FEE1-D399A564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4" r="32185" b="-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2503-C48E-6003-9855-37695E7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3C2F-DCF0-8536-D567-CFAA98A9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40918"/>
            <a:ext cx="10890928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Black Friday began in the 1950s, originally coined by Philadelphia police to describe the post-Thanksgiving shopping chaos.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Retailers later rebranded it to highlight profitability—moving from “red” to “black” in accounting terms.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Cyber Monday was introduced in 2005 by Shop.org, sparked by the surge in online shopping the Monday after Thanksgiving.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Both have grown into global shopping phenomena with billions in sales, driven by mobile commerce and e-commerce platforms.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78E6-4C70-C4A0-2AB1-AE0E3F7F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05" y="3192380"/>
            <a:ext cx="10890929" cy="1097280"/>
          </a:xfrm>
        </p:spPr>
        <p:txBody>
          <a:bodyPr/>
          <a:lstStyle/>
          <a:p>
            <a:r>
              <a:rPr lang="en-GB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D486-5315-EEA3-26CD-F8286D8D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090" y="1959704"/>
            <a:ext cx="5701307" cy="3566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Build a Black Friday Intelligence System that collects and </a:t>
            </a:r>
            <a:r>
              <a:rPr lang="en-GB" err="1">
                <a:ea typeface="+mn-lt"/>
                <a:cs typeface="+mn-lt"/>
              </a:rPr>
              <a:t>analyzes</a:t>
            </a:r>
            <a:r>
              <a:rPr lang="en-GB">
                <a:ea typeface="+mn-lt"/>
                <a:cs typeface="+mn-lt"/>
              </a:rPr>
              <a:t> structured and semi-structured data.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Extract meaningful insights such as: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Historical discount trends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Sentiment of news coverage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Deal quality assessments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Understand how consumer </a:t>
            </a:r>
            <a:r>
              <a:rPr lang="en-GB" err="1">
                <a:ea typeface="+mn-lt"/>
                <a:cs typeface="+mn-lt"/>
              </a:rPr>
              <a:t>behavior</a:t>
            </a:r>
            <a:r>
              <a:rPr lang="en-GB">
                <a:ea typeface="+mn-lt"/>
                <a:cs typeface="+mn-lt"/>
              </a:rPr>
              <a:t> and promotional strategies have evolved over time.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65389-D495-92C1-839A-75A8B4D4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7" y="1062785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27F8E5C-B100-5110-DA5F-620BB925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12" y="2661011"/>
            <a:ext cx="1479389" cy="1542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BF750-ED49-C55D-FE8B-CC323E3B6BFE}"/>
              </a:ext>
            </a:extLst>
          </p:cNvPr>
          <p:cNvSpPr txBox="1"/>
          <p:nvPr/>
        </p:nvSpPr>
        <p:spPr>
          <a:xfrm>
            <a:off x="4598450" y="1537854"/>
            <a:ext cx="628870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Structured Data</a:t>
            </a:r>
          </a:p>
          <a:p>
            <a:endParaRPr lang="en-US" b="1"/>
          </a:p>
          <a:p>
            <a:pPr marL="228600" indent="-228600">
              <a:buFont typeface=""/>
              <a:buChar char="•"/>
            </a:pPr>
            <a:r>
              <a:rPr lang="en-US" b="1"/>
              <a:t>Amazon product data</a:t>
            </a:r>
            <a:r>
              <a:rPr lang="en-US"/>
              <a:t> via </a:t>
            </a:r>
            <a:r>
              <a:rPr lang="en-US" b="1"/>
              <a:t>Keepa API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Pricing history, deal frequency, discount depth</a:t>
            </a:r>
          </a:p>
          <a:p>
            <a:pPr marL="228600" indent="-228600">
              <a:buFont typeface=""/>
              <a:buChar char="•"/>
            </a:pPr>
            <a:r>
              <a:rPr lang="en-US"/>
              <a:t>Used for trend analysis and regression modeling</a:t>
            </a:r>
          </a:p>
          <a:p>
            <a:endParaRPr lang="en-US" b="1"/>
          </a:p>
          <a:p>
            <a:endParaRPr lang="en-US" b="1"/>
          </a:p>
          <a:p>
            <a:r>
              <a:rPr lang="en-US" b="1">
                <a:solidFill>
                  <a:schemeClr val="accent1"/>
                </a:solidFill>
              </a:rPr>
              <a:t>Semi-Structured Data</a:t>
            </a:r>
          </a:p>
          <a:p>
            <a:endParaRPr lang="en-US" b="1"/>
          </a:p>
          <a:p>
            <a:pPr marL="228600" indent="-228600">
              <a:buFont typeface=""/>
              <a:buChar char="•"/>
            </a:pPr>
            <a:r>
              <a:rPr lang="en-US"/>
              <a:t>News articles from major media outlets (CNN, NPR, CNBC)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Tweet sentiment from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7819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4BDA6-9450-2DBF-AE0C-F91AFE56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b="0">
                <a:ea typeface="+mj-lt"/>
                <a:cs typeface="+mj-lt"/>
              </a:rPr>
              <a:t>System Overview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8B5115-F2F0-5118-0C7C-3EA607DB0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95158"/>
              </p:ext>
            </p:extLst>
          </p:nvPr>
        </p:nvGraphicFramePr>
        <p:xfrm>
          <a:off x="2336381" y="712248"/>
          <a:ext cx="9192111" cy="60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1" name="TextBox 680">
            <a:extLst>
              <a:ext uri="{FF2B5EF4-FFF2-40B4-BE49-F238E27FC236}">
                <a16:creationId xmlns:a16="http://schemas.microsoft.com/office/drawing/2014/main" id="{F638885B-0637-A9AC-8DE8-F59BE2B359AC}"/>
              </a:ext>
            </a:extLst>
          </p:cNvPr>
          <p:cNvSpPr txBox="1"/>
          <p:nvPr/>
        </p:nvSpPr>
        <p:spPr>
          <a:xfrm>
            <a:off x="4775627" y="3789509"/>
            <a:ext cx="972030" cy="450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2E237BE-C22A-A65D-18C5-85F0A841E775}"/>
              </a:ext>
            </a:extLst>
          </p:cNvPr>
          <p:cNvSpPr txBox="1"/>
          <p:nvPr/>
        </p:nvSpPr>
        <p:spPr>
          <a:xfrm>
            <a:off x="4234368" y="3547218"/>
            <a:ext cx="1609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6465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89DC-C284-39FE-9EF2-AFA8E491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621" y="1032546"/>
            <a:ext cx="2982141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Price Trends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8F604DFF-2376-8E76-3B8D-D34B3904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62" t="50516" r="144" b="78"/>
          <a:stretch/>
        </p:blipFill>
        <p:spPr>
          <a:xfrm>
            <a:off x="93003" y="1095777"/>
            <a:ext cx="8626677" cy="42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DB2C-B2D6-E5CF-6819-27042886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Sentiment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5B4C-C332-0DA1-68B8-BC49458E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chemeClr val="accent1"/>
                </a:solidFill>
              </a:rPr>
              <a:t>Non-Python (Tweet-Based) Analysis (2006–2020)</a:t>
            </a:r>
          </a:p>
          <a:p>
            <a:r>
              <a:rPr lang="en-GB">
                <a:ea typeface="+mn-lt"/>
                <a:cs typeface="+mn-lt"/>
              </a:rPr>
              <a:t>📉 </a:t>
            </a:r>
            <a:r>
              <a:rPr lang="en-GB" b="1">
                <a:ea typeface="+mn-lt"/>
                <a:cs typeface="+mn-lt"/>
              </a:rPr>
              <a:t>Negative sentiment</a:t>
            </a:r>
            <a:r>
              <a:rPr lang="en-GB">
                <a:ea typeface="+mn-lt"/>
                <a:cs typeface="+mn-lt"/>
              </a:rPr>
              <a:t> has increased over time: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Complaints about limited stock, commercialization, and chaotic crowds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📈 </a:t>
            </a:r>
            <a:r>
              <a:rPr lang="en-GB" b="1">
                <a:ea typeface="+mn-lt"/>
                <a:cs typeface="+mn-lt"/>
              </a:rPr>
              <a:t>Positive themes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Convenience of online shopping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Excitement around major deals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📊 </a:t>
            </a:r>
            <a:r>
              <a:rPr lang="en-GB" b="1">
                <a:ea typeface="+mn-lt"/>
                <a:cs typeface="+mn-lt"/>
              </a:rPr>
              <a:t>Recent Shifts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Inflation &amp; economic uncertainty = cautious spending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Shoppers prioritize </a:t>
            </a:r>
            <a:r>
              <a:rPr lang="en-GB" b="1">
                <a:ea typeface="+mn-lt"/>
                <a:cs typeface="+mn-lt"/>
              </a:rPr>
              <a:t>necessities</a:t>
            </a:r>
            <a:r>
              <a:rPr lang="en-GB">
                <a:ea typeface="+mn-lt"/>
                <a:cs typeface="+mn-lt"/>
              </a:rPr>
              <a:t> over splurges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Surge in </a:t>
            </a:r>
            <a:r>
              <a:rPr lang="en-GB" b="1">
                <a:ea typeface="+mn-lt"/>
                <a:cs typeface="+mn-lt"/>
              </a:rPr>
              <a:t>Cyber Week</a:t>
            </a:r>
            <a:r>
              <a:rPr lang="en-GB">
                <a:ea typeface="+mn-lt"/>
                <a:cs typeface="+mn-lt"/>
              </a:rPr>
              <a:t> preference over traditional in-store rush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FD511-9817-F8C9-D2B5-58ACE591C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62CC-87B9-DBA2-7DDB-7A092C0D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r>
              <a:rPr lang="en-GB">
                <a:ea typeface="+mj-lt"/>
                <a:cs typeface="+mj-lt"/>
              </a:rPr>
              <a:t>Sentiment Analysis</a:t>
            </a:r>
            <a:endParaRPr lang="en-US"/>
          </a:p>
        </p:txBody>
      </p:sp>
      <p:pic>
        <p:nvPicPr>
          <p:cNvPr id="4" name="Picture 3" descr="A word cloud with text&#10;&#10;AI-generated content may be incorrect.">
            <a:extLst>
              <a:ext uri="{FF2B5EF4-FFF2-40B4-BE49-F238E27FC236}">
                <a16:creationId xmlns:a16="http://schemas.microsoft.com/office/drawing/2014/main" id="{27C358E6-F40A-70A1-E8CD-D0C72B7D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836141"/>
            <a:ext cx="5295901" cy="28597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EE1E-4AEF-9585-4906-17571089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319" y="886437"/>
            <a:ext cx="4532690" cy="5138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GB" sz="1500" b="1"/>
              <a:t>Python-Based Sentiment Analysis (2023–2024)</a:t>
            </a:r>
            <a:endParaRPr lang="en-US" sz="1500" b="1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Sources: CNBC, CNN, NPR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All articles ranged from </a:t>
            </a:r>
            <a:r>
              <a:rPr lang="en-GB" sz="1500" b="1">
                <a:ea typeface="+mn-lt"/>
                <a:cs typeface="+mn-lt"/>
              </a:rPr>
              <a:t>neutral to positive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Focus on economic impact &amp; online sales growth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 b="1">
                <a:ea typeface="+mn-lt"/>
                <a:cs typeface="+mn-lt"/>
              </a:rPr>
              <a:t>Online sales</a:t>
            </a:r>
            <a:r>
              <a:rPr lang="en-GB" sz="1500">
                <a:ea typeface="+mn-lt"/>
                <a:cs typeface="+mn-lt"/>
              </a:rPr>
              <a:t> reached </a:t>
            </a:r>
            <a:r>
              <a:rPr lang="en-GB" sz="1500" b="1">
                <a:ea typeface="+mn-lt"/>
                <a:cs typeface="+mn-lt"/>
              </a:rPr>
              <a:t>$9.8B in 2023</a:t>
            </a:r>
            <a:r>
              <a:rPr lang="en-GB" sz="1500">
                <a:ea typeface="+mn-lt"/>
                <a:cs typeface="+mn-lt"/>
              </a:rPr>
              <a:t>, a </a:t>
            </a:r>
            <a:r>
              <a:rPr lang="en-GB" sz="1500" b="1">
                <a:ea typeface="+mn-lt"/>
                <a:cs typeface="+mn-lt"/>
              </a:rPr>
              <a:t>7.5% increase</a:t>
            </a:r>
            <a:r>
              <a:rPr lang="en-GB" sz="1500">
                <a:ea typeface="+mn-lt"/>
                <a:cs typeface="+mn-lt"/>
              </a:rPr>
              <a:t> YoY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Consumers more </a:t>
            </a:r>
            <a:r>
              <a:rPr lang="en-GB" sz="1500" b="1">
                <a:ea typeface="+mn-lt"/>
                <a:cs typeface="+mn-lt"/>
              </a:rPr>
              <a:t>strategic and calculated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Mixed views on pricing tactics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Rise in </a:t>
            </a:r>
            <a:r>
              <a:rPr lang="en-GB" sz="1500" b="1">
                <a:ea typeface="+mn-lt"/>
                <a:cs typeface="+mn-lt"/>
              </a:rPr>
              <a:t>price comparisons and extended deals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 b="1">
                <a:ea typeface="+mn-lt"/>
                <a:cs typeface="+mn-lt"/>
              </a:rPr>
              <a:t>Cyber Week</a:t>
            </a:r>
            <a:r>
              <a:rPr lang="en-GB" sz="1500">
                <a:ea typeface="+mn-lt"/>
                <a:cs typeface="+mn-lt"/>
              </a:rPr>
              <a:t> &gt; Black Friday in engagement; foot traffic only up </a:t>
            </a:r>
            <a:r>
              <a:rPr lang="en-GB" sz="1500" b="1">
                <a:ea typeface="+mn-lt"/>
                <a:cs typeface="+mn-lt"/>
              </a:rPr>
              <a:t>1%</a:t>
            </a:r>
            <a:endParaRPr lang="en-GB" sz="1500"/>
          </a:p>
          <a:p>
            <a:pPr marL="0" indent="0">
              <a:lnSpc>
                <a:spcPct val="110000"/>
              </a:lnSpc>
              <a:buNone/>
            </a:pPr>
            <a:endParaRPr lang="en-GB" sz="1500"/>
          </a:p>
          <a:p>
            <a:pPr>
              <a:lnSpc>
                <a:spcPct val="110000"/>
              </a:lnSpc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246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4A0C-C1CA-380A-37FA-DE7B4DFB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/>
          </a:bodyPr>
          <a:lstStyle/>
          <a:p>
            <a:r>
              <a:rPr lang="en-GB">
                <a:ea typeface="+mj-lt"/>
                <a:cs typeface="+mj-lt"/>
              </a:rPr>
              <a:t>Regression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8459-DB04-4D23-D15F-9FA10239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72" y="1051559"/>
            <a:ext cx="6382937" cy="5248656"/>
          </a:xfrm>
        </p:spPr>
        <p:txBody>
          <a:bodyPr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Objective:</a:t>
            </a:r>
            <a:r>
              <a:rPr lang="en-GB">
                <a:ea typeface="+mn-lt"/>
                <a:cs typeface="+mn-lt"/>
              </a:rPr>
              <a:t> Determine factors influencing discount percentages.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Variables: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Independent: Product category, year, MSRP, retailer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Dependent: Discount percentage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Findings: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Electronics tend to have higher discounts.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Older models receive deeper discounts.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Model Performance:</a:t>
            </a:r>
            <a:r>
              <a:rPr lang="en-GB">
                <a:ea typeface="+mn-lt"/>
                <a:cs typeface="+mn-lt"/>
              </a:rPr>
              <a:t> R² value indicating the model's explanatory power.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3991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BLACK FRIDAY</vt:lpstr>
      <vt:lpstr>Introduction</vt:lpstr>
      <vt:lpstr>Objective</vt:lpstr>
      <vt:lpstr>Data Sources</vt:lpstr>
      <vt:lpstr>System Overview</vt:lpstr>
      <vt:lpstr>Price Trends</vt:lpstr>
      <vt:lpstr>Sentiment Analysis</vt:lpstr>
      <vt:lpstr>Sentiment Analysis</vt:lpstr>
      <vt:lpstr>Regression Model</vt:lpstr>
      <vt:lpstr>Visual Insights</vt:lpstr>
      <vt:lpstr>Key Findings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</cp:revision>
  <dcterms:created xsi:type="dcterms:W3CDTF">2025-05-04T18:53:04Z</dcterms:created>
  <dcterms:modified xsi:type="dcterms:W3CDTF">2025-05-06T22:08:25Z</dcterms:modified>
</cp:coreProperties>
</file>