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9pt9dFJjlAvL387kN/i28ape3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65f0ab20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65f0ab2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50838bbe2_7_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50838bbe2_7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50838bbe2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50838bbe2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65f0ab204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65f0ab20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65f0ab20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65f0ab2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65f0ab2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65f0ab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65f0ab20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65f0ab2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a50838bbe2_7_339"/>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a50838bbe2_7_339"/>
          <p:cNvGrpSpPr/>
          <p:nvPr/>
        </p:nvGrpSpPr>
        <p:grpSpPr>
          <a:xfrm>
            <a:off x="0" y="654"/>
            <a:ext cx="6871435" cy="6845694"/>
            <a:chOff x="0" y="75"/>
            <a:chExt cx="5153705" cy="5152950"/>
          </a:xfrm>
        </p:grpSpPr>
        <p:sp>
          <p:nvSpPr>
            <p:cNvPr id="12" name="Google Shape;12;g1a50838bbe2_7_339"/>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a50838bbe2_7_339"/>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1a50838bbe2_7_339"/>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a50838bbe2_7_339"/>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1a50838bbe2_7_339"/>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1a50838bbe2_7_339"/>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1a50838bbe2_7_3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1a50838bbe2_7_435"/>
          <p:cNvGrpSpPr/>
          <p:nvPr/>
        </p:nvGrpSpPr>
        <p:grpSpPr>
          <a:xfrm>
            <a:off x="5875053" y="0"/>
            <a:ext cx="6316642" cy="6857248"/>
            <a:chOff x="4406400" y="0"/>
            <a:chExt cx="4737600" cy="5143065"/>
          </a:xfrm>
        </p:grpSpPr>
        <p:sp>
          <p:nvSpPr>
            <p:cNvPr id="107" name="Google Shape;107;g1a50838bbe2_7_43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1a50838bbe2_7_43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1a50838bbe2_7_43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1a50838bbe2_7_43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a50838bbe2_7_43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a50838bbe2_7_43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a50838bbe2_7_43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a50838bbe2_7_435"/>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a50838bbe2_7_43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a50838bbe2_7_43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a50838bbe2_7_43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a50838bbe2_7_43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a50838bbe2_7_43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a50838bbe2_7_43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a50838bbe2_7_4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a50838bbe2_7_43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a50838bbe2_7_43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a50838bbe2_7_43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1a50838bbe2_7_435"/>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1a50838bbe2_7_435"/>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1a50838bbe2_7_4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1a50838bbe2_7_4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1a50838bbe2_7_4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1a50838bbe2_7_46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g1a50838bbe2_7_46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1a50838bbe2_7_46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1a50838bbe2_7_4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1a50838bbe2_7_349"/>
          <p:cNvGrpSpPr/>
          <p:nvPr/>
        </p:nvGrpSpPr>
        <p:grpSpPr>
          <a:xfrm>
            <a:off x="5875053" y="0"/>
            <a:ext cx="6316642" cy="6857248"/>
            <a:chOff x="4406400" y="0"/>
            <a:chExt cx="4737600" cy="5143065"/>
          </a:xfrm>
        </p:grpSpPr>
        <p:sp>
          <p:nvSpPr>
            <p:cNvPr id="21" name="Google Shape;21;g1a50838bbe2_7_34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a50838bbe2_7_34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a50838bbe2_7_34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a50838bbe2_7_34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a50838bbe2_7_349"/>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a50838bbe2_7_34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a50838bbe2_7_349"/>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a50838bbe2_7_349"/>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a50838bbe2_7_34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a50838bbe2_7_349"/>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a50838bbe2_7_34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a50838bbe2_7_34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a50838bbe2_7_34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a50838bbe2_7_34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a50838bbe2_7_349"/>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a50838bbe2_7_34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a50838bbe2_7_349"/>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a50838bbe2_7_34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1a50838bbe2_7_349"/>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1a50838bbe2_7_3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1a50838bbe2_7_371"/>
          <p:cNvGrpSpPr/>
          <p:nvPr/>
        </p:nvGrpSpPr>
        <p:grpSpPr>
          <a:xfrm>
            <a:off x="0" y="507989"/>
            <a:ext cx="1383765" cy="1355016"/>
            <a:chOff x="0" y="381001"/>
            <a:chExt cx="1037850" cy="1016287"/>
          </a:xfrm>
        </p:grpSpPr>
        <p:sp>
          <p:nvSpPr>
            <p:cNvPr id="43" name="Google Shape;43;g1a50838bbe2_7_37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a50838bbe2_7_37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a50838bbe2_7_37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1a50838bbe2_7_371"/>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1a50838bbe2_7_3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1a50838bbe2_7_378"/>
          <p:cNvGrpSpPr/>
          <p:nvPr/>
        </p:nvGrpSpPr>
        <p:grpSpPr>
          <a:xfrm>
            <a:off x="0" y="507989"/>
            <a:ext cx="1383765" cy="1355016"/>
            <a:chOff x="0" y="381001"/>
            <a:chExt cx="1037850" cy="1016287"/>
          </a:xfrm>
        </p:grpSpPr>
        <p:sp>
          <p:nvSpPr>
            <p:cNvPr id="50" name="Google Shape;50;g1a50838bbe2_7_37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a50838bbe2_7_37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a50838bbe2_7_37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1a50838bbe2_7_378"/>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a50838bbe2_7_378"/>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1a50838bbe2_7_3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1a50838bbe2_7_386"/>
          <p:cNvGrpSpPr/>
          <p:nvPr/>
        </p:nvGrpSpPr>
        <p:grpSpPr>
          <a:xfrm>
            <a:off x="0" y="507989"/>
            <a:ext cx="1383765" cy="1355016"/>
            <a:chOff x="0" y="381001"/>
            <a:chExt cx="1037850" cy="1016287"/>
          </a:xfrm>
        </p:grpSpPr>
        <p:sp>
          <p:nvSpPr>
            <p:cNvPr id="58" name="Google Shape;58;g1a50838bbe2_7_3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a50838bbe2_7_3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1a50838bbe2_7_38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1a50838bbe2_7_3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1a50838bbe2_7_392"/>
          <p:cNvGrpSpPr/>
          <p:nvPr/>
        </p:nvGrpSpPr>
        <p:grpSpPr>
          <a:xfrm>
            <a:off x="0" y="507989"/>
            <a:ext cx="1383765" cy="1355016"/>
            <a:chOff x="0" y="381001"/>
            <a:chExt cx="1037850" cy="1016287"/>
          </a:xfrm>
        </p:grpSpPr>
        <p:sp>
          <p:nvSpPr>
            <p:cNvPr id="64" name="Google Shape;64;g1a50838bbe2_7_39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a50838bbe2_7_39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a50838bbe2_7_392"/>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1a50838bbe2_7_392"/>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1a50838bbe2_7_3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1a50838bbe2_7_399"/>
          <p:cNvGrpSpPr/>
          <p:nvPr/>
        </p:nvGrpSpPr>
        <p:grpSpPr>
          <a:xfrm>
            <a:off x="5875053" y="0"/>
            <a:ext cx="6316642" cy="6857829"/>
            <a:chOff x="4406400" y="0"/>
            <a:chExt cx="4737600" cy="5143500"/>
          </a:xfrm>
        </p:grpSpPr>
        <p:sp>
          <p:nvSpPr>
            <p:cNvPr id="71" name="Google Shape;71;g1a50838bbe2_7_399"/>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a50838bbe2_7_399"/>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a50838bbe2_7_399"/>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a50838bbe2_7_399"/>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a50838bbe2_7_399"/>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a50838bbe2_7_399"/>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a50838bbe2_7_399"/>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a50838bbe2_7_399"/>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a50838bbe2_7_39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a50838bbe2_7_399"/>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a50838bbe2_7_399"/>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a50838bbe2_7_399"/>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a50838bbe2_7_399"/>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a50838bbe2_7_39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a50838bbe2_7_399"/>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a50838bbe2_7_399"/>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a50838bbe2_7_399"/>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a50838bbe2_7_399"/>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1a50838bbe2_7_399"/>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1a50838bbe2_7_3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1a50838bbe2_7_421"/>
          <p:cNvGrpSpPr/>
          <p:nvPr/>
        </p:nvGrpSpPr>
        <p:grpSpPr>
          <a:xfrm>
            <a:off x="0" y="507989"/>
            <a:ext cx="1383765" cy="1355016"/>
            <a:chOff x="0" y="381001"/>
            <a:chExt cx="1037850" cy="1016287"/>
          </a:xfrm>
        </p:grpSpPr>
        <p:sp>
          <p:nvSpPr>
            <p:cNvPr id="93" name="Google Shape;93;g1a50838bbe2_7_42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a50838bbe2_7_42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1a50838bbe2_7_421"/>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1a50838bbe2_7_421"/>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1a50838bbe2_7_421"/>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1a50838bbe2_7_4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1a50838bbe2_7_429"/>
          <p:cNvGrpSpPr/>
          <p:nvPr/>
        </p:nvGrpSpPr>
        <p:grpSpPr>
          <a:xfrm>
            <a:off x="0" y="5504636"/>
            <a:ext cx="931877" cy="912853"/>
            <a:chOff x="0" y="3785672"/>
            <a:chExt cx="698925" cy="684657"/>
          </a:xfrm>
        </p:grpSpPr>
        <p:sp>
          <p:nvSpPr>
            <p:cNvPr id="101" name="Google Shape;101;g1a50838bbe2_7_429"/>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a50838bbe2_7_429"/>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1a50838bbe2_7_429"/>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1a50838bbe2_7_4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1a50838bbe2_7_33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1a50838bbe2_7_33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1a50838bbe2_7_3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1524000" y="2515393"/>
            <a:ext cx="9144000" cy="9945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3207"/>
              <a:buFont typeface="Calibri"/>
              <a:buNone/>
            </a:pPr>
            <a:r>
              <a:rPr lang="en-US"/>
              <a:t>Book Management System</a:t>
            </a:r>
            <a:endParaRPr/>
          </a:p>
        </p:txBody>
      </p:sp>
      <p:sp>
        <p:nvSpPr>
          <p:cNvPr id="141" name="Google Shape;141;p1"/>
          <p:cNvSpPr txBox="1"/>
          <p:nvPr>
            <p:ph idx="1" type="subTitle"/>
          </p:nvPr>
        </p:nvSpPr>
        <p:spPr>
          <a:xfrm>
            <a:off x="3617757" y="4245512"/>
            <a:ext cx="4956600" cy="18480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urier New"/>
              <a:buNone/>
            </a:pPr>
            <a:r>
              <a:rPr b="0" i="0" lang="en-US" sz="1200" u="none" cap="none" strike="noStrike">
                <a:solidFill>
                  <a:schemeClr val="dk1"/>
                </a:solidFill>
                <a:latin typeface="Courier New"/>
                <a:ea typeface="Courier New"/>
                <a:cs typeface="Courier New"/>
                <a:sym typeface="Courier New"/>
              </a:rPr>
              <a:t>BY: JOHN NGUYEN, AARON MARKOWITZ, and ALEXANDER FATJO</a:t>
            </a:r>
            <a:r>
              <a:rPr b="0" i="0" lang="en-US" sz="900" u="none" cap="none" strike="noStrike">
                <a:solidFill>
                  <a:schemeClr val="dk1"/>
                </a:solidFill>
              </a:rPr>
              <a:t>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1a65f0ab204_0_12"/>
          <p:cNvPicPr preferRelativeResize="0"/>
          <p:nvPr/>
        </p:nvPicPr>
        <p:blipFill rotWithShape="1">
          <a:blip r:embed="rId3">
            <a:alphaModFix/>
          </a:blip>
          <a:srcRect b="3100" l="879" r="276" t="0"/>
          <a:stretch/>
        </p:blipFill>
        <p:spPr>
          <a:xfrm>
            <a:off x="0" y="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type="title"/>
          </p:nvPr>
        </p:nvSpPr>
        <p:spPr>
          <a:xfrm>
            <a:off x="838200" y="32790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Troubleshooting</a:t>
            </a:r>
            <a:endParaRPr/>
          </a:p>
        </p:txBody>
      </p:sp>
      <p:sp>
        <p:nvSpPr>
          <p:cNvPr id="200" name="Google Shape;200;p6"/>
          <p:cNvSpPr txBox="1"/>
          <p:nvPr/>
        </p:nvSpPr>
        <p:spPr>
          <a:xfrm>
            <a:off x="1119475" y="1881475"/>
            <a:ext cx="97461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Lato"/>
              <a:buChar char="●"/>
            </a:pPr>
            <a:r>
              <a:rPr lang="en-US" sz="2000">
                <a:solidFill>
                  <a:schemeClr val="lt1"/>
                </a:solidFill>
                <a:latin typeface="Lato"/>
                <a:ea typeface="Lato"/>
                <a:cs typeface="Lato"/>
                <a:sym typeface="Lato"/>
              </a:rPr>
              <a:t>‘clear_screen()’ function is a universal alternative to ‘system(“cls”) which is OS-specific.</a:t>
            </a:r>
            <a:endParaRPr sz="2000">
              <a:solidFill>
                <a:schemeClr val="lt1"/>
              </a:solidFill>
              <a:latin typeface="Lato"/>
              <a:ea typeface="Lato"/>
              <a:cs typeface="Lato"/>
              <a:sym typeface="Lato"/>
            </a:endParaRPr>
          </a:p>
          <a:p>
            <a:pPr indent="-355600" lvl="1" marL="914400" rtl="0" algn="l">
              <a:spcBef>
                <a:spcPts val="0"/>
              </a:spcBef>
              <a:spcAft>
                <a:spcPts val="0"/>
              </a:spcAft>
              <a:buClr>
                <a:schemeClr val="lt1"/>
              </a:buClr>
              <a:buSzPts val="2000"/>
              <a:buFont typeface="Lato"/>
              <a:buChar char="○"/>
            </a:pPr>
            <a:r>
              <a:rPr lang="en-US" sz="2000">
                <a:solidFill>
                  <a:schemeClr val="lt1"/>
                </a:solidFill>
                <a:latin typeface="Lato"/>
                <a:ea typeface="Lato"/>
                <a:cs typeface="Lato"/>
                <a:sym typeface="Lato"/>
              </a:rPr>
              <a:t>This is done by outputting a specific </a:t>
            </a:r>
            <a:r>
              <a:rPr lang="en-US" sz="2000">
                <a:solidFill>
                  <a:schemeClr val="lt1"/>
                </a:solidFill>
                <a:latin typeface="Lato"/>
                <a:ea typeface="Lato"/>
                <a:cs typeface="Lato"/>
                <a:sym typeface="Lato"/>
              </a:rPr>
              <a:t>number</a:t>
            </a:r>
            <a:r>
              <a:rPr lang="en-US" sz="2000">
                <a:solidFill>
                  <a:schemeClr val="lt1"/>
                </a:solidFill>
                <a:latin typeface="Lato"/>
                <a:ea typeface="Lato"/>
                <a:cs typeface="Lato"/>
                <a:sym typeface="Lato"/>
              </a:rPr>
              <a:t> of ‘newline’s(using ‘string(# of lines, ‘\n’)’)</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US" sz="2000">
                <a:solidFill>
                  <a:schemeClr val="lt1"/>
                </a:solidFill>
                <a:latin typeface="Lato"/>
                <a:ea typeface="Lato"/>
                <a:cs typeface="Lato"/>
                <a:sym typeface="Lato"/>
              </a:rPr>
              <a:t>cin.ignore removed any unnecessary inputs in the input buffer which caused some issues when appending something into the file.</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US" sz="2000">
                <a:solidFill>
                  <a:schemeClr val="lt1"/>
                </a:solidFill>
                <a:latin typeface="Lato"/>
                <a:ea typeface="Lato"/>
                <a:cs typeface="Lato"/>
                <a:sym typeface="Lato"/>
              </a:rPr>
              <a:t>Required Admin </a:t>
            </a:r>
            <a:r>
              <a:rPr lang="en-US" sz="2000">
                <a:solidFill>
                  <a:schemeClr val="lt1"/>
                </a:solidFill>
                <a:latin typeface="Lato"/>
                <a:ea typeface="Lato"/>
                <a:cs typeface="Lato"/>
                <a:sym typeface="Lato"/>
              </a:rPr>
              <a:t>Privilages</a:t>
            </a:r>
            <a:r>
              <a:rPr lang="en-US" sz="2000">
                <a:solidFill>
                  <a:schemeClr val="lt1"/>
                </a:solidFill>
                <a:latin typeface="Lato"/>
                <a:ea typeface="Lato"/>
                <a:cs typeface="Lato"/>
                <a:sym typeface="Lato"/>
              </a:rPr>
              <a:t> In order to access any files depending on their location</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t/>
            </a:r>
            <a:endParaRPr sz="20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a50838bbe2_7_46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Troubleshooting cont.</a:t>
            </a:r>
            <a:endParaRPr/>
          </a:p>
        </p:txBody>
      </p:sp>
      <p:sp>
        <p:nvSpPr>
          <p:cNvPr id="206" name="Google Shape;206;g1a50838bbe2_7_469"/>
          <p:cNvSpPr txBox="1"/>
          <p:nvPr>
            <p:ph idx="1" type="body"/>
          </p:nvPr>
        </p:nvSpPr>
        <p:spPr>
          <a:xfrm>
            <a:off x="762950" y="1816200"/>
            <a:ext cx="10515600" cy="43512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n-US" sz="1600"/>
              <a:t>An issue that came up and still needs work is that when you delete a file it deleted the line, therefore the one below that one becomes the new one but it still says the same id as when it was in that line but now it’s technically in the new spot. EXAMPLE: </a:t>
            </a:r>
            <a:endParaRPr sz="1600"/>
          </a:p>
          <a:p>
            <a:pPr indent="0" lvl="0" marL="0" rtl="0" algn="l">
              <a:lnSpc>
                <a:spcPct val="115000"/>
              </a:lnSpc>
              <a:spcBef>
                <a:spcPts val="0"/>
              </a:spcBef>
              <a:spcAft>
                <a:spcPts val="0"/>
              </a:spcAft>
              <a:buNone/>
            </a:pPr>
            <a:r>
              <a:rPr lang="en-US" sz="1600"/>
              <a:t>Before:</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US" sz="1600"/>
              <a:t>After: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US" sz="1600"/>
              <a:t>The problem this causes is that “2” is now technically in the “1” slot and when you try to edit it it needs the input of 1 instead of 2.</a:t>
            </a:r>
            <a:endParaRPr sz="2200"/>
          </a:p>
        </p:txBody>
      </p:sp>
      <p:pic>
        <p:nvPicPr>
          <p:cNvPr id="207" name="Google Shape;207;g1a50838bbe2_7_469"/>
          <p:cNvPicPr preferRelativeResize="0"/>
          <p:nvPr/>
        </p:nvPicPr>
        <p:blipFill>
          <a:blip r:embed="rId3">
            <a:alphaModFix/>
          </a:blip>
          <a:stretch>
            <a:fillRect/>
          </a:stretch>
        </p:blipFill>
        <p:spPr>
          <a:xfrm>
            <a:off x="1591750" y="2598325"/>
            <a:ext cx="5505450" cy="1162050"/>
          </a:xfrm>
          <a:prstGeom prst="rect">
            <a:avLst/>
          </a:prstGeom>
          <a:noFill/>
          <a:ln>
            <a:noFill/>
          </a:ln>
        </p:spPr>
      </p:pic>
      <p:pic>
        <p:nvPicPr>
          <p:cNvPr id="208" name="Google Shape;208;g1a50838bbe2_7_469"/>
          <p:cNvPicPr preferRelativeResize="0"/>
          <p:nvPr/>
        </p:nvPicPr>
        <p:blipFill>
          <a:blip r:embed="rId4">
            <a:alphaModFix/>
          </a:blip>
          <a:stretch>
            <a:fillRect/>
          </a:stretch>
        </p:blipFill>
        <p:spPr>
          <a:xfrm>
            <a:off x="1591750" y="3842000"/>
            <a:ext cx="5581650" cy="138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Conclusion</a:t>
            </a:r>
            <a:endParaRPr/>
          </a:p>
        </p:txBody>
      </p:sp>
      <p:sp>
        <p:nvSpPr>
          <p:cNvPr id="214" name="Google Shape;21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1600"/>
              </a:spcAft>
              <a:buClr>
                <a:schemeClr val="dk1"/>
              </a:buClr>
              <a:buSzPts val="2800"/>
              <a:buNone/>
            </a:pPr>
            <a:r>
              <a:rPr lang="en-US" sz="2400"/>
              <a:t>Our goal for this project was to create an easy and accessible system for users to access books. Not only is it for the benefit of the users, but the ability to organize and store books and their status allows the library </a:t>
            </a:r>
            <a:r>
              <a:rPr lang="en-US" sz="2400"/>
              <a:t>management</a:t>
            </a:r>
            <a:r>
              <a:rPr lang="en-US" sz="2400"/>
              <a:t> to stay organized and have no issues regarding their inventory. The purpose of this program is remove the stress and difficulty of manual book handling which is subject to error through human mistakes, natural </a:t>
            </a:r>
            <a:r>
              <a:rPr lang="en-US" sz="2400"/>
              <a:t>occurrences</a:t>
            </a:r>
            <a:r>
              <a:rPr lang="en-US" sz="2400"/>
              <a:t>, etc. Using a digital system is much more beneficial for storage purposes and overall efficiency.</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a50838bbe2_1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Program Execution</a:t>
            </a:r>
            <a:endParaRPr/>
          </a:p>
        </p:txBody>
      </p:sp>
      <p:sp>
        <p:nvSpPr>
          <p:cNvPr id="220" name="Google Shape;220;g1a50838bbe2_1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Table of Content</a:t>
            </a:r>
            <a:endParaRPr/>
          </a:p>
        </p:txBody>
      </p:sp>
      <p:sp>
        <p:nvSpPr>
          <p:cNvPr id="147" name="Google Shape;147;p2"/>
          <p:cNvSpPr txBox="1"/>
          <p:nvPr/>
        </p:nvSpPr>
        <p:spPr>
          <a:xfrm>
            <a:off x="1128900" y="1690700"/>
            <a:ext cx="98118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lt1"/>
              </a:buClr>
              <a:buSzPts val="2800"/>
              <a:buFont typeface="Lato"/>
              <a:buChar char="●"/>
            </a:pPr>
            <a:r>
              <a:rPr lang="en-US" sz="2800">
                <a:solidFill>
                  <a:schemeClr val="lt1"/>
                </a:solidFill>
                <a:latin typeface="Lato"/>
                <a:ea typeface="Lato"/>
                <a:cs typeface="Lato"/>
                <a:sym typeface="Lato"/>
              </a:rPr>
              <a:t>File Operations</a:t>
            </a:r>
            <a:endParaRPr sz="2800">
              <a:solidFill>
                <a:schemeClr val="lt1"/>
              </a:solidFill>
              <a:latin typeface="Lato"/>
              <a:ea typeface="Lato"/>
              <a:cs typeface="Lato"/>
              <a:sym typeface="Lato"/>
            </a:endParaRPr>
          </a:p>
          <a:p>
            <a:pPr indent="-406400" lvl="0" marL="457200" rtl="0" algn="l">
              <a:spcBef>
                <a:spcPts val="0"/>
              </a:spcBef>
              <a:spcAft>
                <a:spcPts val="0"/>
              </a:spcAft>
              <a:buClr>
                <a:schemeClr val="lt1"/>
              </a:buClr>
              <a:buSzPts val="2800"/>
              <a:buFont typeface="Lato"/>
              <a:buChar char="●"/>
            </a:pPr>
            <a:r>
              <a:rPr lang="en-US" sz="2800">
                <a:solidFill>
                  <a:schemeClr val="lt1"/>
                </a:solidFill>
                <a:latin typeface="Lato"/>
                <a:ea typeface="Lato"/>
                <a:cs typeface="Lato"/>
                <a:sym typeface="Lato"/>
              </a:rPr>
              <a:t>GUI</a:t>
            </a:r>
            <a:endParaRPr sz="28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Project Goal &amp; Abstract</a:t>
            </a:r>
            <a:endParaRPr/>
          </a:p>
        </p:txBody>
      </p:sp>
      <p:sp>
        <p:nvSpPr>
          <p:cNvPr id="153" name="Google Shape;15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t>Create a universal Book Management Program that can run on nearly all computers(are not specific to windows, mac or linux).</a:t>
            </a:r>
            <a:endParaRPr/>
          </a:p>
          <a:p>
            <a:pPr indent="-228600" lvl="0" marL="228600" rtl="0" algn="l">
              <a:lnSpc>
                <a:spcPct val="90000"/>
              </a:lnSpc>
              <a:spcBef>
                <a:spcPts val="1000"/>
              </a:spcBef>
              <a:spcAft>
                <a:spcPts val="0"/>
              </a:spcAft>
              <a:buClr>
                <a:schemeClr val="lt1"/>
              </a:buClr>
              <a:buSzPts val="2800"/>
              <a:buChar char="●"/>
            </a:pPr>
            <a:r>
              <a:rPr lang="en-US"/>
              <a:t>Simple UI to allow all to use.</a:t>
            </a:r>
            <a:endParaRPr/>
          </a:p>
          <a:p>
            <a:pPr indent="-228600" lvl="0" marL="228600" rtl="0" algn="l">
              <a:lnSpc>
                <a:spcPct val="90000"/>
              </a:lnSpc>
              <a:spcBef>
                <a:spcPts val="1000"/>
              </a:spcBef>
              <a:spcAft>
                <a:spcPts val="0"/>
              </a:spcAft>
              <a:buClr>
                <a:schemeClr val="lt1"/>
              </a:buClr>
              <a:buSzPts val="2800"/>
              <a:buChar char="●"/>
            </a:pPr>
            <a:r>
              <a:rPr lang="en-US"/>
              <a:t>Understand File Handling better</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Why Book Management?</a:t>
            </a:r>
            <a:endParaRPr/>
          </a:p>
        </p:txBody>
      </p:sp>
      <p:sp>
        <p:nvSpPr>
          <p:cNvPr id="159" name="Google Shape;159;p4"/>
          <p:cNvSpPr txBox="1"/>
          <p:nvPr/>
        </p:nvSpPr>
        <p:spPr>
          <a:xfrm>
            <a:off x="1110075" y="1834450"/>
            <a:ext cx="9717900" cy="974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1600"/>
              </a:spcAft>
              <a:buNone/>
            </a:pPr>
            <a:r>
              <a:rPr lang="en-US" sz="1900">
                <a:solidFill>
                  <a:schemeClr val="lt1"/>
                </a:solidFill>
                <a:latin typeface="Lato"/>
                <a:ea typeface="Lato"/>
                <a:cs typeface="Lato"/>
                <a:sym typeface="Lato"/>
              </a:rPr>
              <a:t>File handling is an interesting feature and can provide a way to save changes permanently while the code is running instead of the program </a:t>
            </a:r>
            <a:r>
              <a:rPr lang="en-US" sz="1900">
                <a:solidFill>
                  <a:schemeClr val="lt1"/>
                </a:solidFill>
                <a:latin typeface="Lato"/>
                <a:ea typeface="Lato"/>
                <a:cs typeface="Lato"/>
                <a:sym typeface="Lato"/>
              </a:rPr>
              <a:t>resetting</a:t>
            </a:r>
            <a:r>
              <a:rPr lang="en-US" sz="1900">
                <a:solidFill>
                  <a:schemeClr val="lt1"/>
                </a:solidFill>
                <a:latin typeface="Lato"/>
                <a:ea typeface="Lato"/>
                <a:cs typeface="Lato"/>
                <a:sym typeface="Lato"/>
              </a:rPr>
              <a:t> to its base values. This project can be used to make a r</a:t>
            </a:r>
            <a:r>
              <a:rPr lang="en-US" sz="1900">
                <a:solidFill>
                  <a:schemeClr val="lt1"/>
                </a:solidFill>
                <a:latin typeface="Lato"/>
                <a:ea typeface="Lato"/>
                <a:cs typeface="Lato"/>
                <a:sym typeface="Lato"/>
              </a:rPr>
              <a:t>ealistic, useful program that can be improved.</a:t>
            </a:r>
            <a:endParaRPr sz="2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838200" y="3557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Software requirements </a:t>
            </a:r>
            <a:endParaRPr/>
          </a:p>
        </p:txBody>
      </p:sp>
      <p:sp>
        <p:nvSpPr>
          <p:cNvPr id="165" name="Google Shape;16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sz="2800"/>
              <a:t>[Headers]</a:t>
            </a:r>
            <a:endParaRPr sz="2800"/>
          </a:p>
          <a:p>
            <a:pPr indent="-228600" lvl="0" marL="228600" rtl="0" algn="l">
              <a:lnSpc>
                <a:spcPct val="90000"/>
              </a:lnSpc>
              <a:spcBef>
                <a:spcPts val="1000"/>
              </a:spcBef>
              <a:spcAft>
                <a:spcPts val="0"/>
              </a:spcAft>
              <a:buClr>
                <a:schemeClr val="lt1"/>
              </a:buClr>
              <a:buSzPts val="2800"/>
              <a:buChar char="●"/>
            </a:pPr>
            <a:r>
              <a:rPr i="0" lang="en-US" sz="2800" u="none" cap="none" strike="noStrike"/>
              <a:t>conio.h</a:t>
            </a:r>
            <a:endParaRPr sz="2800"/>
          </a:p>
          <a:p>
            <a:pPr indent="-228600" lvl="0" marL="228600" rtl="0" algn="l">
              <a:lnSpc>
                <a:spcPct val="90000"/>
              </a:lnSpc>
              <a:spcBef>
                <a:spcPts val="1000"/>
              </a:spcBef>
              <a:spcAft>
                <a:spcPts val="0"/>
              </a:spcAft>
              <a:buClr>
                <a:schemeClr val="lt1"/>
              </a:buClr>
              <a:buSzPts val="2800"/>
              <a:buChar char="●"/>
            </a:pPr>
            <a:r>
              <a:rPr lang="en-US" sz="2800"/>
              <a:t>f</a:t>
            </a:r>
            <a:r>
              <a:rPr i="0" lang="en-US" sz="2800" u="none" cap="none" strike="noStrike"/>
              <a:t>stream</a:t>
            </a:r>
            <a:endParaRPr i="0" sz="2800" u="none" cap="none" strike="noStrike"/>
          </a:p>
          <a:p>
            <a:pPr indent="-228600" lvl="0" marL="228600" rtl="0" algn="l">
              <a:lnSpc>
                <a:spcPct val="90000"/>
              </a:lnSpc>
              <a:spcBef>
                <a:spcPts val="1000"/>
              </a:spcBef>
              <a:spcAft>
                <a:spcPts val="0"/>
              </a:spcAft>
              <a:buClr>
                <a:schemeClr val="lt1"/>
              </a:buClr>
              <a:buSzPts val="2800"/>
              <a:buChar char="●"/>
            </a:pPr>
            <a:r>
              <a:rPr lang="en-US" sz="2800"/>
              <a:t>iostream</a:t>
            </a:r>
            <a:endParaRPr sz="2800"/>
          </a:p>
          <a:p>
            <a:pPr indent="-228600" lvl="0" marL="228600" rtl="0" algn="l">
              <a:lnSpc>
                <a:spcPct val="90000"/>
              </a:lnSpc>
              <a:spcBef>
                <a:spcPts val="1000"/>
              </a:spcBef>
              <a:spcAft>
                <a:spcPts val="0"/>
              </a:spcAft>
              <a:buClr>
                <a:schemeClr val="lt1"/>
              </a:buClr>
              <a:buSzPts val="2800"/>
              <a:buChar char="●"/>
            </a:pPr>
            <a:r>
              <a:rPr i="0" lang="en-US" sz="2800" u="none" cap="none" strike="noStrike"/>
              <a:t>limits</a:t>
            </a:r>
            <a:endParaRPr i="0" sz="2800" u="none" cap="none" strike="noStrike"/>
          </a:p>
          <a:p>
            <a:pPr indent="-228600" lvl="0" marL="228600" rtl="0" algn="l">
              <a:lnSpc>
                <a:spcPct val="90000"/>
              </a:lnSpc>
              <a:spcBef>
                <a:spcPts val="1600"/>
              </a:spcBef>
              <a:spcAft>
                <a:spcPts val="0"/>
              </a:spcAft>
              <a:buClr>
                <a:schemeClr val="lt1"/>
              </a:buClr>
              <a:buSzPts val="2800"/>
              <a:buChar char="●"/>
            </a:pPr>
            <a:r>
              <a:rPr lang="en-US" sz="2800"/>
              <a:t>strings</a:t>
            </a:r>
            <a:endParaRPr sz="2800"/>
          </a:p>
          <a:p>
            <a:pPr indent="-228600" lvl="0" marL="228600" rtl="0" algn="l">
              <a:lnSpc>
                <a:spcPct val="90000"/>
              </a:lnSpc>
              <a:spcBef>
                <a:spcPts val="1600"/>
              </a:spcBef>
              <a:spcAft>
                <a:spcPts val="1600"/>
              </a:spcAft>
              <a:buClr>
                <a:schemeClr val="lt1"/>
              </a:buClr>
              <a:buSzPts val="2800"/>
              <a:buChar char="●"/>
            </a:pPr>
            <a:r>
              <a:rPr lang="en-US" sz="2800"/>
              <a:t>WinForms</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a65f0ab204_2_2"/>
          <p:cNvSpPr txBox="1"/>
          <p:nvPr>
            <p:ph type="title"/>
          </p:nvPr>
        </p:nvSpPr>
        <p:spPr>
          <a:xfrm>
            <a:off x="838200" y="0"/>
            <a:ext cx="10515600" cy="1003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File Operations</a:t>
            </a:r>
            <a:endParaRPr/>
          </a:p>
        </p:txBody>
      </p:sp>
      <p:sp>
        <p:nvSpPr>
          <p:cNvPr id="171" name="Google Shape;171;g1a65f0ab204_2_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fstream commands for c++(source code)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US"/>
              <a:t>Streamwriter(c#/winforms)</a:t>
            </a:r>
            <a:endParaRPr/>
          </a:p>
          <a:p>
            <a:pPr indent="0" lvl="0" marL="0" rtl="0" algn="l">
              <a:spcBef>
                <a:spcPts val="1600"/>
              </a:spcBef>
              <a:spcAft>
                <a:spcPts val="0"/>
              </a:spcAft>
              <a:buNone/>
            </a:pPr>
            <a:r>
              <a:rPr lang="en-US"/>
              <a:t>	&gt;StreamWriter.</a:t>
            </a:r>
            <a:endParaRPr/>
          </a:p>
          <a:p>
            <a:pPr indent="0" lvl="0" marL="0" rtl="0" algn="l">
              <a:spcBef>
                <a:spcPts val="1600"/>
              </a:spcBef>
              <a:spcAft>
                <a:spcPts val="1600"/>
              </a:spcAft>
              <a:buNone/>
            </a:pPr>
            <a:r>
              <a:rPr lang="en-US"/>
              <a:t>	&gt;Write, Read, Close, etc.(Similar to fstream).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1a65f0ab204_0_20"/>
          <p:cNvPicPr preferRelativeResize="0"/>
          <p:nvPr/>
        </p:nvPicPr>
        <p:blipFill rotWithShape="1">
          <a:blip r:embed="rId3">
            <a:alphaModFix/>
          </a:blip>
          <a:srcRect b="2877" l="0" r="0" t="560"/>
          <a:stretch/>
        </p:blipFill>
        <p:spPr>
          <a:xfrm>
            <a:off x="0" y="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a65f0ab204_0_0"/>
          <p:cNvSpPr txBox="1"/>
          <p:nvPr>
            <p:ph type="title"/>
          </p:nvPr>
        </p:nvSpPr>
        <p:spPr>
          <a:xfrm>
            <a:off x="748725" y="0"/>
            <a:ext cx="10515600" cy="945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UI-Properties</a:t>
            </a:r>
            <a:endParaRPr/>
          </a:p>
        </p:txBody>
      </p:sp>
      <p:sp>
        <p:nvSpPr>
          <p:cNvPr id="182" name="Google Shape;182;g1a65f0ab204_0_0"/>
          <p:cNvSpPr txBox="1"/>
          <p:nvPr>
            <p:ph idx="1" type="body"/>
          </p:nvPr>
        </p:nvSpPr>
        <p:spPr>
          <a:xfrm>
            <a:off x="50" y="856250"/>
            <a:ext cx="12192000" cy="6001500"/>
          </a:xfrm>
          <a:prstGeom prst="rect">
            <a:avLst/>
          </a:prstGeom>
        </p:spPr>
        <p:txBody>
          <a:bodyPr anchorCtr="0" anchor="t" bIns="45700" lIns="91425" spcFirstLastPara="1" rIns="91425" wrap="square" tIns="45700">
            <a:normAutofit fontScale="77500" lnSpcReduction="20000"/>
          </a:bodyPr>
          <a:lstStyle/>
          <a:p>
            <a:pPr indent="0" lvl="0" marL="0" rtl="0" algn="l">
              <a:lnSpc>
                <a:spcPct val="100000"/>
              </a:lnSpc>
              <a:spcBef>
                <a:spcPts val="1000"/>
              </a:spcBef>
              <a:spcAft>
                <a:spcPts val="0"/>
              </a:spcAft>
              <a:buNone/>
            </a:pPr>
            <a:r>
              <a:rPr b="1" lang="en-US" sz="2667" u="sng"/>
              <a:t>localizable Forms:</a:t>
            </a:r>
            <a:endParaRPr b="1" sz="2667" u="sng"/>
          </a:p>
          <a:p>
            <a:pPr indent="0" lvl="0" marL="0" rtl="0" algn="l">
              <a:lnSpc>
                <a:spcPct val="100000"/>
              </a:lnSpc>
              <a:spcBef>
                <a:spcPts val="1600"/>
              </a:spcBef>
              <a:spcAft>
                <a:spcPts val="0"/>
              </a:spcAft>
              <a:buNone/>
            </a:pPr>
            <a:r>
              <a:rPr lang="en-US" sz="2667"/>
              <a:t>		</a:t>
            </a:r>
            <a:r>
              <a:rPr lang="en-US" sz="2549"/>
              <a:t>&gt;Determines if there will be Elements/Data specific to said window(Form) or if it’s purely UI.</a:t>
            </a:r>
            <a:endParaRPr sz="2549"/>
          </a:p>
          <a:p>
            <a:pPr indent="0" lvl="0" marL="0" rtl="0" algn="l">
              <a:lnSpc>
                <a:spcPct val="100000"/>
              </a:lnSpc>
              <a:spcBef>
                <a:spcPts val="1600"/>
              </a:spcBef>
              <a:spcAft>
                <a:spcPts val="0"/>
              </a:spcAft>
              <a:buNone/>
            </a:pPr>
            <a:r>
              <a:rPr b="1" lang="en-US" sz="2667" u="sng"/>
              <a:t>Element Validation:</a:t>
            </a:r>
            <a:endParaRPr b="1" sz="2667" u="sng"/>
          </a:p>
          <a:p>
            <a:pPr indent="457200" lvl="0" marL="0" rtl="0" algn="l">
              <a:lnSpc>
                <a:spcPct val="100000"/>
              </a:lnSpc>
              <a:spcBef>
                <a:spcPts val="1600"/>
              </a:spcBef>
              <a:spcAft>
                <a:spcPts val="0"/>
              </a:spcAft>
              <a:buNone/>
            </a:pPr>
            <a:r>
              <a:rPr lang="en-US" sz="2314"/>
              <a:t>&gt;Enabling 'causes validation' for objects(buttons) in order to trigger an event</a:t>
            </a:r>
            <a:endParaRPr sz="2314"/>
          </a:p>
          <a:p>
            <a:pPr indent="0" lvl="0" marL="0" rtl="0" algn="l">
              <a:lnSpc>
                <a:spcPct val="100000"/>
              </a:lnSpc>
              <a:spcBef>
                <a:spcPts val="1600"/>
              </a:spcBef>
              <a:spcAft>
                <a:spcPts val="0"/>
              </a:spcAft>
              <a:buNone/>
            </a:pPr>
            <a:r>
              <a:rPr lang="en-US" sz="2314"/>
              <a:t>	&gt;Ex: needed for buttons, UI guidance(linking to another form, or exiting), and any other interactive Elements within the form.</a:t>
            </a:r>
            <a:endParaRPr sz="2314"/>
          </a:p>
          <a:p>
            <a:pPr indent="0" lvl="0" marL="0" rtl="0" algn="l">
              <a:lnSpc>
                <a:spcPct val="100000"/>
              </a:lnSpc>
              <a:spcBef>
                <a:spcPts val="1600"/>
              </a:spcBef>
              <a:spcAft>
                <a:spcPts val="0"/>
              </a:spcAft>
              <a:buNone/>
            </a:pPr>
            <a:r>
              <a:t/>
            </a:r>
            <a:endParaRPr sz="2314"/>
          </a:p>
          <a:p>
            <a:pPr indent="0" lvl="0" marL="0" rtl="0" algn="l">
              <a:lnSpc>
                <a:spcPct val="100000"/>
              </a:lnSpc>
              <a:spcBef>
                <a:spcPts val="1600"/>
              </a:spcBef>
              <a:spcAft>
                <a:spcPts val="0"/>
              </a:spcAft>
              <a:buNone/>
            </a:pPr>
            <a:r>
              <a:rPr b="1" lang="en-US" sz="2667" u="sng"/>
              <a:t>Member Generation:</a:t>
            </a:r>
            <a:endParaRPr b="1" sz="2667" u="sng"/>
          </a:p>
          <a:p>
            <a:pPr indent="0" lvl="0" marL="0" rtl="0" algn="l">
              <a:lnSpc>
                <a:spcPct val="100000"/>
              </a:lnSpc>
              <a:spcBef>
                <a:spcPts val="1600"/>
              </a:spcBef>
              <a:spcAft>
                <a:spcPts val="0"/>
              </a:spcAft>
              <a:buNone/>
            </a:pPr>
            <a:r>
              <a:rPr lang="en-US" sz="2667"/>
              <a:t>	&gt;Generate member specific to elements in order to initialize/implement said data.</a:t>
            </a:r>
            <a:endParaRPr sz="2667"/>
          </a:p>
          <a:p>
            <a:pPr indent="0" lvl="0" marL="0" rtl="0" algn="l">
              <a:lnSpc>
                <a:spcPct val="100000"/>
              </a:lnSpc>
              <a:spcBef>
                <a:spcPts val="1600"/>
              </a:spcBef>
              <a:spcAft>
                <a:spcPts val="0"/>
              </a:spcAft>
              <a:buNone/>
            </a:pPr>
            <a:r>
              <a:t/>
            </a:r>
            <a:endParaRPr sz="2667"/>
          </a:p>
          <a:p>
            <a:pPr indent="0" lvl="0" marL="0" rtl="0" algn="l">
              <a:lnSpc>
                <a:spcPct val="100000"/>
              </a:lnSpc>
              <a:spcBef>
                <a:spcPts val="1600"/>
              </a:spcBef>
              <a:spcAft>
                <a:spcPts val="0"/>
              </a:spcAft>
              <a:buNone/>
            </a:pPr>
            <a:r>
              <a:rPr b="1" lang="en-US" sz="2667" u="sng"/>
              <a:t>Sizing:</a:t>
            </a:r>
            <a:endParaRPr b="1" sz="2667" u="sng"/>
          </a:p>
          <a:p>
            <a:pPr indent="0" lvl="0" marL="0" rtl="0" algn="l">
              <a:lnSpc>
                <a:spcPct val="100000"/>
              </a:lnSpc>
              <a:spcBef>
                <a:spcPts val="1600"/>
              </a:spcBef>
              <a:spcAft>
                <a:spcPts val="0"/>
              </a:spcAft>
              <a:buNone/>
            </a:pPr>
            <a:r>
              <a:rPr lang="en-US" sz="2667"/>
              <a:t>	&gt;All forms and elements within are locked.</a:t>
            </a:r>
            <a:endParaRPr sz="2667"/>
          </a:p>
          <a:p>
            <a:pPr indent="0" lvl="0" marL="457200" rtl="0" algn="l">
              <a:lnSpc>
                <a:spcPct val="100000"/>
              </a:lnSpc>
              <a:spcBef>
                <a:spcPts val="1600"/>
              </a:spcBef>
              <a:spcAft>
                <a:spcPts val="0"/>
              </a:spcAft>
              <a:buNone/>
            </a:pPr>
            <a:r>
              <a:rPr lang="en-US" sz="2667"/>
              <a:t>&gt;</a:t>
            </a:r>
            <a:r>
              <a:rPr lang="en-US" sz="2667"/>
              <a:t>Anchoring elements to top, left, and center in order to scale acording to size of window.</a:t>
            </a:r>
            <a:endParaRPr sz="1256"/>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a65f0ab204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8" name="Google Shape;188;g1a65f0ab204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89" name="Google Shape;189;g1a65f0ab204_0_6"/>
          <p:cNvPicPr preferRelativeResize="0"/>
          <p:nvPr/>
        </p:nvPicPr>
        <p:blipFill rotWithShape="1">
          <a:blip r:embed="rId3">
            <a:alphaModFix/>
          </a:blip>
          <a:srcRect b="2967" l="0" r="0" t="-1899"/>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2022-11-28T19:44:55Z</dcterms:created>
  <dc:creator>Alexander Fatjo</dc:creator>
</cp:coreProperties>
</file>