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3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2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6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6622233" name="Google Shape;3;n"/>
          <p:cNvSpPr/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0596759" name="Google Shape;4;n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4091629" name="Google Shape;59;p:notes"/>
          <p:cNvSpPr/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451389" name="Google Shape;60;p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0498245" name="Google Shape;85;g1e32fc6606a_1_1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401097" name="Google Shape;86;g1e32fc6606a_1_1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2370605" name="Google Shape;94;g1e32fc6606a_0_0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845170" name="Google Shape;95;g1e32fc6606a_0_0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5037948" name="Google Shape;85;g1e32fc6606a_1_1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98607" name="Google Shape;86;g1e32fc6606a_1_1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0885794" name="Google Shape;94;g1e32fc6606a_0_0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358105" name="Google Shape;95;g1e32fc6606a_0_0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2749793" name="Google Shape;94;g1e32fc6606a_0_0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200273" name="Google Shape;95;g1e32fc6606a_0_0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0559879" name="Google Shape;139;g22e6df5b35c_1_48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6560167" name="Google Shape;140;g22e6df5b35c_1_48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7293272" name="Google Shape;145;g22e6df5b35c_1_53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321302" name="Google Shape;146;g22e6df5b35c_1_53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9157590" name="Google Shape;66;g22e6df5b35c_0_47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819077" name="Google Shape;67;g22e6df5b35c_0_47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5434713" name="Google Shape;72;g22e6df5b35c_1_0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982206" name="Google Shape;73;g22e6df5b35c_1_0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6675587" name="Google Shape;85;g1e32fc6606a_1_1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517998" name="Google Shape;86;g1e32fc6606a_1_1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9820274" name="Google Shape;85;g1e32fc6606a_1_1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5327798" name="Google Shape;86;g1e32fc6606a_1_1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2201756" name="Google Shape;94;g1e32fc6606a_0_0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030331" name="Google Shape;95;g1e32fc6606a_0_0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5383382" name="Google Shape;85;g1e32fc6606a_1_1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082247" name="Google Shape;86;g1e32fc6606a_1_1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7836561" name="Google Shape;85;g1e32fc6606a_1_1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653864" name="Google Shape;86;g1e32fc6606a_1_1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4587907" name="Google Shape;94;g1e32fc6606a_0_0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0290362" name="Google Shape;95;g1e32fc6606a_0_0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969971" name="Google Shape;10;p2"/>
          <p:cNvSpPr/>
          <p:nvPr/>
        </p:nvSpPr>
        <p:spPr bwMode="auto"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fill="norm" stroke="1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92934880" name="Google Shape;11;p2"/>
          <p:cNvSpPr/>
          <p:nvPr/>
        </p:nvSpPr>
        <p:spPr bwMode="auto"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fill="norm" stroke="1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19408387" name="Google Shape;12;p2"/>
          <p:cNvSpPr txBox="1"/>
          <p:nvPr>
            <p:ph type="ctrTitle"/>
          </p:nvPr>
        </p:nvSpPr>
        <p:spPr bwMode="auto">
          <a:xfrm>
            <a:off x="3044700" y="1444254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2956784" name="Google Shape;13;p2"/>
          <p:cNvSpPr txBox="1"/>
          <p:nvPr>
            <p:ph type="subTitle" idx="1"/>
          </p:nvPr>
        </p:nvSpPr>
        <p:spPr bwMode="auto"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81761714" name="Google Shape;14;p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6349721" name="Google Shape;57;p1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showMasterSp="1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6995552" name="Google Shape;16;p3"/>
          <p:cNvSpPr/>
          <p:nvPr/>
        </p:nvSpPr>
        <p:spPr bwMode="auto"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fill="norm" stroke="1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107121595" name="Google Shape;17;p3"/>
          <p:cNvSpPr/>
          <p:nvPr/>
        </p:nvSpPr>
        <p:spPr bwMode="auto"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fill="norm" stroke="1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592836784" name="Google Shape;18;p3"/>
          <p:cNvSpPr txBox="1"/>
          <p:nvPr>
            <p:ph type="title"/>
          </p:nvPr>
        </p:nvSpPr>
        <p:spPr bwMode="auto"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18602741" name="Google Shape;19;p3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showMasterSp="1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4554700" name="Google Shape;21;p4"/>
          <p:cNvSpPr/>
          <p:nvPr/>
        </p:nvSpPr>
        <p:spPr bwMode="auto"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6442477" name="Google Shape;22;p4"/>
          <p:cNvSpPr txBox="1"/>
          <p:nvPr>
            <p:ph type="title"/>
          </p:nvPr>
        </p:nvSpPr>
        <p:spPr bwMode="auto">
          <a:xfrm>
            <a:off x="311700" y="315924"/>
            <a:ext cx="8520600" cy="831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28472592" name="Google Shape;23;p4"/>
          <p:cNvSpPr txBox="1"/>
          <p:nvPr>
            <p:ph type="body" idx="1"/>
          </p:nvPr>
        </p:nvSpPr>
        <p:spPr bwMode="auto"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33077782" name="Google Shape;24;p4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showMasterSp="1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7121835" name="Google Shape;31;p6"/>
          <p:cNvSpPr txBox="1"/>
          <p:nvPr>
            <p:ph type="title"/>
          </p:nvPr>
        </p:nvSpPr>
        <p:spPr bwMode="auto">
          <a:xfrm>
            <a:off x="311700" y="315924"/>
            <a:ext cx="8520600" cy="831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90760968" name="Google Shape;32;p6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showMasterSp="1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075865" name="Google Shape;34;p7"/>
          <p:cNvSpPr txBox="1"/>
          <p:nvPr>
            <p:ph type="title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endParaRPr/>
          </a:p>
        </p:txBody>
      </p:sp>
      <p:sp>
        <p:nvSpPr>
          <p:cNvPr id="53832188" name="Google Shape;35;p7"/>
          <p:cNvSpPr txBox="1"/>
          <p:nvPr>
            <p:ph type="body" idx="1"/>
          </p:nvPr>
        </p:nvSpPr>
        <p:spPr bwMode="auto"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418269391" name="Google Shape;36;p7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showMasterSp="1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4457402" name="Google Shape;38;p8"/>
          <p:cNvSpPr/>
          <p:nvPr/>
        </p:nvSpPr>
        <p:spPr bwMode="auto"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53262775" name="Google Shape;39;p8"/>
          <p:cNvSpPr txBox="1"/>
          <p:nvPr>
            <p:ph type="title"/>
          </p:nvPr>
        </p:nvSpPr>
        <p:spPr bwMode="auto"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1315223050" name="Google Shape;40;p8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showMasterSp="1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5563394" name="Google Shape;42;p9"/>
          <p:cNvSpPr/>
          <p:nvPr/>
        </p:nvSpPr>
        <p:spPr bwMode="auto"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584430355" name="Google Shape;43;p9"/>
          <p:cNvCxnSpPr/>
          <p:nvPr/>
        </p:nvCxnSpPr>
        <p:spPr bwMode="auto"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83990569" name="Google Shape;44;p9"/>
          <p:cNvSpPr txBox="1"/>
          <p:nvPr>
            <p:ph type="title"/>
          </p:nvPr>
        </p:nvSpPr>
        <p:spPr bwMode="auto">
          <a:xfrm>
            <a:off x="265500" y="929275"/>
            <a:ext cx="4045199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92054240" name="Google Shape;45;p9"/>
          <p:cNvSpPr txBox="1"/>
          <p:nvPr>
            <p:ph type="subTitle" idx="1"/>
          </p:nvPr>
        </p:nvSpPr>
        <p:spPr bwMode="auto">
          <a:xfrm>
            <a:off x="265500" y="2769001"/>
            <a:ext cx="4045199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51685578" name="Google Shape;46;p9"/>
          <p:cNvSpPr txBox="1"/>
          <p:nvPr>
            <p:ph type="body" idx="2"/>
          </p:nvPr>
        </p:nvSpPr>
        <p:spPr bwMode="auto"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2084279" name="Google Shape;47;p9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showMasterSp="1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7668552" name="Google Shape;49;p10"/>
          <p:cNvSpPr txBox="1"/>
          <p:nvPr>
            <p:ph type="body" idx="1"/>
          </p:nvPr>
        </p:nvSpPr>
        <p:spPr bwMode="auto"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68032121" name="Google Shape;50;p10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showMasterSp="1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8759250" name="Google Shape;52;p11"/>
          <p:cNvSpPr/>
          <p:nvPr/>
        </p:nvSpPr>
        <p:spPr bwMode="auto"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33023031" name="Google Shape;53;p11"/>
          <p:cNvSpPr txBox="1"/>
          <p:nvPr>
            <p:ph type="title" hasCustomPrompt="1"/>
          </p:nvPr>
        </p:nvSpPr>
        <p:spPr bwMode="auto"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42891892" name="Google Shape;54;p11"/>
          <p:cNvSpPr txBox="1"/>
          <p:nvPr>
            <p:ph type="body" idx="1"/>
          </p:nvPr>
        </p:nvSpPr>
        <p:spPr bwMode="auto"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53985026" name="Google Shape;55;p1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luxe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9270983" name="Google Shape;6;p1"/>
          <p:cNvSpPr txBox="1"/>
          <p:nvPr>
            <p:ph type="title"/>
          </p:nvPr>
        </p:nvSpPr>
        <p:spPr bwMode="auto">
          <a:xfrm>
            <a:off x="311700" y="315924"/>
            <a:ext cx="8520600" cy="83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66012679" name="Google Shape;7;p1"/>
          <p:cNvSpPr txBox="1"/>
          <p:nvPr>
            <p:ph type="body" idx="1"/>
          </p:nvPr>
        </p:nvSpPr>
        <p:spPr bwMode="auto"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08262226" name="Google Shape;8;p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alexanderggl1337@gmail.com" TargetMode="External"/><Relationship Id="rId4" Type="http://schemas.openxmlformats.org/officeDocument/2006/relationships/hyperlink" Target="https://www.figma.com/file/C12uGkCcBTNXNz7Qrpqmuo/%D0%9C%D0%BE%D0%B4%D0%B5%D0%BB%D0%B8%D1%80%D0%BE%D0%B2%D0%B0%D0%BD%D0%B8%D0%B5?t=d9WKctp42cmhJVwn-1" TargetMode="External"/><Relationship Id="rId5" Type="http://schemas.openxmlformats.org/officeDocument/2006/relationships/hyperlink" Target="https://www.figma.com/design/YYhjgvRIPOm071Qi8NGyTU/PrimeCRM?m=auto&amp;t=gKkrDZLDsVhMjp2N-6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7095320" name="Google Shape;62;p13"/>
          <p:cNvSpPr txBox="1"/>
          <p:nvPr>
            <p:ph type="ctrTitle"/>
          </p:nvPr>
        </p:nvSpPr>
        <p:spPr bwMode="auto">
          <a:xfrm>
            <a:off x="298107" y="9098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3600">
                <a:latin typeface="Roboto"/>
                <a:ea typeface="Roboto"/>
                <a:cs typeface="Roboto"/>
              </a:rPr>
              <a:t>Выполнение заданий от предприятия ООО “41T”</a:t>
            </a:r>
            <a:endParaRPr sz="7600"/>
          </a:p>
        </p:txBody>
      </p:sp>
      <p:sp>
        <p:nvSpPr>
          <p:cNvPr id="506552919" name="Google Shape;63;p13"/>
          <p:cNvSpPr txBox="1"/>
          <p:nvPr>
            <p:ph type="subTitle" idx="1"/>
          </p:nvPr>
        </p:nvSpPr>
        <p:spPr bwMode="auto">
          <a:xfrm>
            <a:off x="266800" y="28623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Roboto"/>
                <a:ea typeface="Roboto"/>
                <a:cs typeface="Roboto"/>
              </a:rPr>
              <a:t>Производственная практика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053555281" name="Google Shape;64;p13"/>
          <p:cNvSpPr txBox="1"/>
          <p:nvPr/>
        </p:nvSpPr>
        <p:spPr bwMode="auto">
          <a:xfrm>
            <a:off x="6923400" y="4728000"/>
            <a:ext cx="2220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Платонов</a:t>
            </a: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 А. А. 2993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:wipe dir="r"/>
      </p:transition>
    </mc:Choice>
    <mc:Fallback>
      <p:transition spd="med" advClick="1">
        <p:wipe dir="r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3868435" name="Google Shape;88;p17"/>
          <p:cNvSpPr txBox="1"/>
          <p:nvPr>
            <p:ph type="title"/>
          </p:nvPr>
        </p:nvSpPr>
        <p:spPr bwMode="auto">
          <a:xfrm>
            <a:off x="311699" y="315923"/>
            <a:ext cx="8520599" cy="831298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Roboto"/>
                <a:ea typeface="Roboto"/>
                <a:cs typeface="Roboto"/>
              </a:rPr>
              <a:t>Пример кода</a:t>
            </a:r>
            <a:endParaRPr>
              <a:latin typeface="Roboto"/>
              <a:ea typeface="Roboto"/>
              <a:cs typeface="Roboto"/>
            </a:endParaRPr>
          </a:p>
        </p:txBody>
      </p:sp>
      <p:sp>
        <p:nvSpPr>
          <p:cNvPr id="389980311" name="Google Shape;89;p17"/>
          <p:cNvSpPr txBox="1"/>
          <p:nvPr>
            <p:ph type="body" idx="1"/>
          </p:nvPr>
        </p:nvSpPr>
        <p:spPr bwMode="auto">
          <a:xfrm flipH="0" flipV="0">
            <a:off x="96799" y="3174040"/>
            <a:ext cx="4082710" cy="666167"/>
          </a:xfrm>
          <a:prstGeom prst="rect">
            <a:avLst/>
          </a:prstGeom>
        </p:spPr>
        <p:txBody>
          <a:bodyPr spcFirstLastPara="1" vertOverflow="overflow" horzOverflow="overflow" vert="horz" wrap="square" lIns="91424" tIns="91424" rIns="91424" bIns="91424" numCol="1" spcCol="0" rtlCol="0" fromWordArt="0" anchor="t" anchorCtr="0" forceAA="0" upright="0" compatLnSpc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en-US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Пример </a:t>
            </a:r>
            <a:r>
              <a:rPr lang="ru-RU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11</a:t>
            </a:r>
            <a:r>
              <a:rPr lang="en-US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. </a:t>
            </a:r>
            <a:r>
              <a:rPr lang="en-US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Клиент: подписка и обработка сообщений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344716239" name="Google Shape;89;p17"/>
          <p:cNvSpPr txBox="1"/>
          <p:nvPr/>
        </p:nvSpPr>
        <p:spPr bwMode="auto">
          <a:xfrm flipH="0" flipV="0">
            <a:off x="5482317" y="1147222"/>
            <a:ext cx="3568528" cy="604646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marL="914400" marR="0" lvl="1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en-US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Пример </a:t>
            </a:r>
            <a:r>
              <a:rPr lang="ru-RU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10</a:t>
            </a:r>
            <a:r>
              <a:rPr lang="en-US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. </a:t>
            </a:r>
            <a:r>
              <a:rPr lang="en-US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Сервер: обработка подписки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11246571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6799" y="1147222"/>
            <a:ext cx="5385517" cy="1833737"/>
          </a:xfrm>
          <a:prstGeom prst="rect">
            <a:avLst/>
          </a:prstGeom>
        </p:spPr>
      </p:pic>
      <p:pic>
        <p:nvPicPr>
          <p:cNvPr id="118059839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971996" y="2842638"/>
            <a:ext cx="5078849" cy="21176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:wipe dir="r"/>
      </p:transition>
    </mc:Choice>
    <mc:Fallback>
      <p:transition spd="med" advClick="1">
        <p:wipe dir="r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3291771" name="Google Shape;97;p18"/>
          <p:cNvSpPr txBox="1"/>
          <p:nvPr>
            <p:ph type="body" idx="1"/>
          </p:nvPr>
        </p:nvSpPr>
        <p:spPr bwMode="auto">
          <a:xfrm>
            <a:off x="311699" y="1225224"/>
            <a:ext cx="8520599" cy="33539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199"/>
              </a:spcAft>
              <a:buNone/>
              <a:defRPr/>
            </a:pPr>
            <a:endParaRPr sz="2200">
              <a:solidFill>
                <a:schemeClr val="dk1"/>
              </a:solidFill>
            </a:endParaRPr>
          </a:p>
        </p:txBody>
      </p:sp>
      <p:sp>
        <p:nvSpPr>
          <p:cNvPr id="1181610492" name="Google Shape;98;p18"/>
          <p:cNvSpPr txBox="1"/>
          <p:nvPr>
            <p:ph type="title"/>
          </p:nvPr>
        </p:nvSpPr>
        <p:spPr bwMode="auto">
          <a:xfrm>
            <a:off x="311699" y="315923"/>
            <a:ext cx="8520599" cy="831298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Roboto"/>
                <a:ea typeface="Roboto"/>
                <a:cs typeface="Roboto"/>
              </a:rPr>
              <a:t>Ход работы</a:t>
            </a:r>
            <a:endParaRPr>
              <a:latin typeface="Roboto"/>
              <a:ea typeface="Roboto"/>
              <a:cs typeface="Roboto"/>
            </a:endParaRPr>
          </a:p>
        </p:txBody>
      </p:sp>
      <p:sp>
        <p:nvSpPr>
          <p:cNvPr id="661375114" name="Google Shape;99;p18"/>
          <p:cNvSpPr txBox="1"/>
          <p:nvPr/>
        </p:nvSpPr>
        <p:spPr bwMode="auto">
          <a:xfrm>
            <a:off x="5454649" y="2879599"/>
            <a:ext cx="2999999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4999"/>
              </a:lnSpc>
              <a:spcBef>
                <a:spcPts val="0"/>
              </a:spcBef>
              <a:spcAft>
                <a:spcPts val="1199"/>
              </a:spcAft>
              <a:buNone/>
              <a:defRPr/>
            </a:pPr>
            <a:endParaRPr sz="1700">
              <a:solidFill>
                <a:schemeClr val="dk1"/>
              </a:solidFill>
            </a:endParaRPr>
          </a:p>
        </p:txBody>
      </p:sp>
      <p:sp>
        <p:nvSpPr>
          <p:cNvPr id="427649495" name="Google Shape;89;p17"/>
          <p:cNvSpPr txBox="1"/>
          <p:nvPr/>
        </p:nvSpPr>
        <p:spPr bwMode="auto">
          <a:xfrm flipH="0" flipV="0">
            <a:off x="3175453" y="4303760"/>
            <a:ext cx="2888680" cy="550927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marL="914400" marR="0" lvl="1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ru-RU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Рисунок </a:t>
            </a:r>
            <a:r>
              <a:rPr lang="ru-RU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4</a:t>
            </a:r>
            <a:r>
              <a:rPr lang="ru-RU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 - Логи консоли </a:t>
            </a: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WebSocket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107400897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043289" y="1225224"/>
            <a:ext cx="5153008" cy="3055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:wipe dir="r"/>
      </p:transition>
    </mc:Choice>
    <mc:Fallback>
      <p:transition spd="med" advClick="1">
        <p:wipe dir="r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7865632" name="Google Shape;88;p17"/>
          <p:cNvSpPr txBox="1"/>
          <p:nvPr>
            <p:ph type="title"/>
          </p:nvPr>
        </p:nvSpPr>
        <p:spPr bwMode="auto">
          <a:xfrm>
            <a:off x="311699" y="315923"/>
            <a:ext cx="8520599" cy="831298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Roboto"/>
                <a:ea typeface="Roboto"/>
                <a:cs typeface="Roboto"/>
              </a:rPr>
              <a:t>Пример кода</a:t>
            </a:r>
            <a:endParaRPr>
              <a:latin typeface="Roboto"/>
              <a:ea typeface="Roboto"/>
              <a:cs typeface="Roboto"/>
            </a:endParaRPr>
          </a:p>
        </p:txBody>
      </p:sp>
      <p:sp>
        <p:nvSpPr>
          <p:cNvPr id="950721675" name="Google Shape;89;p17"/>
          <p:cNvSpPr txBox="1"/>
          <p:nvPr>
            <p:ph type="body" idx="1"/>
          </p:nvPr>
        </p:nvSpPr>
        <p:spPr bwMode="auto">
          <a:xfrm flipH="0" flipV="0">
            <a:off x="311699" y="4044897"/>
            <a:ext cx="4082710" cy="666167"/>
          </a:xfrm>
          <a:prstGeom prst="rect">
            <a:avLst/>
          </a:prstGeom>
        </p:spPr>
        <p:txBody>
          <a:bodyPr spcFirstLastPara="1" vertOverflow="overflow" horzOverflow="overflow" vert="horz" wrap="square" lIns="91424" tIns="91424" rIns="91424" bIns="91424" numCol="1" spcCol="0" rtlCol="0" fromWordArt="0" anchor="t" anchorCtr="0" forceAA="0" upright="0" compatLnSpc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en-US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Пример </a:t>
            </a:r>
            <a:r>
              <a:rPr lang="ru-RU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1</a:t>
            </a:r>
            <a:r>
              <a:rPr lang="en-US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3. </a:t>
            </a:r>
            <a:r>
              <a:rPr lang="en-US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Вёрстка по макету Figma (</a:t>
            </a:r>
            <a:r>
              <a:rPr lang="ru-RU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404</a:t>
            </a:r>
            <a:r>
              <a:rPr lang="en-US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176559711" name="Google Shape;89;p17"/>
          <p:cNvSpPr txBox="1"/>
          <p:nvPr/>
        </p:nvSpPr>
        <p:spPr bwMode="auto">
          <a:xfrm flipH="0" flipV="0">
            <a:off x="5638799" y="1147222"/>
            <a:ext cx="3568528" cy="604646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marL="914400" marR="0" lvl="1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en-US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Пример </a:t>
            </a:r>
            <a:r>
              <a:rPr lang="ru-RU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12</a:t>
            </a:r>
            <a:r>
              <a:rPr lang="en-US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. </a:t>
            </a:r>
            <a:r>
              <a:rPr lang="ru-RU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Вё</a:t>
            </a:r>
            <a:r>
              <a:rPr lang="ru-RU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рстка по макету </a:t>
            </a:r>
            <a:r>
              <a:rPr lang="en-US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Figma (</a:t>
            </a:r>
            <a:r>
              <a:rPr lang="en-US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Protected)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7577079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7178" y="1098441"/>
            <a:ext cx="5432635" cy="2707323"/>
          </a:xfrm>
          <a:prstGeom prst="rect">
            <a:avLst/>
          </a:prstGeom>
        </p:spPr>
      </p:pic>
      <p:pic>
        <p:nvPicPr>
          <p:cNvPr id="96808400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525076" y="2758797"/>
            <a:ext cx="4550887" cy="2224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:wipe dir="r"/>
      </p:transition>
    </mc:Choice>
    <mc:Fallback>
      <p:transition spd="med" advClick="1">
        <p:wipe dir="r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1318126" name="Google Shape;97;p18"/>
          <p:cNvSpPr txBox="1"/>
          <p:nvPr>
            <p:ph type="body" idx="1"/>
          </p:nvPr>
        </p:nvSpPr>
        <p:spPr bwMode="auto">
          <a:xfrm>
            <a:off x="311699" y="1225224"/>
            <a:ext cx="8520599" cy="33539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199"/>
              </a:spcAft>
              <a:buNone/>
              <a:defRPr/>
            </a:pPr>
            <a:endParaRPr sz="2200">
              <a:solidFill>
                <a:schemeClr val="dk1"/>
              </a:solidFill>
            </a:endParaRPr>
          </a:p>
        </p:txBody>
      </p:sp>
      <p:sp>
        <p:nvSpPr>
          <p:cNvPr id="1427538212" name="Google Shape;98;p18"/>
          <p:cNvSpPr txBox="1"/>
          <p:nvPr>
            <p:ph type="title"/>
          </p:nvPr>
        </p:nvSpPr>
        <p:spPr bwMode="auto">
          <a:xfrm>
            <a:off x="311699" y="315923"/>
            <a:ext cx="8520599" cy="831298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Roboto"/>
                <a:ea typeface="Roboto"/>
                <a:cs typeface="Roboto"/>
              </a:rPr>
              <a:t>Ход работы</a:t>
            </a:r>
            <a:endParaRPr>
              <a:latin typeface="Roboto"/>
              <a:ea typeface="Roboto"/>
              <a:cs typeface="Roboto"/>
            </a:endParaRPr>
          </a:p>
        </p:txBody>
      </p:sp>
      <p:sp>
        <p:nvSpPr>
          <p:cNvPr id="1153886538" name="Google Shape;99;p18"/>
          <p:cNvSpPr txBox="1"/>
          <p:nvPr/>
        </p:nvSpPr>
        <p:spPr bwMode="auto">
          <a:xfrm>
            <a:off x="5454649" y="2879599"/>
            <a:ext cx="2999999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4999"/>
              </a:lnSpc>
              <a:spcBef>
                <a:spcPts val="0"/>
              </a:spcBef>
              <a:spcAft>
                <a:spcPts val="1199"/>
              </a:spcAft>
              <a:buNone/>
              <a:defRPr/>
            </a:pPr>
            <a:endParaRPr sz="1700">
              <a:solidFill>
                <a:schemeClr val="dk1"/>
              </a:solidFill>
            </a:endParaRPr>
          </a:p>
        </p:txBody>
      </p:sp>
      <p:sp>
        <p:nvSpPr>
          <p:cNvPr id="530542824" name="Google Shape;89;p17"/>
          <p:cNvSpPr txBox="1"/>
          <p:nvPr/>
        </p:nvSpPr>
        <p:spPr bwMode="auto">
          <a:xfrm flipH="0" flipV="0">
            <a:off x="2658504" y="4177392"/>
            <a:ext cx="3826990" cy="550927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marL="914400" marR="0" lvl="1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ru-RU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Рисунок </a:t>
            </a:r>
            <a:r>
              <a:rPr lang="ru-RU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5</a:t>
            </a:r>
            <a:r>
              <a:rPr lang="ru-RU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 - В</a:t>
            </a:r>
            <a:r>
              <a:rPr lang="ru-RU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ёрстка по макету Figma (</a:t>
            </a:r>
            <a:r>
              <a:rPr lang="en-US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Index</a:t>
            </a:r>
            <a:r>
              <a:rPr lang="ru-RU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16714260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20893" y="1225224"/>
            <a:ext cx="6102211" cy="29521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:wipe dir="r"/>
      </p:transition>
    </mc:Choice>
    <mc:Fallback>
      <p:transition spd="med" advClick="1">
        <p:wipe dir="r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3408848" name="Google Shape;97;p18"/>
          <p:cNvSpPr txBox="1"/>
          <p:nvPr>
            <p:ph type="body" idx="1"/>
          </p:nvPr>
        </p:nvSpPr>
        <p:spPr bwMode="auto">
          <a:xfrm>
            <a:off x="311699" y="1225224"/>
            <a:ext cx="8520599" cy="33539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199"/>
              </a:spcAft>
              <a:buNone/>
              <a:defRPr/>
            </a:pPr>
            <a:endParaRPr sz="2200">
              <a:solidFill>
                <a:schemeClr val="dk1"/>
              </a:solidFill>
            </a:endParaRPr>
          </a:p>
        </p:txBody>
      </p:sp>
      <p:sp>
        <p:nvSpPr>
          <p:cNvPr id="979328649" name="Google Shape;98;p18"/>
          <p:cNvSpPr txBox="1"/>
          <p:nvPr>
            <p:ph type="title"/>
          </p:nvPr>
        </p:nvSpPr>
        <p:spPr bwMode="auto">
          <a:xfrm>
            <a:off x="311699" y="315923"/>
            <a:ext cx="8520599" cy="831298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Roboto"/>
                <a:ea typeface="Roboto"/>
                <a:cs typeface="Roboto"/>
              </a:rPr>
              <a:t>Ход работы</a:t>
            </a:r>
            <a:endParaRPr>
              <a:latin typeface="Roboto"/>
              <a:ea typeface="Roboto"/>
              <a:cs typeface="Roboto"/>
            </a:endParaRPr>
          </a:p>
        </p:txBody>
      </p:sp>
      <p:sp>
        <p:nvSpPr>
          <p:cNvPr id="1455857993" name="Google Shape;99;p18"/>
          <p:cNvSpPr txBox="1"/>
          <p:nvPr/>
        </p:nvSpPr>
        <p:spPr bwMode="auto">
          <a:xfrm>
            <a:off x="5454649" y="2879599"/>
            <a:ext cx="2999999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4999"/>
              </a:lnSpc>
              <a:spcBef>
                <a:spcPts val="0"/>
              </a:spcBef>
              <a:spcAft>
                <a:spcPts val="1199"/>
              </a:spcAft>
              <a:buNone/>
              <a:defRPr/>
            </a:pPr>
            <a:endParaRPr sz="1700">
              <a:solidFill>
                <a:schemeClr val="dk1"/>
              </a:solidFill>
            </a:endParaRPr>
          </a:p>
        </p:txBody>
      </p:sp>
      <p:sp>
        <p:nvSpPr>
          <p:cNvPr id="230464074" name="Google Shape;89;p17"/>
          <p:cNvSpPr txBox="1"/>
          <p:nvPr/>
        </p:nvSpPr>
        <p:spPr bwMode="auto">
          <a:xfrm flipH="0" flipV="0">
            <a:off x="4794825" y="3762374"/>
            <a:ext cx="3826990" cy="550927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marL="914400" marR="0" lvl="1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ru-RU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Рисунок </a:t>
            </a:r>
            <a:r>
              <a:rPr lang="en-US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7</a:t>
            </a:r>
            <a:r>
              <a:rPr lang="ru-RU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 - В</a:t>
            </a:r>
            <a:r>
              <a:rPr lang="ru-RU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ёрстка по макету Figma (</a:t>
            </a:r>
            <a:r>
              <a:rPr lang="en-US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404</a:t>
            </a:r>
            <a:r>
              <a:rPr lang="ru-RU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220953868" name="Google Shape;89;p17"/>
          <p:cNvSpPr txBox="1"/>
          <p:nvPr/>
        </p:nvSpPr>
        <p:spPr bwMode="auto">
          <a:xfrm flipH="0" flipV="0">
            <a:off x="633414" y="3709336"/>
            <a:ext cx="3826989" cy="550926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marL="914400" marR="0" lvl="1" indent="-317498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17498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17498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17498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17498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17498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17498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17498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198"/>
              </a:spcAft>
              <a:buNone/>
              <a:defRPr/>
            </a:pPr>
            <a:r>
              <a:rPr lang="ru-RU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Рисунок </a:t>
            </a:r>
            <a:r>
              <a:rPr lang="en-US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6</a:t>
            </a:r>
            <a:r>
              <a:rPr lang="ru-RU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 - В</a:t>
            </a:r>
            <a:r>
              <a:rPr lang="ru-RU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ёрстка по макету Figma (</a:t>
            </a:r>
            <a:r>
              <a:rPr lang="en-US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Protected</a:t>
            </a:r>
            <a:r>
              <a:rPr lang="ru-RU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19312094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499" y="1660071"/>
            <a:ext cx="4712819" cy="2049265"/>
          </a:xfrm>
          <a:prstGeom prst="rect">
            <a:avLst/>
          </a:prstGeom>
        </p:spPr>
      </p:pic>
      <p:pic>
        <p:nvPicPr>
          <p:cNvPr id="73207228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349356" y="1695167"/>
            <a:ext cx="4717928" cy="193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:wipe dir="r"/>
      </p:transition>
    </mc:Choice>
    <mc:Fallback>
      <p:transition spd="med" advClick="1">
        <p:wipe dir="r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9613700" name="Google Shape;142;p24"/>
          <p:cNvSpPr txBox="1"/>
          <p:nvPr>
            <p:ph type="title"/>
          </p:nvPr>
        </p:nvSpPr>
        <p:spPr bwMode="auto">
          <a:xfrm>
            <a:off x="311700" y="315924"/>
            <a:ext cx="8520600" cy="831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Roboto"/>
                <a:ea typeface="Roboto"/>
                <a:cs typeface="Roboto"/>
              </a:rPr>
              <a:t>Вывод</a:t>
            </a:r>
            <a:endParaRPr>
              <a:latin typeface="Roboto"/>
              <a:ea typeface="Roboto"/>
              <a:cs typeface="Roboto"/>
            </a:endParaRPr>
          </a:p>
        </p:txBody>
      </p:sp>
      <p:sp>
        <p:nvSpPr>
          <p:cNvPr id="2072513551" name="Google Shape;143;p24"/>
          <p:cNvSpPr txBox="1"/>
          <p:nvPr>
            <p:ph type="body" idx="1"/>
          </p:nvPr>
        </p:nvSpPr>
        <p:spPr bwMode="auto"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1800" b="0" i="0" u="none" strike="noStrike" cap="none" spc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В ходе прохождения практики в ООО "41T" я получил практический опыт разработки веб-приложений с использованием современных технологий, таких как HTML, CSS, Python</a:t>
            </a:r>
            <a:r>
              <a:rPr lang="ru-RU" sz="1800" b="0" i="0" u="none" strike="noStrike" cap="none" spc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 (</a:t>
            </a:r>
            <a:r>
              <a:rPr lang="en-US" sz="1800" b="0" i="0" u="none" strike="noStrike" cap="none" spc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gRPC, GraphQL, WebSocket</a:t>
            </a:r>
            <a:r>
              <a:rPr lang="ru-RU" sz="1800" b="0" i="0" u="none" strike="noStrike" cap="none" spc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)</a:t>
            </a:r>
            <a:r>
              <a:rPr lang="ru" sz="1800" b="0" i="0" u="none" strike="noStrike" cap="none" spc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 и Bootstrap.</a:t>
            </a:r>
            <a:endParaRPr sz="1800">
              <a:latin typeface="Roboto"/>
              <a:ea typeface="Roboto"/>
              <a:cs typeface="Robo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Полученные результаты могут быть использованы для дальнейшего профессионального развития и решения реальных задач в области веб-разработки.</a:t>
            </a:r>
            <a:endParaRPr sz="1800">
              <a:latin typeface="Roboto"/>
              <a:ea typeface="Roboto"/>
              <a:cs typeface="Roboto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800"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:wipe dir="r"/>
      </p:transition>
    </mc:Choice>
    <mc:Fallback>
      <p:transition spd="med" advClick="1">
        <p:wipe dir="r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5676725" name="Google Shape;148;p25"/>
          <p:cNvSpPr txBox="1"/>
          <p:nvPr>
            <p:ph type="title"/>
          </p:nvPr>
        </p:nvSpPr>
        <p:spPr bwMode="auto"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Roboto"/>
                <a:ea typeface="Roboto"/>
                <a:cs typeface="Roboto"/>
              </a:rPr>
              <a:t>СПАСИБО ЗА ВНИМАНИЕ!</a:t>
            </a:r>
            <a:endParaRPr>
              <a:latin typeface="Roboto"/>
              <a:ea typeface="Roboto"/>
              <a:cs typeface="Roboto"/>
            </a:endParaRPr>
          </a:p>
        </p:txBody>
      </p:sp>
      <p:sp>
        <p:nvSpPr>
          <p:cNvPr id="464012953" name="Google Shape;149;p25"/>
          <p:cNvSpPr txBox="1"/>
          <p:nvPr>
            <p:ph type="body" idx="1"/>
          </p:nvPr>
        </p:nvSpPr>
        <p:spPr bwMode="auto">
          <a:xfrm>
            <a:off x="50549" y="45970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ru" sz="1500" u="sng">
                <a:solidFill>
                  <a:schemeClr val="dk1"/>
                </a:solidFill>
                <a:latin typeface="Roboto"/>
                <a:ea typeface="Roboto"/>
                <a:cs typeface="Roboto"/>
                <a:hlinkClick r:id="rId3" tooltip=""/>
              </a:rPr>
              <a:t>alexanderggl1337@gmail.com</a:t>
            </a: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 +7 (911) 602-64-20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971699316" name="Google Shape;150;p25">
            <a:hlinkClick r:id="rId4"/>
          </p:cNvPr>
          <p:cNvSpPr txBox="1"/>
          <p:nvPr/>
        </p:nvSpPr>
        <p:spPr bwMode="auto">
          <a:xfrm>
            <a:off x="50549" y="4181524"/>
            <a:ext cx="5957459" cy="411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 u="sng">
                <a:solidFill>
                  <a:schemeClr val="accent1"/>
                </a:solidFill>
                <a:latin typeface="Roboto"/>
                <a:ea typeface="Roboto"/>
                <a:cs typeface="Roboto"/>
                <a:hlinkClick r:id="rId5" tooltip=""/>
              </a:rPr>
              <a:t>Макет</a:t>
            </a:r>
            <a:endParaRPr sz="1500">
              <a:solidFill>
                <a:schemeClr val="accent1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:wipe dir="r"/>
      </p:transition>
    </mc:Choice>
    <mc:Fallback>
      <p:transition spd="med" advClick="1"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1710317" name="Google Shape;69;p14"/>
          <p:cNvSpPr txBox="1"/>
          <p:nvPr>
            <p:ph type="title"/>
          </p:nvPr>
        </p:nvSpPr>
        <p:spPr bwMode="auto">
          <a:xfrm>
            <a:off x="311700" y="315924"/>
            <a:ext cx="8520600" cy="831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Roboto"/>
                <a:ea typeface="Roboto"/>
                <a:cs typeface="Roboto"/>
              </a:rPr>
              <a:t>Цель</a:t>
            </a:r>
            <a:endParaRPr>
              <a:latin typeface="Roboto"/>
              <a:ea typeface="Roboto"/>
              <a:cs typeface="Roboto"/>
            </a:endParaRPr>
          </a:p>
        </p:txBody>
      </p:sp>
      <p:sp>
        <p:nvSpPr>
          <p:cNvPr id="1669690553" name="Google Shape;70;p14"/>
          <p:cNvSpPr txBox="1"/>
          <p:nvPr>
            <p:ph type="body" idx="1"/>
          </p:nvPr>
        </p:nvSpPr>
        <p:spPr bwMode="auto"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ru" sz="2300" b="0" i="0" u="none" strike="noStrike" cap="none" spc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Получение практического опыта в проектировании, разработке и тестировании современных веб-приложений с использованием различных технологий и подходов.</a:t>
            </a:r>
            <a:endParaRPr sz="2300">
              <a:latin typeface="Roboto"/>
              <a:ea typeface="Roboto"/>
              <a:cs typeface="Roboto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2300"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:wipe dir="r"/>
      </p:transition>
    </mc:Choice>
    <mc:Fallback>
      <p:transition spd="med" advClick="1"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8279553" name="Google Shape;75;p15"/>
          <p:cNvSpPr txBox="1"/>
          <p:nvPr>
            <p:ph type="title"/>
          </p:nvPr>
        </p:nvSpPr>
        <p:spPr bwMode="auto">
          <a:xfrm>
            <a:off x="311700" y="315924"/>
            <a:ext cx="8520600" cy="831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Roboto"/>
                <a:ea typeface="Roboto"/>
                <a:cs typeface="Roboto"/>
              </a:rPr>
              <a:t>Задачи</a:t>
            </a:r>
            <a:endParaRPr>
              <a:latin typeface="Roboto"/>
              <a:ea typeface="Roboto"/>
              <a:cs typeface="Roboto"/>
            </a:endParaRPr>
          </a:p>
        </p:txBody>
      </p:sp>
      <p:sp>
        <p:nvSpPr>
          <p:cNvPr id="1052634163" name="Google Shape;76;p15"/>
          <p:cNvSpPr txBox="1"/>
          <p:nvPr>
            <p:ph type="body" idx="1"/>
          </p:nvPr>
        </p:nvSpPr>
        <p:spPr bwMode="auto"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SzPts val="2300"/>
              <a:buFont typeface="Roboto"/>
              <a:buAutoNum type="arabicPeriod"/>
              <a:defRPr/>
            </a:pPr>
            <a:r>
              <a:rPr lang="ru" sz="2000">
                <a:latin typeface="Roboto"/>
                <a:ea typeface="Roboto"/>
                <a:cs typeface="Roboto"/>
              </a:rPr>
              <a:t>Изучение ТБ предприятия;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SzPts val="2300"/>
              <a:buFont typeface="Roboto"/>
              <a:buAutoNum type="arabicPeriod"/>
              <a:defRPr/>
            </a:pPr>
            <a:r>
              <a:rPr lang="ru" sz="2000">
                <a:latin typeface="Roboto"/>
                <a:ea typeface="Roboto"/>
                <a:cs typeface="Roboto"/>
              </a:rPr>
              <a:t>Выбор технологий и инструментов</a:t>
            </a:r>
            <a:r>
              <a:rPr lang="en-US" sz="2000">
                <a:latin typeface="Roboto"/>
                <a:ea typeface="Roboto"/>
                <a:cs typeface="Roboto"/>
              </a:rPr>
              <a:t> </a:t>
            </a:r>
            <a:r>
              <a:rPr lang="en-US" sz="2000" b="0" i="0" u="none" strike="noStrike" cap="none" spc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разработки</a:t>
            </a:r>
            <a:r>
              <a:rPr lang="ru" sz="20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;</a:t>
            </a:r>
            <a:endParaRPr sz="2000">
              <a:latin typeface="Roboto"/>
              <a:ea typeface="Roboto"/>
              <a:cs typeface="Robot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Roboto"/>
              <a:buAutoNum type="arabicPeriod"/>
              <a:defRPr/>
            </a:pPr>
            <a:r>
              <a:rPr lang="ru" sz="2000" b="0" i="0" u="none" strike="noStrike" cap="none" spc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Реализация сервиса управления товарами на складе (gRPC);</a:t>
            </a:r>
            <a:endParaRPr sz="2000">
              <a:latin typeface="Roboto"/>
              <a:ea typeface="Roboto"/>
              <a:cs typeface="Robot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Roboto"/>
              <a:buAutoNum type="arabicPeriod"/>
              <a:defRPr/>
            </a:pPr>
            <a:r>
              <a:rPr lang="ru" sz="2000">
                <a:latin typeface="Roboto"/>
                <a:ea typeface="Roboto"/>
                <a:cs typeface="Roboto"/>
              </a:rPr>
              <a:t>Разработка </a:t>
            </a:r>
            <a:r>
              <a:rPr lang="ru" sz="2000" b="0" i="0" u="none" strike="noStrike" cap="none" spc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GraphQL-сервис</a:t>
            </a:r>
            <a:r>
              <a:rPr lang="ru-RU" sz="2000" b="0" i="0" u="none" strike="noStrike" cap="none" spc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а</a:t>
            </a:r>
            <a:r>
              <a:rPr lang="ru" sz="2000" b="0" i="0" u="none" strike="noStrike" cap="none" spc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 для управления складскими остатками</a:t>
            </a:r>
            <a:r>
              <a:rPr lang="ru" sz="2000">
                <a:latin typeface="Roboto"/>
                <a:ea typeface="Roboto"/>
                <a:cs typeface="Roboto"/>
              </a:rPr>
              <a:t>;	 </a:t>
            </a:r>
            <a:endParaRPr sz="2000">
              <a:latin typeface="Roboto"/>
              <a:ea typeface="Roboto"/>
              <a:cs typeface="Robot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Roboto"/>
              <a:buAutoNum type="arabicPeriod"/>
              <a:defRPr/>
            </a:pPr>
            <a:r>
              <a:rPr lang="ru" sz="2000" b="0" i="0" u="none" strike="noStrike" cap="none" spc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Создание сервиса трансляции тикеров акций на WebSocket;</a:t>
            </a:r>
            <a:endParaRPr sz="2000">
              <a:latin typeface="Roboto"/>
              <a:ea typeface="Roboto"/>
              <a:cs typeface="Roboto"/>
            </a:endParaRPr>
          </a:p>
          <a:p>
            <a:pPr marL="457200" lvl="0" indent="-374649" algn="l" rtl="0">
              <a:spcBef>
                <a:spcPts val="0"/>
              </a:spcBef>
              <a:spcAft>
                <a:spcPts val="0"/>
              </a:spcAft>
              <a:buSzPts val="2300"/>
              <a:buFont typeface="Roboto"/>
              <a:buAutoNum type="arabicPeriod"/>
              <a:defRPr/>
            </a:pPr>
            <a:r>
              <a:rPr lang="ru-RU" sz="2000">
                <a:latin typeface="Roboto"/>
                <a:ea typeface="Roboto"/>
                <a:cs typeface="Roboto"/>
              </a:rPr>
              <a:t>Вёрстка по макету </a:t>
            </a:r>
            <a:r>
              <a:rPr lang="en-US" sz="2000">
                <a:latin typeface="Roboto"/>
                <a:ea typeface="Roboto"/>
                <a:cs typeface="Roboto"/>
              </a:rPr>
              <a:t>Figma;</a:t>
            </a:r>
            <a:r>
              <a:rPr lang="ru-RU" sz="2000">
                <a:latin typeface="Roboto"/>
                <a:ea typeface="Roboto"/>
                <a:cs typeface="Roboto"/>
              </a:rPr>
              <a:t> </a:t>
            </a:r>
            <a:endParaRPr sz="2000">
              <a:latin typeface="Roboto"/>
              <a:ea typeface="Roboto"/>
              <a:cs typeface="Roboto"/>
            </a:endParaRPr>
          </a:p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SzPts val="2300"/>
              <a:buFont typeface="Roboto"/>
              <a:buAutoNum type="arabicPeriod"/>
              <a:defRPr/>
            </a:pPr>
            <a:r>
              <a:rPr lang="ru" sz="2000">
                <a:latin typeface="Roboto"/>
                <a:ea typeface="Roboto"/>
                <a:cs typeface="Roboto"/>
              </a:rPr>
              <a:t>Тестирование и отладка</a:t>
            </a:r>
            <a:r>
              <a:rPr lang="ru" sz="20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;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457200" lvl="0" indent="-374650" algn="just" rtl="0">
              <a:spcBef>
                <a:spcPts val="0"/>
              </a:spcBef>
              <a:spcAft>
                <a:spcPts val="0"/>
              </a:spcAft>
              <a:buSzPts val="2300"/>
              <a:buFont typeface="Roboto"/>
              <a:buAutoNum type="arabicPeriod"/>
              <a:defRPr/>
            </a:pPr>
            <a:r>
              <a:rPr lang="ru" sz="2000">
                <a:latin typeface="Roboto"/>
                <a:ea typeface="Roboto"/>
                <a:cs typeface="Roboto"/>
              </a:rPr>
              <a:t>Написание отчёта по проделанной работе</a:t>
            </a:r>
            <a:r>
              <a:rPr lang="ru" sz="20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.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:wipe dir="r"/>
      </p:transition>
    </mc:Choice>
    <mc:Fallback>
      <p:transition spd="med" advClick="1"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7189464" name="Google Shape;88;p17"/>
          <p:cNvSpPr txBox="1"/>
          <p:nvPr>
            <p:ph type="title"/>
          </p:nvPr>
        </p:nvSpPr>
        <p:spPr bwMode="auto">
          <a:xfrm>
            <a:off x="311700" y="315924"/>
            <a:ext cx="8520600" cy="831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Roboto"/>
                <a:ea typeface="Roboto"/>
                <a:cs typeface="Roboto"/>
              </a:rPr>
              <a:t>Пример кода</a:t>
            </a:r>
            <a:endParaRPr>
              <a:latin typeface="Roboto"/>
              <a:ea typeface="Roboto"/>
              <a:cs typeface="Roboto"/>
            </a:endParaRPr>
          </a:p>
        </p:txBody>
      </p:sp>
      <p:sp>
        <p:nvSpPr>
          <p:cNvPr id="170638683" name="Google Shape;89;p17"/>
          <p:cNvSpPr txBox="1"/>
          <p:nvPr>
            <p:ph type="body" idx="1"/>
          </p:nvPr>
        </p:nvSpPr>
        <p:spPr bwMode="auto">
          <a:xfrm flipH="0" flipV="0">
            <a:off x="5144196" y="1225224"/>
            <a:ext cx="3688103" cy="33539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Пример 1. Описание сервиса в inventory.proto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150176936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11699" y="1225224"/>
            <a:ext cx="4832496" cy="2173043"/>
          </a:xfrm>
          <a:prstGeom prst="rect">
            <a:avLst/>
          </a:prstGeom>
        </p:spPr>
      </p:pic>
      <p:pic>
        <p:nvPicPr>
          <p:cNvPr id="203400776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880229" y="2902224"/>
            <a:ext cx="5142570" cy="2048265"/>
          </a:xfrm>
          <a:prstGeom prst="rect">
            <a:avLst/>
          </a:prstGeom>
        </p:spPr>
      </p:pic>
      <p:sp>
        <p:nvSpPr>
          <p:cNvPr id="214286614" name="Google Shape;89;p17"/>
          <p:cNvSpPr txBox="1"/>
          <p:nvPr/>
        </p:nvSpPr>
        <p:spPr bwMode="auto">
          <a:xfrm flipH="0" flipV="0">
            <a:off x="311699" y="3398268"/>
            <a:ext cx="3568528" cy="33539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marL="914400" marR="0" lvl="1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en-US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Пример 2. Сервер: добавление товара (Python)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:wipe dir="r"/>
      </p:transition>
    </mc:Choice>
    <mc:Fallback>
      <p:transition spd="med" advClick="1"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4824537" name="Google Shape;88;p17"/>
          <p:cNvSpPr txBox="1"/>
          <p:nvPr>
            <p:ph type="title"/>
          </p:nvPr>
        </p:nvSpPr>
        <p:spPr bwMode="auto">
          <a:xfrm>
            <a:off x="311699" y="315924"/>
            <a:ext cx="8520599" cy="8312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Roboto"/>
                <a:ea typeface="Roboto"/>
                <a:cs typeface="Roboto"/>
              </a:rPr>
              <a:t>Пример кода</a:t>
            </a:r>
            <a:endParaRPr>
              <a:latin typeface="Roboto"/>
              <a:ea typeface="Roboto"/>
              <a:cs typeface="Roboto"/>
            </a:endParaRPr>
          </a:p>
        </p:txBody>
      </p:sp>
      <p:sp>
        <p:nvSpPr>
          <p:cNvPr id="574704470" name="Google Shape;89;p17"/>
          <p:cNvSpPr txBox="1"/>
          <p:nvPr>
            <p:ph type="body" idx="1"/>
          </p:nvPr>
        </p:nvSpPr>
        <p:spPr bwMode="auto">
          <a:xfrm flipH="0" flipV="0">
            <a:off x="311699" y="1225224"/>
            <a:ext cx="3688103" cy="33539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en-US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Пример 3. Клиент: вызов метода AddProduct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752618291" name="Google Shape;89;p17"/>
          <p:cNvSpPr txBox="1"/>
          <p:nvPr/>
        </p:nvSpPr>
        <p:spPr bwMode="auto">
          <a:xfrm flipH="0" flipV="0">
            <a:off x="5162853" y="3073710"/>
            <a:ext cx="3568528" cy="33539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marL="914400" marR="0" lvl="1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en-US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Пример 4. Серверный стриминг оповещений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6857952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939964" y="1141714"/>
            <a:ext cx="5077456" cy="1850352"/>
          </a:xfrm>
          <a:prstGeom prst="rect">
            <a:avLst/>
          </a:prstGeom>
        </p:spPr>
      </p:pic>
      <p:pic>
        <p:nvPicPr>
          <p:cNvPr id="204501295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16357" y="2728231"/>
            <a:ext cx="5046496" cy="2233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:wipe dir="r"/>
      </p:transition>
    </mc:Choice>
    <mc:Fallback>
      <p:transition spd="med" advClick="1"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4698398" name="Google Shape;97;p18"/>
          <p:cNvSpPr txBox="1"/>
          <p:nvPr>
            <p:ph type="body" idx="1"/>
          </p:nvPr>
        </p:nvSpPr>
        <p:spPr bwMode="auto"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  <a:defRPr/>
            </a:pPr>
            <a:endParaRPr sz="2200">
              <a:solidFill>
                <a:schemeClr val="dk1"/>
              </a:solidFill>
            </a:endParaRPr>
          </a:p>
        </p:txBody>
      </p:sp>
      <p:sp>
        <p:nvSpPr>
          <p:cNvPr id="860629182" name="Google Shape;98;p18"/>
          <p:cNvSpPr txBox="1"/>
          <p:nvPr>
            <p:ph type="title"/>
          </p:nvPr>
        </p:nvSpPr>
        <p:spPr bwMode="auto">
          <a:xfrm>
            <a:off x="311700" y="315924"/>
            <a:ext cx="8520600" cy="831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Roboto"/>
                <a:ea typeface="Roboto"/>
                <a:cs typeface="Roboto"/>
              </a:rPr>
              <a:t>Ход работы</a:t>
            </a:r>
            <a:endParaRPr>
              <a:latin typeface="Roboto"/>
              <a:ea typeface="Roboto"/>
              <a:cs typeface="Roboto"/>
            </a:endParaRPr>
          </a:p>
        </p:txBody>
      </p:sp>
      <p:sp>
        <p:nvSpPr>
          <p:cNvPr id="1915596673" name="Google Shape;99;p18"/>
          <p:cNvSpPr txBox="1"/>
          <p:nvPr/>
        </p:nvSpPr>
        <p:spPr bwMode="auto">
          <a:xfrm>
            <a:off x="5454650" y="28796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4999"/>
              </a:lnSpc>
              <a:spcBef>
                <a:spcPts val="0"/>
              </a:spcBef>
              <a:spcAft>
                <a:spcPts val="1200"/>
              </a:spcAft>
              <a:buNone/>
              <a:defRPr/>
            </a:pPr>
            <a:endParaRPr sz="1700">
              <a:solidFill>
                <a:schemeClr val="dk1"/>
              </a:solidFill>
            </a:endParaRPr>
          </a:p>
        </p:txBody>
      </p:sp>
      <p:pic>
        <p:nvPicPr>
          <p:cNvPr id="59851594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78570" y="1225224"/>
            <a:ext cx="6786858" cy="3238095"/>
          </a:xfrm>
          <a:prstGeom prst="rect">
            <a:avLst/>
          </a:prstGeom>
        </p:spPr>
      </p:pic>
      <p:sp>
        <p:nvSpPr>
          <p:cNvPr id="930757965" name="Google Shape;89;p17"/>
          <p:cNvSpPr txBox="1"/>
          <p:nvPr/>
        </p:nvSpPr>
        <p:spPr bwMode="auto">
          <a:xfrm flipH="0" flipV="0">
            <a:off x="3293887" y="4463321"/>
            <a:ext cx="2556223" cy="55092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marL="914400" marR="0" lvl="1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ru-RU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Рисунок 1 - Логи консоли </a:t>
            </a:r>
            <a:r>
              <a:rPr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gRPC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:wipe dir="r"/>
      </p:transition>
    </mc:Choice>
    <mc:Fallback>
      <p:transition spd="med" advClick="1">
        <p:wipe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0166341" name="Google Shape;88;p17"/>
          <p:cNvSpPr txBox="1"/>
          <p:nvPr>
            <p:ph type="title"/>
          </p:nvPr>
        </p:nvSpPr>
        <p:spPr bwMode="auto">
          <a:xfrm>
            <a:off x="311699" y="315923"/>
            <a:ext cx="8520599" cy="831298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Roboto"/>
                <a:ea typeface="Roboto"/>
                <a:cs typeface="Roboto"/>
              </a:rPr>
              <a:t>Пример кода</a:t>
            </a:r>
            <a:endParaRPr>
              <a:latin typeface="Roboto"/>
              <a:ea typeface="Roboto"/>
              <a:cs typeface="Roboto"/>
            </a:endParaRPr>
          </a:p>
        </p:txBody>
      </p:sp>
      <p:sp>
        <p:nvSpPr>
          <p:cNvPr id="708874615" name="Google Shape;89;p17"/>
          <p:cNvSpPr txBox="1"/>
          <p:nvPr>
            <p:ph type="body" idx="1"/>
          </p:nvPr>
        </p:nvSpPr>
        <p:spPr bwMode="auto">
          <a:xfrm flipH="0" flipV="0">
            <a:off x="4383692" y="3949648"/>
            <a:ext cx="4082711" cy="666168"/>
          </a:xfrm>
          <a:prstGeom prst="rect">
            <a:avLst/>
          </a:prstGeom>
        </p:spPr>
        <p:txBody>
          <a:bodyPr spcFirstLastPara="1" vertOverflow="overflow" horzOverflow="overflow" vert="horz" wrap="square" lIns="91424" tIns="91424" rIns="91424" bIns="91424" numCol="1" spcCol="0" rtlCol="0" fromWordArt="0" anchor="t" anchorCtr="0" forceAA="0" upright="0" compatLnSpc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en-US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Пример 6. Strawberry/Python: описание типа и резолверов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953603676" name="Google Shape;89;p17"/>
          <p:cNvSpPr txBox="1"/>
          <p:nvPr/>
        </p:nvSpPr>
        <p:spPr bwMode="auto">
          <a:xfrm flipH="0" flipV="0">
            <a:off x="815163" y="4282733"/>
            <a:ext cx="3568528" cy="33539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marL="914400" marR="0" lvl="1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en-US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Пример 5. Описание схемы (inventory.graphql)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157409259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95418" y="1147222"/>
            <a:ext cx="3401089" cy="3126615"/>
          </a:xfrm>
          <a:prstGeom prst="rect">
            <a:avLst/>
          </a:prstGeom>
        </p:spPr>
      </p:pic>
      <p:pic>
        <p:nvPicPr>
          <p:cNvPr id="9515224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023102" y="1147222"/>
            <a:ext cx="4485443" cy="27152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:wipe dir="r"/>
      </p:transition>
    </mc:Choice>
    <mc:Fallback>
      <p:transition spd="med" advClick="1">
        <p:wipe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199368" name="Google Shape;88;p17"/>
          <p:cNvSpPr txBox="1"/>
          <p:nvPr>
            <p:ph type="title"/>
          </p:nvPr>
        </p:nvSpPr>
        <p:spPr bwMode="auto">
          <a:xfrm>
            <a:off x="311699" y="315923"/>
            <a:ext cx="8520599" cy="831298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Roboto"/>
                <a:ea typeface="Roboto"/>
                <a:cs typeface="Roboto"/>
              </a:rPr>
              <a:t>Пример кода</a:t>
            </a:r>
            <a:endParaRPr>
              <a:latin typeface="Roboto"/>
              <a:ea typeface="Roboto"/>
              <a:cs typeface="Roboto"/>
            </a:endParaRPr>
          </a:p>
        </p:txBody>
      </p:sp>
      <p:sp>
        <p:nvSpPr>
          <p:cNvPr id="653568113" name="Google Shape;89;p17"/>
          <p:cNvSpPr txBox="1"/>
          <p:nvPr>
            <p:ph type="body" idx="1"/>
          </p:nvPr>
        </p:nvSpPr>
        <p:spPr bwMode="auto">
          <a:xfrm flipH="0" flipV="0">
            <a:off x="311698" y="1225224"/>
            <a:ext cx="2895180" cy="672972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en-US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Пример 7. Subscription: оповещения о низком остатке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197241614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6826" y="2412862"/>
            <a:ext cx="5822722" cy="2581885"/>
          </a:xfrm>
          <a:prstGeom prst="rect">
            <a:avLst/>
          </a:prstGeom>
        </p:spPr>
      </p:pic>
      <p:sp>
        <p:nvSpPr>
          <p:cNvPr id="1749085745" name="Google Shape;89;p17"/>
          <p:cNvSpPr txBox="1"/>
          <p:nvPr/>
        </p:nvSpPr>
        <p:spPr bwMode="auto">
          <a:xfrm flipH="0" flipV="0">
            <a:off x="5879549" y="3078516"/>
            <a:ext cx="2895180" cy="672971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marL="914400" marR="0" lvl="1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en-US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Пример 8. Mutation: добавление товара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31858367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873399" y="1147222"/>
            <a:ext cx="6161978" cy="1798317"/>
          </a:xfrm>
          <a:prstGeom prst="rect">
            <a:avLst/>
          </a:prstGeom>
        </p:spPr>
      </p:pic>
      <p:pic>
        <p:nvPicPr>
          <p:cNvPr id="164178736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729053" y="3703805"/>
            <a:ext cx="2409031" cy="1295028"/>
          </a:xfrm>
          <a:prstGeom prst="rect">
            <a:avLst/>
          </a:prstGeom>
        </p:spPr>
      </p:pic>
      <p:sp>
        <p:nvSpPr>
          <p:cNvPr id="1817310858" name="Google Shape;89;p17"/>
          <p:cNvSpPr txBox="1"/>
          <p:nvPr/>
        </p:nvSpPr>
        <p:spPr bwMode="auto">
          <a:xfrm flipH="0" flipV="0">
            <a:off x="6187821" y="4014833"/>
            <a:ext cx="2895180" cy="672971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marL="914400" marR="0" lvl="1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en-US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Пример </a:t>
            </a:r>
            <a:r>
              <a:rPr lang="ru-RU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9</a:t>
            </a:r>
            <a:r>
              <a:rPr lang="en-US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. Пример GraphQL-запроса (клиент)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:wipe dir="r"/>
      </p:transition>
    </mc:Choice>
    <mc:Fallback>
      <p:transition spd="med" advClick="1">
        <p:wipe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3775209" name="Google Shape;97;p18"/>
          <p:cNvSpPr txBox="1"/>
          <p:nvPr>
            <p:ph type="body" idx="1"/>
          </p:nvPr>
        </p:nvSpPr>
        <p:spPr bwMode="auto">
          <a:xfrm>
            <a:off x="311699" y="1225224"/>
            <a:ext cx="8520599" cy="33539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199"/>
              </a:spcAft>
              <a:buNone/>
              <a:defRPr/>
            </a:pPr>
            <a:endParaRPr sz="2200">
              <a:solidFill>
                <a:schemeClr val="dk1"/>
              </a:solidFill>
            </a:endParaRPr>
          </a:p>
        </p:txBody>
      </p:sp>
      <p:sp>
        <p:nvSpPr>
          <p:cNvPr id="512477999" name="Google Shape;98;p18"/>
          <p:cNvSpPr txBox="1"/>
          <p:nvPr>
            <p:ph type="title"/>
          </p:nvPr>
        </p:nvSpPr>
        <p:spPr bwMode="auto">
          <a:xfrm>
            <a:off x="311699" y="315923"/>
            <a:ext cx="8520599" cy="831298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latin typeface="Roboto"/>
                <a:ea typeface="Roboto"/>
                <a:cs typeface="Roboto"/>
              </a:rPr>
              <a:t>Ход работы</a:t>
            </a:r>
            <a:endParaRPr>
              <a:latin typeface="Roboto"/>
              <a:ea typeface="Roboto"/>
              <a:cs typeface="Roboto"/>
            </a:endParaRPr>
          </a:p>
        </p:txBody>
      </p:sp>
      <p:sp>
        <p:nvSpPr>
          <p:cNvPr id="1730184950" name="Google Shape;99;p18"/>
          <p:cNvSpPr txBox="1"/>
          <p:nvPr/>
        </p:nvSpPr>
        <p:spPr bwMode="auto">
          <a:xfrm>
            <a:off x="5454649" y="2879599"/>
            <a:ext cx="2999999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just" rtl="0">
              <a:lnSpc>
                <a:spcPct val="114999"/>
              </a:lnSpc>
              <a:spcBef>
                <a:spcPts val="0"/>
              </a:spcBef>
              <a:spcAft>
                <a:spcPts val="1199"/>
              </a:spcAft>
              <a:buNone/>
              <a:defRPr/>
            </a:pPr>
            <a:endParaRPr sz="1700">
              <a:solidFill>
                <a:schemeClr val="dk1"/>
              </a:solidFill>
            </a:endParaRPr>
          </a:p>
        </p:txBody>
      </p:sp>
      <p:sp>
        <p:nvSpPr>
          <p:cNvPr id="1627717547" name="Google Shape;89;p17"/>
          <p:cNvSpPr txBox="1"/>
          <p:nvPr/>
        </p:nvSpPr>
        <p:spPr bwMode="auto">
          <a:xfrm flipH="0" flipV="0">
            <a:off x="5454649" y="1225224"/>
            <a:ext cx="2888681" cy="550927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marL="914400" marR="0" lvl="1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ru-RU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Рисунок </a:t>
            </a:r>
            <a:r>
              <a:rPr lang="en-US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2</a:t>
            </a:r>
            <a:r>
              <a:rPr lang="ru-RU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 - Логи консоли </a:t>
            </a:r>
            <a:r>
              <a:rPr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GraphQL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120330497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8321" y="1074165"/>
            <a:ext cx="5243319" cy="3926459"/>
          </a:xfrm>
          <a:prstGeom prst="rect">
            <a:avLst/>
          </a:prstGeom>
        </p:spPr>
      </p:pic>
      <p:pic>
        <p:nvPicPr>
          <p:cNvPr id="91272249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747873" y="3037394"/>
            <a:ext cx="5899392" cy="1225477"/>
          </a:xfrm>
          <a:prstGeom prst="rect">
            <a:avLst/>
          </a:prstGeom>
        </p:spPr>
      </p:pic>
      <p:sp>
        <p:nvSpPr>
          <p:cNvPr id="1250446628" name="Google Shape;89;p17"/>
          <p:cNvSpPr txBox="1"/>
          <p:nvPr/>
        </p:nvSpPr>
        <p:spPr bwMode="auto">
          <a:xfrm flipH="0" flipV="0">
            <a:off x="5510309" y="4357587"/>
            <a:ext cx="2888680" cy="550927"/>
          </a:xfrm>
          <a:prstGeom prst="rect">
            <a:avLst/>
          </a:prstGeom>
        </p:spPr>
        <p:txBody>
          <a:bodyPr spcFirstLastPara="1" vertOverflow="overflow" horzOverflow="overflow" vert="horz" wrap="square" lIns="91424" tIns="91424" rIns="91424" bIns="91424" numCol="1" spcCol="0" rtlCol="0" fromWordArt="0" anchor="t" anchorCtr="0" forceAA="0" upright="0" compatLnSpc="0">
            <a:normAutofit fontScale="95000" lnSpcReduction="1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marL="914400" marR="0" lvl="1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17499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199"/>
              </a:spcAft>
              <a:buNone/>
              <a:defRPr/>
            </a:pPr>
            <a:r>
              <a:rPr lang="ru-RU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Рисунок </a:t>
            </a:r>
            <a:r>
              <a:rPr lang="en-US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3</a:t>
            </a:r>
            <a:r>
              <a:rPr lang="ru-RU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 - </a:t>
            </a:r>
            <a:r>
              <a:rPr lang="en-US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Mutation</a:t>
            </a:r>
            <a:r>
              <a:rPr lang="ru-RU" sz="1200" b="0" i="0" u="none" strike="noStrike" cap="none" spc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GraphQL</a:t>
            </a:r>
            <a:r>
              <a:rPr sz="1200">
                <a:solidFill>
                  <a:schemeClr val="dk1"/>
                </a:solidFill>
                <a:latin typeface="Roboto"/>
                <a:ea typeface="Roboto"/>
                <a:cs typeface="Roboto"/>
              </a:rPr>
              <a:t> (Strawberry)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:wipe dir="r"/>
      </p:transition>
    </mc:Choice>
    <mc:Fallback>
      <p:transition spd="med" advClick="1">
        <p:wipe dir="r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ONLYOFFICE/9.0.0.172</Application>
  <PresentationFormat>On-screen Show (4:3)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