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Projected Budget Use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Projected Budget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53E-46DA-AEE3-4701EFB6F7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053E-46DA-AEE3-4701EFB6F78B}"/>
              </c:ext>
            </c:extLst>
          </c:dPt>
          <c:dLbls>
            <c:dLbl>
              <c:idx val="0"/>
              <c:tx>
                <c:rich>
                  <a:bodyPr/>
                  <a:lstStyle/>
                  <a:p>
                    <a:fld id="{ACC6C9EB-7908-42C8-8D5A-18906DF0BD8F}" type="VALUE">
                      <a:rPr lang="en-US" sz="1800">
                        <a:solidFill>
                          <a:schemeClr val="bg1"/>
                        </a:solidFill>
                      </a:rPr>
                      <a:pPr/>
                      <a:t>[VALUE]</a:t>
                    </a:fld>
                    <a:endParaRPr lang="en-CA"/>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53E-46DA-AEE3-4701EFB6F78B}"/>
                </c:ext>
              </c:extLst>
            </c:dLbl>
            <c:dLbl>
              <c:idx val="1"/>
              <c:tx>
                <c:rich>
                  <a:bodyPr/>
                  <a:lstStyle/>
                  <a:p>
                    <a:fld id="{F8079BDE-34D9-4910-9DC6-B624297136F4}" type="VALUE">
                      <a:rPr lang="en-US" sz="1800">
                        <a:solidFill>
                          <a:schemeClr val="bg1"/>
                        </a:solidFill>
                      </a:rPr>
                      <a:pPr/>
                      <a:t>[VALUE]</a:t>
                    </a:fld>
                    <a:endParaRPr lang="en-CA"/>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53E-46DA-AEE3-4701EFB6F78B}"/>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Used Budget</c:v>
                </c:pt>
                <c:pt idx="1">
                  <c:v>Remaining Budget</c:v>
                </c:pt>
              </c:strCache>
            </c:strRef>
          </c:cat>
          <c:val>
            <c:numRef>
              <c:f>Sheet1!$B$2:$B$3</c:f>
              <c:numCache>
                <c:formatCode>General</c:formatCode>
                <c:ptCount val="2"/>
                <c:pt idx="0">
                  <c:v>54</c:v>
                </c:pt>
                <c:pt idx="1">
                  <c:v>297</c:v>
                </c:pt>
              </c:numCache>
            </c:numRef>
          </c:val>
          <c:extLst>
            <c:ext xmlns:c16="http://schemas.microsoft.com/office/drawing/2014/chart" uri="{C3380CC4-5D6E-409C-BE32-E72D297353CC}">
              <c16:uniqueId val="{00000000-053E-46DA-AEE3-4701EFB6F78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Real Budget Use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Projected Budget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9B-40B3-80B6-076766FCB4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9B-40B3-80B6-076766FCB4A7}"/>
              </c:ext>
            </c:extLst>
          </c:dPt>
          <c:dLbls>
            <c:dLbl>
              <c:idx val="0"/>
              <c:tx>
                <c:rich>
                  <a:bodyPr/>
                  <a:lstStyle/>
                  <a:p>
                    <a:fld id="{FEB6379A-B335-4F4D-B7B5-C94967600E14}" type="VALUE">
                      <a:rPr lang="en-US" sz="1800">
                        <a:solidFill>
                          <a:schemeClr val="bg1"/>
                        </a:solidFill>
                      </a:rPr>
                      <a:pPr/>
                      <a:t>[VALUE]</a:t>
                    </a:fld>
                    <a:endParaRPr lang="en-CA"/>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39B-40B3-80B6-076766FCB4A7}"/>
                </c:ext>
              </c:extLst>
            </c:dLbl>
            <c:dLbl>
              <c:idx val="1"/>
              <c:tx>
                <c:rich>
                  <a:bodyPr/>
                  <a:lstStyle/>
                  <a:p>
                    <a:fld id="{F0AB63B8-F110-4914-BC18-62BC6EC01602}" type="VALUE">
                      <a:rPr lang="en-US" sz="1800">
                        <a:solidFill>
                          <a:schemeClr val="bg1"/>
                        </a:solidFill>
                      </a:rPr>
                      <a:pPr/>
                      <a:t>[VALUE]</a:t>
                    </a:fld>
                    <a:endParaRPr lang="en-CA"/>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39B-40B3-80B6-076766FCB4A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Used Budget</c:v>
                </c:pt>
                <c:pt idx="1">
                  <c:v>Remaining Budget</c:v>
                </c:pt>
              </c:strCache>
            </c:strRef>
          </c:cat>
          <c:val>
            <c:numRef>
              <c:f>Sheet1!$B$2:$B$3</c:f>
              <c:numCache>
                <c:formatCode>General</c:formatCode>
                <c:ptCount val="2"/>
                <c:pt idx="0">
                  <c:v>75.5</c:v>
                </c:pt>
                <c:pt idx="1">
                  <c:v>275.5</c:v>
                </c:pt>
              </c:numCache>
            </c:numRef>
          </c:val>
          <c:extLst>
            <c:ext xmlns:c16="http://schemas.microsoft.com/office/drawing/2014/chart" uri="{C3380CC4-5D6E-409C-BE32-E72D297353CC}">
              <c16:uniqueId val="{00000004-939B-40B3-80B6-076766FCB4A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BF4E1-6790-40C0-9DB9-460AC16B81B2}" type="datetimeFigureOut">
              <a:rPr lang="en-CA" smtClean="0"/>
              <a:t>2017-10-24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5121F-D93B-4DCD-B37E-10230366A268}" type="slidenum">
              <a:rPr lang="en-CA" smtClean="0"/>
              <a:t>‹#›</a:t>
            </a:fld>
            <a:endParaRPr lang="en-CA"/>
          </a:p>
        </p:txBody>
      </p:sp>
    </p:spTree>
    <p:extLst>
      <p:ext uri="{BB962C8B-B14F-4D97-AF65-F5344CB8AC3E}">
        <p14:creationId xmlns:p14="http://schemas.microsoft.com/office/powerpoint/2010/main" val="334206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9657-F7AC-455F-B9DA-5195348BA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B608080-42A6-450B-9064-477A27876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0F76FC6-D763-48A3-AD11-E6C5D74F0A47}"/>
              </a:ext>
            </a:extLst>
          </p:cNvPr>
          <p:cNvSpPr>
            <a:spLocks noGrp="1"/>
          </p:cNvSpPr>
          <p:nvPr>
            <p:ph type="dt" sz="half" idx="10"/>
          </p:nvPr>
        </p:nvSpPr>
        <p:spPr/>
        <p:txBody>
          <a:bodyPr/>
          <a:lstStyle/>
          <a:p>
            <a:fld id="{81A5B2EF-780D-4F26-8E13-5A5A7AAE953C}" type="datetime1">
              <a:rPr lang="en-CA" smtClean="0"/>
              <a:t>2017-10-24</a:t>
            </a:fld>
            <a:endParaRPr lang="en-CA"/>
          </a:p>
        </p:txBody>
      </p:sp>
      <p:sp>
        <p:nvSpPr>
          <p:cNvPr id="5" name="Footer Placeholder 4">
            <a:extLst>
              <a:ext uri="{FF2B5EF4-FFF2-40B4-BE49-F238E27FC236}">
                <a16:creationId xmlns:a16="http://schemas.microsoft.com/office/drawing/2014/main" id="{ED798399-3BCF-4091-BB18-2EE41C8E3935}"/>
              </a:ext>
            </a:extLst>
          </p:cNvPr>
          <p:cNvSpPr>
            <a:spLocks noGrp="1"/>
          </p:cNvSpPr>
          <p:nvPr>
            <p:ph type="ftr" sz="quarter" idx="11"/>
          </p:nvPr>
        </p:nvSpPr>
        <p:spPr/>
        <p:txBody>
          <a:bodyPr/>
          <a:lstStyle/>
          <a:p>
            <a:r>
              <a:rPr lang="en-CA"/>
              <a:t>Team 6</a:t>
            </a:r>
          </a:p>
        </p:txBody>
      </p:sp>
      <p:sp>
        <p:nvSpPr>
          <p:cNvPr id="6" name="Slide Number Placeholder 5">
            <a:extLst>
              <a:ext uri="{FF2B5EF4-FFF2-40B4-BE49-F238E27FC236}">
                <a16:creationId xmlns:a16="http://schemas.microsoft.com/office/drawing/2014/main" id="{0A18319C-3C2B-4B31-B485-359828645C13}"/>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371296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67CA-2156-4321-B128-DB353D10619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483DAB-96BC-4B41-A91C-457308F94C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B955CB-76A5-4B14-9E87-D8A3C3BC54F4}"/>
              </a:ext>
            </a:extLst>
          </p:cNvPr>
          <p:cNvSpPr>
            <a:spLocks noGrp="1"/>
          </p:cNvSpPr>
          <p:nvPr>
            <p:ph type="dt" sz="half" idx="10"/>
          </p:nvPr>
        </p:nvSpPr>
        <p:spPr/>
        <p:txBody>
          <a:bodyPr/>
          <a:lstStyle/>
          <a:p>
            <a:fld id="{B72B9ECC-DECC-482D-982C-F0293ABB6B6E}" type="datetime1">
              <a:rPr lang="en-CA" smtClean="0"/>
              <a:t>2017-10-24</a:t>
            </a:fld>
            <a:endParaRPr lang="en-CA"/>
          </a:p>
        </p:txBody>
      </p:sp>
      <p:sp>
        <p:nvSpPr>
          <p:cNvPr id="5" name="Footer Placeholder 4">
            <a:extLst>
              <a:ext uri="{FF2B5EF4-FFF2-40B4-BE49-F238E27FC236}">
                <a16:creationId xmlns:a16="http://schemas.microsoft.com/office/drawing/2014/main" id="{51DBD6C1-70BC-4338-8475-DFF5CFB4F645}"/>
              </a:ext>
            </a:extLst>
          </p:cNvPr>
          <p:cNvSpPr>
            <a:spLocks noGrp="1"/>
          </p:cNvSpPr>
          <p:nvPr>
            <p:ph type="ftr" sz="quarter" idx="11"/>
          </p:nvPr>
        </p:nvSpPr>
        <p:spPr/>
        <p:txBody>
          <a:bodyPr/>
          <a:lstStyle/>
          <a:p>
            <a:r>
              <a:rPr lang="en-CA"/>
              <a:t>Team 6</a:t>
            </a:r>
          </a:p>
        </p:txBody>
      </p:sp>
      <p:sp>
        <p:nvSpPr>
          <p:cNvPr id="6" name="Slide Number Placeholder 5">
            <a:extLst>
              <a:ext uri="{FF2B5EF4-FFF2-40B4-BE49-F238E27FC236}">
                <a16:creationId xmlns:a16="http://schemas.microsoft.com/office/drawing/2014/main" id="{E7301F5A-170C-443E-8D7D-BC2C069B0D8C}"/>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24647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4B42E-3028-41F7-A7CD-52BDEE15EE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C079E8F-3519-4C62-B0EB-967BAF9922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1FE0A6-843C-4706-A8FA-DEF1859EC619}"/>
              </a:ext>
            </a:extLst>
          </p:cNvPr>
          <p:cNvSpPr>
            <a:spLocks noGrp="1"/>
          </p:cNvSpPr>
          <p:nvPr>
            <p:ph type="dt" sz="half" idx="10"/>
          </p:nvPr>
        </p:nvSpPr>
        <p:spPr/>
        <p:txBody>
          <a:bodyPr/>
          <a:lstStyle/>
          <a:p>
            <a:fld id="{69BC69FF-594C-4305-B950-95A019665BD4}" type="datetime1">
              <a:rPr lang="en-CA" smtClean="0"/>
              <a:t>2017-10-24</a:t>
            </a:fld>
            <a:endParaRPr lang="en-CA"/>
          </a:p>
        </p:txBody>
      </p:sp>
      <p:sp>
        <p:nvSpPr>
          <p:cNvPr id="5" name="Footer Placeholder 4">
            <a:extLst>
              <a:ext uri="{FF2B5EF4-FFF2-40B4-BE49-F238E27FC236}">
                <a16:creationId xmlns:a16="http://schemas.microsoft.com/office/drawing/2014/main" id="{5783FA07-1307-45D4-BDA4-CE186FFE6913}"/>
              </a:ext>
            </a:extLst>
          </p:cNvPr>
          <p:cNvSpPr>
            <a:spLocks noGrp="1"/>
          </p:cNvSpPr>
          <p:nvPr>
            <p:ph type="ftr" sz="quarter" idx="11"/>
          </p:nvPr>
        </p:nvSpPr>
        <p:spPr/>
        <p:txBody>
          <a:bodyPr/>
          <a:lstStyle/>
          <a:p>
            <a:r>
              <a:rPr lang="en-CA"/>
              <a:t>Team 6</a:t>
            </a:r>
          </a:p>
        </p:txBody>
      </p:sp>
      <p:sp>
        <p:nvSpPr>
          <p:cNvPr id="6" name="Slide Number Placeholder 5">
            <a:extLst>
              <a:ext uri="{FF2B5EF4-FFF2-40B4-BE49-F238E27FC236}">
                <a16:creationId xmlns:a16="http://schemas.microsoft.com/office/drawing/2014/main" id="{359D5E3F-74C5-4D98-8170-F79253FE1456}"/>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424574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3D90-B89B-4A11-A206-9DDD6EC1D2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7CE2E11-C288-4F53-9FEB-21E38EDB32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C8E2C6-F98F-4D1A-9A38-4DF5CC327189}"/>
              </a:ext>
            </a:extLst>
          </p:cNvPr>
          <p:cNvSpPr>
            <a:spLocks noGrp="1"/>
          </p:cNvSpPr>
          <p:nvPr>
            <p:ph type="dt" sz="half" idx="10"/>
          </p:nvPr>
        </p:nvSpPr>
        <p:spPr/>
        <p:txBody>
          <a:bodyPr/>
          <a:lstStyle/>
          <a:p>
            <a:fld id="{C426C36E-86FD-470A-BC9A-84D1D3ED229A}" type="datetime1">
              <a:rPr lang="en-CA" smtClean="0"/>
              <a:t>2017-10-24</a:t>
            </a:fld>
            <a:endParaRPr lang="en-CA"/>
          </a:p>
        </p:txBody>
      </p:sp>
      <p:sp>
        <p:nvSpPr>
          <p:cNvPr id="5" name="Footer Placeholder 4">
            <a:extLst>
              <a:ext uri="{FF2B5EF4-FFF2-40B4-BE49-F238E27FC236}">
                <a16:creationId xmlns:a16="http://schemas.microsoft.com/office/drawing/2014/main" id="{445DC82B-980C-44B6-AF71-CD6D47040E02}"/>
              </a:ext>
            </a:extLst>
          </p:cNvPr>
          <p:cNvSpPr>
            <a:spLocks noGrp="1"/>
          </p:cNvSpPr>
          <p:nvPr>
            <p:ph type="ftr" sz="quarter" idx="11"/>
          </p:nvPr>
        </p:nvSpPr>
        <p:spPr/>
        <p:txBody>
          <a:bodyPr/>
          <a:lstStyle/>
          <a:p>
            <a:r>
              <a:rPr lang="en-CA"/>
              <a:t>Team 6</a:t>
            </a:r>
          </a:p>
        </p:txBody>
      </p:sp>
      <p:sp>
        <p:nvSpPr>
          <p:cNvPr id="6" name="Slide Number Placeholder 5">
            <a:extLst>
              <a:ext uri="{FF2B5EF4-FFF2-40B4-BE49-F238E27FC236}">
                <a16:creationId xmlns:a16="http://schemas.microsoft.com/office/drawing/2014/main" id="{EDA0DCD9-FB8A-41AB-98AF-0580ED9B24CF}"/>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213682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AC09-2206-4EF7-8A2F-A3B8340D3B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D00D13B-67CC-4F30-8977-300153B94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AA2798-F990-48AD-A2ED-D6D1C54DA96A}"/>
              </a:ext>
            </a:extLst>
          </p:cNvPr>
          <p:cNvSpPr>
            <a:spLocks noGrp="1"/>
          </p:cNvSpPr>
          <p:nvPr>
            <p:ph type="dt" sz="half" idx="10"/>
          </p:nvPr>
        </p:nvSpPr>
        <p:spPr/>
        <p:txBody>
          <a:bodyPr/>
          <a:lstStyle/>
          <a:p>
            <a:fld id="{658E6726-D73A-4FB6-B4DC-5645FC999AB8}" type="datetime1">
              <a:rPr lang="en-CA" smtClean="0"/>
              <a:t>2017-10-24</a:t>
            </a:fld>
            <a:endParaRPr lang="en-CA"/>
          </a:p>
        </p:txBody>
      </p:sp>
      <p:sp>
        <p:nvSpPr>
          <p:cNvPr id="5" name="Footer Placeholder 4">
            <a:extLst>
              <a:ext uri="{FF2B5EF4-FFF2-40B4-BE49-F238E27FC236}">
                <a16:creationId xmlns:a16="http://schemas.microsoft.com/office/drawing/2014/main" id="{C27BB4E2-D6D1-42F6-91F5-8A3D15CA13C6}"/>
              </a:ext>
            </a:extLst>
          </p:cNvPr>
          <p:cNvSpPr>
            <a:spLocks noGrp="1"/>
          </p:cNvSpPr>
          <p:nvPr>
            <p:ph type="ftr" sz="quarter" idx="11"/>
          </p:nvPr>
        </p:nvSpPr>
        <p:spPr/>
        <p:txBody>
          <a:bodyPr/>
          <a:lstStyle/>
          <a:p>
            <a:r>
              <a:rPr lang="en-CA"/>
              <a:t>Team 6</a:t>
            </a:r>
          </a:p>
        </p:txBody>
      </p:sp>
      <p:sp>
        <p:nvSpPr>
          <p:cNvPr id="6" name="Slide Number Placeholder 5">
            <a:extLst>
              <a:ext uri="{FF2B5EF4-FFF2-40B4-BE49-F238E27FC236}">
                <a16:creationId xmlns:a16="http://schemas.microsoft.com/office/drawing/2014/main" id="{A02D3A55-E9EE-488F-9099-790A19A15DF1}"/>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364454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EC4-09BA-44B8-BB3C-3FC32218E71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9FA79CF-3484-4D20-8088-E4D10D1CF4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DFB0427-A7B9-46CD-8DA5-19B8975B14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FDECEB6-ED63-4AC8-A113-766216C4BBD4}"/>
              </a:ext>
            </a:extLst>
          </p:cNvPr>
          <p:cNvSpPr>
            <a:spLocks noGrp="1"/>
          </p:cNvSpPr>
          <p:nvPr>
            <p:ph type="dt" sz="half" idx="10"/>
          </p:nvPr>
        </p:nvSpPr>
        <p:spPr/>
        <p:txBody>
          <a:bodyPr/>
          <a:lstStyle/>
          <a:p>
            <a:fld id="{30500927-4DD2-49AB-99AA-D65EC21D8980}" type="datetime1">
              <a:rPr lang="en-CA" smtClean="0"/>
              <a:t>2017-10-24</a:t>
            </a:fld>
            <a:endParaRPr lang="en-CA"/>
          </a:p>
        </p:txBody>
      </p:sp>
      <p:sp>
        <p:nvSpPr>
          <p:cNvPr id="6" name="Footer Placeholder 5">
            <a:extLst>
              <a:ext uri="{FF2B5EF4-FFF2-40B4-BE49-F238E27FC236}">
                <a16:creationId xmlns:a16="http://schemas.microsoft.com/office/drawing/2014/main" id="{4DD4CCB2-BB7F-4B80-AD74-FA0A8F66C1E9}"/>
              </a:ext>
            </a:extLst>
          </p:cNvPr>
          <p:cNvSpPr>
            <a:spLocks noGrp="1"/>
          </p:cNvSpPr>
          <p:nvPr>
            <p:ph type="ftr" sz="quarter" idx="11"/>
          </p:nvPr>
        </p:nvSpPr>
        <p:spPr/>
        <p:txBody>
          <a:bodyPr/>
          <a:lstStyle/>
          <a:p>
            <a:r>
              <a:rPr lang="en-CA"/>
              <a:t>Team 6</a:t>
            </a:r>
          </a:p>
        </p:txBody>
      </p:sp>
      <p:sp>
        <p:nvSpPr>
          <p:cNvPr id="7" name="Slide Number Placeholder 6">
            <a:extLst>
              <a:ext uri="{FF2B5EF4-FFF2-40B4-BE49-F238E27FC236}">
                <a16:creationId xmlns:a16="http://schemas.microsoft.com/office/drawing/2014/main" id="{C71B366D-3760-4375-AB05-06F87DBB33EA}"/>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179949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87B0-AA16-4462-8CF4-B38D6C63FF3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C944217-A4DF-4977-9529-32288D935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C972D8-3916-4ECE-B196-CF6FA39327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02E3694-538A-4375-BA9E-BFA582D73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CB5874-8544-4001-A94D-78A3C07FAF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B2E725-0F6D-4AC5-BE75-5182DE63A917}"/>
              </a:ext>
            </a:extLst>
          </p:cNvPr>
          <p:cNvSpPr>
            <a:spLocks noGrp="1"/>
          </p:cNvSpPr>
          <p:nvPr>
            <p:ph type="dt" sz="half" idx="10"/>
          </p:nvPr>
        </p:nvSpPr>
        <p:spPr/>
        <p:txBody>
          <a:bodyPr/>
          <a:lstStyle/>
          <a:p>
            <a:fld id="{BEDFD216-7309-4267-A454-D567C7110A90}" type="datetime1">
              <a:rPr lang="en-CA" smtClean="0"/>
              <a:t>2017-10-24</a:t>
            </a:fld>
            <a:endParaRPr lang="en-CA"/>
          </a:p>
        </p:txBody>
      </p:sp>
      <p:sp>
        <p:nvSpPr>
          <p:cNvPr id="8" name="Footer Placeholder 7">
            <a:extLst>
              <a:ext uri="{FF2B5EF4-FFF2-40B4-BE49-F238E27FC236}">
                <a16:creationId xmlns:a16="http://schemas.microsoft.com/office/drawing/2014/main" id="{EB16A69A-1135-42C9-96CF-62F75390F0AD}"/>
              </a:ext>
            </a:extLst>
          </p:cNvPr>
          <p:cNvSpPr>
            <a:spLocks noGrp="1"/>
          </p:cNvSpPr>
          <p:nvPr>
            <p:ph type="ftr" sz="quarter" idx="11"/>
          </p:nvPr>
        </p:nvSpPr>
        <p:spPr/>
        <p:txBody>
          <a:bodyPr/>
          <a:lstStyle/>
          <a:p>
            <a:r>
              <a:rPr lang="en-CA"/>
              <a:t>Team 6</a:t>
            </a:r>
          </a:p>
        </p:txBody>
      </p:sp>
      <p:sp>
        <p:nvSpPr>
          <p:cNvPr id="9" name="Slide Number Placeholder 8">
            <a:extLst>
              <a:ext uri="{FF2B5EF4-FFF2-40B4-BE49-F238E27FC236}">
                <a16:creationId xmlns:a16="http://schemas.microsoft.com/office/drawing/2014/main" id="{D837FF3D-AA12-45AB-94EB-1A0C3095F781}"/>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185761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AB70-0BC8-470D-9A2B-AF7BB7BD1AD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96B6D35-5635-46B0-897C-7E8278ABA346}"/>
              </a:ext>
            </a:extLst>
          </p:cNvPr>
          <p:cNvSpPr>
            <a:spLocks noGrp="1"/>
          </p:cNvSpPr>
          <p:nvPr>
            <p:ph type="dt" sz="half" idx="10"/>
          </p:nvPr>
        </p:nvSpPr>
        <p:spPr/>
        <p:txBody>
          <a:bodyPr/>
          <a:lstStyle/>
          <a:p>
            <a:fld id="{FDDB468F-AEF2-4D01-AD81-A719339E7801}" type="datetime1">
              <a:rPr lang="en-CA" smtClean="0"/>
              <a:t>2017-10-24</a:t>
            </a:fld>
            <a:endParaRPr lang="en-CA"/>
          </a:p>
        </p:txBody>
      </p:sp>
      <p:sp>
        <p:nvSpPr>
          <p:cNvPr id="4" name="Footer Placeholder 3">
            <a:extLst>
              <a:ext uri="{FF2B5EF4-FFF2-40B4-BE49-F238E27FC236}">
                <a16:creationId xmlns:a16="http://schemas.microsoft.com/office/drawing/2014/main" id="{B7CD5D5E-6E55-4127-8548-6BA45A2F2C20}"/>
              </a:ext>
            </a:extLst>
          </p:cNvPr>
          <p:cNvSpPr>
            <a:spLocks noGrp="1"/>
          </p:cNvSpPr>
          <p:nvPr>
            <p:ph type="ftr" sz="quarter" idx="11"/>
          </p:nvPr>
        </p:nvSpPr>
        <p:spPr/>
        <p:txBody>
          <a:bodyPr/>
          <a:lstStyle/>
          <a:p>
            <a:r>
              <a:rPr lang="en-CA"/>
              <a:t>Team 6</a:t>
            </a:r>
          </a:p>
        </p:txBody>
      </p:sp>
      <p:sp>
        <p:nvSpPr>
          <p:cNvPr id="5" name="Slide Number Placeholder 4">
            <a:extLst>
              <a:ext uri="{FF2B5EF4-FFF2-40B4-BE49-F238E27FC236}">
                <a16:creationId xmlns:a16="http://schemas.microsoft.com/office/drawing/2014/main" id="{F712CB03-FA48-4079-9D9A-BC2204CF4F5B}"/>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1463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2F555-830D-445A-8BFE-B0A7BC8ED90B}"/>
              </a:ext>
            </a:extLst>
          </p:cNvPr>
          <p:cNvSpPr>
            <a:spLocks noGrp="1"/>
          </p:cNvSpPr>
          <p:nvPr>
            <p:ph type="dt" sz="half" idx="10"/>
          </p:nvPr>
        </p:nvSpPr>
        <p:spPr/>
        <p:txBody>
          <a:bodyPr/>
          <a:lstStyle/>
          <a:p>
            <a:fld id="{1950D523-BC6F-4DC4-BC09-F304AEF21099}" type="datetime1">
              <a:rPr lang="en-CA" smtClean="0"/>
              <a:t>2017-10-24</a:t>
            </a:fld>
            <a:endParaRPr lang="en-CA"/>
          </a:p>
        </p:txBody>
      </p:sp>
      <p:sp>
        <p:nvSpPr>
          <p:cNvPr id="3" name="Footer Placeholder 2">
            <a:extLst>
              <a:ext uri="{FF2B5EF4-FFF2-40B4-BE49-F238E27FC236}">
                <a16:creationId xmlns:a16="http://schemas.microsoft.com/office/drawing/2014/main" id="{CFDF4F6F-BF65-4089-80BF-37C8CB51EA99}"/>
              </a:ext>
            </a:extLst>
          </p:cNvPr>
          <p:cNvSpPr>
            <a:spLocks noGrp="1"/>
          </p:cNvSpPr>
          <p:nvPr>
            <p:ph type="ftr" sz="quarter" idx="11"/>
          </p:nvPr>
        </p:nvSpPr>
        <p:spPr/>
        <p:txBody>
          <a:bodyPr/>
          <a:lstStyle/>
          <a:p>
            <a:r>
              <a:rPr lang="en-CA"/>
              <a:t>Team 6</a:t>
            </a:r>
          </a:p>
        </p:txBody>
      </p:sp>
      <p:sp>
        <p:nvSpPr>
          <p:cNvPr id="4" name="Slide Number Placeholder 3">
            <a:extLst>
              <a:ext uri="{FF2B5EF4-FFF2-40B4-BE49-F238E27FC236}">
                <a16:creationId xmlns:a16="http://schemas.microsoft.com/office/drawing/2014/main" id="{F71DCD81-8A79-4F46-8005-CD6D04B7312F}"/>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265182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94CC-53C9-4766-B8E2-420C3514B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6A075C9-E0D1-44EF-9999-B82BA4DB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F00050D-0ACE-4652-AFC6-DF2E72DD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5F490A-A35F-4051-A953-6EAFB3F95F8A}"/>
              </a:ext>
            </a:extLst>
          </p:cNvPr>
          <p:cNvSpPr>
            <a:spLocks noGrp="1"/>
          </p:cNvSpPr>
          <p:nvPr>
            <p:ph type="dt" sz="half" idx="10"/>
          </p:nvPr>
        </p:nvSpPr>
        <p:spPr/>
        <p:txBody>
          <a:bodyPr/>
          <a:lstStyle/>
          <a:p>
            <a:fld id="{813D03A5-4432-4A5F-9342-0F9D5B86DF3D}" type="datetime1">
              <a:rPr lang="en-CA" smtClean="0"/>
              <a:t>2017-10-24</a:t>
            </a:fld>
            <a:endParaRPr lang="en-CA"/>
          </a:p>
        </p:txBody>
      </p:sp>
      <p:sp>
        <p:nvSpPr>
          <p:cNvPr id="6" name="Footer Placeholder 5">
            <a:extLst>
              <a:ext uri="{FF2B5EF4-FFF2-40B4-BE49-F238E27FC236}">
                <a16:creationId xmlns:a16="http://schemas.microsoft.com/office/drawing/2014/main" id="{6B523C76-8FCF-409D-9706-B4B7ECA638E2}"/>
              </a:ext>
            </a:extLst>
          </p:cNvPr>
          <p:cNvSpPr>
            <a:spLocks noGrp="1"/>
          </p:cNvSpPr>
          <p:nvPr>
            <p:ph type="ftr" sz="quarter" idx="11"/>
          </p:nvPr>
        </p:nvSpPr>
        <p:spPr/>
        <p:txBody>
          <a:bodyPr/>
          <a:lstStyle/>
          <a:p>
            <a:r>
              <a:rPr lang="en-CA"/>
              <a:t>Team 6</a:t>
            </a:r>
          </a:p>
        </p:txBody>
      </p:sp>
      <p:sp>
        <p:nvSpPr>
          <p:cNvPr id="7" name="Slide Number Placeholder 6">
            <a:extLst>
              <a:ext uri="{FF2B5EF4-FFF2-40B4-BE49-F238E27FC236}">
                <a16:creationId xmlns:a16="http://schemas.microsoft.com/office/drawing/2014/main" id="{ACB863AD-2640-4D65-B6B0-A25F25945E92}"/>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42525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0FC-B075-4A67-AE11-0336BCE4F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B73D4B0-835B-433E-A5D9-723C4D3EE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96F69AB-DC47-4B04-8A28-9A2D07823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44BEAC-FA8F-4891-B6B6-BCA54F460393}"/>
              </a:ext>
            </a:extLst>
          </p:cNvPr>
          <p:cNvSpPr>
            <a:spLocks noGrp="1"/>
          </p:cNvSpPr>
          <p:nvPr>
            <p:ph type="dt" sz="half" idx="10"/>
          </p:nvPr>
        </p:nvSpPr>
        <p:spPr/>
        <p:txBody>
          <a:bodyPr/>
          <a:lstStyle/>
          <a:p>
            <a:fld id="{2477841B-388F-4755-AE00-76196EA67B65}" type="datetime1">
              <a:rPr lang="en-CA" smtClean="0"/>
              <a:t>2017-10-24</a:t>
            </a:fld>
            <a:endParaRPr lang="en-CA"/>
          </a:p>
        </p:txBody>
      </p:sp>
      <p:sp>
        <p:nvSpPr>
          <p:cNvPr id="6" name="Footer Placeholder 5">
            <a:extLst>
              <a:ext uri="{FF2B5EF4-FFF2-40B4-BE49-F238E27FC236}">
                <a16:creationId xmlns:a16="http://schemas.microsoft.com/office/drawing/2014/main" id="{377096F4-094F-495B-8DF7-62D61F248A97}"/>
              </a:ext>
            </a:extLst>
          </p:cNvPr>
          <p:cNvSpPr>
            <a:spLocks noGrp="1"/>
          </p:cNvSpPr>
          <p:nvPr>
            <p:ph type="ftr" sz="quarter" idx="11"/>
          </p:nvPr>
        </p:nvSpPr>
        <p:spPr/>
        <p:txBody>
          <a:bodyPr/>
          <a:lstStyle/>
          <a:p>
            <a:r>
              <a:rPr lang="en-CA"/>
              <a:t>Team 6</a:t>
            </a:r>
          </a:p>
        </p:txBody>
      </p:sp>
      <p:sp>
        <p:nvSpPr>
          <p:cNvPr id="7" name="Slide Number Placeholder 6">
            <a:extLst>
              <a:ext uri="{FF2B5EF4-FFF2-40B4-BE49-F238E27FC236}">
                <a16:creationId xmlns:a16="http://schemas.microsoft.com/office/drawing/2014/main" id="{47E10644-1B1E-4DCC-935E-B61786FCEDAC}"/>
              </a:ext>
            </a:extLst>
          </p:cNvPr>
          <p:cNvSpPr>
            <a:spLocks noGrp="1"/>
          </p:cNvSpPr>
          <p:nvPr>
            <p:ph type="sldNum" sz="quarter" idx="12"/>
          </p:nvPr>
        </p:nvSpPr>
        <p:spPr/>
        <p:txBody>
          <a:bodyPr/>
          <a:lstStyle/>
          <a:p>
            <a:fld id="{9680C03C-AA98-416D-A531-69AFC26B569D}" type="slidenum">
              <a:rPr lang="en-CA" smtClean="0"/>
              <a:t>‹#›</a:t>
            </a:fld>
            <a:endParaRPr lang="en-CA"/>
          </a:p>
        </p:txBody>
      </p:sp>
    </p:spTree>
    <p:extLst>
      <p:ext uri="{BB962C8B-B14F-4D97-AF65-F5344CB8AC3E}">
        <p14:creationId xmlns:p14="http://schemas.microsoft.com/office/powerpoint/2010/main" val="324913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12730-9394-480B-BD36-8B83C79E1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107773-8DD9-4F77-A381-1F89FCA58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C926DB-CDCD-4BA5-86AC-66C889EB8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7E29B-8CEE-4E26-8033-FAF6562CFB3A}" type="datetime1">
              <a:rPr lang="en-CA" smtClean="0"/>
              <a:t>2017-10-24</a:t>
            </a:fld>
            <a:endParaRPr lang="en-CA"/>
          </a:p>
        </p:txBody>
      </p:sp>
      <p:sp>
        <p:nvSpPr>
          <p:cNvPr id="5" name="Footer Placeholder 4">
            <a:extLst>
              <a:ext uri="{FF2B5EF4-FFF2-40B4-BE49-F238E27FC236}">
                <a16:creationId xmlns:a16="http://schemas.microsoft.com/office/drawing/2014/main" id="{1C5D3D54-0363-4E8D-9F54-C76E845E2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Team 6</a:t>
            </a:r>
          </a:p>
        </p:txBody>
      </p:sp>
      <p:sp>
        <p:nvSpPr>
          <p:cNvPr id="6" name="Slide Number Placeholder 5">
            <a:extLst>
              <a:ext uri="{FF2B5EF4-FFF2-40B4-BE49-F238E27FC236}">
                <a16:creationId xmlns:a16="http://schemas.microsoft.com/office/drawing/2014/main" id="{33643C6D-80CB-4E6D-B7B7-33EA08D92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0C03C-AA98-416D-A531-69AFC26B569D}" type="slidenum">
              <a:rPr lang="en-CA" smtClean="0"/>
              <a:t>‹#›</a:t>
            </a:fld>
            <a:endParaRPr lang="en-CA"/>
          </a:p>
        </p:txBody>
      </p:sp>
    </p:spTree>
    <p:extLst>
      <p:ext uri="{BB962C8B-B14F-4D97-AF65-F5344CB8AC3E}">
        <p14:creationId xmlns:p14="http://schemas.microsoft.com/office/powerpoint/2010/main" val="832531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49">
            <a:extLst>
              <a:ext uri="{FF2B5EF4-FFF2-40B4-BE49-F238E27FC236}">
                <a16:creationId xmlns:a16="http://schemas.microsoft.com/office/drawing/2014/main" id="{D8DC7875-BACE-44C3-8C58-1ED532B36E4E}"/>
              </a:ext>
            </a:extLst>
          </p:cNvPr>
          <p:cNvSpPr/>
          <p:nvPr/>
        </p:nvSpPr>
        <p:spPr>
          <a:xfrm>
            <a:off x="4978999" y="0"/>
            <a:ext cx="7207873" cy="6858000"/>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rgbClr val="0D47A1">
              <a:lumMod val="50000"/>
              <a:alpha val="67000"/>
            </a:srgbClr>
          </a:solidFill>
          <a:ln w="9525" cap="flat" cmpd="sng" algn="ctr">
            <a:noFill/>
            <a:prstDash val="solid"/>
          </a:ln>
          <a:effectLst/>
        </p:spPr>
        <p:txBody>
          <a:bodyPr rtlCol="0" anchor="ctr"/>
          <a:lstStyle/>
          <a:p>
            <a:pPr marL="0" marR="0" lvl="0" indent="0" algn="ctr" defTabSz="548640" eaLnBrk="1" fontAlgn="auto" latinLnBrk="0" hangingPunct="1">
              <a:lnSpc>
                <a:spcPct val="100000"/>
              </a:lnSpc>
              <a:spcBef>
                <a:spcPts val="0"/>
              </a:spcBef>
              <a:spcAft>
                <a:spcPts val="0"/>
              </a:spcAft>
              <a:buClrTx/>
              <a:buSzTx/>
              <a:buFontTx/>
              <a:buNone/>
              <a:tabLst/>
              <a:defRPr/>
            </a:pPr>
            <a:endParaRPr kumimoji="0" lang="en-US" sz="2160" b="0" i="0" u="none" strike="noStrike" kern="0" cap="none" spc="0" normalizeH="0" baseline="0" noProof="0" dirty="0">
              <a:ln>
                <a:noFill/>
              </a:ln>
              <a:solidFill>
                <a:srgbClr val="FFFFFF"/>
              </a:solidFill>
              <a:effectLst/>
              <a:uLnTx/>
              <a:uFillTx/>
              <a:latin typeface="Calibri"/>
              <a:ea typeface="+mn-ea"/>
              <a:cs typeface="+mn-cs"/>
            </a:endParaRPr>
          </a:p>
        </p:txBody>
      </p:sp>
      <p:sp>
        <p:nvSpPr>
          <p:cNvPr id="6" name="TextBox 5">
            <a:extLst>
              <a:ext uri="{FF2B5EF4-FFF2-40B4-BE49-F238E27FC236}">
                <a16:creationId xmlns:a16="http://schemas.microsoft.com/office/drawing/2014/main" id="{4FDED730-0AEC-427E-98FB-3A14BC6719FB}"/>
              </a:ext>
            </a:extLst>
          </p:cNvPr>
          <p:cNvSpPr txBox="1"/>
          <p:nvPr/>
        </p:nvSpPr>
        <p:spPr>
          <a:xfrm>
            <a:off x="1463505" y="4224460"/>
            <a:ext cx="3806042" cy="584775"/>
          </a:xfrm>
          <a:prstGeom prst="rect">
            <a:avLst/>
          </a:prstGeom>
          <a:noFill/>
        </p:spPr>
        <p:txBody>
          <a:bodyPr wrap="square" lIns="0" rtlCol="0">
            <a:spAutoFit/>
          </a:bodyPr>
          <a:lstStyle/>
          <a:p>
            <a:pPr defTabSz="548640"/>
            <a:r>
              <a:rPr lang="en-US" sz="1600" dirty="0">
                <a:solidFill>
                  <a:srgbClr val="000000"/>
                </a:solidFill>
                <a:latin typeface="Calibri Light" panose="020F0302020204030204" pitchFamily="34" charset="0"/>
                <a:ea typeface="Roboto Light" panose="02000000000000000000" pitchFamily="2" charset="0"/>
              </a:rPr>
              <a:t>Status updates, mechanical design proposals, and preliminary software architecture</a:t>
            </a:r>
            <a:endParaRPr lang="en-US" sz="1200" dirty="0">
              <a:solidFill>
                <a:srgbClr val="000000"/>
              </a:solidFill>
              <a:latin typeface="Calibri Light" panose="020F0302020204030204" pitchFamily="34" charset="0"/>
              <a:ea typeface="Roboto Light" panose="02000000000000000000" pitchFamily="2" charset="0"/>
            </a:endParaRPr>
          </a:p>
        </p:txBody>
      </p:sp>
      <p:sp>
        <p:nvSpPr>
          <p:cNvPr id="7" name="Rectangle 6">
            <a:extLst>
              <a:ext uri="{FF2B5EF4-FFF2-40B4-BE49-F238E27FC236}">
                <a16:creationId xmlns:a16="http://schemas.microsoft.com/office/drawing/2014/main" id="{40419E89-FED9-4EB0-93AB-DE7216AA8B9A}"/>
              </a:ext>
            </a:extLst>
          </p:cNvPr>
          <p:cNvSpPr/>
          <p:nvPr/>
        </p:nvSpPr>
        <p:spPr>
          <a:xfrm>
            <a:off x="1463506" y="2820730"/>
            <a:ext cx="1878078" cy="867930"/>
          </a:xfrm>
          <a:prstGeom prst="rect">
            <a:avLst/>
          </a:prstGeom>
        </p:spPr>
        <p:txBody>
          <a:bodyPr wrap="none" lIns="0">
            <a:spAutoFit/>
          </a:bodyPr>
          <a:lstStyle/>
          <a:p>
            <a:pPr defTabSz="548640"/>
            <a:r>
              <a:rPr lang="en-US" sz="1680" b="1" dirty="0">
                <a:solidFill>
                  <a:srgbClr val="000000"/>
                </a:solidFill>
                <a:latin typeface="Raleway" panose="020B0003030101060003" pitchFamily="34" charset="0"/>
              </a:rPr>
              <a:t>DPM Final Project</a:t>
            </a:r>
          </a:p>
          <a:p>
            <a:pPr defTabSz="548640"/>
            <a:r>
              <a:rPr lang="en-US" sz="1680" b="1" dirty="0">
                <a:solidFill>
                  <a:srgbClr val="000000"/>
                </a:solidFill>
                <a:latin typeface="Raleway" panose="020B0003030101060003" pitchFamily="34" charset="0"/>
              </a:rPr>
              <a:t>Fall 2017</a:t>
            </a:r>
          </a:p>
          <a:p>
            <a:pPr defTabSz="548640"/>
            <a:r>
              <a:rPr lang="en-US" sz="1680" b="1" dirty="0">
                <a:solidFill>
                  <a:srgbClr val="000000"/>
                </a:solidFill>
                <a:latin typeface="Raleway" panose="020B0003030101060003" pitchFamily="34" charset="0"/>
              </a:rPr>
              <a:t>Team 6</a:t>
            </a:r>
          </a:p>
        </p:txBody>
      </p:sp>
      <p:sp>
        <p:nvSpPr>
          <p:cNvPr id="8" name="Rectangle 7">
            <a:extLst>
              <a:ext uri="{FF2B5EF4-FFF2-40B4-BE49-F238E27FC236}">
                <a16:creationId xmlns:a16="http://schemas.microsoft.com/office/drawing/2014/main" id="{C3709B82-B1B7-43D1-85A3-0DAE4277D770}"/>
              </a:ext>
            </a:extLst>
          </p:cNvPr>
          <p:cNvSpPr/>
          <p:nvPr/>
        </p:nvSpPr>
        <p:spPr>
          <a:xfrm>
            <a:off x="1463505" y="1818726"/>
            <a:ext cx="4977590" cy="830997"/>
          </a:xfrm>
          <a:prstGeom prst="rect">
            <a:avLst/>
          </a:prstGeom>
        </p:spPr>
        <p:txBody>
          <a:bodyPr wrap="square" lIns="0">
            <a:spAutoFit/>
          </a:bodyPr>
          <a:lstStyle/>
          <a:p>
            <a:pPr defTabSz="548640"/>
            <a:r>
              <a:rPr lang="en-US" sz="4800" b="1" dirty="0">
                <a:solidFill>
                  <a:srgbClr val="1976D2">
                    <a:lumMod val="75000"/>
                  </a:srgbClr>
                </a:solidFill>
                <a:latin typeface="Dot Matrix" panose="00000400000000000000" pitchFamily="2" charset="0"/>
              </a:rPr>
              <a:t>Meeting Two</a:t>
            </a:r>
          </a:p>
        </p:txBody>
      </p:sp>
      <p:cxnSp>
        <p:nvCxnSpPr>
          <p:cNvPr id="9" name="Straight Connector 8">
            <a:extLst>
              <a:ext uri="{FF2B5EF4-FFF2-40B4-BE49-F238E27FC236}">
                <a16:creationId xmlns:a16="http://schemas.microsoft.com/office/drawing/2014/main" id="{FC44B00C-F2DB-49CD-882F-ED8014154F79}"/>
              </a:ext>
            </a:extLst>
          </p:cNvPr>
          <p:cNvCxnSpPr/>
          <p:nvPr/>
        </p:nvCxnSpPr>
        <p:spPr>
          <a:xfrm flipH="1">
            <a:off x="1463506" y="3736195"/>
            <a:ext cx="1089061" cy="0"/>
          </a:xfrm>
          <a:prstGeom prst="line">
            <a:avLst/>
          </a:prstGeom>
          <a:noFill/>
          <a:ln w="25400" cap="flat" cmpd="sng" algn="ctr">
            <a:solidFill>
              <a:srgbClr val="1976D2"/>
            </a:solidFill>
            <a:prstDash val="solid"/>
          </a:ln>
          <a:effectLst/>
        </p:spPr>
      </p:cxnSp>
    </p:spTree>
    <p:extLst>
      <p:ext uri="{BB962C8B-B14F-4D97-AF65-F5344CB8AC3E}">
        <p14:creationId xmlns:p14="http://schemas.microsoft.com/office/powerpoint/2010/main" val="152871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Week 2 Plan</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10</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sp>
        <p:nvSpPr>
          <p:cNvPr id="12" name="Title 2">
            <a:extLst>
              <a:ext uri="{FF2B5EF4-FFF2-40B4-BE49-F238E27FC236}">
                <a16:creationId xmlns:a16="http://schemas.microsoft.com/office/drawing/2014/main" id="{49D31F00-1138-4CCB-88F0-98BCD3711454}"/>
              </a:ext>
            </a:extLst>
          </p:cNvPr>
          <p:cNvSpPr txBox="1">
            <a:spLocks/>
          </p:cNvSpPr>
          <p:nvPr/>
        </p:nvSpPr>
        <p:spPr>
          <a:xfrm>
            <a:off x="536570" y="852191"/>
            <a:ext cx="9903570" cy="3000718"/>
          </a:xfrm>
          <a:prstGeom prst="rect">
            <a:avLst/>
          </a:prstGeom>
        </p:spPr>
        <p:txBody>
          <a:bodyPr vert="horz" lIns="0" tIns="0" rIns="0" bIns="0" rtlCol="0" anchor="t">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342900" marR="0" lvl="0" indent="-342900" algn="l" defTabSz="4572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400" b="0" dirty="0">
                <a:solidFill>
                  <a:srgbClr val="000000"/>
                </a:solidFill>
              </a:rPr>
              <a:t>Finish Lab 5 software; prepare documents for team meeting #2</a:t>
            </a:r>
          </a:p>
          <a:p>
            <a:pPr marL="342900" marR="0" lvl="0" indent="-342900" algn="l" defTabSz="457200" rtl="0" eaLnBrk="1" fontAlgn="auto" latinLnBrk="0" hangingPunct="1">
              <a:lnSpc>
                <a:spcPct val="10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Dot Matrix" panose="00000400000000000000" pitchFamily="2" charset="0"/>
                <a:ea typeface="+mj-ea"/>
              </a:rPr>
              <a:t>Test and demo Lab 5; team meeting #2</a:t>
            </a:r>
          </a:p>
          <a:p>
            <a:pPr marL="342900" marR="0" lvl="0" indent="-342900" algn="l" defTabSz="4572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400" b="0" dirty="0">
                <a:solidFill>
                  <a:srgbClr val="000000"/>
                </a:solidFill>
              </a:rPr>
              <a:t>Write Lab 5 report; document improvements required after Lab 5 performance</a:t>
            </a:r>
          </a:p>
          <a:p>
            <a:pPr marL="342900" marR="0" lvl="0" indent="-342900" algn="l" defTabSz="4572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400" b="0" dirty="0">
                <a:solidFill>
                  <a:srgbClr val="000000"/>
                </a:solidFill>
              </a:rPr>
              <a:t>Test and finalize mechanical design</a:t>
            </a:r>
          </a:p>
          <a:p>
            <a:pPr marL="342900" marR="0" lvl="0" indent="-342900" algn="l" defTabSz="4572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400" b="0" dirty="0">
                <a:solidFill>
                  <a:srgbClr val="000000"/>
                </a:solidFill>
              </a:rPr>
              <a:t>Finalize state machine and software structure</a:t>
            </a:r>
          </a:p>
          <a:p>
            <a:pPr marL="342900" marR="0" lvl="0" indent="-342900" algn="l" defTabSz="457200" rtl="0" eaLnBrk="1" fontAlgn="auto" latinLnBrk="0" hangingPunct="1">
              <a:lnSpc>
                <a:spcPct val="100000"/>
              </a:lnSpc>
              <a:spcBef>
                <a:spcPct val="0"/>
              </a:spcBef>
              <a:spcAft>
                <a:spcPts val="600"/>
              </a:spcAft>
              <a:buClrTx/>
              <a:buSzTx/>
              <a:buFont typeface="Arial" panose="020B0604020202020204" pitchFamily="34" charset="0"/>
              <a:buChar char="•"/>
              <a:tabLst/>
              <a:defRPr/>
            </a:pPr>
            <a:r>
              <a:rPr lang="en-US" sz="2400" b="0" dirty="0">
                <a:solidFill>
                  <a:srgbClr val="000000"/>
                </a:solidFill>
              </a:rPr>
              <a:t>Prepare documents for team meeting #3 (milestone #1)</a:t>
            </a:r>
            <a:endParaRPr kumimoji="0" lang="en-US" sz="2400" b="0" i="0" u="none" strike="noStrike" kern="1200" cap="none" spc="0" normalizeH="0" baseline="0" noProof="0" dirty="0">
              <a:ln>
                <a:noFill/>
              </a:ln>
              <a:solidFill>
                <a:srgbClr val="000000"/>
              </a:solidFill>
              <a:effectLst/>
              <a:uLnTx/>
              <a:uFillTx/>
              <a:latin typeface="Dot Matrix" panose="00000400000000000000" pitchFamily="2" charset="0"/>
              <a:ea typeface="+mj-ea"/>
            </a:endParaRPr>
          </a:p>
        </p:txBody>
      </p:sp>
    </p:spTree>
    <p:extLst>
      <p:ext uri="{BB962C8B-B14F-4D97-AF65-F5344CB8AC3E}">
        <p14:creationId xmlns:p14="http://schemas.microsoft.com/office/powerpoint/2010/main" val="11128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GANTT Chart Update</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2</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pic>
        <p:nvPicPr>
          <p:cNvPr id="2" name="Picture 1">
            <a:extLst>
              <a:ext uri="{FF2B5EF4-FFF2-40B4-BE49-F238E27FC236}">
                <a16:creationId xmlns:a16="http://schemas.microsoft.com/office/drawing/2014/main" id="{A6703609-1857-476E-AD38-05D047335F5B}"/>
              </a:ext>
            </a:extLst>
          </p:cNvPr>
          <p:cNvPicPr>
            <a:picLocks noChangeAspect="1"/>
          </p:cNvPicPr>
          <p:nvPr/>
        </p:nvPicPr>
        <p:blipFill>
          <a:blip r:embed="rId2"/>
          <a:stretch>
            <a:fillRect/>
          </a:stretch>
        </p:blipFill>
        <p:spPr>
          <a:xfrm>
            <a:off x="417726" y="1048726"/>
            <a:ext cx="11224334" cy="4924721"/>
          </a:xfrm>
          <a:prstGeom prst="rect">
            <a:avLst/>
          </a:prstGeom>
        </p:spPr>
      </p:pic>
    </p:spTree>
    <p:extLst>
      <p:ext uri="{BB962C8B-B14F-4D97-AF65-F5344CB8AC3E}">
        <p14:creationId xmlns:p14="http://schemas.microsoft.com/office/powerpoint/2010/main" val="332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Budget Update</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3</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graphicFrame>
        <p:nvGraphicFramePr>
          <p:cNvPr id="4" name="Chart 3">
            <a:extLst>
              <a:ext uri="{FF2B5EF4-FFF2-40B4-BE49-F238E27FC236}">
                <a16:creationId xmlns:a16="http://schemas.microsoft.com/office/drawing/2014/main" id="{931E1EA3-CCEC-4C8E-94D4-3AA5066E60FF}"/>
              </a:ext>
            </a:extLst>
          </p:cNvPr>
          <p:cNvGraphicFramePr/>
          <p:nvPr>
            <p:extLst>
              <p:ext uri="{D42A27DB-BD31-4B8C-83A1-F6EECF244321}">
                <p14:modId xmlns:p14="http://schemas.microsoft.com/office/powerpoint/2010/main" val="2767935459"/>
              </p:ext>
            </p:extLst>
          </p:nvPr>
        </p:nvGraphicFramePr>
        <p:xfrm>
          <a:off x="47031" y="1061475"/>
          <a:ext cx="6991944" cy="46612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0B6531CB-7C68-41FF-919C-46A915A31F27}"/>
              </a:ext>
            </a:extLst>
          </p:cNvPr>
          <p:cNvGraphicFramePr/>
          <p:nvPr>
            <p:extLst>
              <p:ext uri="{D42A27DB-BD31-4B8C-83A1-F6EECF244321}">
                <p14:modId xmlns:p14="http://schemas.microsoft.com/office/powerpoint/2010/main" val="979669672"/>
              </p:ext>
            </p:extLst>
          </p:nvPr>
        </p:nvGraphicFramePr>
        <p:xfrm>
          <a:off x="5457825" y="1067704"/>
          <a:ext cx="6982601" cy="46550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711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Mechanical Design Proposal – Option 1</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4</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pic>
        <p:nvPicPr>
          <p:cNvPr id="1026" name="Picture 2" descr="https://lh4.googleusercontent.com/K2cLEXvD9T-uoo-qR1dJlnLKFHD9QrAwj61e99e_9lMAeBCr-66M7SJ_7xWArnJLdkuN6SH098Lx_H_JR6I4dYEsGZT_qN55ufciKXOe-1lYc-PBS0_JpZkldgatC54JZPTjBndV">
            <a:extLst>
              <a:ext uri="{FF2B5EF4-FFF2-40B4-BE49-F238E27FC236}">
                <a16:creationId xmlns:a16="http://schemas.microsoft.com/office/drawing/2014/main" id="{2444CAB0-F544-440A-ABD1-AC728AD0A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26" y="1302872"/>
            <a:ext cx="2702849" cy="3912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sURMy1tmJaIn6xJ38ftbBKZsyj-1B5JvTvCX00mEuoxRD6nwY9OXvHMg8FkTnn01TLgOfXy9Rm464rTqOiQT0fNOFcCbAOEpzFA8DT1UsZNKsoBARZp78yKLBUEwzakENIixjfR6">
            <a:extLst>
              <a:ext uri="{FF2B5EF4-FFF2-40B4-BE49-F238E27FC236}">
                <a16:creationId xmlns:a16="http://schemas.microsoft.com/office/drawing/2014/main" id="{CD91C22C-5585-428F-9089-1D5C844DB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883" y="1302872"/>
            <a:ext cx="2871119" cy="39122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Table 25">
            <a:extLst>
              <a:ext uri="{FF2B5EF4-FFF2-40B4-BE49-F238E27FC236}">
                <a16:creationId xmlns:a16="http://schemas.microsoft.com/office/drawing/2014/main" id="{72BBAE74-C9E6-4101-A7FD-FAC966ADBBF6}"/>
              </a:ext>
            </a:extLst>
          </p:cNvPr>
          <p:cNvGraphicFramePr>
            <a:graphicFrameLocks noGrp="1"/>
          </p:cNvGraphicFramePr>
          <p:nvPr>
            <p:extLst>
              <p:ext uri="{D42A27DB-BD31-4B8C-83A1-F6EECF244321}">
                <p14:modId xmlns:p14="http://schemas.microsoft.com/office/powerpoint/2010/main" val="4102634519"/>
              </p:ext>
            </p:extLst>
          </p:nvPr>
        </p:nvGraphicFramePr>
        <p:xfrm>
          <a:off x="6175810" y="3424524"/>
          <a:ext cx="5508630" cy="2936240"/>
        </p:xfrm>
        <a:graphic>
          <a:graphicData uri="http://schemas.openxmlformats.org/drawingml/2006/table">
            <a:tbl>
              <a:tblPr firstRow="1" bandRow="1">
                <a:tableStyleId>{5C22544A-7EE6-4342-B048-85BDC9FD1C3A}</a:tableStyleId>
              </a:tblPr>
              <a:tblGrid>
                <a:gridCol w="2754315">
                  <a:extLst>
                    <a:ext uri="{9D8B030D-6E8A-4147-A177-3AD203B41FA5}">
                      <a16:colId xmlns:a16="http://schemas.microsoft.com/office/drawing/2014/main" val="1561077053"/>
                    </a:ext>
                  </a:extLst>
                </a:gridCol>
                <a:gridCol w="2754315">
                  <a:extLst>
                    <a:ext uri="{9D8B030D-6E8A-4147-A177-3AD203B41FA5}">
                      <a16:colId xmlns:a16="http://schemas.microsoft.com/office/drawing/2014/main" val="985698692"/>
                    </a:ext>
                  </a:extLst>
                </a:gridCol>
              </a:tblGrid>
              <a:tr h="370840">
                <a:tc>
                  <a:txBody>
                    <a:bodyPr/>
                    <a:lstStyle/>
                    <a:p>
                      <a:pPr algn="ctr"/>
                      <a:r>
                        <a:rPr lang="en-CA" dirty="0"/>
                        <a:t>PROS</a:t>
                      </a:r>
                    </a:p>
                  </a:txBody>
                  <a:tcPr/>
                </a:tc>
                <a:tc>
                  <a:txBody>
                    <a:bodyPr/>
                    <a:lstStyle/>
                    <a:p>
                      <a:pPr algn="ctr"/>
                      <a:r>
                        <a:rPr lang="en-CA" dirty="0"/>
                        <a:t>CONS</a:t>
                      </a:r>
                    </a:p>
                  </a:txBody>
                  <a:tcPr/>
                </a:tc>
                <a:extLst>
                  <a:ext uri="{0D108BD9-81ED-4DB2-BD59-A6C34878D82A}">
                    <a16:rowId xmlns:a16="http://schemas.microsoft.com/office/drawing/2014/main" val="1103069336"/>
                  </a:ext>
                </a:extLst>
              </a:tr>
              <a:tr h="370840">
                <a:tc>
                  <a:txBody>
                    <a:bodyPr/>
                    <a:lstStyle/>
                    <a:p>
                      <a:r>
                        <a:rPr lang="en-CA" sz="1400" dirty="0"/>
                        <a:t>Can detect a good range of distances since the two ultrasonic sensors are both oriented at a 45 degree angle.</a:t>
                      </a:r>
                    </a:p>
                  </a:txBody>
                  <a:tcPr/>
                </a:tc>
                <a:tc>
                  <a:txBody>
                    <a:bodyPr/>
                    <a:lstStyle/>
                    <a:p>
                      <a:r>
                        <a:rPr lang="en-CA" sz="1400" dirty="0"/>
                        <a:t>No remaining ports for gyro sensor.</a:t>
                      </a:r>
                    </a:p>
                  </a:txBody>
                  <a:tcPr/>
                </a:tc>
                <a:extLst>
                  <a:ext uri="{0D108BD9-81ED-4DB2-BD59-A6C34878D82A}">
                    <a16:rowId xmlns:a16="http://schemas.microsoft.com/office/drawing/2014/main" val="2356720613"/>
                  </a:ext>
                </a:extLst>
              </a:tr>
              <a:tr h="370840">
                <a:tc>
                  <a:txBody>
                    <a:bodyPr/>
                    <a:lstStyle/>
                    <a:p>
                      <a:r>
                        <a:rPr lang="en-CA" sz="1400" dirty="0"/>
                        <a:t>Only three motors; the weight is well-distributed.</a:t>
                      </a:r>
                    </a:p>
                  </a:txBody>
                  <a:tcPr/>
                </a:tc>
                <a:tc>
                  <a:txBody>
                    <a:bodyPr/>
                    <a:lstStyle/>
                    <a:p>
                      <a:r>
                        <a:rPr lang="en-CA" sz="1400" dirty="0"/>
                        <a:t>Might fail to detect an obstacle at 180 degrees.</a:t>
                      </a:r>
                    </a:p>
                  </a:txBody>
                  <a:tcPr/>
                </a:tc>
                <a:extLst>
                  <a:ext uri="{0D108BD9-81ED-4DB2-BD59-A6C34878D82A}">
                    <a16:rowId xmlns:a16="http://schemas.microsoft.com/office/drawing/2014/main" val="595166319"/>
                  </a:ext>
                </a:extLst>
              </a:tr>
              <a:tr h="370840">
                <a:tc>
                  <a:txBody>
                    <a:bodyPr/>
                    <a:lstStyle/>
                    <a:p>
                      <a:endParaRPr lang="en-CA" sz="1400" dirty="0"/>
                    </a:p>
                  </a:txBody>
                  <a:tcPr/>
                </a:tc>
                <a:tc>
                  <a:txBody>
                    <a:bodyPr/>
                    <a:lstStyle/>
                    <a:p>
                      <a:r>
                        <a:rPr lang="en-CA" sz="1400" dirty="0"/>
                        <a:t>The two ultrasonic sensors might be set too high and give incorrect readings.</a:t>
                      </a:r>
                    </a:p>
                  </a:txBody>
                  <a:tcPr/>
                </a:tc>
                <a:extLst>
                  <a:ext uri="{0D108BD9-81ED-4DB2-BD59-A6C34878D82A}">
                    <a16:rowId xmlns:a16="http://schemas.microsoft.com/office/drawing/2014/main" val="3536778172"/>
                  </a:ext>
                </a:extLst>
              </a:tr>
              <a:tr h="370840">
                <a:tc>
                  <a:txBody>
                    <a:bodyPr/>
                    <a:lstStyle/>
                    <a:p>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All the sensors are fixed.</a:t>
                      </a:r>
                    </a:p>
                  </a:txBody>
                  <a:tcPr/>
                </a:tc>
                <a:extLst>
                  <a:ext uri="{0D108BD9-81ED-4DB2-BD59-A6C34878D82A}">
                    <a16:rowId xmlns:a16="http://schemas.microsoft.com/office/drawing/2014/main" val="423870130"/>
                  </a:ext>
                </a:extLst>
              </a:tr>
            </a:tbl>
          </a:graphicData>
        </a:graphic>
      </p:graphicFrame>
      <p:graphicFrame>
        <p:nvGraphicFramePr>
          <p:cNvPr id="27" name="Table 26">
            <a:extLst>
              <a:ext uri="{FF2B5EF4-FFF2-40B4-BE49-F238E27FC236}">
                <a16:creationId xmlns:a16="http://schemas.microsoft.com/office/drawing/2014/main" id="{8F51FE24-4B6F-4E59-98E4-DA4F39AE7499}"/>
              </a:ext>
            </a:extLst>
          </p:cNvPr>
          <p:cNvGraphicFramePr>
            <a:graphicFrameLocks noGrp="1"/>
          </p:cNvGraphicFramePr>
          <p:nvPr>
            <p:extLst>
              <p:ext uri="{D42A27DB-BD31-4B8C-83A1-F6EECF244321}">
                <p14:modId xmlns:p14="http://schemas.microsoft.com/office/powerpoint/2010/main" val="1007682991"/>
              </p:ext>
            </p:extLst>
          </p:nvPr>
        </p:nvGraphicFramePr>
        <p:xfrm>
          <a:off x="6175810" y="689480"/>
          <a:ext cx="5508630" cy="2667000"/>
        </p:xfrm>
        <a:graphic>
          <a:graphicData uri="http://schemas.openxmlformats.org/drawingml/2006/table">
            <a:tbl>
              <a:tblPr firstRow="1" bandRow="1">
                <a:tableStyleId>{5C22544A-7EE6-4342-B048-85BDC9FD1C3A}</a:tableStyleId>
              </a:tblPr>
              <a:tblGrid>
                <a:gridCol w="5508630">
                  <a:extLst>
                    <a:ext uri="{9D8B030D-6E8A-4147-A177-3AD203B41FA5}">
                      <a16:colId xmlns:a16="http://schemas.microsoft.com/office/drawing/2014/main" val="2679970438"/>
                    </a:ext>
                  </a:extLst>
                </a:gridCol>
              </a:tblGrid>
              <a:tr h="370840">
                <a:tc>
                  <a:txBody>
                    <a:bodyPr/>
                    <a:lstStyle/>
                    <a:p>
                      <a:r>
                        <a:rPr lang="en-CA" dirty="0"/>
                        <a:t>Features</a:t>
                      </a:r>
                    </a:p>
                  </a:txBody>
                  <a:tcPr/>
                </a:tc>
                <a:extLst>
                  <a:ext uri="{0D108BD9-81ED-4DB2-BD59-A6C34878D82A}">
                    <a16:rowId xmlns:a16="http://schemas.microsoft.com/office/drawing/2014/main" val="3442451364"/>
                  </a:ext>
                </a:extLst>
              </a:tr>
              <a:tr h="370840">
                <a:tc>
                  <a:txBody>
                    <a:bodyPr/>
                    <a:lstStyle/>
                    <a:p>
                      <a:r>
                        <a:rPr lang="en-CA" sz="1400" b="0" i="0" u="none" strike="noStrike" kern="1200" dirty="0">
                          <a:solidFill>
                            <a:schemeClr val="dk1"/>
                          </a:solidFill>
                          <a:effectLst/>
                          <a:latin typeface="+mn-lt"/>
                          <a:ea typeface="+mn-ea"/>
                          <a:cs typeface="+mn-cs"/>
                        </a:rPr>
                        <a:t>Set two ultrasonic sensors at 45 degrees in front of the robot.</a:t>
                      </a:r>
                      <a:endParaRPr lang="en-CA" sz="1100" dirty="0"/>
                    </a:p>
                  </a:txBody>
                  <a:tcPr/>
                </a:tc>
                <a:extLst>
                  <a:ext uri="{0D108BD9-81ED-4DB2-BD59-A6C34878D82A}">
                    <a16:rowId xmlns:a16="http://schemas.microsoft.com/office/drawing/2014/main" val="292667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u="none" strike="noStrike" kern="1200" dirty="0">
                          <a:solidFill>
                            <a:schemeClr val="dk1"/>
                          </a:solidFill>
                          <a:effectLst/>
                          <a:latin typeface="+mn-lt"/>
                          <a:ea typeface="+mn-ea"/>
                          <a:cs typeface="+mn-cs"/>
                        </a:rPr>
                        <a:t>Set one light sensor in front of the robot, between the two ultrasonic sensors, facing straight ahead.</a:t>
                      </a:r>
                      <a:endParaRPr lang="en-CA" sz="11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599474878"/>
                  </a:ext>
                </a:extLst>
              </a:tr>
              <a:tr h="370840">
                <a:tc>
                  <a:txBody>
                    <a:bodyPr/>
                    <a:lstStyle/>
                    <a:p>
                      <a:r>
                        <a:rPr lang="en-CA" sz="1400" b="0" i="0" u="none" strike="noStrike" kern="1200" dirty="0">
                          <a:solidFill>
                            <a:schemeClr val="dk1"/>
                          </a:solidFill>
                          <a:effectLst/>
                          <a:latin typeface="+mn-lt"/>
                          <a:ea typeface="+mn-ea"/>
                          <a:cs typeface="+mn-cs"/>
                        </a:rPr>
                        <a:t>Set the other light sensor as close as possible to the floor on the back of the robot, pointing downward for localization.</a:t>
                      </a:r>
                      <a:endParaRPr lang="en-CA" sz="1100" dirty="0"/>
                    </a:p>
                  </a:txBody>
                  <a:tcPr/>
                </a:tc>
                <a:extLst>
                  <a:ext uri="{0D108BD9-81ED-4DB2-BD59-A6C34878D82A}">
                    <a16:rowId xmlns:a16="http://schemas.microsoft.com/office/drawing/2014/main" val="2335689210"/>
                  </a:ext>
                </a:extLst>
              </a:tr>
              <a:tr h="370840">
                <a:tc>
                  <a:txBody>
                    <a:bodyPr/>
                    <a:lstStyle/>
                    <a:p>
                      <a:r>
                        <a:rPr lang="en-CA" sz="1400" b="0" i="0" u="none" strike="noStrike" kern="1200" dirty="0">
                          <a:solidFill>
                            <a:schemeClr val="dk1"/>
                          </a:solidFill>
                          <a:effectLst/>
                          <a:latin typeface="+mn-lt"/>
                          <a:ea typeface="+mn-ea"/>
                          <a:cs typeface="+mn-cs"/>
                        </a:rPr>
                        <a:t>Set the EV3 brick horizontally (important for the balance point).</a:t>
                      </a:r>
                      <a:endParaRPr lang="en-CA" sz="1100" dirty="0"/>
                    </a:p>
                  </a:txBody>
                  <a:tcPr/>
                </a:tc>
                <a:extLst>
                  <a:ext uri="{0D108BD9-81ED-4DB2-BD59-A6C34878D82A}">
                    <a16:rowId xmlns:a16="http://schemas.microsoft.com/office/drawing/2014/main" val="469917288"/>
                  </a:ext>
                </a:extLst>
              </a:tr>
              <a:tr h="370840">
                <a:tc>
                  <a:txBody>
                    <a:bodyPr/>
                    <a:lstStyle/>
                    <a:p>
                      <a:r>
                        <a:rPr lang="en-CA" sz="1400" b="0" i="0" u="none" strike="noStrike" kern="1200" dirty="0">
                          <a:solidFill>
                            <a:schemeClr val="dk1"/>
                          </a:solidFill>
                          <a:effectLst/>
                          <a:latin typeface="+mn-lt"/>
                          <a:ea typeface="+mn-ea"/>
                          <a:cs typeface="+mn-cs"/>
                        </a:rPr>
                        <a:t>Set the wheels slightly larger than the width of the EV3 brick, with two motors.</a:t>
                      </a:r>
                      <a:endParaRPr lang="en-CA" sz="1100" dirty="0"/>
                    </a:p>
                  </a:txBody>
                  <a:tcPr/>
                </a:tc>
                <a:extLst>
                  <a:ext uri="{0D108BD9-81ED-4DB2-BD59-A6C34878D82A}">
                    <a16:rowId xmlns:a16="http://schemas.microsoft.com/office/drawing/2014/main" val="2566633611"/>
                  </a:ext>
                </a:extLst>
              </a:tr>
            </a:tbl>
          </a:graphicData>
        </a:graphic>
      </p:graphicFrame>
    </p:spTree>
    <p:extLst>
      <p:ext uri="{BB962C8B-B14F-4D97-AF65-F5344CB8AC3E}">
        <p14:creationId xmlns:p14="http://schemas.microsoft.com/office/powerpoint/2010/main" val="40260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Mechanical Design Proposal – Option 2</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5</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graphicFrame>
        <p:nvGraphicFramePr>
          <p:cNvPr id="2" name="Table 1">
            <a:extLst>
              <a:ext uri="{FF2B5EF4-FFF2-40B4-BE49-F238E27FC236}">
                <a16:creationId xmlns:a16="http://schemas.microsoft.com/office/drawing/2014/main" id="{886E241A-E393-4353-A5B3-ED50F22D15EB}"/>
              </a:ext>
            </a:extLst>
          </p:cNvPr>
          <p:cNvGraphicFramePr>
            <a:graphicFrameLocks noGrp="1"/>
          </p:cNvGraphicFramePr>
          <p:nvPr>
            <p:extLst>
              <p:ext uri="{D42A27DB-BD31-4B8C-83A1-F6EECF244321}">
                <p14:modId xmlns:p14="http://schemas.microsoft.com/office/powerpoint/2010/main" val="2018110491"/>
              </p:ext>
            </p:extLst>
          </p:nvPr>
        </p:nvGraphicFramePr>
        <p:xfrm>
          <a:off x="6175810" y="3297579"/>
          <a:ext cx="5508630" cy="3083560"/>
        </p:xfrm>
        <a:graphic>
          <a:graphicData uri="http://schemas.openxmlformats.org/drawingml/2006/table">
            <a:tbl>
              <a:tblPr firstRow="1" bandRow="1">
                <a:tableStyleId>{5C22544A-7EE6-4342-B048-85BDC9FD1C3A}</a:tableStyleId>
              </a:tblPr>
              <a:tblGrid>
                <a:gridCol w="2754315">
                  <a:extLst>
                    <a:ext uri="{9D8B030D-6E8A-4147-A177-3AD203B41FA5}">
                      <a16:colId xmlns:a16="http://schemas.microsoft.com/office/drawing/2014/main" val="1561077053"/>
                    </a:ext>
                  </a:extLst>
                </a:gridCol>
                <a:gridCol w="2754315">
                  <a:extLst>
                    <a:ext uri="{9D8B030D-6E8A-4147-A177-3AD203B41FA5}">
                      <a16:colId xmlns:a16="http://schemas.microsoft.com/office/drawing/2014/main" val="985698692"/>
                    </a:ext>
                  </a:extLst>
                </a:gridCol>
              </a:tblGrid>
              <a:tr h="370840">
                <a:tc>
                  <a:txBody>
                    <a:bodyPr/>
                    <a:lstStyle/>
                    <a:p>
                      <a:pPr algn="ctr"/>
                      <a:r>
                        <a:rPr lang="en-CA" dirty="0"/>
                        <a:t>PROS</a:t>
                      </a:r>
                    </a:p>
                  </a:txBody>
                  <a:tcPr/>
                </a:tc>
                <a:tc>
                  <a:txBody>
                    <a:bodyPr/>
                    <a:lstStyle/>
                    <a:p>
                      <a:pPr algn="ctr"/>
                      <a:r>
                        <a:rPr lang="en-CA" dirty="0"/>
                        <a:t>CONS</a:t>
                      </a:r>
                    </a:p>
                  </a:txBody>
                  <a:tcPr/>
                </a:tc>
                <a:extLst>
                  <a:ext uri="{0D108BD9-81ED-4DB2-BD59-A6C34878D82A}">
                    <a16:rowId xmlns:a16="http://schemas.microsoft.com/office/drawing/2014/main" val="1103069336"/>
                  </a:ext>
                </a:extLst>
              </a:tr>
              <a:tr h="370840">
                <a:tc>
                  <a:txBody>
                    <a:bodyPr/>
                    <a:lstStyle/>
                    <a:p>
                      <a:r>
                        <a:rPr lang="en-CA" sz="1600" dirty="0"/>
                        <a:t>The smallest robot, lower chance to hit obstacles during navigation or localization. </a:t>
                      </a:r>
                    </a:p>
                  </a:txBody>
                  <a:tcPr/>
                </a:tc>
                <a:tc>
                  <a:txBody>
                    <a:bodyPr/>
                    <a:lstStyle/>
                    <a:p>
                      <a:r>
                        <a:rPr lang="en-CA" sz="1600" dirty="0"/>
                        <a:t>Height is too low.</a:t>
                      </a:r>
                    </a:p>
                  </a:txBody>
                  <a:tcPr/>
                </a:tc>
                <a:extLst>
                  <a:ext uri="{0D108BD9-81ED-4DB2-BD59-A6C34878D82A}">
                    <a16:rowId xmlns:a16="http://schemas.microsoft.com/office/drawing/2014/main" val="2356720613"/>
                  </a:ext>
                </a:extLst>
              </a:tr>
              <a:tr h="370840">
                <a:tc>
                  <a:txBody>
                    <a:bodyPr/>
                    <a:lstStyle/>
                    <a:p>
                      <a:r>
                        <a:rPr lang="en-CA" sz="1600" dirty="0"/>
                        <a:t>The lightest robot, less supporting pressure on both motors.</a:t>
                      </a:r>
                    </a:p>
                  </a:txBody>
                  <a:tcPr/>
                </a:tc>
                <a:tc>
                  <a:txBody>
                    <a:bodyPr/>
                    <a:lstStyle/>
                    <a:p>
                      <a:r>
                        <a:rPr lang="en-CA" sz="1600" dirty="0"/>
                        <a:t>Supporting arm needs revision.</a:t>
                      </a:r>
                    </a:p>
                  </a:txBody>
                  <a:tcPr/>
                </a:tc>
                <a:extLst>
                  <a:ext uri="{0D108BD9-81ED-4DB2-BD59-A6C34878D82A}">
                    <a16:rowId xmlns:a16="http://schemas.microsoft.com/office/drawing/2014/main" val="595166319"/>
                  </a:ext>
                </a:extLst>
              </a:tr>
              <a:tr h="370840">
                <a:tc>
                  <a:txBody>
                    <a:bodyPr/>
                    <a:lstStyle/>
                    <a:p>
                      <a:r>
                        <a:rPr lang="en-CA" sz="1600" dirty="0"/>
                        <a:t>Light and US sensors attached together, more efficient in detecting obstacles and targets.</a:t>
                      </a:r>
                    </a:p>
                  </a:txBody>
                  <a:tcPr/>
                </a:tc>
                <a:tc>
                  <a:txBody>
                    <a:bodyPr/>
                    <a:lstStyle/>
                    <a:p>
                      <a:endParaRPr lang="en-CA" sz="1600" dirty="0"/>
                    </a:p>
                  </a:txBody>
                  <a:tcPr/>
                </a:tc>
                <a:extLst>
                  <a:ext uri="{0D108BD9-81ED-4DB2-BD59-A6C34878D82A}">
                    <a16:rowId xmlns:a16="http://schemas.microsoft.com/office/drawing/2014/main" val="3536778172"/>
                  </a:ext>
                </a:extLst>
              </a:tr>
            </a:tbl>
          </a:graphicData>
        </a:graphic>
      </p:graphicFrame>
      <p:pic>
        <p:nvPicPr>
          <p:cNvPr id="2050" name="Picture 2" descr="https://lh4.googleusercontent.com/SqpUnGzVYYtImHtMUmzU_hcSyv_xn_ZLkO3dhpSOXNj_smvxZlESrxmaHEvSlioqc2QWuuy_1Hqr5TZgvtBzNlzegxA5p5PwArFWSsaRI9rzsK5r3JFgf3tqYL5GgidhZA4gJ_dT">
            <a:extLst>
              <a:ext uri="{FF2B5EF4-FFF2-40B4-BE49-F238E27FC236}">
                <a16:creationId xmlns:a16="http://schemas.microsoft.com/office/drawing/2014/main" id="{3B5EABD9-48F5-4104-B49F-C33AF7105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57" y="1584100"/>
            <a:ext cx="2598690" cy="34269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qHAll0BmYto6r7l62mMxlABCFlj61D9VEpoAapTG8whnVk6J9weKL_dLCzXm_bL7InT4w5Kopz4s4tyQ5wYb-6fOaDvvWR14FZwVw3DhzalcWaenQyr5PPhJCje_i3F3-feQje7F">
            <a:extLst>
              <a:ext uri="{FF2B5EF4-FFF2-40B4-BE49-F238E27FC236}">
                <a16:creationId xmlns:a16="http://schemas.microsoft.com/office/drawing/2014/main" id="{129F4089-4F3C-4F1F-B01C-E69D21B0E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47" y="1584100"/>
            <a:ext cx="2640104" cy="34269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7BF40B4-DB2C-4DF0-BBF1-50B52C4AA23A}"/>
              </a:ext>
            </a:extLst>
          </p:cNvPr>
          <p:cNvGraphicFramePr>
            <a:graphicFrameLocks noGrp="1"/>
          </p:cNvGraphicFramePr>
          <p:nvPr>
            <p:extLst>
              <p:ext uri="{D42A27DB-BD31-4B8C-83A1-F6EECF244321}">
                <p14:modId xmlns:p14="http://schemas.microsoft.com/office/powerpoint/2010/main" val="757446948"/>
              </p:ext>
            </p:extLst>
          </p:nvPr>
        </p:nvGraphicFramePr>
        <p:xfrm>
          <a:off x="6175810" y="805681"/>
          <a:ext cx="5508630" cy="2138680"/>
        </p:xfrm>
        <a:graphic>
          <a:graphicData uri="http://schemas.openxmlformats.org/drawingml/2006/table">
            <a:tbl>
              <a:tblPr firstRow="1" bandRow="1">
                <a:tableStyleId>{5C22544A-7EE6-4342-B048-85BDC9FD1C3A}</a:tableStyleId>
              </a:tblPr>
              <a:tblGrid>
                <a:gridCol w="5508630">
                  <a:extLst>
                    <a:ext uri="{9D8B030D-6E8A-4147-A177-3AD203B41FA5}">
                      <a16:colId xmlns:a16="http://schemas.microsoft.com/office/drawing/2014/main" val="2679970438"/>
                    </a:ext>
                  </a:extLst>
                </a:gridCol>
              </a:tblGrid>
              <a:tr h="370840">
                <a:tc>
                  <a:txBody>
                    <a:bodyPr/>
                    <a:lstStyle/>
                    <a:p>
                      <a:r>
                        <a:rPr lang="en-CA" dirty="0"/>
                        <a:t>Features</a:t>
                      </a:r>
                    </a:p>
                  </a:txBody>
                  <a:tcPr/>
                </a:tc>
                <a:extLst>
                  <a:ext uri="{0D108BD9-81ED-4DB2-BD59-A6C34878D82A}">
                    <a16:rowId xmlns:a16="http://schemas.microsoft.com/office/drawing/2014/main" val="3442451364"/>
                  </a:ext>
                </a:extLst>
              </a:tr>
              <a:tr h="370840">
                <a:tc>
                  <a:txBody>
                    <a:bodyPr/>
                    <a:lstStyle/>
                    <a:p>
                      <a:r>
                        <a:rPr lang="en-CA" sz="1400" b="0" i="0" u="none" strike="noStrike" kern="1200" dirty="0">
                          <a:solidFill>
                            <a:schemeClr val="dk1"/>
                          </a:solidFill>
                          <a:effectLst/>
                          <a:latin typeface="+mn-lt"/>
                          <a:ea typeface="+mn-ea"/>
                          <a:cs typeface="+mn-cs"/>
                        </a:rPr>
                        <a:t>Set one ultrasonic sensor and one light sensors that are pivoting together in front of the robot. Use one medium motor.</a:t>
                      </a:r>
                      <a:endParaRPr lang="en-CA" sz="1400" dirty="0"/>
                    </a:p>
                  </a:txBody>
                  <a:tcPr/>
                </a:tc>
                <a:extLst>
                  <a:ext uri="{0D108BD9-81ED-4DB2-BD59-A6C34878D82A}">
                    <a16:rowId xmlns:a16="http://schemas.microsoft.com/office/drawing/2014/main" val="292667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u="none" strike="noStrike" kern="1200" dirty="0">
                          <a:solidFill>
                            <a:schemeClr val="dk1"/>
                          </a:solidFill>
                          <a:effectLst/>
                          <a:latin typeface="+mn-lt"/>
                          <a:ea typeface="+mn-ea"/>
                          <a:cs typeface="+mn-cs"/>
                        </a:rPr>
                        <a:t>Set one fixed light sensor as close as possible to the floor on the back of the robot, pointing downward for localization.</a:t>
                      </a:r>
                    </a:p>
                  </a:txBody>
                  <a:tcPr/>
                </a:tc>
                <a:extLst>
                  <a:ext uri="{0D108BD9-81ED-4DB2-BD59-A6C34878D82A}">
                    <a16:rowId xmlns:a16="http://schemas.microsoft.com/office/drawing/2014/main" val="1599474878"/>
                  </a:ext>
                </a:extLst>
              </a:tr>
              <a:tr h="249282">
                <a:tc>
                  <a:txBody>
                    <a:bodyPr/>
                    <a:lstStyle/>
                    <a:p>
                      <a:r>
                        <a:rPr lang="en-CA" sz="1400" b="0" i="0" u="none" strike="noStrike" kern="1200" dirty="0">
                          <a:solidFill>
                            <a:schemeClr val="dk1"/>
                          </a:solidFill>
                          <a:effectLst/>
                          <a:latin typeface="+mn-lt"/>
                          <a:ea typeface="+mn-ea"/>
                          <a:cs typeface="+mn-cs"/>
                        </a:rPr>
                        <a:t>Set the EV3 block horizontally toward the front of the robot to avoid wheel slippage. As a result, we will need to add more weight toward the back for equilibrium. This robot will be heavier than the others. </a:t>
                      </a:r>
                      <a:endParaRPr lang="en-CA" sz="1400" dirty="0"/>
                    </a:p>
                  </a:txBody>
                  <a:tcPr/>
                </a:tc>
                <a:extLst>
                  <a:ext uri="{0D108BD9-81ED-4DB2-BD59-A6C34878D82A}">
                    <a16:rowId xmlns:a16="http://schemas.microsoft.com/office/drawing/2014/main" val="2335689210"/>
                  </a:ext>
                </a:extLst>
              </a:tr>
            </a:tbl>
          </a:graphicData>
        </a:graphic>
      </p:graphicFrame>
    </p:spTree>
    <p:extLst>
      <p:ext uri="{BB962C8B-B14F-4D97-AF65-F5344CB8AC3E}">
        <p14:creationId xmlns:p14="http://schemas.microsoft.com/office/powerpoint/2010/main" val="312634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Mechanical Design Proposal – Option 3</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6</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graphicFrame>
        <p:nvGraphicFramePr>
          <p:cNvPr id="2" name="Table 1">
            <a:extLst>
              <a:ext uri="{FF2B5EF4-FFF2-40B4-BE49-F238E27FC236}">
                <a16:creationId xmlns:a16="http://schemas.microsoft.com/office/drawing/2014/main" id="{886E241A-E393-4353-A5B3-ED50F22D15EB}"/>
              </a:ext>
            </a:extLst>
          </p:cNvPr>
          <p:cNvGraphicFramePr>
            <a:graphicFrameLocks noGrp="1"/>
          </p:cNvGraphicFramePr>
          <p:nvPr>
            <p:extLst>
              <p:ext uri="{D42A27DB-BD31-4B8C-83A1-F6EECF244321}">
                <p14:modId xmlns:p14="http://schemas.microsoft.com/office/powerpoint/2010/main" val="733002429"/>
              </p:ext>
            </p:extLst>
          </p:nvPr>
        </p:nvGraphicFramePr>
        <p:xfrm>
          <a:off x="6175810" y="3028949"/>
          <a:ext cx="5508630" cy="3327400"/>
        </p:xfrm>
        <a:graphic>
          <a:graphicData uri="http://schemas.openxmlformats.org/drawingml/2006/table">
            <a:tbl>
              <a:tblPr firstRow="1" bandRow="1">
                <a:tableStyleId>{5C22544A-7EE6-4342-B048-85BDC9FD1C3A}</a:tableStyleId>
              </a:tblPr>
              <a:tblGrid>
                <a:gridCol w="2754315">
                  <a:extLst>
                    <a:ext uri="{9D8B030D-6E8A-4147-A177-3AD203B41FA5}">
                      <a16:colId xmlns:a16="http://schemas.microsoft.com/office/drawing/2014/main" val="1561077053"/>
                    </a:ext>
                  </a:extLst>
                </a:gridCol>
                <a:gridCol w="2754315">
                  <a:extLst>
                    <a:ext uri="{9D8B030D-6E8A-4147-A177-3AD203B41FA5}">
                      <a16:colId xmlns:a16="http://schemas.microsoft.com/office/drawing/2014/main" val="985698692"/>
                    </a:ext>
                  </a:extLst>
                </a:gridCol>
              </a:tblGrid>
              <a:tr h="370840">
                <a:tc>
                  <a:txBody>
                    <a:bodyPr/>
                    <a:lstStyle/>
                    <a:p>
                      <a:pPr algn="ctr"/>
                      <a:r>
                        <a:rPr lang="en-CA" dirty="0"/>
                        <a:t>PROS</a:t>
                      </a:r>
                    </a:p>
                  </a:txBody>
                  <a:tcPr/>
                </a:tc>
                <a:tc>
                  <a:txBody>
                    <a:bodyPr/>
                    <a:lstStyle/>
                    <a:p>
                      <a:pPr algn="ctr"/>
                      <a:r>
                        <a:rPr lang="en-CA" dirty="0"/>
                        <a:t>CONS</a:t>
                      </a:r>
                    </a:p>
                  </a:txBody>
                  <a:tcPr/>
                </a:tc>
                <a:extLst>
                  <a:ext uri="{0D108BD9-81ED-4DB2-BD59-A6C34878D82A}">
                    <a16:rowId xmlns:a16="http://schemas.microsoft.com/office/drawing/2014/main" val="1103069336"/>
                  </a:ext>
                </a:extLst>
              </a:tr>
              <a:tr h="370840">
                <a:tc>
                  <a:txBody>
                    <a:bodyPr/>
                    <a:lstStyle/>
                    <a:p>
                      <a:r>
                        <a:rPr lang="en-CA" sz="1600" dirty="0"/>
                        <a:t>Both the ultrasonic and light sensors positioned in front are low enough.</a:t>
                      </a:r>
                    </a:p>
                  </a:txBody>
                  <a:tcPr/>
                </a:tc>
                <a:tc>
                  <a:txBody>
                    <a:bodyPr/>
                    <a:lstStyle/>
                    <a:p>
                      <a:r>
                        <a:rPr lang="en-CA" sz="1600" dirty="0"/>
                        <a:t>The stability of the arm should be revised.</a:t>
                      </a:r>
                    </a:p>
                  </a:txBody>
                  <a:tcPr/>
                </a:tc>
                <a:extLst>
                  <a:ext uri="{0D108BD9-81ED-4DB2-BD59-A6C34878D82A}">
                    <a16:rowId xmlns:a16="http://schemas.microsoft.com/office/drawing/2014/main" val="2356720613"/>
                  </a:ext>
                </a:extLst>
              </a:tr>
              <a:tr h="370840">
                <a:tc>
                  <a:txBody>
                    <a:bodyPr/>
                    <a:lstStyle/>
                    <a:p>
                      <a:r>
                        <a:rPr lang="en-CA" sz="1600" dirty="0"/>
                        <a:t>The ultrasonic sensor can be moved.</a:t>
                      </a:r>
                    </a:p>
                    <a:p>
                      <a:endParaRPr lang="en-CA" sz="1600" dirty="0"/>
                    </a:p>
                  </a:txBody>
                  <a:tcPr/>
                </a:tc>
                <a:tc>
                  <a:txBody>
                    <a:bodyPr/>
                    <a:lstStyle/>
                    <a:p>
                      <a:r>
                        <a:rPr lang="en-CA" sz="1600" dirty="0"/>
                        <a:t>The light sensor is not attached to the ultrasonic sensor, so it can’t pivot and is less efficient for detecting the object’s color.</a:t>
                      </a:r>
                    </a:p>
                  </a:txBody>
                  <a:tcPr/>
                </a:tc>
                <a:extLst>
                  <a:ext uri="{0D108BD9-81ED-4DB2-BD59-A6C34878D82A}">
                    <a16:rowId xmlns:a16="http://schemas.microsoft.com/office/drawing/2014/main" val="595166319"/>
                  </a:ext>
                </a:extLst>
              </a:tr>
              <a:tr h="370840">
                <a:tc>
                  <a:txBody>
                    <a:bodyPr/>
                    <a:lstStyle/>
                    <a:p>
                      <a:r>
                        <a:rPr lang="en-CA" sz="1600" dirty="0"/>
                        <a:t>Simple design, leaves one spare port for the gyro sensor if necessary.</a:t>
                      </a:r>
                    </a:p>
                  </a:txBody>
                  <a:tcPr/>
                </a:tc>
                <a:tc>
                  <a:txBody>
                    <a:bodyPr/>
                    <a:lstStyle/>
                    <a:p>
                      <a:endParaRPr lang="en-CA" sz="1600" dirty="0"/>
                    </a:p>
                  </a:txBody>
                  <a:tcPr/>
                </a:tc>
                <a:extLst>
                  <a:ext uri="{0D108BD9-81ED-4DB2-BD59-A6C34878D82A}">
                    <a16:rowId xmlns:a16="http://schemas.microsoft.com/office/drawing/2014/main" val="3536778172"/>
                  </a:ext>
                </a:extLst>
              </a:tr>
            </a:tbl>
          </a:graphicData>
        </a:graphic>
      </p:graphicFrame>
      <p:graphicFrame>
        <p:nvGraphicFramePr>
          <p:cNvPr id="4" name="Table 3">
            <a:extLst>
              <a:ext uri="{FF2B5EF4-FFF2-40B4-BE49-F238E27FC236}">
                <a16:creationId xmlns:a16="http://schemas.microsoft.com/office/drawing/2014/main" id="{07BF40B4-DB2C-4DF0-BBF1-50B52C4AA23A}"/>
              </a:ext>
            </a:extLst>
          </p:cNvPr>
          <p:cNvGraphicFramePr>
            <a:graphicFrameLocks noGrp="1"/>
          </p:cNvGraphicFramePr>
          <p:nvPr>
            <p:extLst>
              <p:ext uri="{D42A27DB-BD31-4B8C-83A1-F6EECF244321}">
                <p14:modId xmlns:p14="http://schemas.microsoft.com/office/powerpoint/2010/main" val="2002080540"/>
              </p:ext>
            </p:extLst>
          </p:nvPr>
        </p:nvGraphicFramePr>
        <p:xfrm>
          <a:off x="6175810" y="793286"/>
          <a:ext cx="5508630" cy="2108200"/>
        </p:xfrm>
        <a:graphic>
          <a:graphicData uri="http://schemas.openxmlformats.org/drawingml/2006/table">
            <a:tbl>
              <a:tblPr firstRow="1" bandRow="1">
                <a:tableStyleId>{5C22544A-7EE6-4342-B048-85BDC9FD1C3A}</a:tableStyleId>
              </a:tblPr>
              <a:tblGrid>
                <a:gridCol w="5508630">
                  <a:extLst>
                    <a:ext uri="{9D8B030D-6E8A-4147-A177-3AD203B41FA5}">
                      <a16:colId xmlns:a16="http://schemas.microsoft.com/office/drawing/2014/main" val="2679970438"/>
                    </a:ext>
                  </a:extLst>
                </a:gridCol>
              </a:tblGrid>
              <a:tr h="370840">
                <a:tc>
                  <a:txBody>
                    <a:bodyPr/>
                    <a:lstStyle/>
                    <a:p>
                      <a:r>
                        <a:rPr lang="en-CA" dirty="0"/>
                        <a:t>Features</a:t>
                      </a:r>
                    </a:p>
                  </a:txBody>
                  <a:tcPr/>
                </a:tc>
                <a:extLst>
                  <a:ext uri="{0D108BD9-81ED-4DB2-BD59-A6C34878D82A}">
                    <a16:rowId xmlns:a16="http://schemas.microsoft.com/office/drawing/2014/main" val="3442451364"/>
                  </a:ext>
                </a:extLst>
              </a:tr>
              <a:tr h="370840">
                <a:tc>
                  <a:txBody>
                    <a:bodyPr/>
                    <a:lstStyle/>
                    <a:p>
                      <a:r>
                        <a:rPr lang="en-CA" sz="1600" b="0" i="0" u="none" strike="noStrike" kern="1200" dirty="0">
                          <a:solidFill>
                            <a:schemeClr val="dk1"/>
                          </a:solidFill>
                          <a:effectLst/>
                          <a:latin typeface="+mn-lt"/>
                          <a:ea typeface="+mn-ea"/>
                          <a:cs typeface="+mn-cs"/>
                        </a:rPr>
                        <a:t>Set only one ultrasonic sensor in front of the robot that is pivoting. We will have to use one medium motor.</a:t>
                      </a:r>
                    </a:p>
                  </a:txBody>
                  <a:tcPr/>
                </a:tc>
                <a:extLst>
                  <a:ext uri="{0D108BD9-81ED-4DB2-BD59-A6C34878D82A}">
                    <a16:rowId xmlns:a16="http://schemas.microsoft.com/office/drawing/2014/main" val="292667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0" i="0" u="none" strike="noStrike" kern="1200" dirty="0">
                          <a:solidFill>
                            <a:schemeClr val="dk1"/>
                          </a:solidFill>
                          <a:effectLst/>
                          <a:latin typeface="+mn-lt"/>
                          <a:ea typeface="+mn-ea"/>
                          <a:cs typeface="+mn-cs"/>
                        </a:rPr>
                        <a:t>Set one fixed light sensor in front of the robot that is facing straight ahead.</a:t>
                      </a:r>
                    </a:p>
                  </a:txBody>
                  <a:tcPr/>
                </a:tc>
                <a:extLst>
                  <a:ext uri="{0D108BD9-81ED-4DB2-BD59-A6C34878D82A}">
                    <a16:rowId xmlns:a16="http://schemas.microsoft.com/office/drawing/2014/main" val="1599474878"/>
                  </a:ext>
                </a:extLst>
              </a:tr>
              <a:tr h="370840">
                <a:tc>
                  <a:txBody>
                    <a:bodyPr/>
                    <a:lstStyle/>
                    <a:p>
                      <a:r>
                        <a:rPr lang="en-CA" sz="1600" b="0" i="0" u="none" strike="noStrike" kern="1200" dirty="0">
                          <a:solidFill>
                            <a:schemeClr val="dk1"/>
                          </a:solidFill>
                          <a:effectLst/>
                          <a:latin typeface="+mn-lt"/>
                          <a:ea typeface="+mn-ea"/>
                          <a:cs typeface="+mn-cs"/>
                        </a:rPr>
                        <a:t>Set one light sensor as close as possible to the floor on the back of the robot, pointing downward for localization.</a:t>
                      </a:r>
                    </a:p>
                  </a:txBody>
                  <a:tcPr/>
                </a:tc>
                <a:extLst>
                  <a:ext uri="{0D108BD9-81ED-4DB2-BD59-A6C34878D82A}">
                    <a16:rowId xmlns:a16="http://schemas.microsoft.com/office/drawing/2014/main" val="2335689210"/>
                  </a:ext>
                </a:extLst>
              </a:tr>
            </a:tbl>
          </a:graphicData>
        </a:graphic>
      </p:graphicFrame>
      <p:pic>
        <p:nvPicPr>
          <p:cNvPr id="3074" name="Picture 2" descr="https://lh4.googleusercontent.com/A5PyhmSuCpov6o0is5EJyKOVb_so8Hvenir0GNOJ8Y68oUS0bnrpjjoFhba-Jw1tjjRYmmvBZ8Ovjbl-kGx_QsokLcyE9MrC3m_GB98hqJ7Vu2eXh8lPOrIdANw__YhkRrD9MULt">
            <a:extLst>
              <a:ext uri="{FF2B5EF4-FFF2-40B4-BE49-F238E27FC236}">
                <a16:creationId xmlns:a16="http://schemas.microsoft.com/office/drawing/2014/main" id="{36228B35-8990-46EF-9447-8C14B0F31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20" y="1314948"/>
            <a:ext cx="2596336" cy="4174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KizfgQuKBkmmeEXDOdirr-fTBTLGPSBGscEVPw2t2mXIfQWbfsVwNpgUPmPa7aVIDDGuzTHLs6-texlUYcU9rP_cA_hDIk1nklcSnY9Y1mgeFEDgrJG0CtwMBEqf27YJ-WQQib3m">
            <a:extLst>
              <a:ext uri="{FF2B5EF4-FFF2-40B4-BE49-F238E27FC236}">
                <a16:creationId xmlns:a16="http://schemas.microsoft.com/office/drawing/2014/main" id="{174F1E8A-A46A-4C01-9AE0-163566EDF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884" y="1314948"/>
            <a:ext cx="3021598" cy="417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94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Software Architecture – State Machine System</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7</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pic>
        <p:nvPicPr>
          <p:cNvPr id="3" name="Picture 2" descr="A screenshot of a computer&#10;&#10;Description generated with very high confidence">
            <a:extLst>
              <a:ext uri="{FF2B5EF4-FFF2-40B4-BE49-F238E27FC236}">
                <a16:creationId xmlns:a16="http://schemas.microsoft.com/office/drawing/2014/main" id="{A65EFFE1-76C4-4BBF-A180-D14F2B170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19" y="757671"/>
            <a:ext cx="8311148" cy="5867147"/>
          </a:xfrm>
          <a:prstGeom prst="rect">
            <a:avLst/>
          </a:prstGeom>
        </p:spPr>
      </p:pic>
    </p:spTree>
    <p:extLst>
      <p:ext uri="{BB962C8B-B14F-4D97-AF65-F5344CB8AC3E}">
        <p14:creationId xmlns:p14="http://schemas.microsoft.com/office/powerpoint/2010/main" val="124246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Software Architecture – Class Hierarchy</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8</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pic>
        <p:nvPicPr>
          <p:cNvPr id="4" name="Picture 3">
            <a:extLst>
              <a:ext uri="{FF2B5EF4-FFF2-40B4-BE49-F238E27FC236}">
                <a16:creationId xmlns:a16="http://schemas.microsoft.com/office/drawing/2014/main" id="{D2EFFF4D-EC12-4F67-9D1F-E4906C93A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23" y="755762"/>
            <a:ext cx="10350339" cy="5510648"/>
          </a:xfrm>
          <a:prstGeom prst="rect">
            <a:avLst/>
          </a:prstGeom>
        </p:spPr>
      </p:pic>
    </p:spTree>
    <p:extLst>
      <p:ext uri="{BB962C8B-B14F-4D97-AF65-F5344CB8AC3E}">
        <p14:creationId xmlns:p14="http://schemas.microsoft.com/office/powerpoint/2010/main" val="181037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F6E94B1-0739-4664-B2F3-E5248EB65042}"/>
              </a:ext>
            </a:extLst>
          </p:cNvPr>
          <p:cNvSpPr txBox="1">
            <a:spLocks/>
          </p:cNvSpPr>
          <p:nvPr/>
        </p:nvSpPr>
        <p:spPr>
          <a:xfrm>
            <a:off x="536570" y="270175"/>
            <a:ext cx="6096000" cy="39565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Dot Matrix" panose="00000400000000000000" pitchFamily="2" charset="0"/>
                <a:ea typeface="+mj-ea"/>
              </a:rPr>
              <a:t>Lab 5 Results</a:t>
            </a:r>
          </a:p>
        </p:txBody>
      </p:sp>
      <p:cxnSp>
        <p:nvCxnSpPr>
          <p:cNvPr id="7" name="Straight Connector 6">
            <a:extLst>
              <a:ext uri="{FF2B5EF4-FFF2-40B4-BE49-F238E27FC236}">
                <a16:creationId xmlns:a16="http://schemas.microsoft.com/office/drawing/2014/main" id="{90692ACE-99C2-4570-A7F1-36F665FA156A}"/>
              </a:ext>
            </a:extLst>
          </p:cNvPr>
          <p:cNvCxnSpPr/>
          <p:nvPr/>
        </p:nvCxnSpPr>
        <p:spPr>
          <a:xfrm>
            <a:off x="536570" y="665825"/>
            <a:ext cx="109866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E2FE5FB-54EA-4693-9D13-3B837734EB44}"/>
              </a:ext>
            </a:extLst>
          </p:cNvPr>
          <p:cNvSpPr>
            <a:spLocks noGrp="1"/>
          </p:cNvSpPr>
          <p:nvPr>
            <p:ph type="sldNum" sz="quarter" idx="12"/>
          </p:nvPr>
        </p:nvSpPr>
        <p:spPr>
          <a:xfrm>
            <a:off x="8780016" y="6356349"/>
            <a:ext cx="2743200" cy="365125"/>
          </a:xfrm>
        </p:spPr>
        <p:txBody>
          <a:bodyPr/>
          <a:lstStyle/>
          <a:p>
            <a:fld id="{9680C03C-AA98-416D-A531-69AFC26B569D}" type="slidenum">
              <a:rPr lang="en-CA" sz="1600" smtClean="0"/>
              <a:t>9</a:t>
            </a:fld>
            <a:endParaRPr lang="en-CA" sz="1600" dirty="0"/>
          </a:p>
        </p:txBody>
      </p:sp>
      <p:sp>
        <p:nvSpPr>
          <p:cNvPr id="9" name="Footer Placeholder 8">
            <a:extLst>
              <a:ext uri="{FF2B5EF4-FFF2-40B4-BE49-F238E27FC236}">
                <a16:creationId xmlns:a16="http://schemas.microsoft.com/office/drawing/2014/main" id="{FF4C0E2E-411D-4999-A9E7-2E0310E0B4A6}"/>
              </a:ext>
            </a:extLst>
          </p:cNvPr>
          <p:cNvSpPr>
            <a:spLocks noGrp="1"/>
          </p:cNvSpPr>
          <p:nvPr>
            <p:ph type="ftr" sz="quarter" idx="11"/>
          </p:nvPr>
        </p:nvSpPr>
        <p:spPr>
          <a:xfrm>
            <a:off x="536570" y="6356349"/>
            <a:ext cx="4114800" cy="365125"/>
          </a:xfrm>
        </p:spPr>
        <p:txBody>
          <a:bodyPr/>
          <a:lstStyle/>
          <a:p>
            <a:pPr algn="l"/>
            <a:r>
              <a:rPr lang="en-CA" sz="1600" dirty="0"/>
              <a:t>Team 6</a:t>
            </a:r>
          </a:p>
        </p:txBody>
      </p:sp>
      <p:sp>
        <p:nvSpPr>
          <p:cNvPr id="10" name="Title 2">
            <a:extLst>
              <a:ext uri="{FF2B5EF4-FFF2-40B4-BE49-F238E27FC236}">
                <a16:creationId xmlns:a16="http://schemas.microsoft.com/office/drawing/2014/main" id="{BF36149B-AB6C-4660-A603-614FBACA682D}"/>
              </a:ext>
            </a:extLst>
          </p:cNvPr>
          <p:cNvSpPr txBox="1">
            <a:spLocks/>
          </p:cNvSpPr>
          <p:nvPr/>
        </p:nvSpPr>
        <p:spPr>
          <a:xfrm>
            <a:off x="536570" y="886437"/>
            <a:ext cx="9903570" cy="5381198"/>
          </a:xfrm>
          <a:prstGeom prst="rect">
            <a:avLst/>
          </a:prstGeom>
        </p:spPr>
        <p:txBody>
          <a:bodyPr vert="horz" lIns="0" tIns="0" rIns="0" bIns="0" rtlCol="0" anchor="ctr">
            <a:noAutofit/>
          </a:bodyPr>
          <a:lstStyle>
            <a:lvl1pPr algn="l" defTabSz="457200" rtl="0" eaLnBrk="1" latinLnBrk="0" hangingPunct="1">
              <a:spcBef>
                <a:spcPct val="0"/>
              </a:spcBef>
              <a:buNone/>
              <a:defRPr sz="1400" b="1" kern="1200">
                <a:solidFill>
                  <a:schemeClr val="tx1"/>
                </a:solidFill>
                <a:latin typeface="Dot Matrix" panose="00000400000000000000" pitchFamily="2" charset="0"/>
                <a:ea typeface="+mj-ea"/>
                <a:cs typeface="Dot Matrix" panose="00000400000000000000" pitchFamily="2" charset="0"/>
              </a:defRPr>
            </a:lvl1pPr>
          </a:lstStyle>
          <a:p>
            <a:pPr marL="285750" marR="0" lvl="0" indent="-285750" algn="l" defTabSz="4572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lang="en-US" sz="2000" b="0" dirty="0">
                <a:solidFill>
                  <a:srgbClr val="000000"/>
                </a:solidFill>
                <a:latin typeface="Dot Matrix" panose="00000400000000000000"/>
              </a:rPr>
              <a:t>Design presentation (5/5) </a:t>
            </a:r>
          </a:p>
          <a:p>
            <a:pPr marL="742950" lvl="1" indent="-285750" defTabSz="457200">
              <a:spcBef>
                <a:spcPct val="0"/>
              </a:spcBef>
              <a:spcAft>
                <a:spcPts val="1200"/>
              </a:spcAft>
              <a:buFont typeface="Arial" panose="020B0604020202020204" pitchFamily="34" charset="0"/>
              <a:buChar char="•"/>
              <a:defRPr/>
            </a:pPr>
            <a:r>
              <a:rPr lang="en-US" b="0" dirty="0">
                <a:solidFill>
                  <a:srgbClr val="000000"/>
                </a:solidFill>
                <a:latin typeface="Dot Matrix" panose="00000400000000000000"/>
              </a:rPr>
              <a:t>team successfully answered all questions</a:t>
            </a:r>
          </a:p>
          <a:p>
            <a:pPr marL="285750" marR="0" lvl="0" indent="-285750" algn="l" defTabSz="4572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lang="en-US" sz="2000" b="0" dirty="0">
                <a:solidFill>
                  <a:srgbClr val="000000"/>
                </a:solidFill>
                <a:latin typeface="Dot Matrix" panose="00000400000000000000"/>
              </a:rPr>
              <a:t>Pose orientation accuracy (0/2.5) </a:t>
            </a:r>
          </a:p>
          <a:p>
            <a:pPr marL="742950" lvl="1" indent="-285750" defTabSz="457200">
              <a:spcBef>
                <a:spcPct val="0"/>
              </a:spcBef>
              <a:spcAft>
                <a:spcPts val="1200"/>
              </a:spcAft>
              <a:buFont typeface="Arial" panose="020B0604020202020204" pitchFamily="34" charset="0"/>
              <a:buChar char="•"/>
              <a:defRPr/>
            </a:pPr>
            <a:r>
              <a:rPr lang="en-US" b="0" dirty="0">
                <a:solidFill>
                  <a:srgbClr val="000000"/>
                </a:solidFill>
                <a:latin typeface="Dot Matrix" panose="00000400000000000000"/>
              </a:rPr>
              <a:t>robot orientation was greater than 2</a:t>
            </a:r>
            <a:r>
              <a:rPr lang="en-US" b="0" baseline="30000" dirty="0">
                <a:solidFill>
                  <a:srgbClr val="000000"/>
                </a:solidFill>
                <a:latin typeface="Dot Matrix" panose="00000400000000000000"/>
              </a:rPr>
              <a:t>o</a:t>
            </a:r>
            <a:r>
              <a:rPr lang="en-US" b="0" dirty="0">
                <a:solidFill>
                  <a:srgbClr val="000000"/>
                </a:solidFill>
                <a:latin typeface="Dot Matrix" panose="00000400000000000000"/>
              </a:rPr>
              <a:t> away from zip line axis</a:t>
            </a:r>
          </a:p>
          <a:p>
            <a:pPr marL="285750" marR="0" lvl="0" indent="-285750" algn="l" defTabSz="4572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lang="en-US" sz="2000" b="0" dirty="0">
                <a:solidFill>
                  <a:srgbClr val="000000"/>
                </a:solidFill>
                <a:latin typeface="Dot Matrix" panose="00000400000000000000"/>
              </a:rPr>
              <a:t>Pose position accuracy (2.5/2.5)</a:t>
            </a:r>
          </a:p>
          <a:p>
            <a:pPr marL="742950" lvl="1" indent="-285750" defTabSz="457200">
              <a:spcBef>
                <a:spcPct val="0"/>
              </a:spcBef>
              <a:spcAft>
                <a:spcPts val="1200"/>
              </a:spcAft>
              <a:buFont typeface="Arial" panose="020B0604020202020204" pitchFamily="34" charset="0"/>
              <a:buChar char="•"/>
              <a:defRPr/>
            </a:pPr>
            <a:r>
              <a:rPr lang="en-US" b="0" dirty="0">
                <a:solidFill>
                  <a:srgbClr val="000000"/>
                </a:solidFill>
                <a:latin typeface="Dot Matrix" panose="00000400000000000000"/>
              </a:rPr>
              <a:t>robot position reached (X</a:t>
            </a:r>
            <a:r>
              <a:rPr lang="en-US" b="0" baseline="-25000" dirty="0">
                <a:solidFill>
                  <a:srgbClr val="000000"/>
                </a:solidFill>
                <a:latin typeface="Dot Matrix" panose="00000400000000000000"/>
              </a:rPr>
              <a:t>o</a:t>
            </a:r>
            <a:r>
              <a:rPr lang="en-US" b="0" dirty="0">
                <a:solidFill>
                  <a:srgbClr val="000000"/>
                </a:solidFill>
                <a:latin typeface="Dot Matrix" panose="00000400000000000000"/>
              </a:rPr>
              <a:t>, </a:t>
            </a:r>
            <a:r>
              <a:rPr lang="en-US" b="0" dirty="0" err="1">
                <a:solidFill>
                  <a:srgbClr val="000000"/>
                </a:solidFill>
                <a:latin typeface="Dot Matrix" panose="00000400000000000000"/>
              </a:rPr>
              <a:t>Y</a:t>
            </a:r>
            <a:r>
              <a:rPr lang="en-US" b="0" baseline="-25000" dirty="0" err="1">
                <a:solidFill>
                  <a:srgbClr val="000000"/>
                </a:solidFill>
                <a:latin typeface="Dot Matrix" panose="00000400000000000000"/>
              </a:rPr>
              <a:t>o</a:t>
            </a:r>
            <a:r>
              <a:rPr lang="en-US" b="0" dirty="0">
                <a:solidFill>
                  <a:srgbClr val="000000"/>
                </a:solidFill>
                <a:latin typeface="Dot Matrix" panose="00000400000000000000"/>
              </a:rPr>
              <a:t>) within the 2 cm error tolerance</a:t>
            </a:r>
          </a:p>
          <a:p>
            <a:pPr marL="285750" marR="0" lvl="0" indent="-285750" algn="l" defTabSz="457200" rtl="0" eaLnBrk="1" fontAlgn="auto" latinLnBrk="0" hangingPunct="1">
              <a:lnSpc>
                <a:spcPct val="100000"/>
              </a:lnSpc>
              <a:spcBef>
                <a:spcPct val="0"/>
              </a:spcBef>
              <a:spcAft>
                <a:spcPts val="1200"/>
              </a:spcAft>
              <a:buClrTx/>
              <a:buSzTx/>
              <a:buFont typeface="Arial" panose="020B0604020202020204" pitchFamily="34" charset="0"/>
              <a:buChar char="•"/>
              <a:tabLst/>
              <a:defRPr/>
            </a:pPr>
            <a:r>
              <a:rPr lang="en-US" sz="2000" b="0" dirty="0">
                <a:solidFill>
                  <a:srgbClr val="000000"/>
                </a:solidFill>
                <a:latin typeface="Dot Matrix" panose="00000400000000000000"/>
              </a:rPr>
              <a:t>Zip line traversal (0/20) </a:t>
            </a:r>
          </a:p>
          <a:p>
            <a:pPr marL="742950" lvl="1" indent="-285750" defTabSz="457200">
              <a:spcBef>
                <a:spcPct val="0"/>
              </a:spcBef>
              <a:spcAft>
                <a:spcPts val="1200"/>
              </a:spcAft>
              <a:buFont typeface="Arial" panose="020B0604020202020204" pitchFamily="34" charset="0"/>
              <a:buChar char="•"/>
              <a:defRPr/>
            </a:pPr>
            <a:r>
              <a:rPr lang="en-US" b="0" dirty="0">
                <a:solidFill>
                  <a:srgbClr val="000000"/>
                </a:solidFill>
                <a:latin typeface="Dot Matrix" panose="00000400000000000000"/>
              </a:rPr>
              <a:t>the zip line wheel was not oriented closely enough with the zip line, giving the robot no chance to mount or traverse the zipline.</a:t>
            </a:r>
          </a:p>
          <a:p>
            <a:pPr marL="742950" lvl="1" indent="-285750" defTabSz="457200">
              <a:spcBef>
                <a:spcPct val="0"/>
              </a:spcBef>
              <a:spcAft>
                <a:spcPts val="1200"/>
              </a:spcAft>
              <a:buFont typeface="Arial" panose="020B0604020202020204" pitchFamily="34" charset="0"/>
              <a:buChar char="•"/>
              <a:defRPr/>
            </a:pPr>
            <a:r>
              <a:rPr lang="en-US" b="0" dirty="0">
                <a:solidFill>
                  <a:srgbClr val="000000"/>
                </a:solidFill>
                <a:latin typeface="Dot Matrix" panose="00000400000000000000"/>
              </a:rPr>
              <a:t>note: our testing showed that the robot was capable of mounting, crossing, and stopping after dismounting the zipline, but it had no chance to do so in the demo because the robot’s localization and navigation were not accurate enough to get the robot to the start of the zip line</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Dot Matrix" panose="00000400000000000000"/>
            </a:endParaRPr>
          </a:p>
        </p:txBody>
      </p:sp>
    </p:spTree>
    <p:extLst>
      <p:ext uri="{BB962C8B-B14F-4D97-AF65-F5344CB8AC3E}">
        <p14:creationId xmlns:p14="http://schemas.microsoft.com/office/powerpoint/2010/main" val="287545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718</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Dot Matrix</vt:lpstr>
      <vt:lpstr>Raleway</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Hale</dc:creator>
  <cp:lastModifiedBy>Alex Hale</cp:lastModifiedBy>
  <cp:revision>23</cp:revision>
  <dcterms:created xsi:type="dcterms:W3CDTF">2017-10-23T03:19:46Z</dcterms:created>
  <dcterms:modified xsi:type="dcterms:W3CDTF">2017-10-24T16:48:46Z</dcterms:modified>
</cp:coreProperties>
</file>