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Projected Budget Use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Projected Budget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3E-46DA-AEE3-4701EFB6F7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53E-46DA-AEE3-4701EFB6F78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CC6C9EB-7908-42C8-8D5A-18906DF0BD8F}" type="VALUE">
                      <a:rPr lang="en-US" sz="18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CA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53E-46DA-AEE3-4701EFB6F78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8079BDE-34D9-4910-9DC6-B624297136F4}" type="VALUE">
                      <a:rPr lang="en-US" sz="18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CA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53E-46DA-AEE3-4701EFB6F7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Used Budget</c:v>
                </c:pt>
                <c:pt idx="1">
                  <c:v>Remaining Budget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108</c:v>
                </c:pt>
                <c:pt idx="1">
                  <c:v>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3E-46DA-AEE3-4701EFB6F7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Real Budget Use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Projected Budget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9B-40B3-80B6-076766FCB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9B-40B3-80B6-076766FCB4A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B6379A-B335-4F4D-B7B5-C94967600E14}" type="VALUE">
                      <a:rPr lang="en-US" sz="18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CA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39B-40B3-80B6-076766FCB4A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0AB63B8-F110-4914-BC18-62BC6EC01602}" type="VALUE">
                      <a:rPr lang="en-US" sz="18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CA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39B-40B3-80B6-076766FCB4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Used Budget</c:v>
                </c:pt>
                <c:pt idx="1">
                  <c:v>Remaining Budget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78.5</c:v>
                </c:pt>
                <c:pt idx="1">
                  <c:v>272.5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9B-40B3-80B6-076766FCB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BF4E1-6790-40C0-9DB9-460AC16B81B2}" type="datetimeFigureOut">
              <a:rPr lang="en-CA" smtClean="0"/>
              <a:t>2017-10-31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5121F-D93B-4DCD-B37E-10230366A2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6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9657-F7AC-455F-B9DA-5195348BA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08080-42A6-450B-9064-477A27876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6FC6-D763-48A3-AD11-E6C5D74F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B2EF-780D-4F26-8E13-5A5A7AAE953C}" type="datetime1">
              <a:rPr lang="en-CA" smtClean="0"/>
              <a:t>2017-10-31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98399-3BCF-4091-BB18-2EE41C8E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8319C-3C2B-4B31-B485-35982864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96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67CA-2156-4321-B128-DB353D10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83DAB-96BC-4B41-A91C-457308F94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955CB-76A5-4B14-9E87-D8A3C3BC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9ECC-DECC-482D-982C-F0293ABB6B6E}" type="datetime1">
              <a:rPr lang="en-CA" smtClean="0"/>
              <a:t>2017-10-31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BD6C1-70BC-4338-8475-DFF5CFB4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1F5A-170C-443E-8D7D-BC2C069B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76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4B42E-3028-41F7-A7CD-52BDEE15E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79E8F-3519-4C62-B0EB-967BAF992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FE0A6-843C-4706-A8FA-DEF1859E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69FF-594C-4305-B950-95A019665BD4}" type="datetime1">
              <a:rPr lang="en-CA" smtClean="0"/>
              <a:t>2017-10-31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3FA07-1307-45D4-BDA4-CE186FFE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5E3F-74C5-4D98-8170-F79253FE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74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3D90-B89B-4A11-A206-9DDD6EC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E2E11-C288-4F53-9FEB-21E38EDB3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E2C6-F98F-4D1A-9A38-4DF5CC32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36E-86FD-470A-BC9A-84D1D3ED229A}" type="datetime1">
              <a:rPr lang="en-CA" smtClean="0"/>
              <a:t>2017-10-31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C82B-980C-44B6-AF71-CD6D4704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DCD9-FB8A-41AB-98AF-0580ED9B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82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AC09-2206-4EF7-8A2F-A3B8340D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0D13B-67CC-4F30-8977-300153B94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2798-F990-48AD-A2ED-D6D1C54D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6726-D73A-4FB6-B4DC-5645FC999AB8}" type="datetime1">
              <a:rPr lang="en-CA" smtClean="0"/>
              <a:t>2017-10-31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BB4E2-D6D1-42F6-91F5-8A3D15CA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D3A55-E9EE-488F-9099-790A19A1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454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1EC4-09BA-44B8-BB3C-3FC32218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A79CF-3484-4D20-8088-E4D10D1C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B0427-A7B9-46CD-8DA5-19B8975B1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ECEB6-ED63-4AC8-A113-766216C4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0927-4DD2-49AB-99AA-D65EC21D8980}" type="datetime1">
              <a:rPr lang="en-CA" smtClean="0"/>
              <a:t>2017-10-31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4CCB2-BB7F-4B80-AD74-FA0A8F66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B366D-3760-4375-AB05-06F87DBB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49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87B0-AA16-4462-8CF4-B38D6C63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44217-A4DF-4977-9529-32288D93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972D8-3916-4ECE-B196-CF6FA3932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E3694-538A-4375-BA9E-BFA582D73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B5874-8544-4001-A94D-78A3C07FA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E725-0F6D-4AC5-BE75-5182DE63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D216-7309-4267-A454-D567C7110A90}" type="datetime1">
              <a:rPr lang="en-CA" smtClean="0"/>
              <a:t>2017-10-31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6A69A-1135-42C9-96CF-62F75390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7FF3D-AA12-45AB-94EB-1A0C3095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61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AB70-0BC8-470D-9A2B-AF7BB7BD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B6D35-5635-46B0-897C-7E8278AB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468F-AEF2-4D01-AD81-A719339E7801}" type="datetime1">
              <a:rPr lang="en-CA" smtClean="0"/>
              <a:t>2017-10-31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D5D5E-6E55-4127-8548-6BA45A2F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2CB03-FA48-4079-9D9A-BC2204CF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2F555-830D-445A-8BFE-B0A7BC8E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D523-BC6F-4DC4-BC09-F304AEF21099}" type="datetime1">
              <a:rPr lang="en-CA" smtClean="0"/>
              <a:t>2017-10-31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F4F6F-BF65-4089-80BF-37C8CB51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DCD81-8A79-4F46-8005-CD6D04B7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82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94CC-53C9-4766-B8E2-420C3514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75C9-E0D1-44EF-9999-B82BA4DB5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0050D-0ACE-4652-AFC6-DF2E72DD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F490A-A35F-4051-A953-6EAFB3F9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03A5-4432-4A5F-9342-0F9D5B86DF3D}" type="datetime1">
              <a:rPr lang="en-CA" smtClean="0"/>
              <a:t>2017-10-31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23C76-8FCF-409D-9706-B4B7ECA6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863AD-2640-4D65-B6B0-A25F2594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25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0FC-B075-4A67-AE11-0336BCE4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3D4B0-835B-433E-A5D9-723C4D3EE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69AB-DC47-4B04-8A28-9A2D0782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4BEAC-FA8F-4891-B6B6-BCA54F46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841B-388F-4755-AE00-76196EA67B65}" type="datetime1">
              <a:rPr lang="en-CA" smtClean="0"/>
              <a:t>2017-10-31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096F4-094F-495B-8DF7-62D61F24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10644-1B1E-4DCC-935E-B61786FC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13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12730-9394-480B-BD36-8B83C79E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07773-8DD9-4F77-A381-1F89FCA58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926DB-CDCD-4BA5-86AC-66C889EB8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7E29B-8CEE-4E26-8033-FAF6562CFB3A}" type="datetime1">
              <a:rPr lang="en-CA" smtClean="0"/>
              <a:t>2017-10-31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D3D54-0363-4E8D-9F54-C76E845E2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Team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3C6D-80CB-4E6D-B7B7-33EA08D92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53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49">
            <a:extLst>
              <a:ext uri="{FF2B5EF4-FFF2-40B4-BE49-F238E27FC236}">
                <a16:creationId xmlns:a16="http://schemas.microsoft.com/office/drawing/2014/main" id="{D8DC7875-BACE-44C3-8C58-1ED532B36E4E}"/>
              </a:ext>
            </a:extLst>
          </p:cNvPr>
          <p:cNvSpPr/>
          <p:nvPr/>
        </p:nvSpPr>
        <p:spPr>
          <a:xfrm>
            <a:off x="4978999" y="0"/>
            <a:ext cx="7207873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D47A1">
              <a:lumMod val="50000"/>
              <a:alpha val="67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548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ED730-0AEC-427E-98FB-3A14BC6719FB}"/>
              </a:ext>
            </a:extLst>
          </p:cNvPr>
          <p:cNvSpPr txBox="1"/>
          <p:nvPr/>
        </p:nvSpPr>
        <p:spPr>
          <a:xfrm>
            <a:off x="1463505" y="4224460"/>
            <a:ext cx="3806042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defTabSz="548640"/>
            <a:r>
              <a:rPr lang="en-US" sz="1600" dirty="0">
                <a:solidFill>
                  <a:srgbClr val="000000"/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GANTT and budget review, mechanical design presentation, software architecture overview, and testing status</a:t>
            </a:r>
            <a:endParaRPr lang="en-US" sz="1200" dirty="0">
              <a:solidFill>
                <a:srgbClr val="000000"/>
              </a:solidFill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19E89-FED9-4EB0-93AB-DE7216AA8B9A}"/>
              </a:ext>
            </a:extLst>
          </p:cNvPr>
          <p:cNvSpPr/>
          <p:nvPr/>
        </p:nvSpPr>
        <p:spPr>
          <a:xfrm>
            <a:off x="1463506" y="2820730"/>
            <a:ext cx="1878078" cy="86793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548640"/>
            <a:r>
              <a:rPr lang="en-US" sz="1680" b="1" dirty="0">
                <a:solidFill>
                  <a:srgbClr val="000000"/>
                </a:solidFill>
                <a:latin typeface="Raleway" panose="020B0003030101060003" pitchFamily="34" charset="0"/>
              </a:rPr>
              <a:t>DPM Final Project</a:t>
            </a:r>
          </a:p>
          <a:p>
            <a:pPr defTabSz="548640"/>
            <a:r>
              <a:rPr lang="en-US" sz="1680" b="1" dirty="0">
                <a:solidFill>
                  <a:srgbClr val="000000"/>
                </a:solidFill>
                <a:latin typeface="Raleway" panose="020B0003030101060003" pitchFamily="34" charset="0"/>
              </a:rPr>
              <a:t>Fall 2017</a:t>
            </a:r>
          </a:p>
          <a:p>
            <a:pPr defTabSz="548640"/>
            <a:r>
              <a:rPr lang="en-US" sz="1680" b="1" dirty="0">
                <a:solidFill>
                  <a:srgbClr val="000000"/>
                </a:solidFill>
                <a:latin typeface="Raleway" panose="020B0003030101060003" pitchFamily="34" charset="0"/>
              </a:rPr>
              <a:t>Team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709B82-B1B7-43D1-85A3-0DAE4277D770}"/>
              </a:ext>
            </a:extLst>
          </p:cNvPr>
          <p:cNvSpPr/>
          <p:nvPr/>
        </p:nvSpPr>
        <p:spPr>
          <a:xfrm>
            <a:off x="1463505" y="1818726"/>
            <a:ext cx="4977590" cy="830997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defTabSz="548640"/>
            <a:r>
              <a:rPr lang="en-US" sz="4800" b="1" dirty="0">
                <a:solidFill>
                  <a:srgbClr val="1976D2">
                    <a:lumMod val="75000"/>
                  </a:srgbClr>
                </a:solidFill>
                <a:latin typeface="Dot Matrix" panose="00000400000000000000" pitchFamily="2" charset="0"/>
              </a:rPr>
              <a:t>Meeting Three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44B00C-F2DB-49CD-882F-ED8014154F79}"/>
              </a:ext>
            </a:extLst>
          </p:cNvPr>
          <p:cNvCxnSpPr/>
          <p:nvPr/>
        </p:nvCxnSpPr>
        <p:spPr>
          <a:xfrm flipH="1">
            <a:off x="1463506" y="3736195"/>
            <a:ext cx="1089061" cy="0"/>
          </a:xfrm>
          <a:prstGeom prst="line">
            <a:avLst/>
          </a:prstGeom>
          <a:noFill/>
          <a:ln w="25400" cap="flat" cmpd="sng" algn="ctr">
            <a:solidFill>
              <a:srgbClr val="1976D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52871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6E94B1-0739-4664-B2F3-E5248EB65042}"/>
              </a:ext>
            </a:extLst>
          </p:cNvPr>
          <p:cNvSpPr txBox="1">
            <a:spLocks/>
          </p:cNvSpPr>
          <p:nvPr/>
        </p:nvSpPr>
        <p:spPr>
          <a:xfrm>
            <a:off x="536570" y="270175"/>
            <a:ext cx="6096000" cy="395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t Matrix" panose="00000400000000000000" pitchFamily="2" charset="0"/>
                <a:ea typeface="+mj-ea"/>
              </a:rPr>
              <a:t>GANTT Chart Update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92ACE-99C2-4570-A7F1-36F665FA156A}"/>
              </a:ext>
            </a:extLst>
          </p:cNvPr>
          <p:cNvCxnSpPr/>
          <p:nvPr/>
        </p:nvCxnSpPr>
        <p:spPr>
          <a:xfrm>
            <a:off x="536570" y="665825"/>
            <a:ext cx="1098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2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703609-1857-476E-AD38-05D04733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26" y="1048726"/>
            <a:ext cx="11224334" cy="492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6E94B1-0739-4664-B2F3-E5248EB65042}"/>
              </a:ext>
            </a:extLst>
          </p:cNvPr>
          <p:cNvSpPr txBox="1">
            <a:spLocks/>
          </p:cNvSpPr>
          <p:nvPr/>
        </p:nvSpPr>
        <p:spPr>
          <a:xfrm>
            <a:off x="536570" y="270175"/>
            <a:ext cx="6096000" cy="395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t Matrix" panose="00000400000000000000" pitchFamily="2" charset="0"/>
                <a:ea typeface="+mj-ea"/>
              </a:rPr>
              <a:t>Budget Update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92ACE-99C2-4570-A7F1-36F665FA156A}"/>
              </a:ext>
            </a:extLst>
          </p:cNvPr>
          <p:cNvCxnSpPr/>
          <p:nvPr/>
        </p:nvCxnSpPr>
        <p:spPr>
          <a:xfrm>
            <a:off x="536570" y="665825"/>
            <a:ext cx="1098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3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1E1EA3-CCEC-4C8E-94D4-3AA5066E60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0681005"/>
              </p:ext>
            </p:extLst>
          </p:nvPr>
        </p:nvGraphicFramePr>
        <p:xfrm>
          <a:off x="47031" y="1061475"/>
          <a:ext cx="6991944" cy="4661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B6531CB-7C68-41FF-919C-46A915A31F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594464"/>
              </p:ext>
            </p:extLst>
          </p:nvPr>
        </p:nvGraphicFramePr>
        <p:xfrm>
          <a:off x="5457825" y="1067704"/>
          <a:ext cx="6982601" cy="4655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711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6E94B1-0739-4664-B2F3-E5248EB65042}"/>
              </a:ext>
            </a:extLst>
          </p:cNvPr>
          <p:cNvSpPr txBox="1">
            <a:spLocks/>
          </p:cNvSpPr>
          <p:nvPr/>
        </p:nvSpPr>
        <p:spPr>
          <a:xfrm>
            <a:off x="536570" y="270175"/>
            <a:ext cx="6096000" cy="395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t Matrix" panose="00000400000000000000" pitchFamily="2" charset="0"/>
                <a:ea typeface="+mj-ea"/>
              </a:rPr>
              <a:t>Mechanical Design Selection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92ACE-99C2-4570-A7F1-36F665FA156A}"/>
              </a:ext>
            </a:extLst>
          </p:cNvPr>
          <p:cNvCxnSpPr/>
          <p:nvPr/>
        </p:nvCxnSpPr>
        <p:spPr>
          <a:xfrm>
            <a:off x="536570" y="665825"/>
            <a:ext cx="1098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4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2BBAE74-C9E6-4101-A7FD-FAC966ADB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229233"/>
              </p:ext>
            </p:extLst>
          </p:nvPr>
        </p:nvGraphicFramePr>
        <p:xfrm>
          <a:off x="6462944" y="849276"/>
          <a:ext cx="5221496" cy="379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748">
                  <a:extLst>
                    <a:ext uri="{9D8B030D-6E8A-4147-A177-3AD203B41FA5}">
                      <a16:colId xmlns:a16="http://schemas.microsoft.com/office/drawing/2014/main" val="1561077053"/>
                    </a:ext>
                  </a:extLst>
                </a:gridCol>
                <a:gridCol w="2610748">
                  <a:extLst>
                    <a:ext uri="{9D8B030D-6E8A-4147-A177-3AD203B41FA5}">
                      <a16:colId xmlns:a16="http://schemas.microsoft.com/office/drawing/2014/main" val="985698692"/>
                    </a:ext>
                  </a:extLst>
                </a:gridCol>
              </a:tblGrid>
              <a:tr h="420864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069336"/>
                  </a:ext>
                </a:extLst>
              </a:tr>
              <a:tr h="107233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Both the ultrasonic and light sensors positioned in front are low enough.</a:t>
                      </a:r>
                      <a:endParaRPr lang="en-CA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remaining ports for gyro sensor.</a:t>
                      </a:r>
                      <a:endParaRPr lang="en-CA" sz="14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56720613"/>
                  </a:ext>
                </a:extLst>
              </a:tr>
              <a:tr h="6179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ultrasonic and colour sensors can be moved.</a:t>
                      </a:r>
                      <a:endParaRPr lang="en-CA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stability of the pivoting sensors should be revised.</a:t>
                      </a:r>
                      <a:endParaRPr lang="en-CA" sz="14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95166319"/>
                  </a:ext>
                </a:extLst>
              </a:tr>
              <a:tr h="830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Good accessibility to the battery.</a:t>
                      </a:r>
                      <a:endParaRPr lang="en-CA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CA" sz="1400" dirty="0">
                          <a:effectLst/>
                          <a:latin typeface="+mn-lt"/>
                        </a:rPr>
                      </a:br>
                      <a:endParaRPr lang="en-CA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36778172"/>
                  </a:ext>
                </a:extLst>
              </a:tr>
              <a:tr h="8560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width of the wheels make the robot stable but can also execute tight turns.</a:t>
                      </a:r>
                      <a:endParaRPr lang="en-CA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CA" sz="1400" dirty="0">
                          <a:effectLst/>
                          <a:latin typeface="+mn-lt"/>
                        </a:rPr>
                      </a:br>
                      <a:endParaRPr lang="en-CA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387013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F51FE24-4B6F-4E59-98E4-DA4F39AE7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313540"/>
              </p:ext>
            </p:extLst>
          </p:nvPr>
        </p:nvGraphicFramePr>
        <p:xfrm>
          <a:off x="536570" y="867032"/>
          <a:ext cx="4372781" cy="4681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81">
                  <a:extLst>
                    <a:ext uri="{9D8B030D-6E8A-4147-A177-3AD203B41FA5}">
                      <a16:colId xmlns:a16="http://schemas.microsoft.com/office/drawing/2014/main" val="2679970438"/>
                    </a:ext>
                  </a:extLst>
                </a:gridCol>
              </a:tblGrid>
              <a:tr h="776864">
                <a:tc>
                  <a:txBody>
                    <a:bodyPr/>
                    <a:lstStyle/>
                    <a:p>
                      <a:r>
                        <a:rPr lang="en-CA" dirty="0"/>
                        <a:t>Physical Characteristics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51364"/>
                  </a:ext>
                </a:extLst>
              </a:tr>
              <a:tr h="776864">
                <a:tc>
                  <a:txBody>
                    <a:bodyPr/>
                    <a:lstStyle/>
                    <a:p>
                      <a:r>
                        <a:rPr lang="en-CA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A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3x colour sensor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A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1x ultrasonic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7063"/>
                  </a:ext>
                </a:extLst>
              </a:tr>
              <a:tr h="1085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MOTORS: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CA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2x large EV3 motor - navigation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CA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1x large NXT motor – zipline pulley operation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CA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1x medium motor – sensor 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74878"/>
                  </a:ext>
                </a:extLst>
              </a:tr>
              <a:tr h="1085481">
                <a:tc>
                  <a:txBody>
                    <a:bodyPr/>
                    <a:lstStyle/>
                    <a:p>
                      <a:r>
                        <a:rPr lang="en-CA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MEASUREMENTS: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A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wheelbase: 15.2 cm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A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width: 19.8 cm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A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height: 28.5 cm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A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depth: 21.2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689210"/>
                  </a:ext>
                </a:extLst>
              </a:tr>
              <a:tr h="35140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CA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Easily accessible battery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79783"/>
                  </a:ext>
                </a:extLst>
              </a:tr>
              <a:tr h="53266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CA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Stable on the ground and on the zip line due to calibrated centre of gravity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54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0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5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pic>
        <p:nvPicPr>
          <p:cNvPr id="1026" name="Picture 2" descr="dpm robot free-biody diagram.png">
            <a:extLst>
              <a:ext uri="{FF2B5EF4-FFF2-40B4-BE49-F238E27FC236}">
                <a16:creationId xmlns:a16="http://schemas.microsoft.com/office/drawing/2014/main" id="{3889BB2D-6166-4CF5-BCF8-7E25F89C1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91293" y="-1151164"/>
            <a:ext cx="6858000" cy="916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51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6E94B1-0739-4664-B2F3-E5248EB65042}"/>
              </a:ext>
            </a:extLst>
          </p:cNvPr>
          <p:cNvSpPr txBox="1">
            <a:spLocks/>
          </p:cNvSpPr>
          <p:nvPr/>
        </p:nvSpPr>
        <p:spPr>
          <a:xfrm>
            <a:off x="536570" y="270175"/>
            <a:ext cx="6096000" cy="395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t Matrix" panose="00000400000000000000" pitchFamily="2" charset="0"/>
                <a:ea typeface="+mj-ea"/>
              </a:rPr>
              <a:t>Software Architecture – Updated State Machine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92ACE-99C2-4570-A7F1-36F665FA156A}"/>
              </a:ext>
            </a:extLst>
          </p:cNvPr>
          <p:cNvCxnSpPr/>
          <p:nvPr/>
        </p:nvCxnSpPr>
        <p:spPr>
          <a:xfrm>
            <a:off x="536570" y="665825"/>
            <a:ext cx="1098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6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pic>
        <p:nvPicPr>
          <p:cNvPr id="2050" name="Picture 2" descr="https://lh6.googleusercontent.com/IS6THtNBvWD7iEgyVrsqKDg45tUJbbY_H_8-kDw7d4PRCdsKuA5mTqewhp8rFUMkO0unFWeKTKCMqgDGQ1kuNLT3Ah_oC9ZmHL3p-wmiEKs_QabjbCULcJvA7fOAwxrXlreQ0NVE">
            <a:extLst>
              <a:ext uri="{FF2B5EF4-FFF2-40B4-BE49-F238E27FC236}">
                <a16:creationId xmlns:a16="http://schemas.microsoft.com/office/drawing/2014/main" id="{7CD60BC0-A481-4CC8-A7C0-2E2E42509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22" y="763889"/>
            <a:ext cx="8506941" cy="595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46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6E94B1-0739-4664-B2F3-E5248EB65042}"/>
              </a:ext>
            </a:extLst>
          </p:cNvPr>
          <p:cNvSpPr txBox="1">
            <a:spLocks/>
          </p:cNvSpPr>
          <p:nvPr/>
        </p:nvSpPr>
        <p:spPr>
          <a:xfrm>
            <a:off x="536570" y="270175"/>
            <a:ext cx="6096000" cy="395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t Matrix" panose="00000400000000000000" pitchFamily="2" charset="0"/>
                <a:ea typeface="+mj-ea"/>
              </a:rPr>
              <a:t>Software Architecture – Updated Class Hierarchy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92ACE-99C2-4570-A7F1-36F665FA156A}"/>
              </a:ext>
            </a:extLst>
          </p:cNvPr>
          <p:cNvCxnSpPr/>
          <p:nvPr/>
        </p:nvCxnSpPr>
        <p:spPr>
          <a:xfrm>
            <a:off x="536570" y="665825"/>
            <a:ext cx="1098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7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pic>
        <p:nvPicPr>
          <p:cNvPr id="3074" name="Picture 2" descr="https://lh6.googleusercontent.com/6jSUeBLuVsZ2YJjgdJLhqdKnck7vnN103ifQ53QejgR2FKpv0m6LH9m6EdZ0Veoh4GnkqLx0fb4cvMyztSfelGBgOl-f9apbQK9B-c3XoKJWFXJ1zBDVSaUdnFHL5KjK7ljK_VyX">
            <a:extLst>
              <a:ext uri="{FF2B5EF4-FFF2-40B4-BE49-F238E27FC236}">
                <a16:creationId xmlns:a16="http://schemas.microsoft.com/office/drawing/2014/main" id="{0DD3CA26-FC69-4966-B2CC-64688C7FE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81" y="782754"/>
            <a:ext cx="8140823" cy="580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37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6E94B1-0739-4664-B2F3-E5248EB65042}"/>
              </a:ext>
            </a:extLst>
          </p:cNvPr>
          <p:cNvSpPr txBox="1">
            <a:spLocks/>
          </p:cNvSpPr>
          <p:nvPr/>
        </p:nvSpPr>
        <p:spPr>
          <a:xfrm>
            <a:off x="536570" y="270175"/>
            <a:ext cx="6096000" cy="395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t Matrix" panose="00000400000000000000" pitchFamily="2" charset="0"/>
                <a:ea typeface="+mj-ea"/>
              </a:rPr>
              <a:t>Testing Status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92ACE-99C2-4570-A7F1-36F665FA156A}"/>
              </a:ext>
            </a:extLst>
          </p:cNvPr>
          <p:cNvCxnSpPr/>
          <p:nvPr/>
        </p:nvCxnSpPr>
        <p:spPr>
          <a:xfrm>
            <a:off x="536570" y="665825"/>
            <a:ext cx="1098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8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BF36149B-AB6C-4660-A603-614FBACA682D}"/>
              </a:ext>
            </a:extLst>
          </p:cNvPr>
          <p:cNvSpPr txBox="1">
            <a:spLocks/>
          </p:cNvSpPr>
          <p:nvPr/>
        </p:nvSpPr>
        <p:spPr>
          <a:xfrm>
            <a:off x="536570" y="886437"/>
            <a:ext cx="9903570" cy="6671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0" dirty="0">
                <a:solidFill>
                  <a:srgbClr val="000000"/>
                </a:solidFill>
                <a:latin typeface="Dot Matrix" panose="00000400000000000000"/>
              </a:rPr>
              <a:t>Testing document has been updated after each test. A copy of the document is uploaded weekly to the Dropbox.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33F38811-55DD-4A71-81C0-23843C74EBF7}"/>
              </a:ext>
            </a:extLst>
          </p:cNvPr>
          <p:cNvSpPr txBox="1">
            <a:spLocks/>
          </p:cNvSpPr>
          <p:nvPr/>
        </p:nvSpPr>
        <p:spPr>
          <a:xfrm>
            <a:off x="536570" y="1472362"/>
            <a:ext cx="9903570" cy="6671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0" dirty="0">
                <a:solidFill>
                  <a:srgbClr val="000000"/>
                </a:solidFill>
                <a:latin typeface="Dot Matrix" panose="00000400000000000000"/>
              </a:rPr>
              <a:t>For each test, the following details are noted:</a:t>
            </a:r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522DB3D0-041E-4CF6-879F-EEA173141720}"/>
              </a:ext>
            </a:extLst>
          </p:cNvPr>
          <p:cNvSpPr txBox="1">
            <a:spLocks/>
          </p:cNvSpPr>
          <p:nvPr/>
        </p:nvSpPr>
        <p:spPr>
          <a:xfrm>
            <a:off x="536570" y="1950485"/>
            <a:ext cx="9903570" cy="2007623"/>
          </a:xfrm>
          <a:prstGeom prst="rect">
            <a:avLst/>
          </a:prstGeom>
        </p:spPr>
        <p:txBody>
          <a:bodyPr vert="horz" lIns="0" tIns="0" rIns="0" bIns="0" numCol="2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742950" lvl="1" indent="-285750" defTabSz="4572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Dot Matrix" panose="00000400000000000000"/>
              </a:rPr>
              <a:t>Date</a:t>
            </a:r>
          </a:p>
          <a:p>
            <a:pPr marL="742950" lvl="1" indent="-285750" defTabSz="4572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Dot Matrix" panose="00000400000000000000"/>
              </a:rPr>
              <a:t>Testers</a:t>
            </a:r>
          </a:p>
          <a:p>
            <a:pPr marL="742950" lvl="1" indent="-285750" defTabSz="4572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Dot Matrix" panose="00000400000000000000"/>
              </a:rPr>
              <a:t>Hardware and Software Versions</a:t>
            </a:r>
          </a:p>
          <a:p>
            <a:pPr marL="742950" lvl="1" indent="-285750" defTabSz="4572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Dot Matrix" panose="00000400000000000000"/>
              </a:rPr>
              <a:t>Goal</a:t>
            </a:r>
          </a:p>
          <a:p>
            <a:pPr marL="742950" lvl="1" indent="-285750" defTabSz="4572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Dot Matrix" panose="00000400000000000000"/>
              </a:rPr>
              <a:t>Procedure</a:t>
            </a:r>
          </a:p>
          <a:p>
            <a:pPr marL="742950" lvl="1" indent="-285750" defTabSz="4572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Dot Matrix" panose="00000400000000000000"/>
              </a:rPr>
              <a:t>Expected Result</a:t>
            </a:r>
          </a:p>
          <a:p>
            <a:pPr marL="742950" lvl="1" indent="-285750" defTabSz="4572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Dot Matrix" panose="00000400000000000000"/>
              </a:rPr>
              <a:t>Test Report</a:t>
            </a:r>
          </a:p>
          <a:p>
            <a:pPr marL="742950" lvl="1" indent="-285750" defTabSz="4572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Dot Matrix" panose="00000400000000000000"/>
              </a:rPr>
              <a:t>Conclusion</a:t>
            </a:r>
          </a:p>
          <a:p>
            <a:pPr marL="742950" lvl="1" indent="-285750" defTabSz="4572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Dot Matrix" panose="00000400000000000000"/>
              </a:rPr>
              <a:t>Action and Distribution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07A70A1F-A638-40B3-94E5-0F0DF9F29BED}"/>
              </a:ext>
            </a:extLst>
          </p:cNvPr>
          <p:cNvSpPr txBox="1">
            <a:spLocks/>
          </p:cNvSpPr>
          <p:nvPr/>
        </p:nvSpPr>
        <p:spPr>
          <a:xfrm>
            <a:off x="536570" y="4046884"/>
            <a:ext cx="9903570" cy="6671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0" dirty="0">
                <a:solidFill>
                  <a:srgbClr val="000000"/>
                </a:solidFill>
                <a:latin typeface="Dot Matrix" panose="00000400000000000000"/>
              </a:rPr>
              <a:t>Tests have been conducted in the following areas:</a:t>
            </a:r>
            <a:endParaRPr lang="en-US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451495DD-E820-4042-84E5-311F23F08AF3}"/>
              </a:ext>
            </a:extLst>
          </p:cNvPr>
          <p:cNvSpPr txBox="1">
            <a:spLocks/>
          </p:cNvSpPr>
          <p:nvPr/>
        </p:nvSpPr>
        <p:spPr>
          <a:xfrm>
            <a:off x="536570" y="4625264"/>
            <a:ext cx="9903570" cy="1340468"/>
          </a:xfrm>
          <a:prstGeom prst="rect">
            <a:avLst/>
          </a:prstGeom>
        </p:spPr>
        <p:txBody>
          <a:bodyPr vert="horz" lIns="0" tIns="0" rIns="0" bIns="0" numCol="2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Stability of robot (driving and ziplining)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Mounting and dismounting of zip line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Accuracy of navigation and localization</a:t>
            </a:r>
          </a:p>
        </p:txBody>
      </p:sp>
    </p:spTree>
    <p:extLst>
      <p:ext uri="{BB962C8B-B14F-4D97-AF65-F5344CB8AC3E}">
        <p14:creationId xmlns:p14="http://schemas.microsoft.com/office/powerpoint/2010/main" val="287545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6E94B1-0739-4664-B2F3-E5248EB65042}"/>
              </a:ext>
            </a:extLst>
          </p:cNvPr>
          <p:cNvSpPr txBox="1">
            <a:spLocks/>
          </p:cNvSpPr>
          <p:nvPr/>
        </p:nvSpPr>
        <p:spPr>
          <a:xfrm>
            <a:off x="536570" y="270175"/>
            <a:ext cx="6096000" cy="395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t Matrix" panose="00000400000000000000" pitchFamily="2" charset="0"/>
                <a:ea typeface="+mj-ea"/>
              </a:rPr>
              <a:t>Week </a:t>
            </a:r>
            <a:r>
              <a:rPr lang="en-US" sz="2000" dirty="0">
                <a:solidFill>
                  <a:srgbClr val="000000"/>
                </a:solidFill>
              </a:rPr>
              <a:t>3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t Matrix" panose="00000400000000000000" pitchFamily="2" charset="0"/>
                <a:ea typeface="+mj-ea"/>
              </a:rPr>
              <a:t> Plan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92ACE-99C2-4570-A7F1-36F665FA156A}"/>
              </a:ext>
            </a:extLst>
          </p:cNvPr>
          <p:cNvCxnSpPr/>
          <p:nvPr/>
        </p:nvCxnSpPr>
        <p:spPr>
          <a:xfrm>
            <a:off x="536570" y="665825"/>
            <a:ext cx="1098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9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9D31F00-1138-4CCB-88F0-98BCD3711454}"/>
              </a:ext>
            </a:extLst>
          </p:cNvPr>
          <p:cNvSpPr txBox="1">
            <a:spLocks/>
          </p:cNvSpPr>
          <p:nvPr/>
        </p:nvSpPr>
        <p:spPr>
          <a:xfrm>
            <a:off x="536569" y="852191"/>
            <a:ext cx="10986647" cy="3000718"/>
          </a:xfrm>
          <a:prstGeom prst="rect">
            <a:avLst/>
          </a:prstGeom>
        </p:spPr>
        <p:txBody>
          <a:bodyPr vert="horz" lIns="0" tIns="0" rIns="0" bIns="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b="0" dirty="0">
                <a:solidFill>
                  <a:srgbClr val="000000"/>
                </a:solidFill>
                <a:latin typeface="Dot Matrix" panose="00000400000000000000"/>
              </a:rPr>
              <a:t>Prepare for milestone demonstration</a:t>
            </a:r>
          </a:p>
          <a:p>
            <a:pPr marL="800100" lvl="1" indent="-342900" defTabSz="4572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b="0" dirty="0">
                <a:solidFill>
                  <a:srgbClr val="000000"/>
                </a:solidFill>
                <a:latin typeface="Dot Matrix" panose="00000400000000000000"/>
              </a:rPr>
              <a:t>Characterize available sensors and motors to choose those that perform best</a:t>
            </a:r>
          </a:p>
          <a:p>
            <a:pPr marL="800100" lvl="1" indent="-342900" defTabSz="4572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srgbClr val="000000"/>
                </a:solidFill>
                <a:latin typeface="Dot Matrix" panose="00000400000000000000"/>
              </a:rPr>
              <a:t>Construct the robot that will be used for the demonstration</a:t>
            </a:r>
          </a:p>
          <a:p>
            <a:pPr marL="800100" lvl="1" indent="-342900" defTabSz="4572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srgbClr val="000000"/>
                </a:solidFill>
                <a:latin typeface="Dot Matrix" panose="00000400000000000000"/>
              </a:rPr>
              <a:t>Complete the first version of the code base</a:t>
            </a:r>
          </a:p>
          <a:p>
            <a:pPr marL="800100" lvl="1" indent="-342900" defTabSz="4572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srgbClr val="000000"/>
                </a:solidFill>
                <a:latin typeface="Dot Matrix" panose="00000400000000000000"/>
              </a:rPr>
              <a:t>Conduct tests to ensure that the robot will meet the demonstration criteria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b="0" dirty="0">
                <a:solidFill>
                  <a:srgbClr val="000000"/>
                </a:solidFill>
                <a:latin typeface="Dot Matrix" panose="00000400000000000000"/>
              </a:rPr>
              <a:t>Update GANTT chart and budget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b="0" dirty="0">
                <a:solidFill>
                  <a:srgbClr val="000000"/>
                </a:solidFill>
                <a:latin typeface="Dot Matrix" panose="00000400000000000000"/>
              </a:rPr>
              <a:t>Update documentation with the latest details for Monday’s submission</a:t>
            </a:r>
          </a:p>
        </p:txBody>
      </p:sp>
    </p:spTree>
    <p:extLst>
      <p:ext uri="{BB962C8B-B14F-4D97-AF65-F5344CB8AC3E}">
        <p14:creationId xmlns:p14="http://schemas.microsoft.com/office/powerpoint/2010/main" val="11128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349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Dot Matrix</vt:lpstr>
      <vt:lpstr>Raleway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Hale</dc:creator>
  <cp:lastModifiedBy>Alex Hale</cp:lastModifiedBy>
  <cp:revision>35</cp:revision>
  <dcterms:created xsi:type="dcterms:W3CDTF">2017-10-23T03:19:46Z</dcterms:created>
  <dcterms:modified xsi:type="dcterms:W3CDTF">2017-10-31T17:49:43Z</dcterms:modified>
</cp:coreProperties>
</file>