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9" r:id="rId7"/>
    <p:sldId id="270" r:id="rId8"/>
    <p:sldId id="268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Budget 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Projected Budget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9B-40B3-80B6-076766FCB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9B-40B3-80B6-076766FCB4A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B6379A-B335-4F4D-B7B5-C94967600E14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9B-40B3-80B6-076766FCB4A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AB63B8-F110-4914-BC18-62BC6EC01602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39B-40B3-80B6-076766FCB4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Used Budget</c:v>
                </c:pt>
                <c:pt idx="1">
                  <c:v>Remaining Budget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227.5</c:v>
                </c:pt>
                <c:pt idx="1">
                  <c:v>123.5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9B-40B3-80B6-076766FCB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Outstanding</a:t>
            </a:r>
            <a:r>
              <a:rPr lang="en-CA" baseline="0" dirty="0"/>
              <a:t> Expenditure Estimate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Remaining Expenditures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CC-4C8D-A7DD-322B4FCCBC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CC-4C8D-A7DD-322B4FCCBC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D6-408A-B306-C68A28D7916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1CC-4C8D-A7DD-322B4FCCBC8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E3A9DC0-D9D7-4B04-B80F-9239AEDD8832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1CC-4C8D-A7DD-322B4FCCBC8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EB6379A-B335-4F4D-B7B5-C94967600E14}" type="VALUE">
                      <a:rPr lang="en-US" sz="180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CA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5D6-408A-B306-C68A28D791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Final Testing</c:v>
                </c:pt>
                <c:pt idx="1">
                  <c:v>Documentation</c:v>
                </c:pt>
                <c:pt idx="2">
                  <c:v>Unused Budget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35</c:v>
                </c:pt>
                <c:pt idx="2">
                  <c:v>48.5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CC-4C8D-A7DD-322B4FCCB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BF4E1-6790-40C0-9DB9-460AC16B81B2}" type="datetimeFigureOut">
              <a:rPr lang="en-CA" smtClean="0"/>
              <a:t>2017-11-20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5121F-D93B-4DCD-B37E-10230366A2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6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9657-F7AC-455F-B9DA-5195348B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08080-42A6-450B-9064-477A2787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6FC6-D763-48A3-AD11-E6C5D74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B2EF-780D-4F26-8E13-5A5A7AAE953C}" type="datetime1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98399-3BCF-4091-BB18-2EE41C8E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319C-3C2B-4B31-B485-35982864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96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67CA-2156-4321-B128-DB353D10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83DAB-96BC-4B41-A91C-457308F9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55CB-76A5-4B14-9E87-D8A3C3BC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B9ECC-DECC-482D-982C-F0293ABB6B6E}" type="datetime1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D6C1-70BC-4338-8475-DFF5CFB4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1F5A-170C-443E-8D7D-BC2C069B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7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4B42E-3028-41F7-A7CD-52BDEE15E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79E8F-3519-4C62-B0EB-967BAF99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FE0A6-843C-4706-A8FA-DEF1859E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69FF-594C-4305-B950-95A019665BD4}" type="datetime1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FA07-1307-45D4-BDA4-CE186FFE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D5E3F-74C5-4D98-8170-F79253FE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74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3D90-B89B-4A11-A206-9DDD6EC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2E11-C288-4F53-9FEB-21E38EDB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E2C6-F98F-4D1A-9A38-4DF5CC32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C36E-86FD-470A-BC9A-84D1D3ED229A}" type="datetime1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DC82B-980C-44B6-AF71-CD6D4704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DCD9-FB8A-41AB-98AF-0580ED9B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82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AC09-2206-4EF7-8A2F-A3B8340D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D13B-67CC-4F30-8977-300153B9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798-F990-48AD-A2ED-D6D1C54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6726-D73A-4FB6-B4DC-5645FC999AB8}" type="datetime1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BB4E2-D6D1-42F6-91F5-8A3D15CA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3A55-E9EE-488F-9099-790A19A1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54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EC4-09BA-44B8-BB3C-3FC32218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79CF-3484-4D20-8088-E4D10D1C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B0427-A7B9-46CD-8DA5-19B8975B1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ECEB6-ED63-4AC8-A113-766216C4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0927-4DD2-49AB-99AA-D65EC21D8980}" type="datetime1">
              <a:rPr lang="en-CA" smtClean="0"/>
              <a:t>2017-11-20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4CCB2-BB7F-4B80-AD74-FA0A8F6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B366D-3760-4375-AB05-06F87DBB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87B0-AA16-4462-8CF4-B38D6C63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44217-A4DF-4977-9529-32288D93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972D8-3916-4ECE-B196-CF6FA393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E3694-538A-4375-BA9E-BFA582D73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B5874-8544-4001-A94D-78A3C07FA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2E725-0F6D-4AC5-BE75-5182DE63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D216-7309-4267-A454-D567C7110A90}" type="datetime1">
              <a:rPr lang="en-CA" smtClean="0"/>
              <a:t>2017-11-20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6A69A-1135-42C9-96CF-62F75390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7FF3D-AA12-45AB-94EB-1A0C3095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761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AB70-0BC8-470D-9A2B-AF7BB7B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B6D35-5635-46B0-897C-7E8278AB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468F-AEF2-4D01-AD81-A719339E7801}" type="datetime1">
              <a:rPr lang="en-CA" smtClean="0"/>
              <a:t>2017-11-20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D5D5E-6E55-4127-8548-6BA45A2F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2CB03-FA48-4079-9D9A-BC2204CF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2F555-830D-445A-8BFE-B0A7BC8E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D523-BC6F-4DC4-BC09-F304AEF21099}" type="datetime1">
              <a:rPr lang="en-CA" smtClean="0"/>
              <a:t>2017-11-20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F4F6F-BF65-4089-80BF-37C8CB51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CD81-8A79-4F46-8005-CD6D04B7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82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94CC-53C9-4766-B8E2-420C3514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75C9-E0D1-44EF-9999-B82BA4DB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050D-0ACE-4652-AFC6-DF2E72DD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F490A-A35F-4051-A953-6EAFB3F9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03A5-4432-4A5F-9342-0F9D5B86DF3D}" type="datetime1">
              <a:rPr lang="en-CA" smtClean="0"/>
              <a:t>2017-11-20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23C76-8FCF-409D-9706-B4B7ECA6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63AD-2640-4D65-B6B0-A25F2594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5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40FC-B075-4A67-AE11-0336BCE4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3D4B0-835B-433E-A5D9-723C4D3E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69AB-DC47-4B04-8A28-9A2D0782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4BEAC-FA8F-4891-B6B6-BCA54F4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841B-388F-4755-AE00-76196EA67B65}" type="datetime1">
              <a:rPr lang="en-CA" smtClean="0"/>
              <a:t>2017-11-20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096F4-094F-495B-8DF7-62D61F24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Team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0644-1B1E-4DCC-935E-B61786FC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13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12730-9394-480B-BD36-8B83C79E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07773-8DD9-4F77-A381-1F89FCA5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26DB-CDCD-4BA5-86AC-66C889EB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E29B-8CEE-4E26-8033-FAF6562CFB3A}" type="datetime1">
              <a:rPr lang="en-CA" smtClean="0"/>
              <a:t>2017-11-20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3D54-0363-4E8D-9F54-C76E845E2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Team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3C6D-80CB-4E6D-B7B7-33EA08D9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C03C-AA98-416D-A531-69AFC26B56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53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49">
            <a:extLst>
              <a:ext uri="{FF2B5EF4-FFF2-40B4-BE49-F238E27FC236}">
                <a16:creationId xmlns:a16="http://schemas.microsoft.com/office/drawing/2014/main" id="{D8DC7875-BACE-44C3-8C58-1ED532B36E4E}"/>
              </a:ext>
            </a:extLst>
          </p:cNvPr>
          <p:cNvSpPr/>
          <p:nvPr/>
        </p:nvSpPr>
        <p:spPr>
          <a:xfrm>
            <a:off x="4978999" y="0"/>
            <a:ext cx="7207873" cy="685800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D47A1">
              <a:lumMod val="50000"/>
              <a:alpha val="6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486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ED730-0AEC-427E-98FB-3A14BC6719FB}"/>
              </a:ext>
            </a:extLst>
          </p:cNvPr>
          <p:cNvSpPr txBox="1"/>
          <p:nvPr/>
        </p:nvSpPr>
        <p:spPr>
          <a:xfrm>
            <a:off x="1463505" y="4224460"/>
            <a:ext cx="3806042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548640"/>
            <a:r>
              <a:rPr lang="en-US" sz="1600" dirty="0">
                <a:solidFill>
                  <a:srgbClr val="000000"/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GANTT and budget analysis, beta demo analysis, final testing plans, and finishing touches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19E89-FED9-4EB0-93AB-DE7216AA8B9A}"/>
              </a:ext>
            </a:extLst>
          </p:cNvPr>
          <p:cNvSpPr/>
          <p:nvPr/>
        </p:nvSpPr>
        <p:spPr>
          <a:xfrm>
            <a:off x="1463506" y="2820730"/>
            <a:ext cx="1878078" cy="867930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DPM Final Project</a:t>
            </a:r>
          </a:p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Fall 2017</a:t>
            </a:r>
          </a:p>
          <a:p>
            <a:pPr defTabSz="548640"/>
            <a:r>
              <a:rPr lang="en-US" sz="1680" b="1" dirty="0">
                <a:solidFill>
                  <a:srgbClr val="000000"/>
                </a:solidFill>
                <a:latin typeface="Raleway" panose="020B0003030101060003" pitchFamily="34" charset="0"/>
              </a:rPr>
              <a:t>Team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709B82-B1B7-43D1-85A3-0DAE4277D770}"/>
              </a:ext>
            </a:extLst>
          </p:cNvPr>
          <p:cNvSpPr/>
          <p:nvPr/>
        </p:nvSpPr>
        <p:spPr>
          <a:xfrm>
            <a:off x="1463505" y="1818726"/>
            <a:ext cx="4977590" cy="83099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defTabSz="548640"/>
            <a:r>
              <a:rPr lang="en-US" sz="4800" b="1" dirty="0">
                <a:solidFill>
                  <a:srgbClr val="1976D2">
                    <a:lumMod val="75000"/>
                  </a:srgbClr>
                </a:solidFill>
                <a:latin typeface="Dot Matrix" panose="00000400000000000000" pitchFamily="2" charset="0"/>
              </a:rPr>
              <a:t>Meeting Five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4B00C-F2DB-49CD-882F-ED8014154F79}"/>
              </a:ext>
            </a:extLst>
          </p:cNvPr>
          <p:cNvCxnSpPr/>
          <p:nvPr/>
        </p:nvCxnSpPr>
        <p:spPr>
          <a:xfrm flipH="1">
            <a:off x="1463506" y="3736195"/>
            <a:ext cx="1089061" cy="0"/>
          </a:xfrm>
          <a:prstGeom prst="line">
            <a:avLst/>
          </a:prstGeom>
          <a:noFill/>
          <a:ln w="25400" cap="flat" cmpd="sng" algn="ctr">
            <a:solidFill>
              <a:srgbClr val="1976D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2871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Testing Plan </a:t>
            </a:r>
            <a:r>
              <a:rPr lang="en-US" sz="2000" dirty="0">
                <a:solidFill>
                  <a:srgbClr val="000000"/>
                </a:solidFill>
              </a:rPr>
              <a:t>– Final Week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t Matrix" panose="00000400000000000000" pitchFamily="2" charset="0"/>
              <a:ea typeface="+mj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10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F36149B-AB6C-4660-A603-614FBACA682D}"/>
              </a:ext>
            </a:extLst>
          </p:cNvPr>
          <p:cNvSpPr txBox="1">
            <a:spLocks/>
          </p:cNvSpPr>
          <p:nvPr/>
        </p:nvSpPr>
        <p:spPr>
          <a:xfrm>
            <a:off x="536570" y="886437"/>
            <a:ext cx="11412774" cy="539895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b="0" dirty="0">
                <a:solidFill>
                  <a:srgbClr val="000000"/>
                </a:solidFill>
                <a:latin typeface="Dot Matrix" panose="00000400000000000000"/>
              </a:rPr>
              <a:t>Priority 1: Make sure everything works flawlessly when the searching algorithm is ignored</a:t>
            </a:r>
          </a:p>
          <a:p>
            <a:pPr marL="742950" lvl="1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Dot Matrix" panose="00000400000000000000"/>
              </a:rPr>
              <a:t>Full competition runs, neglecting searching: </a:t>
            </a:r>
          </a:p>
          <a:p>
            <a:pPr marL="1200150" lvl="2" indent="-285750" defTabSz="457200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Dot Matrix" panose="00000400000000000000"/>
              </a:rPr>
              <a:t>Localize, navigate, zipline or cross the bridge, navigate to the searching zone, then return home via the appropriate method.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rgbClr val="000000"/>
                </a:solidFill>
                <a:latin typeface="Dot Matrix" panose="00000400000000000000"/>
              </a:rPr>
              <a:t>Priority 2: test the performance of the searching algorithm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Dot Matrix" panose="00000400000000000000"/>
              </a:rPr>
              <a:t>Start the robot next to the searching zone, find the requested block, signal capture, then navigate away from the zone.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rgbClr val="000000"/>
                </a:solidFill>
                <a:latin typeface="Dot Matrix" panose="00000400000000000000"/>
              </a:rPr>
              <a:t>Priority 3: integrate the searching algorithm with the rest of the procedure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solidFill>
                  <a:srgbClr val="000000"/>
                </a:solidFill>
                <a:latin typeface="Dot Matrix" panose="00000400000000000000"/>
              </a:rPr>
              <a:t>This integration should not present too many problems, but several tests will be run anyway.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rgbClr val="000000"/>
                </a:solidFill>
                <a:latin typeface="Dot Matrix" panose="00000400000000000000"/>
              </a:rPr>
              <a:t>Priority 4: full competition simulation runs</a:t>
            </a:r>
            <a:endParaRPr lang="en-US" sz="2200" b="0" dirty="0">
              <a:latin typeface="Dot Matrix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87545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GANTT Chart Update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2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8B19D8-E5FA-4DE2-A563-02B351FD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5" y="847814"/>
            <a:ext cx="11622449" cy="53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Budget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3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B6531CB-7C68-41FF-919C-46A915A31F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94178"/>
              </p:ext>
            </p:extLst>
          </p:nvPr>
        </p:nvGraphicFramePr>
        <p:xfrm>
          <a:off x="-426140" y="1061474"/>
          <a:ext cx="6982601" cy="46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4A30366-4268-4DA7-8A09-EE579541C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547286"/>
              </p:ext>
            </p:extLst>
          </p:nvPr>
        </p:nvGraphicFramePr>
        <p:xfrm>
          <a:off x="5209399" y="1061474"/>
          <a:ext cx="6982601" cy="4655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711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Beta Demo Performance 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4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BE1BB95D-6C44-45A1-A704-FE89807A6BD6}"/>
              </a:ext>
            </a:extLst>
          </p:cNvPr>
          <p:cNvSpPr txBox="1">
            <a:spLocks/>
          </p:cNvSpPr>
          <p:nvPr/>
        </p:nvSpPr>
        <p:spPr>
          <a:xfrm>
            <a:off x="536569" y="852191"/>
            <a:ext cx="10986647" cy="54065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dirty="0">
                <a:solidFill>
                  <a:srgbClr val="000000"/>
                </a:solidFill>
                <a:latin typeface="Dot Matrix" panose="00000400000000000000"/>
              </a:rPr>
              <a:t>After a successful localization, the robot turned in the wrong direction and drove directly into a wall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2400" b="0" dirty="0">
              <a:solidFill>
                <a:srgbClr val="000000"/>
              </a:solidFill>
              <a:latin typeface="Dot Matrix" panose="0000040000000000000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dirty="0">
                <a:solidFill>
                  <a:srgbClr val="000000"/>
                </a:solidFill>
                <a:latin typeface="Dot Matrix" panose="00000400000000000000"/>
              </a:rPr>
              <a:t>Problem: ZC_R and Z0_R were used to form the robot’s path, and these values were inaccurate in the data provided from the game server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Dot Matrix" panose="00000400000000000000"/>
              </a:rPr>
              <a:t>Our localization algorithm now uses the zip line start point and the length of the zipline to calculate the robot’s position upon landing</a:t>
            </a:r>
          </a:p>
          <a:p>
            <a:pPr lvl="1" defTabSz="457200">
              <a:spcBef>
                <a:spcPct val="0"/>
              </a:spcBef>
              <a:spcAft>
                <a:spcPts val="600"/>
              </a:spcAft>
              <a:defRPr/>
            </a:pPr>
            <a:endParaRPr lang="en-US" sz="2400" dirty="0">
              <a:latin typeface="Dot Matrix" panose="0000040000000000000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0" dirty="0">
                <a:latin typeface="Dot Matrix" panose="00000400000000000000"/>
              </a:rPr>
              <a:t>The testing team conducted an in-house beta demo to evaluate the progress of our robot</a:t>
            </a:r>
          </a:p>
        </p:txBody>
      </p:sp>
    </p:spTree>
    <p:extLst>
      <p:ext uri="{BB962C8B-B14F-4D97-AF65-F5344CB8AC3E}">
        <p14:creationId xmlns:p14="http://schemas.microsoft.com/office/powerpoint/2010/main" val="40260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In-House Beta Demo – Corner 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t Matrix" panose="00000400000000000000" pitchFamily="2" charset="0"/>
              <a:ea typeface="+mj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5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16B79-C783-4E90-88EB-97A1A08278B2}"/>
              </a:ext>
            </a:extLst>
          </p:cNvPr>
          <p:cNvSpPr/>
          <p:nvPr/>
        </p:nvSpPr>
        <p:spPr>
          <a:xfrm>
            <a:off x="-295275" y="111052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5/5 successful runs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Dot Matrix" panose="0000040000000000000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arrives at searching zone with over 2.5 minutes remaining</a:t>
            </a:r>
            <a:endParaRPr lang="en-US" dirty="0">
              <a:solidFill>
                <a:srgbClr val="FF0000"/>
              </a:solidFill>
              <a:latin typeface="Dot Matrix" panose="0000040000000000000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914AC-B60A-4CFE-B8E1-F6D0FDBA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3" y="976312"/>
            <a:ext cx="6096000" cy="54598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0814B12-A228-4D23-AD0A-49CCA9CD2C93}"/>
              </a:ext>
            </a:extLst>
          </p:cNvPr>
          <p:cNvSpPr/>
          <p:nvPr/>
        </p:nvSpPr>
        <p:spPr>
          <a:xfrm>
            <a:off x="5548313" y="976311"/>
            <a:ext cx="936620" cy="936620"/>
          </a:xfrm>
          <a:prstGeom prst="ellipse">
            <a:avLst/>
          </a:prstGeom>
          <a:noFill/>
          <a:ln w="76200">
            <a:solidFill>
              <a:srgbClr val="1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691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In-House Beta Demo – Corner 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t Matrix" panose="00000400000000000000" pitchFamily="2" charset="0"/>
              <a:ea typeface="+mj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6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914AC-B60A-4CFE-B8E1-F6D0FDBA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3" y="976312"/>
            <a:ext cx="6096000" cy="54598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C19AA9-B028-47F9-B81C-F8C688C8A59E}"/>
              </a:ext>
            </a:extLst>
          </p:cNvPr>
          <p:cNvSpPr/>
          <p:nvPr/>
        </p:nvSpPr>
        <p:spPr>
          <a:xfrm>
            <a:off x="-295275" y="1110521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5/5 successful runs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Dot Matrix" panose="0000040000000000000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arrives at searching zone with over 2.5 minutes remaining</a:t>
            </a:r>
            <a:endParaRPr lang="en-US" dirty="0">
              <a:solidFill>
                <a:srgbClr val="FF0000"/>
              </a:solidFill>
              <a:latin typeface="Dot Matrix" panose="0000040000000000000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269E4C7-26C1-42D1-B0ED-6C20419250F4}"/>
              </a:ext>
            </a:extLst>
          </p:cNvPr>
          <p:cNvSpPr/>
          <p:nvPr/>
        </p:nvSpPr>
        <p:spPr>
          <a:xfrm>
            <a:off x="5548313" y="5499588"/>
            <a:ext cx="936620" cy="936620"/>
          </a:xfrm>
          <a:prstGeom prst="ellipse">
            <a:avLst/>
          </a:prstGeom>
          <a:noFill/>
          <a:ln w="76200">
            <a:solidFill>
              <a:srgbClr val="1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06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In-House Beta Demo – Corner 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t Matrix" panose="00000400000000000000" pitchFamily="2" charset="0"/>
              <a:ea typeface="+mj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7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914AC-B60A-4CFE-B8E1-F6D0FDBA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3" y="976312"/>
            <a:ext cx="6096000" cy="54598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D0FD79-C6BC-45D6-83A7-25148EA6CEBF}"/>
              </a:ext>
            </a:extLst>
          </p:cNvPr>
          <p:cNvSpPr/>
          <p:nvPr/>
        </p:nvSpPr>
        <p:spPr>
          <a:xfrm>
            <a:off x="-295275" y="1110521"/>
            <a:ext cx="5638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3/5 successful runs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In two runs, the robot failed to mount the zip line due to a large amount of accumulated error after navigating to the start of the zip line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Dot Matrix" panose="0000040000000000000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In the successful runs, arrives at the searching zone with under two minutes remaining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This is not a concern – in the competition, the robot will not have to travel this far to mount the zip line.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B896E2-8829-457A-8F52-2B6AC7693031}"/>
              </a:ext>
            </a:extLst>
          </p:cNvPr>
          <p:cNvSpPr/>
          <p:nvPr/>
        </p:nvSpPr>
        <p:spPr>
          <a:xfrm>
            <a:off x="10718810" y="5602291"/>
            <a:ext cx="936620" cy="936620"/>
          </a:xfrm>
          <a:prstGeom prst="ellipse">
            <a:avLst/>
          </a:prstGeom>
          <a:noFill/>
          <a:ln w="76200">
            <a:solidFill>
              <a:srgbClr val="1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89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</a:rPr>
              <a:t>In-House Beta Demo – Corner 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t Matrix" panose="00000400000000000000" pitchFamily="2" charset="0"/>
              <a:ea typeface="+mj-e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8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A7AEE-B26B-47B5-86C4-B6A5F195B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313" y="976312"/>
            <a:ext cx="6096000" cy="54598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2CC01D-88D9-41BC-9C96-ED365DAF8094}"/>
              </a:ext>
            </a:extLst>
          </p:cNvPr>
          <p:cNvSpPr/>
          <p:nvPr/>
        </p:nvSpPr>
        <p:spPr>
          <a:xfrm>
            <a:off x="-295275" y="1110521"/>
            <a:ext cx="5638800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5/5 successful runs</a:t>
            </a:r>
          </a:p>
          <a:p>
            <a:pPr lvl="1">
              <a:spcAft>
                <a:spcPts val="600"/>
              </a:spcAft>
              <a:defRPr/>
            </a:pPr>
            <a:endParaRPr lang="en-US" dirty="0">
              <a:latin typeface="Dot Matrix" panose="0000040000000000000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Arrives at the searching zone with under two minutes remaining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Dot Matrix" panose="00000400000000000000"/>
              </a:rPr>
              <a:t>This is not a concern – in the competition, the robot will not have to travel this far to mount the zip line.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09DB34-E39F-4539-8C4F-A1ECEF777205}"/>
              </a:ext>
            </a:extLst>
          </p:cNvPr>
          <p:cNvSpPr/>
          <p:nvPr/>
        </p:nvSpPr>
        <p:spPr>
          <a:xfrm>
            <a:off x="10745793" y="961462"/>
            <a:ext cx="936620" cy="936620"/>
          </a:xfrm>
          <a:prstGeom prst="ellipse">
            <a:avLst/>
          </a:prstGeom>
          <a:noFill/>
          <a:ln w="76200">
            <a:solidFill>
              <a:srgbClr val="1B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90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F6E94B1-0739-4664-B2F3-E5248EB65042}"/>
              </a:ext>
            </a:extLst>
          </p:cNvPr>
          <p:cNvSpPr txBox="1">
            <a:spLocks/>
          </p:cNvSpPr>
          <p:nvPr/>
        </p:nvSpPr>
        <p:spPr>
          <a:xfrm>
            <a:off x="536570" y="270175"/>
            <a:ext cx="6096000" cy="395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t Matrix" panose="00000400000000000000" pitchFamily="2" charset="0"/>
                <a:ea typeface="+mj-ea"/>
              </a:rPr>
              <a:t>Final Software Touches – Searching Algorithm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92ACE-99C2-4570-A7F1-36F665FA156A}"/>
              </a:ext>
            </a:extLst>
          </p:cNvPr>
          <p:cNvCxnSpPr/>
          <p:nvPr/>
        </p:nvCxnSpPr>
        <p:spPr>
          <a:xfrm>
            <a:off x="536570" y="665825"/>
            <a:ext cx="10986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FE5FB-54EA-4693-9D13-3B83773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356349"/>
            <a:ext cx="2743200" cy="365125"/>
          </a:xfrm>
        </p:spPr>
        <p:txBody>
          <a:bodyPr/>
          <a:lstStyle/>
          <a:p>
            <a:fld id="{9680C03C-AA98-416D-A531-69AFC26B569D}" type="slidenum">
              <a:rPr lang="en-CA" sz="1600" smtClean="0"/>
              <a:t>9</a:t>
            </a:fld>
            <a:endParaRPr lang="en-CA" sz="16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4C0E2E-411D-4999-A9E7-2E0310E0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6570" y="6356349"/>
            <a:ext cx="4114800" cy="365125"/>
          </a:xfrm>
        </p:spPr>
        <p:txBody>
          <a:bodyPr/>
          <a:lstStyle/>
          <a:p>
            <a:pPr algn="l"/>
            <a:r>
              <a:rPr lang="en-CA" sz="1600" dirty="0"/>
              <a:t>Team 6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C9BA1CEA-E770-47B1-B907-F3CF9EF1F12D}"/>
              </a:ext>
            </a:extLst>
          </p:cNvPr>
          <p:cNvSpPr txBox="1">
            <a:spLocks/>
          </p:cNvSpPr>
          <p:nvPr/>
        </p:nvSpPr>
        <p:spPr>
          <a:xfrm>
            <a:off x="536569" y="852191"/>
            <a:ext cx="10986647" cy="54065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Dot Matrix" panose="00000400000000000000" pitchFamily="2" charset="0"/>
                <a:ea typeface="+mj-ea"/>
                <a:cs typeface="Dot Matrix" panose="00000400000000000000" pitchFamily="2" charset="0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500" b="0" dirty="0">
                <a:solidFill>
                  <a:srgbClr val="000000"/>
                </a:solidFill>
                <a:latin typeface="Dot Matrix" panose="00000400000000000000"/>
              </a:rPr>
              <a:t>The searching procedure is the most difficult part of the run</a:t>
            </a:r>
          </a:p>
          <a:p>
            <a:pPr marL="800100" lvl="1" indent="-342900" defTabSz="4572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500" dirty="0">
                <a:solidFill>
                  <a:srgbClr val="000000"/>
                </a:solidFill>
                <a:latin typeface="Dot Matrix" panose="00000400000000000000"/>
              </a:rPr>
              <a:t>It is also the most untested, making it the most prone for failure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500" b="0" dirty="0">
                <a:solidFill>
                  <a:srgbClr val="000000"/>
                </a:solidFill>
                <a:latin typeface="Dot Matrix" panose="00000400000000000000"/>
              </a:rPr>
              <a:t>All other parts of the software database are complete – the searching algorithm will be the focus of this final week</a:t>
            </a:r>
            <a:endParaRPr lang="en-US" sz="2500" b="0" dirty="0">
              <a:latin typeface="Dot Matrix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24246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488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Dot Matrix</vt:lpstr>
      <vt:lpstr>Raleway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Hale</dc:creator>
  <cp:lastModifiedBy>Alex Hale</cp:lastModifiedBy>
  <cp:revision>54</cp:revision>
  <dcterms:created xsi:type="dcterms:W3CDTF">2017-10-23T03:19:46Z</dcterms:created>
  <dcterms:modified xsi:type="dcterms:W3CDTF">2017-11-20T20:24:14Z</dcterms:modified>
</cp:coreProperties>
</file>