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5"/>
  </p:notesMasterIdLst>
  <p:sldIdLst>
    <p:sldId id="256" r:id="rId2"/>
    <p:sldId id="330" r:id="rId3"/>
    <p:sldId id="259" r:id="rId4"/>
    <p:sldId id="260" r:id="rId5"/>
    <p:sldId id="265" r:id="rId6"/>
    <p:sldId id="257" r:id="rId7"/>
    <p:sldId id="262" r:id="rId8"/>
    <p:sldId id="264" r:id="rId9"/>
    <p:sldId id="322" r:id="rId10"/>
    <p:sldId id="263" r:id="rId11"/>
    <p:sldId id="266" r:id="rId12"/>
    <p:sldId id="267" r:id="rId13"/>
    <p:sldId id="302" r:id="rId14"/>
    <p:sldId id="327" r:id="rId15"/>
    <p:sldId id="268" r:id="rId16"/>
    <p:sldId id="304" r:id="rId17"/>
    <p:sldId id="305" r:id="rId18"/>
    <p:sldId id="303" r:id="rId19"/>
    <p:sldId id="306" r:id="rId20"/>
    <p:sldId id="272" r:id="rId21"/>
    <p:sldId id="273" r:id="rId22"/>
    <p:sldId id="307" r:id="rId23"/>
    <p:sldId id="274" r:id="rId24"/>
    <p:sldId id="329" r:id="rId25"/>
    <p:sldId id="328" r:id="rId26"/>
    <p:sldId id="309" r:id="rId27"/>
    <p:sldId id="311" r:id="rId28"/>
    <p:sldId id="323" r:id="rId29"/>
    <p:sldId id="312" r:id="rId30"/>
    <p:sldId id="275" r:id="rId31"/>
    <p:sldId id="313" r:id="rId32"/>
    <p:sldId id="276" r:id="rId33"/>
    <p:sldId id="314" r:id="rId34"/>
    <p:sldId id="315" r:id="rId35"/>
    <p:sldId id="316" r:id="rId36"/>
    <p:sldId id="324" r:id="rId37"/>
    <p:sldId id="317" r:id="rId38"/>
    <p:sldId id="278" r:id="rId39"/>
    <p:sldId id="279" r:id="rId40"/>
    <p:sldId id="280" r:id="rId41"/>
    <p:sldId id="281" r:id="rId42"/>
    <p:sldId id="319" r:id="rId43"/>
    <p:sldId id="282" r:id="rId44"/>
    <p:sldId id="331" r:id="rId45"/>
    <p:sldId id="301" r:id="rId46"/>
    <p:sldId id="320" r:id="rId47"/>
    <p:sldId id="285" r:id="rId48"/>
    <p:sldId id="325" r:id="rId49"/>
    <p:sldId id="326" r:id="rId50"/>
    <p:sldId id="286" r:id="rId51"/>
    <p:sldId id="321" r:id="rId52"/>
    <p:sldId id="287" r:id="rId53"/>
    <p:sldId id="332" r:id="rId54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615" autoAdjust="0"/>
    <p:restoredTop sz="86404" autoAdjust="0"/>
  </p:normalViewPr>
  <p:slideViewPr>
    <p:cSldViewPr>
      <p:cViewPr>
        <p:scale>
          <a:sx n="70" d="100"/>
          <a:sy n="70" d="100"/>
        </p:scale>
        <p:origin x="-984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70" y="978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4E6F6AF-09AB-4A9E-8291-6BBABEB9ACDE}" type="datetimeFigureOut">
              <a:rPr lang="ja-JP" altLang="en-US"/>
              <a:pPr>
                <a:defRPr/>
              </a:pPr>
              <a:t>2014/3/23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F8281E5-A1DA-4C77-B08F-A17FFA0A6B61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 dirty="0" smtClean="0"/>
          </a:p>
        </p:txBody>
      </p:sp>
      <p:sp>
        <p:nvSpPr>
          <p:cNvPr id="512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F8BF0AB-C522-4BC2-A80D-6FF03F5A5041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0</a:t>
            </a:fld>
            <a:endParaRPr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8281E5-A1DA-4C77-B08F-A17FFA0A6B61}" type="slidenum">
              <a:rPr lang="ja-JP" altLang="en-US" smtClean="0"/>
              <a:pPr>
                <a:defRPr/>
              </a:pPr>
              <a:t>31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8281E5-A1DA-4C77-B08F-A17FFA0A6B61}" type="slidenum">
              <a:rPr lang="ja-JP" altLang="en-US" smtClean="0"/>
              <a:pPr>
                <a:defRPr/>
              </a:pPr>
              <a:t>32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8281E5-A1DA-4C77-B08F-A17FFA0A6B61}" type="slidenum">
              <a:rPr lang="ja-JP" altLang="en-US" smtClean="0"/>
              <a:pPr>
                <a:defRPr/>
              </a:pPr>
              <a:t>33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8281E5-A1DA-4C77-B08F-A17FFA0A6B61}" type="slidenum">
              <a:rPr lang="ja-JP" altLang="en-US" smtClean="0"/>
              <a:pPr>
                <a:defRPr/>
              </a:pPr>
              <a:t>34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8281E5-A1DA-4C77-B08F-A17FFA0A6B61}" type="slidenum">
              <a:rPr lang="ja-JP" altLang="en-US" smtClean="0"/>
              <a:pPr>
                <a:defRPr/>
              </a:pPr>
              <a:t>35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8281E5-A1DA-4C77-B08F-A17FFA0A6B61}" type="slidenum">
              <a:rPr lang="ja-JP" altLang="en-US" smtClean="0"/>
              <a:pPr>
                <a:defRPr/>
              </a:pPr>
              <a:t>36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15EA6-204E-4D75-8D6E-6BD5D4445E1D}" type="datetime1">
              <a:rPr lang="ja-JP" altLang="en-US"/>
              <a:pPr>
                <a:defRPr/>
              </a:pPr>
              <a:t>2014/3/23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6CC79-009E-4502-978C-1B2D3A09304E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9B963-6275-4049-A9CA-E2B2B8B50E8E}" type="datetime1">
              <a:rPr lang="ja-JP" altLang="en-US"/>
              <a:pPr>
                <a:defRPr/>
              </a:pPr>
              <a:t>2014/3/23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268C8-0620-43D8-BFC4-A98F71ACCED8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188C1-B512-4B7D-ABBD-8303FA087FFF}" type="datetime1">
              <a:rPr lang="ja-JP" altLang="en-US"/>
              <a:pPr>
                <a:defRPr/>
              </a:pPr>
              <a:t>2014/3/23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E189B-7376-47FF-83E0-8C883E7C341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98083-204B-4E58-BFA0-2A8E44226D87}" type="datetime1">
              <a:rPr lang="ja-JP" altLang="en-US"/>
              <a:pPr>
                <a:defRPr/>
              </a:pPr>
              <a:t>2014/3/23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95CB9-F6E9-4AFC-9106-607AE252EF08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87ABD-6AD4-45EF-B17D-4227652A818A}" type="datetime1">
              <a:rPr lang="ja-JP" altLang="en-US"/>
              <a:pPr>
                <a:defRPr/>
              </a:pPr>
              <a:t>2014/3/23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3E582-A142-4F96-9425-E4357ED5E54F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7603-C9B5-4E91-AF29-483A0E9DFF20}" type="datetime1">
              <a:rPr lang="ja-JP" altLang="en-US"/>
              <a:pPr>
                <a:defRPr/>
              </a:pPr>
              <a:t>2014/3/23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C43BC-568A-4BCE-811B-39EF5B768BB3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BFF63-C50E-4A9E-A764-6A1576907CC0}" type="datetime1">
              <a:rPr lang="ja-JP" altLang="en-US"/>
              <a:pPr>
                <a:defRPr/>
              </a:pPr>
              <a:t>2014/3/23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36D7F-9BD5-4D41-B878-F4C204F79FFF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DE41F-1150-4A14-B555-2E46E9D643FF}" type="datetime1">
              <a:rPr lang="ja-JP" altLang="en-US"/>
              <a:pPr>
                <a:defRPr/>
              </a:pPr>
              <a:t>2014/3/23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92544-4681-4601-AB7B-612C224CBBDD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2C641-A90E-4B48-B58A-00ABC51A53AB}" type="datetime1">
              <a:rPr lang="ja-JP" altLang="en-US"/>
              <a:pPr>
                <a:defRPr/>
              </a:pPr>
              <a:t>2014/3/23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980EC-1D3D-4A1A-9DF2-B0971BA08823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E7D6B-2F07-4CEB-8384-CE65852778D7}" type="datetime1">
              <a:rPr lang="ja-JP" altLang="en-US"/>
              <a:pPr>
                <a:defRPr/>
              </a:pPr>
              <a:t>2014/3/23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FDA5A-6A55-4168-81A4-C11ACEDDE650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18C64-3DDB-46EE-86E4-FC01C829D3A0}" type="datetime1">
              <a:rPr lang="ja-JP" altLang="en-US"/>
              <a:pPr>
                <a:defRPr/>
              </a:pPr>
              <a:t>2014/3/23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2CC0B-6079-4A04-A84C-3F73286E2622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122AA4-C4AC-4C59-99B3-EE61EB25873A}" type="datetime1">
              <a:rPr lang="ja-JP" altLang="en-US"/>
              <a:pPr>
                <a:defRPr/>
              </a:pPr>
              <a:t>2014/3/23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D9CFED-9D28-46A7-A6BF-3000591B949E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b2.ertl.jp:1280/dtf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vidia.com/cuda" TargetMode="External"/><Relationship Id="rId2" Type="http://schemas.openxmlformats.org/officeDocument/2006/relationships/hyperlink" Target="http://www.gdep.jp/page/view/24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4213" y="5229225"/>
            <a:ext cx="6400800" cy="696913"/>
          </a:xfrm>
        </p:spPr>
        <p:txBody>
          <a:bodyPr rtlCol="0">
            <a:normAutofit fontScale="92500" lnSpcReduction="1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ja-JP" altLang="en-US" sz="2000" dirty="0" smtClean="0">
                <a:solidFill>
                  <a:schemeClr val="tx1"/>
                </a:solidFill>
              </a:rPr>
              <a:t>名古屋大学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sz="2000" dirty="0" smtClean="0">
                <a:solidFill>
                  <a:schemeClr val="tx1"/>
                </a:solidFill>
              </a:rPr>
              <a:t>2014/MAR/26</a:t>
            </a:r>
            <a:endParaRPr lang="ja-JP" alt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611188" y="1397000"/>
          <a:ext cx="7008440" cy="1815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8440"/>
              </a:tblGrid>
              <a:tr h="1815976">
                <a:tc>
                  <a:txBody>
                    <a:bodyPr/>
                    <a:lstStyle/>
                    <a:p>
                      <a:r>
                        <a:rPr lang="ja-JP" altLang="en-US" sz="2000" dirty="0" smtClean="0"/>
                        <a:t>博士課程教育リーディングプログラム</a:t>
                      </a:r>
                      <a:r>
                        <a:rPr lang="en-US" altLang="ja-JP" sz="2000" dirty="0" smtClean="0"/>
                        <a:t/>
                      </a:r>
                      <a:br>
                        <a:rPr lang="en-US" altLang="ja-JP" sz="2000" dirty="0" smtClean="0"/>
                      </a:br>
                      <a:r>
                        <a:rPr lang="ja-JP" altLang="en-US" sz="2000" dirty="0" smtClean="0"/>
                        <a:t>実世界データ循環学リーダー人材育成プログラム</a:t>
                      </a:r>
                      <a:r>
                        <a:rPr lang="en-US" altLang="ja-JP" sz="2000" dirty="0" smtClean="0"/>
                        <a:t/>
                      </a:r>
                      <a:br>
                        <a:rPr lang="en-US" altLang="ja-JP" sz="2000" dirty="0" smtClean="0"/>
                      </a:br>
                      <a:r>
                        <a:rPr lang="ja-JP" altLang="en-US" sz="3200" dirty="0" smtClean="0"/>
                        <a:t>データツールファースト</a:t>
                      </a:r>
                      <a:r>
                        <a:rPr lang="en-US" altLang="ja-JP" dirty="0" smtClean="0"/>
                        <a:t/>
                      </a:r>
                      <a:br>
                        <a:rPr lang="en-US" altLang="ja-JP" dirty="0" smtClean="0"/>
                      </a:br>
                      <a:r>
                        <a:rPr lang="en-US" altLang="ja-JP" sz="4000" dirty="0" smtClean="0"/>
                        <a:t>CUDA</a:t>
                      </a:r>
                      <a:r>
                        <a:rPr lang="ja-JP" altLang="en-US" sz="4000" dirty="0" smtClean="0"/>
                        <a:t>入門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CUDA</a:t>
            </a:r>
            <a:r>
              <a:rPr lang="ja-JP" altLang="en-US" sz="4000" dirty="0" smtClean="0"/>
              <a:t>とは</a:t>
            </a:r>
            <a:r>
              <a:rPr lang="en-US" altLang="ja-JP" sz="4000" dirty="0" smtClean="0"/>
              <a:t>?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Compute Unified Device Architecture</a:t>
            </a:r>
            <a:r>
              <a:rPr lang="ja-JP" altLang="en-US" dirty="0" smtClean="0"/>
              <a:t>の略</a:t>
            </a:r>
            <a:endParaRPr lang="en-US" altLang="ja-JP" dirty="0" smtClean="0"/>
          </a:p>
          <a:p>
            <a:r>
              <a:rPr lang="en-US" altLang="ja-JP" dirty="0" smtClean="0"/>
              <a:t>GPGPU</a:t>
            </a:r>
            <a:r>
              <a:rPr lang="ja-JP" altLang="en-US" dirty="0" smtClean="0"/>
              <a:t>計算のための並列計算プラットフォームとプログラミングモデル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コンパイラ、デバッガ、ランタイムなど　</a:t>
            </a:r>
            <a:endParaRPr lang="en-US" altLang="ja-JP" dirty="0" smtClean="0"/>
          </a:p>
          <a:p>
            <a:r>
              <a:rPr lang="en-US" altLang="ja-JP" dirty="0" smtClean="0"/>
              <a:t>CUDA</a:t>
            </a:r>
            <a:r>
              <a:rPr lang="ja-JP" altLang="en-US" dirty="0" smtClean="0"/>
              <a:t>は</a:t>
            </a:r>
            <a:r>
              <a:rPr lang="en-US" altLang="ja-JP" dirty="0" smtClean="0"/>
              <a:t>NVIDIA</a:t>
            </a:r>
            <a:r>
              <a:rPr lang="ja-JP" altLang="en-US" dirty="0" smtClean="0"/>
              <a:t>社が無償で公開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ただし、オープンソースではない</a:t>
            </a:r>
            <a:endParaRPr lang="en-US" altLang="ja-JP" dirty="0" smtClean="0"/>
          </a:p>
          <a:p>
            <a:r>
              <a:rPr lang="en-US" altLang="ja-JP" dirty="0" smtClean="0"/>
              <a:t>CUDA</a:t>
            </a:r>
            <a:r>
              <a:rPr lang="ja-JP" altLang="en-US" dirty="0" smtClean="0"/>
              <a:t>は事実上</a:t>
            </a:r>
            <a:r>
              <a:rPr lang="en-US" altLang="ja-JP" dirty="0" smtClean="0"/>
              <a:t>NVIDIA</a:t>
            </a:r>
            <a:r>
              <a:rPr lang="ja-JP" altLang="en-US" dirty="0" smtClean="0"/>
              <a:t>の</a:t>
            </a:r>
            <a:r>
              <a:rPr lang="en-US" altLang="ja-JP" dirty="0" smtClean="0"/>
              <a:t>GPU</a:t>
            </a:r>
            <a:r>
              <a:rPr lang="ja-JP" altLang="en-US" dirty="0" smtClean="0"/>
              <a:t>でしか使えない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ベンダロックインされる可能性がある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9</a:t>
            </a:fld>
            <a:endParaRPr lang="ja-JP" altLang="en-US"/>
          </a:p>
        </p:txBody>
      </p:sp>
      <p:pic>
        <p:nvPicPr>
          <p:cNvPr id="5" name="図 4" descr="NVIDIA_ロゴ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5733256"/>
            <a:ext cx="3352800" cy="76200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GPU</a:t>
            </a:r>
            <a:r>
              <a:rPr lang="ja-JP" altLang="en-US" sz="4000" dirty="0" smtClean="0"/>
              <a:t>アーキテクチャ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基本的な構造</a:t>
            </a:r>
            <a:endParaRPr lang="en-US" altLang="ja-JP" dirty="0" smtClean="0"/>
          </a:p>
          <a:p>
            <a:r>
              <a:rPr lang="ja-JP" altLang="en-US" dirty="0" smtClean="0"/>
              <a:t>アーキテクチャの比較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Fermi</a:t>
            </a:r>
            <a:r>
              <a:rPr lang="ja-JP" altLang="en-US" dirty="0" smtClean="0"/>
              <a:t>アーキテクチャ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Kepler</a:t>
            </a:r>
            <a:r>
              <a:rPr lang="en-US" altLang="ja-JP" dirty="0" smtClean="0"/>
              <a:t> GK110</a:t>
            </a:r>
            <a:r>
              <a:rPr lang="ja-JP" altLang="en-US" dirty="0" smtClean="0"/>
              <a:t>アーキテクチャ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性能の比較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10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基本的な構造 </a:t>
            </a:r>
            <a:r>
              <a:rPr lang="en-US" altLang="ja-JP" sz="2800" dirty="0" smtClean="0"/>
              <a:t>(1/3)</a:t>
            </a:r>
            <a:endParaRPr lang="ja-JP" altLang="en-US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11</a:t>
            </a:fld>
            <a:endParaRPr lang="ja-JP" altLang="en-US"/>
          </a:p>
        </p:txBody>
      </p:sp>
      <p:grpSp>
        <p:nvGrpSpPr>
          <p:cNvPr id="84" name="グループ化 83"/>
          <p:cNvGrpSpPr/>
          <p:nvPr/>
        </p:nvGrpSpPr>
        <p:grpSpPr>
          <a:xfrm>
            <a:off x="467544" y="1484784"/>
            <a:ext cx="7992888" cy="3863352"/>
            <a:chOff x="1043608" y="1149824"/>
            <a:chExt cx="7992888" cy="3863352"/>
          </a:xfrm>
        </p:grpSpPr>
        <p:sp>
          <p:nvSpPr>
            <p:cNvPr id="85" name="正方形/長方形 84"/>
            <p:cNvSpPr/>
            <p:nvPr/>
          </p:nvSpPr>
          <p:spPr>
            <a:xfrm>
              <a:off x="3250018" y="4293096"/>
              <a:ext cx="5786478" cy="7143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 smtClean="0"/>
                <a:t>ビデオメモリ</a:t>
              </a:r>
              <a:endParaRPr kumimoji="1" lang="ja-JP" altLang="en-US" sz="1400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3250018" y="1149824"/>
              <a:ext cx="5786478" cy="27860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3250018" y="1149824"/>
              <a:ext cx="506870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cs typeface="Arial" pitchFamily="34" charset="0"/>
                </a:rPr>
                <a:t>GPU</a:t>
              </a:r>
              <a:endParaRPr kumimoji="1" lang="ja-JP" altLang="en-US" sz="1400" dirty="0">
                <a:cs typeface="Arial" pitchFamily="34" charset="0"/>
              </a:endParaRPr>
            </a:p>
          </p:txBody>
        </p:sp>
        <p:cxnSp>
          <p:nvCxnSpPr>
            <p:cNvPr id="88" name="直線矢印コネクタ 87"/>
            <p:cNvCxnSpPr/>
            <p:nvPr/>
          </p:nvCxnSpPr>
          <p:spPr>
            <a:xfrm rot="5400000">
              <a:off x="3250415" y="4078385"/>
              <a:ext cx="428628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/>
            <p:cNvCxnSpPr/>
            <p:nvPr/>
          </p:nvCxnSpPr>
          <p:spPr>
            <a:xfrm rot="5400000">
              <a:off x="3606811" y="4078385"/>
              <a:ext cx="428628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/>
            <p:cNvCxnSpPr/>
            <p:nvPr/>
          </p:nvCxnSpPr>
          <p:spPr>
            <a:xfrm rot="5400000">
              <a:off x="3964001" y="4078385"/>
              <a:ext cx="428628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/>
            <p:cNvCxnSpPr/>
            <p:nvPr/>
          </p:nvCxnSpPr>
          <p:spPr>
            <a:xfrm rot="5400000">
              <a:off x="4321191" y="4078385"/>
              <a:ext cx="428628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矢印コネクタ 91"/>
            <p:cNvCxnSpPr/>
            <p:nvPr/>
          </p:nvCxnSpPr>
          <p:spPr>
            <a:xfrm rot="5400000">
              <a:off x="4678381" y="4078385"/>
              <a:ext cx="428628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/>
            <p:cNvCxnSpPr/>
            <p:nvPr/>
          </p:nvCxnSpPr>
          <p:spPr>
            <a:xfrm rot="5400000">
              <a:off x="5035570" y="4078385"/>
              <a:ext cx="428628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/>
            <p:cNvCxnSpPr/>
            <p:nvPr/>
          </p:nvCxnSpPr>
          <p:spPr>
            <a:xfrm rot="5400000">
              <a:off x="5392760" y="4078385"/>
              <a:ext cx="428628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/>
            <p:cNvCxnSpPr/>
            <p:nvPr/>
          </p:nvCxnSpPr>
          <p:spPr>
            <a:xfrm rot="5400000">
              <a:off x="5749951" y="4078385"/>
              <a:ext cx="428628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/>
            <p:cNvCxnSpPr/>
            <p:nvPr/>
          </p:nvCxnSpPr>
          <p:spPr>
            <a:xfrm rot="5400000">
              <a:off x="6107935" y="4078385"/>
              <a:ext cx="428628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/>
            <p:cNvCxnSpPr/>
            <p:nvPr/>
          </p:nvCxnSpPr>
          <p:spPr>
            <a:xfrm rot="5400000">
              <a:off x="6464331" y="4078385"/>
              <a:ext cx="428628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/>
            <p:nvPr/>
          </p:nvCxnSpPr>
          <p:spPr>
            <a:xfrm rot="5400000">
              <a:off x="6821521" y="4078385"/>
              <a:ext cx="428628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/>
            <p:nvPr/>
          </p:nvCxnSpPr>
          <p:spPr>
            <a:xfrm rot="5400000">
              <a:off x="7178711" y="4078385"/>
              <a:ext cx="428628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/>
            <p:cNvCxnSpPr/>
            <p:nvPr/>
          </p:nvCxnSpPr>
          <p:spPr>
            <a:xfrm rot="5400000">
              <a:off x="7535901" y="4078385"/>
              <a:ext cx="428628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/>
            <p:nvPr/>
          </p:nvCxnSpPr>
          <p:spPr>
            <a:xfrm rot="5400000">
              <a:off x="7893090" y="4078385"/>
              <a:ext cx="428628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/>
            <p:cNvCxnSpPr/>
            <p:nvPr/>
          </p:nvCxnSpPr>
          <p:spPr>
            <a:xfrm rot="5400000">
              <a:off x="8250280" y="4078385"/>
              <a:ext cx="428628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矢印コネクタ 102"/>
            <p:cNvCxnSpPr/>
            <p:nvPr/>
          </p:nvCxnSpPr>
          <p:spPr>
            <a:xfrm rot="5400000">
              <a:off x="8607471" y="4078385"/>
              <a:ext cx="428628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四角形吹き出し 103"/>
            <p:cNvSpPr/>
            <p:nvPr/>
          </p:nvSpPr>
          <p:spPr>
            <a:xfrm>
              <a:off x="5678910" y="1364138"/>
              <a:ext cx="928694" cy="1928826"/>
            </a:xfrm>
            <a:prstGeom prst="wedgeRectCallout">
              <a:avLst>
                <a:gd name="adj1" fmla="val -286766"/>
                <a:gd name="adj2" fmla="val 6401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5" name="グループ化 153"/>
            <p:cNvGrpSpPr/>
            <p:nvPr/>
          </p:nvGrpSpPr>
          <p:grpSpPr>
            <a:xfrm>
              <a:off x="5775705" y="1435576"/>
              <a:ext cx="735104" cy="1820834"/>
              <a:chOff x="6490464" y="571480"/>
              <a:chExt cx="735104" cy="1820834"/>
            </a:xfrm>
          </p:grpSpPr>
          <p:grpSp>
            <p:nvGrpSpPr>
              <p:cNvPr id="130" name="グループ化 131"/>
              <p:cNvGrpSpPr/>
              <p:nvPr/>
            </p:nvGrpSpPr>
            <p:grpSpPr>
              <a:xfrm>
                <a:off x="6500826" y="857232"/>
                <a:ext cx="309565" cy="1238260"/>
                <a:chOff x="2214546" y="928670"/>
                <a:chExt cx="285752" cy="1143008"/>
              </a:xfrm>
            </p:grpSpPr>
            <p:sp>
              <p:nvSpPr>
                <p:cNvPr id="150" name="正方形/長方形 149"/>
                <p:cNvSpPr/>
                <p:nvPr/>
              </p:nvSpPr>
              <p:spPr>
                <a:xfrm>
                  <a:off x="2214546" y="928670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1" name="正方形/長方形 150"/>
                <p:cNvSpPr/>
                <p:nvPr/>
              </p:nvSpPr>
              <p:spPr>
                <a:xfrm>
                  <a:off x="2357422" y="928670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2" name="正方形/長方形 151"/>
                <p:cNvSpPr/>
                <p:nvPr/>
              </p:nvSpPr>
              <p:spPr>
                <a:xfrm>
                  <a:off x="2214546" y="1071546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3" name="正方形/長方形 152"/>
                <p:cNvSpPr/>
                <p:nvPr/>
              </p:nvSpPr>
              <p:spPr>
                <a:xfrm>
                  <a:off x="2357422" y="1071546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" name="正方形/長方形 153"/>
                <p:cNvSpPr/>
                <p:nvPr/>
              </p:nvSpPr>
              <p:spPr>
                <a:xfrm>
                  <a:off x="2214546" y="1214422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" name="正方形/長方形 154"/>
                <p:cNvSpPr/>
                <p:nvPr/>
              </p:nvSpPr>
              <p:spPr>
                <a:xfrm>
                  <a:off x="2357422" y="1214422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6" name="正方形/長方形 155"/>
                <p:cNvSpPr/>
                <p:nvPr/>
              </p:nvSpPr>
              <p:spPr>
                <a:xfrm>
                  <a:off x="2214546" y="1357298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" name="正方形/長方形 156"/>
                <p:cNvSpPr/>
                <p:nvPr/>
              </p:nvSpPr>
              <p:spPr>
                <a:xfrm>
                  <a:off x="2357422" y="1357298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8" name="正方形/長方形 157"/>
                <p:cNvSpPr/>
                <p:nvPr/>
              </p:nvSpPr>
              <p:spPr>
                <a:xfrm>
                  <a:off x="2214546" y="1500174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" name="正方形/長方形 158"/>
                <p:cNvSpPr/>
                <p:nvPr/>
              </p:nvSpPr>
              <p:spPr>
                <a:xfrm>
                  <a:off x="2357422" y="1500174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0" name="正方形/長方形 159"/>
                <p:cNvSpPr/>
                <p:nvPr/>
              </p:nvSpPr>
              <p:spPr>
                <a:xfrm>
                  <a:off x="2214546" y="1643050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" name="正方形/長方形 160"/>
                <p:cNvSpPr/>
                <p:nvPr/>
              </p:nvSpPr>
              <p:spPr>
                <a:xfrm>
                  <a:off x="2357422" y="1643050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2" name="正方形/長方形 161"/>
                <p:cNvSpPr/>
                <p:nvPr/>
              </p:nvSpPr>
              <p:spPr>
                <a:xfrm>
                  <a:off x="2214546" y="1785926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" name="正方形/長方形 162"/>
                <p:cNvSpPr/>
                <p:nvPr/>
              </p:nvSpPr>
              <p:spPr>
                <a:xfrm>
                  <a:off x="2357422" y="1785926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正方形/長方形 163"/>
                <p:cNvSpPr/>
                <p:nvPr/>
              </p:nvSpPr>
              <p:spPr>
                <a:xfrm>
                  <a:off x="2214546" y="1928802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" name="正方形/長方形 164"/>
                <p:cNvSpPr/>
                <p:nvPr/>
              </p:nvSpPr>
              <p:spPr>
                <a:xfrm>
                  <a:off x="2357422" y="1928802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31" name="グループ化 130"/>
              <p:cNvGrpSpPr/>
              <p:nvPr/>
            </p:nvGrpSpPr>
            <p:grpSpPr>
              <a:xfrm>
                <a:off x="6905641" y="857232"/>
                <a:ext cx="309565" cy="1238260"/>
                <a:chOff x="2500298" y="928670"/>
                <a:chExt cx="285752" cy="1143008"/>
              </a:xfrm>
            </p:grpSpPr>
            <p:sp>
              <p:nvSpPr>
                <p:cNvPr id="134" name="正方形/長方形 133"/>
                <p:cNvSpPr/>
                <p:nvPr/>
              </p:nvSpPr>
              <p:spPr>
                <a:xfrm>
                  <a:off x="2643174" y="928670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5" name="正方形/長方形 134"/>
                <p:cNvSpPr/>
                <p:nvPr/>
              </p:nvSpPr>
              <p:spPr>
                <a:xfrm>
                  <a:off x="2500298" y="928670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6" name="正方形/長方形 135"/>
                <p:cNvSpPr/>
                <p:nvPr/>
              </p:nvSpPr>
              <p:spPr>
                <a:xfrm>
                  <a:off x="2643174" y="1071546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7" name="正方形/長方形 136"/>
                <p:cNvSpPr/>
                <p:nvPr/>
              </p:nvSpPr>
              <p:spPr>
                <a:xfrm>
                  <a:off x="2500298" y="1071546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8" name="正方形/長方形 137"/>
                <p:cNvSpPr/>
                <p:nvPr/>
              </p:nvSpPr>
              <p:spPr>
                <a:xfrm>
                  <a:off x="2643174" y="1214422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9" name="正方形/長方形 138"/>
                <p:cNvSpPr/>
                <p:nvPr/>
              </p:nvSpPr>
              <p:spPr>
                <a:xfrm>
                  <a:off x="2500298" y="1214422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0" name="正方形/長方形 139"/>
                <p:cNvSpPr/>
                <p:nvPr/>
              </p:nvSpPr>
              <p:spPr>
                <a:xfrm>
                  <a:off x="2643174" y="1357298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1" name="正方形/長方形 140"/>
                <p:cNvSpPr/>
                <p:nvPr/>
              </p:nvSpPr>
              <p:spPr>
                <a:xfrm>
                  <a:off x="2500298" y="1357298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2" name="正方形/長方形 141"/>
                <p:cNvSpPr/>
                <p:nvPr/>
              </p:nvSpPr>
              <p:spPr>
                <a:xfrm>
                  <a:off x="2643174" y="1500174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正方形/長方形 142"/>
                <p:cNvSpPr/>
                <p:nvPr/>
              </p:nvSpPr>
              <p:spPr>
                <a:xfrm>
                  <a:off x="2500298" y="1500174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4" name="正方形/長方形 143"/>
                <p:cNvSpPr/>
                <p:nvPr/>
              </p:nvSpPr>
              <p:spPr>
                <a:xfrm>
                  <a:off x="2643174" y="1643050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5" name="正方形/長方形 144"/>
                <p:cNvSpPr/>
                <p:nvPr/>
              </p:nvSpPr>
              <p:spPr>
                <a:xfrm>
                  <a:off x="2500298" y="1643050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6" name="正方形/長方形 145"/>
                <p:cNvSpPr/>
                <p:nvPr/>
              </p:nvSpPr>
              <p:spPr>
                <a:xfrm>
                  <a:off x="2643174" y="1785926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7" name="正方形/長方形 146"/>
                <p:cNvSpPr/>
                <p:nvPr/>
              </p:nvSpPr>
              <p:spPr>
                <a:xfrm>
                  <a:off x="2500298" y="1785926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8" name="正方形/長方形 147"/>
                <p:cNvSpPr/>
                <p:nvPr/>
              </p:nvSpPr>
              <p:spPr>
                <a:xfrm>
                  <a:off x="2643174" y="1928802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9" name="正方形/長方形 148"/>
                <p:cNvSpPr/>
                <p:nvPr/>
              </p:nvSpPr>
              <p:spPr>
                <a:xfrm>
                  <a:off x="2500298" y="1928802"/>
                  <a:ext cx="142876" cy="1428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32" name="正方形/長方形 131"/>
              <p:cNvSpPr/>
              <p:nvPr/>
            </p:nvSpPr>
            <p:spPr>
              <a:xfrm>
                <a:off x="6490464" y="571480"/>
                <a:ext cx="724742" cy="2143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133" name="正方形/長方形 132"/>
              <p:cNvSpPr/>
              <p:nvPr/>
            </p:nvSpPr>
            <p:spPr>
              <a:xfrm>
                <a:off x="6500826" y="2178000"/>
                <a:ext cx="724742" cy="2143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</p:grpSp>
        <p:sp>
          <p:nvSpPr>
            <p:cNvPr id="106" name="テキスト ボックス 105"/>
            <p:cNvSpPr txBox="1"/>
            <p:nvPr/>
          </p:nvSpPr>
          <p:spPr>
            <a:xfrm>
              <a:off x="3250018" y="3270939"/>
              <a:ext cx="2509020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 smtClean="0">
                  <a:cs typeface="Arial" pitchFamily="34" charset="0"/>
                </a:rPr>
                <a:t>ストリーミングマルチプロセッサ</a:t>
              </a:r>
              <a:endParaRPr kumimoji="1" lang="ja-JP" altLang="en-US" sz="1400" dirty="0">
                <a:cs typeface="Arial" pitchFamily="34" charset="0"/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3321456" y="3578716"/>
              <a:ext cx="285752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3678646" y="3578715"/>
              <a:ext cx="285752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4035836" y="3578716"/>
              <a:ext cx="285752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4393026" y="3578716"/>
              <a:ext cx="285752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11" name="正方形/長方形 110"/>
            <p:cNvSpPr/>
            <p:nvPr/>
          </p:nvSpPr>
          <p:spPr>
            <a:xfrm>
              <a:off x="5821786" y="3578716"/>
              <a:ext cx="285752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4750216" y="3578716"/>
              <a:ext cx="285752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5107406" y="3578716"/>
              <a:ext cx="285752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5464596" y="3578716"/>
              <a:ext cx="285752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6178976" y="3578716"/>
              <a:ext cx="285752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6536166" y="3578715"/>
              <a:ext cx="285752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6893356" y="3578716"/>
              <a:ext cx="285752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7250546" y="3578716"/>
              <a:ext cx="285752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8679306" y="3578716"/>
              <a:ext cx="285752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7607736" y="3578716"/>
              <a:ext cx="285752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7964926" y="3578716"/>
              <a:ext cx="285752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8322116" y="3578716"/>
              <a:ext cx="285752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123" name="テキスト ボックス 122"/>
            <p:cNvSpPr txBox="1"/>
            <p:nvPr/>
          </p:nvSpPr>
          <p:spPr>
            <a:xfrm>
              <a:off x="6526947" y="2149956"/>
              <a:ext cx="913007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cs typeface="Arial" pitchFamily="34" charset="0"/>
                </a:rPr>
                <a:t>CUDA</a:t>
              </a:r>
              <a:r>
                <a:rPr kumimoji="1" lang="ja-JP" altLang="en-US" sz="1400" dirty="0" smtClean="0">
                  <a:cs typeface="Arial" pitchFamily="34" charset="0"/>
                </a:rPr>
                <a:t>コア</a:t>
              </a:r>
              <a:endParaRPr kumimoji="1" lang="ja-JP" altLang="en-US" sz="1400" dirty="0">
                <a:cs typeface="Arial" pitchFamily="34" charset="0"/>
              </a:endParaRPr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6513007" y="1364138"/>
              <a:ext cx="798617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 smtClean="0">
                  <a:cs typeface="Arial" pitchFamily="34" charset="0"/>
                </a:rPr>
                <a:t>レジスタ</a:t>
              </a:r>
              <a:endParaRPr kumimoji="1" lang="ja-JP" altLang="en-US" sz="1400" dirty="0">
                <a:cs typeface="Arial" pitchFamily="34" charset="0"/>
              </a:endParaRPr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6525806" y="2985187"/>
              <a:ext cx="1367682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400" dirty="0" smtClean="0">
                  <a:cs typeface="Arial" pitchFamily="34" charset="0"/>
                </a:rPr>
                <a:t>シェアードメモリ</a:t>
              </a:r>
              <a:endParaRPr kumimoji="1" lang="ja-JP" altLang="en-US" sz="1400" dirty="0">
                <a:cs typeface="Arial" pitchFamily="34" charset="0"/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1043608" y="3218676"/>
              <a:ext cx="1800200" cy="7143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smtClean="0"/>
                <a:t>CPU(x86)</a:t>
              </a:r>
              <a:endParaRPr kumimoji="1" lang="ja-JP" altLang="en-US" sz="1400" dirty="0"/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1043608" y="4298796"/>
              <a:ext cx="1800200" cy="7143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 smtClean="0"/>
                <a:t>メインメモリ</a:t>
              </a:r>
              <a:endParaRPr kumimoji="1" lang="ja-JP" altLang="en-US" sz="1400" dirty="0"/>
            </a:p>
          </p:txBody>
        </p:sp>
        <p:cxnSp>
          <p:nvCxnSpPr>
            <p:cNvPr id="128" name="直線矢印コネクタ 127"/>
            <p:cNvCxnSpPr/>
            <p:nvPr/>
          </p:nvCxnSpPr>
          <p:spPr>
            <a:xfrm flipH="1">
              <a:off x="2843808" y="4653136"/>
              <a:ext cx="4320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矢印コネクタ 128"/>
            <p:cNvCxnSpPr/>
            <p:nvPr/>
          </p:nvCxnSpPr>
          <p:spPr>
            <a:xfrm>
              <a:off x="1943708" y="3933056"/>
              <a:ext cx="0" cy="3566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直線コネクタ 166"/>
          <p:cNvCxnSpPr/>
          <p:nvPr/>
        </p:nvCxnSpPr>
        <p:spPr>
          <a:xfrm>
            <a:off x="2483768" y="1340768"/>
            <a:ext cx="0" cy="417646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168"/>
          <p:cNvSpPr txBox="1"/>
          <p:nvPr/>
        </p:nvSpPr>
        <p:spPr>
          <a:xfrm>
            <a:off x="755576" y="5877272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 </a:t>
            </a:r>
            <a:r>
              <a:rPr kumimoji="1" lang="ja-JP" altLang="en-US" dirty="0" smtClean="0"/>
              <a:t>データの流れを表しています</a:t>
            </a:r>
            <a:endParaRPr kumimoji="1" lang="ja-JP" altLang="en-US" dirty="0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5076056" y="3573016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(SM)</a:t>
            </a:r>
            <a:endParaRPr kumimoji="1" lang="ja-JP" altLang="en-US" sz="1600" dirty="0"/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6660232" y="1700808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(Registers)</a:t>
            </a:r>
            <a:endParaRPr kumimoji="1" lang="ja-JP" altLang="en-US" sz="1400" dirty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6156176" y="3573016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(Shared Memory)</a:t>
            </a:r>
            <a:endParaRPr kumimoji="1" lang="ja-JP" altLang="en-US" sz="1400" dirty="0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6804248" y="2492896"/>
            <a:ext cx="1290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(CUDA  Core)</a:t>
            </a:r>
            <a:endParaRPr kumimoji="1" lang="ja-JP" altLang="en-US" sz="1400" dirty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6012160" y="4797152"/>
            <a:ext cx="1454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(Video Memory)</a:t>
            </a:r>
            <a:endParaRPr kumimoji="1" lang="ja-JP" altLang="en-US" sz="1400" dirty="0"/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755576" y="508518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(Main Memory)</a:t>
            </a:r>
            <a:endParaRPr kumimoji="1" lang="ja-JP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基本的な構造 </a:t>
            </a:r>
            <a:r>
              <a:rPr lang="en-US" altLang="ja-JP" sz="2800" dirty="0" smtClean="0"/>
              <a:t>(2/3)</a:t>
            </a:r>
            <a:endParaRPr lang="ja-JP" altLang="en-US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12</a:t>
            </a:fld>
            <a:endParaRPr lang="ja-JP" altLang="en-US"/>
          </a:p>
        </p:txBody>
      </p:sp>
      <p:sp>
        <p:nvSpPr>
          <p:cNvPr id="84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CUDA</a:t>
            </a:r>
            <a:r>
              <a:rPr lang="ja-JP" altLang="en-US" dirty="0" smtClean="0"/>
              <a:t>コア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計算を行う最小単位となるハードウェア</a:t>
            </a:r>
            <a:endParaRPr lang="en-US" altLang="ja-JP" dirty="0" smtClean="0"/>
          </a:p>
          <a:p>
            <a:r>
              <a:rPr lang="ja-JP" altLang="en-US" dirty="0" smtClean="0"/>
              <a:t>ストリーミングマルチプロセッサ</a:t>
            </a:r>
            <a:r>
              <a:rPr lang="en-US" altLang="ja-JP" dirty="0" smtClean="0"/>
              <a:t>(SM)</a:t>
            </a:r>
          </a:p>
          <a:p>
            <a:pPr lvl="1"/>
            <a:r>
              <a:rPr lang="en-US" altLang="ja-JP" dirty="0" smtClean="0"/>
              <a:t>Streaming Multiprocessor</a:t>
            </a:r>
          </a:p>
          <a:p>
            <a:pPr lvl="1"/>
            <a:r>
              <a:rPr lang="ja-JP" altLang="en-US" dirty="0" smtClean="0"/>
              <a:t>多数の</a:t>
            </a:r>
            <a:r>
              <a:rPr lang="en-US" altLang="ja-JP" dirty="0" smtClean="0"/>
              <a:t>CUDA</a:t>
            </a:r>
            <a:r>
              <a:rPr lang="ja-JP" altLang="en-US" dirty="0" smtClean="0"/>
              <a:t>コアと、レジスタやシェアードメモリなどで構成されている</a:t>
            </a:r>
            <a:endParaRPr lang="en-US" altLang="ja-JP" dirty="0" smtClean="0"/>
          </a:p>
          <a:p>
            <a:r>
              <a:rPr lang="ja-JP" altLang="en-US" dirty="0" smtClean="0"/>
              <a:t>ビデオメモリ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GPU</a:t>
            </a:r>
            <a:r>
              <a:rPr lang="ja-JP" altLang="en-US" dirty="0" smtClean="0"/>
              <a:t>とメモリインタフェースで接続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CPU</a:t>
            </a:r>
            <a:r>
              <a:rPr lang="ja-JP" altLang="en-US" dirty="0" smtClean="0"/>
              <a:t>～メインメモリ間と比較して、非常に大きなメモリバンド幅を持っている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基本的な構造 </a:t>
            </a:r>
            <a:r>
              <a:rPr lang="en-US" altLang="ja-JP" sz="2800" dirty="0" smtClean="0"/>
              <a:t>(3/3)</a:t>
            </a:r>
            <a:endParaRPr lang="ja-JP" altLang="en-US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13</a:t>
            </a:fld>
            <a:endParaRPr lang="ja-JP" altLang="en-US"/>
          </a:p>
        </p:txBody>
      </p:sp>
      <p:sp>
        <p:nvSpPr>
          <p:cNvPr id="84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CPU(x86)</a:t>
            </a:r>
          </a:p>
          <a:p>
            <a:pPr lvl="1"/>
            <a:r>
              <a:rPr lang="en-US" altLang="ja-JP" dirty="0" smtClean="0"/>
              <a:t>GPGPU</a:t>
            </a:r>
            <a:r>
              <a:rPr lang="ja-JP" altLang="en-US" dirty="0" smtClean="0"/>
              <a:t>計算を行うには、メインメモリ～ビデオメモリ間でデータ転送が必要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ビデオボードは</a:t>
            </a:r>
            <a:r>
              <a:rPr lang="en-US" altLang="ja-JP" dirty="0" smtClean="0"/>
              <a:t>PCI Express</a:t>
            </a:r>
            <a:r>
              <a:rPr lang="ja-JP" altLang="en-US" dirty="0" smtClean="0"/>
              <a:t>で接続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DMA</a:t>
            </a:r>
            <a:r>
              <a:rPr lang="ja-JP" altLang="en-US" dirty="0" smtClean="0"/>
              <a:t>でデータ転送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Fermi</a:t>
            </a:r>
            <a:r>
              <a:rPr lang="ja-JP" altLang="en-US" sz="4000" dirty="0" smtClean="0"/>
              <a:t>アーキテクチャ </a:t>
            </a:r>
            <a:r>
              <a:rPr lang="en-US" altLang="ja-JP" sz="2800" dirty="0" smtClean="0"/>
              <a:t>(1/2)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NVIDIA</a:t>
            </a:r>
            <a:r>
              <a:rPr lang="ja-JP" altLang="en-US" dirty="0" smtClean="0"/>
              <a:t>社の前世代の</a:t>
            </a:r>
            <a:r>
              <a:rPr lang="en-US" altLang="ja-JP" dirty="0" smtClean="0"/>
              <a:t>GPU</a:t>
            </a:r>
            <a:r>
              <a:rPr lang="ja-JP" altLang="en-US" dirty="0" smtClean="0"/>
              <a:t>アーキテクチャ</a:t>
            </a:r>
            <a:endParaRPr lang="en-US" altLang="ja-JP" dirty="0" smtClean="0"/>
          </a:p>
          <a:p>
            <a:r>
              <a:rPr lang="en-US" altLang="ja-JP" dirty="0" smtClean="0"/>
              <a:t>16</a:t>
            </a:r>
            <a:r>
              <a:rPr lang="ja-JP" altLang="en-US" dirty="0" smtClean="0"/>
              <a:t>個の</a:t>
            </a:r>
            <a:r>
              <a:rPr lang="en-US" altLang="ja-JP" dirty="0" smtClean="0"/>
              <a:t>SM</a:t>
            </a:r>
            <a:r>
              <a:rPr lang="ja-JP" altLang="en-US" dirty="0" smtClean="0"/>
              <a:t>を搭載</a:t>
            </a:r>
            <a:endParaRPr lang="en-US" altLang="ja-JP" dirty="0" smtClean="0"/>
          </a:p>
          <a:p>
            <a:r>
              <a:rPr lang="ja-JP" altLang="en-US" dirty="0" smtClean="0"/>
              <a:t>一つの</a:t>
            </a:r>
            <a:r>
              <a:rPr lang="en-US" altLang="ja-JP" dirty="0" smtClean="0"/>
              <a:t>SM</a:t>
            </a:r>
            <a:r>
              <a:rPr lang="ja-JP" altLang="en-US" dirty="0" smtClean="0"/>
              <a:t>は</a:t>
            </a:r>
            <a:r>
              <a:rPr lang="en-US" altLang="ja-JP" dirty="0" smtClean="0"/>
              <a:t>32</a:t>
            </a:r>
            <a:r>
              <a:rPr lang="ja-JP" altLang="en-US" dirty="0" smtClean="0"/>
              <a:t>個の</a:t>
            </a:r>
            <a:r>
              <a:rPr lang="en-US" altLang="ja-JP" dirty="0" smtClean="0"/>
              <a:t>CUDA </a:t>
            </a:r>
            <a:r>
              <a:rPr lang="ja-JP" altLang="en-US" dirty="0" smtClean="0"/>
              <a:t>コアで構成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合計 </a:t>
            </a:r>
            <a:r>
              <a:rPr lang="en-US" altLang="ja-JP" dirty="0" smtClean="0"/>
              <a:t>: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16×32=512</a:t>
            </a:r>
            <a:r>
              <a:rPr lang="en-US" altLang="ja-JP" dirty="0" smtClean="0"/>
              <a:t>(</a:t>
            </a:r>
            <a:r>
              <a:rPr lang="ja-JP" altLang="en-US" dirty="0" smtClean="0"/>
              <a:t>個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約</a:t>
            </a:r>
            <a:r>
              <a:rPr lang="en-US" altLang="ja-JP" dirty="0" smtClean="0"/>
              <a:t>4GHz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64bit</a:t>
            </a:r>
            <a:r>
              <a:rPr lang="ja-JP" altLang="en-US" dirty="0" smtClean="0"/>
              <a:t>幅のメモリコントローラを</a:t>
            </a:r>
            <a:r>
              <a:rPr lang="en-US" altLang="ja-JP" dirty="0" smtClean="0"/>
              <a:t>6</a:t>
            </a:r>
            <a:r>
              <a:rPr lang="ja-JP" altLang="en-US" dirty="0" smtClean="0"/>
              <a:t>個搭載</a:t>
            </a:r>
          </a:p>
          <a:p>
            <a:pPr lvl="1"/>
            <a:r>
              <a:rPr lang="en-US" altLang="ja-JP" dirty="0" smtClean="0">
                <a:latin typeface="+mn-ea"/>
              </a:rPr>
              <a:t>6×64=384(bit </a:t>
            </a:r>
            <a:r>
              <a:rPr lang="ja-JP" altLang="en-US" dirty="0" smtClean="0">
                <a:latin typeface="+mn-ea"/>
              </a:rPr>
              <a:t>幅</a:t>
            </a:r>
            <a:r>
              <a:rPr lang="en-US" altLang="ja-JP" dirty="0" smtClean="0">
                <a:latin typeface="+mn-ea"/>
              </a:rPr>
              <a:t>)</a:t>
            </a:r>
          </a:p>
          <a:p>
            <a:pPr lvl="1"/>
            <a:r>
              <a:rPr lang="en-US" altLang="ja-JP" dirty="0" smtClean="0">
                <a:latin typeface="+mn-ea"/>
              </a:rPr>
              <a:t>4008MHz x 384bit / 8 = 192GBytes/sec</a:t>
            </a:r>
          </a:p>
          <a:p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14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Fermi</a:t>
            </a:r>
            <a:r>
              <a:rPr lang="ja-JP" altLang="en-US" sz="4000" dirty="0" smtClean="0"/>
              <a:t>アーキテクチャ </a:t>
            </a:r>
            <a:r>
              <a:rPr lang="en-US" altLang="ja-JP" sz="2800" dirty="0" smtClean="0"/>
              <a:t>(2/2)</a:t>
            </a:r>
            <a:endParaRPr lang="ja-JP" altLang="en-US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15</a:t>
            </a:fld>
            <a:endParaRPr lang="ja-JP" altLang="en-US"/>
          </a:p>
        </p:txBody>
      </p:sp>
      <p:pic>
        <p:nvPicPr>
          <p:cNvPr id="5" name="図 4" descr="Fermiアーキテクチャ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37674" y="1277279"/>
            <a:ext cx="5868652" cy="4599993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6408000" y="1340768"/>
            <a:ext cx="648072" cy="20162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070000" y="1745936"/>
            <a:ext cx="270000" cy="126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092280" y="4725144"/>
            <a:ext cx="360040" cy="1080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0" y="1268760"/>
            <a:ext cx="1430520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lt"/>
                <a:cs typeface="Arial" pitchFamily="34" charset="0"/>
              </a:rPr>
              <a:t>CUDA</a:t>
            </a:r>
            <a:r>
              <a:rPr lang="ja-JP" altLang="en-US" sz="2400" dirty="0" smtClean="0">
                <a:cs typeface="Arial" pitchFamily="34" charset="0"/>
              </a:rPr>
              <a:t>コア</a:t>
            </a:r>
            <a:endParaRPr kumimoji="1" lang="ja-JP" altLang="en-US" sz="2400" dirty="0">
              <a:cs typeface="Arial" pitchFamily="34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596336" y="1268760"/>
            <a:ext cx="588623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+mj-lt"/>
                <a:cs typeface="Arial" pitchFamily="34" charset="0"/>
              </a:rPr>
              <a:t>SM</a:t>
            </a:r>
            <a:endParaRPr kumimoji="1" lang="ja-JP" altLang="en-US" sz="2400" dirty="0">
              <a:latin typeface="+mj-lt"/>
              <a:cs typeface="Arial" pitchFamily="34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745230" y="5949280"/>
            <a:ext cx="2435282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cs typeface="Arial" pitchFamily="34" charset="0"/>
              </a:rPr>
              <a:t>メモリコントローラ</a:t>
            </a:r>
            <a:endParaRPr lang="en-US" altLang="ja-JP" sz="2400" dirty="0" smtClean="0">
              <a:cs typeface="Arial" pitchFamily="34" charset="0"/>
            </a:endParaRPr>
          </a:p>
        </p:txBody>
      </p:sp>
      <p:cxnSp>
        <p:nvCxnSpPr>
          <p:cNvPr id="13" name="直線矢印コネクタ 12"/>
          <p:cNvCxnSpPr>
            <a:stCxn id="9" idx="3"/>
            <a:endCxn id="7" idx="1"/>
          </p:cNvCxnSpPr>
          <p:nvPr/>
        </p:nvCxnSpPr>
        <p:spPr>
          <a:xfrm>
            <a:off x="1430520" y="1499593"/>
            <a:ext cx="639480" cy="3093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10" idx="1"/>
            <a:endCxn id="6" idx="3"/>
          </p:cNvCxnSpPr>
          <p:nvPr/>
        </p:nvCxnSpPr>
        <p:spPr>
          <a:xfrm flipH="1">
            <a:off x="7056072" y="1499593"/>
            <a:ext cx="540264" cy="8492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0"/>
            <a:endCxn id="8" idx="3"/>
          </p:cNvCxnSpPr>
          <p:nvPr/>
        </p:nvCxnSpPr>
        <p:spPr>
          <a:xfrm flipH="1" flipV="1">
            <a:off x="7452320" y="5265204"/>
            <a:ext cx="510551" cy="6840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83568" y="6165304"/>
            <a:ext cx="7560840" cy="4770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cs typeface="Arial" pitchFamily="34" charset="0"/>
              </a:rPr>
              <a:t>※ FERMI Compute Architecture White Paper </a:t>
            </a:r>
            <a:r>
              <a:rPr lang="ja-JP" altLang="en-US" sz="1400" dirty="0" smtClean="0">
                <a:cs typeface="Arial" pitchFamily="34" charset="0"/>
              </a:rPr>
              <a:t>より引用</a:t>
            </a:r>
            <a:endParaRPr lang="en-US" altLang="ja-JP" sz="1400" dirty="0" smtClean="0">
              <a:cs typeface="Arial" pitchFamily="34" charset="0"/>
            </a:endParaRPr>
          </a:p>
          <a:p>
            <a:r>
              <a:rPr lang="en-US" altLang="ja-JP" sz="1100" dirty="0" smtClean="0">
                <a:cs typeface="Arial" pitchFamily="34" charset="0"/>
              </a:rPr>
              <a:t>http://www.nvidia.com/content/PDF/fermi_white_papers/NVIDIA_Fermi_Compute_Architecture_Whitepaper.pdf</a:t>
            </a:r>
            <a:endParaRPr kumimoji="1" lang="ja-JP" altLang="en-US" sz="11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err="1" smtClean="0"/>
              <a:t>Kepler</a:t>
            </a:r>
            <a:r>
              <a:rPr lang="en-US" altLang="ja-JP" sz="4000" dirty="0" smtClean="0"/>
              <a:t> GK110</a:t>
            </a:r>
            <a:r>
              <a:rPr lang="ja-JP" altLang="en-US" sz="4000" dirty="0" smtClean="0"/>
              <a:t>アーキテクチャ </a:t>
            </a:r>
            <a:r>
              <a:rPr lang="en-US" altLang="ja-JP" sz="2800" dirty="0" smtClean="0"/>
              <a:t>(1/2)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NVIDIA</a:t>
            </a:r>
            <a:r>
              <a:rPr lang="ja-JP" altLang="en-US" dirty="0" smtClean="0"/>
              <a:t>社の現世代の</a:t>
            </a:r>
            <a:r>
              <a:rPr lang="en-US" altLang="ja-JP" dirty="0" smtClean="0"/>
              <a:t>GPU</a:t>
            </a:r>
            <a:r>
              <a:rPr lang="ja-JP" altLang="en-US" dirty="0" smtClean="0"/>
              <a:t>アーキテクチャ</a:t>
            </a:r>
            <a:endParaRPr lang="en-US" altLang="ja-JP" dirty="0" smtClean="0"/>
          </a:p>
          <a:p>
            <a:r>
              <a:rPr lang="en-US" altLang="ja-JP" dirty="0" smtClean="0"/>
              <a:t>15</a:t>
            </a:r>
            <a:r>
              <a:rPr lang="ja-JP" altLang="en-US" dirty="0" smtClean="0"/>
              <a:t>個の</a:t>
            </a:r>
            <a:r>
              <a:rPr lang="en-US" altLang="ja-JP" dirty="0" smtClean="0"/>
              <a:t>SMX</a:t>
            </a:r>
            <a:r>
              <a:rPr lang="ja-JP" altLang="en-US" dirty="0" smtClean="0"/>
              <a:t>を搭載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Kepler</a:t>
            </a:r>
            <a:r>
              <a:rPr lang="ja-JP" altLang="en-US" dirty="0" smtClean="0"/>
              <a:t>では、</a:t>
            </a:r>
            <a:r>
              <a:rPr lang="en-US" altLang="ja-JP" dirty="0" smtClean="0"/>
              <a:t>SM</a:t>
            </a:r>
            <a:r>
              <a:rPr lang="ja-JP" altLang="en-US" dirty="0" smtClean="0"/>
              <a:t>をストリーミングマルチプロセッサエクストリーム</a:t>
            </a:r>
            <a:r>
              <a:rPr lang="en-US" altLang="ja-JP" dirty="0" smtClean="0"/>
              <a:t>(SM </a:t>
            </a:r>
            <a:r>
              <a:rPr lang="en-US" altLang="ja-JP" dirty="0" err="1" smtClean="0"/>
              <a:t>eXtreme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と呼ぶ</a:t>
            </a:r>
            <a:endParaRPr lang="en-US" altLang="ja-JP" dirty="0" smtClean="0"/>
          </a:p>
          <a:p>
            <a:r>
              <a:rPr lang="ja-JP" altLang="en-US" dirty="0" smtClean="0"/>
              <a:t>一つの</a:t>
            </a:r>
            <a:r>
              <a:rPr lang="en-US" altLang="ja-JP" dirty="0" smtClean="0"/>
              <a:t>SMX</a:t>
            </a:r>
            <a:r>
              <a:rPr lang="ja-JP" altLang="en-US" dirty="0" smtClean="0"/>
              <a:t>は</a:t>
            </a:r>
            <a:r>
              <a:rPr lang="en-US" altLang="ja-JP" dirty="0" smtClean="0"/>
              <a:t>192</a:t>
            </a:r>
            <a:r>
              <a:rPr lang="ja-JP" altLang="en-US" dirty="0" smtClean="0"/>
              <a:t>個の</a:t>
            </a:r>
            <a:r>
              <a:rPr lang="en-US" altLang="ja-JP" dirty="0" smtClean="0"/>
              <a:t>CUDA </a:t>
            </a:r>
            <a:r>
              <a:rPr lang="ja-JP" altLang="en-US" dirty="0" smtClean="0"/>
              <a:t>コアで構成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合計 </a:t>
            </a:r>
            <a:r>
              <a:rPr lang="en-US" altLang="ja-JP" dirty="0" smtClean="0"/>
              <a:t>: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15×192=2880</a:t>
            </a:r>
            <a:r>
              <a:rPr lang="en-US" altLang="ja-JP" dirty="0" smtClean="0"/>
              <a:t>(</a:t>
            </a:r>
            <a:r>
              <a:rPr lang="ja-JP" altLang="en-US" dirty="0" smtClean="0"/>
              <a:t>個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7GHz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64bit</a:t>
            </a:r>
            <a:r>
              <a:rPr lang="ja-JP" altLang="en-US" dirty="0" smtClean="0"/>
              <a:t>幅のメモリコントローラを</a:t>
            </a:r>
            <a:r>
              <a:rPr lang="en-US" altLang="ja-JP" dirty="0" smtClean="0"/>
              <a:t>6</a:t>
            </a:r>
            <a:r>
              <a:rPr lang="ja-JP" altLang="en-US" dirty="0" smtClean="0"/>
              <a:t>個搭載</a:t>
            </a:r>
          </a:p>
          <a:p>
            <a:pPr lvl="1"/>
            <a:r>
              <a:rPr lang="en-US" altLang="ja-JP" dirty="0" smtClean="0">
                <a:latin typeface="+mn-ea"/>
              </a:rPr>
              <a:t>6×64=384(bit </a:t>
            </a:r>
            <a:r>
              <a:rPr lang="ja-JP" altLang="en-US" dirty="0" smtClean="0">
                <a:latin typeface="+mn-ea"/>
              </a:rPr>
              <a:t>幅</a:t>
            </a:r>
            <a:r>
              <a:rPr lang="en-US" altLang="ja-JP" dirty="0" smtClean="0">
                <a:latin typeface="+mn-ea"/>
              </a:rPr>
              <a:t>)</a:t>
            </a:r>
          </a:p>
          <a:p>
            <a:pPr lvl="1"/>
            <a:r>
              <a:rPr lang="en-US" altLang="ja-JP" dirty="0" smtClean="0">
                <a:latin typeface="+mn-ea"/>
              </a:rPr>
              <a:t>7000MHz x 384bit / 8 = 336GBytes/sec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16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err="1" smtClean="0"/>
              <a:t>Kepler</a:t>
            </a:r>
            <a:r>
              <a:rPr lang="en-US" altLang="ja-JP" sz="4000" dirty="0" smtClean="0"/>
              <a:t> GK110</a:t>
            </a:r>
            <a:r>
              <a:rPr lang="ja-JP" altLang="en-US" sz="4000" dirty="0" smtClean="0"/>
              <a:t>アーキテクチャ </a:t>
            </a:r>
            <a:r>
              <a:rPr lang="en-US" altLang="ja-JP" sz="2800" dirty="0" smtClean="0"/>
              <a:t>(2/2)</a:t>
            </a:r>
            <a:endParaRPr lang="ja-JP" altLang="en-US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17</a:t>
            </a:fld>
            <a:endParaRPr lang="ja-JP" altLang="en-US"/>
          </a:p>
        </p:txBody>
      </p:sp>
      <p:pic>
        <p:nvPicPr>
          <p:cNvPr id="9" name="図 8" descr="Kepler_GK110アーキテクチャ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9613" y="1056244"/>
            <a:ext cx="6454089" cy="498703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67544" y="6119336"/>
            <a:ext cx="781236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cs typeface="Arial" pitchFamily="34" charset="0"/>
              </a:rPr>
              <a:t>※ </a:t>
            </a:r>
            <a:r>
              <a:rPr lang="en-US" altLang="ja-JP" sz="1400" dirty="0" err="1" smtClean="0">
                <a:cs typeface="Arial" pitchFamily="34" charset="0"/>
              </a:rPr>
              <a:t>Kepler</a:t>
            </a:r>
            <a:r>
              <a:rPr lang="en-US" altLang="ja-JP" sz="1400" dirty="0" smtClean="0">
                <a:cs typeface="Arial" pitchFamily="34" charset="0"/>
              </a:rPr>
              <a:t> Compute Architecture White Paper </a:t>
            </a:r>
            <a:r>
              <a:rPr lang="ja-JP" altLang="en-US" sz="1400" dirty="0" smtClean="0">
                <a:cs typeface="Arial" pitchFamily="34" charset="0"/>
              </a:rPr>
              <a:t>より引用</a:t>
            </a:r>
            <a:endParaRPr lang="en-US" altLang="ja-JP" sz="1400" dirty="0" smtClean="0">
              <a:cs typeface="Arial" pitchFamily="34" charset="0"/>
            </a:endParaRPr>
          </a:p>
          <a:p>
            <a:r>
              <a:rPr lang="en-US" altLang="ja-JP" sz="1400" dirty="0" smtClean="0">
                <a:cs typeface="Arial" pitchFamily="34" charset="0"/>
              </a:rPr>
              <a:t>http://www.nvidia.com/content/PDF/kepler/NVIDIA-Kepler-GK110-Architecture-Whitepaper.pdf</a:t>
            </a:r>
            <a:endParaRPr kumimoji="1" lang="ja-JP" altLang="en-US" sz="14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性能の比較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NVIDIA</a:t>
            </a:r>
            <a:r>
              <a:rPr lang="ja-JP" altLang="en-US" dirty="0" smtClean="0"/>
              <a:t>社のハイエンドモデルのビデオカード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GeForce</a:t>
            </a:r>
            <a:r>
              <a:rPr lang="en-US" altLang="ja-JP" dirty="0" smtClean="0"/>
              <a:t> GTX 580, </a:t>
            </a:r>
            <a:r>
              <a:rPr lang="en-US" altLang="ja-JP" dirty="0" err="1" smtClean="0"/>
              <a:t>GeForce</a:t>
            </a:r>
            <a:r>
              <a:rPr lang="en-US" altLang="ja-JP" dirty="0" smtClean="0"/>
              <a:t> GTX 780 Ti</a:t>
            </a:r>
          </a:p>
          <a:p>
            <a:pPr lvl="1"/>
            <a:r>
              <a:rPr lang="en-US" altLang="ja-JP" dirty="0" smtClean="0"/>
              <a:t>Tesla K20X </a:t>
            </a:r>
            <a:r>
              <a:rPr lang="ja-JP" altLang="en-US" dirty="0" smtClean="0"/>
              <a:t>は</a:t>
            </a:r>
            <a:r>
              <a:rPr lang="en-US" altLang="ja-JP" dirty="0" smtClean="0"/>
              <a:t>HPC</a:t>
            </a:r>
            <a:r>
              <a:rPr lang="ja-JP" altLang="en-US" dirty="0" smtClean="0"/>
              <a:t>向け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18</a:t>
            </a:fld>
            <a:endParaRPr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503548" y="2924944"/>
          <a:ext cx="8028894" cy="3594573"/>
        </p:xfrm>
        <a:graphic>
          <a:graphicData uri="http://schemas.openxmlformats.org/drawingml/2006/table">
            <a:tbl>
              <a:tblPr/>
              <a:tblGrid>
                <a:gridCol w="3564396"/>
                <a:gridCol w="1488166"/>
                <a:gridCol w="1488166"/>
                <a:gridCol w="1488166"/>
              </a:tblGrid>
              <a:tr h="3384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b="1" kern="100" baseline="0" dirty="0">
                          <a:latin typeface="+mn-lt"/>
                          <a:ea typeface="+mn-ea"/>
                          <a:cs typeface="Times New Roman"/>
                        </a:rPr>
                        <a:t>項目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baseline="0" dirty="0" err="1">
                          <a:latin typeface="+mn-lt"/>
                          <a:ea typeface="+mn-ea"/>
                          <a:cs typeface="Times New Roman"/>
                        </a:rPr>
                        <a:t>GeForce</a:t>
                      </a:r>
                      <a:r>
                        <a:rPr lang="en-US" sz="1800" b="1" kern="100" baseline="0" dirty="0">
                          <a:latin typeface="+mn-lt"/>
                          <a:ea typeface="+mn-ea"/>
                          <a:cs typeface="Times New Roman"/>
                        </a:rPr>
                        <a:t> GTX 580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baseline="0" dirty="0" err="1">
                          <a:latin typeface="+mn-lt"/>
                          <a:ea typeface="+mn-ea"/>
                          <a:cs typeface="Times New Roman"/>
                        </a:rPr>
                        <a:t>GeForce</a:t>
                      </a:r>
                      <a:r>
                        <a:rPr lang="en-US" sz="1800" b="1" kern="100" baseline="0" dirty="0">
                          <a:latin typeface="+mn-lt"/>
                          <a:ea typeface="+mn-ea"/>
                          <a:cs typeface="Times New Roman"/>
                        </a:rPr>
                        <a:t> GTX 780 Ti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800" b="1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Tesla K20X</a:t>
                      </a:r>
                      <a:endParaRPr lang="ja-JP" sz="1800" b="1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84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GPU</a:t>
                      </a:r>
                      <a:r>
                        <a:rPr lang="ja-JP" sz="1800" kern="100" baseline="0" dirty="0">
                          <a:latin typeface="+mn-lt"/>
                          <a:ea typeface="+mn-ea"/>
                          <a:cs typeface="Times New Roman"/>
                        </a:rPr>
                        <a:t>アーキテクチャ</a:t>
                      </a: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Fermi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+mn-lt"/>
                          <a:ea typeface="+mn-ea"/>
                          <a:cs typeface="Times New Roman"/>
                        </a:rPr>
                        <a:t>Kepler GK110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80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Kepler</a:t>
                      </a:r>
                      <a:r>
                        <a:rPr lang="en-US" altLang="ja-JP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GK110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4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CUDA</a:t>
                      </a:r>
                      <a:r>
                        <a:rPr lang="ja-JP" sz="1800" kern="100" baseline="0" dirty="0">
                          <a:latin typeface="+mn-lt"/>
                          <a:ea typeface="+mn-ea"/>
                          <a:cs typeface="Times New Roman"/>
                        </a:rPr>
                        <a:t>コア数</a:t>
                      </a: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512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2880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2688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4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 dirty="0">
                          <a:latin typeface="+mn-lt"/>
                          <a:ea typeface="+mn-ea"/>
                          <a:cs typeface="Times New Roman"/>
                        </a:rPr>
                        <a:t>倍精度ユニット数</a:t>
                      </a: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256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960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896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4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+mn-lt"/>
                          <a:ea typeface="+mn-ea"/>
                          <a:cs typeface="Times New Roman"/>
                        </a:rPr>
                        <a:t>CUDA</a:t>
                      </a:r>
                      <a:r>
                        <a:rPr lang="ja-JP" sz="1800" kern="100" baseline="0">
                          <a:latin typeface="+mn-lt"/>
                          <a:ea typeface="+mn-ea"/>
                          <a:cs typeface="Times New Roman"/>
                        </a:rPr>
                        <a:t>コアクロック</a:t>
                      </a:r>
                      <a:r>
                        <a:rPr lang="en-US" sz="1800" kern="100" baseline="0">
                          <a:latin typeface="+mn-lt"/>
                          <a:ea typeface="+mn-ea"/>
                          <a:cs typeface="Times New Roman"/>
                        </a:rPr>
                        <a:t>(MHz)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1544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875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732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4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>
                          <a:latin typeface="+mn-lt"/>
                          <a:ea typeface="+mn-ea"/>
                          <a:cs typeface="Times New Roman"/>
                        </a:rPr>
                        <a:t>単精度演算 ピーク性能</a:t>
                      </a:r>
                      <a:r>
                        <a:rPr lang="en-US" sz="1800" kern="100" baseline="0">
                          <a:latin typeface="+mn-lt"/>
                          <a:ea typeface="+mn-ea"/>
                          <a:cs typeface="Times New Roman"/>
                        </a:rPr>
                        <a:t>(GFLOPS)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1581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5040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3935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4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>
                          <a:latin typeface="+mn-lt"/>
                          <a:ea typeface="+mn-ea"/>
                          <a:cs typeface="Times New Roman"/>
                        </a:rPr>
                        <a:t>倍精度演算 ピーク性能</a:t>
                      </a:r>
                      <a:r>
                        <a:rPr lang="en-US" sz="1800" kern="100" baseline="0">
                          <a:latin typeface="+mn-lt"/>
                          <a:ea typeface="+mn-ea"/>
                          <a:cs typeface="Times New Roman"/>
                        </a:rPr>
                        <a:t>(GFLOPS)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197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210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1311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4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 dirty="0">
                          <a:latin typeface="+mn-lt"/>
                          <a:ea typeface="+mn-ea"/>
                          <a:cs typeface="Times New Roman"/>
                        </a:rPr>
                        <a:t>メモリデータレート</a:t>
                      </a: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(MHz)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4008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7000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5200</a:t>
                      </a: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4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>
                          <a:latin typeface="+mn-lt"/>
                          <a:ea typeface="+mn-ea"/>
                          <a:cs typeface="Times New Roman"/>
                        </a:rPr>
                        <a:t>メモリインタフェース幅</a:t>
                      </a:r>
                      <a:r>
                        <a:rPr lang="en-US" sz="1800" kern="100" baseline="0">
                          <a:latin typeface="+mn-lt"/>
                          <a:ea typeface="+mn-ea"/>
                          <a:cs typeface="Times New Roman"/>
                        </a:rPr>
                        <a:t>(bit)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+mn-lt"/>
                          <a:ea typeface="+mn-ea"/>
                          <a:cs typeface="Times New Roman"/>
                        </a:rPr>
                        <a:t>384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384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384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4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 dirty="0">
                          <a:latin typeface="+mn-lt"/>
                          <a:ea typeface="+mn-ea"/>
                          <a:cs typeface="Times New Roman"/>
                        </a:rPr>
                        <a:t>メモリバンド幅</a:t>
                      </a: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80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GBytes</a:t>
                      </a:r>
                      <a:r>
                        <a:rPr lang="en-US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/sec</a:t>
                      </a: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)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+mn-lt"/>
                          <a:ea typeface="+mn-ea"/>
                          <a:cs typeface="Times New Roman"/>
                        </a:rPr>
                        <a:t>192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336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249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98754" marR="987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5580112" y="4797152"/>
            <a:ext cx="648072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919864" y="4509120"/>
            <a:ext cx="1224136" cy="46166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cs typeface="Arial" pitchFamily="34" charset="0"/>
              </a:rPr>
              <a:t>約</a:t>
            </a:r>
            <a:r>
              <a:rPr lang="en-US" altLang="ja-JP" sz="2400" dirty="0" smtClean="0">
                <a:latin typeface="+mj-lt"/>
                <a:cs typeface="Arial" pitchFamily="34" charset="0"/>
              </a:rPr>
              <a:t>3.2</a:t>
            </a:r>
            <a:r>
              <a:rPr lang="ja-JP" altLang="en-US" sz="2400" dirty="0" smtClean="0">
                <a:cs typeface="Arial" pitchFamily="34" charset="0"/>
              </a:rPr>
              <a:t>倍</a:t>
            </a:r>
            <a:endParaRPr kumimoji="1" lang="ja-JP" altLang="en-US" sz="2400" dirty="0">
              <a:cs typeface="Arial" pitchFamily="34" charset="0"/>
            </a:endParaRPr>
          </a:p>
        </p:txBody>
      </p:sp>
      <p:cxnSp>
        <p:nvCxnSpPr>
          <p:cNvPr id="8" name="直線矢印コネクタ 7"/>
          <p:cNvCxnSpPr>
            <a:stCxn id="7" idx="1"/>
            <a:endCxn id="6" idx="3"/>
          </p:cNvCxnSpPr>
          <p:nvPr/>
        </p:nvCxnSpPr>
        <p:spPr>
          <a:xfrm flipH="1">
            <a:off x="6228184" y="4739953"/>
            <a:ext cx="1691680" cy="2372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5580112" y="5517232"/>
            <a:ext cx="648072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919864" y="5157192"/>
            <a:ext cx="1224136" cy="46166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cs typeface="Arial" pitchFamily="34" charset="0"/>
              </a:rPr>
              <a:t>約</a:t>
            </a:r>
            <a:r>
              <a:rPr lang="en-US" altLang="ja-JP" sz="2400" dirty="0" smtClean="0">
                <a:latin typeface="+mj-lt"/>
                <a:cs typeface="Arial" pitchFamily="34" charset="0"/>
              </a:rPr>
              <a:t>1.7</a:t>
            </a:r>
            <a:r>
              <a:rPr lang="ja-JP" altLang="en-US" sz="2400" dirty="0" smtClean="0">
                <a:cs typeface="Arial" pitchFamily="34" charset="0"/>
              </a:rPr>
              <a:t>倍</a:t>
            </a:r>
            <a:endParaRPr kumimoji="1" lang="ja-JP" altLang="en-US" sz="2400" dirty="0">
              <a:cs typeface="Arial" pitchFamily="34" charset="0"/>
            </a:endParaRPr>
          </a:p>
        </p:txBody>
      </p:sp>
      <p:cxnSp>
        <p:nvCxnSpPr>
          <p:cNvPr id="16" name="直線矢印コネクタ 15"/>
          <p:cNvCxnSpPr>
            <a:stCxn id="15" idx="1"/>
            <a:endCxn id="14" idx="3"/>
          </p:cNvCxnSpPr>
          <p:nvPr/>
        </p:nvCxnSpPr>
        <p:spPr>
          <a:xfrm flipH="1">
            <a:off x="6228184" y="5388025"/>
            <a:ext cx="1691680" cy="3092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はじめる前に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err="1" smtClean="0"/>
              <a:t>CentOS</a:t>
            </a:r>
            <a:r>
              <a:rPr lang="ja-JP" altLang="en-US" dirty="0" smtClean="0"/>
              <a:t>を起動して、</a:t>
            </a:r>
            <a:r>
              <a:rPr lang="en-US" altLang="ja-JP" dirty="0" smtClean="0"/>
              <a:t>login</a:t>
            </a:r>
            <a:r>
              <a:rPr lang="ja-JP" altLang="en-US" dirty="0" smtClean="0"/>
              <a:t>してください</a:t>
            </a:r>
            <a:endParaRPr lang="en-US" altLang="ja-JP" dirty="0" smtClean="0"/>
          </a:p>
          <a:p>
            <a:r>
              <a:rPr lang="ja-JP" altLang="en-US" dirty="0" smtClean="0"/>
              <a:t>ブラウザ</a:t>
            </a:r>
            <a:r>
              <a:rPr lang="en-US" altLang="ja-JP" dirty="0" smtClean="0"/>
              <a:t>(Firefox)</a:t>
            </a:r>
            <a:r>
              <a:rPr lang="ja-JP" altLang="en-US" dirty="0" smtClean="0"/>
              <a:t>を起動して、下記にアクセスしてください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smtClean="0">
                <a:hlinkClick r:id="rId2"/>
              </a:rPr>
              <a:t>http://db2.ertl.jp:1280/dtf/</a:t>
            </a:r>
            <a:endParaRPr lang="en-US" altLang="ja-JP" dirty="0" smtClean="0"/>
          </a:p>
          <a:p>
            <a:pPr>
              <a:buNone/>
            </a:pPr>
            <a:endParaRPr lang="en-US" altLang="ja-JP" sz="2000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sz="2800" dirty="0" smtClean="0"/>
              <a:t>「</a:t>
            </a:r>
            <a:r>
              <a:rPr lang="en-US" altLang="ja-JP" sz="2800" dirty="0" smtClean="0"/>
              <a:t>PPT</a:t>
            </a:r>
            <a:r>
              <a:rPr lang="ja-JP" altLang="en-US" sz="2800" dirty="0" smtClean="0"/>
              <a:t>」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以下</a:t>
            </a:r>
            <a:r>
              <a:rPr lang="ja-JP" altLang="en-US" sz="2800" dirty="0" smtClean="0"/>
              <a:t>にプレゼン</a:t>
            </a:r>
            <a:r>
              <a:rPr lang="ja-JP" altLang="en-US" sz="2800" dirty="0" smtClean="0"/>
              <a:t>資料</a:t>
            </a:r>
            <a:r>
              <a:rPr lang="en-US" altLang="ja-JP" sz="2800" dirty="0" smtClean="0"/>
              <a:t>(CUDA_ppt*.pdf)</a:t>
            </a:r>
            <a:r>
              <a:rPr lang="ja-JP" altLang="en-US" sz="2800" dirty="0" err="1" smtClean="0"/>
              <a:t>、</a:t>
            </a:r>
            <a:endParaRPr lang="en-US" altLang="ja-JP" sz="2800" dirty="0" smtClean="0"/>
          </a:p>
          <a:p>
            <a:pPr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 smtClean="0"/>
              <a:t>「</a:t>
            </a:r>
            <a:r>
              <a:rPr lang="en-US" altLang="ja-JP" sz="2800" dirty="0" smtClean="0"/>
              <a:t>TEXT</a:t>
            </a:r>
            <a:r>
              <a:rPr lang="ja-JP" altLang="en-US" sz="2800" dirty="0" smtClean="0"/>
              <a:t>」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以下</a:t>
            </a:r>
            <a:r>
              <a:rPr lang="ja-JP" altLang="en-US" sz="2800" dirty="0" smtClean="0"/>
              <a:t>にテキスト</a:t>
            </a:r>
            <a:r>
              <a:rPr lang="en-US" altLang="ja-JP" sz="2800" dirty="0" smtClean="0"/>
              <a:t>(CUDA_*.</a:t>
            </a:r>
            <a:r>
              <a:rPr lang="en-US" altLang="ja-JP" sz="2800" dirty="0" err="1" smtClean="0"/>
              <a:t>pdf</a:t>
            </a:r>
            <a:r>
              <a:rPr lang="en-US" altLang="ja-JP" sz="2800" dirty="0" smtClean="0"/>
              <a:t>)</a:t>
            </a:r>
            <a:r>
              <a:rPr lang="ja-JP" altLang="en-US" sz="2800" dirty="0" err="1" smtClean="0"/>
              <a:t>、</a:t>
            </a:r>
            <a:endParaRPr lang="en-US" altLang="ja-JP" sz="2800" dirty="0" smtClean="0"/>
          </a:p>
          <a:p>
            <a:pPr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 smtClean="0"/>
              <a:t>「</a:t>
            </a:r>
            <a:r>
              <a:rPr lang="en-US" altLang="ja-JP" sz="2800" dirty="0" err="1" smtClean="0"/>
              <a:t>cuda</a:t>
            </a:r>
            <a:r>
              <a:rPr lang="ja-JP" altLang="en-US" sz="2800" dirty="0" smtClean="0"/>
              <a:t>」</a:t>
            </a:r>
            <a:r>
              <a:rPr lang="en-US" altLang="ja-JP" sz="2800" dirty="0" smtClean="0"/>
              <a:t> </a:t>
            </a:r>
            <a:r>
              <a:rPr lang="ja-JP" altLang="en-US" sz="2800" dirty="0" smtClean="0"/>
              <a:t>以下</a:t>
            </a:r>
            <a:r>
              <a:rPr lang="ja-JP" altLang="en-US" sz="2800" dirty="0" smtClean="0"/>
              <a:t>に演習</a:t>
            </a:r>
            <a:r>
              <a:rPr lang="ja-JP" altLang="en-US" sz="2800" dirty="0" smtClean="0"/>
              <a:t>で使うファイル、</a:t>
            </a:r>
            <a:endParaRPr lang="en-US" altLang="ja-JP" sz="2800" dirty="0" smtClean="0"/>
          </a:p>
          <a:p>
            <a:pPr>
              <a:buNone/>
            </a:pPr>
            <a:r>
              <a:rPr lang="en-US" altLang="ja-JP" sz="2800" dirty="0" smtClean="0"/>
              <a:t>	</a:t>
            </a:r>
            <a:r>
              <a:rPr lang="ja-JP" altLang="en-US" sz="2800" dirty="0" smtClean="0"/>
              <a:t>があります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A14298-62EF-4162-A8EC-B94694A5AF8D}" type="slidenum">
              <a:rPr lang="ja-JP" altLang="en-US"/>
              <a:pPr>
                <a:defRPr/>
              </a:pPr>
              <a:t>1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CUDA</a:t>
            </a:r>
            <a:r>
              <a:rPr lang="ja-JP" altLang="en-US" sz="4000" dirty="0" smtClean="0"/>
              <a:t>プログラミング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ホストとデバイス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プログラムの流れ</a:t>
            </a:r>
            <a:endParaRPr lang="en-US" altLang="ja-JP" dirty="0" smtClean="0"/>
          </a:p>
          <a:p>
            <a:r>
              <a:rPr lang="ja-JP" altLang="en-US" dirty="0" smtClean="0"/>
              <a:t>並列計算</a:t>
            </a:r>
            <a:endParaRPr lang="en-US" altLang="ja-JP" dirty="0" smtClean="0"/>
          </a:p>
          <a:p>
            <a:r>
              <a:rPr lang="en-US" altLang="ja-JP" dirty="0" smtClean="0"/>
              <a:t>WARP</a:t>
            </a:r>
          </a:p>
          <a:p>
            <a:r>
              <a:rPr lang="ja-JP" altLang="en-US" dirty="0" smtClean="0"/>
              <a:t>階層的メモリモデル</a:t>
            </a:r>
            <a:endParaRPr lang="en-US" altLang="ja-JP" dirty="0" smtClean="0"/>
          </a:p>
          <a:p>
            <a:r>
              <a:rPr lang="ja-JP" altLang="en-US" dirty="0" smtClean="0"/>
              <a:t>ランタイム</a:t>
            </a:r>
            <a:r>
              <a:rPr lang="en-US" altLang="ja-JP" dirty="0" smtClean="0"/>
              <a:t>API</a:t>
            </a:r>
          </a:p>
          <a:p>
            <a:r>
              <a:rPr lang="ja-JP" altLang="en-US" dirty="0" smtClean="0"/>
              <a:t>拡張機能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19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ホストとデバイス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686800" cy="5040312"/>
          </a:xfrm>
        </p:spPr>
        <p:txBody>
          <a:bodyPr/>
          <a:lstStyle/>
          <a:p>
            <a:r>
              <a:rPr lang="en-US" altLang="ja-JP" dirty="0" smtClean="0"/>
              <a:t>GPGPU</a:t>
            </a:r>
            <a:r>
              <a:rPr lang="ja-JP" altLang="en-US" dirty="0" smtClean="0"/>
              <a:t>では、「</a:t>
            </a:r>
            <a:r>
              <a:rPr lang="en-US" altLang="ja-JP" dirty="0" smtClean="0"/>
              <a:t>CPU</a:t>
            </a:r>
            <a:r>
              <a:rPr lang="ja-JP" altLang="en-US" dirty="0" smtClean="0"/>
              <a:t>」と「</a:t>
            </a:r>
            <a:r>
              <a:rPr lang="en-US" altLang="ja-JP" dirty="0" smtClean="0"/>
              <a:t>GPU</a:t>
            </a:r>
            <a:r>
              <a:rPr lang="ja-JP" altLang="en-US" dirty="0" smtClean="0"/>
              <a:t>」の両方を使用</a:t>
            </a:r>
            <a:endParaRPr lang="en-US" altLang="ja-JP" dirty="0" smtClean="0"/>
          </a:p>
          <a:p>
            <a:r>
              <a:rPr lang="en-US" altLang="ja-JP" dirty="0" smtClean="0"/>
              <a:t>CUDA</a:t>
            </a:r>
            <a:r>
              <a:rPr lang="ja-JP" altLang="en-US" dirty="0" smtClean="0"/>
              <a:t>では以下のように区別している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CPU</a:t>
            </a:r>
            <a:r>
              <a:rPr lang="ja-JP" altLang="en-US" dirty="0" smtClean="0"/>
              <a:t>やメインメモリ </a:t>
            </a:r>
            <a:r>
              <a:rPr lang="en-US" altLang="ja-JP" dirty="0" smtClean="0"/>
              <a:t>:</a:t>
            </a:r>
            <a:r>
              <a:rPr lang="ja-JP" altLang="en-US" dirty="0" smtClean="0"/>
              <a:t> 「ホスト」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GPU</a:t>
            </a:r>
            <a:r>
              <a:rPr lang="ja-JP" altLang="en-US" dirty="0" smtClean="0"/>
              <a:t>やビデオメモリ </a:t>
            </a:r>
            <a:r>
              <a:rPr lang="en-US" altLang="ja-JP" dirty="0" smtClean="0"/>
              <a:t>:</a:t>
            </a:r>
            <a:r>
              <a:rPr lang="ja-JP" altLang="en-US" dirty="0" smtClean="0"/>
              <a:t> 「デバイス」</a:t>
            </a:r>
            <a:endParaRPr lang="en-US" altLang="ja-JP" dirty="0" smtClean="0"/>
          </a:p>
          <a:p>
            <a:r>
              <a:rPr lang="ja-JP" altLang="en-US" dirty="0" smtClean="0"/>
              <a:t>デバイスコードは、デバイスで実行されるコード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デバイスコードを「カーネル」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デバイス上で動作する</a:t>
            </a:r>
            <a:r>
              <a:rPr lang="ja-JP" altLang="ja-JP" dirty="0" smtClean="0"/>
              <a:t>関数を「カーネル関数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と呼ぶこともある</a:t>
            </a:r>
            <a:endParaRPr lang="en-US" altLang="ja-JP" dirty="0" smtClean="0"/>
          </a:p>
          <a:p>
            <a:r>
              <a:rPr lang="ja-JP" altLang="en-US" dirty="0" smtClean="0"/>
              <a:t>ホストコードは、ホストで実行されるコード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20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プログラムの流れ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21</a:t>
            </a:fld>
            <a:endParaRPr lang="ja-JP" altLang="en-US"/>
          </a:p>
        </p:txBody>
      </p:sp>
      <p:grpSp>
        <p:nvGrpSpPr>
          <p:cNvPr id="40" name="グループ化 39"/>
          <p:cNvGrpSpPr/>
          <p:nvPr/>
        </p:nvGrpSpPr>
        <p:grpSpPr>
          <a:xfrm>
            <a:off x="395536" y="1268760"/>
            <a:ext cx="8389177" cy="5112568"/>
            <a:chOff x="395536" y="1851520"/>
            <a:chExt cx="8389177" cy="5609928"/>
          </a:xfrm>
        </p:grpSpPr>
        <p:sp>
          <p:nvSpPr>
            <p:cNvPr id="21" name="正方形/長方形 20"/>
            <p:cNvSpPr/>
            <p:nvPr/>
          </p:nvSpPr>
          <p:spPr>
            <a:xfrm>
              <a:off x="395536" y="1851520"/>
              <a:ext cx="4068697" cy="56099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716016" y="1851520"/>
              <a:ext cx="4068697" cy="56099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395536" y="1851520"/>
              <a:ext cx="1193125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2400" dirty="0" smtClean="0"/>
                <a:t>ホスト</a:t>
              </a:r>
              <a:endParaRPr kumimoji="1" lang="ja-JP" altLang="en-US" sz="2400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4716016" y="1851520"/>
              <a:ext cx="1664148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2400" dirty="0" smtClean="0"/>
                <a:t>デバイス</a:t>
              </a:r>
              <a:endParaRPr kumimoji="1" lang="ja-JP" altLang="en-US" sz="2400" dirty="0"/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554000" y="2411696"/>
              <a:ext cx="3009888" cy="5065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>
                  <a:latin typeface="+mj-lt"/>
                </a:rPr>
                <a:t>1. </a:t>
              </a:r>
              <a:r>
                <a:rPr kumimoji="1" lang="ja-JP" altLang="en-US" sz="2400" dirty="0" smtClean="0"/>
                <a:t>ホストコードの実行</a:t>
              </a:r>
              <a:endParaRPr kumimoji="1" lang="ja-JP" altLang="en-US" sz="24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554000" y="3297473"/>
              <a:ext cx="3657960" cy="5065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>
                  <a:latin typeface="+mj-lt"/>
                </a:rPr>
                <a:t>2. </a:t>
              </a:r>
              <a:r>
                <a:rPr lang="ja-JP" altLang="en-US" sz="2400" dirty="0" smtClean="0"/>
                <a:t>デバイスにデータを転送</a:t>
              </a:r>
              <a:endParaRPr kumimoji="1" lang="ja-JP" altLang="en-US" sz="2400" dirty="0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54000" y="4183250"/>
              <a:ext cx="3297920" cy="5065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>
                  <a:latin typeface="+mj-lt"/>
                </a:rPr>
                <a:t>3. </a:t>
              </a:r>
              <a:r>
                <a:rPr lang="ja-JP" altLang="en-US" sz="2400" dirty="0" smtClean="0"/>
                <a:t>デバイスコードを起動</a:t>
              </a:r>
              <a:endParaRPr kumimoji="1" lang="ja-JP" altLang="en-US" sz="2400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4926809" y="5069029"/>
              <a:ext cx="3353848" cy="5065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>
                  <a:latin typeface="+mj-lt"/>
                </a:rPr>
                <a:t>4. </a:t>
              </a:r>
              <a:r>
                <a:rPr lang="ja-JP" altLang="en-US" sz="2400" dirty="0" smtClean="0"/>
                <a:t>デバイスコードの実行</a:t>
              </a:r>
              <a:endParaRPr kumimoji="1" lang="ja-JP" altLang="en-US" sz="2400" dirty="0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70080" y="5954807"/>
              <a:ext cx="3713888" cy="5065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smtClean="0">
                  <a:latin typeface="+mj-lt"/>
                </a:rPr>
                <a:t>5. </a:t>
              </a:r>
              <a:r>
                <a:rPr kumimoji="1" lang="ja-JP" altLang="en-US" sz="2400" dirty="0" smtClean="0"/>
                <a:t>ホストに実行結果を転送</a:t>
              </a:r>
              <a:endParaRPr kumimoji="1" lang="ja-JP" altLang="en-US" sz="2400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571893" y="6870929"/>
              <a:ext cx="2631956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6. </a:t>
              </a:r>
              <a:r>
                <a:rPr lang="ja-JP" altLang="en-US" sz="2400" dirty="0" smtClean="0"/>
                <a:t>実行結果を処理</a:t>
              </a:r>
              <a:endParaRPr kumimoji="1" lang="ja-JP" altLang="en-US" sz="2400" dirty="0"/>
            </a:p>
          </p:txBody>
        </p:sp>
        <p:cxnSp>
          <p:nvCxnSpPr>
            <p:cNvPr id="31" name="直線矢印コネクタ 30"/>
            <p:cNvCxnSpPr/>
            <p:nvPr/>
          </p:nvCxnSpPr>
          <p:spPr>
            <a:xfrm>
              <a:off x="1259632" y="2878690"/>
              <a:ext cx="0" cy="4559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/>
            <p:nvPr/>
          </p:nvCxnSpPr>
          <p:spPr>
            <a:xfrm>
              <a:off x="1259632" y="3747834"/>
              <a:ext cx="0" cy="50628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>
              <a:stCxn id="28" idx="1"/>
              <a:endCxn id="29" idx="3"/>
            </p:cNvCxnSpPr>
            <p:nvPr/>
          </p:nvCxnSpPr>
          <p:spPr>
            <a:xfrm flipH="1">
              <a:off x="4283968" y="5322318"/>
              <a:ext cx="642841" cy="88577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>
              <a:stCxn id="27" idx="3"/>
              <a:endCxn id="28" idx="1"/>
            </p:cNvCxnSpPr>
            <p:nvPr/>
          </p:nvCxnSpPr>
          <p:spPr>
            <a:xfrm>
              <a:off x="3851920" y="4436539"/>
              <a:ext cx="1074889" cy="88577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直線矢印コネクタ 43"/>
          <p:cNvCxnSpPr/>
          <p:nvPr/>
        </p:nvCxnSpPr>
        <p:spPr>
          <a:xfrm>
            <a:off x="1259632" y="5415869"/>
            <a:ext cx="0" cy="461403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プログラムの流れ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例 </a:t>
            </a:r>
            <a:r>
              <a:rPr lang="en-US" altLang="ja-JP" sz="4000" dirty="0" smtClean="0"/>
              <a:t>- </a:t>
            </a:r>
            <a:r>
              <a:rPr lang="ja-JP" altLang="en-US" sz="4000" dirty="0" smtClean="0"/>
              <a:t>ホストコード</a:t>
            </a:r>
            <a:endParaRPr lang="ja-JP" altLang="en-US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22</a:t>
            </a:fld>
            <a:endParaRPr lang="ja-JP" altLang="en-US" dirty="0"/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 bwMode="auto">
          <a:xfrm>
            <a:off x="609600" y="1268760"/>
            <a:ext cx="8229600" cy="5192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itchFamily="49" charset="-128"/>
                <a:ea typeface="ＭＳ ゴシック" pitchFamily="49" charset="-128"/>
                <a:cs typeface="+mn-cs"/>
              </a:rPr>
              <a:t>	float *a, *b, *c; </a:t>
            </a: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ＭＳ ゴシック" pitchFamily="49" charset="-128"/>
                <a:ea typeface="ＭＳ ゴシック" pitchFamily="49" charset="-128"/>
                <a:cs typeface="+mn-cs"/>
              </a:rPr>
              <a:t>// </a:t>
            </a: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ＭＳ ゴシック" pitchFamily="49" charset="-128"/>
                <a:ea typeface="ＭＳ ゴシック" pitchFamily="49" charset="-128"/>
                <a:cs typeface="+mn-cs"/>
              </a:rPr>
              <a:t>ホスト側の行列データ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ＭＳ ゴシック" pitchFamily="49" charset="-128"/>
              <a:ea typeface="ＭＳ ゴシック" pitchFamily="49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itchFamily="49" charset="-128"/>
                <a:ea typeface="ＭＳ ゴシック" pitchFamily="49" charset="-128"/>
                <a:cs typeface="+mn-cs"/>
              </a:rPr>
              <a:t>	float *</a:t>
            </a:r>
            <a:r>
              <a:rPr kumimoji="1" lang="en-US" altLang="ja-JP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itchFamily="49" charset="-128"/>
                <a:ea typeface="ＭＳ ゴシック" pitchFamily="49" charset="-128"/>
                <a:cs typeface="+mn-cs"/>
              </a:rPr>
              <a:t>dev_a</a:t>
            </a: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itchFamily="49" charset="-128"/>
                <a:ea typeface="ＭＳ ゴシック" pitchFamily="49" charset="-128"/>
                <a:cs typeface="+mn-cs"/>
              </a:rPr>
              <a:t>, *</a:t>
            </a:r>
            <a:r>
              <a:rPr kumimoji="1" lang="en-US" altLang="ja-JP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itchFamily="49" charset="-128"/>
                <a:ea typeface="ＭＳ ゴシック" pitchFamily="49" charset="-128"/>
                <a:cs typeface="+mn-cs"/>
              </a:rPr>
              <a:t>dev_b</a:t>
            </a: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itchFamily="49" charset="-128"/>
                <a:ea typeface="ＭＳ ゴシック" pitchFamily="49" charset="-128"/>
                <a:cs typeface="+mn-cs"/>
              </a:rPr>
              <a:t>, *</a:t>
            </a:r>
            <a:r>
              <a:rPr kumimoji="1" lang="en-US" altLang="ja-JP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itchFamily="49" charset="-128"/>
                <a:ea typeface="ＭＳ ゴシック" pitchFamily="49" charset="-128"/>
                <a:cs typeface="+mn-cs"/>
              </a:rPr>
              <a:t>dev_c</a:t>
            </a: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itchFamily="49" charset="-128"/>
                <a:ea typeface="ＭＳ ゴシック" pitchFamily="49" charset="-128"/>
                <a:cs typeface="+mn-cs"/>
              </a:rPr>
              <a:t>; </a:t>
            </a: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ＭＳ ゴシック" pitchFamily="49" charset="-128"/>
                <a:ea typeface="ＭＳ ゴシック" pitchFamily="49" charset="-128"/>
                <a:cs typeface="+mn-cs"/>
              </a:rPr>
              <a:t>// </a:t>
            </a: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ＭＳ ゴシック" pitchFamily="49" charset="-128"/>
                <a:ea typeface="ＭＳ ゴシック" pitchFamily="49" charset="-128"/>
                <a:cs typeface="+mn-cs"/>
              </a:rPr>
              <a:t>デバイス側の行列データ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ＭＳ ゴシック" pitchFamily="49" charset="-128"/>
              <a:ea typeface="ＭＳ ゴシック" pitchFamily="49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ja-JP" sz="1600" noProof="0" dirty="0" smtClean="0">
                <a:latin typeface="ＭＳ ゴシック" pitchFamily="49" charset="-128"/>
                <a:ea typeface="ＭＳ ゴシック" pitchFamily="49" charset="-128"/>
              </a:rPr>
              <a:t>	dim3 grid(N/BLOCK_SIZE, N/BLOCK_SIZE); </a:t>
            </a:r>
            <a:r>
              <a:rPr lang="en-US" altLang="ja-JP" sz="1600" noProof="0" dirty="0" smtClean="0">
                <a:solidFill>
                  <a:srgbClr val="0070C0"/>
                </a:solidFill>
                <a:latin typeface="ＭＳ ゴシック" pitchFamily="49" charset="-128"/>
                <a:ea typeface="ＭＳ ゴシック" pitchFamily="49" charset="-128"/>
              </a:rPr>
              <a:t>// </a:t>
            </a:r>
            <a:r>
              <a:rPr lang="ja-JP" altLang="en-US" sz="1600" noProof="0" dirty="0" smtClean="0">
                <a:solidFill>
                  <a:srgbClr val="0070C0"/>
                </a:solidFill>
                <a:latin typeface="ＭＳ ゴシック" pitchFamily="49" charset="-128"/>
                <a:ea typeface="ＭＳ ゴシック" pitchFamily="49" charset="-128"/>
              </a:rPr>
              <a:t>グリッドサイズ</a:t>
            </a:r>
            <a:endParaRPr lang="en-US" altLang="ja-JP" sz="1600" noProof="0" dirty="0" smtClean="0">
              <a:solidFill>
                <a:srgbClr val="0070C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ja-JP" sz="1600" noProof="0" dirty="0" smtClean="0">
                <a:latin typeface="ＭＳ ゴシック" pitchFamily="49" charset="-128"/>
                <a:ea typeface="ＭＳ ゴシック" pitchFamily="49" charset="-128"/>
              </a:rPr>
              <a:t>	dim3 block(BLOCK_SIZE, BLOCK_SIZE); </a:t>
            </a:r>
            <a:r>
              <a:rPr lang="en-US" altLang="ja-JP" sz="1600" noProof="0" dirty="0" smtClean="0">
                <a:solidFill>
                  <a:srgbClr val="0070C0"/>
                </a:solidFill>
                <a:latin typeface="ＭＳ ゴシック" pitchFamily="49" charset="-128"/>
                <a:ea typeface="ＭＳ ゴシック" pitchFamily="49" charset="-128"/>
              </a:rPr>
              <a:t>// </a:t>
            </a:r>
            <a:r>
              <a:rPr lang="ja-JP" altLang="en-US" sz="1600" noProof="0" dirty="0" smtClean="0">
                <a:solidFill>
                  <a:srgbClr val="0070C0"/>
                </a:solidFill>
                <a:latin typeface="ＭＳ ゴシック" pitchFamily="49" charset="-128"/>
                <a:ea typeface="ＭＳ ゴシック" pitchFamily="49" charset="-128"/>
              </a:rPr>
              <a:t>ブロックサイズ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ＭＳ ゴシック" pitchFamily="49" charset="-128"/>
              <a:ea typeface="ＭＳ ゴシック" pitchFamily="49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ja-JP" sz="1600" dirty="0" smtClean="0">
                <a:latin typeface="ＭＳ ゴシック" pitchFamily="49" charset="-128"/>
                <a:ea typeface="ＭＳ ゴシック" pitchFamily="49" charset="-128"/>
              </a:rPr>
              <a:t>	...</a:t>
            </a:r>
          </a:p>
          <a:p>
            <a:pPr marL="342900" lvl="0" indent="-342900">
              <a:spcBef>
                <a:spcPct val="20000"/>
              </a:spcBef>
            </a:pP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itchFamily="49" charset="-128"/>
                <a:ea typeface="ＭＳ ゴシック" pitchFamily="49" charset="-128"/>
                <a:cs typeface="+mn-cs"/>
              </a:rPr>
              <a:t>	</a:t>
            </a:r>
            <a:r>
              <a:rPr lang="en-US" altLang="ja-JP" sz="1600" dirty="0" smtClean="0">
                <a:solidFill>
                  <a:srgbClr val="0070C0"/>
                </a:solidFill>
                <a:latin typeface="ＭＳ ゴシック" pitchFamily="49" charset="-128"/>
                <a:ea typeface="ＭＳ ゴシック" pitchFamily="49" charset="-128"/>
              </a:rPr>
              <a:t>/* </a:t>
            </a:r>
            <a:r>
              <a:rPr lang="ja-JP" altLang="en-US" sz="1600" dirty="0" smtClean="0">
                <a:solidFill>
                  <a:srgbClr val="0070C0"/>
                </a:solidFill>
                <a:latin typeface="ＭＳ ゴシック" pitchFamily="49" charset="-128"/>
                <a:ea typeface="ＭＳ ゴシック" pitchFamily="49" charset="-128"/>
              </a:rPr>
              <a:t>デバイスメモリの確保 </a:t>
            </a:r>
            <a:r>
              <a:rPr lang="en-US" altLang="ja-JP" sz="1600" dirty="0" smtClean="0">
                <a:solidFill>
                  <a:srgbClr val="0070C0"/>
                </a:solidFill>
                <a:latin typeface="ＭＳ ゴシック" pitchFamily="49" charset="-128"/>
                <a:ea typeface="ＭＳ ゴシック" pitchFamily="49" charset="-128"/>
              </a:rPr>
              <a:t>*/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ＭＳ ゴシック" pitchFamily="49" charset="-128"/>
              <a:ea typeface="ＭＳ ゴシック" pitchFamily="49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itchFamily="49" charset="-128"/>
                <a:ea typeface="ＭＳ ゴシック" pitchFamily="49" charset="-128"/>
                <a:cs typeface="+mn-cs"/>
              </a:rPr>
              <a:t>	</a:t>
            </a:r>
            <a:r>
              <a:rPr kumimoji="1" lang="en-US" altLang="ja-JP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itchFamily="49" charset="-128"/>
                <a:ea typeface="ＭＳ ゴシック" pitchFamily="49" charset="-128"/>
                <a:cs typeface="+mn-cs"/>
              </a:rPr>
              <a:t>cudaMalloc</a:t>
            </a: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itchFamily="49" charset="-128"/>
                <a:ea typeface="ＭＳ ゴシック" pitchFamily="49" charset="-128"/>
                <a:cs typeface="+mn-cs"/>
              </a:rPr>
              <a:t>((void **)&amp;</a:t>
            </a:r>
            <a:r>
              <a:rPr kumimoji="1" lang="en-US" altLang="ja-JP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itchFamily="49" charset="-128"/>
                <a:ea typeface="ＭＳ ゴシック" pitchFamily="49" charset="-128"/>
                <a:cs typeface="+mn-cs"/>
              </a:rPr>
              <a:t>dev_a</a:t>
            </a: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itchFamily="49" charset="-128"/>
                <a:ea typeface="ＭＳ ゴシック" pitchFamily="49" charset="-128"/>
                <a:cs typeface="+mn-cs"/>
              </a:rPr>
              <a:t>, N*N*</a:t>
            </a:r>
            <a:r>
              <a:rPr kumimoji="1" lang="en-US" altLang="ja-JP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itchFamily="49" charset="-128"/>
                <a:ea typeface="ＭＳ ゴシック" pitchFamily="49" charset="-128"/>
                <a:cs typeface="+mn-cs"/>
              </a:rPr>
              <a:t>sizeof</a:t>
            </a: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itchFamily="49" charset="-128"/>
                <a:ea typeface="ＭＳ ゴシック" pitchFamily="49" charset="-128"/>
                <a:cs typeface="+mn-cs"/>
              </a:rPr>
              <a:t>(float));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ja-JP" sz="1600" dirty="0" smtClean="0">
                <a:latin typeface="ＭＳ ゴシック" pitchFamily="49" charset="-128"/>
                <a:ea typeface="ＭＳ ゴシック" pitchFamily="49" charset="-128"/>
              </a:rPr>
              <a:t>	</a:t>
            </a:r>
            <a:r>
              <a:rPr lang="en-US" altLang="ja-JP" sz="1600" dirty="0" err="1" smtClean="0">
                <a:latin typeface="ＭＳ ゴシック" pitchFamily="49" charset="-128"/>
                <a:ea typeface="ＭＳ ゴシック" pitchFamily="49" charset="-128"/>
              </a:rPr>
              <a:t>cudaMalloc</a:t>
            </a:r>
            <a:r>
              <a:rPr lang="en-US" altLang="ja-JP" sz="1600" dirty="0" smtClean="0">
                <a:latin typeface="ＭＳ ゴシック" pitchFamily="49" charset="-128"/>
                <a:ea typeface="ＭＳ ゴシック" pitchFamily="49" charset="-128"/>
              </a:rPr>
              <a:t>((void **)&amp;</a:t>
            </a:r>
            <a:r>
              <a:rPr lang="en-US" altLang="ja-JP" sz="1600" dirty="0" err="1" smtClean="0">
                <a:latin typeface="ＭＳ ゴシック" pitchFamily="49" charset="-128"/>
                <a:ea typeface="ＭＳ ゴシック" pitchFamily="49" charset="-128"/>
              </a:rPr>
              <a:t>dev_b</a:t>
            </a:r>
            <a:r>
              <a:rPr lang="en-US" altLang="ja-JP" sz="1600" dirty="0" smtClean="0">
                <a:latin typeface="ＭＳ ゴシック" pitchFamily="49" charset="-128"/>
                <a:ea typeface="ＭＳ ゴシック" pitchFamily="49" charset="-128"/>
              </a:rPr>
              <a:t>, N*N*</a:t>
            </a:r>
            <a:r>
              <a:rPr lang="en-US" altLang="ja-JP" sz="1600" dirty="0" err="1" smtClean="0">
                <a:latin typeface="ＭＳ ゴシック" pitchFamily="49" charset="-128"/>
                <a:ea typeface="ＭＳ ゴシック" pitchFamily="49" charset="-128"/>
              </a:rPr>
              <a:t>sizeof</a:t>
            </a:r>
            <a:r>
              <a:rPr lang="en-US" altLang="ja-JP" sz="1600" dirty="0" smtClean="0">
                <a:latin typeface="ＭＳ ゴシック" pitchFamily="49" charset="-128"/>
                <a:ea typeface="ＭＳ ゴシック" pitchFamily="49" charset="-128"/>
              </a:rPr>
              <a:t>(float));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ja-JP" sz="1600" dirty="0" smtClean="0">
                <a:latin typeface="ＭＳ ゴシック" pitchFamily="49" charset="-128"/>
                <a:ea typeface="ＭＳ ゴシック" pitchFamily="49" charset="-128"/>
              </a:rPr>
              <a:t>	</a:t>
            </a:r>
            <a:r>
              <a:rPr lang="en-US" altLang="ja-JP" sz="1600" dirty="0" err="1" smtClean="0">
                <a:latin typeface="ＭＳ ゴシック" pitchFamily="49" charset="-128"/>
                <a:ea typeface="ＭＳ ゴシック" pitchFamily="49" charset="-128"/>
              </a:rPr>
              <a:t>cudaMalloc</a:t>
            </a:r>
            <a:r>
              <a:rPr lang="en-US" altLang="ja-JP" sz="1600" dirty="0" smtClean="0">
                <a:latin typeface="ＭＳ ゴシック" pitchFamily="49" charset="-128"/>
                <a:ea typeface="ＭＳ ゴシック" pitchFamily="49" charset="-128"/>
              </a:rPr>
              <a:t>((void **)&amp;</a:t>
            </a:r>
            <a:r>
              <a:rPr lang="en-US" altLang="ja-JP" sz="1600" dirty="0" err="1" smtClean="0">
                <a:latin typeface="ＭＳ ゴシック" pitchFamily="49" charset="-128"/>
                <a:ea typeface="ＭＳ ゴシック" pitchFamily="49" charset="-128"/>
              </a:rPr>
              <a:t>dev_c</a:t>
            </a:r>
            <a:r>
              <a:rPr lang="en-US" altLang="ja-JP" sz="1600" dirty="0" smtClean="0">
                <a:latin typeface="ＭＳ ゴシック" pitchFamily="49" charset="-128"/>
                <a:ea typeface="ＭＳ ゴシック" pitchFamily="49" charset="-128"/>
              </a:rPr>
              <a:t>, N*N*</a:t>
            </a:r>
            <a:r>
              <a:rPr lang="en-US" altLang="ja-JP" sz="1600" dirty="0" err="1" smtClean="0">
                <a:latin typeface="ＭＳ ゴシック" pitchFamily="49" charset="-128"/>
                <a:ea typeface="ＭＳ ゴシック" pitchFamily="49" charset="-128"/>
              </a:rPr>
              <a:t>sizeof</a:t>
            </a:r>
            <a:r>
              <a:rPr lang="en-US" altLang="ja-JP" sz="1600" dirty="0" smtClean="0">
                <a:latin typeface="ＭＳ ゴシック" pitchFamily="49" charset="-128"/>
                <a:ea typeface="ＭＳ ゴシック" pitchFamily="49" charset="-128"/>
              </a:rPr>
              <a:t>(float));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ja-JP" sz="1600" dirty="0" smtClean="0">
                <a:latin typeface="ＭＳ ゴシック" pitchFamily="49" charset="-128"/>
                <a:ea typeface="ＭＳ ゴシック" pitchFamily="49" charset="-128"/>
              </a:rPr>
              <a:t>	</a:t>
            </a:r>
            <a:r>
              <a:rPr lang="en-US" altLang="ja-JP" sz="1600" dirty="0" smtClean="0">
                <a:solidFill>
                  <a:srgbClr val="0070C0"/>
                </a:solidFill>
                <a:latin typeface="ＭＳ ゴシック" pitchFamily="49" charset="-128"/>
                <a:ea typeface="ＭＳ ゴシック" pitchFamily="49" charset="-128"/>
              </a:rPr>
              <a:t>/* </a:t>
            </a:r>
            <a:r>
              <a:rPr lang="ja-JP" altLang="en-US" sz="1600" dirty="0" smtClean="0">
                <a:solidFill>
                  <a:srgbClr val="0070C0"/>
                </a:solidFill>
                <a:latin typeface="ＭＳ ゴシック" pitchFamily="49" charset="-128"/>
                <a:ea typeface="ＭＳ ゴシック" pitchFamily="49" charset="-128"/>
              </a:rPr>
              <a:t>ホストからデバイスへデータをコピー </a:t>
            </a:r>
            <a:r>
              <a:rPr lang="en-US" altLang="ja-JP" sz="1600" dirty="0" smtClean="0">
                <a:solidFill>
                  <a:srgbClr val="0070C0"/>
                </a:solidFill>
                <a:latin typeface="ＭＳ ゴシック" pitchFamily="49" charset="-128"/>
                <a:ea typeface="ＭＳ ゴシック" pitchFamily="49" charset="-128"/>
              </a:rPr>
              <a:t>*/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ja-JP" sz="1600" dirty="0" smtClean="0">
                <a:latin typeface="ＭＳ ゴシック" pitchFamily="49" charset="-128"/>
                <a:ea typeface="ＭＳ ゴシック" pitchFamily="49" charset="-128"/>
              </a:rPr>
              <a:t>	</a:t>
            </a:r>
            <a:r>
              <a:rPr lang="en-US" altLang="ja-JP" sz="1600" dirty="0" err="1" smtClean="0">
                <a:latin typeface="ＭＳ ゴシック" pitchFamily="49" charset="-128"/>
                <a:ea typeface="ＭＳ ゴシック" pitchFamily="49" charset="-128"/>
              </a:rPr>
              <a:t>cudaMemcpy</a:t>
            </a:r>
            <a:r>
              <a:rPr lang="en-US" altLang="ja-JP" sz="1600" dirty="0" smtClean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600" dirty="0" err="1" smtClean="0">
                <a:latin typeface="ＭＳ ゴシック" pitchFamily="49" charset="-128"/>
                <a:ea typeface="ＭＳ ゴシック" pitchFamily="49" charset="-128"/>
              </a:rPr>
              <a:t>dev_a</a:t>
            </a:r>
            <a:r>
              <a:rPr lang="en-US" altLang="ja-JP" sz="1600" dirty="0" smtClean="0">
                <a:latin typeface="ＭＳ ゴシック" pitchFamily="49" charset="-128"/>
                <a:ea typeface="ＭＳ ゴシック" pitchFamily="49" charset="-128"/>
              </a:rPr>
              <a:t>, a, N*N*</a:t>
            </a:r>
            <a:r>
              <a:rPr lang="en-US" altLang="ja-JP" sz="1600" dirty="0" err="1" smtClean="0">
                <a:latin typeface="ＭＳ ゴシック" pitchFamily="49" charset="-128"/>
                <a:ea typeface="ＭＳ ゴシック" pitchFamily="49" charset="-128"/>
              </a:rPr>
              <a:t>sizeof</a:t>
            </a:r>
            <a:r>
              <a:rPr lang="en-US" altLang="ja-JP" sz="1600" dirty="0" smtClean="0">
                <a:latin typeface="ＭＳ ゴシック" pitchFamily="49" charset="-128"/>
                <a:ea typeface="ＭＳ ゴシック" pitchFamily="49" charset="-128"/>
              </a:rPr>
              <a:t>(float), </a:t>
            </a:r>
            <a:r>
              <a:rPr lang="en-US" altLang="ja-JP" sz="1600" dirty="0" err="1" smtClean="0">
                <a:latin typeface="ＭＳ ゴシック" pitchFamily="49" charset="-128"/>
                <a:ea typeface="ＭＳ ゴシック" pitchFamily="49" charset="-128"/>
              </a:rPr>
              <a:t>cudaMemcpyHostToDevice</a:t>
            </a:r>
            <a:r>
              <a:rPr lang="en-US" altLang="ja-JP" sz="1600" dirty="0" smtClean="0">
                <a:latin typeface="ＭＳ ゴシック" pitchFamily="49" charset="-128"/>
                <a:ea typeface="ＭＳ ゴシック" pitchFamily="49" charset="-128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ja-JP" sz="1600" dirty="0" smtClean="0">
                <a:latin typeface="ＭＳ ゴシック" pitchFamily="49" charset="-128"/>
                <a:ea typeface="ＭＳ ゴシック" pitchFamily="49" charset="-128"/>
              </a:rPr>
              <a:t>	</a:t>
            </a:r>
            <a:r>
              <a:rPr lang="en-US" altLang="ja-JP" sz="1600" dirty="0" err="1" smtClean="0">
                <a:latin typeface="ＭＳ ゴシック" pitchFamily="49" charset="-128"/>
                <a:ea typeface="ＭＳ ゴシック" pitchFamily="49" charset="-128"/>
              </a:rPr>
              <a:t>cudaMemcpy</a:t>
            </a:r>
            <a:r>
              <a:rPr lang="en-US" altLang="ja-JP" sz="1600" dirty="0" smtClean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en-US" altLang="ja-JP" sz="1600" dirty="0" err="1" smtClean="0">
                <a:latin typeface="ＭＳ ゴシック" pitchFamily="49" charset="-128"/>
                <a:ea typeface="ＭＳ ゴシック" pitchFamily="49" charset="-128"/>
              </a:rPr>
              <a:t>dev_b</a:t>
            </a:r>
            <a:r>
              <a:rPr lang="en-US" altLang="ja-JP" sz="1600" dirty="0" smtClean="0">
                <a:latin typeface="ＭＳ ゴシック" pitchFamily="49" charset="-128"/>
                <a:ea typeface="ＭＳ ゴシック" pitchFamily="49" charset="-128"/>
              </a:rPr>
              <a:t>, b, N*N*</a:t>
            </a:r>
            <a:r>
              <a:rPr lang="en-US" altLang="ja-JP" sz="1600" dirty="0" err="1" smtClean="0">
                <a:latin typeface="ＭＳ ゴシック" pitchFamily="49" charset="-128"/>
                <a:ea typeface="ＭＳ ゴシック" pitchFamily="49" charset="-128"/>
              </a:rPr>
              <a:t>sizeof</a:t>
            </a:r>
            <a:r>
              <a:rPr lang="en-US" altLang="ja-JP" sz="1600" dirty="0" smtClean="0">
                <a:latin typeface="ＭＳ ゴシック" pitchFamily="49" charset="-128"/>
                <a:ea typeface="ＭＳ ゴシック" pitchFamily="49" charset="-128"/>
              </a:rPr>
              <a:t>(float), </a:t>
            </a:r>
            <a:r>
              <a:rPr lang="en-US" altLang="ja-JP" sz="1600" dirty="0" err="1" smtClean="0">
                <a:latin typeface="ＭＳ ゴシック" pitchFamily="49" charset="-128"/>
                <a:ea typeface="ＭＳ ゴシック" pitchFamily="49" charset="-128"/>
              </a:rPr>
              <a:t>cudaMemcpyHostToDevice</a:t>
            </a:r>
            <a:r>
              <a:rPr lang="en-US" altLang="ja-JP" sz="1600" dirty="0" smtClean="0">
                <a:latin typeface="ＭＳ ゴシック" pitchFamily="49" charset="-128"/>
                <a:ea typeface="ＭＳ ゴシック" pitchFamily="49" charset="-128"/>
              </a:rPr>
              <a:t>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ja-JP" sz="1600" dirty="0" smtClean="0">
                <a:latin typeface="ＭＳ ゴシック" pitchFamily="49" charset="-128"/>
                <a:ea typeface="ＭＳ ゴシック" pitchFamily="49" charset="-128"/>
              </a:rPr>
              <a:t>	</a:t>
            </a:r>
            <a:r>
              <a:rPr lang="en-US" altLang="ja-JP" sz="1600" dirty="0" smtClean="0">
                <a:solidFill>
                  <a:srgbClr val="0070C0"/>
                </a:solidFill>
                <a:latin typeface="ＭＳ ゴシック" pitchFamily="49" charset="-128"/>
                <a:ea typeface="ＭＳ ゴシック" pitchFamily="49" charset="-128"/>
              </a:rPr>
              <a:t>/* </a:t>
            </a:r>
            <a:r>
              <a:rPr lang="ja-JP" altLang="en-US" sz="1600" dirty="0" smtClean="0">
                <a:solidFill>
                  <a:srgbClr val="0070C0"/>
                </a:solidFill>
                <a:latin typeface="ＭＳ ゴシック" pitchFamily="49" charset="-128"/>
                <a:ea typeface="ＭＳ ゴシック" pitchFamily="49" charset="-128"/>
              </a:rPr>
              <a:t>デバイスコードの起動 </a:t>
            </a:r>
            <a:r>
              <a:rPr lang="en-US" altLang="ja-JP" sz="1600" dirty="0" smtClean="0">
                <a:solidFill>
                  <a:srgbClr val="0070C0"/>
                </a:solidFill>
                <a:latin typeface="ＭＳ ゴシック" pitchFamily="49" charset="-128"/>
                <a:ea typeface="ＭＳ ゴシック" pitchFamily="49" charset="-128"/>
              </a:rPr>
              <a:t>*/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ja-JP" sz="1600" dirty="0" smtClean="0">
                <a:latin typeface="ＭＳ ゴシック" pitchFamily="49" charset="-128"/>
                <a:ea typeface="ＭＳ ゴシック" pitchFamily="49" charset="-128"/>
              </a:rPr>
              <a:t>	</a:t>
            </a:r>
            <a:r>
              <a:rPr lang="en-US" altLang="ja-JP" sz="1600" b="1" dirty="0" err="1" smtClean="0">
                <a:latin typeface="ＭＳ ゴシック" pitchFamily="49" charset="-128"/>
                <a:ea typeface="ＭＳ ゴシック" pitchFamily="49" charset="-128"/>
              </a:rPr>
              <a:t>matrix_mul</a:t>
            </a:r>
            <a:r>
              <a:rPr lang="en-US" altLang="ja-JP" sz="1600" b="1" dirty="0" smtClean="0">
                <a:latin typeface="ＭＳ ゴシック" pitchFamily="49" charset="-128"/>
                <a:ea typeface="ＭＳ ゴシック" pitchFamily="49" charset="-128"/>
              </a:rPr>
              <a:t>&lt;&lt;&lt;grid, block&gt;&gt;&gt;(</a:t>
            </a:r>
            <a:r>
              <a:rPr lang="en-US" altLang="ja-JP" sz="1600" b="1" dirty="0" err="1" smtClean="0">
                <a:latin typeface="ＭＳ ゴシック" pitchFamily="49" charset="-128"/>
                <a:ea typeface="ＭＳ ゴシック" pitchFamily="49" charset="-128"/>
              </a:rPr>
              <a:t>dev_a</a:t>
            </a:r>
            <a:r>
              <a:rPr lang="en-US" altLang="ja-JP" sz="1600" b="1" dirty="0" smtClean="0">
                <a:latin typeface="ＭＳ ゴシック" pitchFamily="49" charset="-128"/>
                <a:ea typeface="ＭＳ ゴシック" pitchFamily="49" charset="-128"/>
              </a:rPr>
              <a:t>, </a:t>
            </a:r>
            <a:r>
              <a:rPr lang="en-US" altLang="ja-JP" sz="1600" b="1" dirty="0" err="1" smtClean="0">
                <a:latin typeface="ＭＳ ゴシック" pitchFamily="49" charset="-128"/>
                <a:ea typeface="ＭＳ ゴシック" pitchFamily="49" charset="-128"/>
              </a:rPr>
              <a:t>dev_b</a:t>
            </a:r>
            <a:r>
              <a:rPr lang="en-US" altLang="ja-JP" sz="1600" b="1" dirty="0" smtClean="0">
                <a:latin typeface="ＭＳ ゴシック" pitchFamily="49" charset="-128"/>
                <a:ea typeface="ＭＳ ゴシック" pitchFamily="49" charset="-128"/>
              </a:rPr>
              <a:t>, </a:t>
            </a:r>
            <a:r>
              <a:rPr lang="en-US" altLang="ja-JP" sz="1600" b="1" dirty="0" err="1" smtClean="0">
                <a:latin typeface="ＭＳ ゴシック" pitchFamily="49" charset="-128"/>
                <a:ea typeface="ＭＳ ゴシック" pitchFamily="49" charset="-128"/>
              </a:rPr>
              <a:t>dev_c</a:t>
            </a:r>
            <a:r>
              <a:rPr lang="en-US" altLang="ja-JP" sz="1600" b="1" dirty="0" smtClean="0">
                <a:latin typeface="ＭＳ ゴシック" pitchFamily="49" charset="-128"/>
                <a:ea typeface="ＭＳ ゴシック" pitchFamily="49" charset="-128"/>
              </a:rPr>
              <a:t>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ja-JP" sz="1600" dirty="0" smtClean="0">
                <a:latin typeface="ＭＳ ゴシック" pitchFamily="49" charset="-128"/>
                <a:ea typeface="ＭＳ ゴシック" pitchFamily="49" charset="-128"/>
              </a:rPr>
              <a:t>	</a:t>
            </a:r>
            <a:r>
              <a:rPr lang="en-US" altLang="ja-JP" sz="1600" dirty="0" smtClean="0">
                <a:solidFill>
                  <a:srgbClr val="0070C0"/>
                </a:solidFill>
                <a:latin typeface="ＭＳ ゴシック" pitchFamily="49" charset="-128"/>
                <a:ea typeface="ＭＳ ゴシック" pitchFamily="49" charset="-128"/>
              </a:rPr>
              <a:t>// </a:t>
            </a:r>
            <a:r>
              <a:rPr lang="ja-JP" altLang="en-US" sz="1600" dirty="0" smtClean="0">
                <a:solidFill>
                  <a:srgbClr val="0070C0"/>
                </a:solidFill>
                <a:latin typeface="ＭＳ ゴシック" pitchFamily="49" charset="-128"/>
                <a:ea typeface="ＭＳ ゴシック" pitchFamily="49" charset="-128"/>
              </a:rPr>
              <a:t>デバイスからホストへデータをコピー</a:t>
            </a:r>
            <a:endParaRPr lang="en-US" altLang="ja-JP" sz="1600" dirty="0" smtClean="0">
              <a:solidFill>
                <a:srgbClr val="0070C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ja-JP" sz="1600" dirty="0" smtClean="0">
                <a:latin typeface="ＭＳ ゴシック" pitchFamily="49" charset="-128"/>
                <a:ea typeface="ＭＳ ゴシック" pitchFamily="49" charset="-128"/>
              </a:rPr>
              <a:t>	</a:t>
            </a:r>
            <a:r>
              <a:rPr lang="en-US" altLang="ja-JP" sz="1600" dirty="0" err="1" smtClean="0">
                <a:latin typeface="ＭＳ ゴシック" pitchFamily="49" charset="-128"/>
                <a:ea typeface="ＭＳ ゴシック" pitchFamily="49" charset="-128"/>
              </a:rPr>
              <a:t>cudaMemcpy</a:t>
            </a:r>
            <a:r>
              <a:rPr lang="en-US" altLang="ja-JP" sz="1600" dirty="0" smtClean="0">
                <a:latin typeface="ＭＳ ゴシック" pitchFamily="49" charset="-128"/>
                <a:ea typeface="ＭＳ ゴシック" pitchFamily="49" charset="-128"/>
              </a:rPr>
              <a:t>(c, </a:t>
            </a:r>
            <a:r>
              <a:rPr lang="en-US" altLang="ja-JP" sz="1600" dirty="0" err="1" smtClean="0">
                <a:latin typeface="ＭＳ ゴシック" pitchFamily="49" charset="-128"/>
                <a:ea typeface="ＭＳ ゴシック" pitchFamily="49" charset="-128"/>
              </a:rPr>
              <a:t>dev_c</a:t>
            </a:r>
            <a:r>
              <a:rPr lang="en-US" altLang="ja-JP" sz="1600" dirty="0" smtClean="0">
                <a:latin typeface="ＭＳ ゴシック" pitchFamily="49" charset="-128"/>
                <a:ea typeface="ＭＳ ゴシック" pitchFamily="49" charset="-128"/>
              </a:rPr>
              <a:t>, N*N*</a:t>
            </a:r>
            <a:r>
              <a:rPr lang="en-US" altLang="ja-JP" sz="1600" dirty="0" err="1" smtClean="0">
                <a:latin typeface="ＭＳ ゴシック" pitchFamily="49" charset="-128"/>
                <a:ea typeface="ＭＳ ゴシック" pitchFamily="49" charset="-128"/>
              </a:rPr>
              <a:t>sizeof</a:t>
            </a:r>
            <a:r>
              <a:rPr lang="en-US" altLang="ja-JP" sz="1600" dirty="0" smtClean="0">
                <a:latin typeface="ＭＳ ゴシック" pitchFamily="49" charset="-128"/>
                <a:ea typeface="ＭＳ ゴシック" pitchFamily="49" charset="-128"/>
              </a:rPr>
              <a:t>(float), </a:t>
            </a:r>
            <a:r>
              <a:rPr lang="en-US" altLang="ja-JP" sz="1600" dirty="0" err="1" smtClean="0">
                <a:latin typeface="ＭＳ ゴシック" pitchFamily="49" charset="-128"/>
                <a:ea typeface="ＭＳ ゴシック" pitchFamily="49" charset="-128"/>
              </a:rPr>
              <a:t>cudaMemcpyDeviceToHost</a:t>
            </a:r>
            <a:r>
              <a:rPr lang="en-US" altLang="ja-JP" sz="1600" dirty="0" smtClean="0">
                <a:latin typeface="ＭＳ ゴシック" pitchFamily="49" charset="-128"/>
                <a:ea typeface="ＭＳ ゴシック" pitchFamily="49" charset="-128"/>
              </a:rPr>
              <a:t>);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ja-JP" sz="1600" dirty="0" smtClean="0">
                <a:latin typeface="ＭＳ ゴシック" pitchFamily="49" charset="-128"/>
                <a:ea typeface="ＭＳ ゴシック" pitchFamily="49" charset="-128"/>
              </a:rPr>
              <a:t>	...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ゴシック" pitchFamily="49" charset="-128"/>
              <a:ea typeface="ＭＳ ゴシック" pitchFamily="49" charset="-128"/>
              <a:cs typeface="+mn-cs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32240" y="1196752"/>
            <a:ext cx="223224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j-lt"/>
              </a:rPr>
              <a:t>1. </a:t>
            </a:r>
            <a:r>
              <a:rPr kumimoji="1" lang="ja-JP" altLang="en-US" dirty="0" smtClean="0"/>
              <a:t>ホストコードの実行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6" idx="1"/>
          </p:cNvCxnSpPr>
          <p:nvPr/>
        </p:nvCxnSpPr>
        <p:spPr>
          <a:xfrm flipH="1" flipV="1">
            <a:off x="5436096" y="1196752"/>
            <a:ext cx="1296144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084168" y="2780928"/>
            <a:ext cx="286587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j-lt"/>
              </a:rPr>
              <a:t>2. </a:t>
            </a:r>
            <a:r>
              <a:rPr lang="ja-JP" altLang="en-US" dirty="0" smtClean="0"/>
              <a:t>デバイスにデータを転送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9" idx="2"/>
          </p:cNvCxnSpPr>
          <p:nvPr/>
        </p:nvCxnSpPr>
        <p:spPr>
          <a:xfrm flipH="1">
            <a:off x="7020272" y="3150260"/>
            <a:ext cx="496832" cy="9988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444208" y="5013176"/>
            <a:ext cx="250583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j-lt"/>
              </a:rPr>
              <a:t>3. </a:t>
            </a:r>
            <a:r>
              <a:rPr lang="ja-JP" altLang="en-US" dirty="0" smtClean="0"/>
              <a:t>デバイスコードを起動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220072" y="6165304"/>
            <a:ext cx="2777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+mj-lt"/>
              </a:rPr>
              <a:t>5. </a:t>
            </a:r>
            <a:r>
              <a:rPr kumimoji="1" lang="ja-JP" altLang="en-US" dirty="0" smtClean="0"/>
              <a:t>ホストに実行結果を転送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5" idx="1"/>
          </p:cNvCxnSpPr>
          <p:nvPr/>
        </p:nvCxnSpPr>
        <p:spPr>
          <a:xfrm flipH="1" flipV="1">
            <a:off x="4788024" y="6021288"/>
            <a:ext cx="432048" cy="328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79712" y="6309320"/>
            <a:ext cx="208823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6. </a:t>
            </a:r>
            <a:r>
              <a:rPr lang="ja-JP" altLang="en-US" dirty="0" smtClean="0"/>
              <a:t>実行結果を処理</a:t>
            </a:r>
            <a:endParaRPr kumimoji="1" lang="ja-JP" altLang="en-US" dirty="0"/>
          </a:p>
        </p:txBody>
      </p:sp>
      <p:cxnSp>
        <p:nvCxnSpPr>
          <p:cNvPr id="21" name="直線矢印コネクタ 20"/>
          <p:cNvCxnSpPr>
            <a:stCxn id="20" idx="1"/>
          </p:cNvCxnSpPr>
          <p:nvPr/>
        </p:nvCxnSpPr>
        <p:spPr>
          <a:xfrm flipH="1" flipV="1">
            <a:off x="1331640" y="6237312"/>
            <a:ext cx="648072" cy="2566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4" idx="1"/>
          </p:cNvCxnSpPr>
          <p:nvPr/>
        </p:nvCxnSpPr>
        <p:spPr>
          <a:xfrm flipH="1">
            <a:off x="6156176" y="5197842"/>
            <a:ext cx="288032" cy="313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プログラムの流れ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例 </a:t>
            </a:r>
            <a:r>
              <a:rPr lang="en-US" altLang="ja-JP" sz="4000" dirty="0" smtClean="0"/>
              <a:t>– </a:t>
            </a:r>
            <a:r>
              <a:rPr lang="ja-JP" altLang="en-US" sz="4000" dirty="0" smtClean="0"/>
              <a:t>デバイスコード</a:t>
            </a:r>
            <a:endParaRPr lang="ja-JP" altLang="en-US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23</a:t>
            </a:fld>
            <a:endParaRPr lang="ja-JP" altLang="en-US" dirty="0"/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 bwMode="auto">
          <a:xfrm>
            <a:off x="609600" y="1268760"/>
            <a:ext cx="8229600" cy="5192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ja-JP" altLang="en-US" sz="2800" dirty="0" smtClean="0">
                <a:latin typeface="ＭＳ ゴシック" pitchFamily="49" charset="-128"/>
                <a:ea typeface="ＭＳ ゴシック" pitchFamily="49" charset="-128"/>
              </a:rPr>
              <a:t>各要素ごとにスレッドを割り当てて並列計算</a:t>
            </a:r>
            <a:endParaRPr lang="en-US" altLang="ja-JP" sz="800" dirty="0" smtClean="0">
              <a:latin typeface="ＭＳ ゴシック" pitchFamily="49" charset="-128"/>
              <a:ea typeface="ＭＳ ゴシック" pitchFamily="49" charset="-128"/>
            </a:endParaRPr>
          </a:p>
          <a:p>
            <a:pPr marL="342900" lvl="0" indent="-342900">
              <a:spcBef>
                <a:spcPct val="20000"/>
              </a:spcBef>
            </a:pPr>
            <a:endParaRPr lang="en-US" altLang="ja-JP" sz="800" dirty="0" smtClean="0">
              <a:latin typeface="ＭＳ ゴシック" pitchFamily="49" charset="-128"/>
              <a:ea typeface="ＭＳ ゴシック" pitchFamily="49" charset="-128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__global__ void </a:t>
            </a:r>
            <a:r>
              <a:rPr lang="en-US" altLang="ja-JP" b="1" dirty="0" err="1" smtClean="0">
                <a:latin typeface="ＭＳ ゴシック" pitchFamily="49" charset="-128"/>
                <a:ea typeface="ＭＳ ゴシック" pitchFamily="49" charset="-128"/>
              </a:rPr>
              <a:t>matrix_mul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(float *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dev_a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, float *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dev_b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, float *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dev_c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x, y,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       float sum = 0.0;</a:t>
            </a:r>
          </a:p>
          <a:p>
            <a:pPr marL="342900" lvl="0" indent="-342900">
              <a:spcBef>
                <a:spcPct val="20000"/>
              </a:spcBef>
            </a:pPr>
            <a:endParaRPr lang="en-US" altLang="ja-JP" dirty="0" smtClean="0">
              <a:latin typeface="ＭＳ ゴシック" pitchFamily="49" charset="-128"/>
              <a:ea typeface="ＭＳ ゴシック" pitchFamily="49" charset="-128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       x =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blockIdx.x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*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blockDim.x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+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threadIdx.x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       y =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blockIdx.y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*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blockDim.y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+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threadIdx.y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endParaRPr lang="en-US" altLang="ja-JP" dirty="0" smtClean="0">
              <a:latin typeface="ＭＳ ゴシック" pitchFamily="49" charset="-128"/>
              <a:ea typeface="ＭＳ ゴシック" pitchFamily="49" charset="-128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       for (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= 0;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&lt; N;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++)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			sum +=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dev_a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[y * N +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] *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dev_b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[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* N + x];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		}</a:t>
            </a:r>
          </a:p>
          <a:p>
            <a:pPr marL="342900" lvl="0" indent="-342900">
              <a:spcBef>
                <a:spcPct val="20000"/>
              </a:spcBef>
            </a:pPr>
            <a:endParaRPr lang="en-US" altLang="ja-JP" dirty="0" smtClean="0">
              <a:latin typeface="ＭＳ ゴシック" pitchFamily="49" charset="-128"/>
              <a:ea typeface="ＭＳ ゴシック" pitchFamily="49" charset="-128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dev_c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[y * N + x] = sum;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ゴシック" pitchFamily="49" charset="-128"/>
              <a:ea typeface="ＭＳ ゴシック" pitchFamily="49" charset="-128"/>
              <a:cs typeface="+mn-cs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00192" y="2636912"/>
            <a:ext cx="252551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j-lt"/>
              </a:rPr>
              <a:t>4. </a:t>
            </a:r>
            <a:r>
              <a:rPr lang="ja-JP" altLang="en-US" dirty="0" smtClean="0"/>
              <a:t>デバイスコードの実行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 flipV="1">
            <a:off x="3779912" y="2276872"/>
            <a:ext cx="2520280" cy="5447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並列計算 </a:t>
            </a:r>
            <a:r>
              <a:rPr lang="en-US" altLang="ja-JP" sz="2800" dirty="0" smtClean="0"/>
              <a:t>(1/5)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デバイスコードは、「スレッド」と呼ばれる単位で並列に実行される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UNIX</a:t>
            </a:r>
            <a:r>
              <a:rPr lang="ja-JP" altLang="en-US" dirty="0" smtClean="0"/>
              <a:t>のスレッドプログラミングにおけるスレッドに似ている</a:t>
            </a:r>
            <a:endParaRPr lang="en-US" altLang="ja-JP" dirty="0" smtClean="0"/>
          </a:p>
          <a:p>
            <a:r>
              <a:rPr lang="en-US" altLang="ja-JP" dirty="0" smtClean="0"/>
              <a:t>CUDA</a:t>
            </a:r>
            <a:r>
              <a:rPr lang="ja-JP" altLang="en-US" dirty="0" smtClean="0"/>
              <a:t>コアにスレッドが割り当てられる</a:t>
            </a:r>
            <a:endParaRPr lang="en-US" altLang="ja-JP" dirty="0" smtClean="0"/>
          </a:p>
          <a:p>
            <a:r>
              <a:rPr lang="ja-JP" altLang="en-US" dirty="0" smtClean="0"/>
              <a:t>スレッドを階層的に管理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「ブロック」と「グリッド」に分けている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シェアードメモリなどのハードウェアの都合により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24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並列計算 </a:t>
            </a:r>
            <a:r>
              <a:rPr lang="en-US" altLang="ja-JP" sz="2800" dirty="0" smtClean="0"/>
              <a:t>(2/5)</a:t>
            </a:r>
            <a:endParaRPr lang="ja-JP" altLang="en-US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25</a:t>
            </a:fld>
            <a:endParaRPr lang="ja-JP" altLang="en-US" dirty="0"/>
          </a:p>
        </p:txBody>
      </p:sp>
      <p:grpSp>
        <p:nvGrpSpPr>
          <p:cNvPr id="675" name="グループ化 674"/>
          <p:cNvGrpSpPr/>
          <p:nvPr/>
        </p:nvGrpSpPr>
        <p:grpSpPr>
          <a:xfrm>
            <a:off x="251520" y="1772816"/>
            <a:ext cx="8593696" cy="2994321"/>
            <a:chOff x="275152" y="1931840"/>
            <a:chExt cx="8593696" cy="2994321"/>
          </a:xfrm>
        </p:grpSpPr>
        <p:grpSp>
          <p:nvGrpSpPr>
            <p:cNvPr id="600" name="グループ化 807"/>
            <p:cNvGrpSpPr/>
            <p:nvPr/>
          </p:nvGrpSpPr>
          <p:grpSpPr>
            <a:xfrm>
              <a:off x="4972454" y="2507904"/>
              <a:ext cx="3896394" cy="1168918"/>
              <a:chOff x="142844" y="4500570"/>
              <a:chExt cx="2857520" cy="857256"/>
            </a:xfrm>
          </p:grpSpPr>
          <p:grpSp>
            <p:nvGrpSpPr>
              <p:cNvPr id="602" name="グループ化 743"/>
              <p:cNvGrpSpPr/>
              <p:nvPr/>
            </p:nvGrpSpPr>
            <p:grpSpPr>
              <a:xfrm>
                <a:off x="642910" y="4500570"/>
                <a:ext cx="2357454" cy="357190"/>
                <a:chOff x="642910" y="4500570"/>
                <a:chExt cx="2357454" cy="357190"/>
              </a:xfrm>
            </p:grpSpPr>
            <p:sp>
              <p:nvSpPr>
                <p:cNvPr id="666" name="直方体 665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7" name="直方体 666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8" name="直方体 667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9" name="直方体 668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0" name="直方体 669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1" name="直方体 670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2" name="直方体 671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3" name="直方体 672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3" name="グループ化 744"/>
              <p:cNvGrpSpPr/>
              <p:nvPr/>
            </p:nvGrpSpPr>
            <p:grpSpPr>
              <a:xfrm>
                <a:off x="571472" y="4572008"/>
                <a:ext cx="2357454" cy="357190"/>
                <a:chOff x="642910" y="4500570"/>
                <a:chExt cx="2357454" cy="357190"/>
              </a:xfrm>
            </p:grpSpPr>
            <p:sp>
              <p:nvSpPr>
                <p:cNvPr id="658" name="直方体 657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9" name="直方体 658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0" name="直方体 659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1" name="直方体 660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2" name="直方体 661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3" name="直方体 662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4" name="直方体 663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5" name="直方体 664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4" name="グループ化 753"/>
              <p:cNvGrpSpPr/>
              <p:nvPr/>
            </p:nvGrpSpPr>
            <p:grpSpPr>
              <a:xfrm>
                <a:off x="500034" y="4643446"/>
                <a:ext cx="2357454" cy="357190"/>
                <a:chOff x="642910" y="4500570"/>
                <a:chExt cx="2357454" cy="357190"/>
              </a:xfrm>
            </p:grpSpPr>
            <p:sp>
              <p:nvSpPr>
                <p:cNvPr id="650" name="直方体 649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1" name="直方体 650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2" name="直方体 651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3" name="直方体 652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4" name="直方体 653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5" name="直方体 654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6" name="直方体 655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7" name="直方体 656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5" name="グループ化 762"/>
              <p:cNvGrpSpPr/>
              <p:nvPr/>
            </p:nvGrpSpPr>
            <p:grpSpPr>
              <a:xfrm>
                <a:off x="428596" y="4714884"/>
                <a:ext cx="2357454" cy="357190"/>
                <a:chOff x="642910" y="4500570"/>
                <a:chExt cx="2357454" cy="357190"/>
              </a:xfrm>
            </p:grpSpPr>
            <p:sp>
              <p:nvSpPr>
                <p:cNvPr id="642" name="直方体 641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3" name="直方体 642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4" name="直方体 643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5" name="直方体 644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6" name="直方体 645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7" name="直方体 646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8" name="直方体 647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9" name="直方体 648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6" name="グループ化 771"/>
              <p:cNvGrpSpPr/>
              <p:nvPr/>
            </p:nvGrpSpPr>
            <p:grpSpPr>
              <a:xfrm>
                <a:off x="357158" y="4786322"/>
                <a:ext cx="2357454" cy="357190"/>
                <a:chOff x="642910" y="4500570"/>
                <a:chExt cx="2357454" cy="357190"/>
              </a:xfrm>
            </p:grpSpPr>
            <p:sp>
              <p:nvSpPr>
                <p:cNvPr id="634" name="直方体 633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5" name="直方体 634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6" name="直方体 635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7" name="直方体 636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8" name="直方体 637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9" name="直方体 638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0" name="直方体 639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1" name="直方体 640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7" name="グループ化 780"/>
              <p:cNvGrpSpPr/>
              <p:nvPr/>
            </p:nvGrpSpPr>
            <p:grpSpPr>
              <a:xfrm>
                <a:off x="285720" y="4857760"/>
                <a:ext cx="2357454" cy="357190"/>
                <a:chOff x="642910" y="4500570"/>
                <a:chExt cx="2357454" cy="357190"/>
              </a:xfrm>
            </p:grpSpPr>
            <p:sp>
              <p:nvSpPr>
                <p:cNvPr id="626" name="直方体 625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7" name="直方体 626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8" name="直方体 627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9" name="直方体 628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0" name="直方体 629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1" name="直方体 630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2" name="直方体 631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3" name="直方体 632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8" name="グループ化 789"/>
              <p:cNvGrpSpPr/>
              <p:nvPr/>
            </p:nvGrpSpPr>
            <p:grpSpPr>
              <a:xfrm>
                <a:off x="214282" y="4929198"/>
                <a:ext cx="2357454" cy="357190"/>
                <a:chOff x="642910" y="4500570"/>
                <a:chExt cx="2357454" cy="357190"/>
              </a:xfrm>
            </p:grpSpPr>
            <p:sp>
              <p:nvSpPr>
                <p:cNvPr id="618" name="直方体 617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9" name="直方体 618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0" name="直方体 619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1" name="直方体 620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2" name="直方体 621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3" name="直方体 622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4" name="直方体 623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5" name="直方体 624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9" name="グループ化 798"/>
              <p:cNvGrpSpPr/>
              <p:nvPr/>
            </p:nvGrpSpPr>
            <p:grpSpPr>
              <a:xfrm>
                <a:off x="142844" y="5000636"/>
                <a:ext cx="2357454" cy="357190"/>
                <a:chOff x="642910" y="4500570"/>
                <a:chExt cx="2357454" cy="357190"/>
              </a:xfrm>
            </p:grpSpPr>
            <p:sp>
              <p:nvSpPr>
                <p:cNvPr id="610" name="直方体 609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1" name="直方体 610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2" name="直方体 611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3" name="直方体 612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4" name="直方体 613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5" name="直方体 614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6" name="直方体 615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7" name="直方体 616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601" name="テキスト ボックス 600"/>
            <p:cNvSpPr txBox="1"/>
            <p:nvPr/>
          </p:nvSpPr>
          <p:spPr>
            <a:xfrm>
              <a:off x="6348568" y="3676823"/>
              <a:ext cx="1148071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400" dirty="0" smtClean="0">
                  <a:cs typeface="Arial" pitchFamily="34" charset="0"/>
                </a:rPr>
                <a:t>グリッド</a:t>
              </a:r>
              <a:endParaRPr kumimoji="1" lang="ja-JP" altLang="en-US" sz="2400" dirty="0">
                <a:cs typeface="Arial" pitchFamily="34" charset="0"/>
              </a:endParaRPr>
            </a:p>
          </p:txBody>
        </p:sp>
        <p:sp>
          <p:nvSpPr>
            <p:cNvPr id="8" name="四角形吹き出し 7"/>
            <p:cNvSpPr/>
            <p:nvPr/>
          </p:nvSpPr>
          <p:spPr>
            <a:xfrm>
              <a:off x="1909690" y="1931840"/>
              <a:ext cx="2727476" cy="2922296"/>
            </a:xfrm>
            <a:prstGeom prst="wedgeRectCallout">
              <a:avLst>
                <a:gd name="adj1" fmla="val 68803"/>
                <a:gd name="adj2" fmla="val 448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4" name="グループ化 724"/>
            <p:cNvGrpSpPr/>
            <p:nvPr/>
          </p:nvGrpSpPr>
          <p:grpSpPr>
            <a:xfrm>
              <a:off x="2104509" y="2126660"/>
              <a:ext cx="2337837" cy="2337836"/>
              <a:chOff x="928662" y="4643446"/>
              <a:chExt cx="1714512" cy="1714512"/>
            </a:xfrm>
          </p:grpSpPr>
          <p:grpSp>
            <p:nvGrpSpPr>
              <p:cNvPr id="16" name="グループ化 201"/>
              <p:cNvGrpSpPr/>
              <p:nvPr/>
            </p:nvGrpSpPr>
            <p:grpSpPr>
              <a:xfrm>
                <a:off x="928662" y="5643578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528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92" name="直方体 59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3" name="直方体 59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4" name="直方体 59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5" name="直方体 59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6" name="直方体 59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7" name="直方体 59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8" name="直方体 59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9" name="直方体 59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29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84" name="直方体 58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5" name="直方体 58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6" name="直方体 58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7" name="直方体 58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8" name="直方体 58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9" name="直方体 58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0" name="直方体 58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1" name="直方体 59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0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76" name="直方体 57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7" name="直方体 57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8" name="直方体 57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9" name="直方体 57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0" name="直方体 57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1" name="直方体 58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2" name="直方体 58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3" name="直方体 58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1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68" name="直方体 56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9" name="直方体 56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0" name="直方体 56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1" name="直方体 57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2" name="直方体 57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3" name="直方体 57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4" name="直方体 57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5" name="直方体 16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2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60" name="直方体 16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1" name="直方体 16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2" name="直方体 16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3" name="直方体 16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4" name="直方体 16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5" name="直方体 17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6" name="直方体 56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7" name="直方体 56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3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52" name="直方体 55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3" name="直方体 55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4" name="直方体 55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5" name="直方体 55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6" name="直方体 55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7" name="直方体 55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8" name="直方体 55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9" name="直方体 55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4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44" name="直方体 54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5" name="直方体 54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6" name="直方体 54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7" name="直方体 54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8" name="直方体 54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9" name="直方体 54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0" name="直方体 54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1" name="直方体 55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5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36" name="直方体 53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7" name="直方体 53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8" name="直方体 53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9" name="直方体 53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0" name="直方体 53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1" name="直方体 54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2" name="直方体 54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3" name="直方体 54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7" name="グループ化 211"/>
              <p:cNvGrpSpPr/>
              <p:nvPr/>
            </p:nvGrpSpPr>
            <p:grpSpPr>
              <a:xfrm>
                <a:off x="928662" y="5500702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456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20" name="直方体 51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1" name="直方体 52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2" name="直方体 52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3" name="直方体 52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4" name="直方体 52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5" name="直方体 52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6" name="直方体 52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7" name="直方体 52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57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12" name="直方体 51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3" name="直方体 51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4" name="直方体 51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5" name="直方体 51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6" name="直方体 51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7" name="直方体 51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8" name="直方体 51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9" name="直方体 51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58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04" name="直方体 50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5" name="直方体 50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6" name="直方体 50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7" name="直方体 50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8" name="直方体 50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9" name="直方体 50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0" name="直方体 50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1" name="直方体 51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59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96" name="直方体 49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7" name="直方体 49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8" name="直方体 49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9" name="直方体 49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0" name="直方体 49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1" name="直方体 50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2" name="直方体 50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3" name="直方体 50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60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88" name="直方体 48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9" name="直方体 48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0" name="直方体 48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1" name="直方体 49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2" name="直方体 49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3" name="直方体 49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4" name="直方体 49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5" name="直方体 49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61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80" name="直方体 23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1" name="直方体 23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2" name="直方体 23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3" name="直方体 23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4" name="直方体 24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5" name="直方体 24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6" name="直方体 24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7" name="直方体 48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62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72" name="直方体 47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3" name="直方体 47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4" name="直方体 47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5" name="直方体 47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6" name="直方体 47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7" name="直方体 47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8" name="直方体 47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9" name="直方体 23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63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64" name="直方体 46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5" name="直方体 46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6" name="直方体 46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7" name="直方体 46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8" name="直方体 46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9" name="直方体 46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0" name="直方体 46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1" name="直方体 47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8" name="グループ化 284"/>
              <p:cNvGrpSpPr/>
              <p:nvPr/>
            </p:nvGrpSpPr>
            <p:grpSpPr>
              <a:xfrm>
                <a:off x="928662" y="5357826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384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48" name="直方体 44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9" name="直方体 44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0" name="直方体 44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1" name="直方体 45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2" name="直方体 45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3" name="直方体 45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4" name="直方体 45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5" name="直方体 45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5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40" name="直方体 43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1" name="直方体 44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2" name="直方体 44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3" name="直方体 44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4" name="直方体 44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5" name="直方体 44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6" name="直方体 44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7" name="直方体 44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6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32" name="直方体 43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3" name="直方体 43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4" name="直方体 43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5" name="直方体 43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6" name="直方体 43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7" name="直方体 43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8" name="直方体 43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9" name="直方体 43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7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24" name="直方体 42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5" name="直方体 42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6" name="直方体 42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7" name="直方体 42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8" name="直方体 42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9" name="直方体 42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0" name="直方体 42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1" name="直方体 43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8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16" name="直方体 41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7" name="直方体 41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8" name="直方体 41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9" name="直方体 41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0" name="直方体 41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1" name="直方体 42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2" name="直方体 42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3" name="直方体 42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9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08" name="直方体 30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9" name="直方体 31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0" name="直方体 31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1" name="直方体 31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2" name="直方体 41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3" name="直方体 41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4" name="直方体 41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5" name="直方体 41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90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00" name="直方体 39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1" name="直方体 40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2" name="直方体 40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3" name="直方体 40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4" name="直方体 40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5" name="直方体 40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6" name="直方体 30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7" name="直方体 30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91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92" name="直方体 39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3" name="直方体 39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4" name="直方体 39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5" name="直方体 39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6" name="直方体 39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7" name="直方体 39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8" name="直方体 39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9" name="直方体 39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9" name="グループ化 359"/>
              <p:cNvGrpSpPr/>
              <p:nvPr/>
            </p:nvGrpSpPr>
            <p:grpSpPr>
              <a:xfrm>
                <a:off x="928662" y="5214950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312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76" name="直方体 37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7" name="直方体 37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8" name="直方体 37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9" name="直方体 37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0" name="直方体 37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1" name="直方体 38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2" name="直方体 38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3" name="直方体 38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3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68" name="直方体 36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9" name="直方体 36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0" name="直方体 36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1" name="直方体 37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2" name="直方体 37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3" name="直方体 37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4" name="直方体 37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5" name="直方体 37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4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60" name="直方体 35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1" name="直方体 36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2" name="直方体 36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3" name="直方体 36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4" name="直方体 36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5" name="直方体 36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6" name="直方体 36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7" name="直方体 36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5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52" name="直方体 35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3" name="直方体 35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4" name="直方体 35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5" name="直方体 35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6" name="直方体 35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7" name="直方体 35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8" name="直方体 35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9" name="直方体 35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6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44" name="直方体 34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5" name="直方体 34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6" name="直方体 34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7" name="直方体 34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8" name="直方体 34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9" name="直方体 34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0" name="直方体 34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1" name="直方体 35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7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36" name="直方体 33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7" name="直方体 33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8" name="直方体 33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9" name="直方体 33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0" name="直方体 33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1" name="直方体 34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2" name="直方体 34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3" name="直方体 34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8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28" name="直方体 32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9" name="直方体 32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0" name="直方体 32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1" name="直方体 33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2" name="直方体 33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3" name="直方体 33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4" name="直方体 33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5" name="直方体 33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9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20" name="直方体 31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1" name="直方体 32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2" name="直方体 32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3" name="直方体 32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4" name="直方体 32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5" name="直方体 32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6" name="直方体 32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7" name="直方体 32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20" name="グループ化 432"/>
              <p:cNvGrpSpPr/>
              <p:nvPr/>
            </p:nvGrpSpPr>
            <p:grpSpPr>
              <a:xfrm>
                <a:off x="928662" y="5072074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240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04" name="直方体 30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5" name="直方体 30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6" name="直方体 30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7" name="直方体 30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8" name="直方体 30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9" name="直方体 30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0" name="直方体 30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1" name="直方体 31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1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96" name="直方体 29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7" name="直方体 29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8" name="直方体 29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9" name="直方体 29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0" name="直方体 29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1" name="直方体 30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2" name="直方体 30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3" name="直方体 30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2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88" name="直方体 28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9" name="直方体 28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0" name="直方体 28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1" name="直方体 29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2" name="直方体 29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3" name="直方体 29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" name="直方体 29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5" name="直方体 29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3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80" name="直方体 27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1" name="直方体 28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2" name="直方体 28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3" name="直方体 28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4" name="直方体 28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5" name="直方体 28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6" name="直方体 28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7" name="直方体 28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4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72" name="直方体 27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3" name="直方体 27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4" name="直方体 27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5" name="直方体 27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6" name="直方体 27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7" name="直方体 27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8" name="直方体 27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9" name="直方体 27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5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64" name="直方体 26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5" name="直方体 26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6" name="直方体 26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7" name="直方体 26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8" name="直方体 26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9" name="直方体 26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0" name="直方体 26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1" name="直方体 27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6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56" name="直方体 25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7" name="直方体 25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8" name="直方体 25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9" name="直方体 25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0" name="直方体 25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1" name="直方体 26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2" name="直方体 26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3" name="直方体 26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7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48" name="直方体 24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9" name="直方体 24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0" name="直方体 24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1" name="直方体 25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2" name="直方体 25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3" name="直方体 25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4" name="直方体 25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5" name="直方体 25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21" name="グループ化 505"/>
              <p:cNvGrpSpPr/>
              <p:nvPr/>
            </p:nvGrpSpPr>
            <p:grpSpPr>
              <a:xfrm>
                <a:off x="928662" y="4929198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168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32" name="直方体 23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3" name="直方体 23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4" name="直方体 23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5" name="直方体 23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6" name="直方体 23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7" name="直方体 23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8" name="直方体 23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9" name="直方体 23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69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24" name="直方体 22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5" name="直方体 22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6" name="直方体 22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7" name="直方体 22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8" name="直方体 22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9" name="直方体 22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0" name="直方体 22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1" name="直方体 23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0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16" name="直方体 21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7" name="直方体 21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8" name="直方体 21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9" name="直方体 21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0" name="直方体 21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1" name="直方体 22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2" name="直方体 22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3" name="直方体 22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1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08" name="直方体 20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9" name="直方体 20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0" name="直方体 20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1" name="直方体 21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2" name="直方体 21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3" name="直方体 21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4" name="直方体 21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5" name="直方体 21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2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00" name="直方体 19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1" name="直方体 20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2" name="直方体 20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3" name="直方体 20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4" name="直方体 20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5" name="直方体 20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6" name="直方体 20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7" name="直方体 20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3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92" name="直方体 19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3" name="直方体 19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4" name="直方体 19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5" name="直方体 19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6" name="直方体 19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7" name="直方体 19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8" name="直方体 19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9" name="直方体 19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4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84" name="直方体 18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5" name="直方体 18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" name="直方体 18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7" name="直方体 18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8" name="直方体 18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9" name="直方体 18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0" name="直方体 18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1" name="直方体 19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5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76" name="直方体 17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7" name="直方体 17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8" name="直方体 17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9" name="直方体 17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0" name="直方体 17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1" name="直方体 18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2" name="直方体 18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3" name="直方体 18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22" name="グループ化 578"/>
              <p:cNvGrpSpPr/>
              <p:nvPr/>
            </p:nvGrpSpPr>
            <p:grpSpPr>
              <a:xfrm>
                <a:off x="928662" y="4786322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96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60" name="直方体 15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1" name="直方体 16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2" name="直方体 16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3" name="直方体 16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4" name="直方体 16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5" name="直方体 16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6" name="直方体 16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7" name="直方体 16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97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52" name="直方体 15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3" name="直方体 15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4" name="直方体 15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" name="直方体 15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" name="直方体 15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7" name="直方体 15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8" name="直方体 15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" name="直方体 15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98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44" name="直方体 14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5" name="直方体 14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6" name="直方体 14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7" name="直方体 14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8" name="直方体 14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9" name="直方体 14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0" name="直方体 14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1" name="直方体 15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99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36" name="直方体 13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7" name="直方体 13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8" name="直方体 13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9" name="直方体 13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0" name="直方体 13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1" name="直方体 14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2" name="直方体 14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3" name="直方体 14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00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28" name="直方体 12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9" name="直方体 12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0" name="直方体 12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1" name="直方体 13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2" name="直方体 13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3" name="直方体 13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4" name="直方体 13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5" name="直方体 13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01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20" name="直方体 11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1" name="直方体 12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2" name="直方体 12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3" name="直方体 12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4" name="直方体 12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5" name="直方体 12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6" name="直方体 12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7" name="直方体 12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02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12" name="直方体 11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3" name="直方体 11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4" name="直方体 11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5" name="直方体 11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6" name="直方体 11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7" name="直方体 11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8" name="直方体 11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9" name="直方体 11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03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04" name="直方体 10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5" name="直方体 10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6" name="直方体 10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7" name="直方体 10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8" name="直方体 10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9" name="直方体 10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0" name="直方体 10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1" name="直方体 11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23" name="グループ化 651"/>
              <p:cNvGrpSpPr/>
              <p:nvPr/>
            </p:nvGrpSpPr>
            <p:grpSpPr>
              <a:xfrm>
                <a:off x="928662" y="4643446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24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88" name="直方体 8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9" name="直方体 8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0" name="直方体 8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1" name="直方体 9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" name="直方体 9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3" name="直方体 9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4" name="直方体 9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5" name="直方体 9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5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80" name="直方体 7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1" name="直方体 8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2" name="直方体 8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3" name="直方体 8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4" name="直方体 8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5" name="直方体 8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6" name="直方体 8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7" name="直方体 8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6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72" name="直方体 7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3" name="直方体 7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4" name="直方体 7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5" name="直方体 7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6" name="直方体 7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7" name="直方体 7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8" name="直方体 7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9" name="直方体 7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7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64" name="直方体 6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5" name="直方体 6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6" name="直方体 6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7" name="直方体 6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8" name="直方体 6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9" name="直方体 6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0" name="直方体 6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1" name="直方体 7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8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6" name="直方体 5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" name="直方体 5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" name="直方体 5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" name="直方体 5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0" name="直方体 5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1" name="直方体 6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2" name="直方体 6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3" name="直方体 6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9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8" name="直方体 4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" name="直方体 4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" name="直方体 4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" name="直方体 5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直方体 5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" name="直方体 5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" name="直方体 5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" name="直方体 5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0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0" name="直方体 3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" name="直方体 4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" name="直方体 4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" name="直方体 4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" name="直方体 4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" name="直方体 4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" name="直方体 4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" name="直方体 4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2" name="直方体 3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" name="直方体 3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" name="直方体 3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" name="直方体 3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" name="直方体 3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" name="直方体 3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" name="直方体 3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" name="直方体 3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sp>
          <p:nvSpPr>
            <p:cNvPr id="15" name="テキスト ボックス 14"/>
            <p:cNvSpPr txBox="1"/>
            <p:nvPr/>
          </p:nvSpPr>
          <p:spPr>
            <a:xfrm>
              <a:off x="2668199" y="4464496"/>
              <a:ext cx="1197765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cs typeface="Arial" pitchFamily="34" charset="0"/>
                </a:rPr>
                <a:t>ブロック</a:t>
              </a:r>
              <a:endParaRPr kumimoji="1" lang="ja-JP" altLang="en-US" sz="2400" dirty="0">
                <a:cs typeface="Arial" pitchFamily="34" charset="0"/>
              </a:endParaRPr>
            </a:p>
          </p:txBody>
        </p:sp>
        <p:sp>
          <p:nvSpPr>
            <p:cNvPr id="10" name="四角形吹き出し 9"/>
            <p:cNvSpPr/>
            <p:nvPr/>
          </p:nvSpPr>
          <p:spPr>
            <a:xfrm>
              <a:off x="347160" y="3003348"/>
              <a:ext cx="1071508" cy="876689"/>
            </a:xfrm>
            <a:prstGeom prst="wedgeRectCallout">
              <a:avLst>
                <a:gd name="adj1" fmla="val 124106"/>
                <a:gd name="adj2" fmla="val -530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810"/>
            <p:cNvGrpSpPr/>
            <p:nvPr/>
          </p:nvGrpSpPr>
          <p:grpSpPr>
            <a:xfrm>
              <a:off x="275152" y="3149465"/>
              <a:ext cx="1168910" cy="772567"/>
              <a:chOff x="1161605" y="1678769"/>
              <a:chExt cx="857250" cy="566581"/>
            </a:xfrm>
          </p:grpSpPr>
          <p:sp>
            <p:nvSpPr>
              <p:cNvPr id="12" name="テキスト ボックス 11"/>
              <p:cNvSpPr txBox="1"/>
              <p:nvPr/>
            </p:nvSpPr>
            <p:spPr>
              <a:xfrm>
                <a:off x="1161605" y="1906776"/>
                <a:ext cx="857250" cy="33857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 smtClean="0">
                    <a:cs typeface="Arial" pitchFamily="34" charset="0"/>
                  </a:rPr>
                  <a:t>スレッド</a:t>
                </a:r>
                <a:endParaRPr kumimoji="1" lang="ja-JP" altLang="en-US" sz="2400" dirty="0">
                  <a:cs typeface="Arial" pitchFamily="34" charset="0"/>
                </a:endParaRPr>
              </a:p>
            </p:txBody>
          </p:sp>
          <p:sp>
            <p:nvSpPr>
              <p:cNvPr id="13" name="直方体 12"/>
              <p:cNvSpPr/>
              <p:nvPr/>
            </p:nvSpPr>
            <p:spPr>
              <a:xfrm>
                <a:off x="1485726" y="1678769"/>
                <a:ext cx="214314" cy="214314"/>
              </a:xfrm>
              <a:prstGeom prst="cub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716" name="テキスト ボックス 715"/>
          <p:cNvSpPr txBox="1"/>
          <p:nvPr/>
        </p:nvSpPr>
        <p:spPr>
          <a:xfrm>
            <a:off x="323528" y="5589240"/>
            <a:ext cx="715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CUDA</a:t>
            </a:r>
            <a:r>
              <a:rPr kumimoji="1" lang="ja-JP" altLang="en-US" dirty="0" smtClean="0"/>
              <a:t>コア         </a:t>
            </a:r>
            <a:r>
              <a:rPr kumimoji="1" lang="en-US" altLang="ja-JP" dirty="0" smtClean="0"/>
              <a:t>SM(</a:t>
            </a:r>
            <a:r>
              <a:rPr kumimoji="1" lang="ja-JP" altLang="en-US" dirty="0" smtClean="0"/>
              <a:t>ストリーミング・マルチプロセッサ</a:t>
            </a:r>
            <a:r>
              <a:rPr kumimoji="1" lang="en-US" altLang="ja-JP" dirty="0" smtClean="0"/>
              <a:t>)              </a:t>
            </a:r>
            <a:r>
              <a:rPr kumimoji="1" lang="ja-JP" altLang="en-US" dirty="0" smtClean="0"/>
              <a:t>デバイス</a:t>
            </a:r>
            <a:endParaRPr kumimoji="1" lang="ja-JP" altLang="en-US" dirty="0"/>
          </a:p>
        </p:txBody>
      </p:sp>
      <p:cxnSp>
        <p:nvCxnSpPr>
          <p:cNvPr id="718" name="直線矢印コネクタ 717"/>
          <p:cNvCxnSpPr>
            <a:stCxn id="12" idx="2"/>
          </p:cNvCxnSpPr>
          <p:nvPr/>
        </p:nvCxnSpPr>
        <p:spPr>
          <a:xfrm>
            <a:off x="835975" y="3763008"/>
            <a:ext cx="135625" cy="175422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直線矢印コネクタ 718"/>
          <p:cNvCxnSpPr>
            <a:stCxn id="15" idx="2"/>
          </p:cNvCxnSpPr>
          <p:nvPr/>
        </p:nvCxnSpPr>
        <p:spPr>
          <a:xfrm flipH="1">
            <a:off x="3131840" y="4767137"/>
            <a:ext cx="111610" cy="75009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直線矢印コネクタ 723"/>
          <p:cNvCxnSpPr>
            <a:stCxn id="601" idx="2"/>
          </p:cNvCxnSpPr>
          <p:nvPr/>
        </p:nvCxnSpPr>
        <p:spPr>
          <a:xfrm flipH="1">
            <a:off x="6804248" y="3979464"/>
            <a:ext cx="94724" cy="153776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線コネクタ 675"/>
          <p:cNvCxnSpPr/>
          <p:nvPr/>
        </p:nvCxnSpPr>
        <p:spPr>
          <a:xfrm>
            <a:off x="323528" y="5085184"/>
            <a:ext cx="842493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テキスト ボックス 676"/>
          <p:cNvSpPr txBox="1"/>
          <p:nvPr/>
        </p:nvSpPr>
        <p:spPr>
          <a:xfrm>
            <a:off x="7956376" y="4653136"/>
            <a:ext cx="8386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CUDA</a:t>
            </a:r>
            <a:endParaRPr kumimoji="1" lang="en-US" altLang="ja-JP" sz="800" dirty="0" smtClean="0"/>
          </a:p>
          <a:p>
            <a:endParaRPr lang="en-US" altLang="ja-JP" sz="800" dirty="0" smtClean="0"/>
          </a:p>
          <a:p>
            <a:endParaRPr kumimoji="1" lang="en-US" altLang="ja-JP" sz="800" dirty="0" smtClean="0"/>
          </a:p>
          <a:p>
            <a:r>
              <a:rPr lang="en-US" altLang="ja-JP" dirty="0" smtClean="0"/>
              <a:t>GPU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並列計算 </a:t>
            </a:r>
            <a:r>
              <a:rPr lang="en-US" altLang="ja-JP" sz="2800" dirty="0" smtClean="0"/>
              <a:t>(3/5)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スレッド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デバイスコードを実行する最小単位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スレッドは「</a:t>
            </a:r>
            <a:r>
              <a:rPr lang="en-US" altLang="ja-JP" dirty="0" smtClean="0"/>
              <a:t>CUDA</a:t>
            </a:r>
            <a:r>
              <a:rPr lang="ja-JP" altLang="en-US" dirty="0" smtClean="0"/>
              <a:t>コア」と対応</a:t>
            </a:r>
          </a:p>
          <a:p>
            <a:pPr lvl="2"/>
            <a:r>
              <a:rPr lang="ja-JP" altLang="en-US" dirty="0" smtClean="0"/>
              <a:t>それぞれのスレッドは、</a:t>
            </a:r>
            <a:r>
              <a:rPr lang="en-US" altLang="ja-JP" dirty="0" smtClean="0"/>
              <a:t>CUDA</a:t>
            </a:r>
            <a:r>
              <a:rPr lang="ja-JP" altLang="en-US" dirty="0" smtClean="0"/>
              <a:t>コアで同じデバイスコードを実行する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26</a:t>
            </a:fld>
            <a:endParaRPr lang="ja-JP" altLang="en-US"/>
          </a:p>
        </p:txBody>
      </p:sp>
      <p:grpSp>
        <p:nvGrpSpPr>
          <p:cNvPr id="5" name="グループ化 4"/>
          <p:cNvGrpSpPr>
            <a:grpSpLocks noChangeAspect="1"/>
          </p:cNvGrpSpPr>
          <p:nvPr/>
        </p:nvGrpSpPr>
        <p:grpSpPr>
          <a:xfrm>
            <a:off x="2123728" y="4149080"/>
            <a:ext cx="6187461" cy="2155911"/>
            <a:chOff x="275152" y="1931840"/>
            <a:chExt cx="8593696" cy="2994321"/>
          </a:xfrm>
        </p:grpSpPr>
        <p:grpSp>
          <p:nvGrpSpPr>
            <p:cNvPr id="6" name="グループ化 807"/>
            <p:cNvGrpSpPr/>
            <p:nvPr/>
          </p:nvGrpSpPr>
          <p:grpSpPr>
            <a:xfrm>
              <a:off x="4972454" y="2507904"/>
              <a:ext cx="3896394" cy="1168918"/>
              <a:chOff x="142844" y="4500570"/>
              <a:chExt cx="2857520" cy="857256"/>
            </a:xfrm>
          </p:grpSpPr>
          <p:grpSp>
            <p:nvGrpSpPr>
              <p:cNvPr id="599" name="グループ化 743"/>
              <p:cNvGrpSpPr/>
              <p:nvPr/>
            </p:nvGrpSpPr>
            <p:grpSpPr>
              <a:xfrm>
                <a:off x="642910" y="4500570"/>
                <a:ext cx="2357454" cy="357190"/>
                <a:chOff x="642910" y="4500570"/>
                <a:chExt cx="2357454" cy="357190"/>
              </a:xfrm>
            </p:grpSpPr>
            <p:sp>
              <p:nvSpPr>
                <p:cNvPr id="663" name="直方体 662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4" name="直方体 663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5" name="直方体 664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6" name="直方体 665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7" name="直方体 666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8" name="直方体 667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9" name="直方体 668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0" name="直方体 669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0" name="グループ化 744"/>
              <p:cNvGrpSpPr/>
              <p:nvPr/>
            </p:nvGrpSpPr>
            <p:grpSpPr>
              <a:xfrm>
                <a:off x="571472" y="4572008"/>
                <a:ext cx="2357454" cy="357190"/>
                <a:chOff x="642910" y="4500570"/>
                <a:chExt cx="2357454" cy="357190"/>
              </a:xfrm>
            </p:grpSpPr>
            <p:sp>
              <p:nvSpPr>
                <p:cNvPr id="655" name="直方体 654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6" name="直方体 655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7" name="直方体 656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8" name="直方体 657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9" name="直方体 658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0" name="直方体 659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1" name="直方体 660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2" name="直方体 661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1" name="グループ化 753"/>
              <p:cNvGrpSpPr/>
              <p:nvPr/>
            </p:nvGrpSpPr>
            <p:grpSpPr>
              <a:xfrm>
                <a:off x="500034" y="4643446"/>
                <a:ext cx="2357454" cy="357190"/>
                <a:chOff x="642910" y="4500570"/>
                <a:chExt cx="2357454" cy="357190"/>
              </a:xfrm>
            </p:grpSpPr>
            <p:sp>
              <p:nvSpPr>
                <p:cNvPr id="647" name="直方体 646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8" name="直方体 647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9" name="直方体 648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0" name="直方体 649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1" name="直方体 650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2" name="直方体 651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3" name="直方体 652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4" name="直方体 653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2" name="グループ化 762"/>
              <p:cNvGrpSpPr/>
              <p:nvPr/>
            </p:nvGrpSpPr>
            <p:grpSpPr>
              <a:xfrm>
                <a:off x="428596" y="4714884"/>
                <a:ext cx="2357454" cy="357190"/>
                <a:chOff x="642910" y="4500570"/>
                <a:chExt cx="2357454" cy="357190"/>
              </a:xfrm>
            </p:grpSpPr>
            <p:sp>
              <p:nvSpPr>
                <p:cNvPr id="639" name="直方体 638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0" name="直方体 639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1" name="直方体 640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2" name="直方体 641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3" name="直方体 642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4" name="直方体 643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5" name="直方体 644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6" name="直方体 645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3" name="グループ化 771"/>
              <p:cNvGrpSpPr/>
              <p:nvPr/>
            </p:nvGrpSpPr>
            <p:grpSpPr>
              <a:xfrm>
                <a:off x="357158" y="4786322"/>
                <a:ext cx="2357454" cy="357190"/>
                <a:chOff x="642910" y="4500570"/>
                <a:chExt cx="2357454" cy="357190"/>
              </a:xfrm>
            </p:grpSpPr>
            <p:sp>
              <p:nvSpPr>
                <p:cNvPr id="631" name="直方体 630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2" name="直方体 631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3" name="直方体 632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4" name="直方体 633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5" name="直方体 634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6" name="直方体 635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7" name="直方体 636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8" name="直方体 637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4" name="グループ化 780"/>
              <p:cNvGrpSpPr/>
              <p:nvPr/>
            </p:nvGrpSpPr>
            <p:grpSpPr>
              <a:xfrm>
                <a:off x="285720" y="4857760"/>
                <a:ext cx="2357454" cy="357190"/>
                <a:chOff x="642910" y="4500570"/>
                <a:chExt cx="2357454" cy="357190"/>
              </a:xfrm>
            </p:grpSpPr>
            <p:sp>
              <p:nvSpPr>
                <p:cNvPr id="623" name="直方体 622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4" name="直方体 623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5" name="直方体 624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6" name="直方体 625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7" name="直方体 626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8" name="直方体 627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9" name="直方体 628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0" name="直方体 629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5" name="グループ化 789"/>
              <p:cNvGrpSpPr/>
              <p:nvPr/>
            </p:nvGrpSpPr>
            <p:grpSpPr>
              <a:xfrm>
                <a:off x="214282" y="4929198"/>
                <a:ext cx="2357454" cy="357190"/>
                <a:chOff x="642910" y="4500570"/>
                <a:chExt cx="2357454" cy="357190"/>
              </a:xfrm>
            </p:grpSpPr>
            <p:sp>
              <p:nvSpPr>
                <p:cNvPr id="615" name="直方体 614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6" name="直方体 615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7" name="直方体 616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8" name="直方体 617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9" name="直方体 618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0" name="直方体 619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1" name="直方体 620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2" name="直方体 621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6" name="グループ化 798"/>
              <p:cNvGrpSpPr/>
              <p:nvPr/>
            </p:nvGrpSpPr>
            <p:grpSpPr>
              <a:xfrm>
                <a:off x="142844" y="5000636"/>
                <a:ext cx="2357454" cy="357190"/>
                <a:chOff x="642910" y="4500570"/>
                <a:chExt cx="2357454" cy="357190"/>
              </a:xfrm>
            </p:grpSpPr>
            <p:sp>
              <p:nvSpPr>
                <p:cNvPr id="607" name="直方体 606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8" name="直方体 607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9" name="直方体 608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0" name="直方体 609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1" name="直方体 610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2" name="直方体 611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3" name="直方体 612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4" name="直方体 613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7" name="テキスト ボックス 6"/>
            <p:cNvSpPr txBox="1"/>
            <p:nvPr/>
          </p:nvSpPr>
          <p:spPr>
            <a:xfrm>
              <a:off x="6348568" y="3676823"/>
              <a:ext cx="1148071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400" dirty="0" smtClean="0">
                  <a:cs typeface="Arial" pitchFamily="34" charset="0"/>
                </a:rPr>
                <a:t>グリッド</a:t>
              </a:r>
              <a:endParaRPr kumimoji="1" lang="ja-JP" altLang="en-US" sz="2400" dirty="0">
                <a:cs typeface="Arial" pitchFamily="34" charset="0"/>
              </a:endParaRPr>
            </a:p>
          </p:txBody>
        </p:sp>
        <p:sp>
          <p:nvSpPr>
            <p:cNvPr id="8" name="四角形吹き出し 7"/>
            <p:cNvSpPr/>
            <p:nvPr/>
          </p:nvSpPr>
          <p:spPr>
            <a:xfrm>
              <a:off x="1909690" y="1931840"/>
              <a:ext cx="2727476" cy="2922296"/>
            </a:xfrm>
            <a:prstGeom prst="wedgeRectCallout">
              <a:avLst>
                <a:gd name="adj1" fmla="val 68803"/>
                <a:gd name="adj2" fmla="val 448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" name="グループ化 724"/>
            <p:cNvGrpSpPr/>
            <p:nvPr/>
          </p:nvGrpSpPr>
          <p:grpSpPr>
            <a:xfrm>
              <a:off x="2104509" y="2126660"/>
              <a:ext cx="2337837" cy="2337836"/>
              <a:chOff x="928662" y="4643446"/>
              <a:chExt cx="1714512" cy="1714512"/>
            </a:xfrm>
          </p:grpSpPr>
          <p:grpSp>
            <p:nvGrpSpPr>
              <p:cNvPr id="15" name="グループ化 201"/>
              <p:cNvGrpSpPr/>
              <p:nvPr/>
            </p:nvGrpSpPr>
            <p:grpSpPr>
              <a:xfrm>
                <a:off x="928662" y="5643578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527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91" name="直方体 59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2" name="直方体 59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3" name="直方体 59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4" name="直方体 59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5" name="直方体 59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6" name="直方体 59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7" name="直方体 59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8" name="直方体 59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28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83" name="直方体 58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4" name="直方体 58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5" name="直方体 58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6" name="直方体 58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7" name="直方体 58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8" name="直方体 58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9" name="直方体 58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0" name="直方体 58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29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75" name="直方体 57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6" name="直方体 57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7" name="直方体 57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8" name="直方体 57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9" name="直方体 57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0" name="直方体 57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1" name="直方体 58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2" name="直方体 58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0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67" name="直方体 56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8" name="直方体 56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9" name="直方体 56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0" name="直方体 56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1" name="直方体 57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2" name="直方体 57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3" name="直方体 57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4" name="直方体 16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1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59" name="直方体 16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0" name="直方体 16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1" name="直方体 16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2" name="直方体 16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3" name="直方体 16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4" name="直方体 17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5" name="直方体 56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6" name="直方体 56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2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51" name="直方体 55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2" name="直方体 55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3" name="直方体 55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4" name="直方体 55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5" name="直方体 55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6" name="直方体 55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7" name="直方体 55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8" name="直方体 55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3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43" name="直方体 54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4" name="直方体 54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5" name="直方体 54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6" name="直方体 54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7" name="直方体 54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8" name="直方体 54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9" name="直方体 54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0" name="直方体 54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4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35" name="直方体 53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6" name="直方体 53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7" name="直方体 53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8" name="直方体 53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9" name="直方体 53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0" name="直方体 53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1" name="直方体 54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2" name="直方体 54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6" name="グループ化 211"/>
              <p:cNvGrpSpPr/>
              <p:nvPr/>
            </p:nvGrpSpPr>
            <p:grpSpPr>
              <a:xfrm>
                <a:off x="928662" y="5500702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455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19" name="直方体 51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0" name="直方体 51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1" name="直方体 52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2" name="直方体 52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3" name="直方体 52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4" name="直方体 52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5" name="直方体 52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6" name="直方体 52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56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11" name="直方体 51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2" name="直方体 51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3" name="直方体 51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4" name="直方体 51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5" name="直方体 51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6" name="直方体 51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7" name="直方体 51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8" name="直方体 51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57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03" name="直方体 50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4" name="直方体 50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5" name="直方体 50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6" name="直方体 50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7" name="直方体 50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8" name="直方体 50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9" name="直方体 50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0" name="直方体 50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58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95" name="直方体 49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6" name="直方体 49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7" name="直方体 49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8" name="直方体 49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9" name="直方体 49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0" name="直方体 49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1" name="直方体 50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2" name="直方体 50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59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87" name="直方体 48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8" name="直方体 48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9" name="直方体 48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0" name="直方体 48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1" name="直方体 49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2" name="直方体 49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3" name="直方体 49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4" name="直方体 49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60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79" name="直方体 23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0" name="直方体 23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1" name="直方体 23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2" name="直方体 23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3" name="直方体 24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4" name="直方体 24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5" name="直方体 24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6" name="直方体 48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61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71" name="直方体 47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2" name="直方体 47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3" name="直方体 47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4" name="直方体 47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5" name="直方体 47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6" name="直方体 47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7" name="直方体 47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8" name="直方体 23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62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63" name="直方体 46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4" name="直方体 46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5" name="直方体 46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6" name="直方体 46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7" name="直方体 46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8" name="直方体 46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9" name="直方体 46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0" name="直方体 46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7" name="グループ化 284"/>
              <p:cNvGrpSpPr/>
              <p:nvPr/>
            </p:nvGrpSpPr>
            <p:grpSpPr>
              <a:xfrm>
                <a:off x="928662" y="5357826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383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47" name="直方体 44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8" name="直方体 44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9" name="直方体 44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0" name="直方体 44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1" name="直方体 45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2" name="直方体 45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3" name="直方体 45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4" name="直方体 45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4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39" name="直方体 43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0" name="直方体 43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1" name="直方体 44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2" name="直方体 44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3" name="直方体 44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4" name="直方体 44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5" name="直方体 44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6" name="直方体 44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5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31" name="直方体 43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2" name="直方体 43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3" name="直方体 43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4" name="直方体 43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5" name="直方体 43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6" name="直方体 43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7" name="直方体 43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8" name="直方体 43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6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23" name="直方体 42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4" name="直方体 42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5" name="直方体 42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6" name="直方体 42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7" name="直方体 42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8" name="直方体 42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9" name="直方体 42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0" name="直方体 42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7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15" name="直方体 41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6" name="直方体 41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7" name="直方体 41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8" name="直方体 41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9" name="直方体 41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0" name="直方体 41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1" name="直方体 42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2" name="直方体 42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8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07" name="直方体 30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8" name="直方体 31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9" name="直方体 31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0" name="直方体 31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1" name="直方体 41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2" name="直方体 41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3" name="直方体 41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4" name="直方体 41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9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99" name="直方体 39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0" name="直方体 39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1" name="直方体 40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2" name="直方体 40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3" name="直方体 40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4" name="直方体 40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5" name="直方体 30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6" name="直方体 30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90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91" name="直方体 39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2" name="直方体 39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3" name="直方体 39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4" name="直方体 39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5" name="直方体 39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6" name="直方体 39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7" name="直方体 39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8" name="直方体 39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8" name="グループ化 359"/>
              <p:cNvGrpSpPr/>
              <p:nvPr/>
            </p:nvGrpSpPr>
            <p:grpSpPr>
              <a:xfrm>
                <a:off x="928662" y="5214950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311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75" name="直方体 37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6" name="直方体 37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7" name="直方体 37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8" name="直方体 37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9" name="直方体 37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0" name="直方体 37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1" name="直方体 38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2" name="直方体 38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2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67" name="直方体 36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8" name="直方体 36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9" name="直方体 36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0" name="直方体 36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1" name="直方体 37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2" name="直方体 37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3" name="直方体 37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4" name="直方体 37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3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59" name="直方体 35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0" name="直方体 35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1" name="直方体 36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2" name="直方体 36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3" name="直方体 36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4" name="直方体 36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5" name="直方体 36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6" name="直方体 36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4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51" name="直方体 35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2" name="直方体 35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3" name="直方体 35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4" name="直方体 35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5" name="直方体 35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6" name="直方体 35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7" name="直方体 35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8" name="直方体 35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5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43" name="直方体 34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4" name="直方体 34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5" name="直方体 34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6" name="直方体 34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7" name="直方体 34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8" name="直方体 34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9" name="直方体 34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0" name="直方体 34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6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35" name="直方体 33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6" name="直方体 33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7" name="直方体 33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8" name="直方体 33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9" name="直方体 33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0" name="直方体 33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1" name="直方体 34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2" name="直方体 34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7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27" name="直方体 32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8" name="直方体 32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9" name="直方体 32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0" name="直方体 32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1" name="直方体 33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2" name="直方体 33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3" name="直方体 33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4" name="直方体 33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8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19" name="直方体 31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0" name="直方体 31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1" name="直方体 32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2" name="直方体 32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3" name="直方体 32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4" name="直方体 32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5" name="直方体 32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6" name="直方体 32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9" name="グループ化 432"/>
              <p:cNvGrpSpPr/>
              <p:nvPr/>
            </p:nvGrpSpPr>
            <p:grpSpPr>
              <a:xfrm>
                <a:off x="928662" y="5072074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239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03" name="直方体 30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4" name="直方体 30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5" name="直方体 30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6" name="直方体 30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7" name="直方体 30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8" name="直方体 30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9" name="直方体 30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0" name="直方体 30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0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95" name="直方体 29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6" name="直方体 29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7" name="直方体 29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8" name="直方体 29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9" name="直方体 29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0" name="直方体 29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1" name="直方体 30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2" name="直方体 30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1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87" name="直方体 28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8" name="直方体 28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9" name="直方体 28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0" name="直方体 28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1" name="直方体 29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2" name="直方体 29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3" name="直方体 29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" name="直方体 29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2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79" name="直方体 27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0" name="直方体 27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1" name="直方体 28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2" name="直方体 28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3" name="直方体 28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4" name="直方体 28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5" name="直方体 28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6" name="直方体 28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3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71" name="直方体 27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2" name="直方体 27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3" name="直方体 27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4" name="直方体 27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5" name="直方体 27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6" name="直方体 27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7" name="直方体 27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8" name="直方体 27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4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63" name="直方体 26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4" name="直方体 26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5" name="直方体 26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6" name="直方体 26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7" name="直方体 26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8" name="直方体 26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9" name="直方体 26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0" name="直方体 26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5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55" name="直方体 25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6" name="直方体 25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7" name="直方体 25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8" name="直方体 25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9" name="直方体 25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0" name="直方体 25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1" name="直方体 26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2" name="直方体 26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6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47" name="直方体 24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8" name="直方体 24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9" name="直方体 24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0" name="直方体 24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1" name="直方体 25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2" name="直方体 25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3" name="直方体 25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4" name="直方体 25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20" name="グループ化 505"/>
              <p:cNvGrpSpPr/>
              <p:nvPr/>
            </p:nvGrpSpPr>
            <p:grpSpPr>
              <a:xfrm>
                <a:off x="928662" y="4929198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167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31" name="直方体 23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2" name="直方体 23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3" name="直方体 23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4" name="直方体 23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5" name="直方体 23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6" name="直方体 23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7" name="直方体 23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8" name="直方体 23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68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23" name="直方体 22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4" name="直方体 22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5" name="直方体 22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6" name="直方体 22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7" name="直方体 22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8" name="直方体 22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9" name="直方体 22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0" name="直方体 22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69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15" name="直方体 21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6" name="直方体 21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7" name="直方体 21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8" name="直方体 21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9" name="直方体 21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0" name="直方体 21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1" name="直方体 22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2" name="直方体 22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0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07" name="直方体 20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8" name="直方体 20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9" name="直方体 20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0" name="直方体 20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1" name="直方体 21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2" name="直方体 21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3" name="直方体 21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4" name="直方体 21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1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99" name="直方体 19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0" name="直方体 19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1" name="直方体 20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2" name="直方体 20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3" name="直方体 20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4" name="直方体 20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5" name="直方体 20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6" name="直方体 20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2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91" name="直方体 19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2" name="直方体 19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3" name="直方体 19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4" name="直方体 19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5" name="直方体 19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6" name="直方体 19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7" name="直方体 19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8" name="直方体 19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3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83" name="直方体 18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4" name="直方体 18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5" name="直方体 18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" name="直方体 18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7" name="直方体 18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8" name="直方体 18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9" name="直方体 18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0" name="直方体 18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4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75" name="直方体 17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6" name="直方体 17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7" name="直方体 17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8" name="直方体 17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9" name="直方体 17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0" name="直方体 17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1" name="直方体 18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2" name="直方体 18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21" name="グループ化 578"/>
              <p:cNvGrpSpPr/>
              <p:nvPr/>
            </p:nvGrpSpPr>
            <p:grpSpPr>
              <a:xfrm>
                <a:off x="928662" y="4786322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95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59" name="直方体 15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0" name="直方体 15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1" name="直方体 16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2" name="直方体 16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3" name="直方体 16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4" name="直方体 16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5" name="直方体 16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6" name="直方体 16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96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51" name="直方体 15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2" name="直方体 15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3" name="直方体 15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4" name="直方体 15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" name="直方体 15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" name="直方体 15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7" name="直方体 15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8" name="直方体 15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97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43" name="直方体 14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4" name="直方体 14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5" name="直方体 14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6" name="直方体 14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7" name="直方体 14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8" name="直方体 14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9" name="直方体 14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0" name="直方体 14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98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35" name="直方体 13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6" name="直方体 13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7" name="直方体 13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8" name="直方体 13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9" name="直方体 13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0" name="直方体 13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1" name="直方体 14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2" name="直方体 14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99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27" name="直方体 12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8" name="直方体 12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9" name="直方体 12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0" name="直方体 12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1" name="直方体 13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2" name="直方体 13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3" name="直方体 13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4" name="直方体 13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00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19" name="直方体 11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0" name="直方体 11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1" name="直方体 12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2" name="直方体 12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3" name="直方体 12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4" name="直方体 12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5" name="直方体 12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6" name="直方体 12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01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11" name="直方体 11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2" name="直方体 11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3" name="直方体 11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4" name="直方体 11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5" name="直方体 11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6" name="直方体 11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7" name="直方体 11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8" name="直方体 11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02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03" name="直方体 10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4" name="直方体 10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5" name="直方体 10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6" name="直方体 10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7" name="直方体 10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8" name="直方体 10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9" name="直方体 10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0" name="直方体 10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22" name="グループ化 651"/>
              <p:cNvGrpSpPr/>
              <p:nvPr/>
            </p:nvGrpSpPr>
            <p:grpSpPr>
              <a:xfrm>
                <a:off x="928662" y="4643446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23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87" name="直方体 8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8" name="直方体 8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9" name="直方体 8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0" name="直方体 8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1" name="直方体 9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" name="直方体 9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3" name="直方体 9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4" name="直方体 9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79" name="直方体 7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0" name="直方体 7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1" name="直方体 8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2" name="直方体 8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3" name="直方体 8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4" name="直方体 8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5" name="直方体 8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6" name="直方体 8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5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71" name="直方体 7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2" name="直方体 7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3" name="直方体 7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4" name="直方体 7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5" name="直方体 7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6" name="直方体 7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7" name="直方体 7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8" name="直方体 7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6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63" name="直方体 6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4" name="直方体 6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5" name="直方体 6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6" name="直方体 6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7" name="直方体 6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8" name="直方体 6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9" name="直方体 6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0" name="直方体 6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7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5" name="直方体 5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" name="直方体 5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" name="直方体 5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" name="直方体 5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" name="直方体 5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0" name="直方体 5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1" name="直方体 6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2" name="直方体 6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8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7" name="直方体 4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" name="直方体 4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" name="直方体 4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" name="直方体 4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" name="直方体 5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直方体 5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" name="直方体 5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" name="直方体 5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9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9" name="直方体 3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" name="直方体 3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" name="直方体 4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" name="直方体 4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" name="直方体 4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" name="直方体 4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" name="直方体 4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" name="直方体 4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0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1" name="直方体 3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" name="直方体 3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" name="直方体 3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" name="直方体 3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" name="直方体 3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" name="直方体 3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" name="直方体 3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" name="直方体 3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sp>
          <p:nvSpPr>
            <p:cNvPr id="10" name="テキスト ボックス 9"/>
            <p:cNvSpPr txBox="1"/>
            <p:nvPr/>
          </p:nvSpPr>
          <p:spPr>
            <a:xfrm>
              <a:off x="2668199" y="4464496"/>
              <a:ext cx="1197765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cs typeface="Arial" pitchFamily="34" charset="0"/>
                </a:rPr>
                <a:t>ブロック</a:t>
              </a:r>
              <a:endParaRPr kumimoji="1" lang="ja-JP" altLang="en-US" sz="2400" dirty="0">
                <a:cs typeface="Arial" pitchFamily="34" charset="0"/>
              </a:endParaRPr>
            </a:p>
          </p:txBody>
        </p:sp>
        <p:sp>
          <p:nvSpPr>
            <p:cNvPr id="11" name="四角形吹き出し 10"/>
            <p:cNvSpPr/>
            <p:nvPr/>
          </p:nvSpPr>
          <p:spPr>
            <a:xfrm>
              <a:off x="347160" y="3003348"/>
              <a:ext cx="1071508" cy="876689"/>
            </a:xfrm>
            <a:prstGeom prst="wedgeRectCallout">
              <a:avLst>
                <a:gd name="adj1" fmla="val 124106"/>
                <a:gd name="adj2" fmla="val -530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810"/>
            <p:cNvGrpSpPr/>
            <p:nvPr/>
          </p:nvGrpSpPr>
          <p:grpSpPr>
            <a:xfrm>
              <a:off x="275152" y="3149465"/>
              <a:ext cx="1168910" cy="772567"/>
              <a:chOff x="1161605" y="1678769"/>
              <a:chExt cx="857250" cy="566581"/>
            </a:xfrm>
          </p:grpSpPr>
          <p:sp>
            <p:nvSpPr>
              <p:cNvPr id="13" name="テキスト ボックス 12"/>
              <p:cNvSpPr txBox="1"/>
              <p:nvPr/>
            </p:nvSpPr>
            <p:spPr>
              <a:xfrm>
                <a:off x="1161605" y="1906776"/>
                <a:ext cx="857250" cy="33857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 smtClean="0">
                    <a:cs typeface="Arial" pitchFamily="34" charset="0"/>
                  </a:rPr>
                  <a:t>スレッド</a:t>
                </a:r>
                <a:endParaRPr kumimoji="1" lang="ja-JP" altLang="en-US" sz="2400" dirty="0">
                  <a:cs typeface="Arial" pitchFamily="34" charset="0"/>
                </a:endParaRPr>
              </a:p>
            </p:txBody>
          </p:sp>
          <p:sp>
            <p:nvSpPr>
              <p:cNvPr id="14" name="直方体 13"/>
              <p:cNvSpPr/>
              <p:nvPr/>
            </p:nvSpPr>
            <p:spPr>
              <a:xfrm>
                <a:off x="1485726" y="1678769"/>
                <a:ext cx="214314" cy="214314"/>
              </a:xfrm>
              <a:prstGeom prst="cub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671" name="正方形/長方形 670"/>
          <p:cNvSpPr/>
          <p:nvPr/>
        </p:nvSpPr>
        <p:spPr>
          <a:xfrm>
            <a:off x="1979712" y="4653136"/>
            <a:ext cx="1296144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並列計算 </a:t>
            </a:r>
            <a:r>
              <a:rPr lang="en-US" altLang="ja-JP" sz="2800" dirty="0" smtClean="0"/>
              <a:t>(4/5)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ブロック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スレッドを</a:t>
            </a:r>
            <a:r>
              <a:rPr lang="en-US" altLang="ja-JP" dirty="0" err="1" smtClean="0"/>
              <a:t>x,y,z</a:t>
            </a:r>
            <a:r>
              <a:rPr lang="ja-JP" altLang="en-US" dirty="0" smtClean="0"/>
              <a:t>方向の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次元に配置しまとめたもの</a:t>
            </a:r>
          </a:p>
          <a:p>
            <a:pPr lvl="2"/>
            <a:r>
              <a:rPr lang="en-US" altLang="ja-JP" dirty="0" smtClean="0"/>
              <a:t>1</a:t>
            </a:r>
            <a:r>
              <a:rPr lang="ja-JP" altLang="en-US" dirty="0" smtClean="0"/>
              <a:t>ブロックに</a:t>
            </a:r>
            <a:r>
              <a:rPr lang="en-US" altLang="ja-JP" dirty="0" smtClean="0"/>
              <a:t>512(Fermi</a:t>
            </a:r>
            <a:r>
              <a:rPr lang="ja-JP" altLang="en-US" dirty="0" smtClean="0"/>
              <a:t>以降</a:t>
            </a:r>
            <a:r>
              <a:rPr lang="en-US" altLang="ja-JP" dirty="0" smtClean="0"/>
              <a:t>1024)</a:t>
            </a:r>
            <a:r>
              <a:rPr lang="ja-JP" altLang="en-US" dirty="0" smtClean="0"/>
              <a:t>スレッドまで配置可能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ブロックは「</a:t>
            </a:r>
            <a:r>
              <a:rPr lang="en-US" altLang="ja-JP" dirty="0" smtClean="0"/>
              <a:t>SM</a:t>
            </a:r>
            <a:r>
              <a:rPr lang="ja-JP" altLang="en-US" dirty="0" smtClean="0"/>
              <a:t>」と対応</a:t>
            </a:r>
          </a:p>
          <a:p>
            <a:pPr lvl="2"/>
            <a:r>
              <a:rPr lang="ja-JP" altLang="en-US" dirty="0" smtClean="0"/>
              <a:t>ブロックは、割り当てられた</a:t>
            </a:r>
            <a:r>
              <a:rPr lang="en-US" altLang="ja-JP" dirty="0" smtClean="0"/>
              <a:t>SM</a:t>
            </a:r>
            <a:r>
              <a:rPr lang="ja-JP" altLang="en-US" dirty="0" smtClean="0"/>
              <a:t>から移動しない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27</a:t>
            </a:fld>
            <a:endParaRPr lang="ja-JP" altLang="en-US"/>
          </a:p>
        </p:txBody>
      </p:sp>
      <p:grpSp>
        <p:nvGrpSpPr>
          <p:cNvPr id="5" name="グループ化 4"/>
          <p:cNvGrpSpPr>
            <a:grpSpLocks noChangeAspect="1"/>
          </p:cNvGrpSpPr>
          <p:nvPr/>
        </p:nvGrpSpPr>
        <p:grpSpPr>
          <a:xfrm>
            <a:off x="2123728" y="4149080"/>
            <a:ext cx="6187461" cy="2155911"/>
            <a:chOff x="275152" y="1931840"/>
            <a:chExt cx="8593696" cy="2994321"/>
          </a:xfrm>
        </p:grpSpPr>
        <p:grpSp>
          <p:nvGrpSpPr>
            <p:cNvPr id="6" name="グループ化 807"/>
            <p:cNvGrpSpPr/>
            <p:nvPr/>
          </p:nvGrpSpPr>
          <p:grpSpPr>
            <a:xfrm>
              <a:off x="4972454" y="2507904"/>
              <a:ext cx="3896394" cy="1168918"/>
              <a:chOff x="142844" y="4500570"/>
              <a:chExt cx="2857520" cy="857256"/>
            </a:xfrm>
          </p:grpSpPr>
          <p:grpSp>
            <p:nvGrpSpPr>
              <p:cNvPr id="599" name="グループ化 743"/>
              <p:cNvGrpSpPr/>
              <p:nvPr/>
            </p:nvGrpSpPr>
            <p:grpSpPr>
              <a:xfrm>
                <a:off x="642910" y="4500570"/>
                <a:ext cx="2357454" cy="357190"/>
                <a:chOff x="642910" y="4500570"/>
                <a:chExt cx="2357454" cy="357190"/>
              </a:xfrm>
            </p:grpSpPr>
            <p:sp>
              <p:nvSpPr>
                <p:cNvPr id="663" name="直方体 662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4" name="直方体 663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5" name="直方体 664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6" name="直方体 665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7" name="直方体 666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8" name="直方体 667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9" name="直方体 668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0" name="直方体 669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0" name="グループ化 744"/>
              <p:cNvGrpSpPr/>
              <p:nvPr/>
            </p:nvGrpSpPr>
            <p:grpSpPr>
              <a:xfrm>
                <a:off x="571472" y="4572008"/>
                <a:ext cx="2357454" cy="357190"/>
                <a:chOff x="642910" y="4500570"/>
                <a:chExt cx="2357454" cy="357190"/>
              </a:xfrm>
            </p:grpSpPr>
            <p:sp>
              <p:nvSpPr>
                <p:cNvPr id="655" name="直方体 654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6" name="直方体 655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7" name="直方体 656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8" name="直方体 657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9" name="直方体 658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0" name="直方体 659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1" name="直方体 660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2" name="直方体 661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1" name="グループ化 753"/>
              <p:cNvGrpSpPr/>
              <p:nvPr/>
            </p:nvGrpSpPr>
            <p:grpSpPr>
              <a:xfrm>
                <a:off x="500034" y="4643446"/>
                <a:ext cx="2357454" cy="357190"/>
                <a:chOff x="642910" y="4500570"/>
                <a:chExt cx="2357454" cy="357190"/>
              </a:xfrm>
            </p:grpSpPr>
            <p:sp>
              <p:nvSpPr>
                <p:cNvPr id="647" name="直方体 646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8" name="直方体 647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9" name="直方体 648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0" name="直方体 649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1" name="直方体 650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2" name="直方体 651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3" name="直方体 652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4" name="直方体 653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2" name="グループ化 762"/>
              <p:cNvGrpSpPr/>
              <p:nvPr/>
            </p:nvGrpSpPr>
            <p:grpSpPr>
              <a:xfrm>
                <a:off x="428596" y="4714884"/>
                <a:ext cx="2357454" cy="357190"/>
                <a:chOff x="642910" y="4500570"/>
                <a:chExt cx="2357454" cy="357190"/>
              </a:xfrm>
            </p:grpSpPr>
            <p:sp>
              <p:nvSpPr>
                <p:cNvPr id="639" name="直方体 638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0" name="直方体 639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1" name="直方体 640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2" name="直方体 641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3" name="直方体 642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4" name="直方体 643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5" name="直方体 644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6" name="直方体 645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3" name="グループ化 771"/>
              <p:cNvGrpSpPr/>
              <p:nvPr/>
            </p:nvGrpSpPr>
            <p:grpSpPr>
              <a:xfrm>
                <a:off x="357158" y="4786322"/>
                <a:ext cx="2357454" cy="357190"/>
                <a:chOff x="642910" y="4500570"/>
                <a:chExt cx="2357454" cy="357190"/>
              </a:xfrm>
            </p:grpSpPr>
            <p:sp>
              <p:nvSpPr>
                <p:cNvPr id="631" name="直方体 630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2" name="直方体 631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3" name="直方体 632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4" name="直方体 633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5" name="直方体 634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6" name="直方体 635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7" name="直方体 636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8" name="直方体 637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4" name="グループ化 780"/>
              <p:cNvGrpSpPr/>
              <p:nvPr/>
            </p:nvGrpSpPr>
            <p:grpSpPr>
              <a:xfrm>
                <a:off x="285720" y="4857760"/>
                <a:ext cx="2357454" cy="357190"/>
                <a:chOff x="642910" y="4500570"/>
                <a:chExt cx="2357454" cy="357190"/>
              </a:xfrm>
            </p:grpSpPr>
            <p:sp>
              <p:nvSpPr>
                <p:cNvPr id="623" name="直方体 622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4" name="直方体 623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5" name="直方体 624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6" name="直方体 625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7" name="直方体 626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8" name="直方体 627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9" name="直方体 628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0" name="直方体 629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5" name="グループ化 789"/>
              <p:cNvGrpSpPr/>
              <p:nvPr/>
            </p:nvGrpSpPr>
            <p:grpSpPr>
              <a:xfrm>
                <a:off x="214282" y="4929198"/>
                <a:ext cx="2357454" cy="357190"/>
                <a:chOff x="642910" y="4500570"/>
                <a:chExt cx="2357454" cy="357190"/>
              </a:xfrm>
            </p:grpSpPr>
            <p:sp>
              <p:nvSpPr>
                <p:cNvPr id="615" name="直方体 614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6" name="直方体 615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7" name="直方体 616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8" name="直方体 617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9" name="直方体 618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0" name="直方体 619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1" name="直方体 620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2" name="直方体 621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6" name="グループ化 798"/>
              <p:cNvGrpSpPr/>
              <p:nvPr/>
            </p:nvGrpSpPr>
            <p:grpSpPr>
              <a:xfrm>
                <a:off x="142844" y="5000636"/>
                <a:ext cx="2357454" cy="357190"/>
                <a:chOff x="642910" y="4500570"/>
                <a:chExt cx="2357454" cy="357190"/>
              </a:xfrm>
            </p:grpSpPr>
            <p:sp>
              <p:nvSpPr>
                <p:cNvPr id="607" name="直方体 606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8" name="直方体 607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9" name="直方体 608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0" name="直方体 609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1" name="直方体 610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2" name="直方体 611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3" name="直方体 612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4" name="直方体 613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7" name="テキスト ボックス 6"/>
            <p:cNvSpPr txBox="1"/>
            <p:nvPr/>
          </p:nvSpPr>
          <p:spPr>
            <a:xfrm>
              <a:off x="6348568" y="3676823"/>
              <a:ext cx="1148071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400" dirty="0" smtClean="0">
                  <a:cs typeface="Arial" pitchFamily="34" charset="0"/>
                </a:rPr>
                <a:t>グリッド</a:t>
              </a:r>
              <a:endParaRPr kumimoji="1" lang="ja-JP" altLang="en-US" sz="2400" dirty="0">
                <a:cs typeface="Arial" pitchFamily="34" charset="0"/>
              </a:endParaRPr>
            </a:p>
          </p:txBody>
        </p:sp>
        <p:sp>
          <p:nvSpPr>
            <p:cNvPr id="8" name="四角形吹き出し 7"/>
            <p:cNvSpPr/>
            <p:nvPr/>
          </p:nvSpPr>
          <p:spPr>
            <a:xfrm>
              <a:off x="1909690" y="1931840"/>
              <a:ext cx="2727476" cy="2922296"/>
            </a:xfrm>
            <a:prstGeom prst="wedgeRectCallout">
              <a:avLst>
                <a:gd name="adj1" fmla="val 68803"/>
                <a:gd name="adj2" fmla="val 448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" name="グループ化 724"/>
            <p:cNvGrpSpPr/>
            <p:nvPr/>
          </p:nvGrpSpPr>
          <p:grpSpPr>
            <a:xfrm>
              <a:off x="2104509" y="2126660"/>
              <a:ext cx="2337837" cy="2337836"/>
              <a:chOff x="928662" y="4643446"/>
              <a:chExt cx="1714512" cy="1714512"/>
            </a:xfrm>
          </p:grpSpPr>
          <p:grpSp>
            <p:nvGrpSpPr>
              <p:cNvPr id="15" name="グループ化 201"/>
              <p:cNvGrpSpPr/>
              <p:nvPr/>
            </p:nvGrpSpPr>
            <p:grpSpPr>
              <a:xfrm>
                <a:off x="928662" y="5643578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527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91" name="直方体 59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2" name="直方体 59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3" name="直方体 59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4" name="直方体 59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5" name="直方体 59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6" name="直方体 59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7" name="直方体 59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8" name="直方体 59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28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83" name="直方体 58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4" name="直方体 58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5" name="直方体 58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6" name="直方体 58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7" name="直方体 58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8" name="直方体 58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9" name="直方体 58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0" name="直方体 58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29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75" name="直方体 57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6" name="直方体 57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7" name="直方体 57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8" name="直方体 57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9" name="直方体 57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0" name="直方体 57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1" name="直方体 58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2" name="直方体 58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0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67" name="直方体 56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8" name="直方体 56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9" name="直方体 56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0" name="直方体 56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1" name="直方体 57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2" name="直方体 57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3" name="直方体 57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4" name="直方体 16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1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59" name="直方体 16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0" name="直方体 16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1" name="直方体 16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2" name="直方体 16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3" name="直方体 16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4" name="直方体 17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5" name="直方体 56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6" name="直方体 56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2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51" name="直方体 55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2" name="直方体 55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3" name="直方体 55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4" name="直方体 55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5" name="直方体 55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6" name="直方体 55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7" name="直方体 55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8" name="直方体 55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3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43" name="直方体 54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4" name="直方体 54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5" name="直方体 54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6" name="直方体 54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7" name="直方体 54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8" name="直方体 54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9" name="直方体 54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0" name="直方体 54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4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35" name="直方体 53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6" name="直方体 53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7" name="直方体 53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8" name="直方体 53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9" name="直方体 53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0" name="直方体 53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1" name="直方体 54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2" name="直方体 54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6" name="グループ化 211"/>
              <p:cNvGrpSpPr/>
              <p:nvPr/>
            </p:nvGrpSpPr>
            <p:grpSpPr>
              <a:xfrm>
                <a:off x="928662" y="5500702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455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19" name="直方体 51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0" name="直方体 51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1" name="直方体 52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2" name="直方体 52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3" name="直方体 52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4" name="直方体 52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5" name="直方体 52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6" name="直方体 52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56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11" name="直方体 51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2" name="直方体 51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3" name="直方体 51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4" name="直方体 51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5" name="直方体 51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6" name="直方体 51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7" name="直方体 51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8" name="直方体 51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57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03" name="直方体 50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4" name="直方体 50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5" name="直方体 50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6" name="直方体 50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7" name="直方体 50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8" name="直方体 50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9" name="直方体 50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0" name="直方体 50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58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95" name="直方体 49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6" name="直方体 49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7" name="直方体 49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8" name="直方体 49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9" name="直方体 49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0" name="直方体 49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1" name="直方体 50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2" name="直方体 50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59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87" name="直方体 48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8" name="直方体 48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9" name="直方体 48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0" name="直方体 48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1" name="直方体 49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2" name="直方体 49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3" name="直方体 49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4" name="直方体 49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60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79" name="直方体 23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0" name="直方体 23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1" name="直方体 23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2" name="直方体 23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3" name="直方体 24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4" name="直方体 24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5" name="直方体 24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6" name="直方体 48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61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71" name="直方体 47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2" name="直方体 47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3" name="直方体 47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4" name="直方体 47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5" name="直方体 47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6" name="直方体 47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7" name="直方体 47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8" name="直方体 23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62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63" name="直方体 46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4" name="直方体 46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5" name="直方体 46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6" name="直方体 46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7" name="直方体 46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8" name="直方体 46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9" name="直方体 46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0" name="直方体 46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7" name="グループ化 284"/>
              <p:cNvGrpSpPr/>
              <p:nvPr/>
            </p:nvGrpSpPr>
            <p:grpSpPr>
              <a:xfrm>
                <a:off x="928662" y="5357826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383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47" name="直方体 44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8" name="直方体 44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9" name="直方体 44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0" name="直方体 44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1" name="直方体 45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2" name="直方体 45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3" name="直方体 45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4" name="直方体 45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4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39" name="直方体 43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0" name="直方体 43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1" name="直方体 44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2" name="直方体 44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3" name="直方体 44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4" name="直方体 44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5" name="直方体 44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6" name="直方体 44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5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31" name="直方体 43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2" name="直方体 43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3" name="直方体 43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4" name="直方体 43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5" name="直方体 43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6" name="直方体 43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7" name="直方体 43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8" name="直方体 43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6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23" name="直方体 42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4" name="直方体 42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5" name="直方体 42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6" name="直方体 42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7" name="直方体 42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8" name="直方体 42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9" name="直方体 42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0" name="直方体 42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7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15" name="直方体 41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6" name="直方体 41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7" name="直方体 41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8" name="直方体 41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9" name="直方体 41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0" name="直方体 41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1" name="直方体 42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2" name="直方体 42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8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07" name="直方体 30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8" name="直方体 31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9" name="直方体 31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0" name="直方体 31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1" name="直方体 41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2" name="直方体 41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3" name="直方体 41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4" name="直方体 41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9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99" name="直方体 39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0" name="直方体 39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1" name="直方体 40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2" name="直方体 40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3" name="直方体 40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4" name="直方体 40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5" name="直方体 30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6" name="直方体 30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90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91" name="直方体 39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2" name="直方体 39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3" name="直方体 39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4" name="直方体 39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5" name="直方体 39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6" name="直方体 39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7" name="直方体 39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8" name="直方体 39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8" name="グループ化 359"/>
              <p:cNvGrpSpPr/>
              <p:nvPr/>
            </p:nvGrpSpPr>
            <p:grpSpPr>
              <a:xfrm>
                <a:off x="928662" y="5214950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311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75" name="直方体 37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6" name="直方体 37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7" name="直方体 37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8" name="直方体 37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9" name="直方体 37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0" name="直方体 37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1" name="直方体 38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2" name="直方体 38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2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67" name="直方体 36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8" name="直方体 36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9" name="直方体 36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0" name="直方体 36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1" name="直方体 37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2" name="直方体 37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3" name="直方体 37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4" name="直方体 37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3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59" name="直方体 35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0" name="直方体 35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1" name="直方体 36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2" name="直方体 36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3" name="直方体 36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4" name="直方体 36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5" name="直方体 36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6" name="直方体 36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4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51" name="直方体 35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2" name="直方体 35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3" name="直方体 35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4" name="直方体 35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5" name="直方体 35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6" name="直方体 35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7" name="直方体 35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8" name="直方体 35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5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43" name="直方体 34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4" name="直方体 34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5" name="直方体 34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6" name="直方体 34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7" name="直方体 34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8" name="直方体 34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9" name="直方体 34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0" name="直方体 34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6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35" name="直方体 33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6" name="直方体 33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7" name="直方体 33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8" name="直方体 33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9" name="直方体 33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0" name="直方体 33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1" name="直方体 34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2" name="直方体 34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7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27" name="直方体 32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8" name="直方体 32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9" name="直方体 32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0" name="直方体 32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1" name="直方体 33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2" name="直方体 33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3" name="直方体 33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4" name="直方体 33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8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19" name="直方体 31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0" name="直方体 31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1" name="直方体 32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2" name="直方体 32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3" name="直方体 32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4" name="直方体 32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5" name="直方体 32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6" name="直方体 32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9" name="グループ化 432"/>
              <p:cNvGrpSpPr/>
              <p:nvPr/>
            </p:nvGrpSpPr>
            <p:grpSpPr>
              <a:xfrm>
                <a:off x="928662" y="5072074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239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03" name="直方体 30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4" name="直方体 30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5" name="直方体 30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6" name="直方体 30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7" name="直方体 30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8" name="直方体 30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9" name="直方体 30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0" name="直方体 30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0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95" name="直方体 29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6" name="直方体 29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7" name="直方体 29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8" name="直方体 29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9" name="直方体 29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0" name="直方体 29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1" name="直方体 30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2" name="直方体 30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1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87" name="直方体 28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8" name="直方体 28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9" name="直方体 28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0" name="直方体 28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1" name="直方体 29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2" name="直方体 29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3" name="直方体 29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" name="直方体 29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2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79" name="直方体 27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0" name="直方体 27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1" name="直方体 28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2" name="直方体 28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3" name="直方体 28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4" name="直方体 28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5" name="直方体 28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6" name="直方体 28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3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71" name="直方体 27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2" name="直方体 27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3" name="直方体 27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4" name="直方体 27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5" name="直方体 27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6" name="直方体 27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7" name="直方体 27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8" name="直方体 27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4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63" name="直方体 26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4" name="直方体 26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5" name="直方体 26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6" name="直方体 26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7" name="直方体 26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8" name="直方体 26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9" name="直方体 26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0" name="直方体 26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5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55" name="直方体 25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6" name="直方体 25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7" name="直方体 25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8" name="直方体 25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9" name="直方体 25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0" name="直方体 25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1" name="直方体 26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2" name="直方体 26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6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47" name="直方体 24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8" name="直方体 24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9" name="直方体 24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0" name="直方体 24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1" name="直方体 25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2" name="直方体 25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3" name="直方体 25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4" name="直方体 25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20" name="グループ化 505"/>
              <p:cNvGrpSpPr/>
              <p:nvPr/>
            </p:nvGrpSpPr>
            <p:grpSpPr>
              <a:xfrm>
                <a:off x="928662" y="4929198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167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31" name="直方体 23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2" name="直方体 23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3" name="直方体 23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4" name="直方体 23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5" name="直方体 23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6" name="直方体 23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7" name="直方体 23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8" name="直方体 23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68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23" name="直方体 22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4" name="直方体 22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5" name="直方体 22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6" name="直方体 22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7" name="直方体 22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8" name="直方体 22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9" name="直方体 22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0" name="直方体 22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69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15" name="直方体 21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6" name="直方体 21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7" name="直方体 21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8" name="直方体 21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9" name="直方体 21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0" name="直方体 21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1" name="直方体 22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2" name="直方体 22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0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07" name="直方体 20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8" name="直方体 20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9" name="直方体 20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0" name="直方体 20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1" name="直方体 21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2" name="直方体 21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3" name="直方体 21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4" name="直方体 21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1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99" name="直方体 19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0" name="直方体 19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1" name="直方体 20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2" name="直方体 20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3" name="直方体 20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4" name="直方体 20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5" name="直方体 20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6" name="直方体 20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2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91" name="直方体 19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2" name="直方体 19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3" name="直方体 19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4" name="直方体 19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5" name="直方体 19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6" name="直方体 19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7" name="直方体 19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8" name="直方体 19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3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83" name="直方体 18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4" name="直方体 18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5" name="直方体 18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" name="直方体 18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7" name="直方体 18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8" name="直方体 18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9" name="直方体 18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0" name="直方体 18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4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75" name="直方体 17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6" name="直方体 17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7" name="直方体 17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8" name="直方体 17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9" name="直方体 17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0" name="直方体 17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1" name="直方体 18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2" name="直方体 18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21" name="グループ化 578"/>
              <p:cNvGrpSpPr/>
              <p:nvPr/>
            </p:nvGrpSpPr>
            <p:grpSpPr>
              <a:xfrm>
                <a:off x="928662" y="4786322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95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59" name="直方体 15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0" name="直方体 15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1" name="直方体 16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2" name="直方体 16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3" name="直方体 16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4" name="直方体 16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5" name="直方体 16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6" name="直方体 16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96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51" name="直方体 15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2" name="直方体 15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3" name="直方体 15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4" name="直方体 15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" name="直方体 15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" name="直方体 15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7" name="直方体 15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8" name="直方体 15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97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43" name="直方体 14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4" name="直方体 14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5" name="直方体 14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6" name="直方体 14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7" name="直方体 14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8" name="直方体 14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9" name="直方体 14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0" name="直方体 14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98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35" name="直方体 13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6" name="直方体 13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7" name="直方体 13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8" name="直方体 13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9" name="直方体 13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0" name="直方体 13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1" name="直方体 14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2" name="直方体 14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99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27" name="直方体 12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8" name="直方体 12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9" name="直方体 12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0" name="直方体 12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1" name="直方体 13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2" name="直方体 13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3" name="直方体 13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4" name="直方体 13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00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19" name="直方体 11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0" name="直方体 11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1" name="直方体 12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2" name="直方体 12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3" name="直方体 12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4" name="直方体 12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5" name="直方体 12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6" name="直方体 12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01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11" name="直方体 11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2" name="直方体 11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3" name="直方体 11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4" name="直方体 11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5" name="直方体 11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6" name="直方体 11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7" name="直方体 11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8" name="直方体 11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02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03" name="直方体 10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4" name="直方体 10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5" name="直方体 10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6" name="直方体 10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7" name="直方体 10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8" name="直方体 10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9" name="直方体 10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0" name="直方体 10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22" name="グループ化 651"/>
              <p:cNvGrpSpPr/>
              <p:nvPr/>
            </p:nvGrpSpPr>
            <p:grpSpPr>
              <a:xfrm>
                <a:off x="928662" y="4643446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23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87" name="直方体 8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8" name="直方体 8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9" name="直方体 8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0" name="直方体 8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1" name="直方体 9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" name="直方体 9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3" name="直方体 9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4" name="直方体 9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79" name="直方体 7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0" name="直方体 7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1" name="直方体 8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2" name="直方体 8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3" name="直方体 8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4" name="直方体 8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5" name="直方体 8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6" name="直方体 8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5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71" name="直方体 7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2" name="直方体 7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3" name="直方体 7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4" name="直方体 7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5" name="直方体 7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6" name="直方体 7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7" name="直方体 7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8" name="直方体 7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6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63" name="直方体 6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4" name="直方体 6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5" name="直方体 6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6" name="直方体 6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7" name="直方体 6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8" name="直方体 6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9" name="直方体 6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0" name="直方体 6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7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5" name="直方体 5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" name="直方体 5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" name="直方体 5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" name="直方体 5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" name="直方体 5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0" name="直方体 5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1" name="直方体 6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2" name="直方体 6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8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7" name="直方体 4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" name="直方体 4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" name="直方体 4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" name="直方体 4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" name="直方体 5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直方体 5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" name="直方体 5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" name="直方体 5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9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9" name="直方体 3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" name="直方体 3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" name="直方体 4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" name="直方体 4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" name="直方体 4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" name="直方体 4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" name="直方体 4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" name="直方体 4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0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1" name="直方体 3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" name="直方体 3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" name="直方体 3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" name="直方体 3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" name="直方体 3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" name="直方体 3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" name="直方体 3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" name="直方体 3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sp>
          <p:nvSpPr>
            <p:cNvPr id="10" name="テキスト ボックス 9"/>
            <p:cNvSpPr txBox="1"/>
            <p:nvPr/>
          </p:nvSpPr>
          <p:spPr>
            <a:xfrm>
              <a:off x="2668199" y="4464496"/>
              <a:ext cx="1197765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cs typeface="Arial" pitchFamily="34" charset="0"/>
                </a:rPr>
                <a:t>ブロック</a:t>
              </a:r>
              <a:endParaRPr kumimoji="1" lang="ja-JP" altLang="en-US" sz="2400" dirty="0">
                <a:cs typeface="Arial" pitchFamily="34" charset="0"/>
              </a:endParaRPr>
            </a:p>
          </p:txBody>
        </p:sp>
        <p:sp>
          <p:nvSpPr>
            <p:cNvPr id="11" name="四角形吹き出し 10"/>
            <p:cNvSpPr/>
            <p:nvPr/>
          </p:nvSpPr>
          <p:spPr>
            <a:xfrm>
              <a:off x="347160" y="3003348"/>
              <a:ext cx="1071508" cy="876689"/>
            </a:xfrm>
            <a:prstGeom prst="wedgeRectCallout">
              <a:avLst>
                <a:gd name="adj1" fmla="val 124106"/>
                <a:gd name="adj2" fmla="val -530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810"/>
            <p:cNvGrpSpPr/>
            <p:nvPr/>
          </p:nvGrpSpPr>
          <p:grpSpPr>
            <a:xfrm>
              <a:off x="275152" y="3149465"/>
              <a:ext cx="1168910" cy="772567"/>
              <a:chOff x="1161605" y="1678769"/>
              <a:chExt cx="857250" cy="566581"/>
            </a:xfrm>
          </p:grpSpPr>
          <p:sp>
            <p:nvSpPr>
              <p:cNvPr id="13" name="テキスト ボックス 12"/>
              <p:cNvSpPr txBox="1"/>
              <p:nvPr/>
            </p:nvSpPr>
            <p:spPr>
              <a:xfrm>
                <a:off x="1161605" y="1906776"/>
                <a:ext cx="857250" cy="33857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 smtClean="0">
                    <a:cs typeface="Arial" pitchFamily="34" charset="0"/>
                  </a:rPr>
                  <a:t>スレッド</a:t>
                </a:r>
                <a:endParaRPr kumimoji="1" lang="ja-JP" altLang="en-US" sz="2400" dirty="0">
                  <a:cs typeface="Arial" pitchFamily="34" charset="0"/>
                </a:endParaRPr>
              </a:p>
            </p:txBody>
          </p:sp>
          <p:sp>
            <p:nvSpPr>
              <p:cNvPr id="14" name="直方体 13"/>
              <p:cNvSpPr/>
              <p:nvPr/>
            </p:nvSpPr>
            <p:spPr>
              <a:xfrm>
                <a:off x="1485726" y="1678769"/>
                <a:ext cx="214314" cy="214314"/>
              </a:xfrm>
              <a:prstGeom prst="cub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671" name="正方形/長方形 670"/>
          <p:cNvSpPr/>
          <p:nvPr/>
        </p:nvSpPr>
        <p:spPr>
          <a:xfrm>
            <a:off x="3203848" y="4077072"/>
            <a:ext cx="2160240" cy="230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並列計算 </a:t>
            </a:r>
            <a:r>
              <a:rPr lang="en-US" altLang="ja-JP" sz="2800" dirty="0" smtClean="0"/>
              <a:t>(5/5)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グリッド</a:t>
            </a:r>
          </a:p>
          <a:p>
            <a:pPr lvl="1"/>
            <a:r>
              <a:rPr lang="ja-JP" altLang="en-US" dirty="0" smtClean="0"/>
              <a:t>ブロックを</a:t>
            </a:r>
            <a:r>
              <a:rPr lang="en-US" altLang="ja-JP" dirty="0" err="1" smtClean="0"/>
              <a:t>x,y,z</a:t>
            </a:r>
            <a:r>
              <a:rPr lang="ja-JP" altLang="en-US" dirty="0" smtClean="0"/>
              <a:t>方向の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次元に配置しまとめたもの</a:t>
            </a:r>
          </a:p>
          <a:p>
            <a:pPr lvl="2"/>
            <a:r>
              <a:rPr lang="en-US" altLang="ja-JP" sz="2000" dirty="0" smtClean="0"/>
              <a:t>65535x65535(</a:t>
            </a:r>
            <a:r>
              <a:rPr lang="en-US" altLang="ja-JP" sz="2000" dirty="0" err="1" smtClean="0"/>
              <a:t>Kepler</a:t>
            </a:r>
            <a:r>
              <a:rPr lang="ja-JP" altLang="en-US" sz="2000" dirty="0" smtClean="0"/>
              <a:t>では</a:t>
            </a:r>
            <a:r>
              <a:rPr lang="en-US" altLang="ja-JP" sz="2000" dirty="0" smtClean="0"/>
              <a:t>(2   -1)x65535)</a:t>
            </a:r>
            <a:r>
              <a:rPr lang="ja-JP" altLang="en-US" sz="2000" dirty="0" smtClean="0"/>
              <a:t>ブロックを配置可能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現状は、</a:t>
            </a:r>
            <a:r>
              <a:rPr lang="en-US" altLang="ja-JP" sz="2000" dirty="0" smtClean="0"/>
              <a:t>z</a:t>
            </a:r>
            <a:r>
              <a:rPr lang="ja-JP" altLang="en-US" sz="2000" dirty="0" smtClean="0"/>
              <a:t>方向は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であることが多い</a:t>
            </a:r>
            <a:endParaRPr lang="en-US" altLang="ja-JP" sz="2000" dirty="0" smtClean="0"/>
          </a:p>
          <a:p>
            <a:pPr lvl="1"/>
            <a:r>
              <a:rPr lang="ja-JP" altLang="en-US" dirty="0" smtClean="0"/>
              <a:t>グリッドは「デバイス」と対応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デバイスコードは、一つのグリッドとしてのデバイスに渡される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28</a:t>
            </a:fld>
            <a:endParaRPr lang="ja-JP" altLang="en-US"/>
          </a:p>
        </p:txBody>
      </p:sp>
      <p:grpSp>
        <p:nvGrpSpPr>
          <p:cNvPr id="5" name="グループ化 4"/>
          <p:cNvGrpSpPr>
            <a:grpSpLocks noChangeAspect="1"/>
          </p:cNvGrpSpPr>
          <p:nvPr/>
        </p:nvGrpSpPr>
        <p:grpSpPr>
          <a:xfrm>
            <a:off x="2195736" y="4221088"/>
            <a:ext cx="6187461" cy="2155911"/>
            <a:chOff x="275152" y="1931840"/>
            <a:chExt cx="8593696" cy="2994321"/>
          </a:xfrm>
        </p:grpSpPr>
        <p:grpSp>
          <p:nvGrpSpPr>
            <p:cNvPr id="6" name="グループ化 807"/>
            <p:cNvGrpSpPr/>
            <p:nvPr/>
          </p:nvGrpSpPr>
          <p:grpSpPr>
            <a:xfrm>
              <a:off x="4972454" y="2507904"/>
              <a:ext cx="3896394" cy="1168918"/>
              <a:chOff x="142844" y="4500570"/>
              <a:chExt cx="2857520" cy="857256"/>
            </a:xfrm>
          </p:grpSpPr>
          <p:grpSp>
            <p:nvGrpSpPr>
              <p:cNvPr id="599" name="グループ化 743"/>
              <p:cNvGrpSpPr/>
              <p:nvPr/>
            </p:nvGrpSpPr>
            <p:grpSpPr>
              <a:xfrm>
                <a:off x="642910" y="4500570"/>
                <a:ext cx="2357454" cy="357190"/>
                <a:chOff x="642910" y="4500570"/>
                <a:chExt cx="2357454" cy="357190"/>
              </a:xfrm>
            </p:grpSpPr>
            <p:sp>
              <p:nvSpPr>
                <p:cNvPr id="663" name="直方体 662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4" name="直方体 663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5" name="直方体 664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6" name="直方体 665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7" name="直方体 666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8" name="直方体 667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9" name="直方体 668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0" name="直方体 669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0" name="グループ化 744"/>
              <p:cNvGrpSpPr/>
              <p:nvPr/>
            </p:nvGrpSpPr>
            <p:grpSpPr>
              <a:xfrm>
                <a:off x="571472" y="4572008"/>
                <a:ext cx="2357454" cy="357190"/>
                <a:chOff x="642910" y="4500570"/>
                <a:chExt cx="2357454" cy="357190"/>
              </a:xfrm>
            </p:grpSpPr>
            <p:sp>
              <p:nvSpPr>
                <p:cNvPr id="655" name="直方体 654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6" name="直方体 655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7" name="直方体 656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8" name="直方体 657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9" name="直方体 658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0" name="直方体 659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1" name="直方体 660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2" name="直方体 661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1" name="グループ化 753"/>
              <p:cNvGrpSpPr/>
              <p:nvPr/>
            </p:nvGrpSpPr>
            <p:grpSpPr>
              <a:xfrm>
                <a:off x="500034" y="4643446"/>
                <a:ext cx="2357454" cy="357190"/>
                <a:chOff x="642910" y="4500570"/>
                <a:chExt cx="2357454" cy="357190"/>
              </a:xfrm>
            </p:grpSpPr>
            <p:sp>
              <p:nvSpPr>
                <p:cNvPr id="647" name="直方体 646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8" name="直方体 647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9" name="直方体 648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0" name="直方体 649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1" name="直方体 650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2" name="直方体 651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3" name="直方体 652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4" name="直方体 653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2" name="グループ化 762"/>
              <p:cNvGrpSpPr/>
              <p:nvPr/>
            </p:nvGrpSpPr>
            <p:grpSpPr>
              <a:xfrm>
                <a:off x="428596" y="4714884"/>
                <a:ext cx="2357454" cy="357190"/>
                <a:chOff x="642910" y="4500570"/>
                <a:chExt cx="2357454" cy="357190"/>
              </a:xfrm>
            </p:grpSpPr>
            <p:sp>
              <p:nvSpPr>
                <p:cNvPr id="639" name="直方体 638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0" name="直方体 639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1" name="直方体 640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2" name="直方体 641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3" name="直方体 642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4" name="直方体 643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5" name="直方体 644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6" name="直方体 645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3" name="グループ化 771"/>
              <p:cNvGrpSpPr/>
              <p:nvPr/>
            </p:nvGrpSpPr>
            <p:grpSpPr>
              <a:xfrm>
                <a:off x="357158" y="4786322"/>
                <a:ext cx="2357454" cy="357190"/>
                <a:chOff x="642910" y="4500570"/>
                <a:chExt cx="2357454" cy="357190"/>
              </a:xfrm>
            </p:grpSpPr>
            <p:sp>
              <p:nvSpPr>
                <p:cNvPr id="631" name="直方体 630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2" name="直方体 631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3" name="直方体 632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4" name="直方体 633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5" name="直方体 634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6" name="直方体 635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7" name="直方体 636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8" name="直方体 637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4" name="グループ化 780"/>
              <p:cNvGrpSpPr/>
              <p:nvPr/>
            </p:nvGrpSpPr>
            <p:grpSpPr>
              <a:xfrm>
                <a:off x="285720" y="4857760"/>
                <a:ext cx="2357454" cy="357190"/>
                <a:chOff x="642910" y="4500570"/>
                <a:chExt cx="2357454" cy="357190"/>
              </a:xfrm>
            </p:grpSpPr>
            <p:sp>
              <p:nvSpPr>
                <p:cNvPr id="623" name="直方体 622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4" name="直方体 623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5" name="直方体 624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6" name="直方体 625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7" name="直方体 626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8" name="直方体 627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9" name="直方体 628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0" name="直方体 629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5" name="グループ化 789"/>
              <p:cNvGrpSpPr/>
              <p:nvPr/>
            </p:nvGrpSpPr>
            <p:grpSpPr>
              <a:xfrm>
                <a:off x="214282" y="4929198"/>
                <a:ext cx="2357454" cy="357190"/>
                <a:chOff x="642910" y="4500570"/>
                <a:chExt cx="2357454" cy="357190"/>
              </a:xfrm>
            </p:grpSpPr>
            <p:sp>
              <p:nvSpPr>
                <p:cNvPr id="615" name="直方体 614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6" name="直方体 615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7" name="直方体 616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8" name="直方体 617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9" name="直方体 618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0" name="直方体 619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1" name="直方体 620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2" name="直方体 621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6" name="グループ化 798"/>
              <p:cNvGrpSpPr/>
              <p:nvPr/>
            </p:nvGrpSpPr>
            <p:grpSpPr>
              <a:xfrm>
                <a:off x="142844" y="5000636"/>
                <a:ext cx="2357454" cy="357190"/>
                <a:chOff x="642910" y="4500570"/>
                <a:chExt cx="2357454" cy="357190"/>
              </a:xfrm>
            </p:grpSpPr>
            <p:sp>
              <p:nvSpPr>
                <p:cNvPr id="607" name="直方体 606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8" name="直方体 607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9" name="直方体 608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0" name="直方体 609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1" name="直方体 610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2" name="直方体 611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3" name="直方体 612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4" name="直方体 613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7" name="テキスト ボックス 6"/>
            <p:cNvSpPr txBox="1"/>
            <p:nvPr/>
          </p:nvSpPr>
          <p:spPr>
            <a:xfrm>
              <a:off x="6348568" y="3676823"/>
              <a:ext cx="1148071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400" dirty="0" smtClean="0">
                  <a:cs typeface="Arial" pitchFamily="34" charset="0"/>
                </a:rPr>
                <a:t>グリッド</a:t>
              </a:r>
              <a:endParaRPr kumimoji="1" lang="ja-JP" altLang="en-US" sz="2400" dirty="0">
                <a:cs typeface="Arial" pitchFamily="34" charset="0"/>
              </a:endParaRPr>
            </a:p>
          </p:txBody>
        </p:sp>
        <p:sp>
          <p:nvSpPr>
            <p:cNvPr id="8" name="四角形吹き出し 7"/>
            <p:cNvSpPr/>
            <p:nvPr/>
          </p:nvSpPr>
          <p:spPr>
            <a:xfrm>
              <a:off x="1909690" y="1931840"/>
              <a:ext cx="2727476" cy="2922296"/>
            </a:xfrm>
            <a:prstGeom prst="wedgeRectCallout">
              <a:avLst>
                <a:gd name="adj1" fmla="val 68803"/>
                <a:gd name="adj2" fmla="val 448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" name="グループ化 724"/>
            <p:cNvGrpSpPr/>
            <p:nvPr/>
          </p:nvGrpSpPr>
          <p:grpSpPr>
            <a:xfrm>
              <a:off x="2104509" y="2126660"/>
              <a:ext cx="2337837" cy="2337836"/>
              <a:chOff x="928662" y="4643446"/>
              <a:chExt cx="1714512" cy="1714512"/>
            </a:xfrm>
          </p:grpSpPr>
          <p:grpSp>
            <p:nvGrpSpPr>
              <p:cNvPr id="15" name="グループ化 201"/>
              <p:cNvGrpSpPr/>
              <p:nvPr/>
            </p:nvGrpSpPr>
            <p:grpSpPr>
              <a:xfrm>
                <a:off x="928662" y="5643578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527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91" name="直方体 59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2" name="直方体 59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3" name="直方体 59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4" name="直方体 59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5" name="直方体 59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6" name="直方体 59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7" name="直方体 59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8" name="直方体 59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28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83" name="直方体 58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4" name="直方体 58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5" name="直方体 58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6" name="直方体 58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7" name="直方体 58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8" name="直方体 58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9" name="直方体 58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0" name="直方体 58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29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75" name="直方体 57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6" name="直方体 57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7" name="直方体 57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8" name="直方体 57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9" name="直方体 57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0" name="直方体 57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1" name="直方体 58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2" name="直方体 58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0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67" name="直方体 56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8" name="直方体 56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9" name="直方体 56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0" name="直方体 56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1" name="直方体 57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2" name="直方体 57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3" name="直方体 57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4" name="直方体 16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1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59" name="直方体 16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0" name="直方体 16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1" name="直方体 16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2" name="直方体 16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3" name="直方体 16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4" name="直方体 17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5" name="直方体 56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6" name="直方体 56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2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51" name="直方体 55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2" name="直方体 55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3" name="直方体 55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4" name="直方体 55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5" name="直方体 55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6" name="直方体 55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7" name="直方体 55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8" name="直方体 55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3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43" name="直方体 54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4" name="直方体 54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5" name="直方体 54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6" name="直方体 54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7" name="直方体 54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8" name="直方体 54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9" name="直方体 54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0" name="直方体 54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4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35" name="直方体 53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6" name="直方体 53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7" name="直方体 53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8" name="直方体 53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9" name="直方体 53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0" name="直方体 53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1" name="直方体 54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2" name="直方体 54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6" name="グループ化 211"/>
              <p:cNvGrpSpPr/>
              <p:nvPr/>
            </p:nvGrpSpPr>
            <p:grpSpPr>
              <a:xfrm>
                <a:off x="928662" y="5500702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455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19" name="直方体 51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0" name="直方体 51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1" name="直方体 52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2" name="直方体 52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3" name="直方体 52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4" name="直方体 52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5" name="直方体 52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6" name="直方体 52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56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11" name="直方体 51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2" name="直方体 51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3" name="直方体 51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4" name="直方体 51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5" name="直方体 51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6" name="直方体 51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7" name="直方体 51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8" name="直方体 51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57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03" name="直方体 50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4" name="直方体 50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5" name="直方体 50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6" name="直方体 50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7" name="直方体 50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8" name="直方体 50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9" name="直方体 50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0" name="直方体 50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58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95" name="直方体 49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6" name="直方体 49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7" name="直方体 49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8" name="直方体 49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9" name="直方体 49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0" name="直方体 49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1" name="直方体 50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2" name="直方体 50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59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87" name="直方体 48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8" name="直方体 48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9" name="直方体 48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0" name="直方体 48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1" name="直方体 49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2" name="直方体 49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3" name="直方体 49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4" name="直方体 49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60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79" name="直方体 23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0" name="直方体 23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1" name="直方体 23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2" name="直方体 23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3" name="直方体 24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4" name="直方体 24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5" name="直方体 24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6" name="直方体 48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61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71" name="直方体 47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2" name="直方体 47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3" name="直方体 47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4" name="直方体 47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5" name="直方体 47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6" name="直方体 47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7" name="直方体 47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8" name="直方体 23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62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63" name="直方体 46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4" name="直方体 46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5" name="直方体 46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6" name="直方体 46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7" name="直方体 46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8" name="直方体 46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9" name="直方体 46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0" name="直方体 46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7" name="グループ化 284"/>
              <p:cNvGrpSpPr/>
              <p:nvPr/>
            </p:nvGrpSpPr>
            <p:grpSpPr>
              <a:xfrm>
                <a:off x="928662" y="5357826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383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47" name="直方体 44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8" name="直方体 44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9" name="直方体 44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0" name="直方体 44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1" name="直方体 45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2" name="直方体 45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3" name="直方体 45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4" name="直方体 45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4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39" name="直方体 43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0" name="直方体 43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1" name="直方体 44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2" name="直方体 44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3" name="直方体 44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4" name="直方体 44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5" name="直方体 44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6" name="直方体 44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5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31" name="直方体 43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2" name="直方体 43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3" name="直方体 43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4" name="直方体 43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5" name="直方体 43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6" name="直方体 43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7" name="直方体 43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8" name="直方体 43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6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23" name="直方体 42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4" name="直方体 42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5" name="直方体 42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6" name="直方体 42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7" name="直方体 42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8" name="直方体 42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9" name="直方体 42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0" name="直方体 42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7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15" name="直方体 41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6" name="直方体 41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7" name="直方体 41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8" name="直方体 41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9" name="直方体 41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0" name="直方体 41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1" name="直方体 42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2" name="直方体 42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8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07" name="直方体 30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8" name="直方体 31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9" name="直方体 31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0" name="直方体 31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1" name="直方体 41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2" name="直方体 41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3" name="直方体 41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4" name="直方体 41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9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99" name="直方体 39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0" name="直方体 39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1" name="直方体 40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2" name="直方体 40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3" name="直方体 40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4" name="直方体 40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5" name="直方体 30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6" name="直方体 30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90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91" name="直方体 39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2" name="直方体 39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3" name="直方体 39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4" name="直方体 39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5" name="直方体 39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6" name="直方体 39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7" name="直方体 39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8" name="直方体 39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8" name="グループ化 359"/>
              <p:cNvGrpSpPr/>
              <p:nvPr/>
            </p:nvGrpSpPr>
            <p:grpSpPr>
              <a:xfrm>
                <a:off x="928662" y="5214950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311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75" name="直方体 37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6" name="直方体 37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7" name="直方体 37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8" name="直方体 37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9" name="直方体 37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0" name="直方体 37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1" name="直方体 38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2" name="直方体 38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2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67" name="直方体 36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8" name="直方体 36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9" name="直方体 36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0" name="直方体 36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1" name="直方体 37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2" name="直方体 37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3" name="直方体 37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4" name="直方体 37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3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59" name="直方体 35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0" name="直方体 35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1" name="直方体 36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2" name="直方体 36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3" name="直方体 36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4" name="直方体 36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5" name="直方体 36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6" name="直方体 36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4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51" name="直方体 35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2" name="直方体 35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3" name="直方体 35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4" name="直方体 35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5" name="直方体 35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6" name="直方体 35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7" name="直方体 35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8" name="直方体 35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5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43" name="直方体 34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4" name="直方体 34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5" name="直方体 34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6" name="直方体 34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7" name="直方体 34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8" name="直方体 34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9" name="直方体 34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0" name="直方体 34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6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35" name="直方体 33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6" name="直方体 33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7" name="直方体 33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8" name="直方体 33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9" name="直方体 33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0" name="直方体 33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1" name="直方体 34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2" name="直方体 34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7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27" name="直方体 32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8" name="直方体 32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9" name="直方体 32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0" name="直方体 32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1" name="直方体 33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2" name="直方体 33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3" name="直方体 33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4" name="直方体 33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8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19" name="直方体 31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0" name="直方体 31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1" name="直方体 32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2" name="直方体 32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3" name="直方体 32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4" name="直方体 32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5" name="直方体 32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6" name="直方体 32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9" name="グループ化 432"/>
              <p:cNvGrpSpPr/>
              <p:nvPr/>
            </p:nvGrpSpPr>
            <p:grpSpPr>
              <a:xfrm>
                <a:off x="928662" y="5072074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239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03" name="直方体 30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4" name="直方体 30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5" name="直方体 30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6" name="直方体 30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7" name="直方体 30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8" name="直方体 30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9" name="直方体 30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0" name="直方体 30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0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95" name="直方体 29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6" name="直方体 29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7" name="直方体 29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8" name="直方体 29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9" name="直方体 29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0" name="直方体 29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1" name="直方体 30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2" name="直方体 30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1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87" name="直方体 28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8" name="直方体 28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9" name="直方体 28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0" name="直方体 28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1" name="直方体 29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2" name="直方体 29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3" name="直方体 29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" name="直方体 29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2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79" name="直方体 27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0" name="直方体 27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1" name="直方体 28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2" name="直方体 28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3" name="直方体 28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4" name="直方体 28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5" name="直方体 28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6" name="直方体 28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3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71" name="直方体 27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2" name="直方体 27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3" name="直方体 27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4" name="直方体 27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5" name="直方体 27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6" name="直方体 27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7" name="直方体 27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8" name="直方体 27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4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63" name="直方体 26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4" name="直方体 26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5" name="直方体 26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6" name="直方体 26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7" name="直方体 26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8" name="直方体 26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9" name="直方体 26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0" name="直方体 26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5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55" name="直方体 25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6" name="直方体 25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7" name="直方体 25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8" name="直方体 25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9" name="直方体 25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0" name="直方体 25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1" name="直方体 26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2" name="直方体 26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6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47" name="直方体 24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8" name="直方体 24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9" name="直方体 24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0" name="直方体 24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1" name="直方体 25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2" name="直方体 25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3" name="直方体 25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4" name="直方体 25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20" name="グループ化 505"/>
              <p:cNvGrpSpPr/>
              <p:nvPr/>
            </p:nvGrpSpPr>
            <p:grpSpPr>
              <a:xfrm>
                <a:off x="928662" y="4929198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167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31" name="直方体 23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2" name="直方体 23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3" name="直方体 23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4" name="直方体 23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5" name="直方体 23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6" name="直方体 23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7" name="直方体 23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8" name="直方体 23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68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23" name="直方体 22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4" name="直方体 22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5" name="直方体 22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6" name="直方体 22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7" name="直方体 22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8" name="直方体 22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9" name="直方体 22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0" name="直方体 22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69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15" name="直方体 21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6" name="直方体 21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7" name="直方体 21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8" name="直方体 21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9" name="直方体 21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0" name="直方体 21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1" name="直方体 22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2" name="直方体 22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0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07" name="直方体 20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8" name="直方体 20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9" name="直方体 20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0" name="直方体 20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1" name="直方体 21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2" name="直方体 21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3" name="直方体 21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4" name="直方体 21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1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99" name="直方体 19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0" name="直方体 19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1" name="直方体 20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2" name="直方体 20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3" name="直方体 20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4" name="直方体 20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5" name="直方体 20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6" name="直方体 20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2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91" name="直方体 19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2" name="直方体 19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3" name="直方体 19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4" name="直方体 19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5" name="直方体 19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6" name="直方体 19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7" name="直方体 19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8" name="直方体 19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3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83" name="直方体 18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4" name="直方体 18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5" name="直方体 18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" name="直方体 18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7" name="直方体 18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8" name="直方体 18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9" name="直方体 18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0" name="直方体 18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4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75" name="直方体 17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6" name="直方体 17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7" name="直方体 17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8" name="直方体 17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9" name="直方体 17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0" name="直方体 17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1" name="直方体 18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2" name="直方体 18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21" name="グループ化 578"/>
              <p:cNvGrpSpPr/>
              <p:nvPr/>
            </p:nvGrpSpPr>
            <p:grpSpPr>
              <a:xfrm>
                <a:off x="928662" y="4786322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95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59" name="直方体 15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0" name="直方体 15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1" name="直方体 16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2" name="直方体 16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3" name="直方体 16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4" name="直方体 16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5" name="直方体 16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6" name="直方体 16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96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51" name="直方体 15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2" name="直方体 15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3" name="直方体 15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4" name="直方体 15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" name="直方体 15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" name="直方体 15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7" name="直方体 15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8" name="直方体 15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97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43" name="直方体 14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4" name="直方体 14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5" name="直方体 14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6" name="直方体 14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7" name="直方体 14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8" name="直方体 14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9" name="直方体 14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0" name="直方体 14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98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35" name="直方体 13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6" name="直方体 13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7" name="直方体 13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8" name="直方体 13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9" name="直方体 13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0" name="直方体 13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1" name="直方体 14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2" name="直方体 14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99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27" name="直方体 12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8" name="直方体 12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9" name="直方体 12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0" name="直方体 12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1" name="直方体 13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2" name="直方体 13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3" name="直方体 13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4" name="直方体 13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00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19" name="直方体 11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0" name="直方体 11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1" name="直方体 12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2" name="直方体 12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3" name="直方体 12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4" name="直方体 12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5" name="直方体 12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6" name="直方体 12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01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11" name="直方体 11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2" name="直方体 11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3" name="直方体 11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4" name="直方体 11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5" name="直方体 11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6" name="直方体 11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7" name="直方体 11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8" name="直方体 11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02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03" name="直方体 10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4" name="直方体 10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5" name="直方体 10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6" name="直方体 10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7" name="直方体 10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8" name="直方体 10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9" name="直方体 10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0" name="直方体 10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22" name="グループ化 651"/>
              <p:cNvGrpSpPr/>
              <p:nvPr/>
            </p:nvGrpSpPr>
            <p:grpSpPr>
              <a:xfrm>
                <a:off x="928662" y="4643446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23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87" name="直方体 8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8" name="直方体 8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9" name="直方体 8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0" name="直方体 8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1" name="直方体 9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" name="直方体 9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3" name="直方体 9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4" name="直方体 9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79" name="直方体 7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0" name="直方体 7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1" name="直方体 8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2" name="直方体 8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3" name="直方体 8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4" name="直方体 8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5" name="直方体 8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6" name="直方体 8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5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71" name="直方体 7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2" name="直方体 7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3" name="直方体 7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4" name="直方体 7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5" name="直方体 7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6" name="直方体 7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7" name="直方体 7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8" name="直方体 7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6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63" name="直方体 62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4" name="直方体 63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5" name="直方体 64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6" name="直方体 65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7" name="直方体 66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8" name="直方体 67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9" name="直方体 68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0" name="直方体 69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7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5" name="直方体 54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" name="直方体 55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" name="直方体 56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" name="直方体 57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" name="直方体 58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0" name="直方体 59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1" name="直方体 60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2" name="直方体 61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8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7" name="直方体 4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" name="直方体 4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" name="直方体 4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" name="直方体 4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" name="直方体 5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直方体 5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" name="直方体 5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" name="直方体 5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9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9" name="直方体 38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" name="直方体 39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" name="直方体 40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" name="直方体 41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" name="直方体 42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" name="直方体 43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" name="直方体 44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" name="直方体 4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0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1" name="直方体 30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" name="直方体 31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" name="直方体 32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" name="直方体 33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" name="直方体 34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" name="直方体 35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" name="直方体 36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" name="直方体 37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sp>
          <p:nvSpPr>
            <p:cNvPr id="10" name="テキスト ボックス 9"/>
            <p:cNvSpPr txBox="1"/>
            <p:nvPr/>
          </p:nvSpPr>
          <p:spPr>
            <a:xfrm>
              <a:off x="2668199" y="4464496"/>
              <a:ext cx="1197765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cs typeface="Arial" pitchFamily="34" charset="0"/>
                </a:rPr>
                <a:t>ブロック</a:t>
              </a:r>
              <a:endParaRPr kumimoji="1" lang="ja-JP" altLang="en-US" sz="2400" dirty="0">
                <a:cs typeface="Arial" pitchFamily="34" charset="0"/>
              </a:endParaRPr>
            </a:p>
          </p:txBody>
        </p:sp>
        <p:sp>
          <p:nvSpPr>
            <p:cNvPr id="11" name="四角形吹き出し 10"/>
            <p:cNvSpPr/>
            <p:nvPr/>
          </p:nvSpPr>
          <p:spPr>
            <a:xfrm>
              <a:off x="347160" y="3003348"/>
              <a:ext cx="1071508" cy="876689"/>
            </a:xfrm>
            <a:prstGeom prst="wedgeRectCallout">
              <a:avLst>
                <a:gd name="adj1" fmla="val 124106"/>
                <a:gd name="adj2" fmla="val -530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810"/>
            <p:cNvGrpSpPr/>
            <p:nvPr/>
          </p:nvGrpSpPr>
          <p:grpSpPr>
            <a:xfrm>
              <a:off x="275152" y="3149465"/>
              <a:ext cx="1168910" cy="772567"/>
              <a:chOff x="1161605" y="1678769"/>
              <a:chExt cx="857250" cy="566581"/>
            </a:xfrm>
          </p:grpSpPr>
          <p:sp>
            <p:nvSpPr>
              <p:cNvPr id="13" name="テキスト ボックス 12"/>
              <p:cNvSpPr txBox="1"/>
              <p:nvPr/>
            </p:nvSpPr>
            <p:spPr>
              <a:xfrm>
                <a:off x="1161605" y="1906776"/>
                <a:ext cx="857250" cy="33857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 smtClean="0">
                    <a:cs typeface="Arial" pitchFamily="34" charset="0"/>
                  </a:rPr>
                  <a:t>スレッド</a:t>
                </a:r>
                <a:endParaRPr kumimoji="1" lang="ja-JP" altLang="en-US" sz="2400" dirty="0">
                  <a:cs typeface="Arial" pitchFamily="34" charset="0"/>
                </a:endParaRPr>
              </a:p>
            </p:txBody>
          </p:sp>
          <p:sp>
            <p:nvSpPr>
              <p:cNvPr id="14" name="直方体 13"/>
              <p:cNvSpPr/>
              <p:nvPr/>
            </p:nvSpPr>
            <p:spPr>
              <a:xfrm>
                <a:off x="1485726" y="1678769"/>
                <a:ext cx="214314" cy="214314"/>
              </a:xfrm>
              <a:prstGeom prst="cub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671" name="正方形/長方形 670"/>
          <p:cNvSpPr/>
          <p:nvPr/>
        </p:nvSpPr>
        <p:spPr>
          <a:xfrm>
            <a:off x="5508104" y="4509120"/>
            <a:ext cx="2952328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2" name="テキスト ボックス 671"/>
          <p:cNvSpPr txBox="1"/>
          <p:nvPr/>
        </p:nvSpPr>
        <p:spPr>
          <a:xfrm>
            <a:off x="4499992" y="234888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31</a:t>
            </a:r>
            <a:endParaRPr kumimoji="1" lang="ja-JP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背景 </a:t>
            </a:r>
            <a:r>
              <a:rPr lang="en-US" altLang="ja-JP" sz="2800" dirty="0" smtClean="0"/>
              <a:t>(1/2)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プロセッサのコアは、ますます増加している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マルチコアから「メニーコア」へ</a:t>
            </a:r>
            <a:endParaRPr lang="en-US" dirty="0" smtClean="0"/>
          </a:p>
          <a:p>
            <a:r>
              <a:rPr lang="en-US" dirty="0" smtClean="0"/>
              <a:t>HPC(High Performance Computing)</a:t>
            </a:r>
            <a:r>
              <a:rPr lang="ja-JP" altLang="en-US" dirty="0" smtClean="0"/>
              <a:t>の分野では、数百</a:t>
            </a:r>
            <a:r>
              <a:rPr lang="en-US" altLang="ja-JP" dirty="0" smtClean="0"/>
              <a:t>〜</a:t>
            </a:r>
            <a:r>
              <a:rPr lang="ja-JP" altLang="en-US" dirty="0" smtClean="0"/>
              <a:t>数十万コアのシステムが稼働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大規模な計算資源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自動車の衝突シミュレーション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遺伝子配列やタンパク質の解析</a:t>
            </a:r>
          </a:p>
          <a:p>
            <a:pPr lvl="2"/>
            <a:r>
              <a:rPr lang="ja-JP" altLang="en-US" dirty="0" smtClean="0"/>
              <a:t>など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大半が</a:t>
            </a:r>
            <a:r>
              <a:rPr lang="en-US" altLang="ja-JP" dirty="0" smtClean="0"/>
              <a:t>GPU</a:t>
            </a:r>
            <a:r>
              <a:rPr lang="ja-JP" altLang="en-US" dirty="0" smtClean="0"/>
              <a:t>を使用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2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WARP </a:t>
            </a:r>
            <a:r>
              <a:rPr lang="en-US" altLang="ja-JP" sz="2800" dirty="0" smtClean="0"/>
              <a:t>(1/2)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スレッドは、「</a:t>
            </a:r>
            <a:r>
              <a:rPr lang="en-US" altLang="ja-JP" dirty="0" smtClean="0"/>
              <a:t>WARP</a:t>
            </a:r>
            <a:r>
              <a:rPr lang="ja-JP" altLang="en-US" dirty="0" smtClean="0"/>
              <a:t>」</a:t>
            </a:r>
            <a:r>
              <a:rPr lang="en-US" altLang="ja-JP" dirty="0" smtClean="0"/>
              <a:t>(</a:t>
            </a:r>
            <a:r>
              <a:rPr lang="ja-JP" altLang="en-US" dirty="0" smtClean="0"/>
              <a:t>縦糸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と呼ばれる単位で管理されている</a:t>
            </a:r>
          </a:p>
          <a:p>
            <a:pPr lvl="1"/>
            <a:r>
              <a:rPr lang="en-US" altLang="ja-JP" dirty="0" smtClean="0"/>
              <a:t>1WARP</a:t>
            </a:r>
            <a:r>
              <a:rPr lang="ja-JP" altLang="en-US" dirty="0" smtClean="0"/>
              <a:t>は</a:t>
            </a:r>
            <a:r>
              <a:rPr lang="en-US" altLang="ja-JP" dirty="0" smtClean="0"/>
              <a:t>32</a:t>
            </a:r>
            <a:r>
              <a:rPr lang="ja-JP" altLang="en-US" dirty="0" smtClean="0"/>
              <a:t>スレッドのまとまり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29</a:t>
            </a:fld>
            <a:endParaRPr lang="ja-JP" altLang="en-US"/>
          </a:p>
        </p:txBody>
      </p:sp>
      <p:grpSp>
        <p:nvGrpSpPr>
          <p:cNvPr id="108" name="グループ化 107"/>
          <p:cNvGrpSpPr/>
          <p:nvPr/>
        </p:nvGrpSpPr>
        <p:grpSpPr>
          <a:xfrm>
            <a:off x="683568" y="3183359"/>
            <a:ext cx="7604431" cy="3341985"/>
            <a:chOff x="683568" y="2996952"/>
            <a:chExt cx="7604431" cy="3341985"/>
          </a:xfrm>
        </p:grpSpPr>
        <p:sp>
          <p:nvSpPr>
            <p:cNvPr id="6" name="直方体 5"/>
            <p:cNvSpPr/>
            <p:nvPr/>
          </p:nvSpPr>
          <p:spPr>
            <a:xfrm>
              <a:off x="2106406" y="4199261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方体 6"/>
            <p:cNvSpPr/>
            <p:nvPr/>
          </p:nvSpPr>
          <p:spPr>
            <a:xfrm>
              <a:off x="2277400" y="4199261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直方体 7"/>
            <p:cNvSpPr/>
            <p:nvPr/>
          </p:nvSpPr>
          <p:spPr>
            <a:xfrm>
              <a:off x="2448393" y="4199261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直方体 8"/>
            <p:cNvSpPr/>
            <p:nvPr/>
          </p:nvSpPr>
          <p:spPr>
            <a:xfrm>
              <a:off x="2619387" y="4199261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直方体 9"/>
            <p:cNvSpPr/>
            <p:nvPr/>
          </p:nvSpPr>
          <p:spPr>
            <a:xfrm>
              <a:off x="2790381" y="4199261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直方体 10"/>
            <p:cNvSpPr/>
            <p:nvPr/>
          </p:nvSpPr>
          <p:spPr>
            <a:xfrm>
              <a:off x="2961375" y="4199261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方体 11"/>
            <p:cNvSpPr/>
            <p:nvPr/>
          </p:nvSpPr>
          <p:spPr>
            <a:xfrm>
              <a:off x="3132369" y="4199261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直方体 12"/>
            <p:cNvSpPr/>
            <p:nvPr/>
          </p:nvSpPr>
          <p:spPr>
            <a:xfrm>
              <a:off x="3303363" y="4199261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直方体 13"/>
            <p:cNvSpPr/>
            <p:nvPr/>
          </p:nvSpPr>
          <p:spPr>
            <a:xfrm>
              <a:off x="3474356" y="4199261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直方体 14"/>
            <p:cNvSpPr/>
            <p:nvPr/>
          </p:nvSpPr>
          <p:spPr>
            <a:xfrm>
              <a:off x="3645350" y="4199261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直方体 15"/>
            <p:cNvSpPr/>
            <p:nvPr/>
          </p:nvSpPr>
          <p:spPr>
            <a:xfrm>
              <a:off x="3816344" y="4199261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直方体 16"/>
            <p:cNvSpPr/>
            <p:nvPr/>
          </p:nvSpPr>
          <p:spPr>
            <a:xfrm>
              <a:off x="3987338" y="4199261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直方体 17"/>
            <p:cNvSpPr/>
            <p:nvPr/>
          </p:nvSpPr>
          <p:spPr>
            <a:xfrm>
              <a:off x="4158332" y="4199261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直方体 18"/>
            <p:cNvSpPr/>
            <p:nvPr/>
          </p:nvSpPr>
          <p:spPr>
            <a:xfrm>
              <a:off x="4329326" y="4199261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曲線コネクタ 19"/>
            <p:cNvCxnSpPr/>
            <p:nvPr/>
          </p:nvCxnSpPr>
          <p:spPr>
            <a:xfrm rot="4740000">
              <a:off x="1348083" y="4600032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曲線コネクタ 20"/>
            <p:cNvCxnSpPr/>
            <p:nvPr/>
          </p:nvCxnSpPr>
          <p:spPr>
            <a:xfrm rot="4740000">
              <a:off x="1508391" y="4600032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曲線コネクタ 21"/>
            <p:cNvCxnSpPr/>
            <p:nvPr/>
          </p:nvCxnSpPr>
          <p:spPr>
            <a:xfrm rot="4740000">
              <a:off x="1668699" y="4600032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線コネクタ 22"/>
            <p:cNvCxnSpPr/>
            <p:nvPr/>
          </p:nvCxnSpPr>
          <p:spPr>
            <a:xfrm rot="4740000">
              <a:off x="1829006" y="4600032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曲線コネクタ 23"/>
            <p:cNvCxnSpPr/>
            <p:nvPr/>
          </p:nvCxnSpPr>
          <p:spPr>
            <a:xfrm rot="4740000">
              <a:off x="1989314" y="4600032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曲線コネクタ 24"/>
            <p:cNvCxnSpPr/>
            <p:nvPr/>
          </p:nvCxnSpPr>
          <p:spPr>
            <a:xfrm rot="4740000">
              <a:off x="2207459" y="4600032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線コネクタ 25"/>
            <p:cNvCxnSpPr/>
            <p:nvPr/>
          </p:nvCxnSpPr>
          <p:spPr>
            <a:xfrm rot="4740000">
              <a:off x="2367767" y="4600032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曲線コネクタ 26"/>
            <p:cNvCxnSpPr/>
            <p:nvPr/>
          </p:nvCxnSpPr>
          <p:spPr>
            <a:xfrm rot="4740000">
              <a:off x="2528075" y="4600032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曲線コネクタ 27"/>
            <p:cNvCxnSpPr/>
            <p:nvPr/>
          </p:nvCxnSpPr>
          <p:spPr>
            <a:xfrm rot="4740000">
              <a:off x="2710700" y="4600032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曲線コネクタ 28"/>
            <p:cNvCxnSpPr/>
            <p:nvPr/>
          </p:nvCxnSpPr>
          <p:spPr>
            <a:xfrm rot="4740000">
              <a:off x="2871007" y="4600032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曲線コネクタ 29"/>
            <p:cNvCxnSpPr/>
            <p:nvPr/>
          </p:nvCxnSpPr>
          <p:spPr>
            <a:xfrm rot="4740000">
              <a:off x="3031315" y="4600032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曲線コネクタ 30"/>
            <p:cNvCxnSpPr/>
            <p:nvPr/>
          </p:nvCxnSpPr>
          <p:spPr>
            <a:xfrm rot="4740000">
              <a:off x="3191623" y="4600032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曲線コネクタ 31"/>
            <p:cNvCxnSpPr/>
            <p:nvPr/>
          </p:nvCxnSpPr>
          <p:spPr>
            <a:xfrm rot="4740000">
              <a:off x="3409768" y="4600032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線コネクタ 32"/>
            <p:cNvCxnSpPr/>
            <p:nvPr/>
          </p:nvCxnSpPr>
          <p:spPr>
            <a:xfrm rot="4740000">
              <a:off x="3570076" y="4600032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直方体 33"/>
            <p:cNvSpPr/>
            <p:nvPr/>
          </p:nvSpPr>
          <p:spPr>
            <a:xfrm>
              <a:off x="4500319" y="4199261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直方体 34"/>
            <p:cNvSpPr/>
            <p:nvPr/>
          </p:nvSpPr>
          <p:spPr>
            <a:xfrm>
              <a:off x="4671313" y="4199261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曲線コネクタ 35"/>
            <p:cNvCxnSpPr/>
            <p:nvPr/>
          </p:nvCxnSpPr>
          <p:spPr>
            <a:xfrm rot="4740000">
              <a:off x="3741070" y="4594423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曲線コネクタ 36"/>
            <p:cNvCxnSpPr/>
            <p:nvPr/>
          </p:nvCxnSpPr>
          <p:spPr>
            <a:xfrm rot="4740000">
              <a:off x="3912064" y="4594423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曲線コネクタ 37"/>
            <p:cNvCxnSpPr/>
            <p:nvPr/>
          </p:nvCxnSpPr>
          <p:spPr>
            <a:xfrm rot="4740000">
              <a:off x="2048096" y="3162868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曲線コネクタ 38"/>
            <p:cNvCxnSpPr/>
            <p:nvPr/>
          </p:nvCxnSpPr>
          <p:spPr>
            <a:xfrm rot="4740000">
              <a:off x="2208404" y="3162868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線コネクタ 39"/>
            <p:cNvCxnSpPr/>
            <p:nvPr/>
          </p:nvCxnSpPr>
          <p:spPr>
            <a:xfrm rot="4740000">
              <a:off x="2368712" y="3162868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曲線コネクタ 40"/>
            <p:cNvCxnSpPr/>
            <p:nvPr/>
          </p:nvCxnSpPr>
          <p:spPr>
            <a:xfrm rot="4740000">
              <a:off x="2529020" y="3162868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曲線コネクタ 41"/>
            <p:cNvCxnSpPr/>
            <p:nvPr/>
          </p:nvCxnSpPr>
          <p:spPr>
            <a:xfrm rot="4740000">
              <a:off x="2689328" y="3162868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曲線コネクタ 42"/>
            <p:cNvCxnSpPr/>
            <p:nvPr/>
          </p:nvCxnSpPr>
          <p:spPr>
            <a:xfrm rot="4740000">
              <a:off x="2907473" y="3162868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曲線コネクタ 43"/>
            <p:cNvCxnSpPr/>
            <p:nvPr/>
          </p:nvCxnSpPr>
          <p:spPr>
            <a:xfrm rot="4740000">
              <a:off x="3067780" y="3162868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曲線コネクタ 44"/>
            <p:cNvCxnSpPr/>
            <p:nvPr/>
          </p:nvCxnSpPr>
          <p:spPr>
            <a:xfrm rot="4740000">
              <a:off x="3228088" y="3162868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曲線コネクタ 45"/>
            <p:cNvCxnSpPr/>
            <p:nvPr/>
          </p:nvCxnSpPr>
          <p:spPr>
            <a:xfrm rot="4740000">
              <a:off x="3410713" y="3162868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線コネクタ 46"/>
            <p:cNvCxnSpPr/>
            <p:nvPr/>
          </p:nvCxnSpPr>
          <p:spPr>
            <a:xfrm rot="4740000">
              <a:off x="3571021" y="3162868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曲線コネクタ 47"/>
            <p:cNvCxnSpPr/>
            <p:nvPr/>
          </p:nvCxnSpPr>
          <p:spPr>
            <a:xfrm rot="4740000">
              <a:off x="3731329" y="3162868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曲線コネクタ 48"/>
            <p:cNvCxnSpPr/>
            <p:nvPr/>
          </p:nvCxnSpPr>
          <p:spPr>
            <a:xfrm rot="4740000">
              <a:off x="3891636" y="3162868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線コネクタ 49"/>
            <p:cNvCxnSpPr/>
            <p:nvPr/>
          </p:nvCxnSpPr>
          <p:spPr>
            <a:xfrm rot="4740000">
              <a:off x="4109781" y="3162868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曲線コネクタ 50"/>
            <p:cNvCxnSpPr/>
            <p:nvPr/>
          </p:nvCxnSpPr>
          <p:spPr>
            <a:xfrm rot="4740000">
              <a:off x="4270089" y="3162868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曲線コネクタ 51"/>
            <p:cNvCxnSpPr/>
            <p:nvPr/>
          </p:nvCxnSpPr>
          <p:spPr>
            <a:xfrm rot="4740000">
              <a:off x="4441083" y="3157259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曲線コネクタ 52"/>
            <p:cNvCxnSpPr/>
            <p:nvPr/>
          </p:nvCxnSpPr>
          <p:spPr>
            <a:xfrm rot="4740000">
              <a:off x="4612077" y="3157259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直方体 53"/>
            <p:cNvSpPr/>
            <p:nvPr/>
          </p:nvSpPr>
          <p:spPr>
            <a:xfrm>
              <a:off x="4820481" y="4199262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直方体 54"/>
            <p:cNvSpPr/>
            <p:nvPr/>
          </p:nvSpPr>
          <p:spPr>
            <a:xfrm>
              <a:off x="4991475" y="4199262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直方体 55"/>
            <p:cNvSpPr/>
            <p:nvPr/>
          </p:nvSpPr>
          <p:spPr>
            <a:xfrm>
              <a:off x="5162468" y="4199262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直方体 56"/>
            <p:cNvSpPr/>
            <p:nvPr/>
          </p:nvSpPr>
          <p:spPr>
            <a:xfrm>
              <a:off x="5333462" y="4199262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直方体 57"/>
            <p:cNvSpPr/>
            <p:nvPr/>
          </p:nvSpPr>
          <p:spPr>
            <a:xfrm>
              <a:off x="5504456" y="4199262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直方体 58"/>
            <p:cNvSpPr/>
            <p:nvPr/>
          </p:nvSpPr>
          <p:spPr>
            <a:xfrm>
              <a:off x="5675450" y="4199262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直方体 59"/>
            <p:cNvSpPr/>
            <p:nvPr/>
          </p:nvSpPr>
          <p:spPr>
            <a:xfrm>
              <a:off x="5846444" y="4199262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直方体 60"/>
            <p:cNvSpPr/>
            <p:nvPr/>
          </p:nvSpPr>
          <p:spPr>
            <a:xfrm>
              <a:off x="6017438" y="4199262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直方体 61"/>
            <p:cNvSpPr/>
            <p:nvPr/>
          </p:nvSpPr>
          <p:spPr>
            <a:xfrm>
              <a:off x="6188431" y="4199262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直方体 62"/>
            <p:cNvSpPr/>
            <p:nvPr/>
          </p:nvSpPr>
          <p:spPr>
            <a:xfrm>
              <a:off x="6359425" y="4199262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直方体 63"/>
            <p:cNvSpPr/>
            <p:nvPr/>
          </p:nvSpPr>
          <p:spPr>
            <a:xfrm>
              <a:off x="6530419" y="4199262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直方体 64"/>
            <p:cNvSpPr/>
            <p:nvPr/>
          </p:nvSpPr>
          <p:spPr>
            <a:xfrm>
              <a:off x="6701413" y="4199262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直方体 65"/>
            <p:cNvSpPr/>
            <p:nvPr/>
          </p:nvSpPr>
          <p:spPr>
            <a:xfrm>
              <a:off x="6872407" y="4199262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直方体 66"/>
            <p:cNvSpPr/>
            <p:nvPr/>
          </p:nvSpPr>
          <p:spPr>
            <a:xfrm>
              <a:off x="7043401" y="4199262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8" name="曲線コネクタ 67"/>
            <p:cNvCxnSpPr/>
            <p:nvPr/>
          </p:nvCxnSpPr>
          <p:spPr>
            <a:xfrm rot="4740000">
              <a:off x="4062158" y="4600033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曲線コネクタ 68"/>
            <p:cNvCxnSpPr/>
            <p:nvPr/>
          </p:nvCxnSpPr>
          <p:spPr>
            <a:xfrm rot="4740000">
              <a:off x="4222466" y="4600033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曲線コネクタ 69"/>
            <p:cNvCxnSpPr/>
            <p:nvPr/>
          </p:nvCxnSpPr>
          <p:spPr>
            <a:xfrm rot="4740000">
              <a:off x="4382774" y="4600033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曲線コネクタ 70"/>
            <p:cNvCxnSpPr/>
            <p:nvPr/>
          </p:nvCxnSpPr>
          <p:spPr>
            <a:xfrm rot="4740000">
              <a:off x="4543081" y="4600033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曲線コネクタ 71"/>
            <p:cNvCxnSpPr/>
            <p:nvPr/>
          </p:nvCxnSpPr>
          <p:spPr>
            <a:xfrm rot="4740000">
              <a:off x="4703389" y="4600033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曲線コネクタ 72"/>
            <p:cNvCxnSpPr/>
            <p:nvPr/>
          </p:nvCxnSpPr>
          <p:spPr>
            <a:xfrm rot="4740000">
              <a:off x="4921534" y="4600033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曲線コネクタ 73"/>
            <p:cNvCxnSpPr/>
            <p:nvPr/>
          </p:nvCxnSpPr>
          <p:spPr>
            <a:xfrm rot="4740000">
              <a:off x="5081842" y="4600033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曲線コネクタ 74"/>
            <p:cNvCxnSpPr/>
            <p:nvPr/>
          </p:nvCxnSpPr>
          <p:spPr>
            <a:xfrm rot="4740000">
              <a:off x="5242150" y="4600033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曲線コネクタ 75"/>
            <p:cNvCxnSpPr/>
            <p:nvPr/>
          </p:nvCxnSpPr>
          <p:spPr>
            <a:xfrm rot="4740000">
              <a:off x="5424775" y="4600033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曲線コネクタ 76"/>
            <p:cNvCxnSpPr/>
            <p:nvPr/>
          </p:nvCxnSpPr>
          <p:spPr>
            <a:xfrm rot="4740000">
              <a:off x="5585082" y="4600033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曲線コネクタ 77"/>
            <p:cNvCxnSpPr/>
            <p:nvPr/>
          </p:nvCxnSpPr>
          <p:spPr>
            <a:xfrm rot="4740000">
              <a:off x="5745390" y="4600033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曲線コネクタ 78"/>
            <p:cNvCxnSpPr/>
            <p:nvPr/>
          </p:nvCxnSpPr>
          <p:spPr>
            <a:xfrm rot="4740000">
              <a:off x="5905698" y="4600033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曲線コネクタ 79"/>
            <p:cNvCxnSpPr/>
            <p:nvPr/>
          </p:nvCxnSpPr>
          <p:spPr>
            <a:xfrm rot="4740000">
              <a:off x="6123843" y="4600033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曲線コネクタ 80"/>
            <p:cNvCxnSpPr/>
            <p:nvPr/>
          </p:nvCxnSpPr>
          <p:spPr>
            <a:xfrm rot="4740000">
              <a:off x="6284151" y="4600033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直方体 81"/>
            <p:cNvSpPr/>
            <p:nvPr/>
          </p:nvSpPr>
          <p:spPr>
            <a:xfrm>
              <a:off x="7214394" y="4199262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直方体 82"/>
            <p:cNvSpPr/>
            <p:nvPr/>
          </p:nvSpPr>
          <p:spPr>
            <a:xfrm>
              <a:off x="7385388" y="4199262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4" name="曲線コネクタ 83"/>
            <p:cNvCxnSpPr/>
            <p:nvPr/>
          </p:nvCxnSpPr>
          <p:spPr>
            <a:xfrm rot="4740000">
              <a:off x="6455145" y="4594424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曲線コネクタ 84"/>
            <p:cNvCxnSpPr/>
            <p:nvPr/>
          </p:nvCxnSpPr>
          <p:spPr>
            <a:xfrm rot="4740000">
              <a:off x="6626139" y="4594424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曲線コネクタ 85"/>
            <p:cNvCxnSpPr/>
            <p:nvPr/>
          </p:nvCxnSpPr>
          <p:spPr>
            <a:xfrm rot="4740000">
              <a:off x="4762171" y="3162869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曲線コネクタ 86"/>
            <p:cNvCxnSpPr/>
            <p:nvPr/>
          </p:nvCxnSpPr>
          <p:spPr>
            <a:xfrm rot="4740000">
              <a:off x="4922479" y="3162869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曲線コネクタ 87"/>
            <p:cNvCxnSpPr/>
            <p:nvPr/>
          </p:nvCxnSpPr>
          <p:spPr>
            <a:xfrm rot="4740000">
              <a:off x="5082787" y="3162869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曲線コネクタ 88"/>
            <p:cNvCxnSpPr/>
            <p:nvPr/>
          </p:nvCxnSpPr>
          <p:spPr>
            <a:xfrm rot="4740000">
              <a:off x="5243095" y="3162869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曲線コネクタ 89"/>
            <p:cNvCxnSpPr/>
            <p:nvPr/>
          </p:nvCxnSpPr>
          <p:spPr>
            <a:xfrm rot="4740000">
              <a:off x="5403403" y="3162869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曲線コネクタ 90"/>
            <p:cNvCxnSpPr/>
            <p:nvPr/>
          </p:nvCxnSpPr>
          <p:spPr>
            <a:xfrm rot="4740000">
              <a:off x="5621548" y="3162869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曲線コネクタ 91"/>
            <p:cNvCxnSpPr/>
            <p:nvPr/>
          </p:nvCxnSpPr>
          <p:spPr>
            <a:xfrm rot="4740000">
              <a:off x="5781855" y="3162869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曲線コネクタ 92"/>
            <p:cNvCxnSpPr/>
            <p:nvPr/>
          </p:nvCxnSpPr>
          <p:spPr>
            <a:xfrm rot="4740000">
              <a:off x="5942163" y="3162869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曲線コネクタ 93"/>
            <p:cNvCxnSpPr/>
            <p:nvPr/>
          </p:nvCxnSpPr>
          <p:spPr>
            <a:xfrm rot="4740000">
              <a:off x="6124788" y="3162869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曲線コネクタ 94"/>
            <p:cNvCxnSpPr/>
            <p:nvPr/>
          </p:nvCxnSpPr>
          <p:spPr>
            <a:xfrm rot="4740000">
              <a:off x="6285096" y="3162869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曲線コネクタ 95"/>
            <p:cNvCxnSpPr/>
            <p:nvPr/>
          </p:nvCxnSpPr>
          <p:spPr>
            <a:xfrm rot="4740000">
              <a:off x="6445404" y="3162869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曲線コネクタ 96"/>
            <p:cNvCxnSpPr/>
            <p:nvPr/>
          </p:nvCxnSpPr>
          <p:spPr>
            <a:xfrm rot="4740000">
              <a:off x="6605711" y="3162869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曲線コネクタ 97"/>
            <p:cNvCxnSpPr/>
            <p:nvPr/>
          </p:nvCxnSpPr>
          <p:spPr>
            <a:xfrm rot="4740000">
              <a:off x="6823856" y="3162869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曲線コネクタ 98"/>
            <p:cNvCxnSpPr/>
            <p:nvPr/>
          </p:nvCxnSpPr>
          <p:spPr>
            <a:xfrm rot="4740000">
              <a:off x="6984164" y="3162869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曲線コネクタ 99"/>
            <p:cNvCxnSpPr/>
            <p:nvPr/>
          </p:nvCxnSpPr>
          <p:spPr>
            <a:xfrm rot="4740000">
              <a:off x="7155158" y="3157260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曲線コネクタ 100"/>
            <p:cNvCxnSpPr/>
            <p:nvPr/>
          </p:nvCxnSpPr>
          <p:spPr>
            <a:xfrm rot="4740000">
              <a:off x="7326152" y="3157260"/>
              <a:ext cx="1042001" cy="88169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/>
            <p:cNvSpPr txBox="1"/>
            <p:nvPr/>
          </p:nvSpPr>
          <p:spPr>
            <a:xfrm>
              <a:off x="1175583" y="4077072"/>
              <a:ext cx="948145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latin typeface="+mj-lt"/>
                  <a:cs typeface="Arial" pitchFamily="34" charset="0"/>
                </a:rPr>
                <a:t>WARP</a:t>
              </a:r>
              <a:endParaRPr kumimoji="1" lang="ja-JP" altLang="en-US" sz="2400" dirty="0">
                <a:latin typeface="+mj-lt"/>
                <a:cs typeface="Arial" pitchFamily="34" charset="0"/>
              </a:endParaRPr>
            </a:p>
          </p:txBody>
        </p:sp>
        <p:sp>
          <p:nvSpPr>
            <p:cNvPr id="103" name="四角形吹き出し 102"/>
            <p:cNvSpPr/>
            <p:nvPr/>
          </p:nvSpPr>
          <p:spPr>
            <a:xfrm>
              <a:off x="755577" y="2996952"/>
              <a:ext cx="1080120" cy="792088"/>
            </a:xfrm>
            <a:prstGeom prst="wedgeRectCallout">
              <a:avLst>
                <a:gd name="adj1" fmla="val 99058"/>
                <a:gd name="adj2" fmla="val 13215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683568" y="3373009"/>
              <a:ext cx="1168910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cs typeface="Arial" pitchFamily="34" charset="0"/>
                </a:rPr>
                <a:t>スレッド</a:t>
              </a:r>
              <a:endParaRPr kumimoji="1" lang="ja-JP" altLang="en-US" sz="2400" dirty="0">
                <a:cs typeface="Arial" pitchFamily="34" charset="0"/>
              </a:endParaRPr>
            </a:p>
          </p:txBody>
        </p:sp>
        <p:sp>
          <p:nvSpPr>
            <p:cNvPr id="105" name="直方体 104"/>
            <p:cNvSpPr/>
            <p:nvPr/>
          </p:nvSpPr>
          <p:spPr>
            <a:xfrm>
              <a:off x="1160415" y="3117183"/>
              <a:ext cx="240462" cy="240462"/>
            </a:xfrm>
            <a:prstGeom prst="cub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右中かっこ 105"/>
            <p:cNvSpPr/>
            <p:nvPr/>
          </p:nvSpPr>
          <p:spPr>
            <a:xfrm rot="5400000">
              <a:off x="4062156" y="3077104"/>
              <a:ext cx="240465" cy="5530619"/>
            </a:xfrm>
            <a:prstGeom prst="rightBrace">
              <a:avLst>
                <a:gd name="adj1" fmla="val 8333"/>
                <a:gd name="adj2" fmla="val 501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テキスト ボックス 106"/>
            <p:cNvSpPr txBox="1"/>
            <p:nvPr/>
          </p:nvSpPr>
          <p:spPr>
            <a:xfrm>
              <a:off x="3779912" y="5877272"/>
              <a:ext cx="803425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latin typeface="+mj-lt"/>
                  <a:cs typeface="Arial" pitchFamily="34" charset="0"/>
                </a:rPr>
                <a:t>×32</a:t>
              </a:r>
              <a:endParaRPr kumimoji="1" lang="ja-JP" altLang="en-US" sz="2400" dirty="0">
                <a:latin typeface="+mj-lt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WARP </a:t>
            </a:r>
            <a:r>
              <a:rPr lang="en-US" altLang="ja-JP" sz="2800" dirty="0" smtClean="0"/>
              <a:t>(2/2)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CUDA</a:t>
            </a:r>
            <a:r>
              <a:rPr lang="ja-JP" altLang="en-US" dirty="0" smtClean="0"/>
              <a:t>コアは</a:t>
            </a:r>
            <a:r>
              <a:rPr lang="en-US" altLang="ja-JP" dirty="0" smtClean="0"/>
              <a:t>WARP</a:t>
            </a:r>
            <a:r>
              <a:rPr lang="ja-JP" altLang="en-US" dirty="0" smtClean="0"/>
              <a:t>単位で同じ命令を実行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SIMT</a:t>
            </a:r>
            <a:r>
              <a:rPr lang="ja-JP" altLang="en-US" dirty="0" smtClean="0"/>
              <a:t>」</a:t>
            </a:r>
            <a:r>
              <a:rPr lang="en-US" altLang="ja-JP" dirty="0" smtClean="0"/>
              <a:t>(Single Instruction, Multiple Thread)</a:t>
            </a:r>
          </a:p>
          <a:p>
            <a:pPr lvl="2"/>
            <a:r>
              <a:rPr lang="en-US" altLang="ja-JP" dirty="0" smtClean="0"/>
              <a:t>NVIDIA</a:t>
            </a:r>
            <a:r>
              <a:rPr lang="ja-JP" altLang="en-US" dirty="0" smtClean="0"/>
              <a:t>が作った新語</a:t>
            </a:r>
            <a:endParaRPr lang="en-US" altLang="ja-JP" dirty="0" smtClean="0"/>
          </a:p>
          <a:p>
            <a:pPr lvl="1"/>
            <a:r>
              <a:rPr lang="en-US" altLang="ja-JP" dirty="0" smtClean="0">
                <a:solidFill>
                  <a:schemeClr val="bg1"/>
                </a:solidFill>
              </a:rPr>
              <a:t>Fermi </a:t>
            </a:r>
            <a:r>
              <a:rPr lang="ja-JP" altLang="en-US" dirty="0" smtClean="0">
                <a:solidFill>
                  <a:schemeClr val="bg1"/>
                </a:solidFill>
              </a:rPr>
              <a:t>アーキテクチャの場合</a:t>
            </a:r>
            <a:endParaRPr lang="en-US" altLang="ja-JP" dirty="0" smtClean="0">
              <a:solidFill>
                <a:schemeClr val="bg1"/>
              </a:solidFill>
            </a:endParaRPr>
          </a:p>
          <a:p>
            <a:pPr lvl="2"/>
            <a:r>
              <a:rPr lang="en-US" altLang="ja-JP" dirty="0" smtClean="0">
                <a:solidFill>
                  <a:schemeClr val="bg1"/>
                </a:solidFill>
              </a:rPr>
              <a:t>1WARP</a:t>
            </a:r>
            <a:r>
              <a:rPr lang="ja-JP" altLang="en-US" dirty="0" smtClean="0">
                <a:solidFill>
                  <a:schemeClr val="bg1"/>
                </a:solidFill>
              </a:rPr>
              <a:t>を</a:t>
            </a:r>
            <a:r>
              <a:rPr lang="en-US" altLang="ja-JP" dirty="0" smtClean="0">
                <a:solidFill>
                  <a:schemeClr val="bg1"/>
                </a:solidFill>
              </a:rPr>
              <a:t>16</a:t>
            </a:r>
            <a:r>
              <a:rPr lang="ja-JP" altLang="en-US" dirty="0" smtClean="0">
                <a:solidFill>
                  <a:schemeClr val="bg1"/>
                </a:solidFill>
              </a:rPr>
              <a:t>個の</a:t>
            </a:r>
            <a:r>
              <a:rPr lang="en-US" altLang="ja-JP" dirty="0" smtClean="0">
                <a:solidFill>
                  <a:schemeClr val="bg1"/>
                </a:solidFill>
              </a:rPr>
              <a:t>CUDA</a:t>
            </a:r>
            <a:r>
              <a:rPr lang="ja-JP" altLang="en-US" dirty="0" smtClean="0">
                <a:solidFill>
                  <a:schemeClr val="bg1"/>
                </a:solidFill>
              </a:rPr>
              <a:t>コアで実行</a:t>
            </a:r>
            <a:endParaRPr lang="en-US" altLang="ja-JP" dirty="0" smtClean="0">
              <a:solidFill>
                <a:schemeClr val="bg1"/>
              </a:solidFill>
            </a:endParaRPr>
          </a:p>
          <a:p>
            <a:pPr lvl="2"/>
            <a:r>
              <a:rPr lang="en-US" altLang="ja-JP" dirty="0" smtClean="0">
                <a:solidFill>
                  <a:schemeClr val="bg1"/>
                </a:solidFill>
              </a:rPr>
              <a:t>1</a:t>
            </a:r>
            <a:r>
              <a:rPr lang="ja-JP" altLang="en-US" dirty="0" smtClean="0">
                <a:solidFill>
                  <a:schemeClr val="bg1"/>
                </a:solidFill>
              </a:rPr>
              <a:t>サイクルの命令は、</a:t>
            </a:r>
            <a:r>
              <a:rPr lang="en-US" altLang="ja-JP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32÷16=2</a:t>
            </a:r>
            <a:r>
              <a:rPr lang="en-US" altLang="ja-JP" dirty="0" smtClean="0">
                <a:solidFill>
                  <a:schemeClr val="bg1"/>
                </a:solidFill>
              </a:rPr>
              <a:t>(</a:t>
            </a:r>
            <a:r>
              <a:rPr lang="ja-JP" altLang="en-US" dirty="0" smtClean="0">
                <a:solidFill>
                  <a:schemeClr val="bg1"/>
                </a:solidFill>
              </a:rPr>
              <a:t>サイクル</a:t>
            </a:r>
            <a:r>
              <a:rPr lang="en-US" altLang="ja-JP" dirty="0" smtClean="0">
                <a:solidFill>
                  <a:schemeClr val="bg1"/>
                </a:solidFill>
              </a:rPr>
              <a:t>)</a:t>
            </a:r>
            <a:r>
              <a:rPr lang="ja-JP" altLang="en-US" dirty="0" smtClean="0">
                <a:solidFill>
                  <a:schemeClr val="bg1"/>
                </a:solidFill>
              </a:rPr>
              <a:t>で実行される</a:t>
            </a:r>
            <a:endParaRPr lang="en-US" altLang="ja-JP" dirty="0" smtClean="0"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30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階層的メモリモデル </a:t>
            </a:r>
            <a:r>
              <a:rPr lang="en-US" altLang="ja-JP" sz="2800" dirty="0" smtClean="0"/>
              <a:t>(1/6)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NVIDIA</a:t>
            </a:r>
            <a:r>
              <a:rPr lang="ja-JP" altLang="en-US" dirty="0" smtClean="0"/>
              <a:t>社のビデオカードのメモリの分類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sz="2000" dirty="0" smtClean="0"/>
              <a:t>※</a:t>
            </a:r>
            <a:r>
              <a:rPr lang="ja-JP" altLang="en-US" sz="2000" dirty="0" smtClean="0"/>
              <a:t> </a:t>
            </a:r>
            <a:r>
              <a:rPr lang="en-US" altLang="ja-JP" sz="2000" dirty="0" err="1" smtClean="0"/>
              <a:t>GeForce</a:t>
            </a:r>
            <a:r>
              <a:rPr lang="en-US" altLang="ja-JP" sz="2000" dirty="0" smtClean="0"/>
              <a:t> GTX TITAN </a:t>
            </a:r>
            <a:r>
              <a:rPr lang="ja-JP" altLang="en-US" sz="2000" dirty="0" smtClean="0"/>
              <a:t>の場合</a:t>
            </a:r>
            <a:endParaRPr lang="en-US" altLang="ja-JP" sz="2000" dirty="0" smtClean="0"/>
          </a:p>
          <a:p>
            <a:pPr>
              <a:buNone/>
            </a:pPr>
            <a:endParaRPr lang="en-US" altLang="ja-JP" sz="800" dirty="0" smtClean="0"/>
          </a:p>
          <a:p>
            <a:r>
              <a:rPr lang="ja-JP" altLang="en-US" dirty="0" smtClean="0"/>
              <a:t>スレッドは、</a:t>
            </a:r>
            <a:r>
              <a:rPr lang="en-US" altLang="ja-JP" dirty="0" smtClean="0"/>
              <a:t>6</a:t>
            </a:r>
            <a:r>
              <a:rPr lang="ja-JP" altLang="en-US" dirty="0" smtClean="0"/>
              <a:t>種類のメモリを使って動作する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31</a:t>
            </a:fld>
            <a:endParaRPr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503549" y="2060848"/>
          <a:ext cx="8136903" cy="2576294"/>
        </p:xfrm>
        <a:graphic>
          <a:graphicData uri="http://schemas.openxmlformats.org/drawingml/2006/table">
            <a:tbl>
              <a:tblPr/>
              <a:tblGrid>
                <a:gridCol w="1789167"/>
                <a:gridCol w="1371695"/>
                <a:gridCol w="866482"/>
                <a:gridCol w="1314143"/>
                <a:gridCol w="1175236"/>
                <a:gridCol w="1620180"/>
              </a:tblGrid>
              <a:tr h="3680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b="1" kern="100" baseline="0" dirty="0">
                          <a:latin typeface="+mn-lt"/>
                          <a:ea typeface="+mn-ea"/>
                          <a:cs typeface="Times New Roman"/>
                        </a:rPr>
                        <a:t>分類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b="1" kern="100" baseline="0">
                          <a:latin typeface="+mn-lt"/>
                          <a:ea typeface="+mn-ea"/>
                          <a:cs typeface="Times New Roman"/>
                        </a:rPr>
                        <a:t>場所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b="1" kern="100" baseline="0" dirty="0">
                          <a:latin typeface="+mn-lt"/>
                          <a:ea typeface="+mn-ea"/>
                          <a:cs typeface="Times New Roman"/>
                        </a:rPr>
                        <a:t>速度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b="1" kern="100" baseline="0">
                          <a:latin typeface="+mn-lt"/>
                          <a:ea typeface="+mn-ea"/>
                          <a:cs typeface="Times New Roman"/>
                        </a:rPr>
                        <a:t>アクセス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800" b="1" kern="100" baseline="0" dirty="0">
                          <a:latin typeface="+mn-lt"/>
                          <a:ea typeface="+mn-ea"/>
                          <a:cs typeface="Times New Roman"/>
                        </a:rPr>
                        <a:t>スコープ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800" b="1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サイズ</a:t>
                      </a:r>
                      <a:r>
                        <a:rPr lang="en-US" altLang="ja-JP" sz="1400" b="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※</a:t>
                      </a:r>
                      <a:endParaRPr lang="ja-JP" sz="1400" b="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68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 dirty="0">
                          <a:latin typeface="+mn-lt"/>
                          <a:ea typeface="+mn-ea"/>
                          <a:cs typeface="Times New Roman"/>
                        </a:rPr>
                        <a:t>レジスタ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SM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>
                          <a:latin typeface="+mn-lt"/>
                          <a:ea typeface="+mn-ea"/>
                          <a:cs typeface="Times New Roman"/>
                        </a:rPr>
                        <a:t>高速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>
                          <a:latin typeface="+mn-lt"/>
                          <a:ea typeface="+mn-ea"/>
                          <a:cs typeface="Times New Roman"/>
                        </a:rPr>
                        <a:t>読み書き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>
                          <a:latin typeface="+mn-lt"/>
                          <a:ea typeface="+mn-ea"/>
                          <a:cs typeface="Times New Roman"/>
                        </a:rPr>
                        <a:t>スレッド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65536</a:t>
                      </a:r>
                      <a:r>
                        <a:rPr lang="ja-JP" altLang="en-US" sz="14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個</a:t>
                      </a:r>
                      <a:r>
                        <a:rPr lang="en-US" altLang="ja-JP" sz="14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/block</a:t>
                      </a:r>
                      <a:endParaRPr lang="ja-JP" sz="14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>
                          <a:latin typeface="+mn-lt"/>
                          <a:ea typeface="+mn-ea"/>
                          <a:cs typeface="Times New Roman"/>
                        </a:rPr>
                        <a:t>ローカルメモリ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 dirty="0">
                          <a:latin typeface="+mn-lt"/>
                          <a:ea typeface="+mn-ea"/>
                          <a:cs typeface="Times New Roman"/>
                        </a:rPr>
                        <a:t>ビデオメモリ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>
                          <a:latin typeface="+mn-lt"/>
                          <a:ea typeface="+mn-ea"/>
                          <a:cs typeface="Times New Roman"/>
                        </a:rPr>
                        <a:t>低速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>
                          <a:latin typeface="+mn-lt"/>
                          <a:ea typeface="+mn-ea"/>
                          <a:cs typeface="Times New Roman"/>
                        </a:rPr>
                        <a:t>読み書き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>
                          <a:latin typeface="+mn-lt"/>
                          <a:ea typeface="+mn-ea"/>
                          <a:cs typeface="Times New Roman"/>
                        </a:rPr>
                        <a:t>スレッド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2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コンパイル時に決定</a:t>
                      </a:r>
                      <a:endParaRPr lang="ja-JP" sz="12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>
                          <a:latin typeface="+mn-lt"/>
                          <a:ea typeface="+mn-ea"/>
                          <a:cs typeface="Times New Roman"/>
                        </a:rPr>
                        <a:t>シェアードメモリ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SM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 dirty="0">
                          <a:latin typeface="+mn-lt"/>
                          <a:ea typeface="+mn-ea"/>
                          <a:cs typeface="Times New Roman"/>
                        </a:rPr>
                        <a:t>高速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 dirty="0">
                          <a:latin typeface="+mn-lt"/>
                          <a:ea typeface="+mn-ea"/>
                          <a:cs typeface="Times New Roman"/>
                        </a:rPr>
                        <a:t>読み書き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>
                          <a:latin typeface="+mn-lt"/>
                          <a:ea typeface="+mn-ea"/>
                          <a:cs typeface="Times New Roman"/>
                        </a:rPr>
                        <a:t>ブロック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49152</a:t>
                      </a:r>
                      <a:r>
                        <a:rPr lang="en-US" altLang="ja-JP" sz="14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Bytes/block</a:t>
                      </a:r>
                      <a:endParaRPr lang="ja-JP" sz="14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>
                          <a:latin typeface="+mn-lt"/>
                          <a:ea typeface="+mn-ea"/>
                          <a:cs typeface="Times New Roman"/>
                        </a:rPr>
                        <a:t>グローバルメモリ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>
                          <a:latin typeface="+mn-lt"/>
                          <a:ea typeface="+mn-ea"/>
                          <a:cs typeface="Times New Roman"/>
                        </a:rPr>
                        <a:t>ビデオメモリ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 dirty="0">
                          <a:latin typeface="+mn-lt"/>
                          <a:ea typeface="+mn-ea"/>
                          <a:cs typeface="Times New Roman"/>
                        </a:rPr>
                        <a:t>低速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 dirty="0">
                          <a:latin typeface="+mn-lt"/>
                          <a:ea typeface="+mn-ea"/>
                          <a:cs typeface="Times New Roman"/>
                        </a:rPr>
                        <a:t>読み書き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>
                          <a:latin typeface="+mn-lt"/>
                          <a:ea typeface="+mn-ea"/>
                          <a:cs typeface="Times New Roman"/>
                        </a:rPr>
                        <a:t>グリッド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6144MBytes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>
                          <a:latin typeface="+mn-lt"/>
                          <a:ea typeface="+mn-ea"/>
                          <a:cs typeface="Times New Roman"/>
                        </a:rPr>
                        <a:t>コンスタントメモリ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>
                          <a:latin typeface="+mn-lt"/>
                          <a:ea typeface="+mn-ea"/>
                          <a:cs typeface="Times New Roman"/>
                        </a:rPr>
                        <a:t>ビデオメモリ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>
                          <a:latin typeface="+mn-lt"/>
                          <a:ea typeface="+mn-ea"/>
                          <a:cs typeface="Times New Roman"/>
                        </a:rPr>
                        <a:t>低速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 dirty="0">
                          <a:latin typeface="+mn-lt"/>
                          <a:ea typeface="+mn-ea"/>
                          <a:cs typeface="Times New Roman"/>
                        </a:rPr>
                        <a:t>読み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 dirty="0">
                          <a:latin typeface="+mn-lt"/>
                          <a:ea typeface="+mn-ea"/>
                          <a:cs typeface="Times New Roman"/>
                        </a:rPr>
                        <a:t>グリッド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65536Bytes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>
                          <a:latin typeface="+mn-lt"/>
                          <a:ea typeface="+mn-ea"/>
                          <a:cs typeface="Times New Roman"/>
                        </a:rPr>
                        <a:t>テクスチャメモリ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>
                          <a:latin typeface="+mn-lt"/>
                          <a:ea typeface="+mn-ea"/>
                          <a:cs typeface="Times New Roman"/>
                        </a:rPr>
                        <a:t>ビデオメモリ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>
                          <a:latin typeface="+mn-lt"/>
                          <a:ea typeface="+mn-ea"/>
                          <a:cs typeface="Times New Roman"/>
                        </a:rPr>
                        <a:t>低速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>
                          <a:latin typeface="+mn-lt"/>
                          <a:ea typeface="+mn-ea"/>
                          <a:cs typeface="Times New Roman"/>
                        </a:rPr>
                        <a:t>読み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800" kern="100" baseline="0" dirty="0">
                          <a:latin typeface="+mn-lt"/>
                          <a:ea typeface="+mn-ea"/>
                          <a:cs typeface="Times New Roman"/>
                        </a:rPr>
                        <a:t>グリッド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4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実行時に決定</a:t>
                      </a:r>
                      <a:endParaRPr lang="ja-JP" sz="14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直線矢印コネクタ 6"/>
          <p:cNvCxnSpPr/>
          <p:nvPr/>
        </p:nvCxnSpPr>
        <p:spPr>
          <a:xfrm flipH="1">
            <a:off x="8460432" y="3501008"/>
            <a:ext cx="360040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8820472" y="3068960"/>
            <a:ext cx="0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8532440" y="2924944"/>
            <a:ext cx="288032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8460432" y="4293096"/>
            <a:ext cx="360040" cy="144016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V="1">
            <a:off x="8820472" y="3861048"/>
            <a:ext cx="0" cy="432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8460432" y="3717032"/>
            <a:ext cx="360040" cy="144016"/>
          </a:xfrm>
          <a:prstGeom prst="line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階層的メモリモデル </a:t>
            </a:r>
            <a:r>
              <a:rPr lang="en-US" altLang="ja-JP" sz="2800" dirty="0" smtClean="0"/>
              <a:t>(2/6)</a:t>
            </a:r>
            <a:endParaRPr lang="ja-JP" altLang="en-US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32</a:t>
            </a:fld>
            <a:endParaRPr lang="ja-JP" altLang="en-US"/>
          </a:p>
        </p:txBody>
      </p:sp>
      <p:grpSp>
        <p:nvGrpSpPr>
          <p:cNvPr id="81" name="グループ化 80"/>
          <p:cNvGrpSpPr/>
          <p:nvPr/>
        </p:nvGrpSpPr>
        <p:grpSpPr>
          <a:xfrm>
            <a:off x="793689" y="1027468"/>
            <a:ext cx="7556623" cy="5425868"/>
            <a:chOff x="793689" y="1027468"/>
            <a:chExt cx="7556623" cy="5425868"/>
          </a:xfrm>
        </p:grpSpPr>
        <p:sp>
          <p:nvSpPr>
            <p:cNvPr id="8" name="正方形/長方形 7"/>
            <p:cNvSpPr/>
            <p:nvPr/>
          </p:nvSpPr>
          <p:spPr>
            <a:xfrm>
              <a:off x="1778016" y="1027468"/>
              <a:ext cx="6572296" cy="54258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778016" y="1027468"/>
              <a:ext cx="1571636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 smtClean="0">
                  <a:latin typeface="+mj-lt"/>
                  <a:cs typeface="Arial" pitchFamily="34" charset="0"/>
                </a:rPr>
                <a:t>(</a:t>
              </a:r>
              <a:r>
                <a:rPr kumimoji="1" lang="ja-JP" altLang="en-US" sz="1400" dirty="0" smtClean="0">
                  <a:cs typeface="Arial" pitchFamily="34" charset="0"/>
                </a:rPr>
                <a:t>デバイス</a:t>
              </a:r>
              <a:r>
                <a:rPr kumimoji="1" lang="en-US" altLang="ja-JP" sz="1400" dirty="0" smtClean="0">
                  <a:latin typeface="+mj-lt"/>
                  <a:cs typeface="Arial" pitchFamily="34" charset="0"/>
                </a:rPr>
                <a:t>)</a:t>
              </a:r>
              <a:r>
                <a:rPr kumimoji="1" lang="ja-JP" altLang="en-US" sz="1400" dirty="0" smtClean="0">
                  <a:cs typeface="Arial" pitchFamily="34" charset="0"/>
                </a:rPr>
                <a:t>グリッド</a:t>
              </a:r>
              <a:endParaRPr kumimoji="1" lang="ja-JP" altLang="en-US" sz="1400" dirty="0">
                <a:cs typeface="Arial" pitchFamily="34" charset="0"/>
              </a:endParaRPr>
            </a:p>
          </p:txBody>
        </p:sp>
        <p:grpSp>
          <p:nvGrpSpPr>
            <p:cNvPr id="10" name="グループ化 145"/>
            <p:cNvGrpSpPr/>
            <p:nvPr/>
          </p:nvGrpSpPr>
          <p:grpSpPr>
            <a:xfrm>
              <a:off x="1930416" y="1490652"/>
              <a:ext cx="3067073" cy="3167296"/>
              <a:chOff x="4367210" y="-71462"/>
              <a:chExt cx="3133748" cy="3419500"/>
            </a:xfrm>
          </p:grpSpPr>
          <p:sp>
            <p:nvSpPr>
              <p:cNvPr id="68" name="正方形/長方形 67"/>
              <p:cNvSpPr/>
              <p:nvPr/>
            </p:nvSpPr>
            <p:spPr>
              <a:xfrm>
                <a:off x="4367210" y="-71462"/>
                <a:ext cx="3133748" cy="3419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69" name="テキスト ボックス 68"/>
              <p:cNvSpPr txBox="1"/>
              <p:nvPr/>
            </p:nvSpPr>
            <p:spPr>
              <a:xfrm>
                <a:off x="4367210" y="-71462"/>
                <a:ext cx="1135358" cy="33228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 smtClean="0">
                    <a:cs typeface="Arial" pitchFamily="34" charset="0"/>
                  </a:rPr>
                  <a:t>ブロック</a:t>
                </a:r>
                <a:r>
                  <a:rPr lang="en-US" altLang="ja-JP" sz="1400" dirty="0" smtClean="0">
                    <a:latin typeface="+mj-lt"/>
                    <a:cs typeface="Arial" pitchFamily="34" charset="0"/>
                  </a:rPr>
                  <a:t>(0,0)</a:t>
                </a:r>
                <a:endParaRPr kumimoji="1" lang="ja-JP" altLang="en-US" sz="1400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4519610" y="438128"/>
                <a:ext cx="2838472" cy="62389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 smtClean="0"/>
                  <a:t>シェアードメモリ</a:t>
                </a:r>
                <a:endParaRPr kumimoji="1" lang="ja-JP" altLang="en-US" sz="1400" dirty="0"/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4519610" y="1285860"/>
                <a:ext cx="1052522" cy="3571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 smtClean="0"/>
                  <a:t>レジスタ</a:t>
                </a:r>
                <a:endParaRPr kumimoji="1" lang="ja-JP" altLang="en-US" sz="1400" dirty="0"/>
              </a:p>
            </p:txBody>
          </p:sp>
          <p:sp>
            <p:nvSpPr>
              <p:cNvPr id="72" name="正方形/長方形 71"/>
              <p:cNvSpPr/>
              <p:nvPr/>
            </p:nvSpPr>
            <p:spPr>
              <a:xfrm>
                <a:off x="6019808" y="1285860"/>
                <a:ext cx="1052522" cy="3571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 smtClean="0"/>
                  <a:t>レジスタ</a:t>
                </a:r>
                <a:endParaRPr kumimoji="1" lang="ja-JP" altLang="en-US" sz="1400" dirty="0"/>
              </a:p>
            </p:txBody>
          </p:sp>
          <p:sp>
            <p:nvSpPr>
              <p:cNvPr id="73" name="正方形/長方形 72"/>
              <p:cNvSpPr/>
              <p:nvPr/>
            </p:nvSpPr>
            <p:spPr>
              <a:xfrm>
                <a:off x="4519610" y="1857364"/>
                <a:ext cx="1338274" cy="64294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400" dirty="0" smtClean="0"/>
                  <a:t>スレッド</a:t>
                </a:r>
                <a:r>
                  <a:rPr lang="en-US" altLang="ja-JP" sz="1400" dirty="0" smtClean="0"/>
                  <a:t>(0,0)</a:t>
                </a:r>
                <a:endParaRPr kumimoji="1" lang="ja-JP" altLang="en-US" sz="1400" dirty="0"/>
              </a:p>
            </p:txBody>
          </p:sp>
          <p:sp>
            <p:nvSpPr>
              <p:cNvPr id="74" name="正方形/長方形 73"/>
              <p:cNvSpPr/>
              <p:nvPr/>
            </p:nvSpPr>
            <p:spPr>
              <a:xfrm>
                <a:off x="6019808" y="1857364"/>
                <a:ext cx="1338274" cy="64294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400" dirty="0" smtClean="0"/>
                  <a:t>スレッド</a:t>
                </a:r>
                <a:r>
                  <a:rPr lang="en-US" altLang="ja-JP" sz="1400" dirty="0" smtClean="0"/>
                  <a:t>(1,0)</a:t>
                </a:r>
                <a:endParaRPr kumimoji="1" lang="ja-JP" altLang="en-US" sz="1400" dirty="0"/>
              </a:p>
            </p:txBody>
          </p:sp>
          <p:sp>
            <p:nvSpPr>
              <p:cNvPr id="75" name="正方形/長方形 74"/>
              <p:cNvSpPr/>
              <p:nvPr/>
            </p:nvSpPr>
            <p:spPr>
              <a:xfrm>
                <a:off x="4519608" y="2714620"/>
                <a:ext cx="859743" cy="5000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400" dirty="0" smtClean="0"/>
                  <a:t>ローカルメモリ</a:t>
                </a:r>
                <a:endParaRPr kumimoji="1" lang="ja-JP" altLang="en-US" sz="1400" dirty="0"/>
              </a:p>
            </p:txBody>
          </p:sp>
          <p:sp>
            <p:nvSpPr>
              <p:cNvPr id="76" name="正方形/長方形 75"/>
              <p:cNvSpPr/>
              <p:nvPr/>
            </p:nvSpPr>
            <p:spPr>
              <a:xfrm>
                <a:off x="6019807" y="2714620"/>
                <a:ext cx="859743" cy="5000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400" dirty="0" smtClean="0"/>
                  <a:t>ローカルメモリ</a:t>
                </a:r>
                <a:endParaRPr kumimoji="1" lang="ja-JP" altLang="en-US" sz="1400" dirty="0"/>
              </a:p>
            </p:txBody>
          </p:sp>
        </p:grpSp>
        <p:grpSp>
          <p:nvGrpSpPr>
            <p:cNvPr id="11" name="グループ化 246"/>
            <p:cNvGrpSpPr/>
            <p:nvPr/>
          </p:nvGrpSpPr>
          <p:grpSpPr>
            <a:xfrm>
              <a:off x="1920892" y="4865277"/>
              <a:ext cx="6292624" cy="1438078"/>
              <a:chOff x="4357686" y="3643314"/>
              <a:chExt cx="6292624" cy="1552588"/>
            </a:xfrm>
          </p:grpSpPr>
          <p:grpSp>
            <p:nvGrpSpPr>
              <p:cNvPr id="59" name="グループ化 174"/>
              <p:cNvGrpSpPr/>
              <p:nvPr/>
            </p:nvGrpSpPr>
            <p:grpSpPr>
              <a:xfrm>
                <a:off x="4357686" y="3643314"/>
                <a:ext cx="6292624" cy="428628"/>
                <a:chOff x="4357686" y="3643314"/>
                <a:chExt cx="6429420" cy="428628"/>
              </a:xfrm>
            </p:grpSpPr>
            <p:sp>
              <p:nvSpPr>
                <p:cNvPr id="66" name="正方形/長方形 65"/>
                <p:cNvSpPr/>
                <p:nvPr/>
              </p:nvSpPr>
              <p:spPr>
                <a:xfrm>
                  <a:off x="4357686" y="3662362"/>
                  <a:ext cx="6429420" cy="4095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 dirty="0"/>
                </a:p>
              </p:txBody>
            </p:sp>
            <p:sp>
              <p:nvSpPr>
                <p:cNvPr id="67" name="テキスト ボックス 66"/>
                <p:cNvSpPr txBox="1"/>
                <p:nvPr/>
              </p:nvSpPr>
              <p:spPr>
                <a:xfrm>
                  <a:off x="4357686" y="3643314"/>
                  <a:ext cx="1467068" cy="30777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1400" dirty="0" smtClean="0">
                      <a:cs typeface="Arial" pitchFamily="34" charset="0"/>
                    </a:rPr>
                    <a:t>グローバルメモリ</a:t>
                  </a:r>
                  <a:endParaRPr kumimoji="1" lang="ja-JP" altLang="en-US" sz="1400" dirty="0">
                    <a:cs typeface="Arial" pitchFamily="34" charset="0"/>
                  </a:endParaRPr>
                </a:p>
              </p:txBody>
            </p:sp>
          </p:grpSp>
          <p:grpSp>
            <p:nvGrpSpPr>
              <p:cNvPr id="60" name="グループ化 175"/>
              <p:cNvGrpSpPr/>
              <p:nvPr/>
            </p:nvGrpSpPr>
            <p:grpSpPr>
              <a:xfrm>
                <a:off x="4357686" y="4214818"/>
                <a:ext cx="6292624" cy="428628"/>
                <a:chOff x="4357686" y="4429132"/>
                <a:chExt cx="6429420" cy="428628"/>
              </a:xfrm>
            </p:grpSpPr>
            <p:sp>
              <p:nvSpPr>
                <p:cNvPr id="64" name="正方形/長方形 63"/>
                <p:cNvSpPr/>
                <p:nvPr/>
              </p:nvSpPr>
              <p:spPr>
                <a:xfrm>
                  <a:off x="4357686" y="4448180"/>
                  <a:ext cx="6429420" cy="4095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 dirty="0"/>
                </a:p>
              </p:txBody>
            </p:sp>
            <p:sp>
              <p:nvSpPr>
                <p:cNvPr id="65" name="テキスト ボックス 64"/>
                <p:cNvSpPr txBox="1"/>
                <p:nvPr/>
              </p:nvSpPr>
              <p:spPr>
                <a:xfrm>
                  <a:off x="4357686" y="4429132"/>
                  <a:ext cx="1481496" cy="30777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1400" dirty="0" smtClean="0">
                      <a:cs typeface="Arial" pitchFamily="34" charset="0"/>
                    </a:rPr>
                    <a:t>コンスタントメモリ</a:t>
                  </a:r>
                  <a:endParaRPr kumimoji="1" lang="ja-JP" altLang="en-US" sz="1400" dirty="0">
                    <a:cs typeface="Arial" pitchFamily="34" charset="0"/>
                  </a:endParaRPr>
                </a:p>
              </p:txBody>
            </p:sp>
          </p:grpSp>
          <p:grpSp>
            <p:nvGrpSpPr>
              <p:cNvPr id="61" name="グループ化 176"/>
              <p:cNvGrpSpPr/>
              <p:nvPr/>
            </p:nvGrpSpPr>
            <p:grpSpPr>
              <a:xfrm>
                <a:off x="4357686" y="4786322"/>
                <a:ext cx="6292624" cy="409580"/>
                <a:chOff x="4357686" y="5214950"/>
                <a:chExt cx="6429420" cy="409580"/>
              </a:xfrm>
            </p:grpSpPr>
            <p:sp>
              <p:nvSpPr>
                <p:cNvPr id="62" name="正方形/長方形 61"/>
                <p:cNvSpPr/>
                <p:nvPr/>
              </p:nvSpPr>
              <p:spPr>
                <a:xfrm>
                  <a:off x="4357686" y="5214950"/>
                  <a:ext cx="6429420" cy="4095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 dirty="0"/>
                </a:p>
              </p:txBody>
            </p:sp>
            <p:sp>
              <p:nvSpPr>
                <p:cNvPr id="63" name="テキスト ボックス 62"/>
                <p:cNvSpPr txBox="1"/>
                <p:nvPr/>
              </p:nvSpPr>
              <p:spPr>
                <a:xfrm>
                  <a:off x="4357686" y="5214950"/>
                  <a:ext cx="1383712" cy="307777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1400" dirty="0" smtClean="0">
                      <a:cs typeface="Arial" pitchFamily="34" charset="0"/>
                    </a:rPr>
                    <a:t>テクスチャメモリ</a:t>
                  </a:r>
                  <a:endParaRPr kumimoji="1" lang="ja-JP" altLang="en-US" sz="1400" dirty="0"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2" name="グループ化 177"/>
            <p:cNvGrpSpPr/>
            <p:nvPr/>
          </p:nvGrpSpPr>
          <p:grpSpPr>
            <a:xfrm>
              <a:off x="5140363" y="1490652"/>
              <a:ext cx="3067073" cy="3167296"/>
              <a:chOff x="4367210" y="-71462"/>
              <a:chExt cx="3133748" cy="3419500"/>
            </a:xfrm>
          </p:grpSpPr>
          <p:sp>
            <p:nvSpPr>
              <p:cNvPr id="50" name="正方形/長方形 49"/>
              <p:cNvSpPr/>
              <p:nvPr/>
            </p:nvSpPr>
            <p:spPr>
              <a:xfrm>
                <a:off x="4367210" y="-71462"/>
                <a:ext cx="3133748" cy="34195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4367210" y="-71462"/>
                <a:ext cx="1135358" cy="33228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 smtClean="0">
                    <a:cs typeface="Arial" pitchFamily="34" charset="0"/>
                  </a:rPr>
                  <a:t>ブロック</a:t>
                </a:r>
                <a:r>
                  <a:rPr lang="en-US" altLang="ja-JP" sz="1400" dirty="0" smtClean="0">
                    <a:latin typeface="+mj-lt"/>
                    <a:cs typeface="Arial" pitchFamily="34" charset="0"/>
                  </a:rPr>
                  <a:t>(1,0)</a:t>
                </a:r>
                <a:endParaRPr kumimoji="1" lang="ja-JP" altLang="en-US" sz="1400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2" name="正方形/長方形 51"/>
              <p:cNvSpPr/>
              <p:nvPr/>
            </p:nvSpPr>
            <p:spPr>
              <a:xfrm>
                <a:off x="4519610" y="438128"/>
                <a:ext cx="2838472" cy="62389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 smtClean="0"/>
                  <a:t>シェアードメモリ</a:t>
                </a:r>
                <a:endParaRPr kumimoji="1" lang="ja-JP" altLang="en-US" sz="1400" dirty="0"/>
              </a:p>
            </p:txBody>
          </p:sp>
          <p:sp>
            <p:nvSpPr>
              <p:cNvPr id="53" name="正方形/長方形 52"/>
              <p:cNvSpPr/>
              <p:nvPr/>
            </p:nvSpPr>
            <p:spPr>
              <a:xfrm>
                <a:off x="4519610" y="1285860"/>
                <a:ext cx="1052522" cy="3571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 smtClean="0"/>
                  <a:t>レジスタ</a:t>
                </a:r>
                <a:endParaRPr kumimoji="1" lang="ja-JP" altLang="en-US" sz="1400" dirty="0"/>
              </a:p>
            </p:txBody>
          </p:sp>
          <p:sp>
            <p:nvSpPr>
              <p:cNvPr id="54" name="正方形/長方形 53"/>
              <p:cNvSpPr/>
              <p:nvPr/>
            </p:nvSpPr>
            <p:spPr>
              <a:xfrm>
                <a:off x="6019808" y="1285860"/>
                <a:ext cx="1052522" cy="3571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 dirty="0" smtClean="0"/>
                  <a:t>レジスタ</a:t>
                </a:r>
                <a:endParaRPr kumimoji="1" lang="ja-JP" altLang="en-US" sz="1400" dirty="0"/>
              </a:p>
            </p:txBody>
          </p:sp>
          <p:sp>
            <p:nvSpPr>
              <p:cNvPr id="55" name="正方形/長方形 54"/>
              <p:cNvSpPr/>
              <p:nvPr/>
            </p:nvSpPr>
            <p:spPr>
              <a:xfrm>
                <a:off x="4519610" y="1857364"/>
                <a:ext cx="1338274" cy="64294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400" dirty="0" smtClean="0"/>
                  <a:t>スレッド</a:t>
                </a:r>
                <a:r>
                  <a:rPr lang="en-US" altLang="ja-JP" sz="1400" dirty="0" smtClean="0"/>
                  <a:t>(0,0)</a:t>
                </a:r>
                <a:endParaRPr kumimoji="1" lang="ja-JP" altLang="en-US" sz="1400" dirty="0"/>
              </a:p>
            </p:txBody>
          </p:sp>
          <p:sp>
            <p:nvSpPr>
              <p:cNvPr id="56" name="正方形/長方形 55"/>
              <p:cNvSpPr/>
              <p:nvPr/>
            </p:nvSpPr>
            <p:spPr>
              <a:xfrm>
                <a:off x="6019808" y="1857364"/>
                <a:ext cx="1338274" cy="64294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400" dirty="0" smtClean="0"/>
                  <a:t>スレッド</a:t>
                </a:r>
                <a:r>
                  <a:rPr lang="en-US" altLang="ja-JP" sz="1400" dirty="0" smtClean="0"/>
                  <a:t>(1,0)</a:t>
                </a:r>
                <a:endParaRPr kumimoji="1" lang="ja-JP" altLang="en-US" sz="1400" dirty="0"/>
              </a:p>
            </p:txBody>
          </p:sp>
          <p:sp>
            <p:nvSpPr>
              <p:cNvPr id="57" name="正方形/長方形 56"/>
              <p:cNvSpPr/>
              <p:nvPr/>
            </p:nvSpPr>
            <p:spPr>
              <a:xfrm>
                <a:off x="4519608" y="2714620"/>
                <a:ext cx="859743" cy="5000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400" dirty="0" smtClean="0"/>
                  <a:t>ローカルメモリ</a:t>
                </a:r>
                <a:endParaRPr kumimoji="1" lang="ja-JP" altLang="en-US" sz="1400" dirty="0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6019807" y="2714620"/>
                <a:ext cx="859743" cy="5000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400" dirty="0" smtClean="0"/>
                  <a:t>ローカルメモリ</a:t>
                </a:r>
                <a:endParaRPr kumimoji="1" lang="ja-JP" altLang="en-US" sz="1400" dirty="0"/>
              </a:p>
            </p:txBody>
          </p:sp>
        </p:grpSp>
        <p:sp>
          <p:nvSpPr>
            <p:cNvPr id="13" name="正方形/長方形 12"/>
            <p:cNvSpPr/>
            <p:nvPr/>
          </p:nvSpPr>
          <p:spPr>
            <a:xfrm>
              <a:off x="793689" y="4732939"/>
              <a:ext cx="841451" cy="17203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 smtClean="0"/>
                <a:t>ホスト</a:t>
              </a:r>
              <a:endParaRPr kumimoji="1" lang="ja-JP" altLang="en-US" sz="1400" dirty="0"/>
            </a:p>
          </p:txBody>
        </p:sp>
        <p:grpSp>
          <p:nvGrpSpPr>
            <p:cNvPr id="14" name="グループ化 245"/>
            <p:cNvGrpSpPr/>
            <p:nvPr/>
          </p:nvGrpSpPr>
          <p:grpSpPr>
            <a:xfrm>
              <a:off x="1635140" y="5063784"/>
              <a:ext cx="283766" cy="1058706"/>
              <a:chOff x="4071934" y="3857628"/>
              <a:chExt cx="283766" cy="1143008"/>
            </a:xfrm>
          </p:grpSpPr>
          <p:cxnSp>
            <p:nvCxnSpPr>
              <p:cNvPr id="47" name="直線矢印コネクタ 46"/>
              <p:cNvCxnSpPr/>
              <p:nvPr/>
            </p:nvCxnSpPr>
            <p:spPr>
              <a:xfrm>
                <a:off x="4071934" y="3857628"/>
                <a:ext cx="283766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47"/>
              <p:cNvCxnSpPr/>
              <p:nvPr/>
            </p:nvCxnSpPr>
            <p:spPr>
              <a:xfrm>
                <a:off x="4071934" y="4429132"/>
                <a:ext cx="283766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/>
              <p:cNvCxnSpPr/>
              <p:nvPr/>
            </p:nvCxnSpPr>
            <p:spPr>
              <a:xfrm>
                <a:off x="4071934" y="5000635"/>
                <a:ext cx="283766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グループ化 244"/>
            <p:cNvGrpSpPr/>
            <p:nvPr/>
          </p:nvGrpSpPr>
          <p:grpSpPr>
            <a:xfrm>
              <a:off x="3042864" y="3872741"/>
              <a:ext cx="306789" cy="2051246"/>
              <a:chOff x="5479658" y="2571745"/>
              <a:chExt cx="306789" cy="2214581"/>
            </a:xfrm>
          </p:grpSpPr>
          <p:cxnSp>
            <p:nvCxnSpPr>
              <p:cNvPr id="44" name="直線矢印コネクタ 43"/>
              <p:cNvCxnSpPr/>
              <p:nvPr/>
            </p:nvCxnSpPr>
            <p:spPr>
              <a:xfrm rot="5400000">
                <a:off x="4944868" y="3106538"/>
                <a:ext cx="1071570" cy="19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/>
              <p:cNvCxnSpPr/>
              <p:nvPr/>
            </p:nvCxnSpPr>
            <p:spPr>
              <a:xfrm rot="16200000" flipH="1">
                <a:off x="4810808" y="3394983"/>
                <a:ext cx="1656000" cy="95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45"/>
              <p:cNvCxnSpPr/>
              <p:nvPr/>
            </p:nvCxnSpPr>
            <p:spPr>
              <a:xfrm rot="5400000">
                <a:off x="4679158" y="3679036"/>
                <a:ext cx="221457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グループ化 247"/>
            <p:cNvGrpSpPr/>
            <p:nvPr/>
          </p:nvGrpSpPr>
          <p:grpSpPr>
            <a:xfrm>
              <a:off x="4492660" y="3872740"/>
              <a:ext cx="306789" cy="2051246"/>
              <a:chOff x="5479658" y="2571745"/>
              <a:chExt cx="306789" cy="2214581"/>
            </a:xfrm>
          </p:grpSpPr>
          <p:cxnSp>
            <p:nvCxnSpPr>
              <p:cNvPr id="41" name="直線矢印コネクタ 40"/>
              <p:cNvCxnSpPr/>
              <p:nvPr/>
            </p:nvCxnSpPr>
            <p:spPr>
              <a:xfrm rot="5400000">
                <a:off x="4944868" y="3106538"/>
                <a:ext cx="1071570" cy="19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/>
              <p:cNvCxnSpPr/>
              <p:nvPr/>
            </p:nvCxnSpPr>
            <p:spPr>
              <a:xfrm rot="16200000" flipH="1">
                <a:off x="4810808" y="3394983"/>
                <a:ext cx="1656000" cy="95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/>
              <p:cNvCxnSpPr/>
              <p:nvPr/>
            </p:nvCxnSpPr>
            <p:spPr>
              <a:xfrm rot="5400000">
                <a:off x="4679158" y="3679036"/>
                <a:ext cx="221457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グループ化 251"/>
            <p:cNvGrpSpPr/>
            <p:nvPr/>
          </p:nvGrpSpPr>
          <p:grpSpPr>
            <a:xfrm>
              <a:off x="6257573" y="3872740"/>
              <a:ext cx="306789" cy="2051246"/>
              <a:chOff x="5479658" y="2571745"/>
              <a:chExt cx="306789" cy="2214581"/>
            </a:xfrm>
          </p:grpSpPr>
          <p:cxnSp>
            <p:nvCxnSpPr>
              <p:cNvPr id="38" name="直線矢印コネクタ 37"/>
              <p:cNvCxnSpPr/>
              <p:nvPr/>
            </p:nvCxnSpPr>
            <p:spPr>
              <a:xfrm rot="5400000">
                <a:off x="4944868" y="3106538"/>
                <a:ext cx="1071570" cy="19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38"/>
              <p:cNvCxnSpPr/>
              <p:nvPr/>
            </p:nvCxnSpPr>
            <p:spPr>
              <a:xfrm rot="16200000" flipH="1">
                <a:off x="4810808" y="3394983"/>
                <a:ext cx="1656000" cy="95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/>
              <p:cNvCxnSpPr/>
              <p:nvPr/>
            </p:nvCxnSpPr>
            <p:spPr>
              <a:xfrm rot="5400000">
                <a:off x="4679158" y="3679036"/>
                <a:ext cx="221457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255"/>
            <p:cNvGrpSpPr/>
            <p:nvPr/>
          </p:nvGrpSpPr>
          <p:grpSpPr>
            <a:xfrm>
              <a:off x="7686333" y="3872740"/>
              <a:ext cx="306789" cy="2051246"/>
              <a:chOff x="5479658" y="2571745"/>
              <a:chExt cx="306789" cy="2214581"/>
            </a:xfrm>
          </p:grpSpPr>
          <p:cxnSp>
            <p:nvCxnSpPr>
              <p:cNvPr id="35" name="直線矢印コネクタ 34"/>
              <p:cNvCxnSpPr/>
              <p:nvPr/>
            </p:nvCxnSpPr>
            <p:spPr>
              <a:xfrm rot="5400000">
                <a:off x="4944868" y="3106538"/>
                <a:ext cx="1071570" cy="19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矢印コネクタ 35"/>
              <p:cNvCxnSpPr/>
              <p:nvPr/>
            </p:nvCxnSpPr>
            <p:spPr>
              <a:xfrm rot="16200000" flipH="1">
                <a:off x="4810808" y="3394983"/>
                <a:ext cx="1656000" cy="95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矢印コネクタ 36"/>
              <p:cNvCxnSpPr/>
              <p:nvPr/>
            </p:nvCxnSpPr>
            <p:spPr>
              <a:xfrm rot="5400000">
                <a:off x="4679158" y="3679036"/>
                <a:ext cx="221457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グループ化 263"/>
            <p:cNvGrpSpPr/>
            <p:nvPr/>
          </p:nvGrpSpPr>
          <p:grpSpPr>
            <a:xfrm>
              <a:off x="2491603" y="3078711"/>
              <a:ext cx="2382" cy="993272"/>
              <a:chOff x="4928397" y="1714488"/>
              <a:chExt cx="2382" cy="1072364"/>
            </a:xfrm>
          </p:grpSpPr>
          <p:cxnSp>
            <p:nvCxnSpPr>
              <p:cNvPr id="33" name="直線矢印コネクタ 32"/>
              <p:cNvCxnSpPr/>
              <p:nvPr/>
            </p:nvCxnSpPr>
            <p:spPr>
              <a:xfrm rot="5400000">
                <a:off x="4822034" y="2678902"/>
                <a:ext cx="214313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矢印コネクタ 33"/>
              <p:cNvCxnSpPr/>
              <p:nvPr/>
            </p:nvCxnSpPr>
            <p:spPr>
              <a:xfrm rot="5400000">
                <a:off x="4822828" y="1820851"/>
                <a:ext cx="214313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グループ化 264"/>
            <p:cNvGrpSpPr/>
            <p:nvPr/>
          </p:nvGrpSpPr>
          <p:grpSpPr>
            <a:xfrm>
              <a:off x="3921156" y="3078711"/>
              <a:ext cx="2382" cy="993272"/>
              <a:chOff x="4928397" y="1714488"/>
              <a:chExt cx="2382" cy="1072364"/>
            </a:xfrm>
          </p:grpSpPr>
          <p:cxnSp>
            <p:nvCxnSpPr>
              <p:cNvPr id="31" name="直線矢印コネクタ 30"/>
              <p:cNvCxnSpPr/>
              <p:nvPr/>
            </p:nvCxnSpPr>
            <p:spPr>
              <a:xfrm rot="5400000">
                <a:off x="4822034" y="2678902"/>
                <a:ext cx="214313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31"/>
              <p:cNvCxnSpPr/>
              <p:nvPr/>
            </p:nvCxnSpPr>
            <p:spPr>
              <a:xfrm rot="5400000">
                <a:off x="4822828" y="1820851"/>
                <a:ext cx="214313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グループ化 267"/>
            <p:cNvGrpSpPr/>
            <p:nvPr/>
          </p:nvGrpSpPr>
          <p:grpSpPr>
            <a:xfrm>
              <a:off x="5704724" y="3077975"/>
              <a:ext cx="2382" cy="993272"/>
              <a:chOff x="4928397" y="1714488"/>
              <a:chExt cx="2382" cy="1072364"/>
            </a:xfrm>
          </p:grpSpPr>
          <p:cxnSp>
            <p:nvCxnSpPr>
              <p:cNvPr id="29" name="直線矢印コネクタ 28"/>
              <p:cNvCxnSpPr/>
              <p:nvPr/>
            </p:nvCxnSpPr>
            <p:spPr>
              <a:xfrm rot="5400000">
                <a:off x="4822034" y="2678902"/>
                <a:ext cx="214313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29"/>
              <p:cNvCxnSpPr/>
              <p:nvPr/>
            </p:nvCxnSpPr>
            <p:spPr>
              <a:xfrm rot="5400000">
                <a:off x="4822828" y="1820851"/>
                <a:ext cx="214313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グループ化 270"/>
            <p:cNvGrpSpPr/>
            <p:nvPr/>
          </p:nvGrpSpPr>
          <p:grpSpPr>
            <a:xfrm>
              <a:off x="7135866" y="3078711"/>
              <a:ext cx="2382" cy="993272"/>
              <a:chOff x="4928397" y="1714488"/>
              <a:chExt cx="2382" cy="1072364"/>
            </a:xfrm>
          </p:grpSpPr>
          <p:cxnSp>
            <p:nvCxnSpPr>
              <p:cNvPr id="27" name="直線矢印コネクタ 26"/>
              <p:cNvCxnSpPr/>
              <p:nvPr/>
            </p:nvCxnSpPr>
            <p:spPr>
              <a:xfrm rot="5400000">
                <a:off x="4822034" y="2678902"/>
                <a:ext cx="214313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矢印コネクタ 27"/>
              <p:cNvCxnSpPr/>
              <p:nvPr/>
            </p:nvCxnSpPr>
            <p:spPr>
              <a:xfrm rot="5400000">
                <a:off x="4822828" y="1820851"/>
                <a:ext cx="214313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線矢印コネクタ 22"/>
            <p:cNvCxnSpPr/>
            <p:nvPr/>
          </p:nvCxnSpPr>
          <p:spPr>
            <a:xfrm rot="5400000">
              <a:off x="2913491" y="2913229"/>
              <a:ext cx="727858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/>
            <p:nvPr/>
          </p:nvCxnSpPr>
          <p:spPr>
            <a:xfrm rot="5400000">
              <a:off x="4342251" y="2912493"/>
              <a:ext cx="727858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 rot="5400000">
              <a:off x="6128201" y="2912493"/>
              <a:ext cx="727858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 rot="5400000">
              <a:off x="7558550" y="2912493"/>
              <a:ext cx="727858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階層的メモリモデル </a:t>
            </a:r>
            <a:r>
              <a:rPr lang="en-US" altLang="ja-JP" sz="2800" dirty="0" smtClean="0"/>
              <a:t>(3/6)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レジスタ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カーネル関数のローカル変数を格納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最も高速にアクセス可能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値はスレッド毎に独立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スレッド間では共有されない</a:t>
            </a:r>
            <a:endParaRPr lang="en-US" altLang="ja-JP" dirty="0" smtClean="0"/>
          </a:p>
          <a:p>
            <a:r>
              <a:rPr lang="ja-JP" altLang="en-US" dirty="0" smtClean="0"/>
              <a:t>ローカルメモリ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レジスタが不足した場合の値の退避領域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レジスタと比較して低速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高速な計算が必要な場合は、可能な限り使用してはいけない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33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階層的メモリモデル </a:t>
            </a:r>
            <a:r>
              <a:rPr lang="en-US" altLang="ja-JP" sz="2800" dirty="0" smtClean="0"/>
              <a:t>(4/6)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シェアードメモリ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カーネル関数の引数などを格納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レジスタと同等に高速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値はブロック毎に独立</a:t>
            </a:r>
          </a:p>
          <a:p>
            <a:pPr lvl="2"/>
            <a:r>
              <a:rPr lang="ja-JP" altLang="en-US" dirty="0" smtClean="0"/>
              <a:t>同じブロックのスレッド間では共有される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34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階層的メモリモデル </a:t>
            </a:r>
            <a:r>
              <a:rPr lang="en-US" altLang="ja-JP" sz="2800" dirty="0" smtClean="0"/>
              <a:t>(5/6)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グローバルメモリ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デバイスメモリの確保やホスト～デバイス間のデータ転送で使用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レジスタと比較して低速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すべてのスレッドからアクセス可能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アクセスが集中し、速度低下する可能性がある</a:t>
            </a:r>
            <a:endParaRPr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35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階層的メモリモデル </a:t>
            </a:r>
            <a:r>
              <a:rPr lang="en-US" altLang="ja-JP" sz="2800" dirty="0" smtClean="0"/>
              <a:t>(6/6)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コンスタントメモリ</a:t>
            </a:r>
            <a:endParaRPr lang="en-US" altLang="ja-JP" dirty="0" smtClean="0"/>
          </a:p>
          <a:p>
            <a:pPr lvl="1"/>
            <a:r>
              <a:rPr lang="ja-JP" altLang="en-US" sz="2400" dirty="0" smtClean="0"/>
              <a:t>カーネル関数の定数を格納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専用のキャッシュでグローバルメモリよりは高速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スレッドからは読み出しのみ可能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すべてのスレッドからアクセス可能</a:t>
            </a:r>
            <a:endParaRPr lang="en-US" altLang="ja-JP" sz="2400" dirty="0" smtClean="0"/>
          </a:p>
          <a:p>
            <a:r>
              <a:rPr lang="ja-JP" altLang="en-US" dirty="0" smtClean="0"/>
              <a:t>テクスチャメモリ</a:t>
            </a:r>
            <a:endParaRPr lang="en-US" altLang="ja-JP" dirty="0" smtClean="0"/>
          </a:p>
          <a:p>
            <a:pPr lvl="1"/>
            <a:r>
              <a:rPr lang="ja-JP" altLang="en-US" sz="2400" dirty="0" smtClean="0"/>
              <a:t>テクスチャユニットが利用</a:t>
            </a:r>
            <a:endParaRPr lang="en-US" altLang="ja-JP" sz="2400" dirty="0" smtClean="0"/>
          </a:p>
          <a:p>
            <a:pPr lvl="2"/>
            <a:r>
              <a:rPr lang="en-US" altLang="ja-JP" dirty="0" smtClean="0"/>
              <a:t>3D</a:t>
            </a:r>
            <a:r>
              <a:rPr lang="ja-JP" altLang="en-US" dirty="0" smtClean="0"/>
              <a:t>グラフィックスを高速化する演算装置</a:t>
            </a:r>
            <a:endParaRPr lang="en-US" altLang="ja-JP" dirty="0" smtClean="0"/>
          </a:p>
          <a:p>
            <a:pPr lvl="1"/>
            <a:r>
              <a:rPr lang="ja-JP" altLang="en-US" sz="2400" dirty="0" smtClean="0"/>
              <a:t>専用のキャッシュでグローバルメモリよりは高速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スレッドからは読み出しのみ可能</a:t>
            </a:r>
            <a:endParaRPr lang="en-US" altLang="ja-JP" sz="2400" dirty="0" smtClean="0"/>
          </a:p>
          <a:p>
            <a:pPr lvl="1"/>
            <a:r>
              <a:rPr lang="ja-JP" altLang="en-US" sz="2400" dirty="0" smtClean="0"/>
              <a:t>すべてのスレッドからアクセス可能</a:t>
            </a:r>
            <a:endParaRPr lang="en-US" altLang="ja-JP" sz="2400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36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ランタイム</a:t>
            </a:r>
            <a:r>
              <a:rPr lang="en-US" altLang="ja-JP" sz="4000" dirty="0" smtClean="0"/>
              <a:t>API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CUDA</a:t>
            </a:r>
            <a:r>
              <a:rPr lang="ja-JP" altLang="en-US" dirty="0" smtClean="0"/>
              <a:t>のランタイム </a:t>
            </a:r>
            <a:r>
              <a:rPr lang="en-US" altLang="ja-JP" dirty="0" smtClean="0"/>
              <a:t>API</a:t>
            </a:r>
            <a:r>
              <a:rPr lang="ja-JP" altLang="en-US" dirty="0" err="1" smtClean="0"/>
              <a:t>の関</a:t>
            </a:r>
            <a:r>
              <a:rPr lang="ja-JP" altLang="en-US" dirty="0" smtClean="0"/>
              <a:t>数名は</a:t>
            </a:r>
            <a:r>
              <a:rPr lang="ja-JP" altLang="en-US" dirty="0" smtClean="0"/>
              <a:t>、「</a:t>
            </a:r>
            <a:r>
              <a:rPr lang="en-US" altLang="ja-JP" dirty="0" err="1" smtClean="0"/>
              <a:t>cuda</a:t>
            </a:r>
            <a:r>
              <a:rPr lang="ja-JP" altLang="en-US" dirty="0" smtClean="0"/>
              <a:t>」で</a:t>
            </a:r>
            <a:r>
              <a:rPr lang="ja-JP" altLang="en-US" dirty="0" smtClean="0"/>
              <a:t>始まる</a:t>
            </a:r>
            <a:endParaRPr lang="en-US" altLang="ja-JP" dirty="0" smtClean="0"/>
          </a:p>
          <a:p>
            <a:pPr lvl="1"/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cudaSetDevice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()</a:t>
            </a:r>
          </a:p>
          <a:p>
            <a:pPr lvl="2"/>
            <a:r>
              <a:rPr lang="ja-JP" altLang="en-US" dirty="0" smtClean="0"/>
              <a:t>使用するデバイスを設定する</a:t>
            </a:r>
            <a:endParaRPr lang="en-US" altLang="ja-JP" dirty="0" smtClean="0"/>
          </a:p>
          <a:p>
            <a:pPr lvl="1"/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cudaMalloc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()</a:t>
            </a:r>
          </a:p>
          <a:p>
            <a:pPr lvl="2"/>
            <a:r>
              <a:rPr lang="ja-JP" altLang="en-US" dirty="0" smtClean="0"/>
              <a:t>グローバルメモリを確保する</a:t>
            </a:r>
            <a:endParaRPr lang="en-US" altLang="ja-JP" dirty="0" smtClean="0"/>
          </a:p>
          <a:p>
            <a:pPr lvl="1"/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cudaFree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()</a:t>
            </a:r>
          </a:p>
          <a:p>
            <a:pPr lvl="2"/>
            <a:r>
              <a:rPr lang="ja-JP" altLang="en-US" dirty="0" smtClean="0"/>
              <a:t>グローバルメモリを解放する</a:t>
            </a:r>
            <a:endParaRPr lang="en-US" altLang="ja-JP" dirty="0" smtClean="0"/>
          </a:p>
          <a:p>
            <a:pPr lvl="1"/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cudaMemcpy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()</a:t>
            </a:r>
          </a:p>
          <a:p>
            <a:pPr lvl="2"/>
            <a:r>
              <a:rPr lang="ja-JP" altLang="en-US" dirty="0" smtClean="0"/>
              <a:t>ホスト～デバイス間でデータを転送する</a:t>
            </a:r>
            <a:r>
              <a:rPr lang="en-US" altLang="ja-JP" dirty="0" smtClean="0"/>
              <a:t>	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37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CUDA</a:t>
            </a:r>
            <a:r>
              <a:rPr lang="ja-JP" altLang="en-US" sz="4000" dirty="0" smtClean="0"/>
              <a:t>言語拡張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CUDA</a:t>
            </a:r>
            <a:r>
              <a:rPr lang="ja-JP" altLang="en-US" dirty="0" smtClean="0"/>
              <a:t>は</a:t>
            </a:r>
            <a:r>
              <a:rPr lang="en-US" altLang="ja-JP" dirty="0" smtClean="0"/>
              <a:t>GPGPU</a:t>
            </a:r>
            <a:r>
              <a:rPr lang="ja-JP" altLang="en-US" dirty="0" smtClean="0"/>
              <a:t>計算のため、標準の</a:t>
            </a:r>
            <a:r>
              <a:rPr lang="en-US" altLang="ja-JP" dirty="0" smtClean="0"/>
              <a:t>C</a:t>
            </a:r>
            <a:r>
              <a:rPr lang="ja-JP" altLang="en-US" dirty="0" smtClean="0"/>
              <a:t>言語をいくつか拡張している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dim3</a:t>
            </a:r>
            <a:r>
              <a:rPr lang="ja-JP" altLang="en-US" dirty="0" smtClean="0"/>
              <a:t>宣言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カーネル関数の実行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ビルトイン変数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メモリ修飾子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関数修飾子</a:t>
            </a:r>
            <a:endParaRPr lang="en-US" altLang="ja-JP" dirty="0" smtClean="0"/>
          </a:p>
          <a:p>
            <a:r>
              <a:rPr lang="ja-JP" altLang="en-US" dirty="0" smtClean="0"/>
              <a:t>独自のコンパイラ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nvcc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を使用する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38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背景 </a:t>
            </a:r>
            <a:r>
              <a:rPr lang="en-US" altLang="ja-JP" sz="2800" dirty="0" smtClean="0"/>
              <a:t>(2/2)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デスクサイド</a:t>
            </a:r>
            <a:r>
              <a:rPr lang="en-US" altLang="ja-JP" dirty="0" smtClean="0"/>
              <a:t>PC</a:t>
            </a:r>
            <a:r>
              <a:rPr lang="ja-JP" altLang="en-US" dirty="0" smtClean="0"/>
              <a:t>に</a:t>
            </a:r>
            <a:r>
              <a:rPr lang="en-US" altLang="ja-JP" dirty="0" smtClean="0"/>
              <a:t>GPU</a:t>
            </a:r>
            <a:r>
              <a:rPr lang="ja-JP" altLang="en-US" dirty="0" smtClean="0"/>
              <a:t>カードを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4</a:t>
            </a:r>
            <a:r>
              <a:rPr lang="ja-JP" altLang="en-US" dirty="0" smtClean="0"/>
              <a:t>枚挿して計算に使える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個人、研究室レベルで購入可能</a:t>
            </a:r>
            <a:endParaRPr lang="en-US" altLang="ja-JP" dirty="0" smtClean="0"/>
          </a:p>
          <a:p>
            <a:r>
              <a:rPr lang="en-US" altLang="ja-JP" dirty="0" smtClean="0"/>
              <a:t>x86</a:t>
            </a:r>
            <a:r>
              <a:rPr lang="ja-JP" altLang="en-US" dirty="0" smtClean="0"/>
              <a:t>よりもかなり高速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Intel Core i7 3.5GHz quad core:	224GFLOPS</a:t>
            </a:r>
          </a:p>
          <a:p>
            <a:pPr lvl="1"/>
            <a:r>
              <a:rPr lang="en-US" altLang="ja-JP" dirty="0" smtClean="0"/>
              <a:t>NVIDIA </a:t>
            </a:r>
            <a:r>
              <a:rPr lang="en-US" altLang="ja-JP" dirty="0" err="1" smtClean="0"/>
              <a:t>GeForce</a:t>
            </a:r>
            <a:r>
              <a:rPr lang="en-US" altLang="ja-JP" dirty="0" smtClean="0"/>
              <a:t> GTX780 Ti:	5040GFLOPS</a:t>
            </a:r>
          </a:p>
          <a:p>
            <a:pPr lvl="1">
              <a:buNone/>
            </a:pPr>
            <a:r>
              <a:rPr lang="en-US" altLang="ja-JP" sz="2400" dirty="0" smtClean="0"/>
              <a:t>	(</a:t>
            </a:r>
            <a:r>
              <a:rPr lang="ja-JP" altLang="en-US" sz="2400" dirty="0" smtClean="0"/>
              <a:t>倍精度演算のピーク性能</a:t>
            </a:r>
            <a:r>
              <a:rPr lang="en-US" altLang="ja-JP" sz="2400" dirty="0" smtClean="0"/>
              <a:t>)</a:t>
            </a:r>
          </a:p>
          <a:p>
            <a:r>
              <a:rPr lang="ja-JP" altLang="en-US" dirty="0" smtClean="0"/>
              <a:t>開発環境の充実 </a:t>
            </a:r>
            <a:r>
              <a:rPr lang="en-US" altLang="ja-JP" dirty="0" smtClean="0"/>
              <a:t>– CUDA, </a:t>
            </a:r>
            <a:r>
              <a:rPr lang="en-US" altLang="ja-JP" dirty="0" err="1" smtClean="0"/>
              <a:t>OpenCL</a:t>
            </a:r>
            <a:r>
              <a:rPr lang="ja-JP" altLang="en-US" dirty="0" smtClean="0"/>
              <a:t>など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HPC</a:t>
            </a:r>
            <a:r>
              <a:rPr lang="ja-JP" altLang="en-US" dirty="0" smtClean="0"/>
              <a:t>でも同様に使用可能</a:t>
            </a:r>
            <a:endParaRPr lang="en-US" altLang="ja-JP" dirty="0" smtClean="0"/>
          </a:p>
          <a:p>
            <a:pPr lvl="1"/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3</a:t>
            </a:fld>
            <a:endParaRPr lang="ja-JP" altLang="en-US" dirty="0"/>
          </a:p>
        </p:txBody>
      </p:sp>
      <p:sp>
        <p:nvSpPr>
          <p:cNvPr id="6" name="左カーブ矢印 5"/>
          <p:cNvSpPr/>
          <p:nvPr/>
        </p:nvSpPr>
        <p:spPr>
          <a:xfrm>
            <a:off x="7956376" y="3645024"/>
            <a:ext cx="216024" cy="576064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028384" y="335699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22.5</a:t>
            </a:r>
            <a:r>
              <a:rPr kumimoji="1" lang="ja-JP" altLang="en-US" dirty="0" smtClean="0"/>
              <a:t>倍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dim3</a:t>
            </a:r>
            <a:r>
              <a:rPr lang="ja-JP" altLang="en-US" sz="4000" dirty="0" smtClean="0"/>
              <a:t>宣言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3</a:t>
            </a:r>
            <a:r>
              <a:rPr lang="ja-JP" altLang="en-US" dirty="0" smtClean="0"/>
              <a:t>次元ベクトルの整数型の宣言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dim3 a(2, 4, 8);</a:t>
            </a:r>
            <a:b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</a:br>
            <a:endParaRPr lang="en-US" altLang="ja-JP" dirty="0" smtClean="0">
              <a:latin typeface="ＭＳ ゴシック" pitchFamily="49" charset="-128"/>
              <a:ea typeface="ＭＳ ゴシック" pitchFamily="49" charset="-128"/>
            </a:endParaRPr>
          </a:p>
          <a:p>
            <a:pPr lvl="1"/>
            <a:r>
              <a:rPr lang="ja-JP" altLang="en-US" dirty="0" smtClean="0"/>
              <a:t>例の場合、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a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以下のように値が代入される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a.x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= 2;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a.y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= 4;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a.z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= 8;</a:t>
            </a:r>
            <a:b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</a:br>
            <a:endParaRPr lang="en-US" altLang="ja-JP" dirty="0" smtClean="0">
              <a:latin typeface="ＭＳ ゴシック" pitchFamily="49" charset="-128"/>
              <a:ea typeface="ＭＳ ゴシック" pitchFamily="49" charset="-128"/>
            </a:endParaRPr>
          </a:p>
          <a:p>
            <a:pPr lvl="1"/>
            <a:r>
              <a:rPr lang="ja-JP" altLang="en-US" dirty="0" smtClean="0"/>
              <a:t>メンバの値を省略した場合は、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が代入される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39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カーネル関数の実行 </a:t>
            </a:r>
            <a:r>
              <a:rPr lang="en-US" altLang="ja-JP" sz="2800" dirty="0" smtClean="0"/>
              <a:t>(1/2)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カーネル関数の実行時に、グリッドやブロックのサイズなどを指定できる</a:t>
            </a:r>
            <a:endParaRPr lang="en-US" altLang="ja-JP" dirty="0" smtClean="0"/>
          </a:p>
          <a:p>
            <a:pPr lvl="1"/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matrix_mul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&lt;&lt;&lt; Dg, Db, Ns, S &gt;&gt;&gt;(a, b, c);</a:t>
            </a:r>
          </a:p>
          <a:p>
            <a:pPr lvl="2"/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Dg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グリッドのサイズ</a:t>
            </a:r>
            <a:r>
              <a:rPr lang="en-US" altLang="ja-JP" dirty="0" smtClean="0"/>
              <a:t>(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dim3</a:t>
            </a:r>
            <a:r>
              <a:rPr lang="ja-JP" altLang="en-US" dirty="0" smtClean="0"/>
              <a:t>型、省略不可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Db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ブロックのサイズ</a:t>
            </a:r>
            <a:r>
              <a:rPr lang="en-US" altLang="ja-JP" dirty="0" smtClean="0"/>
              <a:t>(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dim3</a:t>
            </a:r>
            <a:r>
              <a:rPr lang="ja-JP" altLang="en-US" dirty="0" smtClean="0"/>
              <a:t>型、省略不可</a:t>
            </a:r>
            <a:r>
              <a:rPr lang="en-US" altLang="ja-JP" dirty="0" smtClean="0"/>
              <a:t>)</a:t>
            </a:r>
          </a:p>
          <a:p>
            <a:pPr lvl="2"/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Ns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シェアードメモリのサイズ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size_t</a:t>
            </a:r>
            <a:r>
              <a:rPr lang="ja-JP" altLang="en-US" dirty="0" smtClean="0"/>
              <a:t>型、省略時は</a:t>
            </a:r>
            <a:r>
              <a:rPr lang="en-US" altLang="ja-JP" dirty="0" smtClean="0"/>
              <a:t>0)</a:t>
            </a:r>
          </a:p>
          <a:p>
            <a:pPr lvl="2"/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S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ストリーム</a:t>
            </a:r>
            <a:r>
              <a:rPr lang="en-US" altLang="ja-JP" dirty="0" smtClean="0"/>
              <a:t>(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cudaStream_t</a:t>
            </a:r>
            <a:r>
              <a:rPr lang="ja-JP" altLang="en-US" dirty="0" smtClean="0"/>
              <a:t>型、省略時は</a:t>
            </a:r>
            <a:r>
              <a:rPr lang="en-US" altLang="ja-JP" dirty="0" smtClean="0"/>
              <a:t>0)</a:t>
            </a:r>
          </a:p>
          <a:p>
            <a:pPr lvl="3"/>
            <a:r>
              <a:rPr lang="ja-JP" altLang="en-US" dirty="0" smtClean="0"/>
              <a:t>ストリーム</a:t>
            </a:r>
            <a:r>
              <a:rPr lang="en-US" altLang="ja-JP" dirty="0" smtClean="0"/>
              <a:t>0</a:t>
            </a:r>
            <a:r>
              <a:rPr lang="ja-JP" altLang="en-US" dirty="0" smtClean="0"/>
              <a:t>のカーネル関数は、同時に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つしか</a:t>
            </a:r>
            <a:r>
              <a:rPr lang="ja-JP" altLang="en-US" dirty="0" smtClean="0"/>
              <a:t>流れない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40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カーネル関数の実行 </a:t>
            </a:r>
            <a:r>
              <a:rPr lang="en-US" altLang="ja-JP" sz="2800" dirty="0" smtClean="0"/>
              <a:t>(2/2)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例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/>
            </a:r>
            <a:b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</a:b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dim3 grid(2, 1, 1), block(4, 1, 1);</a:t>
            </a:r>
            <a:b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</a:b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add&lt;&lt;&lt;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grid,block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&gt;&gt;&gt;(2, 4,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dev_c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);</a:t>
            </a:r>
            <a:b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</a:br>
            <a:endParaRPr lang="en-US" altLang="ja-JP" dirty="0" smtClean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ja-JP" altLang="en-US" dirty="0" smtClean="0"/>
              <a:t>例の場合、以下のように省略できる</a:t>
            </a:r>
            <a:endParaRPr lang="en-US" altLang="ja-JP" dirty="0" smtClean="0">
              <a:latin typeface="ＭＳ ゴシック" pitchFamily="49" charset="-128"/>
              <a:ea typeface="ＭＳ ゴシック" pitchFamily="49" charset="-128"/>
            </a:endParaRPr>
          </a:p>
          <a:p>
            <a:pPr lvl="1">
              <a:buNone/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/>
            </a:r>
            <a:b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</a:b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add&lt;&lt;&lt;2,4&gt;&gt;&gt;(2, 4,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dev_c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);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41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ビルトイン変数 </a:t>
            </a:r>
            <a:r>
              <a:rPr lang="en-US" altLang="ja-JP" sz="2800" dirty="0" smtClean="0"/>
              <a:t>(1/2)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カーネル関数のスコープで宣言なしに読み出しのみ可能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dim3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gridDim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;</a:t>
            </a:r>
          </a:p>
          <a:p>
            <a:pPr lvl="2"/>
            <a:r>
              <a:rPr lang="ja-JP" altLang="en-US" dirty="0" smtClean="0"/>
              <a:t>カーネル関数の実行時に指定したグリッドのサイズ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dim3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blockDim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;</a:t>
            </a:r>
          </a:p>
          <a:p>
            <a:pPr lvl="2"/>
            <a:r>
              <a:rPr lang="ja-JP" altLang="en-US" dirty="0" smtClean="0"/>
              <a:t>カーネル関数の実行時に指定したブロックのサイズ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42</a:t>
            </a:fld>
            <a:endParaRPr lang="ja-JP" altLang="en-US" dirty="0"/>
          </a:p>
        </p:txBody>
      </p:sp>
      <p:grpSp>
        <p:nvGrpSpPr>
          <p:cNvPr id="6" name="グループ化 5"/>
          <p:cNvGrpSpPr>
            <a:grpSpLocks noChangeAspect="1"/>
          </p:cNvGrpSpPr>
          <p:nvPr/>
        </p:nvGrpSpPr>
        <p:grpSpPr>
          <a:xfrm>
            <a:off x="2771800" y="4437112"/>
            <a:ext cx="5568715" cy="1940320"/>
            <a:chOff x="275152" y="1931840"/>
            <a:chExt cx="8593696" cy="2994321"/>
          </a:xfrm>
        </p:grpSpPr>
        <p:grpSp>
          <p:nvGrpSpPr>
            <p:cNvPr id="7" name="グループ化 807"/>
            <p:cNvGrpSpPr/>
            <p:nvPr/>
          </p:nvGrpSpPr>
          <p:grpSpPr>
            <a:xfrm>
              <a:off x="4972454" y="2507904"/>
              <a:ext cx="3896394" cy="1168918"/>
              <a:chOff x="142844" y="4500570"/>
              <a:chExt cx="2857520" cy="857256"/>
            </a:xfrm>
          </p:grpSpPr>
          <p:grpSp>
            <p:nvGrpSpPr>
              <p:cNvPr id="600" name="グループ化 743"/>
              <p:cNvGrpSpPr/>
              <p:nvPr/>
            </p:nvGrpSpPr>
            <p:grpSpPr>
              <a:xfrm>
                <a:off x="642910" y="4500570"/>
                <a:ext cx="2357454" cy="357190"/>
                <a:chOff x="642910" y="4500570"/>
                <a:chExt cx="2357454" cy="357190"/>
              </a:xfrm>
            </p:grpSpPr>
            <p:sp>
              <p:nvSpPr>
                <p:cNvPr id="664" name="直方体 663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5" name="直方体 664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6" name="直方体 665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7" name="直方体 666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8" name="直方体 667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9" name="直方体 668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0" name="直方体 669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1" name="直方体 670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1" name="グループ化 744"/>
              <p:cNvGrpSpPr/>
              <p:nvPr/>
            </p:nvGrpSpPr>
            <p:grpSpPr>
              <a:xfrm>
                <a:off x="571472" y="4572008"/>
                <a:ext cx="2357454" cy="357190"/>
                <a:chOff x="642910" y="4500570"/>
                <a:chExt cx="2357454" cy="357190"/>
              </a:xfrm>
            </p:grpSpPr>
            <p:sp>
              <p:nvSpPr>
                <p:cNvPr id="656" name="直方体 655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7" name="直方体 656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8" name="直方体 657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9" name="直方体 658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0" name="直方体 659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1" name="直方体 660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2" name="直方体 661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3" name="直方体 662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2" name="グループ化 753"/>
              <p:cNvGrpSpPr/>
              <p:nvPr/>
            </p:nvGrpSpPr>
            <p:grpSpPr>
              <a:xfrm>
                <a:off x="500034" y="4643446"/>
                <a:ext cx="2357454" cy="357190"/>
                <a:chOff x="642910" y="4500570"/>
                <a:chExt cx="2357454" cy="357190"/>
              </a:xfrm>
            </p:grpSpPr>
            <p:sp>
              <p:nvSpPr>
                <p:cNvPr id="648" name="直方体 647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9" name="直方体 648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0" name="直方体 649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1" name="直方体 650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2" name="直方体 651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3" name="直方体 652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4" name="直方体 653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5" name="直方体 654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3" name="グループ化 762"/>
              <p:cNvGrpSpPr/>
              <p:nvPr/>
            </p:nvGrpSpPr>
            <p:grpSpPr>
              <a:xfrm>
                <a:off x="428596" y="4714884"/>
                <a:ext cx="2357454" cy="357190"/>
                <a:chOff x="642910" y="4500570"/>
                <a:chExt cx="2357454" cy="357190"/>
              </a:xfrm>
            </p:grpSpPr>
            <p:sp>
              <p:nvSpPr>
                <p:cNvPr id="640" name="直方体 639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1" name="直方体 640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2" name="直方体 641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3" name="直方体 642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4" name="直方体 643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5" name="直方体 644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6" name="直方体 645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7" name="直方体 646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4" name="グループ化 771"/>
              <p:cNvGrpSpPr/>
              <p:nvPr/>
            </p:nvGrpSpPr>
            <p:grpSpPr>
              <a:xfrm>
                <a:off x="357158" y="4786322"/>
                <a:ext cx="2357454" cy="357190"/>
                <a:chOff x="642910" y="4500570"/>
                <a:chExt cx="2357454" cy="357190"/>
              </a:xfrm>
            </p:grpSpPr>
            <p:sp>
              <p:nvSpPr>
                <p:cNvPr id="632" name="直方体 631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3" name="直方体 632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4" name="直方体 633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5" name="直方体 634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6" name="直方体 635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7" name="直方体 636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8" name="直方体 637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9" name="直方体 638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5" name="グループ化 780"/>
              <p:cNvGrpSpPr/>
              <p:nvPr/>
            </p:nvGrpSpPr>
            <p:grpSpPr>
              <a:xfrm>
                <a:off x="285720" y="4857760"/>
                <a:ext cx="2357454" cy="357190"/>
                <a:chOff x="642910" y="4500570"/>
                <a:chExt cx="2357454" cy="357190"/>
              </a:xfrm>
            </p:grpSpPr>
            <p:sp>
              <p:nvSpPr>
                <p:cNvPr id="624" name="直方体 623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5" name="直方体 624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6" name="直方体 625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7" name="直方体 626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8" name="直方体 627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9" name="直方体 628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0" name="直方体 629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1" name="直方体 630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6" name="グループ化 789"/>
              <p:cNvGrpSpPr/>
              <p:nvPr/>
            </p:nvGrpSpPr>
            <p:grpSpPr>
              <a:xfrm>
                <a:off x="214282" y="4929198"/>
                <a:ext cx="2357454" cy="357190"/>
                <a:chOff x="642910" y="4500570"/>
                <a:chExt cx="2357454" cy="357190"/>
              </a:xfrm>
            </p:grpSpPr>
            <p:sp>
              <p:nvSpPr>
                <p:cNvPr id="616" name="直方体 615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7" name="直方体 616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8" name="直方体 617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9" name="直方体 618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0" name="直方体 619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1" name="直方体 620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2" name="直方体 621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3" name="直方体 622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7" name="グループ化 798"/>
              <p:cNvGrpSpPr/>
              <p:nvPr/>
            </p:nvGrpSpPr>
            <p:grpSpPr>
              <a:xfrm>
                <a:off x="142844" y="5000636"/>
                <a:ext cx="2357454" cy="357190"/>
                <a:chOff x="642910" y="4500570"/>
                <a:chExt cx="2357454" cy="357190"/>
              </a:xfrm>
            </p:grpSpPr>
            <p:sp>
              <p:nvSpPr>
                <p:cNvPr id="608" name="直方体 607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9" name="直方体 608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0" name="直方体 609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1" name="直方体 610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2" name="直方体 611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3" name="直方体 612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4" name="直方体 613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5" name="直方体 614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8" name="テキスト ボックス 7"/>
            <p:cNvSpPr txBox="1"/>
            <p:nvPr/>
          </p:nvSpPr>
          <p:spPr>
            <a:xfrm>
              <a:off x="6348568" y="3676823"/>
              <a:ext cx="1148071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400" dirty="0" smtClean="0">
                  <a:cs typeface="Arial" pitchFamily="34" charset="0"/>
                </a:rPr>
                <a:t>グリッド</a:t>
              </a:r>
              <a:endParaRPr kumimoji="1" lang="ja-JP" altLang="en-US" sz="2400" dirty="0">
                <a:cs typeface="Arial" pitchFamily="34" charset="0"/>
              </a:endParaRPr>
            </a:p>
          </p:txBody>
        </p:sp>
        <p:sp>
          <p:nvSpPr>
            <p:cNvPr id="9" name="四角形吹き出し 8"/>
            <p:cNvSpPr/>
            <p:nvPr/>
          </p:nvSpPr>
          <p:spPr>
            <a:xfrm>
              <a:off x="1909690" y="1931840"/>
              <a:ext cx="2727476" cy="2922296"/>
            </a:xfrm>
            <a:prstGeom prst="wedgeRectCallout">
              <a:avLst>
                <a:gd name="adj1" fmla="val 68803"/>
                <a:gd name="adj2" fmla="val 448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0" name="グループ化 724"/>
            <p:cNvGrpSpPr/>
            <p:nvPr/>
          </p:nvGrpSpPr>
          <p:grpSpPr>
            <a:xfrm>
              <a:off x="2104509" y="2126660"/>
              <a:ext cx="2337837" cy="2337836"/>
              <a:chOff x="928662" y="4643446"/>
              <a:chExt cx="1714512" cy="1714512"/>
            </a:xfrm>
          </p:grpSpPr>
          <p:grpSp>
            <p:nvGrpSpPr>
              <p:cNvPr id="16" name="グループ化 201"/>
              <p:cNvGrpSpPr/>
              <p:nvPr/>
            </p:nvGrpSpPr>
            <p:grpSpPr>
              <a:xfrm>
                <a:off x="928662" y="5643578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528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92" name="直方体 59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3" name="直方体 59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4" name="直方体 59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5" name="直方体 59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6" name="直方体 59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7" name="直方体 59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8" name="直方体 59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9" name="直方体 59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29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84" name="直方体 58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5" name="直方体 58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6" name="直方体 58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7" name="直方体 58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8" name="直方体 58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9" name="直方体 58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0" name="直方体 58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1" name="直方体 59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0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76" name="直方体 57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7" name="直方体 57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8" name="直方体 57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9" name="直方体 57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0" name="直方体 57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1" name="直方体 58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2" name="直方体 58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3" name="直方体 58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1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68" name="直方体 56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9" name="直方体 56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0" name="直方体 56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1" name="直方体 57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2" name="直方体 57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3" name="直方体 57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4" name="直方体 57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5" name="直方体 16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2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60" name="直方体 16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1" name="直方体 16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2" name="直方体 16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3" name="直方体 16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4" name="直方体 16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5" name="直方体 17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6" name="直方体 56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7" name="直方体 56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3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52" name="直方体 55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3" name="直方体 55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4" name="直方体 55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5" name="直方体 55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6" name="直方体 55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7" name="直方体 55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8" name="直方体 55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9" name="直方体 55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4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44" name="直方体 54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5" name="直方体 54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6" name="直方体 54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7" name="直方体 54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8" name="直方体 54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9" name="直方体 54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0" name="直方体 54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1" name="直方体 55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5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36" name="直方体 53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7" name="直方体 53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8" name="直方体 53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9" name="直方体 53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0" name="直方体 53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1" name="直方体 54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2" name="直方体 54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3" name="直方体 54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7" name="グループ化 211"/>
              <p:cNvGrpSpPr/>
              <p:nvPr/>
            </p:nvGrpSpPr>
            <p:grpSpPr>
              <a:xfrm>
                <a:off x="928662" y="5500702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456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20" name="直方体 51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1" name="直方体 52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2" name="直方体 52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3" name="直方体 52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4" name="直方体 52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5" name="直方体 52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6" name="直方体 52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7" name="直方体 52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57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12" name="直方体 51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3" name="直方体 51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4" name="直方体 51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5" name="直方体 51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6" name="直方体 51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7" name="直方体 51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8" name="直方体 51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9" name="直方体 51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58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04" name="直方体 50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5" name="直方体 50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6" name="直方体 50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7" name="直方体 50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8" name="直方体 50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9" name="直方体 50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0" name="直方体 50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1" name="直方体 51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59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96" name="直方体 49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7" name="直方体 49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8" name="直方体 49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9" name="直方体 49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0" name="直方体 49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1" name="直方体 50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2" name="直方体 50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3" name="直方体 50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60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88" name="直方体 48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9" name="直方体 48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0" name="直方体 48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1" name="直方体 49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2" name="直方体 49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3" name="直方体 49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4" name="直方体 49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5" name="直方体 49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61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80" name="直方体 23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1" name="直方体 23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2" name="直方体 23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3" name="直方体 23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4" name="直方体 24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5" name="直方体 24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6" name="直方体 24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7" name="直方体 48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62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72" name="直方体 47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3" name="直方体 47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4" name="直方体 47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5" name="直方体 47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6" name="直方体 47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7" name="直方体 47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8" name="直方体 47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9" name="直方体 23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63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64" name="直方体 46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5" name="直方体 46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6" name="直方体 46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7" name="直方体 46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8" name="直方体 46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9" name="直方体 46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0" name="直方体 46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1" name="直方体 47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8" name="グループ化 284"/>
              <p:cNvGrpSpPr/>
              <p:nvPr/>
            </p:nvGrpSpPr>
            <p:grpSpPr>
              <a:xfrm>
                <a:off x="928662" y="5357826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384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48" name="直方体 44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9" name="直方体 44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0" name="直方体 44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1" name="直方体 45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2" name="直方体 45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3" name="直方体 45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4" name="直方体 45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5" name="直方体 45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5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40" name="直方体 43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1" name="直方体 44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2" name="直方体 44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3" name="直方体 44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4" name="直方体 44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5" name="直方体 44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6" name="直方体 44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7" name="直方体 44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6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32" name="直方体 43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3" name="直方体 43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4" name="直方体 43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5" name="直方体 43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6" name="直方体 43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7" name="直方体 43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8" name="直方体 43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9" name="直方体 43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7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24" name="直方体 42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5" name="直方体 42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6" name="直方体 42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7" name="直方体 42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8" name="直方体 42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9" name="直方体 42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0" name="直方体 42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1" name="直方体 43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8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16" name="直方体 41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7" name="直方体 41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8" name="直方体 41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9" name="直方体 41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0" name="直方体 41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1" name="直方体 42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2" name="直方体 42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3" name="直方体 42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9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08" name="直方体 30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9" name="直方体 31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0" name="直方体 31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1" name="直方体 31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2" name="直方体 41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3" name="直方体 41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4" name="直方体 41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5" name="直方体 41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90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00" name="直方体 39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1" name="直方体 40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2" name="直方体 40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3" name="直方体 40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4" name="直方体 40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5" name="直方体 40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6" name="直方体 30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7" name="直方体 30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91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92" name="直方体 39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3" name="直方体 39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4" name="直方体 39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5" name="直方体 39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6" name="直方体 39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7" name="直方体 39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8" name="直方体 39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9" name="直方体 39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9" name="グループ化 359"/>
              <p:cNvGrpSpPr/>
              <p:nvPr/>
            </p:nvGrpSpPr>
            <p:grpSpPr>
              <a:xfrm>
                <a:off x="928662" y="5214950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312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76" name="直方体 37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7" name="直方体 37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8" name="直方体 37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9" name="直方体 37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0" name="直方体 37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1" name="直方体 38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2" name="直方体 38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3" name="直方体 38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3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68" name="直方体 36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9" name="直方体 36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0" name="直方体 36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1" name="直方体 37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2" name="直方体 37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3" name="直方体 37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4" name="直方体 37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5" name="直方体 37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4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60" name="直方体 35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1" name="直方体 36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2" name="直方体 36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3" name="直方体 36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4" name="直方体 36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5" name="直方体 36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6" name="直方体 36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7" name="直方体 36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5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52" name="直方体 35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3" name="直方体 35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4" name="直方体 35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5" name="直方体 35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6" name="直方体 35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7" name="直方体 35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8" name="直方体 35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9" name="直方体 35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6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44" name="直方体 34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5" name="直方体 34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6" name="直方体 34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7" name="直方体 34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8" name="直方体 34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9" name="直方体 34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0" name="直方体 34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1" name="直方体 35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7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36" name="直方体 33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7" name="直方体 33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8" name="直方体 33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9" name="直方体 33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0" name="直方体 33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1" name="直方体 34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2" name="直方体 34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3" name="直方体 34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8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28" name="直方体 32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9" name="直方体 32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0" name="直方体 32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1" name="直方体 33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2" name="直方体 33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3" name="直方体 33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4" name="直方体 33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5" name="直方体 33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9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20" name="直方体 31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1" name="直方体 32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2" name="直方体 32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3" name="直方体 32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4" name="直方体 32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5" name="直方体 32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6" name="直方体 32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7" name="直方体 32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20" name="グループ化 432"/>
              <p:cNvGrpSpPr/>
              <p:nvPr/>
            </p:nvGrpSpPr>
            <p:grpSpPr>
              <a:xfrm>
                <a:off x="928662" y="5072074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240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04" name="直方体 30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5" name="直方体 30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6" name="直方体 30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7" name="直方体 30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8" name="直方体 30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9" name="直方体 30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0" name="直方体 30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1" name="直方体 31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1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96" name="直方体 29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7" name="直方体 29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8" name="直方体 29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9" name="直方体 29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0" name="直方体 29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1" name="直方体 30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2" name="直方体 30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3" name="直方体 30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2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88" name="直方体 28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9" name="直方体 28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0" name="直方体 28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1" name="直方体 29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2" name="直方体 29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3" name="直方体 29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" name="直方体 29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5" name="直方体 29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3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80" name="直方体 27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1" name="直方体 28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2" name="直方体 28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3" name="直方体 28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4" name="直方体 28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5" name="直方体 28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6" name="直方体 28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7" name="直方体 28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4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72" name="直方体 27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3" name="直方体 27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4" name="直方体 27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5" name="直方体 27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6" name="直方体 27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7" name="直方体 27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8" name="直方体 27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9" name="直方体 27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5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64" name="直方体 26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5" name="直方体 26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6" name="直方体 26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7" name="直方体 26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8" name="直方体 26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9" name="直方体 26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0" name="直方体 26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1" name="直方体 27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6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56" name="直方体 25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7" name="直方体 25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8" name="直方体 25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9" name="直方体 25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0" name="直方体 25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1" name="直方体 26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2" name="直方体 26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3" name="直方体 26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7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48" name="直方体 24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9" name="直方体 24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0" name="直方体 24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1" name="直方体 25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2" name="直方体 25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3" name="直方体 25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4" name="直方体 25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5" name="直方体 25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21" name="グループ化 505"/>
              <p:cNvGrpSpPr/>
              <p:nvPr/>
            </p:nvGrpSpPr>
            <p:grpSpPr>
              <a:xfrm>
                <a:off x="928662" y="4929198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168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32" name="直方体 23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3" name="直方体 23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4" name="直方体 23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5" name="直方体 23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6" name="直方体 23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7" name="直方体 23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8" name="直方体 23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9" name="直方体 23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69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24" name="直方体 22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5" name="直方体 22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6" name="直方体 22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7" name="直方体 22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8" name="直方体 22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9" name="直方体 22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0" name="直方体 22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1" name="直方体 23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0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16" name="直方体 21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7" name="直方体 21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8" name="直方体 21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9" name="直方体 21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0" name="直方体 21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1" name="直方体 22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2" name="直方体 22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3" name="直方体 22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1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08" name="直方体 20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9" name="直方体 20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0" name="直方体 20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1" name="直方体 21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2" name="直方体 21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3" name="直方体 21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4" name="直方体 21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5" name="直方体 21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2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00" name="直方体 19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1" name="直方体 20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2" name="直方体 20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3" name="直方体 20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4" name="直方体 20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5" name="直方体 20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6" name="直方体 20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7" name="直方体 20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3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92" name="直方体 19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3" name="直方体 19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4" name="直方体 19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5" name="直方体 19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6" name="直方体 19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7" name="直方体 19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8" name="直方体 19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9" name="直方体 19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4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84" name="直方体 18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5" name="直方体 18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" name="直方体 18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7" name="直方体 18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8" name="直方体 18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9" name="直方体 18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0" name="直方体 18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1" name="直方体 19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5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76" name="直方体 17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7" name="直方体 17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8" name="直方体 17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9" name="直方体 17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0" name="直方体 17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1" name="直方体 18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2" name="直方体 18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3" name="直方体 18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22" name="グループ化 578"/>
              <p:cNvGrpSpPr/>
              <p:nvPr/>
            </p:nvGrpSpPr>
            <p:grpSpPr>
              <a:xfrm>
                <a:off x="928662" y="4786322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96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60" name="直方体 15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1" name="直方体 16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2" name="直方体 16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3" name="直方体 16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4" name="直方体 16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5" name="直方体 16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6" name="直方体 16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7" name="直方体 16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97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52" name="直方体 15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3" name="直方体 15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4" name="直方体 15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" name="直方体 15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" name="直方体 15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7" name="直方体 15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8" name="直方体 15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" name="直方体 15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98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44" name="直方体 14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5" name="直方体 14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6" name="直方体 14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7" name="直方体 14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8" name="直方体 14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9" name="直方体 14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0" name="直方体 14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1" name="直方体 15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99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36" name="直方体 13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7" name="直方体 13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8" name="直方体 13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9" name="直方体 13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0" name="直方体 13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1" name="直方体 14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2" name="直方体 14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3" name="直方体 14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00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28" name="直方体 12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9" name="直方体 12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0" name="直方体 12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1" name="直方体 13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2" name="直方体 13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3" name="直方体 13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4" name="直方体 13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5" name="直方体 13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01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20" name="直方体 11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1" name="直方体 12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2" name="直方体 12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3" name="直方体 12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4" name="直方体 12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5" name="直方体 12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6" name="直方体 12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7" name="直方体 12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02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12" name="直方体 11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3" name="直方体 11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4" name="直方体 11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5" name="直方体 11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6" name="直方体 11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7" name="直方体 11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8" name="直方体 11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9" name="直方体 11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03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04" name="直方体 10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5" name="直方体 10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6" name="直方体 10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7" name="直方体 10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8" name="直方体 10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9" name="直方体 10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0" name="直方体 10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1" name="直方体 11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23" name="グループ化 651"/>
              <p:cNvGrpSpPr/>
              <p:nvPr/>
            </p:nvGrpSpPr>
            <p:grpSpPr>
              <a:xfrm>
                <a:off x="928662" y="4643446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24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88" name="直方体 8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9" name="直方体 8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0" name="直方体 8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1" name="直方体 9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" name="直方体 9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3" name="直方体 9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4" name="直方体 9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5" name="直方体 9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5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80" name="直方体 7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1" name="直方体 8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2" name="直方体 8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3" name="直方体 8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4" name="直方体 8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5" name="直方体 8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6" name="直方体 8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7" name="直方体 8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6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72" name="直方体 7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3" name="直方体 7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4" name="直方体 7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5" name="直方体 7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6" name="直方体 7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7" name="直方体 7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8" name="直方体 7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9" name="直方体 7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7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64" name="直方体 6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5" name="直方体 6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6" name="直方体 6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7" name="直方体 6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8" name="直方体 6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9" name="直方体 6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0" name="直方体 6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1" name="直方体 7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8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6" name="直方体 5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" name="直方体 5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" name="直方体 5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" name="直方体 5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0" name="直方体 5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1" name="直方体 6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2" name="直方体 6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3" name="直方体 6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9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8" name="直方体 4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" name="直方体 4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" name="直方体 4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" name="直方体 5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直方体 5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" name="直方体 5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" name="直方体 5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" name="直方体 5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0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0" name="直方体 3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" name="直方体 4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" name="直方体 4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" name="直方体 4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" name="直方体 4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" name="直方体 4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" name="直方体 4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" name="直方体 4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2" name="直方体 3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" name="直方体 3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" name="直方体 3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" name="直方体 3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" name="直方体 3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" name="直方体 3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" name="直方体 3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" name="直方体 3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sp>
          <p:nvSpPr>
            <p:cNvPr id="11" name="テキスト ボックス 10"/>
            <p:cNvSpPr txBox="1"/>
            <p:nvPr/>
          </p:nvSpPr>
          <p:spPr>
            <a:xfrm>
              <a:off x="2668199" y="4464496"/>
              <a:ext cx="1197765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cs typeface="Arial" pitchFamily="34" charset="0"/>
                </a:rPr>
                <a:t>ブロック</a:t>
              </a:r>
              <a:endParaRPr kumimoji="1" lang="ja-JP" altLang="en-US" sz="2400" dirty="0">
                <a:cs typeface="Arial" pitchFamily="34" charset="0"/>
              </a:endParaRPr>
            </a:p>
          </p:txBody>
        </p:sp>
        <p:sp>
          <p:nvSpPr>
            <p:cNvPr id="12" name="四角形吹き出し 11"/>
            <p:cNvSpPr/>
            <p:nvPr/>
          </p:nvSpPr>
          <p:spPr>
            <a:xfrm>
              <a:off x="347160" y="3003348"/>
              <a:ext cx="1071508" cy="876689"/>
            </a:xfrm>
            <a:prstGeom prst="wedgeRectCallout">
              <a:avLst>
                <a:gd name="adj1" fmla="val 124106"/>
                <a:gd name="adj2" fmla="val -530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810"/>
            <p:cNvGrpSpPr/>
            <p:nvPr/>
          </p:nvGrpSpPr>
          <p:grpSpPr>
            <a:xfrm>
              <a:off x="275152" y="3149465"/>
              <a:ext cx="1168910" cy="772567"/>
              <a:chOff x="1161605" y="1678769"/>
              <a:chExt cx="857250" cy="566581"/>
            </a:xfrm>
          </p:grpSpPr>
          <p:sp>
            <p:nvSpPr>
              <p:cNvPr id="14" name="テキスト ボックス 13"/>
              <p:cNvSpPr txBox="1"/>
              <p:nvPr/>
            </p:nvSpPr>
            <p:spPr>
              <a:xfrm>
                <a:off x="1161605" y="1906776"/>
                <a:ext cx="857250" cy="33857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 smtClean="0">
                    <a:cs typeface="Arial" pitchFamily="34" charset="0"/>
                  </a:rPr>
                  <a:t>スレッド</a:t>
                </a:r>
                <a:endParaRPr kumimoji="1" lang="ja-JP" altLang="en-US" sz="2400" dirty="0">
                  <a:cs typeface="Arial" pitchFamily="34" charset="0"/>
                </a:endParaRPr>
              </a:p>
            </p:txBody>
          </p:sp>
          <p:sp>
            <p:nvSpPr>
              <p:cNvPr id="15" name="直方体 14"/>
              <p:cNvSpPr/>
              <p:nvPr/>
            </p:nvSpPr>
            <p:spPr>
              <a:xfrm>
                <a:off x="1485726" y="1678769"/>
                <a:ext cx="214314" cy="214314"/>
              </a:xfrm>
              <a:prstGeom prst="cub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673" name="直線コネクタ 672"/>
          <p:cNvCxnSpPr/>
          <p:nvPr/>
        </p:nvCxnSpPr>
        <p:spPr>
          <a:xfrm>
            <a:off x="6372200" y="4653136"/>
            <a:ext cx="2016224" cy="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テキスト ボックス 673"/>
          <p:cNvSpPr txBox="1"/>
          <p:nvPr/>
        </p:nvSpPr>
        <p:spPr>
          <a:xfrm>
            <a:off x="6804248" y="4365104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girdDim.x</a:t>
            </a:r>
            <a:endParaRPr kumimoji="1" lang="ja-JP" altLang="en-US" sz="1400" dirty="0"/>
          </a:p>
        </p:txBody>
      </p:sp>
      <p:cxnSp>
        <p:nvCxnSpPr>
          <p:cNvPr id="675" name="直線コネクタ 674"/>
          <p:cNvCxnSpPr/>
          <p:nvPr/>
        </p:nvCxnSpPr>
        <p:spPr>
          <a:xfrm flipV="1">
            <a:off x="8028384" y="5085184"/>
            <a:ext cx="512440" cy="495672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テキスト ボックス 677"/>
          <p:cNvSpPr txBox="1"/>
          <p:nvPr/>
        </p:nvSpPr>
        <p:spPr>
          <a:xfrm>
            <a:off x="7668344" y="6021288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gridDim.y</a:t>
            </a:r>
            <a:endParaRPr kumimoji="1" lang="ja-JP" altLang="en-US" sz="1400" dirty="0"/>
          </a:p>
        </p:txBody>
      </p:sp>
      <p:cxnSp>
        <p:nvCxnSpPr>
          <p:cNvPr id="680" name="直線矢印コネクタ 679"/>
          <p:cNvCxnSpPr/>
          <p:nvPr/>
        </p:nvCxnSpPr>
        <p:spPr>
          <a:xfrm flipH="1" flipV="1">
            <a:off x="8316416" y="5445224"/>
            <a:ext cx="144016" cy="57606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線コネクタ 680"/>
          <p:cNvCxnSpPr/>
          <p:nvPr/>
        </p:nvCxnSpPr>
        <p:spPr>
          <a:xfrm>
            <a:off x="4427984" y="4437112"/>
            <a:ext cx="1080120" cy="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テキスト ボックス 681"/>
          <p:cNvSpPr txBox="1"/>
          <p:nvPr/>
        </p:nvSpPr>
        <p:spPr>
          <a:xfrm>
            <a:off x="3347864" y="4221088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blockDim.x</a:t>
            </a:r>
            <a:endParaRPr kumimoji="1" lang="ja-JP" altLang="en-US" sz="1400" dirty="0"/>
          </a:p>
        </p:txBody>
      </p:sp>
      <p:cxnSp>
        <p:nvCxnSpPr>
          <p:cNvPr id="684" name="直線コネクタ 683"/>
          <p:cNvCxnSpPr/>
          <p:nvPr/>
        </p:nvCxnSpPr>
        <p:spPr>
          <a:xfrm flipV="1">
            <a:off x="5148064" y="5589240"/>
            <a:ext cx="512440" cy="495672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テキスト ボックス 684"/>
          <p:cNvSpPr txBox="1"/>
          <p:nvPr/>
        </p:nvSpPr>
        <p:spPr>
          <a:xfrm>
            <a:off x="5364088" y="5805264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blockDim.y</a:t>
            </a:r>
            <a:endParaRPr kumimoji="1" lang="ja-JP" altLang="en-US" sz="1400" dirty="0"/>
          </a:p>
        </p:txBody>
      </p:sp>
      <p:cxnSp>
        <p:nvCxnSpPr>
          <p:cNvPr id="686" name="直線コネクタ 685"/>
          <p:cNvCxnSpPr/>
          <p:nvPr/>
        </p:nvCxnSpPr>
        <p:spPr>
          <a:xfrm flipV="1">
            <a:off x="5652120" y="4589512"/>
            <a:ext cx="8384" cy="92772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テキスト ボックス 687"/>
          <p:cNvSpPr txBox="1"/>
          <p:nvPr/>
        </p:nvSpPr>
        <p:spPr>
          <a:xfrm>
            <a:off x="5580112" y="4221088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blockDim.z</a:t>
            </a:r>
            <a:endParaRPr kumimoji="1" lang="ja-JP" altLang="en-US" sz="1400" dirty="0"/>
          </a:p>
        </p:txBody>
      </p:sp>
      <p:cxnSp>
        <p:nvCxnSpPr>
          <p:cNvPr id="689" name="直線矢印コネクタ 688"/>
          <p:cNvCxnSpPr>
            <a:stCxn id="688" idx="2"/>
          </p:cNvCxnSpPr>
          <p:nvPr/>
        </p:nvCxnSpPr>
        <p:spPr>
          <a:xfrm flipH="1">
            <a:off x="5724128" y="4528865"/>
            <a:ext cx="386739" cy="34029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ビルトイン変数 </a:t>
            </a:r>
            <a:r>
              <a:rPr lang="en-US" altLang="ja-JP" sz="2800" dirty="0" smtClean="0"/>
              <a:t>(2/2)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pPr lvl="1"/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dim3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blockIdx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;</a:t>
            </a:r>
          </a:p>
          <a:p>
            <a:pPr lvl="2"/>
            <a:r>
              <a:rPr lang="ja-JP" altLang="en-US" dirty="0" smtClean="0"/>
              <a:t>カーネル関数を実行しているブロックのインデックス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dim3 </a:t>
            </a:r>
            <a:r>
              <a:rPr lang="en-US" altLang="ja-JP" dirty="0" err="1" smtClean="0">
                <a:latin typeface="ＭＳ ゴシック" pitchFamily="49" charset="-128"/>
                <a:ea typeface="ＭＳ ゴシック" pitchFamily="49" charset="-128"/>
              </a:rPr>
              <a:t>threadIdx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;</a:t>
            </a:r>
          </a:p>
          <a:p>
            <a:pPr lvl="2"/>
            <a:r>
              <a:rPr lang="ja-JP" altLang="en-US" dirty="0" smtClean="0"/>
              <a:t>カーネル関数を実行しているスレッドのインデックス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43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5576" y="3284984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 </a:t>
            </a:r>
            <a:r>
              <a:rPr kumimoji="1" lang="ja-JP" altLang="en-US" dirty="0" smtClean="0"/>
              <a:t>以上は主なビルトイン変数のみ</a:t>
            </a:r>
            <a:endParaRPr kumimoji="1" lang="ja-JP" altLang="en-US" dirty="0"/>
          </a:p>
        </p:txBody>
      </p:sp>
      <p:grpSp>
        <p:nvGrpSpPr>
          <p:cNvPr id="6" name="グループ化 5"/>
          <p:cNvGrpSpPr>
            <a:grpSpLocks noChangeAspect="1"/>
          </p:cNvGrpSpPr>
          <p:nvPr/>
        </p:nvGrpSpPr>
        <p:grpSpPr>
          <a:xfrm>
            <a:off x="2771800" y="4437112"/>
            <a:ext cx="5568715" cy="1940320"/>
            <a:chOff x="275152" y="1931840"/>
            <a:chExt cx="8593696" cy="2994321"/>
          </a:xfrm>
        </p:grpSpPr>
        <p:grpSp>
          <p:nvGrpSpPr>
            <p:cNvPr id="7" name="グループ化 807"/>
            <p:cNvGrpSpPr/>
            <p:nvPr/>
          </p:nvGrpSpPr>
          <p:grpSpPr>
            <a:xfrm>
              <a:off x="4972454" y="2507904"/>
              <a:ext cx="3896394" cy="1168918"/>
              <a:chOff x="142844" y="4500570"/>
              <a:chExt cx="2857520" cy="857256"/>
            </a:xfrm>
          </p:grpSpPr>
          <p:grpSp>
            <p:nvGrpSpPr>
              <p:cNvPr id="600" name="グループ化 743"/>
              <p:cNvGrpSpPr/>
              <p:nvPr/>
            </p:nvGrpSpPr>
            <p:grpSpPr>
              <a:xfrm>
                <a:off x="642910" y="4500570"/>
                <a:ext cx="2357454" cy="357190"/>
                <a:chOff x="642910" y="4500570"/>
                <a:chExt cx="2357454" cy="357190"/>
              </a:xfrm>
            </p:grpSpPr>
            <p:sp>
              <p:nvSpPr>
                <p:cNvPr id="664" name="直方体 663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5" name="直方体 664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6" name="直方体 665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7" name="直方体 666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8" name="直方体 667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9" name="直方体 668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0" name="直方体 669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1" name="直方体 670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1" name="グループ化 744"/>
              <p:cNvGrpSpPr/>
              <p:nvPr/>
            </p:nvGrpSpPr>
            <p:grpSpPr>
              <a:xfrm>
                <a:off x="571472" y="4572008"/>
                <a:ext cx="2357454" cy="357190"/>
                <a:chOff x="642910" y="4500570"/>
                <a:chExt cx="2357454" cy="357190"/>
              </a:xfrm>
            </p:grpSpPr>
            <p:sp>
              <p:nvSpPr>
                <p:cNvPr id="656" name="直方体 655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7" name="直方体 656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8" name="直方体 657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9" name="直方体 658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0" name="直方体 659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1" name="直方体 660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2" name="直方体 661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63" name="直方体 662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2" name="グループ化 753"/>
              <p:cNvGrpSpPr/>
              <p:nvPr/>
            </p:nvGrpSpPr>
            <p:grpSpPr>
              <a:xfrm>
                <a:off x="500034" y="4643446"/>
                <a:ext cx="2357454" cy="357190"/>
                <a:chOff x="642910" y="4500570"/>
                <a:chExt cx="2357454" cy="357190"/>
              </a:xfrm>
            </p:grpSpPr>
            <p:sp>
              <p:nvSpPr>
                <p:cNvPr id="648" name="直方体 647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9" name="直方体 648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0" name="直方体 649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1" name="直方体 650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2" name="直方体 651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3" name="直方体 652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4" name="直方体 653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5" name="直方体 654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3" name="グループ化 762"/>
              <p:cNvGrpSpPr/>
              <p:nvPr/>
            </p:nvGrpSpPr>
            <p:grpSpPr>
              <a:xfrm>
                <a:off x="428596" y="4714884"/>
                <a:ext cx="2357454" cy="357190"/>
                <a:chOff x="642910" y="4500570"/>
                <a:chExt cx="2357454" cy="357190"/>
              </a:xfrm>
            </p:grpSpPr>
            <p:sp>
              <p:nvSpPr>
                <p:cNvPr id="640" name="直方体 639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1" name="直方体 640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2" name="直方体 641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3" name="直方体 642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4" name="直方体 643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5" name="直方体 644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6" name="直方体 645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7" name="直方体 646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4" name="グループ化 771"/>
              <p:cNvGrpSpPr/>
              <p:nvPr/>
            </p:nvGrpSpPr>
            <p:grpSpPr>
              <a:xfrm>
                <a:off x="357158" y="4786322"/>
                <a:ext cx="2357454" cy="357190"/>
                <a:chOff x="642910" y="4500570"/>
                <a:chExt cx="2357454" cy="357190"/>
              </a:xfrm>
            </p:grpSpPr>
            <p:sp>
              <p:nvSpPr>
                <p:cNvPr id="632" name="直方体 631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3" name="直方体 632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4" name="直方体 633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5" name="直方体 634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6" name="直方体 635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7" name="直方体 636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8" name="直方体 637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9" name="直方体 638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5" name="グループ化 780"/>
              <p:cNvGrpSpPr/>
              <p:nvPr/>
            </p:nvGrpSpPr>
            <p:grpSpPr>
              <a:xfrm>
                <a:off x="285720" y="4857760"/>
                <a:ext cx="2357454" cy="357190"/>
                <a:chOff x="642910" y="4500570"/>
                <a:chExt cx="2357454" cy="357190"/>
              </a:xfrm>
            </p:grpSpPr>
            <p:sp>
              <p:nvSpPr>
                <p:cNvPr id="624" name="直方体 623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5" name="直方体 624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6" name="直方体 625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7" name="直方体 626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8" name="直方体 627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9" name="直方体 628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0" name="直方体 629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1" name="直方体 630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6" name="グループ化 789"/>
              <p:cNvGrpSpPr/>
              <p:nvPr/>
            </p:nvGrpSpPr>
            <p:grpSpPr>
              <a:xfrm>
                <a:off x="214282" y="4929198"/>
                <a:ext cx="2357454" cy="357190"/>
                <a:chOff x="642910" y="4500570"/>
                <a:chExt cx="2357454" cy="357190"/>
              </a:xfrm>
            </p:grpSpPr>
            <p:sp>
              <p:nvSpPr>
                <p:cNvPr id="616" name="直方体 615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7" name="直方体 616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8" name="直方体 617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9" name="直方体 618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0" name="直方体 619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1" name="直方体 620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2" name="直方体 621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3" name="直方体 622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7" name="グループ化 798"/>
              <p:cNvGrpSpPr/>
              <p:nvPr/>
            </p:nvGrpSpPr>
            <p:grpSpPr>
              <a:xfrm>
                <a:off x="142844" y="5000636"/>
                <a:ext cx="2357454" cy="357190"/>
                <a:chOff x="642910" y="4500570"/>
                <a:chExt cx="2357454" cy="357190"/>
              </a:xfrm>
            </p:grpSpPr>
            <p:sp>
              <p:nvSpPr>
                <p:cNvPr id="608" name="直方体 607"/>
                <p:cNvSpPr/>
                <p:nvPr/>
              </p:nvSpPr>
              <p:spPr>
                <a:xfrm>
                  <a:off x="642910" y="4500570"/>
                  <a:ext cx="357190" cy="357190"/>
                </a:xfrm>
                <a:prstGeom prst="cube">
                  <a:avLst/>
                </a:prstGeom>
                <a:solidFill>
                  <a:srgbClr val="FF0000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9" name="直方体 608"/>
                <p:cNvSpPr/>
                <p:nvPr/>
              </p:nvSpPr>
              <p:spPr>
                <a:xfrm>
                  <a:off x="92866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0" name="直方体 609"/>
                <p:cNvSpPr/>
                <p:nvPr/>
              </p:nvSpPr>
              <p:spPr>
                <a:xfrm>
                  <a:off x="121441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1" name="直方体 610"/>
                <p:cNvSpPr/>
                <p:nvPr/>
              </p:nvSpPr>
              <p:spPr>
                <a:xfrm>
                  <a:off x="1500166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2" name="直方体 611"/>
                <p:cNvSpPr/>
                <p:nvPr/>
              </p:nvSpPr>
              <p:spPr>
                <a:xfrm>
                  <a:off x="1785918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3" name="直方体 612"/>
                <p:cNvSpPr/>
                <p:nvPr/>
              </p:nvSpPr>
              <p:spPr>
                <a:xfrm>
                  <a:off x="2071670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4" name="直方体 613"/>
                <p:cNvSpPr/>
                <p:nvPr/>
              </p:nvSpPr>
              <p:spPr>
                <a:xfrm>
                  <a:off x="2357422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5" name="直方体 614"/>
                <p:cNvSpPr/>
                <p:nvPr/>
              </p:nvSpPr>
              <p:spPr>
                <a:xfrm>
                  <a:off x="2643174" y="4500570"/>
                  <a:ext cx="357190" cy="357190"/>
                </a:xfrm>
                <a:prstGeom prst="cub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8" name="テキスト ボックス 7"/>
            <p:cNvSpPr txBox="1"/>
            <p:nvPr/>
          </p:nvSpPr>
          <p:spPr>
            <a:xfrm>
              <a:off x="6348568" y="3676823"/>
              <a:ext cx="1148071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2400" dirty="0" smtClean="0">
                  <a:cs typeface="Arial" pitchFamily="34" charset="0"/>
                </a:rPr>
                <a:t>グリッド</a:t>
              </a:r>
              <a:endParaRPr kumimoji="1" lang="ja-JP" altLang="en-US" sz="2400" dirty="0">
                <a:cs typeface="Arial" pitchFamily="34" charset="0"/>
              </a:endParaRPr>
            </a:p>
          </p:txBody>
        </p:sp>
        <p:sp>
          <p:nvSpPr>
            <p:cNvPr id="9" name="四角形吹き出し 8"/>
            <p:cNvSpPr/>
            <p:nvPr/>
          </p:nvSpPr>
          <p:spPr>
            <a:xfrm>
              <a:off x="1909690" y="1931840"/>
              <a:ext cx="2727476" cy="2922296"/>
            </a:xfrm>
            <a:prstGeom prst="wedgeRectCallout">
              <a:avLst>
                <a:gd name="adj1" fmla="val 68803"/>
                <a:gd name="adj2" fmla="val 448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0" name="グループ化 724"/>
            <p:cNvGrpSpPr/>
            <p:nvPr/>
          </p:nvGrpSpPr>
          <p:grpSpPr>
            <a:xfrm>
              <a:off x="2104509" y="2126660"/>
              <a:ext cx="2337837" cy="2337836"/>
              <a:chOff x="928662" y="4643446"/>
              <a:chExt cx="1714512" cy="1714512"/>
            </a:xfrm>
          </p:grpSpPr>
          <p:grpSp>
            <p:nvGrpSpPr>
              <p:cNvPr id="16" name="グループ化 201"/>
              <p:cNvGrpSpPr/>
              <p:nvPr/>
            </p:nvGrpSpPr>
            <p:grpSpPr>
              <a:xfrm>
                <a:off x="928662" y="5643578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528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92" name="直方体 59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3" name="直方体 59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4" name="直方体 59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5" name="直方体 59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6" name="直方体 59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7" name="直方体 59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8" name="直方体 59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9" name="直方体 59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29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84" name="直方体 58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5" name="直方体 58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6" name="直方体 58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7" name="直方体 58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8" name="直方体 58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9" name="直方体 58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0" name="直方体 58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1" name="直方体 59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0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76" name="直方体 57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7" name="直方体 57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8" name="直方体 57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9" name="直方体 57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0" name="直方体 57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1" name="直方体 58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2" name="直方体 58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3" name="直方体 58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1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68" name="直方体 56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9" name="直方体 56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0" name="直方体 56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1" name="直方体 57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2" name="直方体 57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3" name="直方体 57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4" name="直方体 57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5" name="直方体 163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2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60" name="直方体 16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1" name="直方体 16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2" name="直方体 16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3" name="直方体 16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4" name="直方体 16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5" name="直方体 17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6" name="直方体 56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7" name="直方体 56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3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52" name="直方体 55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3" name="直方体 55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4" name="直方体 55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5" name="直方体 55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6" name="直方体 55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7" name="直方体 55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8" name="直方体 55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9" name="直方体 55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4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44" name="直方体 54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5" name="直方体 54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6" name="直方体 54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7" name="直方体 54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8" name="直方体 54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9" name="直方体 54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0" name="直方体 54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1" name="直方体 55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535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36" name="直方体 53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7" name="直方体 53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8" name="直方体 53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9" name="直方体 53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0" name="直方体 53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1" name="直方体 54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2" name="直方体 54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3" name="直方体 54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7" name="グループ化 211"/>
              <p:cNvGrpSpPr/>
              <p:nvPr/>
            </p:nvGrpSpPr>
            <p:grpSpPr>
              <a:xfrm>
                <a:off x="928662" y="5500702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456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20" name="直方体 51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1" name="直方体 52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2" name="直方体 52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3" name="直方体 52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4" name="直方体 52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5" name="直方体 52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6" name="直方体 52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7" name="直方体 52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57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12" name="直方体 51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3" name="直方体 51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4" name="直方体 51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5" name="直方体 51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6" name="直方体 51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7" name="直方体 51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8" name="直方体 51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9" name="直方体 51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58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04" name="直方体 50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5" name="直方体 50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6" name="直方体 50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7" name="直方体 50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8" name="直方体 50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9" name="直方体 50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0" name="直方体 50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1" name="直方体 51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59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96" name="直方体 49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7" name="直方体 49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8" name="直方体 49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9" name="直方体 49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0" name="直方体 49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1" name="直方体 50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2" name="直方体 50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3" name="直方体 50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60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88" name="直方体 48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9" name="直方体 48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0" name="直方体 48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1" name="直方体 49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2" name="直方体 49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3" name="直方体 49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4" name="直方体 49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5" name="直方体 49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61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80" name="直方体 236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1" name="直方体 237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2" name="直方体 238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3" name="直方体 239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4" name="直方体 240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5" name="直方体 241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6" name="直方体 242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7" name="直方体 48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62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72" name="直方体 47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3" name="直方体 47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4" name="直方体 47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5" name="直方体 47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6" name="直方体 47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7" name="直方体 47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8" name="直方体 47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9" name="直方体 235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463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64" name="直方体 46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5" name="直方体 46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6" name="直方体 46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7" name="直方体 46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8" name="直方体 46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9" name="直方体 46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0" name="直方体 46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1" name="直方体 47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8" name="グループ化 284"/>
              <p:cNvGrpSpPr/>
              <p:nvPr/>
            </p:nvGrpSpPr>
            <p:grpSpPr>
              <a:xfrm>
                <a:off x="928662" y="5357826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384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48" name="直方体 44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9" name="直方体 44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0" name="直方体 44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1" name="直方体 45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2" name="直方体 45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3" name="直方体 45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4" name="直方体 45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5" name="直方体 45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5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40" name="直方体 43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1" name="直方体 44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2" name="直方体 44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3" name="直方体 44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4" name="直方体 44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5" name="直方体 44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6" name="直方体 44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7" name="直方体 44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6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32" name="直方体 43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3" name="直方体 43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4" name="直方体 43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5" name="直方体 43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6" name="直方体 43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7" name="直方体 43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8" name="直方体 43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9" name="直方体 43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7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24" name="直方体 42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5" name="直方体 42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6" name="直方体 42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7" name="直方体 42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8" name="直方体 42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9" name="直方体 42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0" name="直方体 42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1" name="直方体 43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8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16" name="直方体 41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7" name="直方体 41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8" name="直方体 41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9" name="直方体 41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0" name="直方体 41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1" name="直方体 42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2" name="直方体 42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3" name="直方体 42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89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08" name="直方体 30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9" name="直方体 31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0" name="直方体 31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1" name="直方体 31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2" name="直方体 41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3" name="直方体 41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4" name="直方体 41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5" name="直方体 41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90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00" name="直方体 39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1" name="直方体 40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2" name="直方体 40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3" name="直方体 40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4" name="直方体 40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5" name="直方体 40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6" name="直方体 30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07" name="直方体 30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91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92" name="直方体 39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3" name="直方体 39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4" name="直方体 39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5" name="直方体 39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6" name="直方体 39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7" name="直方体 39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8" name="直方体 39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9" name="直方体 39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9" name="グループ化 359"/>
              <p:cNvGrpSpPr/>
              <p:nvPr/>
            </p:nvGrpSpPr>
            <p:grpSpPr>
              <a:xfrm>
                <a:off x="928662" y="5214950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312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76" name="直方体 37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7" name="直方体 37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8" name="直方体 37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9" name="直方体 37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0" name="直方体 37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1" name="直方体 38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2" name="直方体 38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3" name="直方体 38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3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68" name="直方体 36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9" name="直方体 36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0" name="直方体 36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1" name="直方体 37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2" name="直方体 37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3" name="直方体 37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4" name="直方体 37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5" name="直方体 37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4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60" name="直方体 35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1" name="直方体 36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2" name="直方体 36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3" name="直方体 36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4" name="直方体 36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5" name="直方体 36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6" name="直方体 36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7" name="直方体 36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5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52" name="直方体 35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3" name="直方体 35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4" name="直方体 35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5" name="直方体 35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6" name="直方体 35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7" name="直方体 35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8" name="直方体 35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9" name="直方体 35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6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44" name="直方体 34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5" name="直方体 34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6" name="直方体 34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7" name="直方体 34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8" name="直方体 34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9" name="直方体 34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0" name="直方体 34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1" name="直方体 35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7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36" name="直方体 33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7" name="直方体 33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8" name="直方体 33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9" name="直方体 33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0" name="直方体 33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1" name="直方体 34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2" name="直方体 34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3" name="直方体 34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8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28" name="直方体 32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9" name="直方体 32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0" name="直方体 32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1" name="直方体 33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2" name="直方体 33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3" name="直方体 33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4" name="直方体 33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5" name="直方体 33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9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20" name="直方体 31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1" name="直方体 32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2" name="直方体 32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3" name="直方体 32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4" name="直方体 32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5" name="直方体 32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6" name="直方体 32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27" name="直方体 32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20" name="グループ化 432"/>
              <p:cNvGrpSpPr/>
              <p:nvPr/>
            </p:nvGrpSpPr>
            <p:grpSpPr>
              <a:xfrm>
                <a:off x="928662" y="5072074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240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04" name="直方体 30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5" name="直方体 30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6" name="直方体 30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7" name="直方体 30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8" name="直方体 30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9" name="直方体 30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0" name="直方体 30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1" name="直方体 31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1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96" name="直方体 29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7" name="直方体 29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8" name="直方体 29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9" name="直方体 29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0" name="直方体 29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1" name="直方体 30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2" name="直方体 30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3" name="直方体 30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2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88" name="直方体 28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9" name="直方体 28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0" name="直方体 28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1" name="直方体 29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2" name="直方体 29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3" name="直方体 29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" name="直方体 29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5" name="直方体 29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3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80" name="直方体 27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1" name="直方体 28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2" name="直方体 28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3" name="直方体 28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4" name="直方体 28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5" name="直方体 28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6" name="直方体 28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7" name="直方体 28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4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72" name="直方体 27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3" name="直方体 27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4" name="直方体 27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5" name="直方体 27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6" name="直方体 27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7" name="直方体 27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8" name="直方体 27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9" name="直方体 27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5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64" name="直方体 26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5" name="直方体 26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6" name="直方体 26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7" name="直方体 26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8" name="直方体 26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9" name="直方体 26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0" name="直方体 26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1" name="直方体 27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6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56" name="直方体 25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7" name="直方体 25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8" name="直方体 25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9" name="直方体 25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0" name="直方体 25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1" name="直方体 26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2" name="直方体 26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3" name="直方体 26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47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48" name="直方体 24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9" name="直方体 24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0" name="直方体 24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1" name="直方体 25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2" name="直方体 25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3" name="直方体 25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4" name="直方体 25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5" name="直方体 25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21" name="グループ化 505"/>
              <p:cNvGrpSpPr/>
              <p:nvPr/>
            </p:nvGrpSpPr>
            <p:grpSpPr>
              <a:xfrm>
                <a:off x="928662" y="4929198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168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32" name="直方体 23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3" name="直方体 23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4" name="直方体 23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5" name="直方体 23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6" name="直方体 23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7" name="直方体 23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8" name="直方体 23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9" name="直方体 23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69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24" name="直方体 22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5" name="直方体 22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6" name="直方体 22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7" name="直方体 22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8" name="直方体 22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9" name="直方体 22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0" name="直方体 22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1" name="直方体 23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0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16" name="直方体 21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7" name="直方体 21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8" name="直方体 21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9" name="直方体 21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0" name="直方体 21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1" name="直方体 22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2" name="直方体 22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3" name="直方体 22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1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08" name="直方体 20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9" name="直方体 20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0" name="直方体 20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1" name="直方体 21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2" name="直方体 21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3" name="直方体 21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4" name="直方体 21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15" name="直方体 21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2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200" name="直方体 19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1" name="直方体 20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2" name="直方体 20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3" name="直方体 20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4" name="直方体 20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5" name="直方体 20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6" name="直方体 20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7" name="直方体 20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3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92" name="直方体 19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3" name="直方体 19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4" name="直方体 19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5" name="直方体 19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6" name="直方体 19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7" name="直方体 19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8" name="直方体 19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9" name="直方体 19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4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84" name="直方体 18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5" name="直方体 18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" name="直方体 18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7" name="直方体 18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8" name="直方体 18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9" name="直方体 18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0" name="直方体 18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1" name="直方体 19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5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76" name="直方体 17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7" name="直方体 17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8" name="直方体 17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9" name="直方体 17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0" name="直方体 17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1" name="直方体 18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2" name="直方体 18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3" name="直方体 18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22" name="グループ化 578"/>
              <p:cNvGrpSpPr/>
              <p:nvPr/>
            </p:nvGrpSpPr>
            <p:grpSpPr>
              <a:xfrm>
                <a:off x="928662" y="4786322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96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60" name="直方体 15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1" name="直方体 16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2" name="直方体 16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3" name="直方体 16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4" name="直方体 16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5" name="直方体 16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6" name="直方体 16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7" name="直方体 16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97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52" name="直方体 15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3" name="直方体 15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4" name="直方体 15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5" name="直方体 15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" name="直方体 15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7" name="直方体 15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8" name="直方体 15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" name="直方体 15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98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44" name="直方体 14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5" name="直方体 14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6" name="直方体 14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7" name="直方体 14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8" name="直方体 14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9" name="直方体 14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0" name="直方体 14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1" name="直方体 15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99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36" name="直方体 13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7" name="直方体 13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8" name="直方体 13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9" name="直方体 13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0" name="直方体 13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1" name="直方体 14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2" name="直方体 14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3" name="直方体 14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00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28" name="直方体 12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9" name="直方体 12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0" name="直方体 12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1" name="直方体 13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2" name="直方体 13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3" name="直方体 13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4" name="直方体 13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35" name="直方体 13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01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20" name="直方体 11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1" name="直方体 12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2" name="直方体 12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3" name="直方体 12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4" name="直方体 12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5" name="直方体 12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6" name="直方体 12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7" name="直方体 12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02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12" name="直方体 11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3" name="直方体 11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4" name="直方体 11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5" name="直方体 11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6" name="直方体 11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7" name="直方体 11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8" name="直方体 11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9" name="直方体 11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03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104" name="直方体 10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5" name="直方体 10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6" name="直方体 10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7" name="直方体 10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8" name="直方体 10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9" name="直方体 10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0" name="直方体 10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1" name="直方体 11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23" name="グループ化 651"/>
              <p:cNvGrpSpPr/>
              <p:nvPr/>
            </p:nvGrpSpPr>
            <p:grpSpPr>
              <a:xfrm>
                <a:off x="928662" y="4643446"/>
                <a:ext cx="1714512" cy="714380"/>
                <a:chOff x="3357554" y="4857760"/>
                <a:chExt cx="1714512" cy="714380"/>
              </a:xfrm>
            </p:grpSpPr>
            <p:grpSp>
              <p:nvGrpSpPr>
                <p:cNvPr id="24" name="グループ化 132"/>
                <p:cNvGrpSpPr/>
                <p:nvPr/>
              </p:nvGrpSpPr>
              <p:grpSpPr>
                <a:xfrm>
                  <a:off x="3857620" y="485776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88" name="直方体 8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9" name="直方体 8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0" name="直方体 8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1" name="直方体 9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" name="直方体 9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3" name="直方体 9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4" name="直方体 9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5" name="直方体 9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5" name="グループ化 134"/>
                <p:cNvGrpSpPr/>
                <p:nvPr/>
              </p:nvGrpSpPr>
              <p:grpSpPr>
                <a:xfrm>
                  <a:off x="3786182" y="492919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80" name="直方体 7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1" name="直方体 8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2" name="直方体 8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3" name="直方体 8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4" name="直方体 8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5" name="直方体 8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6" name="直方体 8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7" name="直方体 8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6" name="グループ化 145"/>
                <p:cNvGrpSpPr/>
                <p:nvPr/>
              </p:nvGrpSpPr>
              <p:grpSpPr>
                <a:xfrm>
                  <a:off x="3714744" y="500063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72" name="直方体 7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3" name="直方体 7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4" name="直方体 7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5" name="直方体 7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6" name="直方体 7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7" name="直方体 7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8" name="直方体 7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9" name="直方体 7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7" name="グループ化 155"/>
                <p:cNvGrpSpPr/>
                <p:nvPr/>
              </p:nvGrpSpPr>
              <p:grpSpPr>
                <a:xfrm>
                  <a:off x="3643306" y="5072074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64" name="直方体 63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5" name="直方体 64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6" name="直方体 65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7" name="直方体 66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8" name="直方体 67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9" name="直方体 68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0" name="直方体 69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1" name="直方体 70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8" name="グループ化 164"/>
                <p:cNvGrpSpPr/>
                <p:nvPr/>
              </p:nvGrpSpPr>
              <p:grpSpPr>
                <a:xfrm>
                  <a:off x="3571868" y="5143512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56" name="直方体 55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7" name="直方体 56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" name="直方体 57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" name="直方体 58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0" name="直方体 59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1" name="直方体 60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2" name="直方体 61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3" name="直方体 62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29" name="グループ化 173"/>
                <p:cNvGrpSpPr/>
                <p:nvPr/>
              </p:nvGrpSpPr>
              <p:grpSpPr>
                <a:xfrm>
                  <a:off x="3500430" y="5214950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8" name="直方体 47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9" name="直方体 48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0" name="直方体 49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1" name="直方体 50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直方体 51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3" name="直方体 52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" name="直方体 53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5" name="直方体 54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0" name="グループ化 182"/>
                <p:cNvGrpSpPr/>
                <p:nvPr/>
              </p:nvGrpSpPr>
              <p:grpSpPr>
                <a:xfrm>
                  <a:off x="3428992" y="5286388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40" name="直方体 39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1" name="直方体 40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2" name="直方体 41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" name="直方体 42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" name="直方体 43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5" name="直方体 44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" name="直方体 45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7" name="直方体 46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31" name="グループ化 192"/>
                <p:cNvGrpSpPr/>
                <p:nvPr/>
              </p:nvGrpSpPr>
              <p:grpSpPr>
                <a:xfrm>
                  <a:off x="3357554" y="5357826"/>
                  <a:ext cx="1214446" cy="214314"/>
                  <a:chOff x="3857620" y="4857760"/>
                  <a:chExt cx="1214446" cy="214314"/>
                </a:xfrm>
              </p:grpSpPr>
              <p:sp>
                <p:nvSpPr>
                  <p:cNvPr id="32" name="直方体 31"/>
                  <p:cNvSpPr/>
                  <p:nvPr/>
                </p:nvSpPr>
                <p:spPr>
                  <a:xfrm>
                    <a:off x="3857620" y="4857760"/>
                    <a:ext cx="214314" cy="214314"/>
                  </a:xfrm>
                  <a:prstGeom prst="cube">
                    <a:avLst/>
                  </a:prstGeom>
                  <a:solidFill>
                    <a:srgbClr val="FF0000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" name="直方体 32"/>
                  <p:cNvSpPr/>
                  <p:nvPr/>
                </p:nvSpPr>
                <p:spPr>
                  <a:xfrm>
                    <a:off x="400049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" name="直方体 33"/>
                  <p:cNvSpPr/>
                  <p:nvPr/>
                </p:nvSpPr>
                <p:spPr>
                  <a:xfrm>
                    <a:off x="414337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" name="直方体 34"/>
                  <p:cNvSpPr/>
                  <p:nvPr/>
                </p:nvSpPr>
                <p:spPr>
                  <a:xfrm>
                    <a:off x="4286248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" name="直方体 35"/>
                  <p:cNvSpPr/>
                  <p:nvPr/>
                </p:nvSpPr>
                <p:spPr>
                  <a:xfrm>
                    <a:off x="4429124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7" name="直方体 36"/>
                  <p:cNvSpPr/>
                  <p:nvPr/>
                </p:nvSpPr>
                <p:spPr>
                  <a:xfrm>
                    <a:off x="4572000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8" name="直方体 37"/>
                  <p:cNvSpPr/>
                  <p:nvPr/>
                </p:nvSpPr>
                <p:spPr>
                  <a:xfrm>
                    <a:off x="4714876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" name="直方体 38"/>
                  <p:cNvSpPr/>
                  <p:nvPr/>
                </p:nvSpPr>
                <p:spPr>
                  <a:xfrm>
                    <a:off x="4857752" y="4857760"/>
                    <a:ext cx="214314" cy="214314"/>
                  </a:xfrm>
                  <a:prstGeom prst="cub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sp>
          <p:nvSpPr>
            <p:cNvPr id="11" name="テキスト ボックス 10"/>
            <p:cNvSpPr txBox="1"/>
            <p:nvPr/>
          </p:nvSpPr>
          <p:spPr>
            <a:xfrm>
              <a:off x="2668199" y="4464496"/>
              <a:ext cx="1197765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 smtClean="0">
                  <a:cs typeface="Arial" pitchFamily="34" charset="0"/>
                </a:rPr>
                <a:t>ブロック</a:t>
              </a:r>
              <a:endParaRPr kumimoji="1" lang="ja-JP" altLang="en-US" sz="2400" dirty="0">
                <a:cs typeface="Arial" pitchFamily="34" charset="0"/>
              </a:endParaRPr>
            </a:p>
          </p:txBody>
        </p:sp>
        <p:sp>
          <p:nvSpPr>
            <p:cNvPr id="12" name="四角形吹き出し 11"/>
            <p:cNvSpPr/>
            <p:nvPr/>
          </p:nvSpPr>
          <p:spPr>
            <a:xfrm>
              <a:off x="347160" y="3003348"/>
              <a:ext cx="1071508" cy="876689"/>
            </a:xfrm>
            <a:prstGeom prst="wedgeRectCallout">
              <a:avLst>
                <a:gd name="adj1" fmla="val 124106"/>
                <a:gd name="adj2" fmla="val -5303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810"/>
            <p:cNvGrpSpPr/>
            <p:nvPr/>
          </p:nvGrpSpPr>
          <p:grpSpPr>
            <a:xfrm>
              <a:off x="275152" y="3149465"/>
              <a:ext cx="1168910" cy="772567"/>
              <a:chOff x="1161605" y="1678769"/>
              <a:chExt cx="857250" cy="566581"/>
            </a:xfrm>
          </p:grpSpPr>
          <p:sp>
            <p:nvSpPr>
              <p:cNvPr id="14" name="テキスト ボックス 13"/>
              <p:cNvSpPr txBox="1"/>
              <p:nvPr/>
            </p:nvSpPr>
            <p:spPr>
              <a:xfrm>
                <a:off x="1161605" y="1906776"/>
                <a:ext cx="857250" cy="33857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 smtClean="0">
                    <a:cs typeface="Arial" pitchFamily="34" charset="0"/>
                  </a:rPr>
                  <a:t>スレッド</a:t>
                </a:r>
                <a:endParaRPr kumimoji="1" lang="ja-JP" altLang="en-US" sz="2400" dirty="0">
                  <a:cs typeface="Arial" pitchFamily="34" charset="0"/>
                </a:endParaRPr>
              </a:p>
            </p:txBody>
          </p:sp>
          <p:sp>
            <p:nvSpPr>
              <p:cNvPr id="15" name="直方体 14"/>
              <p:cNvSpPr/>
              <p:nvPr/>
            </p:nvSpPr>
            <p:spPr>
              <a:xfrm>
                <a:off x="1485726" y="1678769"/>
                <a:ext cx="214314" cy="214314"/>
              </a:xfrm>
              <a:prstGeom prst="cub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673" name="テキスト ボックス 672"/>
          <p:cNvSpPr txBox="1"/>
          <p:nvPr/>
        </p:nvSpPr>
        <p:spPr>
          <a:xfrm>
            <a:off x="6300192" y="3933056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blockIdx</a:t>
            </a:r>
            <a:endParaRPr kumimoji="1" lang="ja-JP" altLang="en-US" sz="1400" dirty="0"/>
          </a:p>
        </p:txBody>
      </p:sp>
      <p:cxnSp>
        <p:nvCxnSpPr>
          <p:cNvPr id="674" name="直線矢印コネクタ 673"/>
          <p:cNvCxnSpPr>
            <a:stCxn id="673" idx="2"/>
          </p:cNvCxnSpPr>
          <p:nvPr/>
        </p:nvCxnSpPr>
        <p:spPr>
          <a:xfrm flipH="1">
            <a:off x="6084168" y="4240833"/>
            <a:ext cx="636973" cy="1060375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テキスト ボックス 676"/>
          <p:cNvSpPr txBox="1"/>
          <p:nvPr/>
        </p:nvSpPr>
        <p:spPr>
          <a:xfrm>
            <a:off x="4860032" y="3933056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threadIdx</a:t>
            </a:r>
            <a:endParaRPr kumimoji="1" lang="ja-JP" altLang="en-US" sz="1400" dirty="0"/>
          </a:p>
        </p:txBody>
      </p:sp>
      <p:cxnSp>
        <p:nvCxnSpPr>
          <p:cNvPr id="678" name="直線矢印コネクタ 677"/>
          <p:cNvCxnSpPr>
            <a:stCxn id="677" idx="2"/>
          </p:cNvCxnSpPr>
          <p:nvPr/>
        </p:nvCxnSpPr>
        <p:spPr>
          <a:xfrm flipH="1">
            <a:off x="4067944" y="4240833"/>
            <a:ext cx="1257120" cy="880355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メモリ修飾子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ホストとデバイスの、どちらのメモリに確保するか指定する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__device__</a:t>
            </a:r>
          </a:p>
          <a:p>
            <a:pPr lvl="2"/>
            <a:r>
              <a:rPr lang="ja-JP" altLang="en-US" dirty="0" smtClean="0"/>
              <a:t>グローバルメモリに確保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プログラムの実行が終了するまで確保される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__constant__</a:t>
            </a:r>
          </a:p>
          <a:p>
            <a:pPr lvl="2"/>
            <a:r>
              <a:rPr lang="ja-JP" altLang="en-US" dirty="0" smtClean="0"/>
              <a:t>コンスタントメモリに確保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プログラムの実行が終了するまで確保される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__shared__</a:t>
            </a:r>
          </a:p>
          <a:p>
            <a:pPr lvl="2"/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シェアードメモリに確保</a:t>
            </a:r>
            <a:endParaRPr lang="en-US" altLang="ja-JP" dirty="0" smtClean="0">
              <a:latin typeface="ＭＳ ゴシック" pitchFamily="49" charset="-128"/>
              <a:ea typeface="ＭＳ ゴシック" pitchFamily="49" charset="-128"/>
            </a:endParaRPr>
          </a:p>
          <a:p>
            <a:pPr lvl="3"/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スレッド実行中のみ、ブロック単位で確保される</a:t>
            </a:r>
            <a:endParaRPr lang="en-US" altLang="ja-JP" dirty="0" smtClean="0">
              <a:latin typeface="ＭＳ ゴシック" pitchFamily="49" charset="-128"/>
              <a:ea typeface="ＭＳ ゴシック" pitchFamily="49" charset="-128"/>
            </a:endParaRPr>
          </a:p>
          <a:p>
            <a:pPr lvl="2"/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44</a:t>
            </a:fld>
            <a:endParaRPr lang="ja-JP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関数修飾子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ホストとデバイスの、どちらで実行する関数か指定する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__global__</a:t>
            </a:r>
          </a:p>
          <a:p>
            <a:pPr lvl="2"/>
            <a:r>
              <a:rPr lang="ja-JP" altLang="en-US" dirty="0" smtClean="0"/>
              <a:t>デバイスで実行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カーネル関数を修飾するために使用する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__device__</a:t>
            </a:r>
          </a:p>
          <a:p>
            <a:pPr lvl="2"/>
            <a:r>
              <a:rPr lang="ja-JP" altLang="en-US" dirty="0" smtClean="0"/>
              <a:t>デバイスで実行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修飾した関数はカーネル関数からのみ呼び出せる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__host__</a:t>
            </a:r>
          </a:p>
          <a:p>
            <a:pPr lvl="2"/>
            <a:r>
              <a:rPr lang="ja-JP" altLang="en-US" dirty="0" smtClean="0"/>
              <a:t>ホストで実行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修飾した関数はホストからのみ呼び出せる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45</a:t>
            </a:fld>
            <a:endParaRPr lang="ja-JP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実例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HPC</a:t>
            </a:r>
          </a:p>
          <a:p>
            <a:r>
              <a:rPr lang="ja-JP" altLang="en-US" dirty="0" smtClean="0"/>
              <a:t>クラウドコンピューティング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46</a:t>
            </a:fld>
            <a:endParaRPr lang="ja-JP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HamadaT200x1.png"/>
          <p:cNvPicPr>
            <a:picLocks noChangeAspect="1"/>
          </p:cNvPicPr>
          <p:nvPr/>
        </p:nvPicPr>
        <p:blipFill>
          <a:blip r:embed="rId2" cstate="print">
            <a:lum contrast="-40000"/>
          </a:blip>
          <a:stretch>
            <a:fillRect/>
          </a:stretch>
        </p:blipFill>
        <p:spPr>
          <a:xfrm>
            <a:off x="6876256" y="4221088"/>
            <a:ext cx="1905000" cy="2209800"/>
          </a:xfrm>
          <a:prstGeom prst="rect">
            <a:avLst/>
          </a:prstGeom>
        </p:spPr>
      </p:pic>
      <p:pic>
        <p:nvPicPr>
          <p:cNvPr id="7" name="図 6" descr="DEGIMA-2.png"/>
          <p:cNvPicPr>
            <a:picLocks noChangeAspect="1"/>
          </p:cNvPicPr>
          <p:nvPr/>
        </p:nvPicPr>
        <p:blipFill>
          <a:blip r:embed="rId3" cstate="print">
            <a:lum bright="40000" contrast="-40000"/>
          </a:blip>
          <a:stretch>
            <a:fillRect/>
          </a:stretch>
        </p:blipFill>
        <p:spPr>
          <a:xfrm>
            <a:off x="467544" y="4077072"/>
            <a:ext cx="6287798" cy="2379662"/>
          </a:xfrm>
          <a:prstGeom prst="rect">
            <a:avLst/>
          </a:prstGeom>
        </p:spPr>
      </p:pic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DEGIMA</a:t>
            </a:r>
          </a:p>
          <a:p>
            <a:pPr lvl="1"/>
            <a:r>
              <a:rPr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階層的な</a:t>
            </a:r>
            <a:r>
              <a:rPr lang="en-US" altLang="ja-JP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</a:t>
            </a:r>
            <a:r>
              <a:rPr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体シミュレーション用の</a:t>
            </a:r>
            <a:r>
              <a:rPr lang="en-US" altLang="ja-JP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HPC</a:t>
            </a:r>
            <a:r>
              <a:rPr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クラスタ</a:t>
            </a:r>
            <a:endParaRPr lang="en-US" altLang="ja-JP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lvl="1"/>
            <a:r>
              <a:rPr lang="en-US" altLang="ja-JP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144</a:t>
            </a:r>
            <a:r>
              <a:rPr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台の</a:t>
            </a:r>
            <a:r>
              <a:rPr lang="en-US" altLang="ja-JP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PC</a:t>
            </a:r>
            <a:r>
              <a:rPr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によるノードで構成</a:t>
            </a:r>
            <a:endParaRPr lang="en-US" altLang="ja-JP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lvl="2"/>
            <a:r>
              <a:rPr lang="en-US" altLang="ja-JP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AMD ATI </a:t>
            </a:r>
            <a:r>
              <a:rPr lang="en-US" altLang="ja-JP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Radeon</a:t>
            </a:r>
            <a:r>
              <a:rPr lang="en-US" altLang="ja-JP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GPU</a:t>
            </a:r>
            <a:r>
              <a:rPr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ja-JP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760</a:t>
            </a:r>
            <a:r>
              <a:rPr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台</a:t>
            </a:r>
            <a:endParaRPr lang="en-US" altLang="ja-JP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lvl="1"/>
            <a:r>
              <a:rPr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長崎大学 工学部 先端計算研究センターで管理</a:t>
            </a:r>
            <a:endParaRPr lang="en-US" altLang="ja-JP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lvl="1"/>
            <a:r>
              <a:rPr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ja-JP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2009</a:t>
            </a:r>
            <a:r>
              <a:rPr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年度ゴードン・ベル賞</a:t>
            </a:r>
            <a:endParaRPr lang="en-US" altLang="ja-JP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lvl="1"/>
            <a:r>
              <a:rPr lang="en-US" altLang="ja-JP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Green500 </a:t>
            </a:r>
            <a:r>
              <a:rPr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世界の性能</a:t>
            </a:r>
            <a:r>
              <a:rPr lang="en-US" altLang="ja-JP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÷</a:t>
            </a:r>
            <a:r>
              <a:rPr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電力ランキング</a:t>
            </a:r>
            <a:endParaRPr lang="en-US" altLang="ja-JP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lvl="2"/>
            <a:r>
              <a:rPr lang="en-US" altLang="ja-JP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2011</a:t>
            </a:r>
            <a:r>
              <a:rPr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年</a:t>
            </a:r>
            <a:r>
              <a:rPr lang="en-US" altLang="ja-JP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6</a:t>
            </a:r>
            <a:r>
              <a:rPr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月 に</a:t>
            </a:r>
            <a:r>
              <a:rPr lang="en-US" altLang="ja-JP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3</a:t>
            </a:r>
            <a:r>
              <a:rPr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位</a:t>
            </a:r>
            <a:endParaRPr lang="en-US" altLang="ja-JP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lvl="1"/>
            <a:endParaRPr lang="en-US" altLang="ja-JP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lvl="1"/>
            <a:endParaRPr lang="en-US" altLang="ja-JP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コンテンツ プレースホルダ 2"/>
          <p:cNvSpPr txBox="1">
            <a:spLocks/>
          </p:cNvSpPr>
          <p:nvPr/>
        </p:nvSpPr>
        <p:spPr bwMode="auto">
          <a:xfrm>
            <a:off x="467544" y="1268760"/>
            <a:ext cx="82296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DEGIMA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階層的な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体シミュレーション用の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HPC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クラスタ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144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台の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PC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によるノードで構成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AMD ATI </a:t>
            </a:r>
            <a:r>
              <a:rPr kumimoji="1" lang="en-US" altLang="ja-JP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Radeon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GPU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760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台</a:t>
            </a: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長崎大学 工学部 先端計算研究センターで管理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2009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年度ゴードン・ベル賞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Green500 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世界の性能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÷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電力ランキング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2011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 に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</a:t>
            </a: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HPC</a:t>
            </a:r>
            <a:endParaRPr lang="ja-JP" altLang="en-US" sz="4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47</a:t>
            </a:fld>
            <a:endParaRPr lang="ja-JP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HPC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2011</a:t>
            </a:r>
            <a:r>
              <a:rPr lang="ja-JP" altLang="en-US" dirty="0" smtClean="0"/>
              <a:t>年</a:t>
            </a:r>
            <a:r>
              <a:rPr lang="en-US" altLang="ja-JP" dirty="0" smtClean="0"/>
              <a:t>6</a:t>
            </a:r>
            <a:r>
              <a:rPr lang="ja-JP" altLang="en-US" dirty="0" smtClean="0"/>
              <a:t>月 </a:t>
            </a:r>
            <a:r>
              <a:rPr lang="en-US" altLang="ja-JP" dirty="0" smtClean="0"/>
              <a:t>Green500 Top 5</a:t>
            </a:r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48</a:t>
            </a:fld>
            <a:endParaRPr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491716" y="2122512"/>
          <a:ext cx="8160568" cy="2468880"/>
        </p:xfrm>
        <a:graphic>
          <a:graphicData uri="http://schemas.openxmlformats.org/drawingml/2006/table">
            <a:tbl>
              <a:tblPr/>
              <a:tblGrid>
                <a:gridCol w="763983"/>
                <a:gridCol w="1012045"/>
                <a:gridCol w="5112568"/>
                <a:gridCol w="1271972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latin typeface="+mn-lt"/>
                          <a:ea typeface="+mn-ea"/>
                          <a:cs typeface="Times New Roman"/>
                        </a:rPr>
                        <a:t>Rank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latin typeface="+mn-lt"/>
                          <a:ea typeface="+mn-ea"/>
                          <a:cs typeface="Times New Roman"/>
                        </a:rPr>
                        <a:t>MFLOPS/W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latin typeface="+mn-lt"/>
                          <a:ea typeface="+mn-ea"/>
                          <a:cs typeface="Times New Roman"/>
                        </a:rPr>
                        <a:t>Computer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latin typeface="+mn-lt"/>
                          <a:ea typeface="+mn-ea"/>
                          <a:cs typeface="Times New Roman"/>
                        </a:rPr>
                        <a:t>Total Power</a:t>
                      </a:r>
                      <a:br>
                        <a:rPr lang="en-US" sz="1800" b="1" kern="100" baseline="0">
                          <a:latin typeface="+mn-lt"/>
                          <a:ea typeface="+mn-ea"/>
                          <a:cs typeface="Times New Roman"/>
                        </a:rPr>
                      </a:br>
                      <a:r>
                        <a:rPr lang="en-US" sz="1800" b="1" kern="100" baseline="0">
                          <a:latin typeface="+mn-lt"/>
                          <a:ea typeface="+mn-ea"/>
                          <a:cs typeface="Times New Roman"/>
                        </a:rPr>
                        <a:t>(kW)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2,097.19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NNSA/SC Blue Gene/Q Prototype 2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40.95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1,684.20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NNSA/SC Blue Gene/Q Prototype 1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38.80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+mn-lt"/>
                          <a:ea typeface="+mn-ea"/>
                          <a:cs typeface="Times New Roman"/>
                        </a:rPr>
                        <a:t>3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1,375.88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t-IT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DEGIMA Cluster, Intel i5, ATI Radeon GPU, Infiniband QDR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34.24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+mn-lt"/>
                          <a:ea typeface="+mn-ea"/>
                          <a:cs typeface="Times New Roman"/>
                        </a:rPr>
                        <a:t>4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958.35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HP </a:t>
                      </a:r>
                      <a:r>
                        <a:rPr lang="en-US" sz="180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ProLiant</a:t>
                      </a:r>
                      <a:r>
                        <a:rPr lang="en-US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SL390s G7 Xeon 6C X5670, </a:t>
                      </a:r>
                      <a:r>
                        <a:rPr lang="en-US" sz="1800" kern="100" baseline="0" dirty="0" err="1" smtClean="0">
                          <a:latin typeface="+mn-lt"/>
                          <a:ea typeface="+mn-ea"/>
                          <a:cs typeface="Times New Roman"/>
                        </a:rPr>
                        <a:t>Nvidia</a:t>
                      </a:r>
                      <a:r>
                        <a:rPr lang="en-US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 GPU, Linux/Windows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1,243.80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+mn-lt"/>
                          <a:ea typeface="+mn-ea"/>
                          <a:cs typeface="Times New Roman"/>
                        </a:rPr>
                        <a:t>5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891.88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iDataPlex DX360M3, Xeon 2.4, nVidia GPU, Infiniband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 smtClean="0">
                          <a:latin typeface="+mn-lt"/>
                          <a:ea typeface="+mn-ea"/>
                          <a:cs typeface="Times New Roman"/>
                        </a:rPr>
                        <a:t>160.00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539552" y="3212976"/>
            <a:ext cx="8136904" cy="57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目的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GPU</a:t>
            </a:r>
            <a:r>
              <a:rPr lang="ja-JP" altLang="en-US" dirty="0" smtClean="0"/>
              <a:t>のアーキテクチャを理解すること</a:t>
            </a:r>
            <a:endParaRPr lang="en-US" altLang="ja-JP" dirty="0" smtClean="0"/>
          </a:p>
          <a:p>
            <a:r>
              <a:rPr lang="en-US" altLang="ja-JP" dirty="0" smtClean="0"/>
              <a:t>CUDA</a:t>
            </a:r>
            <a:r>
              <a:rPr lang="ja-JP" altLang="en-US" dirty="0" smtClean="0"/>
              <a:t>の基本的な使い方を習得すること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4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news20131121_tsubame01.jpg"/>
          <p:cNvPicPr>
            <a:picLocks noChangeAspect="1"/>
          </p:cNvPicPr>
          <p:nvPr/>
        </p:nvPicPr>
        <p:blipFill>
          <a:blip r:embed="rId2" cstate="print">
            <a:lum bright="40000" contrast="-40000"/>
          </a:blip>
          <a:stretch>
            <a:fillRect/>
          </a:stretch>
        </p:blipFill>
        <p:spPr>
          <a:xfrm>
            <a:off x="3491880" y="3861048"/>
            <a:ext cx="5305598" cy="2443943"/>
          </a:xfrm>
          <a:prstGeom prst="rect">
            <a:avLst/>
          </a:prstGeom>
        </p:spPr>
      </p:pic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HPC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TSUBAME-KFC</a:t>
            </a:r>
          </a:p>
          <a:p>
            <a:pPr lvl="1"/>
            <a:r>
              <a:rPr lang="en-US" altLang="ja-JP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TSUBAME </a:t>
            </a:r>
            <a:r>
              <a:rPr lang="en-US" altLang="ja-JP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Kepler</a:t>
            </a:r>
            <a:r>
              <a:rPr lang="en-US" altLang="ja-JP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Fluid Cooling</a:t>
            </a:r>
            <a:r>
              <a:rPr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の略</a:t>
            </a:r>
            <a:endParaRPr lang="en-US" altLang="ja-JP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lvl="2"/>
            <a:r>
              <a:rPr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浸漬</a:t>
            </a:r>
            <a:r>
              <a:rPr lang="en-US" altLang="ja-JP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(</a:t>
            </a:r>
            <a:r>
              <a:rPr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しんし</a:t>
            </a:r>
            <a:r>
              <a:rPr lang="en-US" altLang="ja-JP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</a:t>
            </a:r>
            <a:r>
              <a:rPr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液冷</a:t>
            </a:r>
            <a:endParaRPr lang="en-US" altLang="ja-JP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lvl="1"/>
            <a:r>
              <a:rPr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クラスタ型スーパーコンピュータ</a:t>
            </a:r>
            <a:endParaRPr lang="en-US" altLang="ja-JP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lvl="2"/>
            <a:r>
              <a:rPr lang="en-US" altLang="ja-JP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Kepler</a:t>
            </a:r>
            <a:r>
              <a:rPr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アーキテクチャの</a:t>
            </a:r>
            <a:r>
              <a:rPr lang="en-US" altLang="ja-JP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Tesla K20X GPU</a:t>
            </a:r>
            <a:r>
              <a:rPr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altLang="ja-JP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160</a:t>
            </a:r>
            <a:r>
              <a:rPr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台</a:t>
            </a:r>
            <a:endParaRPr lang="en-US" altLang="ja-JP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lvl="1"/>
            <a:r>
              <a:rPr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東京工業大学 学術国際情報センターが運用</a:t>
            </a:r>
            <a:endParaRPr lang="en-US" altLang="ja-JP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lvl="1"/>
            <a:r>
              <a:rPr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世界の性能</a:t>
            </a:r>
            <a:r>
              <a:rPr lang="en-US" altLang="ja-JP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÷</a:t>
            </a:r>
            <a:r>
              <a:rPr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電力ランキング</a:t>
            </a:r>
            <a:endParaRPr lang="en-US" altLang="ja-JP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lvl="2"/>
            <a:r>
              <a:rPr lang="en-US" altLang="ja-JP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Green500</a:t>
            </a:r>
          </a:p>
          <a:p>
            <a:pPr lvl="2"/>
            <a:r>
              <a:rPr lang="en-US" altLang="ja-JP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Green Graph 500</a:t>
            </a:r>
          </a:p>
          <a:p>
            <a:pPr lvl="2"/>
            <a:r>
              <a:rPr lang="en-US" altLang="ja-JP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2013</a:t>
            </a:r>
            <a:r>
              <a:rPr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年</a:t>
            </a:r>
            <a:r>
              <a:rPr lang="en-US" altLang="ja-JP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11</a:t>
            </a:r>
            <a:r>
              <a:rPr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月、日本で初めて </a:t>
            </a:r>
            <a:r>
              <a:rPr lang="en-US" altLang="ja-JP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</a:t>
            </a:r>
            <a:r>
              <a:rPr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位となった</a:t>
            </a:r>
            <a:endParaRPr lang="en-US" altLang="ja-JP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lvl="1"/>
            <a:endParaRPr lang="en-US" altLang="ja-JP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49</a:t>
            </a:fld>
            <a:endParaRPr lang="ja-JP" altLang="en-US"/>
          </a:p>
        </p:txBody>
      </p:sp>
      <p:pic>
        <p:nvPicPr>
          <p:cNvPr id="7" name="図 6" descr="東京工業大学_ロゴ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64896" y="109421"/>
            <a:ext cx="971600" cy="1015323"/>
          </a:xfrm>
          <a:prstGeom prst="rect">
            <a:avLst/>
          </a:prstGeom>
        </p:spPr>
      </p:pic>
      <p:sp>
        <p:nvSpPr>
          <p:cNvPr id="9" name="コンテンツ プレースホルダ 2"/>
          <p:cNvSpPr txBox="1">
            <a:spLocks/>
          </p:cNvSpPr>
          <p:nvPr/>
        </p:nvSpPr>
        <p:spPr bwMode="auto">
          <a:xfrm>
            <a:off x="467544" y="1268760"/>
            <a:ext cx="82296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TSUBAME-KFC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TSUBAME </a:t>
            </a:r>
            <a:r>
              <a:rPr kumimoji="1" lang="en-US" altLang="ja-JP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Kepler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Fluid Cooling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の略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浸漬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しんし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液冷</a:t>
            </a: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クラスタ型スーパーコンピュータ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Kepler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アーキテクチャの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Tesla K20X GPU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160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台</a:t>
            </a: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東京工業大学 学術国際情報センターが運用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世界の性能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÷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電力ランキング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Green500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Green Graph 500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2013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月、日本で初めて 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位となった</a:t>
            </a: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HPC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2013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11</a:t>
            </a:r>
            <a:r>
              <a:rPr lang="ja-JP" altLang="en-US" dirty="0" smtClean="0"/>
              <a:t>月 </a:t>
            </a:r>
            <a:r>
              <a:rPr lang="en-US" altLang="ja-JP" dirty="0" smtClean="0"/>
              <a:t>Green500 Top 5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50</a:t>
            </a:fld>
            <a:endParaRPr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491716" y="2122512"/>
          <a:ext cx="8160568" cy="4114800"/>
        </p:xfrm>
        <a:graphic>
          <a:graphicData uri="http://schemas.openxmlformats.org/drawingml/2006/table">
            <a:tbl>
              <a:tblPr/>
              <a:tblGrid>
                <a:gridCol w="763983"/>
                <a:gridCol w="1194946"/>
                <a:gridCol w="4908747"/>
                <a:gridCol w="1292892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latin typeface="+mn-lt"/>
                          <a:ea typeface="+mn-ea"/>
                          <a:cs typeface="Times New Roman"/>
                        </a:rPr>
                        <a:t>Rank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latin typeface="+mn-lt"/>
                          <a:ea typeface="+mn-ea"/>
                          <a:cs typeface="Times New Roman"/>
                        </a:rPr>
                        <a:t>MFLOPS/W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baseline="0" dirty="0">
                          <a:latin typeface="+mn-lt"/>
                          <a:ea typeface="+mn-ea"/>
                          <a:cs typeface="Times New Roman"/>
                        </a:rPr>
                        <a:t>Computer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baseline="0">
                          <a:latin typeface="+mn-lt"/>
                          <a:ea typeface="+mn-ea"/>
                          <a:cs typeface="Times New Roman"/>
                        </a:rPr>
                        <a:t>Total Power</a:t>
                      </a:r>
                      <a:br>
                        <a:rPr lang="en-US" sz="1800" b="1" kern="100" baseline="0">
                          <a:latin typeface="+mn-lt"/>
                          <a:ea typeface="+mn-ea"/>
                          <a:cs typeface="Times New Roman"/>
                        </a:rPr>
                      </a:br>
                      <a:r>
                        <a:rPr lang="en-US" sz="1800" b="1" kern="100" baseline="0">
                          <a:latin typeface="+mn-lt"/>
                          <a:ea typeface="+mn-ea"/>
                          <a:cs typeface="Times New Roman"/>
                        </a:rPr>
                        <a:t>(kW)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4,503.17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+mn-lt"/>
                          <a:ea typeface="+mn-ea"/>
                          <a:cs typeface="Times New Roman"/>
                        </a:rPr>
                        <a:t>TSUBAME-KFC - LX 1U-4GPU/104Re-1G Cluster, Intel Xeon E5-2620v2 6C 2.100GHz, Infiniband FDR, NVIDIA K20x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+mn-lt"/>
                          <a:ea typeface="+mn-ea"/>
                          <a:cs typeface="Times New Roman"/>
                        </a:rPr>
                        <a:t>27.78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+mn-lt"/>
                          <a:ea typeface="+mn-ea"/>
                          <a:cs typeface="Times New Roman"/>
                        </a:rPr>
                        <a:t>2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3,631.86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+mn-lt"/>
                          <a:ea typeface="+mn-ea"/>
                          <a:cs typeface="Times New Roman"/>
                        </a:rPr>
                        <a:t>Wilkes - Dell T620 Cluster, Intel Xeon E5-2630v2 6C 2.600GHz, Infiniband FDR, NVIDIA K20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+mn-lt"/>
                          <a:ea typeface="+mn-ea"/>
                          <a:cs typeface="Times New Roman"/>
                        </a:rPr>
                        <a:t>52.62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+mn-lt"/>
                          <a:ea typeface="+mn-ea"/>
                          <a:cs typeface="Times New Roman"/>
                        </a:rPr>
                        <a:t>3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+mn-lt"/>
                          <a:ea typeface="+mn-ea"/>
                          <a:cs typeface="Times New Roman"/>
                        </a:rPr>
                        <a:t>3,517.84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HA-PACS TCA - Cray 3623G4-SM Cluster, Intel Xeon E5-2680v2 10C 2.800GHz, </a:t>
                      </a:r>
                      <a:r>
                        <a:rPr lang="en-US" sz="1800" kern="100" baseline="0" dirty="0" err="1">
                          <a:latin typeface="+mn-lt"/>
                          <a:ea typeface="+mn-ea"/>
                          <a:cs typeface="Times New Roman"/>
                        </a:rPr>
                        <a:t>Infiniband</a:t>
                      </a: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 QDR, NVIDIA K20x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+mn-lt"/>
                          <a:ea typeface="+mn-ea"/>
                          <a:cs typeface="Times New Roman"/>
                        </a:rPr>
                        <a:t>78.77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+mn-lt"/>
                          <a:ea typeface="+mn-ea"/>
                          <a:cs typeface="Times New Roman"/>
                        </a:rPr>
                        <a:t>4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+mn-lt"/>
                          <a:ea typeface="+mn-ea"/>
                          <a:cs typeface="Times New Roman"/>
                        </a:rPr>
                        <a:t>3,185.91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Piz </a:t>
                      </a:r>
                      <a:r>
                        <a:rPr lang="en-US" sz="1800" kern="100" baseline="0" dirty="0" err="1">
                          <a:latin typeface="+mn-lt"/>
                          <a:ea typeface="+mn-ea"/>
                          <a:cs typeface="Times New Roman"/>
                        </a:rPr>
                        <a:t>Daint</a:t>
                      </a: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 - Cray XC30, Xeon E5-2670 8C 2.600GHz, Aries interconnect , NVIDIA K20x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Level 3 measurement data available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+mn-lt"/>
                          <a:ea typeface="+mn-ea"/>
                          <a:cs typeface="Times New Roman"/>
                        </a:rPr>
                        <a:t>1,753.66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+mn-lt"/>
                          <a:ea typeface="+mn-ea"/>
                          <a:cs typeface="Times New Roman"/>
                        </a:rPr>
                        <a:t>5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>
                          <a:latin typeface="+mn-lt"/>
                          <a:ea typeface="+mn-ea"/>
                          <a:cs typeface="Times New Roman"/>
                        </a:rPr>
                        <a:t>3,130.95</a:t>
                      </a:r>
                      <a:endParaRPr lang="ja-JP" sz="1800" kern="100" baseline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 err="1">
                          <a:latin typeface="+mn-lt"/>
                          <a:ea typeface="+mn-ea"/>
                          <a:cs typeface="Times New Roman"/>
                        </a:rPr>
                        <a:t>romeo</a:t>
                      </a: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 - Bull R421-E3 Cluster, Intel Xeon E5-2650v2 8C 2.600GHz, </a:t>
                      </a:r>
                      <a:r>
                        <a:rPr lang="en-US" sz="1800" kern="100" baseline="0" dirty="0" err="1">
                          <a:latin typeface="+mn-lt"/>
                          <a:ea typeface="+mn-ea"/>
                          <a:cs typeface="Times New Roman"/>
                        </a:rPr>
                        <a:t>Infiniband</a:t>
                      </a: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 FDR, NVIDIA K20x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latin typeface="+mn-lt"/>
                          <a:ea typeface="+mn-ea"/>
                          <a:cs typeface="Times New Roman"/>
                        </a:rPr>
                        <a:t>81.41</a:t>
                      </a:r>
                      <a:endParaRPr lang="ja-JP" sz="1800" kern="100" baseline="0" dirty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539552" y="2708920"/>
            <a:ext cx="8136904" cy="792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東京工業大学_ロゴ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64896" y="109421"/>
            <a:ext cx="971600" cy="1015323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クラウドコンピューティング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Amazon EC2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 G2</a:t>
            </a:r>
            <a:r>
              <a:rPr lang="ja-JP" altLang="en-US" dirty="0" smtClean="0"/>
              <a:t>インスタンス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Amazon EC2 (Amazon Elastic Compute Cloud)</a:t>
            </a:r>
          </a:p>
          <a:p>
            <a:pPr lvl="2"/>
            <a:r>
              <a:rPr lang="ja-JP" altLang="en-US" dirty="0" smtClean="0"/>
              <a:t>規模の変更が可能なコンピュータ処理能力を提供するウェブサービス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AWS(Amazon Web Services)</a:t>
            </a:r>
            <a:r>
              <a:rPr lang="ja-JP" altLang="en-US" dirty="0" smtClean="0"/>
              <a:t>のサービスのひとつ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インスタンスと呼ばれる、アプリケーションを実行できる仮想的なサーバを提供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2013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11</a:t>
            </a:r>
            <a:r>
              <a:rPr lang="ja-JP" altLang="en-US" dirty="0" smtClean="0"/>
              <a:t>月、</a:t>
            </a:r>
            <a:r>
              <a:rPr lang="en-US" altLang="ja-JP" dirty="0" smtClean="0"/>
              <a:t>GPU</a:t>
            </a:r>
            <a:r>
              <a:rPr lang="ja-JP" altLang="en-US" dirty="0" smtClean="0"/>
              <a:t>搭載の</a:t>
            </a:r>
            <a:r>
              <a:rPr lang="en-US" altLang="ja-JP" dirty="0" smtClean="0"/>
              <a:t>G2</a:t>
            </a:r>
            <a:r>
              <a:rPr lang="ja-JP" altLang="en-US" dirty="0" smtClean="0"/>
              <a:t>インスタンスを発表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Kepler</a:t>
            </a:r>
            <a:r>
              <a:rPr lang="ja-JP" altLang="en-US" dirty="0" smtClean="0"/>
              <a:t>アーキテクチャの</a:t>
            </a:r>
            <a:r>
              <a:rPr lang="en-US" altLang="ja-JP" dirty="0" smtClean="0"/>
              <a:t>GRID GPU</a:t>
            </a:r>
            <a:r>
              <a:rPr lang="ja-JP" altLang="en-US" dirty="0" smtClean="0"/>
              <a:t>を使用</a:t>
            </a:r>
            <a:endParaRPr lang="en-US" altLang="ja-JP" dirty="0" smtClean="0"/>
          </a:p>
          <a:p>
            <a:pPr lvl="2"/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51</a:t>
            </a:fld>
            <a:endParaRPr lang="ja-JP" altLang="en-US"/>
          </a:p>
        </p:txBody>
      </p:sp>
      <p:pic>
        <p:nvPicPr>
          <p:cNvPr id="5" name="図 4" descr="AWS_ロゴ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4208" y="100236"/>
            <a:ext cx="261937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参考文献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sz="2400" dirty="0" smtClean="0"/>
              <a:t>青 木 尊 之 </a:t>
            </a:r>
            <a:r>
              <a:rPr lang="en-US" altLang="ja-JP" sz="2400" dirty="0" smtClean="0"/>
              <a:t>, </a:t>
            </a:r>
            <a:r>
              <a:rPr lang="ja-JP" altLang="en-US" sz="2400" dirty="0" smtClean="0"/>
              <a:t>額 田 彰 </a:t>
            </a:r>
            <a:r>
              <a:rPr lang="en-US" altLang="ja-JP" sz="2400" dirty="0" smtClean="0"/>
              <a:t>:</a:t>
            </a:r>
          </a:p>
          <a:p>
            <a:pPr>
              <a:buNone/>
            </a:pPr>
            <a:r>
              <a:rPr lang="en-US" altLang="ja-JP" sz="2400" dirty="0" smtClean="0"/>
              <a:t>	 </a:t>
            </a:r>
            <a:r>
              <a:rPr lang="ja-JP" altLang="en-US" sz="2400" dirty="0" smtClean="0"/>
              <a:t>「 は じ め て の </a:t>
            </a:r>
            <a:r>
              <a:rPr lang="en-US" altLang="ja-JP" sz="2400" dirty="0" smtClean="0"/>
              <a:t>CUDA </a:t>
            </a:r>
            <a:r>
              <a:rPr lang="ja-JP" altLang="en-US" sz="2400" dirty="0" smtClean="0"/>
              <a:t>プ ロ グ ラ ミ ン グ」工学社</a:t>
            </a:r>
            <a:r>
              <a:rPr lang="en-US" altLang="ja-JP" sz="2400" dirty="0" smtClean="0"/>
              <a:t>, 2009.</a:t>
            </a:r>
            <a:endParaRPr lang="ja-JP" altLang="en-US" sz="2400" dirty="0" smtClean="0"/>
          </a:p>
          <a:p>
            <a:r>
              <a:rPr lang="en-US" altLang="ja-JP" sz="2400" dirty="0" smtClean="0"/>
              <a:t>Jason Sanders, Edward </a:t>
            </a:r>
            <a:r>
              <a:rPr lang="en-US" altLang="ja-JP" sz="2400" dirty="0" err="1" smtClean="0"/>
              <a:t>Kandrot</a:t>
            </a:r>
            <a:r>
              <a:rPr lang="en-US" altLang="ja-JP" sz="2400" dirty="0" smtClean="0"/>
              <a:t>: </a:t>
            </a:r>
          </a:p>
          <a:p>
            <a:pPr>
              <a:buNone/>
            </a:pPr>
            <a:r>
              <a:rPr lang="en-US" altLang="ja-JP" sz="2400" dirty="0" smtClean="0"/>
              <a:t>	</a:t>
            </a:r>
            <a:r>
              <a:rPr lang="ja-JP" altLang="en-US" sz="2400" dirty="0" smtClean="0"/>
              <a:t>「 </a:t>
            </a:r>
            <a:r>
              <a:rPr lang="en-US" altLang="ja-JP" sz="2400" dirty="0" smtClean="0"/>
              <a:t>CUDA by Example </a:t>
            </a:r>
            <a:r>
              <a:rPr lang="ja-JP" altLang="en-US" sz="2400" dirty="0" smtClean="0"/>
              <a:t>汎用 </a:t>
            </a:r>
            <a:r>
              <a:rPr lang="en-US" altLang="ja-JP" sz="2400" dirty="0" smtClean="0"/>
              <a:t>GPU </a:t>
            </a:r>
            <a:r>
              <a:rPr lang="ja-JP" altLang="en-US" sz="2400" dirty="0" smtClean="0"/>
              <a:t>プログラミング入門」</a:t>
            </a:r>
            <a:endParaRPr lang="en-US" altLang="ja-JP" sz="2400" dirty="0" smtClean="0"/>
          </a:p>
          <a:p>
            <a:pPr>
              <a:buNone/>
            </a:pPr>
            <a:r>
              <a:rPr lang="en-US" altLang="ja-JP" sz="2400" dirty="0" smtClean="0"/>
              <a:t>	</a:t>
            </a:r>
            <a:r>
              <a:rPr lang="ja-JP" altLang="en-US" sz="2400" dirty="0" smtClean="0"/>
              <a:t>インプレスジャパン</a:t>
            </a:r>
            <a:r>
              <a:rPr lang="en-US" altLang="ja-JP" sz="2400" dirty="0" smtClean="0"/>
              <a:t>, 2011.</a:t>
            </a:r>
          </a:p>
          <a:p>
            <a:r>
              <a:rPr lang="en-US" altLang="ja-JP" sz="2400" dirty="0" smtClean="0"/>
              <a:t>David B. Kirk, </a:t>
            </a:r>
            <a:r>
              <a:rPr lang="en-US" altLang="ja-JP" sz="2400" dirty="0" err="1" smtClean="0"/>
              <a:t>Wen-mei</a:t>
            </a:r>
            <a:r>
              <a:rPr lang="en-US" altLang="ja-JP" sz="2400" dirty="0" smtClean="0"/>
              <a:t> W. </a:t>
            </a:r>
            <a:r>
              <a:rPr lang="en-US" altLang="ja-JP" sz="2400" dirty="0" err="1" smtClean="0"/>
              <a:t>Hwu</a:t>
            </a:r>
            <a:r>
              <a:rPr lang="en-US" altLang="ja-JP" sz="2400" dirty="0" smtClean="0"/>
              <a:t>:</a:t>
            </a:r>
          </a:p>
          <a:p>
            <a:pPr>
              <a:buNone/>
            </a:pPr>
            <a:r>
              <a:rPr lang="en-US" altLang="ja-JP" sz="2400" dirty="0" smtClean="0"/>
              <a:t>	</a:t>
            </a:r>
            <a:r>
              <a:rPr lang="ja-JP" altLang="en-US" sz="2400" dirty="0" smtClean="0"/>
              <a:t>「</a:t>
            </a:r>
            <a:r>
              <a:rPr lang="en-US" altLang="ja-JP" sz="2400" dirty="0" smtClean="0"/>
              <a:t>CUDA </a:t>
            </a:r>
            <a:r>
              <a:rPr lang="ja-JP" altLang="en-US" sz="2400" dirty="0" smtClean="0"/>
              <a:t>プログラミング実践講座」ボーンデジタル</a:t>
            </a:r>
            <a:r>
              <a:rPr lang="en-US" altLang="ja-JP" sz="2400" dirty="0" smtClean="0"/>
              <a:t>, 2010.</a:t>
            </a:r>
          </a:p>
          <a:p>
            <a:r>
              <a:rPr lang="ja-JP" altLang="en-US" sz="2400" dirty="0" smtClean="0"/>
              <a:t>ゼロからはじめる </a:t>
            </a:r>
            <a:r>
              <a:rPr lang="en-US" altLang="ja-JP" sz="2400" dirty="0" smtClean="0"/>
              <a:t>GPU </a:t>
            </a:r>
            <a:r>
              <a:rPr lang="ja-JP" altLang="en-US" sz="2400" dirty="0" smtClean="0"/>
              <a:t>コンピューティング</a:t>
            </a:r>
          </a:p>
          <a:p>
            <a:pPr>
              <a:buNone/>
            </a:pPr>
            <a:r>
              <a:rPr lang="en-US" altLang="ja-JP" sz="2400" dirty="0" smtClean="0"/>
              <a:t>	</a:t>
            </a:r>
            <a:r>
              <a:rPr lang="en-US" altLang="ja-JP" sz="2400" dirty="0" smtClean="0">
                <a:hlinkClick r:id="rId2"/>
              </a:rPr>
              <a:t>http://www.gdep.jp/page/view/248</a:t>
            </a:r>
            <a:endParaRPr lang="en-US" altLang="ja-JP" sz="2400" dirty="0" smtClean="0"/>
          </a:p>
          <a:p>
            <a:r>
              <a:rPr lang="en-US" altLang="ja-JP" sz="2400" dirty="0" smtClean="0"/>
              <a:t>CUDA Toolkit Documentation</a:t>
            </a:r>
          </a:p>
          <a:p>
            <a:pPr>
              <a:buNone/>
            </a:pPr>
            <a:r>
              <a:rPr lang="en-US" altLang="ja-JP" sz="2400" dirty="0" smtClean="0"/>
              <a:t>	</a:t>
            </a:r>
            <a:r>
              <a:rPr lang="en-US" altLang="ja-JP" sz="2400" dirty="0" smtClean="0">
                <a:hlinkClick r:id="rId3"/>
              </a:rPr>
              <a:t>http://docs.nvidia.com/cuda</a:t>
            </a:r>
            <a:endParaRPr lang="en-US" altLang="ja-JP" sz="24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52</a:t>
            </a:fld>
            <a:endParaRPr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内容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CUDA</a:t>
            </a:r>
            <a:r>
              <a:rPr lang="ja-JP" altLang="en-US" dirty="0" smtClean="0"/>
              <a:t>の概要</a:t>
            </a:r>
            <a:endParaRPr lang="en-US" altLang="ja-JP" dirty="0" smtClean="0"/>
          </a:p>
          <a:p>
            <a:r>
              <a:rPr lang="en-US" altLang="ja-JP" dirty="0" smtClean="0"/>
              <a:t>GPU</a:t>
            </a:r>
            <a:r>
              <a:rPr lang="ja-JP" altLang="en-US" dirty="0" smtClean="0"/>
              <a:t>アーキテクチャ</a:t>
            </a:r>
            <a:endParaRPr lang="en-US" altLang="ja-JP" dirty="0" smtClean="0"/>
          </a:p>
          <a:p>
            <a:r>
              <a:rPr lang="en-US" altLang="ja-JP" dirty="0" smtClean="0"/>
              <a:t>CUDA</a:t>
            </a:r>
            <a:r>
              <a:rPr lang="ja-JP" altLang="en-US" dirty="0" smtClean="0"/>
              <a:t>プログラミング</a:t>
            </a:r>
            <a:endParaRPr lang="en-US" altLang="ja-JP" dirty="0" smtClean="0"/>
          </a:p>
          <a:p>
            <a:r>
              <a:rPr lang="ja-JP" altLang="en-US" dirty="0" smtClean="0"/>
              <a:t>応用分野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5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CUDA</a:t>
            </a:r>
            <a:r>
              <a:rPr lang="ja-JP" altLang="en-US" sz="4000" dirty="0" smtClean="0"/>
              <a:t>の概要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GPU</a:t>
            </a:r>
            <a:r>
              <a:rPr lang="ja-JP" altLang="en-US" dirty="0" smtClean="0"/>
              <a:t>とは</a:t>
            </a:r>
            <a:r>
              <a:rPr lang="en-US" altLang="ja-JP" dirty="0" smtClean="0"/>
              <a:t>?</a:t>
            </a:r>
          </a:p>
          <a:p>
            <a:r>
              <a:rPr lang="en-US" altLang="ja-JP" dirty="0" smtClean="0"/>
              <a:t>CUDA</a:t>
            </a:r>
            <a:r>
              <a:rPr lang="ja-JP" altLang="en-US" dirty="0" smtClean="0"/>
              <a:t>とは</a:t>
            </a:r>
            <a:r>
              <a:rPr lang="en-US" altLang="ja-JP" dirty="0" smtClean="0"/>
              <a:t>?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6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GPU</a:t>
            </a:r>
            <a:r>
              <a:rPr lang="ja-JP" altLang="en-US" sz="4000" dirty="0" smtClean="0"/>
              <a:t>とは</a:t>
            </a:r>
            <a:r>
              <a:rPr lang="en-US" altLang="ja-JP" sz="4000" dirty="0" smtClean="0"/>
              <a:t>? </a:t>
            </a:r>
            <a:r>
              <a:rPr lang="en-US" altLang="ja-JP" sz="2800" dirty="0" smtClean="0"/>
              <a:t>(1/2)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Graphics Processing Unit</a:t>
            </a:r>
            <a:r>
              <a:rPr lang="ja-JP" altLang="en-US" dirty="0" smtClean="0"/>
              <a:t>の略</a:t>
            </a:r>
            <a:endParaRPr lang="en-US" altLang="ja-JP" dirty="0" smtClean="0"/>
          </a:p>
          <a:p>
            <a:r>
              <a:rPr lang="ja-JP" altLang="en-US" dirty="0" smtClean="0"/>
              <a:t>そもそもは</a:t>
            </a:r>
            <a:r>
              <a:rPr lang="en-US" altLang="ja-JP" dirty="0" smtClean="0"/>
              <a:t>3D</a:t>
            </a:r>
            <a:r>
              <a:rPr lang="ja-JP" altLang="en-US" dirty="0" smtClean="0"/>
              <a:t>表示処理が得意な機械</a:t>
            </a:r>
            <a:endParaRPr lang="en-US" altLang="ja-JP" sz="1600" dirty="0" smtClean="0"/>
          </a:p>
          <a:p>
            <a:pPr lvl="1"/>
            <a:r>
              <a:rPr lang="ja-JP" altLang="en-US" dirty="0" smtClean="0"/>
              <a:t>コンピュータゲームなどの</a:t>
            </a:r>
            <a:r>
              <a:rPr lang="en-US" altLang="ja-JP" dirty="0" smtClean="0"/>
              <a:t>3D</a:t>
            </a:r>
            <a:r>
              <a:rPr lang="ja-JP" altLang="en-US" dirty="0" smtClean="0"/>
              <a:t>グラフィックス</a:t>
            </a:r>
            <a:endParaRPr lang="en-US" altLang="ja-JP" dirty="0" smtClean="0"/>
          </a:p>
          <a:p>
            <a:r>
              <a:rPr lang="en-US" altLang="ja-JP" dirty="0" smtClean="0"/>
              <a:t>GPU</a:t>
            </a:r>
            <a:r>
              <a:rPr lang="ja-JP" altLang="en-US" dirty="0" smtClean="0"/>
              <a:t>を汎用的な計算に使用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GPGPU</a:t>
            </a:r>
            <a:r>
              <a:rPr lang="ja-JP" altLang="en-US" dirty="0" smtClean="0"/>
              <a:t>」</a:t>
            </a:r>
            <a:r>
              <a:rPr lang="en-US" altLang="ja-JP" dirty="0" smtClean="0"/>
              <a:t>(General-Purpose </a:t>
            </a:r>
            <a:r>
              <a:rPr lang="en-US" altLang="ja-JP" dirty="0" smtClean="0">
                <a:solidFill>
                  <a:srgbClr val="C00000"/>
                </a:solidFill>
              </a:rPr>
              <a:t>computations</a:t>
            </a:r>
            <a:r>
              <a:rPr lang="en-US" altLang="ja-JP" dirty="0" smtClean="0"/>
              <a:t> on Graphics Processing Units)</a:t>
            </a:r>
          </a:p>
          <a:p>
            <a:pPr lvl="1"/>
            <a:r>
              <a:rPr lang="en-US" altLang="ja-JP" dirty="0" smtClean="0"/>
              <a:t>2000</a:t>
            </a:r>
            <a:r>
              <a:rPr lang="ja-JP" altLang="en-US" dirty="0" smtClean="0"/>
              <a:t>年代初頭から</a:t>
            </a:r>
            <a:r>
              <a:rPr lang="en-US" altLang="ja-JP" dirty="0" smtClean="0"/>
              <a:t>GPGPU</a:t>
            </a:r>
            <a:r>
              <a:rPr lang="ja-JP" altLang="en-US" dirty="0" smtClean="0"/>
              <a:t>の利用がはじまる</a:t>
            </a:r>
            <a:endParaRPr lang="en-US" altLang="ja-JP" dirty="0" smtClean="0"/>
          </a:p>
          <a:p>
            <a:r>
              <a:rPr lang="en-US" altLang="ja-JP" dirty="0" smtClean="0"/>
              <a:t>GPU</a:t>
            </a:r>
            <a:r>
              <a:rPr lang="ja-JP" altLang="en-US" dirty="0" smtClean="0"/>
              <a:t>を利用できるハードウェア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PC</a:t>
            </a:r>
            <a:r>
              <a:rPr lang="ja-JP" altLang="en-US" dirty="0" smtClean="0"/>
              <a:t>に装着するビデオカード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CPU</a:t>
            </a:r>
            <a:r>
              <a:rPr lang="ja-JP" altLang="en-US" dirty="0" smtClean="0"/>
              <a:t>のチップセット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7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5076056" y="3933056"/>
            <a:ext cx="3816424" cy="2304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GPU</a:t>
            </a:r>
            <a:r>
              <a:rPr lang="ja-JP" altLang="en-US" sz="4000" dirty="0" smtClean="0"/>
              <a:t>とは</a:t>
            </a:r>
            <a:r>
              <a:rPr lang="en-US" altLang="ja-JP" sz="4000" dirty="0" smtClean="0"/>
              <a:t>? </a:t>
            </a:r>
            <a:r>
              <a:rPr lang="en-US" altLang="ja-JP" sz="2800" dirty="0" smtClean="0"/>
              <a:t>(2/2)</a:t>
            </a:r>
            <a:endParaRPr lang="ja-JP" altLang="en-US" sz="28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多数の演算器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多数のベクトルパイプライン</a:t>
            </a:r>
            <a:r>
              <a:rPr lang="en-US" altLang="ja-JP" dirty="0" smtClean="0"/>
              <a:t>	</a:t>
            </a:r>
          </a:p>
          <a:p>
            <a:r>
              <a:rPr lang="ja-JP" altLang="en-US" dirty="0" smtClean="0"/>
              <a:t>パイプラインの深度が大きい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パイプラインとは、処理を段階</a:t>
            </a:r>
            <a:r>
              <a:rPr lang="en-US" altLang="ja-JP" dirty="0" smtClean="0"/>
              <a:t>(</a:t>
            </a:r>
            <a:r>
              <a:rPr lang="ja-JP" altLang="en-US" dirty="0" smtClean="0"/>
              <a:t>ステージ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に分け、流れ作業的に行う高速化手法</a:t>
            </a:r>
            <a:endParaRPr lang="en-US" altLang="ja-JP" dirty="0" smtClean="0"/>
          </a:p>
          <a:p>
            <a:r>
              <a:rPr lang="en-US" altLang="ja-JP" dirty="0" smtClean="0"/>
              <a:t>GPGPU</a:t>
            </a:r>
            <a:r>
              <a:rPr lang="ja-JP" altLang="en-US" dirty="0" smtClean="0"/>
              <a:t>計算のための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フレームワークなど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CUDA</a:t>
            </a:r>
          </a:p>
          <a:p>
            <a:pPr lvl="1"/>
            <a:r>
              <a:rPr lang="en-US" altLang="ja-JP" dirty="0" err="1" smtClean="0"/>
              <a:t>OpenCL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OpenACC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A670F-227B-4142-9A65-F3442E210391}" type="slidenum">
              <a:rPr lang="ja-JP" altLang="en-US"/>
              <a:pPr>
                <a:defRPr/>
              </a:pPr>
              <a:t>8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508104" y="4653136"/>
            <a:ext cx="6480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stage1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5364088" y="4509120"/>
            <a:ext cx="1800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5364088" y="4509120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7236296" y="4293096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time</a:t>
            </a:r>
            <a:endParaRPr kumimoji="1" lang="ja-JP" altLang="en-US" sz="16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076056" y="5589240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instructions</a:t>
            </a:r>
            <a:endParaRPr kumimoji="1" lang="ja-JP" altLang="en-US" sz="1600" dirty="0"/>
          </a:p>
        </p:txBody>
      </p:sp>
      <p:sp>
        <p:nvSpPr>
          <p:cNvPr id="18" name="右中かっこ 17"/>
          <p:cNvSpPr/>
          <p:nvPr/>
        </p:nvSpPr>
        <p:spPr>
          <a:xfrm rot="5400000">
            <a:off x="7632340" y="4689140"/>
            <a:ext cx="216024" cy="201622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380312" y="5877272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depth</a:t>
            </a:r>
            <a:endParaRPr kumimoji="1" lang="ja-JP" altLang="en-US" sz="1600" dirty="0"/>
          </a:p>
        </p:txBody>
      </p:sp>
      <p:sp>
        <p:nvSpPr>
          <p:cNvPr id="23" name="正方形/長方形 22"/>
          <p:cNvSpPr/>
          <p:nvPr/>
        </p:nvSpPr>
        <p:spPr>
          <a:xfrm>
            <a:off x="6156176" y="4653136"/>
            <a:ext cx="6480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stage2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804248" y="4653136"/>
            <a:ext cx="6480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stage3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156176" y="4941168"/>
            <a:ext cx="6480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stage1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804248" y="4941168"/>
            <a:ext cx="6480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stage2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452320" y="4941168"/>
            <a:ext cx="6480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stage3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804248" y="5229200"/>
            <a:ext cx="6480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stage1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7452320" y="5229200"/>
            <a:ext cx="6480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stage2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100392" y="5229200"/>
            <a:ext cx="6480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stage3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076056" y="393305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Pipeline</a:t>
            </a:r>
            <a:endParaRPr kumimoji="1" lang="ja-JP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urseware_axe_2013122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courseware_axe_20131227</Template>
  <TotalTime>5898</TotalTime>
  <Words>2539</Words>
  <Application>Microsoft Office PowerPoint</Application>
  <PresentationFormat>画面に合わせる (4:3)</PresentationFormat>
  <Paragraphs>681</Paragraphs>
  <Slides>53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53</vt:i4>
      </vt:variant>
    </vt:vector>
  </HeadingPairs>
  <TitlesOfParts>
    <vt:vector size="54" baseType="lpstr">
      <vt:lpstr>courseware_axe_20131227</vt:lpstr>
      <vt:lpstr>スライド 0</vt:lpstr>
      <vt:lpstr>はじめる前に</vt:lpstr>
      <vt:lpstr>背景 (1/2)</vt:lpstr>
      <vt:lpstr>背景 (2/2)</vt:lpstr>
      <vt:lpstr>目的</vt:lpstr>
      <vt:lpstr>内容</vt:lpstr>
      <vt:lpstr>CUDAの概要</vt:lpstr>
      <vt:lpstr>GPUとは? (1/2)</vt:lpstr>
      <vt:lpstr>GPUとは? (2/2)</vt:lpstr>
      <vt:lpstr>CUDAとは?</vt:lpstr>
      <vt:lpstr>GPUアーキテクチャ</vt:lpstr>
      <vt:lpstr>基本的な構造 (1/3)</vt:lpstr>
      <vt:lpstr>基本的な構造 (2/3)</vt:lpstr>
      <vt:lpstr>基本的な構造 (3/3)</vt:lpstr>
      <vt:lpstr>Fermiアーキテクチャ (1/2)</vt:lpstr>
      <vt:lpstr>Fermiアーキテクチャ (2/2)</vt:lpstr>
      <vt:lpstr>Kepler GK110アーキテクチャ (1/2)</vt:lpstr>
      <vt:lpstr>Kepler GK110アーキテクチャ (2/2)</vt:lpstr>
      <vt:lpstr>性能の比較</vt:lpstr>
      <vt:lpstr>CUDAプログラミング</vt:lpstr>
      <vt:lpstr>ホストとデバイス</vt:lpstr>
      <vt:lpstr>プログラムの流れ</vt:lpstr>
      <vt:lpstr>プログラムの流れ:例 - ホストコード</vt:lpstr>
      <vt:lpstr>プログラムの流れ:例 – デバイスコード</vt:lpstr>
      <vt:lpstr>並列計算 (1/5)</vt:lpstr>
      <vt:lpstr>並列計算 (2/5)</vt:lpstr>
      <vt:lpstr>並列計算 (3/5)</vt:lpstr>
      <vt:lpstr>並列計算 (4/5)</vt:lpstr>
      <vt:lpstr>並列計算 (5/5)</vt:lpstr>
      <vt:lpstr>WARP (1/2)</vt:lpstr>
      <vt:lpstr>WARP (2/2)</vt:lpstr>
      <vt:lpstr>階層的メモリモデル (1/6)</vt:lpstr>
      <vt:lpstr>階層的メモリモデル (2/6)</vt:lpstr>
      <vt:lpstr>階層的メモリモデル (3/6)</vt:lpstr>
      <vt:lpstr>階層的メモリモデル (4/6)</vt:lpstr>
      <vt:lpstr>階層的メモリモデル (5/6)</vt:lpstr>
      <vt:lpstr>階層的メモリモデル (6/6)</vt:lpstr>
      <vt:lpstr>ランタイムAPI</vt:lpstr>
      <vt:lpstr>CUDA言語拡張</vt:lpstr>
      <vt:lpstr>dim3宣言</vt:lpstr>
      <vt:lpstr>カーネル関数の実行 (1/2)</vt:lpstr>
      <vt:lpstr>カーネル関数の実行 (2/2)</vt:lpstr>
      <vt:lpstr>ビルトイン変数 (1/2)</vt:lpstr>
      <vt:lpstr>ビルトイン変数 (2/2)</vt:lpstr>
      <vt:lpstr>メモリ修飾子</vt:lpstr>
      <vt:lpstr>関数修飾子</vt:lpstr>
      <vt:lpstr>実例</vt:lpstr>
      <vt:lpstr>HPC</vt:lpstr>
      <vt:lpstr>HPC</vt:lpstr>
      <vt:lpstr>HPC</vt:lpstr>
      <vt:lpstr>HPC</vt:lpstr>
      <vt:lpstr>クラウドコンピューティング</vt:lpstr>
      <vt:lpstr>参考文献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0</dc:title>
  <dc:subject>データツールファースト</dc:subject>
  <dc:creator>tomoya</dc:creator>
  <cp:lastModifiedBy>usuda</cp:lastModifiedBy>
  <cp:revision>314</cp:revision>
  <dcterms:created xsi:type="dcterms:W3CDTF">2014-01-29T12:18:26Z</dcterms:created>
  <dcterms:modified xsi:type="dcterms:W3CDTF">2014-03-23T07:52:22Z</dcterms:modified>
</cp:coreProperties>
</file>