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82" r:id="rId5"/>
    <p:sldId id="281" r:id="rId6"/>
    <p:sldId id="259" r:id="rId7"/>
    <p:sldId id="269" r:id="rId8"/>
    <p:sldId id="260" r:id="rId9"/>
    <p:sldId id="261" r:id="rId10"/>
    <p:sldId id="283" r:id="rId11"/>
    <p:sldId id="262" r:id="rId12"/>
    <p:sldId id="277" r:id="rId13"/>
    <p:sldId id="278" r:id="rId14"/>
    <p:sldId id="279" r:id="rId15"/>
    <p:sldId id="280" r:id="rId16"/>
    <p:sldId id="285" r:id="rId17"/>
    <p:sldId id="272" r:id="rId18"/>
    <p:sldId id="284" r:id="rId19"/>
    <p:sldId id="264" r:id="rId20"/>
    <p:sldId id="286" r:id="rId21"/>
    <p:sldId id="287" r:id="rId22"/>
    <p:sldId id="271" r:id="rId23"/>
    <p:sldId id="288" r:id="rId24"/>
    <p:sldId id="289" r:id="rId25"/>
    <p:sldId id="290" r:id="rId26"/>
    <p:sldId id="265" r:id="rId27"/>
    <p:sldId id="263" r:id="rId28"/>
    <p:sldId id="291" r:id="rId29"/>
    <p:sldId id="292" r:id="rId30"/>
    <p:sldId id="267" r:id="rId31"/>
    <p:sldId id="294" r:id="rId32"/>
    <p:sldId id="295" r:id="rId33"/>
    <p:sldId id="293" r:id="rId34"/>
    <p:sldId id="268" r:id="rId35"/>
    <p:sldId id="270" r:id="rId36"/>
    <p:sldId id="296" r:id="rId37"/>
    <p:sldId id="297" r:id="rId38"/>
    <p:sldId id="266" r:id="rId39"/>
    <p:sldId id="273" r:id="rId40"/>
    <p:sldId id="274" r:id="rId41"/>
    <p:sldId id="275" r:id="rId42"/>
    <p:sldId id="276" r:id="rId43"/>
  </p:sldIdLst>
  <p:sldSz cx="9144000" cy="6858000" type="screen4x3"/>
  <p:notesSz cx="6734175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510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6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474" y="0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84A2191-4E56-44A4-B115-9CC77E01DD66}" type="datetimeFigureOut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418" y="4686499"/>
            <a:ext cx="538734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474" y="9371285"/>
            <a:ext cx="2918143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D3BC2C9-9AFC-43CD-A1B1-DD527A0D0F1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655FBE-86C2-4EBD-A008-D084633648A7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A0B7-30A2-46FF-97E9-18F83DC723E7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20F8-D28C-4275-AD6F-03161711545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C3E4-8C1C-41D5-9DC8-555E8D089135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CEE14-5B3B-4A9B-90DE-20C8BA7349E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83F89-7EB1-4424-B9BF-7F901D96405F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C2AB-0659-48AE-B864-01EE6DD60A5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F43D8-4E08-4602-A836-B568BF9B435D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76C8-A341-4221-812D-C2DF3EBC66C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FD7E-4E84-47DC-AA57-122530051EC1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7894-6819-4B71-B7D0-A331F0B7DD0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28280-FCF1-45AA-89BD-2A4BBE08D249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B489-185B-44C3-8453-BDA8EF637A6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F72EF-58E0-4CC5-A1DE-D7E0CF549319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B034F-8DDF-4FED-B80C-049108679CE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E4C7-FB2B-47E7-8485-CF697581FCA7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FBEF-B7F8-418D-8EC0-2FA2E1D17EA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ED4E6-F520-4B61-9FBD-DD884C08700D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3A14-A224-4D54-8FE2-A2838C9AAE8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13124-2610-4446-8F2B-8298C057FFE5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2FBD-73B1-42BB-857B-5D49C1F24BA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5BAB-2C6D-4EC6-89AB-21E0BAE94C2F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472C-3754-44D3-8357-84738CAA439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295BA3-0D31-4744-B583-E5614A886E34}" type="datetime1">
              <a:rPr lang="ja-JP" altLang="en-US"/>
              <a:pPr>
                <a:defRPr/>
              </a:pPr>
              <a:t>2014/3/19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0BA808-BB26-469F-956D-6A857921EAA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vidia.co.jp/object/geforce-gtx-titan-jp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2014/MAR/26</a:t>
            </a:r>
            <a:endParaRPr lang="ja-JP" altLang="en-US" sz="20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188" y="1397000"/>
          <a:ext cx="7008440" cy="181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440"/>
              </a:tblGrid>
              <a:tr h="1815976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sz="4000" dirty="0" smtClean="0"/>
                        <a:t>CUDA</a:t>
                      </a:r>
                      <a:r>
                        <a:rPr lang="ja-JP" altLang="en-US" sz="4000" dirty="0" smtClean="0"/>
                        <a:t>入門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デバッグ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デバッグ情報つきでコンパイル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–g -G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helloworld.cu</a:t>
            </a:r>
          </a:p>
          <a:p>
            <a:r>
              <a:rPr lang="en-US" altLang="ja-JP" dirty="0" err="1" smtClean="0"/>
              <a:t>cuda-gdb</a:t>
            </a:r>
            <a:r>
              <a:rPr lang="ja-JP" altLang="en-US" dirty="0" smtClean="0"/>
              <a:t>の実行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cuda-gdb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./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altLang="ja-JP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cuda-gdb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 help info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cuda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informations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about the current CUDA activities. Available options: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  devices : information about all the devices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sms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    : information about all the SMs in the current device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  warps   : information about all the warps in the current SM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cuda-gdb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 info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devices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行列計算の例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行列の積を</a:t>
            </a:r>
            <a:r>
              <a:rPr lang="en-US" altLang="ja-JP" u="sng" dirty="0" smtClean="0"/>
              <a:t>CPU</a:t>
            </a:r>
            <a:r>
              <a:rPr lang="ja-JP" altLang="en-US" dirty="0" smtClean="0"/>
              <a:t>で計算するプログラム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matmul_cpu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matmul_cpu.cu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./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matmul_cpu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Processing time: 7670711 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usec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ja-JP" altLang="en-US" dirty="0" smtClean="0"/>
              <a:t>行列の積を</a:t>
            </a:r>
            <a:r>
              <a:rPr lang="en-US" altLang="ja-JP" u="sng" dirty="0" smtClean="0"/>
              <a:t>GPU</a:t>
            </a:r>
            <a:r>
              <a:rPr lang="ja-JP" altLang="en-US" dirty="0" smtClean="0"/>
              <a:t>で計算するプログラム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matmul_gpu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matmul_gpu.cu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./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matmul_gpu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Processing time: 140364 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usec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ja-JP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/>
          </a:p>
          <a:p>
            <a:r>
              <a:rPr lang="ja-JP" altLang="en-US" dirty="0" smtClean="0"/>
              <a:t>処理時間を比較してみましょう</a:t>
            </a: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7092280" y="404664"/>
            <a:ext cx="1512168" cy="576064"/>
          </a:xfrm>
          <a:prstGeom prst="wedgeRectCallout">
            <a:avLst>
              <a:gd name="adj1" fmla="val -112933"/>
              <a:gd name="adj2" fmla="val 283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4.8.3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行列の積 </a:t>
            </a:r>
            <a:r>
              <a:rPr lang="en-US" altLang="ja-JP" sz="4000" dirty="0" smtClean="0"/>
              <a:t>– main</a:t>
            </a:r>
            <a:r>
              <a:rPr lang="ja-JP" altLang="en-US" sz="4000" dirty="0" smtClean="0"/>
              <a:t>関数 </a:t>
            </a:r>
            <a:r>
              <a:rPr lang="en-US" altLang="ja-JP" sz="4000" dirty="0" smtClean="0"/>
              <a:t>(1/3)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メモリの</a:t>
            </a:r>
            <a:r>
              <a:rPr lang="ja-JP" altLang="en-US" dirty="0" smtClean="0"/>
              <a:t>確保</a:t>
            </a:r>
            <a:endParaRPr lang="en-US" altLang="ja-JP" sz="1000" dirty="0" smtClean="0"/>
          </a:p>
          <a:p>
            <a:pPr>
              <a:buNone/>
            </a:pPr>
            <a:endParaRPr lang="en-US" altLang="ja-JP" sz="1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SIZE \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 * N * N)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*a, *b, *c;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*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a = 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(SIZE);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b = 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(SIZE);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c = 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*)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(SIZE);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SIZE);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SIZE);</a:t>
            </a:r>
            <a:endParaRPr lang="en-US" altLang="ja-JP" sz="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800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初期化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処理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ja-JP" sz="2800" dirty="0" err="1" smtClean="0">
                <a:solidFill>
                  <a:schemeClr val="bg1">
                    <a:lumMod val="50000"/>
                  </a:schemeClr>
                </a:solidFill>
              </a:rPr>
              <a:t>a,b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などの設定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ja-JP" altLang="en-US" sz="2800" dirty="0" smtClean="0">
                <a:solidFill>
                  <a:schemeClr val="bg1">
                    <a:lumMod val="50000"/>
                  </a:schemeClr>
                </a:solidFill>
              </a:rPr>
              <a:t>は割愛</a:t>
            </a:r>
            <a:r>
              <a:rPr lang="en-US" altLang="ja-JP" sz="28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ja-JP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11</a:t>
            </a:fld>
            <a:endParaRPr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4716016" y="3573016"/>
            <a:ext cx="432048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20072" y="3717032"/>
            <a:ext cx="819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ホスト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メモリ</a:t>
            </a:r>
            <a:endParaRPr kumimoji="1" lang="ja-JP" altLang="en-US" sz="2000" dirty="0"/>
          </a:p>
        </p:txBody>
      </p:sp>
      <p:sp>
        <p:nvSpPr>
          <p:cNvPr id="7" name="右中かっこ 6"/>
          <p:cNvSpPr/>
          <p:nvPr/>
        </p:nvSpPr>
        <p:spPr>
          <a:xfrm>
            <a:off x="6156176" y="4653136"/>
            <a:ext cx="432048" cy="93610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660232" y="4797152"/>
            <a:ext cx="2183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デバイスメモリ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(</a:t>
            </a:r>
            <a:r>
              <a:rPr lang="ja-JP" altLang="en-US" sz="2000" dirty="0" smtClean="0"/>
              <a:t>グローバルメモリ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6660232" y="126876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660232" y="17008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7092280" y="126876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660232" y="256490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956376" y="126876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948264" y="83671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 x N </a:t>
            </a:r>
            <a:r>
              <a:rPr kumimoji="1" lang="ja-JP" altLang="en-US" dirty="0" smtClean="0"/>
              <a:t>の行列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788024" y="148478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BLOCK_SIZE x</a:t>
            </a:r>
          </a:p>
          <a:p>
            <a:r>
              <a:rPr lang="en-US" altLang="ja-JP" dirty="0" smtClean="0"/>
              <a:t>  BLOCK_SIZE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7092280" y="213285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>
            <a:stCxn id="15" idx="2"/>
          </p:cNvCxnSpPr>
          <p:nvPr/>
        </p:nvCxnSpPr>
        <p:spPr>
          <a:xfrm>
            <a:off x="5681859" y="2131115"/>
            <a:ext cx="1626445" cy="217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行列の積 </a:t>
            </a:r>
            <a:r>
              <a:rPr lang="en-US" altLang="ja-JP" sz="4000" dirty="0" smtClean="0"/>
              <a:t>– main</a:t>
            </a:r>
            <a:r>
              <a:rPr lang="ja-JP" altLang="en-US" sz="4000" dirty="0" smtClean="0"/>
              <a:t>関数 </a:t>
            </a:r>
            <a:r>
              <a:rPr lang="en-US" altLang="ja-JP" sz="4000" dirty="0" smtClean="0"/>
              <a:t>(2/3)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ホストのデータをデバイスにコピー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a, N*N,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b, N*N,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cudaMemcpyHostToDevice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カーネル関数の呼び出し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dim3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grid(N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 BLOCK_SIZE, N / BLOCK_SIZE);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dim3 block(BLOCK_SIZE, BLOCK_SIZE);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sv-SE" altLang="ja-JP" sz="2000" dirty="0" smtClean="0">
                <a:latin typeface="Courier New" pitchFamily="49" charset="0"/>
                <a:cs typeface="Courier New" pitchFamily="49" charset="0"/>
              </a:rPr>
              <a:t>matmul&lt;&lt;&lt;grid,block&gt;&gt;&gt;(dev_a, dev_b, dev_c);</a:t>
            </a:r>
          </a:p>
          <a:p>
            <a:r>
              <a:rPr lang="ja-JP" altLang="en-US" dirty="0" smtClean="0"/>
              <a:t>計算結果をホストにコピー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cudaMemcpy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N*N,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cudaMemcpyDeviceToHost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12</a:t>
            </a:fld>
            <a:endParaRPr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行列の積 </a:t>
            </a:r>
            <a:r>
              <a:rPr lang="en-US" altLang="ja-JP" sz="4000" dirty="0" smtClean="0"/>
              <a:t>– main</a:t>
            </a:r>
            <a:r>
              <a:rPr lang="ja-JP" altLang="en-US" sz="4000" dirty="0" smtClean="0"/>
              <a:t>関数 </a:t>
            </a:r>
            <a:r>
              <a:rPr lang="en-US" altLang="ja-JP" sz="4000" dirty="0" smtClean="0"/>
              <a:t>(3/3)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メモリの開放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free(a);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free(b);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free(c);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ja-JP" altLang="en-US" dirty="0" smtClean="0"/>
              <a:t>デバイスのリセット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cudaDeviceReset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13</a:t>
            </a:fld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行列の積 </a:t>
            </a:r>
            <a:r>
              <a:rPr lang="en-US" altLang="ja-JP" sz="4000" dirty="0" smtClean="0"/>
              <a:t>– </a:t>
            </a:r>
            <a:r>
              <a:rPr lang="ja-JP" altLang="en-US" sz="4000" dirty="0" smtClean="0"/>
              <a:t>カーネル関数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matmul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 sum = 0;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j 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blockIdx.y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blockDim.y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(k = 0; k &lt; N; k++) {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sum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 N + k] *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[k * N + j];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j] = sum;</a:t>
            </a:r>
          </a:p>
          <a:p>
            <a:pPr>
              <a:buNone/>
            </a:pP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14</a:t>
            </a:fld>
            <a:endParaRPr lang="ja-JP" altLang="en-US" dirty="0"/>
          </a:p>
        </p:txBody>
      </p:sp>
      <p:sp>
        <p:nvSpPr>
          <p:cNvPr id="5" name="右中かっこ 4"/>
          <p:cNvSpPr/>
          <p:nvPr/>
        </p:nvSpPr>
        <p:spPr>
          <a:xfrm>
            <a:off x="7308304" y="2708920"/>
            <a:ext cx="432048" cy="6480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12360" y="2708920"/>
            <a:ext cx="1728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自分</a:t>
            </a:r>
            <a:r>
              <a:rPr kumimoji="1" lang="ja-JP" altLang="en-US" sz="2000" dirty="0" smtClean="0"/>
              <a:t>の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位置</a:t>
            </a:r>
            <a:endParaRPr kumimoji="1" lang="ja-JP" altLang="en-US" sz="2000" dirty="0"/>
          </a:p>
        </p:txBody>
      </p:sp>
      <p:sp>
        <p:nvSpPr>
          <p:cNvPr id="7" name="右中かっこ 6"/>
          <p:cNvSpPr/>
          <p:nvPr/>
        </p:nvSpPr>
        <p:spPr>
          <a:xfrm>
            <a:off x="7956376" y="3501008"/>
            <a:ext cx="432048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812360" y="465313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行列計算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>
            <a:endCxn id="8" idx="0"/>
          </p:cNvCxnSpPr>
          <p:nvPr/>
        </p:nvCxnSpPr>
        <p:spPr>
          <a:xfrm>
            <a:off x="8460432" y="4005064"/>
            <a:ext cx="216024" cy="64807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6156176" y="5085184"/>
            <a:ext cx="1584176" cy="1584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31840" y="544522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80112" y="5445224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7020272" y="5517232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517232"/>
            <a:ext cx="1584176" cy="288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020272" y="5085184"/>
            <a:ext cx="288032" cy="158417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20272" y="5085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12360" y="544522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923928" y="5085184"/>
            <a:ext cx="1584176" cy="1584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923928" y="5517232"/>
            <a:ext cx="1584176" cy="288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788024" y="5085184"/>
            <a:ext cx="288032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619672" y="5085184"/>
            <a:ext cx="1584176" cy="1584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483768" y="5085184"/>
            <a:ext cx="288032" cy="158417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19672" y="5517232"/>
            <a:ext cx="158417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88024" y="5085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83768" y="5085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19672" y="630932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23928" y="630932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56176" y="63093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dev_c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行列の積 </a:t>
            </a:r>
            <a:r>
              <a:rPr lang="en-US" altLang="ja-JP" sz="4000" dirty="0" smtClean="0"/>
              <a:t>– </a:t>
            </a:r>
            <a:r>
              <a:rPr lang="en-US" altLang="ja-JP" sz="4000" dirty="0" smtClean="0"/>
              <a:t>CPU</a:t>
            </a:r>
            <a:r>
              <a:rPr lang="ja-JP" altLang="en-US" sz="4000" dirty="0" smtClean="0"/>
              <a:t>で計算する場合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for (i = 0; i &lt; N; i++) {</a:t>
            </a: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(j = 0; j &lt; N; j++) {</a:t>
            </a: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(k = 0; k &lt; N; k++) {</a:t>
            </a: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	c[i 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* N + j] 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+=</a:t>
            </a: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		a[i </a:t>
            </a: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* N + k] * b[k * N + j];</a:t>
            </a: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pt-BR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pt-BR" altLang="ja-JP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15</a:t>
            </a:fld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6156176" y="5085184"/>
            <a:ext cx="1584176" cy="1584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131840" y="544522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580112" y="5445224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21" name="正方形/長方形 20"/>
          <p:cNvSpPr/>
          <p:nvPr/>
        </p:nvSpPr>
        <p:spPr>
          <a:xfrm>
            <a:off x="7020272" y="5517232"/>
            <a:ext cx="288032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56176" y="5517232"/>
            <a:ext cx="1584176" cy="288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020272" y="5085184"/>
            <a:ext cx="288032" cy="158417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20272" y="5085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812360" y="544522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923928" y="5085184"/>
            <a:ext cx="1584176" cy="1584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923928" y="5517232"/>
            <a:ext cx="1584176" cy="288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788024" y="5085184"/>
            <a:ext cx="288032" cy="15841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1619672" y="5085184"/>
            <a:ext cx="1584176" cy="15841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483768" y="5085184"/>
            <a:ext cx="288032" cy="1584176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1619672" y="5517232"/>
            <a:ext cx="1584176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788024" y="5085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83768" y="508518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619672" y="6309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23928" y="6309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56176" y="63093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使用するデバイスの選択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hpc6</a:t>
            </a:r>
            <a:r>
              <a:rPr lang="ja-JP" altLang="en-US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err="1" smtClean="0"/>
              <a:t>GeForce</a:t>
            </a:r>
            <a:r>
              <a:rPr lang="en-US" altLang="ja-JP" dirty="0" smtClean="0"/>
              <a:t> GTX Titan </a:t>
            </a:r>
            <a:r>
              <a:rPr lang="ja-JP" altLang="en-US" dirty="0" smtClean="0"/>
              <a:t>を</a:t>
            </a:r>
            <a:r>
              <a:rPr lang="en-US" altLang="ja-JP" dirty="0" smtClean="0"/>
              <a:t>4</a:t>
            </a:r>
            <a:r>
              <a:rPr lang="ja-JP" altLang="en-US" dirty="0" smtClean="0"/>
              <a:t>つ搭載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sz="2400" dirty="0" smtClean="0">
                <a:hlinkClick r:id="rId2"/>
              </a:rPr>
              <a:t>http://</a:t>
            </a:r>
            <a:r>
              <a:rPr lang="en-US" altLang="ja-JP" sz="2400" dirty="0" smtClean="0">
                <a:hlinkClick r:id="rId2"/>
              </a:rPr>
              <a:t>www.nvidia.co.jp/object/geforce-gtx-titan-jp.html</a:t>
            </a:r>
            <a:endParaRPr lang="en-US" altLang="ja-JP" dirty="0" smtClean="0"/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では、デフォルトで</a:t>
            </a:r>
            <a:r>
              <a:rPr lang="en-US" altLang="ja-JP" dirty="0" smtClean="0"/>
              <a:t>0</a:t>
            </a:r>
            <a:r>
              <a:rPr lang="ja-JP" altLang="en-US" dirty="0" smtClean="0"/>
              <a:t>番を使う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全員が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番を使い、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3</a:t>
            </a:r>
            <a:r>
              <a:rPr lang="ja-JP" altLang="en-US" dirty="0" smtClean="0"/>
              <a:t>番を遊ばせておくのはもったいない</a:t>
            </a:r>
            <a:endParaRPr lang="en-US" altLang="ja-JP" dirty="0" smtClean="0"/>
          </a:p>
          <a:p>
            <a:r>
              <a:rPr lang="en-US" altLang="ja-JP" dirty="0" err="1" smtClean="0"/>
              <a:t>cudaSetDevice</a:t>
            </a:r>
            <a:r>
              <a:rPr lang="en-US" altLang="ja-JP" dirty="0" smtClean="0"/>
              <a:t>() </a:t>
            </a:r>
            <a:r>
              <a:rPr lang="ja-JP" altLang="en-US" dirty="0" smtClean="0"/>
              <a:t>でデバイスを指定可能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host__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cudaError_t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CUDARTAPI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cudaSetDevice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device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行列計算の高速化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行列の積を計算するプログラムの高速化</a:t>
            </a:r>
            <a:endParaRPr lang="en-US" altLang="ja-JP" dirty="0" smtClean="0"/>
          </a:p>
          <a:p>
            <a:r>
              <a:rPr lang="ja-JP" altLang="en-US" dirty="0" smtClean="0"/>
              <a:t>高速化の方法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テクスチャメモリ</a:t>
            </a:r>
            <a:r>
              <a:rPr lang="ja-JP" altLang="en-US" dirty="0" smtClean="0"/>
              <a:t>の利用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page-locked</a:t>
            </a:r>
            <a:r>
              <a:rPr lang="ja-JP" altLang="en-US" dirty="0" err="1" smtClean="0"/>
              <a:t>なホストメ</a:t>
            </a:r>
            <a:r>
              <a:rPr lang="ja-JP" altLang="en-US" dirty="0" smtClean="0"/>
              <a:t>モリ</a:t>
            </a:r>
            <a:r>
              <a:rPr lang="ja-JP" altLang="en-US" dirty="0" smtClean="0"/>
              <a:t>の</a:t>
            </a:r>
            <a:r>
              <a:rPr lang="ja-JP" altLang="en-US" dirty="0" smtClean="0"/>
              <a:t>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シェアードメモリの利用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ゼロコピーホストメモリの</a:t>
            </a:r>
            <a:r>
              <a:rPr lang="ja-JP" altLang="en-US" dirty="0" smtClean="0"/>
              <a:t>利用</a:t>
            </a: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</a:t>
            </a:r>
            <a:r>
              <a:rPr lang="en-US" altLang="ja-JP" sz="3600" dirty="0" smtClean="0"/>
              <a:t>1/7)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テクスチャメモリは</a:t>
            </a:r>
            <a:r>
              <a:rPr lang="en-US" altLang="ja-JP" dirty="0" smtClean="0"/>
              <a:t>…</a:t>
            </a:r>
          </a:p>
          <a:p>
            <a:pPr lvl="1"/>
            <a:r>
              <a:rPr lang="ja-JP" altLang="en-US" dirty="0" smtClean="0"/>
              <a:t>読み込み専用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すべて</a:t>
            </a:r>
            <a:r>
              <a:rPr lang="ja-JP" altLang="en-US" dirty="0" smtClean="0"/>
              <a:t>のスレッドからアクセス可能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実体はグローバルメモリだが、専用のキャッシュによりグローバルメモリより高速</a:t>
            </a:r>
            <a:endParaRPr lang="en-US" altLang="ja-JP" dirty="0" smtClean="0"/>
          </a:p>
          <a:p>
            <a:r>
              <a:rPr lang="en-US" altLang="ja-JP" dirty="0" err="1" smtClean="0"/>
              <a:t>dev_a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dev_b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をテクスチャメ</a:t>
            </a:r>
            <a:r>
              <a:rPr lang="ja-JP" altLang="en-US" dirty="0" smtClean="0"/>
              <a:t>モリにすると速くなる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かもしれない</a:t>
            </a:r>
            <a:r>
              <a:rPr lang="en-US" altLang="ja-JP" dirty="0" smtClean="0"/>
              <a:t>)</a:t>
            </a: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7164288" y="1340768"/>
            <a:ext cx="1512168" cy="576064"/>
          </a:xfrm>
          <a:prstGeom prst="wedgeRectCallout">
            <a:avLst>
              <a:gd name="adj1" fmla="val -116654"/>
              <a:gd name="adj2" fmla="val -8402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5.3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CUDA Toolkit</a:t>
            </a:r>
            <a:r>
              <a:rPr lang="ja-JP" altLang="en-US" dirty="0" smtClean="0"/>
              <a:t>を使ってみる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コンパイル・実行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コードの確認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デバッグ</a:t>
            </a:r>
            <a:endParaRPr lang="en-US" altLang="ja-JP" dirty="0" smtClean="0"/>
          </a:p>
          <a:p>
            <a:r>
              <a:rPr lang="ja-JP" altLang="en-US" dirty="0" smtClean="0"/>
              <a:t>行列計算の高速化を行う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シェアードメモリの利用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テクスチャメモリの利用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ページロックホストメモリの利用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ゼロコピーホストメモリの利用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(2/7)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テクスチャ参照</a:t>
            </a:r>
            <a:r>
              <a:rPr lang="en-US" altLang="ja-JP" dirty="0" smtClean="0"/>
              <a:t>(</a:t>
            </a:r>
            <a:r>
              <a:rPr lang="ja-JP" altLang="en-US" dirty="0" smtClean="0"/>
              <a:t>テクスチャの名前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の宣言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texture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&lt;float&gt;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;	//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次元の場合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texture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tex_a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// 2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次元の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場合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ja-JP" altLang="en-US" dirty="0" smtClean="0"/>
              <a:t>グローバルメモリをテクスチャ参照にバインド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cudaChannelFormatDesc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cudaCreateChannelDesc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&gt;();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SIZE);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// 1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次元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オフセット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テクスチャ参照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バッファ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サイズ</a:t>
            </a:r>
            <a:endParaRPr lang="en-US" altLang="ja-JP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cudaBindTexture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(NULL,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// 2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次元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…, </a:t>
            </a:r>
            <a:r>
              <a:rPr lang="en-US" altLang="ja-JP" sz="18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幅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高さ</a:t>
            </a:r>
            <a:r>
              <a:rPr lang="en-US" altLang="ja-JP" sz="1800" dirty="0" smtClean="0">
                <a:latin typeface="Courier New" pitchFamily="49" charset="0"/>
                <a:cs typeface="Courier New" pitchFamily="49" charset="0"/>
              </a:rPr>
              <a:t>, 1</a:t>
            </a:r>
            <a:r>
              <a:rPr lang="ja-JP" altLang="en-US" sz="1800" dirty="0" smtClean="0">
                <a:latin typeface="Courier New" pitchFamily="49" charset="0"/>
                <a:cs typeface="Courier New" pitchFamily="49" charset="0"/>
              </a:rPr>
              <a:t>行のサイズ</a:t>
            </a:r>
            <a:endParaRPr lang="en-US" altLang="ja-JP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cudaBindTexture2D</a:t>
            </a:r>
            <a:r>
              <a:rPr lang="en-US" altLang="ja-JP" sz="2000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 NULL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tex_a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desc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N, N,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)*N);</a:t>
            </a:r>
          </a:p>
          <a:p>
            <a:pPr>
              <a:buNone/>
            </a:pPr>
            <a:endParaRPr lang="en-US" altLang="ja-JP" sz="1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19</a:t>
            </a:fld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(3/7)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テクスチャメモリの読み込み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tex1Dfetch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tex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offset); // 1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次元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2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tex2D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tex_a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, x, y);	   // 2</a:t>
            </a:r>
            <a:r>
              <a:rPr lang="ja-JP" altLang="en-US" sz="2400" dirty="0" smtClean="0">
                <a:latin typeface="Courier New" pitchFamily="49" charset="0"/>
                <a:cs typeface="Courier New" pitchFamily="49" charset="0"/>
              </a:rPr>
              <a:t>次元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ja-JP" altLang="en-US" dirty="0" smtClean="0"/>
              <a:t>テクスチャ</a:t>
            </a:r>
            <a:r>
              <a:rPr lang="ja-JP" altLang="en-US" dirty="0" smtClean="0"/>
              <a:t>のバインド解除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cudaUnbindTexture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tex_a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20</a:t>
            </a:fld>
            <a:endParaRPr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(4/7)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演習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dev_a</a:t>
            </a:r>
            <a:r>
              <a:rPr lang="ja-JP" altLang="en-US" dirty="0" smtClean="0"/>
              <a:t>および</a:t>
            </a:r>
            <a:r>
              <a:rPr lang="en-US" altLang="ja-JP" dirty="0" err="1" smtClean="0"/>
              <a:t>dev_b</a:t>
            </a:r>
            <a:r>
              <a:rPr lang="ja-JP" altLang="en-US" dirty="0" err="1" smtClean="0"/>
              <a:t>で</a:t>
            </a:r>
            <a:r>
              <a:rPr lang="ja-JP" altLang="en-US" dirty="0" err="1" smtClean="0"/>
              <a:t>テクスチャメ</a:t>
            </a:r>
            <a:r>
              <a:rPr lang="ja-JP" altLang="en-US" dirty="0" smtClean="0"/>
              <a:t>モリを使うよう、</a:t>
            </a:r>
            <a:r>
              <a:rPr lang="en-US" altLang="ja-JP" dirty="0" smtClean="0"/>
              <a:t>matmul_gpu.cu </a:t>
            </a:r>
            <a:r>
              <a:rPr lang="ja-JP" altLang="en-US" dirty="0" smtClean="0"/>
              <a:t>を書き換えましょう。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実行時間を計測</a:t>
            </a:r>
            <a:r>
              <a:rPr lang="ja-JP" altLang="en-US" dirty="0" smtClean="0"/>
              <a:t>し、</a:t>
            </a:r>
            <a:r>
              <a:rPr lang="ja-JP" altLang="en-US" dirty="0" smtClean="0"/>
              <a:t>元の</a:t>
            </a:r>
            <a:r>
              <a:rPr lang="en-US" altLang="ja-JP" dirty="0" smtClean="0"/>
              <a:t>matmul_gpu.cu</a:t>
            </a:r>
            <a:r>
              <a:rPr lang="ja-JP" altLang="en-US" dirty="0" smtClean="0"/>
              <a:t>の結果と比較</a:t>
            </a:r>
            <a:r>
              <a:rPr lang="ja-JP" altLang="en-US" dirty="0" smtClean="0"/>
              <a:t>し</a:t>
            </a:r>
            <a:r>
              <a:rPr lang="ja-JP" altLang="en-US" dirty="0" smtClean="0"/>
              <a:t>てみましょう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21</a:t>
            </a:fld>
            <a:endParaRPr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(5/7)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変更手順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テクスチャ</a:t>
            </a:r>
            <a:r>
              <a:rPr lang="ja-JP" altLang="en-US" dirty="0" smtClean="0"/>
              <a:t>参照の宣言の追加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カーネル</a:t>
            </a:r>
            <a:r>
              <a:rPr lang="ja-JP" altLang="en-US" dirty="0" smtClean="0"/>
              <a:t>関数</a:t>
            </a:r>
            <a:r>
              <a:rPr lang="en-US" altLang="ja-JP" dirty="0" err="1" smtClean="0"/>
              <a:t>matmul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の変更</a:t>
            </a:r>
            <a:endParaRPr lang="en-US" altLang="ja-JP" sz="800" dirty="0" smtClean="0"/>
          </a:p>
          <a:p>
            <a:pPr lvl="1">
              <a:buNone/>
            </a:pPr>
            <a:endParaRPr lang="en-US" altLang="ja-JP" sz="800" dirty="0" smtClean="0"/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global__ void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matmul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(k = 0; k &lt; N; k++) {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	sum += 	    *         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}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 N + j] = sum;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22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3419872" y="4509120"/>
            <a:ext cx="1296144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dev_a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076056" y="4509120"/>
            <a:ext cx="1224136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>
                <a:solidFill>
                  <a:schemeClr val="tx1"/>
                </a:solidFill>
              </a:rPr>
              <a:t>dev_b</a:t>
            </a:r>
            <a:r>
              <a:rPr kumimoji="1" lang="ja-JP" altLang="en-US" dirty="0" smtClean="0">
                <a:solidFill>
                  <a:schemeClr val="tx1"/>
                </a:solidFill>
              </a:rPr>
              <a:t>の値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6948264" y="3717032"/>
            <a:ext cx="1872208" cy="576064"/>
          </a:xfrm>
          <a:prstGeom prst="wedgeRectCallout">
            <a:avLst>
              <a:gd name="adj1" fmla="val -75686"/>
              <a:gd name="adj2" fmla="val 625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テクスチャメモリの読み込み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(6/7)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1"/>
            <a:r>
              <a:rPr lang="en-US" altLang="ja-JP" dirty="0" smtClean="0"/>
              <a:t>main()</a:t>
            </a:r>
            <a:r>
              <a:rPr lang="ja-JP" altLang="en-US" dirty="0" smtClean="0"/>
              <a:t>でテクスチャのバインド</a:t>
            </a:r>
            <a:endParaRPr lang="en-US" altLang="ja-JP" sz="800" dirty="0" smtClean="0"/>
          </a:p>
          <a:p>
            <a:pPr lvl="1">
              <a:buNone/>
            </a:pPr>
            <a:endParaRPr lang="en-US" altLang="ja-JP" sz="800" dirty="0" smtClean="0"/>
          </a:p>
          <a:p>
            <a:pPr lvl="1">
              <a:buNone/>
            </a:pP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((void **)&amp;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MATRIX_SIZE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(j = 0; j &lt; N; j++)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…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23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475656" y="2996952"/>
            <a:ext cx="3816424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 smtClean="0">
                <a:solidFill>
                  <a:schemeClr val="tx1"/>
                </a:solidFill>
              </a:rPr>
              <a:t>cudaChannelFormatDesc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の宣言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475656" y="4221088"/>
            <a:ext cx="3816424" cy="1008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2000" dirty="0" err="1" smtClean="0">
                <a:solidFill>
                  <a:schemeClr val="tx1"/>
                </a:solidFill>
              </a:rPr>
              <a:t>cudaChannelFormatDesc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の初期化</a:t>
            </a:r>
            <a:endParaRPr kumimoji="1"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000" dirty="0" err="1" smtClean="0">
                <a:solidFill>
                  <a:schemeClr val="tx1"/>
                </a:solidFill>
              </a:rPr>
              <a:t>dev_a</a:t>
            </a:r>
            <a:r>
              <a:rPr lang="ja-JP" altLang="en-US" sz="2000" dirty="0" smtClean="0">
                <a:solidFill>
                  <a:schemeClr val="tx1"/>
                </a:solidFill>
              </a:rPr>
              <a:t>をテクスチャにバインド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kumimoji="1" lang="en-US" altLang="ja-JP" sz="2000" dirty="0" err="1" smtClean="0">
                <a:solidFill>
                  <a:schemeClr val="tx1"/>
                </a:solidFill>
              </a:rPr>
              <a:t>dev_b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をテクスチャにバインド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～テクスチャメモリの利用 </a:t>
            </a:r>
            <a:r>
              <a:rPr lang="en-US" altLang="ja-JP" sz="3600" dirty="0" smtClean="0"/>
              <a:t>(7/7)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1"/>
            <a:r>
              <a:rPr lang="en-US" altLang="ja-JP" dirty="0" smtClean="0"/>
              <a:t>main()</a:t>
            </a:r>
            <a:r>
              <a:rPr lang="ja-JP" altLang="en-US" dirty="0" smtClean="0"/>
              <a:t>でテクスチャのバインド解除</a:t>
            </a:r>
            <a:endParaRPr lang="en-US" altLang="ja-JP" sz="800" dirty="0" smtClean="0"/>
          </a:p>
          <a:p>
            <a:pPr lvl="1">
              <a:buNone/>
            </a:pPr>
            <a:endParaRPr lang="en-US" altLang="ja-JP" sz="800" dirty="0" smtClean="0"/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free(c);</a:t>
            </a: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cudaFree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…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24</a:t>
            </a:fld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75656" y="2708920"/>
            <a:ext cx="3960440" cy="64807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dirty="0" err="1" smtClean="0">
                <a:solidFill>
                  <a:schemeClr val="tx1"/>
                </a:solidFill>
              </a:rPr>
              <a:t>dev_a</a:t>
            </a:r>
            <a:r>
              <a:rPr lang="ja-JP" altLang="en-US" sz="2000" dirty="0" smtClean="0">
                <a:solidFill>
                  <a:schemeClr val="tx1"/>
                </a:solidFill>
              </a:rPr>
              <a:t>のテクスチャのバインド解除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kumimoji="1" lang="en-US" altLang="ja-JP" sz="2000" dirty="0" err="1" smtClean="0">
                <a:solidFill>
                  <a:schemeClr val="tx1"/>
                </a:solidFill>
              </a:rPr>
              <a:t>dev_b</a:t>
            </a:r>
            <a:r>
              <a:rPr lang="ja-JP" altLang="en-US" sz="2000" dirty="0" smtClean="0">
                <a:solidFill>
                  <a:schemeClr val="tx1"/>
                </a:solidFill>
              </a:rPr>
              <a:t>の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テクスチャ</a:t>
            </a:r>
            <a:r>
              <a:rPr lang="ja-JP" altLang="en-US" sz="2000" dirty="0" smtClean="0">
                <a:solidFill>
                  <a:schemeClr val="tx1"/>
                </a:solidFill>
              </a:rPr>
              <a:t>の</a:t>
            </a:r>
            <a:r>
              <a:rPr kumimoji="1" lang="ja-JP" altLang="en-US" sz="2000" dirty="0" smtClean="0">
                <a:solidFill>
                  <a:schemeClr val="tx1"/>
                </a:solidFill>
              </a:rPr>
              <a:t>バインド解除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</a:t>
            </a:r>
            <a:r>
              <a:rPr lang="en-US" altLang="ja-JP" sz="3600" dirty="0" smtClean="0"/>
              <a:t>page-locked</a:t>
            </a:r>
            <a:r>
              <a:rPr lang="ja-JP" altLang="en-US" sz="3600" dirty="0" err="1" smtClean="0"/>
              <a:t>なホストメ</a:t>
            </a:r>
            <a:r>
              <a:rPr lang="ja-JP" altLang="en-US" sz="3600" dirty="0" smtClean="0"/>
              <a:t>モリの利用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ホスト側による高速化</a:t>
            </a:r>
            <a:endParaRPr lang="en-US" altLang="ja-JP" dirty="0" smtClean="0"/>
          </a:p>
          <a:p>
            <a:r>
              <a:rPr lang="ja-JP" altLang="en-US" dirty="0" smtClean="0"/>
              <a:t>スワップアウト</a:t>
            </a:r>
            <a:r>
              <a:rPr lang="ja-JP" altLang="en-US" dirty="0" smtClean="0"/>
              <a:t>されない</a:t>
            </a:r>
            <a:r>
              <a:rPr lang="ja-JP" altLang="en-US" dirty="0" smtClean="0"/>
              <a:t>メモリを確保できる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(size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→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cudaHostAlloc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size,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cudaHostAllocDefault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free(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→ 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cudaFreeHost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100" dirty="0" smtClean="0"/>
          </a:p>
          <a:p>
            <a:r>
              <a:rPr lang="ja-JP" altLang="en-US" dirty="0" smtClean="0"/>
              <a:t>演習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a,b</a:t>
            </a:r>
            <a:r>
              <a:rPr lang="ja-JP" altLang="en-US" dirty="0" smtClean="0"/>
              <a:t>および</a:t>
            </a:r>
            <a:r>
              <a:rPr lang="en-US" altLang="ja-JP" dirty="0" smtClean="0"/>
              <a:t>c</a:t>
            </a:r>
            <a:r>
              <a:rPr lang="ja-JP" altLang="en-US" dirty="0" smtClean="0"/>
              <a:t>で</a:t>
            </a:r>
            <a:r>
              <a:rPr lang="en-US" altLang="ja-JP" dirty="0" smtClean="0"/>
              <a:t>page-locked</a:t>
            </a:r>
            <a:r>
              <a:rPr lang="ja-JP" altLang="en-US" dirty="0" err="1" smtClean="0"/>
              <a:t>なホストメ</a:t>
            </a:r>
            <a:r>
              <a:rPr lang="ja-JP" altLang="en-US" dirty="0" smtClean="0"/>
              <a:t>モリを使うよう、</a:t>
            </a:r>
            <a:r>
              <a:rPr lang="en-US" altLang="ja-JP" dirty="0" smtClean="0"/>
              <a:t>matmul_gpu.cu</a:t>
            </a:r>
            <a:r>
              <a:rPr lang="ja-JP" altLang="en-US" dirty="0" smtClean="0"/>
              <a:t>を書き換えましょう。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実行</a:t>
            </a:r>
            <a:r>
              <a:rPr lang="ja-JP" altLang="en-US" dirty="0" smtClean="0"/>
              <a:t>時間を</a:t>
            </a:r>
            <a:r>
              <a:rPr lang="ja-JP" altLang="en-US" dirty="0" smtClean="0"/>
              <a:t>計測・比較してみましょう。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25</a:t>
            </a:fld>
            <a:endParaRPr lang="ja-JP" altLang="en-US" dirty="0"/>
          </a:p>
        </p:txBody>
      </p:sp>
      <p:sp>
        <p:nvSpPr>
          <p:cNvPr id="6" name="四角形吹き出し 5"/>
          <p:cNvSpPr/>
          <p:nvPr/>
        </p:nvSpPr>
        <p:spPr>
          <a:xfrm>
            <a:off x="7164288" y="1196752"/>
            <a:ext cx="1512168" cy="576064"/>
          </a:xfrm>
          <a:prstGeom prst="wedgeRectCallout">
            <a:avLst>
              <a:gd name="adj1" fmla="val -121306"/>
              <a:gd name="adj2" fmla="val -76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5.4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</a:t>
            </a:r>
            <a:r>
              <a:rPr lang="en-US" altLang="ja-JP" sz="3600" dirty="0" smtClean="0"/>
              <a:t>1/10)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endParaRPr lang="en-US" altLang="ja-JP" sz="800" dirty="0" smtClean="0"/>
          </a:p>
          <a:p>
            <a:r>
              <a:rPr lang="ja-JP" altLang="en-US" dirty="0" smtClean="0"/>
              <a:t>シェアードメモリはレジスタ並に高速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うまく</a:t>
            </a:r>
            <a:r>
              <a:rPr lang="ja-JP" altLang="en-US" dirty="0" smtClean="0"/>
              <a:t>使えば</a:t>
            </a:r>
            <a:r>
              <a:rPr lang="ja-JP" altLang="en-US" dirty="0" smtClean="0"/>
              <a:t>劇的に</a:t>
            </a:r>
            <a:r>
              <a:rPr lang="ja-JP" altLang="en-US" dirty="0" smtClean="0"/>
              <a:t>速くなる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はず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r>
              <a:rPr lang="en-US" altLang="ja-JP" dirty="0" smtClean="0"/>
              <a:t>…</a:t>
            </a:r>
            <a:r>
              <a:rPr lang="ja-JP" altLang="en-US" dirty="0" smtClean="0"/>
              <a:t>しかし、制約も多い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ブロック内</a:t>
            </a:r>
            <a:r>
              <a:rPr lang="en-US" altLang="ja-JP" dirty="0" smtClean="0"/>
              <a:t>(SM</a:t>
            </a:r>
            <a:r>
              <a:rPr lang="ja-JP" altLang="en-US" dirty="0" smtClean="0"/>
              <a:t>内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スレッド間</a:t>
            </a:r>
            <a:r>
              <a:rPr lang="ja-JP" altLang="en-US" dirty="0" smtClean="0"/>
              <a:t>でのみ共有</a:t>
            </a:r>
            <a:r>
              <a:rPr lang="ja-JP" altLang="en-US" dirty="0" smtClean="0"/>
              <a:t>可能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シェアードメモリのサイズは小さい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26</a:t>
            </a:fld>
            <a:endParaRPr lang="ja-JP" altLang="en-US"/>
          </a:p>
        </p:txBody>
      </p:sp>
      <p:sp>
        <p:nvSpPr>
          <p:cNvPr id="45" name="四角形吹き出し 44"/>
          <p:cNvSpPr/>
          <p:nvPr/>
        </p:nvSpPr>
        <p:spPr>
          <a:xfrm>
            <a:off x="7164288" y="1196752"/>
            <a:ext cx="1512168" cy="576064"/>
          </a:xfrm>
          <a:prstGeom prst="wedgeRectCallout">
            <a:avLst>
              <a:gd name="adj1" fmla="val -121306"/>
              <a:gd name="adj2" fmla="val -76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5.2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方形/長方形 48"/>
          <p:cNvSpPr/>
          <p:nvPr/>
        </p:nvSpPr>
        <p:spPr>
          <a:xfrm>
            <a:off x="5004048" y="3789040"/>
            <a:ext cx="144016" cy="216024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39552" y="4437112"/>
            <a:ext cx="2160240" cy="144016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(2/10)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隣のスレッドとデータの共有はできそう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行か同じなら、</a:t>
            </a:r>
            <a:r>
              <a:rPr lang="en-US" altLang="ja-JP" dirty="0" smtClean="0"/>
              <a:t>a</a:t>
            </a:r>
            <a:r>
              <a:rPr lang="ja-JP" altLang="en-US" dirty="0" smtClean="0"/>
              <a:t>の同じ行を使って計算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列が同じなら、</a:t>
            </a:r>
            <a:r>
              <a:rPr lang="en-US" altLang="ja-JP" dirty="0" smtClean="0"/>
              <a:t>b</a:t>
            </a:r>
            <a:r>
              <a:rPr lang="ja-JP" altLang="en-US" dirty="0" smtClean="0"/>
              <a:t>の同じ列を使って計算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...</a:t>
            </a:r>
            <a:r>
              <a:rPr lang="ja-JP" altLang="en-US" dirty="0" smtClean="0"/>
              <a:t>しかし、ブロック内におさまっていない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27</a:t>
            </a:fld>
            <a:endParaRPr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539552" y="4293096"/>
            <a:ext cx="2160240" cy="144016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9792" y="44371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6136" y="4437112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4860032" y="3789040"/>
            <a:ext cx="144016" cy="2160240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740352" y="4221088"/>
            <a:ext cx="432048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444208" y="378904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444208" y="422108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956376" y="4293096"/>
            <a:ext cx="144016" cy="144016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44208" y="5949280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 (</a:t>
            </a:r>
            <a:r>
              <a:rPr kumimoji="1" lang="en-US" altLang="ja-JP" dirty="0" err="1" smtClean="0"/>
              <a:t>dev_c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876256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44208" y="508518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740352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491880" y="378904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491880" y="422108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91880" y="5949280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dev_b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923928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91880" y="508518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4788024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39552" y="378904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39552" y="422108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9552" y="5949280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dev_a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971600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39552" y="508518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835696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876256" y="3717032"/>
            <a:ext cx="160172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(x, y</a:t>
            </a:r>
            <a:r>
              <a:rPr kumimoji="1" lang="en-US" altLang="ja-JP" dirty="0" smtClean="0"/>
              <a:t>)   (x+1,y)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0" y="4077072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dirty="0" smtClean="0"/>
              <a:t>y</a:t>
            </a:r>
          </a:p>
          <a:p>
            <a:r>
              <a:rPr kumimoji="1" lang="en-US" altLang="ja-JP" dirty="0" smtClean="0"/>
              <a:t>y+1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716016" y="335699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x  x+1</a:t>
            </a:r>
            <a:endParaRPr kumimoji="1" lang="ja-JP" altLang="en-US" dirty="0"/>
          </a:p>
        </p:txBody>
      </p:sp>
      <p:sp>
        <p:nvSpPr>
          <p:cNvPr id="45" name="正方形/長方形 44"/>
          <p:cNvSpPr/>
          <p:nvPr/>
        </p:nvSpPr>
        <p:spPr>
          <a:xfrm>
            <a:off x="7812360" y="4293096"/>
            <a:ext cx="144016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7812360" y="4437112"/>
            <a:ext cx="144016" cy="144016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6732240" y="4293096"/>
            <a:ext cx="9605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(x, </a:t>
            </a:r>
            <a:r>
              <a:rPr kumimoji="1" lang="en-US" altLang="ja-JP" dirty="0" smtClean="0"/>
              <a:t>y+1)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4788024" y="3789040"/>
            <a:ext cx="432048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(3/10)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行列の積の計算はブロック単位に分けられる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0</a:t>
            </a:r>
            <a:r>
              <a:rPr lang="ja-JP" altLang="en-US" dirty="0" smtClean="0"/>
              <a:t>番目、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番目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のブロック毎の計算結果の和</a:t>
            </a:r>
            <a:endParaRPr lang="en-US" altLang="ja-JP" dirty="0" smtClean="0"/>
          </a:p>
          <a:p>
            <a:r>
              <a:rPr lang="ja-JP" altLang="en-US" dirty="0" smtClean="0"/>
              <a:t>ブロック内の計算は、先ほどの図の通り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使用するデータはブロック内におさまる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28</a:t>
            </a:fld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699792" y="4437112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796136" y="4437112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20" name="正方形/長方形 19"/>
          <p:cNvSpPr/>
          <p:nvPr/>
        </p:nvSpPr>
        <p:spPr>
          <a:xfrm>
            <a:off x="7740352" y="4221088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444208" y="378904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444208" y="422108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44208" y="5949280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 (</a:t>
            </a:r>
            <a:r>
              <a:rPr kumimoji="1" lang="en-US" altLang="ja-JP" dirty="0" err="1" smtClean="0"/>
              <a:t>dev_c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6876256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44208" y="508518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7740352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491880" y="378904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3491880" y="422108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91880" y="5949280"/>
            <a:ext cx="10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b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dev_b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3923928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491880" y="508518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539552" y="3789040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39552" y="4221088"/>
            <a:ext cx="216024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39552" y="5949280"/>
            <a:ext cx="105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r>
              <a:rPr kumimoji="1" lang="en-US" altLang="ja-JP" dirty="0" smtClean="0"/>
              <a:t> (</a:t>
            </a:r>
            <a:r>
              <a:rPr kumimoji="1" lang="en-US" altLang="ja-JP" dirty="0" err="1" smtClean="0"/>
              <a:t>dev_a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971600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39552" y="5085184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1835696" y="3789040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1560" y="4293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43608" y="4293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475656" y="4293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835696" y="429309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…</a:t>
            </a:r>
            <a:endParaRPr kumimoji="1" lang="ja-JP" altLang="en-US" sz="2000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860032" y="3861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60032" y="42930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860032" y="47251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829254" y="5085184"/>
            <a:ext cx="492443" cy="34881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 smtClean="0"/>
              <a:t>…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演習環境 </a:t>
            </a:r>
            <a:r>
              <a:rPr lang="en-US" altLang="ja-JP" sz="4000" dirty="0" smtClean="0"/>
              <a:t>(1/2)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en-US" altLang="ja-JP" dirty="0" smtClean="0">
                <a:solidFill>
                  <a:srgbClr val="C00000"/>
                </a:solidFill>
              </a:rPr>
              <a:t>hpc6.ertl.jp</a:t>
            </a:r>
            <a:r>
              <a:rPr lang="ja-JP" altLang="en-US" dirty="0" smtClean="0"/>
              <a:t>」というサーバを使います</a:t>
            </a:r>
            <a:endParaRPr lang="en-US" altLang="ja-JP" dirty="0" smtClean="0"/>
          </a:p>
          <a:p>
            <a:r>
              <a:rPr lang="en-US" altLang="ja-JP" dirty="0" err="1" smtClean="0"/>
              <a:t>CentOS</a:t>
            </a:r>
            <a:r>
              <a:rPr lang="ja-JP" altLang="en-US" dirty="0" smtClean="0"/>
              <a:t>を立ち上げて、端末を起動したら、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ssh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hpc6.ertl.jp</a:t>
            </a:r>
          </a:p>
          <a:p>
            <a:r>
              <a:rPr lang="en-US" altLang="ja-JP" dirty="0" smtClean="0"/>
              <a:t>CUDA</a:t>
            </a:r>
            <a:r>
              <a:rPr lang="ja-JP" altLang="en-US" dirty="0" smtClean="0"/>
              <a:t>は「</a:t>
            </a:r>
            <a:r>
              <a:rPr lang="en-US" altLang="ja-JP" dirty="0" smtClean="0">
                <a:solidFill>
                  <a:srgbClr val="C00000"/>
                </a:solidFill>
              </a:rPr>
              <a:t>/</a:t>
            </a:r>
            <a:r>
              <a:rPr lang="en-US" altLang="ja-JP" dirty="0" err="1" smtClean="0">
                <a:solidFill>
                  <a:srgbClr val="C00000"/>
                </a:solidFill>
              </a:rPr>
              <a:t>usr</a:t>
            </a:r>
            <a:r>
              <a:rPr lang="en-US" altLang="ja-JP" dirty="0" smtClean="0">
                <a:solidFill>
                  <a:srgbClr val="C00000"/>
                </a:solidFill>
              </a:rPr>
              <a:t>/local/</a:t>
            </a:r>
            <a:r>
              <a:rPr lang="en-US" altLang="ja-JP" dirty="0" err="1" smtClean="0">
                <a:solidFill>
                  <a:srgbClr val="C00000"/>
                </a:solidFill>
              </a:rPr>
              <a:t>cuda</a:t>
            </a:r>
            <a:r>
              <a:rPr lang="ja-JP" altLang="en-US" dirty="0" smtClean="0"/>
              <a:t>」に</a:t>
            </a:r>
            <a:r>
              <a:rPr lang="ja-JP" altLang="en-US" dirty="0" smtClean="0"/>
              <a:t>あるので、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$ export PATH=“/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/bin:$PATH”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--version</a:t>
            </a:r>
          </a:p>
          <a:p>
            <a:r>
              <a:rPr lang="en-US" altLang="ja-JP" dirty="0" err="1" smtClean="0"/>
              <a:t>deviceQuery</a:t>
            </a:r>
            <a:r>
              <a:rPr lang="ja-JP" altLang="en-US" dirty="0" smtClean="0"/>
              <a:t>でデバイスの情報がわかる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$ 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/local/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/samples/1_Utilities/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deviceQuery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deviceQuery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/>
              <a:t>	…</a:t>
            </a:r>
            <a:endParaRPr lang="ja-JP" altLang="en-US" sz="2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</a:t>
            </a:fld>
            <a:endParaRPr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(4/10)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つまり、行列の積 </a:t>
            </a:r>
            <a:r>
              <a:rPr lang="en-US" altLang="ja-JP" dirty="0" err="1" smtClean="0"/>
              <a:t>c</a:t>
            </a:r>
            <a:r>
              <a:rPr lang="en-US" altLang="ja-JP" sz="1800" dirty="0" err="1" smtClean="0"/>
              <a:t>ji</a:t>
            </a:r>
            <a:r>
              <a:rPr lang="en-US" altLang="ja-JP" sz="2400" dirty="0" smtClean="0"/>
              <a:t> </a:t>
            </a:r>
            <a:r>
              <a:rPr lang="ja-JP" altLang="en-US" dirty="0" smtClean="0"/>
              <a:t>の計算は</a:t>
            </a:r>
            <a:endParaRPr lang="en-US" altLang="ja-JP" sz="2000" dirty="0" smtClean="0"/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(k = 0; k &lt; N; k++) {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sum +=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k] *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[k * N + j];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j] = sum;</a:t>
            </a:r>
          </a:p>
          <a:p>
            <a:r>
              <a:rPr lang="ja-JP" altLang="en-US" dirty="0" smtClean="0"/>
              <a:t>こうなる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for (m = 0; m &lt; N/BLOCK_SIZE; m++) { 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ブロック単位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(k = 0; k &lt;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BLOCK_SIZE;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k++)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 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ブロック内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sum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BLOCK_SIZE+k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)] *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BLOCK_SIZE+k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 N + j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}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j] = sum;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29</a:t>
            </a:fld>
            <a:endParaRPr lang="ja-JP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(5/10)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ブロック内の計算は、ブロック内におさまる</a:t>
            </a:r>
            <a:endParaRPr lang="en-US" altLang="ja-JP" dirty="0" smtClean="0"/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for (m = 0; m &lt; N/BLOCK_SIZE; m++) { 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ブロック単位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(k = 0; k &lt;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BLOCK_SIZE;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k++)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 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ブロック内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sum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BLOCK_SIZE+k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)] *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BLOCK_SIZE+k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 N + j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30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9552" y="4437112"/>
            <a:ext cx="216024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4005064"/>
            <a:ext cx="432048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1600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99792" y="465313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96136" y="4653136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10" name="正方形/長方形 9"/>
          <p:cNvSpPr/>
          <p:nvPr/>
        </p:nvSpPr>
        <p:spPr>
          <a:xfrm>
            <a:off x="7740352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44208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44208" y="4437112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956376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44208" y="616530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dev_c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76256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44208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740352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91880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491880" y="4437112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91880" y="6165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dev_b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923928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491880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552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187624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552" y="6165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dev_a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971600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39552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835696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40352" y="494116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(j,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788024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004048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9512" y="44371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60032" y="61653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1403648" y="2852936"/>
            <a:ext cx="187220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635896" y="3284984"/>
            <a:ext cx="1296144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(5/10)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ブロック内の計算は、ブロック内におさまる</a:t>
            </a:r>
            <a:endParaRPr lang="en-US" altLang="ja-JP" dirty="0" smtClean="0"/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for (m = 0; m &lt; N/BLOCK_SIZE; m++) { 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ブロック単位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(k = 0; k &lt;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BLOCK_SIZE;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k++)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 // 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ブロック内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sum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N + (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BLOCK_SIZE+k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] *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altLang="ja-JP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BLOCK_SIZE+k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 N + j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31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539552" y="4437112"/>
            <a:ext cx="216024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788024" y="4005064"/>
            <a:ext cx="432048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71600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699792" y="465313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796136" y="4653136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10" name="正方形/長方形 9"/>
          <p:cNvSpPr/>
          <p:nvPr/>
        </p:nvSpPr>
        <p:spPr>
          <a:xfrm>
            <a:off x="7740352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444208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444208" y="4437112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956376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444208" y="616530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dev_c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6876256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44208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7740352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491880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491880" y="4437112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491880" y="6165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dev_b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3923928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3491880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539552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1187624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39552" y="6165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dev_a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971600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39552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1835696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40352" y="4941168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(j,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4788024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004048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179512" y="4437112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860032" y="61653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</a:t>
            </a:r>
            <a:endParaRPr kumimoji="1" lang="ja-JP" altLang="en-US" dirty="0"/>
          </a:p>
        </p:txBody>
      </p:sp>
      <p:cxnSp>
        <p:nvCxnSpPr>
          <p:cNvPr id="37" name="直線矢印コネクタ 36"/>
          <p:cNvCxnSpPr/>
          <p:nvPr/>
        </p:nvCxnSpPr>
        <p:spPr>
          <a:xfrm flipH="1">
            <a:off x="1403648" y="2852936"/>
            <a:ext cx="1872208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3635896" y="3284984"/>
            <a:ext cx="1296144" cy="1080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1187624" y="3429000"/>
            <a:ext cx="620233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400" b="1" dirty="0" smtClean="0">
                <a:solidFill>
                  <a:srgbClr val="C00000"/>
                </a:solidFill>
              </a:rPr>
              <a:t>これ</a:t>
            </a:r>
            <a:r>
              <a:rPr lang="ja-JP" altLang="en-US" sz="2400" b="1" dirty="0" smtClean="0">
                <a:solidFill>
                  <a:srgbClr val="C00000"/>
                </a:solidFill>
              </a:rPr>
              <a:t>をシェアードメモリにすれば速くなる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!(</a:t>
            </a:r>
            <a:r>
              <a:rPr lang="ja-JP" altLang="en-US" sz="2400" b="1" dirty="0" smtClean="0">
                <a:solidFill>
                  <a:srgbClr val="C00000"/>
                </a:solidFill>
              </a:rPr>
              <a:t>はず</a:t>
            </a:r>
            <a:r>
              <a:rPr lang="en-US" altLang="ja-JP" sz="2400" b="1" dirty="0" smtClean="0">
                <a:solidFill>
                  <a:srgbClr val="C00000"/>
                </a:solidFill>
              </a:rPr>
              <a:t>)</a:t>
            </a:r>
            <a:endParaRPr kumimoji="1" lang="ja-JP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(6/10)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シェアードメモリを利用するには、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ja-JP" altLang="en-US" dirty="0" smtClean="0"/>
              <a:t>修飾子</a:t>
            </a:r>
            <a:r>
              <a:rPr lang="en-US" altLang="ja-JP" dirty="0" smtClean="0"/>
              <a:t>__shared__</a:t>
            </a:r>
            <a:r>
              <a:rPr lang="ja-JP" altLang="en-US" dirty="0" smtClean="0"/>
              <a:t>をつけて</a:t>
            </a:r>
            <a:r>
              <a:rPr lang="ja-JP" altLang="en-US" dirty="0" smtClean="0"/>
              <a:t>宣言</a:t>
            </a:r>
            <a:endParaRPr lang="en-US" altLang="ja-JP" sz="800" dirty="0" smtClean="0"/>
          </a:p>
          <a:p>
            <a:pPr>
              <a:buNone/>
            </a:pPr>
            <a:endParaRPr lang="en-US" altLang="ja-JP" sz="800" dirty="0" smtClean="0"/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dev_as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[BLOCK_SIZE*BLOCK_SIZE];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__shared__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dev_bs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[BLOCK_SIZE*BLOCK_SIZE];</a:t>
            </a:r>
          </a:p>
          <a:p>
            <a:pPr>
              <a:buNone/>
            </a:pPr>
            <a:endParaRPr lang="en-US" altLang="ja-JP" sz="105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32</a:t>
            </a:fld>
            <a:endParaRPr lang="ja-JP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539552" y="4437112"/>
            <a:ext cx="2160240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4788024" y="4005064"/>
            <a:ext cx="432048" cy="21602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(7/10)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304603"/>
          </a:xfrm>
        </p:spPr>
        <p:txBody>
          <a:bodyPr/>
          <a:lstStyle/>
          <a:p>
            <a:r>
              <a:rPr lang="ja-JP" altLang="en-US" dirty="0" smtClean="0"/>
              <a:t>計算前に各スレッドがデータをコピー</a:t>
            </a:r>
            <a:endParaRPr lang="en-US" altLang="ja-JP" dirty="0" smtClean="0"/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; // </a:t>
            </a:r>
            <a:r>
              <a:rPr lang="ja-JP" altLang="en-US" sz="1600" dirty="0" smtClean="0">
                <a:latin typeface="Courier New" pitchFamily="49" charset="0"/>
                <a:cs typeface="Courier New" pitchFamily="49" charset="0"/>
              </a:rPr>
              <a:t>スレッドの位置</a:t>
            </a:r>
            <a:endParaRPr lang="en-US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(m = 0; m &lt; N/BLOCK_SIZE; m++) {</a:t>
            </a: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dev_as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BLOCK_SIZE+tx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dev_a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*N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+ (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BLOCK_SIZE+tx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)];</a:t>
            </a:r>
            <a:endParaRPr lang="ja-JP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dev_bs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BLOCK_SIZE+tx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dev_b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[(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m*</a:t>
            </a:r>
            <a:r>
              <a:rPr lang="en-US" altLang="ja-JP" sz="1600" dirty="0" err="1" smtClean="0">
                <a:latin typeface="Courier New" pitchFamily="49" charset="0"/>
                <a:cs typeface="Courier New" pitchFamily="49" charset="0"/>
              </a:rPr>
              <a:t>BLOCK_SIZE+ty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)*N 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+ j];</a:t>
            </a:r>
            <a:endParaRPr lang="ja-JP" altLang="ja-JP" sz="16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altLang="ja-JP" sz="16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altLang="ja-JP" sz="1600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33</a:t>
            </a:fld>
            <a:endParaRPr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971600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699792" y="4653136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796136" y="4653136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740352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444208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444208" y="4437112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956376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616530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dev_c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6876256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444208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740352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3491880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3491880" y="4437112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491880" y="6165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dev_b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3923928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491880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39552" y="4005064"/>
            <a:ext cx="2160240" cy="2160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187624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39552" y="61653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dev_a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971600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39552" y="5301208"/>
            <a:ext cx="2160240" cy="43204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1835696" y="4005064"/>
            <a:ext cx="432048" cy="21602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812360" y="4077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tx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ty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27984" y="407707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m=1</a:t>
            </a:r>
            <a:endParaRPr kumimoji="1" lang="ja-JP" altLang="en-US" dirty="0"/>
          </a:p>
        </p:txBody>
      </p:sp>
      <p:sp>
        <p:nvSpPr>
          <p:cNvPr id="44" name="正方形/長方形 43"/>
          <p:cNvSpPr/>
          <p:nvPr/>
        </p:nvSpPr>
        <p:spPr>
          <a:xfrm>
            <a:off x="4788024" y="4437112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5004048" y="4581128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27584" y="486916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m=1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788024" y="3212976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5004048" y="3356992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5292080" y="32849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dev_as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372200" y="3212976"/>
            <a:ext cx="432048" cy="432048"/>
          </a:xfrm>
          <a:prstGeom prst="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6588224" y="3356992"/>
            <a:ext cx="144016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876256" y="328498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dev_bs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>
            <a:stCxn id="36" idx="3"/>
            <a:endCxn id="48" idx="1"/>
          </p:cNvCxnSpPr>
          <p:nvPr/>
        </p:nvCxnSpPr>
        <p:spPr>
          <a:xfrm flipV="1">
            <a:off x="1331640" y="3429000"/>
            <a:ext cx="3672408" cy="122413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>
            <a:stCxn id="45" idx="3"/>
            <a:endCxn id="51" idx="2"/>
          </p:cNvCxnSpPr>
          <p:nvPr/>
        </p:nvCxnSpPr>
        <p:spPr>
          <a:xfrm flipV="1">
            <a:off x="5148064" y="3501008"/>
            <a:ext cx="1512168" cy="115212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467544" y="342900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コピー</a:t>
            </a:r>
            <a:r>
              <a:rPr kumimoji="1" lang="ja-JP" altLang="en-US" dirty="0" smtClean="0"/>
              <a:t>が終わるまで待つ</a:t>
            </a:r>
            <a:endParaRPr kumimoji="1" lang="ja-JP" altLang="en-US" dirty="0"/>
          </a:p>
        </p:txBody>
      </p:sp>
      <p:cxnSp>
        <p:nvCxnSpPr>
          <p:cNvPr id="53" name="直線矢印コネクタ 52"/>
          <p:cNvCxnSpPr/>
          <p:nvPr/>
        </p:nvCxnSpPr>
        <p:spPr>
          <a:xfrm flipV="1">
            <a:off x="2699792" y="3284984"/>
            <a:ext cx="28803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(8/10)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シェアードメモリを使って計算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(k = 0; k &lt; BLOCK_SIZE; k++) {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sum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dev_as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 * BLOCK_SIZE + k] *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dev_bs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[k 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* BLOCK_SIZE + </a:t>
            </a:r>
            <a:r>
              <a:rPr lang="en-US" altLang="ja-JP" sz="22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endParaRPr lang="en-US" altLang="ja-JP" sz="1000" dirty="0" smtClean="0"/>
          </a:p>
          <a:p>
            <a:pPr>
              <a:buNone/>
            </a:pPr>
            <a:endParaRPr lang="en-US" altLang="ja-JP" sz="1000" dirty="0" smtClean="0"/>
          </a:p>
          <a:p>
            <a:r>
              <a:rPr lang="ja-JP" altLang="en-US" dirty="0" smtClean="0"/>
              <a:t>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シェアードメモリを使うよう、</a:t>
            </a:r>
            <a:r>
              <a:rPr lang="en-US" altLang="ja-JP" dirty="0" smtClean="0"/>
              <a:t>matmul_gpu.cu</a:t>
            </a:r>
            <a:r>
              <a:rPr lang="ja-JP" altLang="en-US" dirty="0" smtClean="0"/>
              <a:t>を</a:t>
            </a:r>
            <a:r>
              <a:rPr lang="ja-JP" altLang="en-US" dirty="0" smtClean="0"/>
              <a:t>書き換えましょう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実行時間を計測・比較してみましょう</a:t>
            </a:r>
            <a:r>
              <a:rPr lang="ja-JP" altLang="en-US" dirty="0" smtClean="0"/>
              <a:t>。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34</a:t>
            </a:fld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44008" y="3284984"/>
            <a:ext cx="86409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644008" y="3501008"/>
            <a:ext cx="864096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0" y="42210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dev_as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08104" y="3284984"/>
            <a:ext cx="8002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/>
              <a:t>×</a:t>
            </a:r>
            <a:endParaRPr kumimoji="1" lang="ja-JP" altLang="en-US" sz="4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36296" y="3284984"/>
            <a:ext cx="4908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800" dirty="0" smtClean="0"/>
              <a:t>=</a:t>
            </a:r>
            <a:endParaRPr kumimoji="1" lang="ja-JP" altLang="en-US" sz="4800" dirty="0"/>
          </a:p>
        </p:txBody>
      </p:sp>
      <p:sp>
        <p:nvSpPr>
          <p:cNvPr id="12" name="正方形/長方形 11"/>
          <p:cNvSpPr/>
          <p:nvPr/>
        </p:nvSpPr>
        <p:spPr>
          <a:xfrm>
            <a:off x="6300192" y="3284984"/>
            <a:ext cx="864096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812360" y="3284984"/>
            <a:ext cx="864096" cy="86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6732240" y="3284984"/>
            <a:ext cx="144016" cy="8640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316416" y="3501008"/>
            <a:ext cx="144016" cy="144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28184" y="422108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dev_bs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100392" y="29249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tx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ty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(9/10)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ヒント </a:t>
            </a:r>
            <a:r>
              <a:rPr lang="en-US" altLang="ja-JP" dirty="0" smtClean="0"/>
              <a:t>(</a:t>
            </a:r>
            <a:r>
              <a:rPr lang="ja-JP" altLang="en-US" dirty="0" smtClean="0"/>
              <a:t>書き換えはカーネル関数のみ</a:t>
            </a:r>
            <a:r>
              <a:rPr lang="en-US" altLang="ja-JP" dirty="0" smtClean="0"/>
              <a:t>)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__global__ void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matmul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(…</a:t>
            </a:r>
            <a:r>
              <a:rPr lang="ja-JP" altLang="en-US" sz="2000" dirty="0" smtClean="0">
                <a:latin typeface="Courier New" pitchFamily="49" charset="0"/>
                <a:cs typeface="Courier New" pitchFamily="49" charset="0"/>
              </a:rPr>
              <a:t>略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…)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threadIdx.x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threadIdx.y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j, k, m;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sum = 0;</a:t>
            </a:r>
          </a:p>
          <a:p>
            <a:pPr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j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blockIdx.x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blockDim.x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blockIdx.y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blockDim.y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ty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35</a:t>
            </a:fld>
            <a:endParaRPr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75656" y="2492896"/>
            <a:ext cx="396044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2000" dirty="0" smtClean="0">
                <a:solidFill>
                  <a:schemeClr val="tx1"/>
                </a:solidFill>
              </a:rPr>
              <a:t>シェアードメモリ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dev_as</a:t>
            </a:r>
            <a:r>
              <a:rPr lang="ja-JP" altLang="en-US" sz="2000" dirty="0" smtClean="0">
                <a:solidFill>
                  <a:schemeClr val="tx1"/>
                </a:solidFill>
              </a:rPr>
              <a:t>の宣言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</a:rPr>
              <a:t>シェアードメモリ</a:t>
            </a:r>
            <a:r>
              <a:rPr lang="en-US" altLang="ja-JP" sz="2000" dirty="0" err="1" smtClean="0">
                <a:solidFill>
                  <a:schemeClr val="tx1"/>
                </a:solidFill>
              </a:rPr>
              <a:t>dev_bs</a:t>
            </a:r>
            <a:r>
              <a:rPr lang="ja-JP" altLang="en-US" sz="2000" dirty="0" smtClean="0">
                <a:solidFill>
                  <a:schemeClr val="tx1"/>
                </a:solidFill>
              </a:rPr>
              <a:t>の宣言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～シェアードメモリの利用 </a:t>
            </a:r>
            <a:r>
              <a:rPr lang="en-US" altLang="ja-JP" sz="3600" dirty="0" smtClean="0"/>
              <a:t>(10/10)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(m = 0; m &lt; N/BLOCK_SIZE; m++)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__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syncthreads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for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(k = 0; k &lt; BLOCK_SIZE; k++)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	sum +=                *                ;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* N + j] = sum;</a:t>
            </a: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36</a:t>
            </a:fld>
            <a:endParaRPr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403648" y="1628800"/>
            <a:ext cx="396044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dirty="0" err="1" smtClean="0">
                <a:solidFill>
                  <a:schemeClr val="tx1"/>
                </a:solidFill>
              </a:rPr>
              <a:t>dev_as</a:t>
            </a:r>
            <a:r>
              <a:rPr lang="ja-JP" altLang="en-US" sz="2000" dirty="0" smtClean="0">
                <a:solidFill>
                  <a:schemeClr val="tx1"/>
                </a:solidFill>
              </a:rPr>
              <a:t>にデータをコピー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r>
              <a:rPr lang="en-US" altLang="ja-JP" sz="2000" dirty="0" err="1" smtClean="0">
                <a:solidFill>
                  <a:schemeClr val="tx1"/>
                </a:solidFill>
              </a:rPr>
              <a:t>dev_bs</a:t>
            </a:r>
            <a:r>
              <a:rPr lang="ja-JP" altLang="en-US" sz="2000" dirty="0" smtClean="0">
                <a:solidFill>
                  <a:schemeClr val="tx1"/>
                </a:solidFill>
              </a:rPr>
              <a:t>にデータをコピー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419872" y="3068960"/>
            <a:ext cx="2160240" cy="351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dirty="0" err="1" smtClean="0">
                <a:solidFill>
                  <a:schemeClr val="tx1"/>
                </a:solidFill>
              </a:rPr>
              <a:t>dev_as</a:t>
            </a:r>
            <a:r>
              <a:rPr lang="ja-JP" altLang="en-US" sz="2000" dirty="0" smtClean="0">
                <a:solidFill>
                  <a:schemeClr val="tx1"/>
                </a:solidFill>
              </a:rPr>
              <a:t>内のデータ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12160" y="3068960"/>
            <a:ext cx="2160240" cy="351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dirty="0" err="1" smtClean="0">
                <a:solidFill>
                  <a:schemeClr val="tx1"/>
                </a:solidFill>
              </a:rPr>
              <a:t>dev_as</a:t>
            </a:r>
            <a:r>
              <a:rPr lang="ja-JP" altLang="en-US" sz="2000" dirty="0" smtClean="0">
                <a:solidFill>
                  <a:schemeClr val="tx1"/>
                </a:solidFill>
              </a:rPr>
              <a:t>内のデータ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～ゼロコピーホストメモリの利用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endParaRPr lang="en-US" altLang="ja-JP" sz="2400" dirty="0" smtClean="0"/>
          </a:p>
          <a:p>
            <a:r>
              <a:rPr lang="en-US" altLang="ja-JP" dirty="0" smtClean="0"/>
              <a:t>GPU</a:t>
            </a:r>
            <a:r>
              <a:rPr lang="ja-JP" altLang="en-US" dirty="0" smtClean="0"/>
              <a:t>と</a:t>
            </a:r>
            <a:r>
              <a:rPr lang="en-US" altLang="ja-JP" dirty="0" smtClean="0"/>
              <a:t>CPU</a:t>
            </a:r>
            <a:r>
              <a:rPr lang="ja-JP" altLang="en-US" dirty="0" smtClean="0"/>
              <a:t>の双方からアクセス可能な</a:t>
            </a:r>
            <a:r>
              <a:rPr lang="ja-JP" altLang="en-US" dirty="0" smtClean="0"/>
              <a:t>メモリ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cudaMemcpy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に</a:t>
            </a:r>
            <a:r>
              <a:rPr lang="ja-JP" altLang="en-US" dirty="0" smtClean="0"/>
              <a:t>よるコピーが不要</a:t>
            </a:r>
            <a:endParaRPr lang="en-US" altLang="ja-JP" dirty="0" smtClean="0"/>
          </a:p>
          <a:p>
            <a:r>
              <a:rPr lang="ja-JP" altLang="en-US" dirty="0" smtClean="0"/>
              <a:t>ゼロコピーホストメモリの確保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cudaHostAlloc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size,</a:t>
            </a:r>
          </a:p>
          <a:p>
            <a:pPr>
              <a:buNone/>
            </a:pP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cudaHostAllocMapped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cudaHostAllocWriteCombined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altLang="ja-JP" dirty="0" smtClean="0"/>
              <a:t>GPU</a:t>
            </a:r>
            <a:r>
              <a:rPr lang="ja-JP" altLang="en-US" dirty="0" smtClean="0"/>
              <a:t>からアクセスするためのポインタの取得</a:t>
            </a:r>
            <a:endParaRPr lang="en-US" altLang="ja-JP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cudaHostGetDevicePointer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dev_ptr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ja-JP" sz="2000" dirty="0" err="1" smtClean="0">
                <a:latin typeface="Courier New" pitchFamily="49" charset="0"/>
                <a:cs typeface="Courier New" pitchFamily="49" charset="0"/>
              </a:rPr>
              <a:t>ptr</a:t>
            </a:r>
            <a:r>
              <a:rPr lang="en-US" altLang="ja-JP" sz="2000" dirty="0" smtClean="0">
                <a:latin typeface="Courier New" pitchFamily="49" charset="0"/>
                <a:cs typeface="Courier New" pitchFamily="49" charset="0"/>
              </a:rPr>
              <a:t>, 0);</a:t>
            </a:r>
          </a:p>
          <a:p>
            <a:pPr>
              <a:buNone/>
            </a:pPr>
            <a:endParaRPr lang="en-US" altLang="ja-JP" sz="1100" dirty="0" smtClean="0"/>
          </a:p>
          <a:p>
            <a:r>
              <a:rPr lang="ja-JP" altLang="en-US" dirty="0" smtClean="0"/>
              <a:t>演習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実際に置き換えて、実行時間を計測しましょう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37</a:t>
            </a:fld>
            <a:endParaRPr lang="ja-JP" altLang="en-US"/>
          </a:p>
        </p:txBody>
      </p:sp>
      <p:sp>
        <p:nvSpPr>
          <p:cNvPr id="5" name="四角形吹き出し 4"/>
          <p:cNvSpPr/>
          <p:nvPr/>
        </p:nvSpPr>
        <p:spPr>
          <a:xfrm>
            <a:off x="7020272" y="1196752"/>
            <a:ext cx="1512168" cy="576064"/>
          </a:xfrm>
          <a:prstGeom prst="wedgeRectCallout">
            <a:avLst>
              <a:gd name="adj1" fmla="val -121306"/>
              <a:gd name="adj2" fmla="val -76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5.5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～その他 </a:t>
            </a:r>
            <a:r>
              <a:rPr lang="en-US" altLang="ja-JP" sz="3600" dirty="0" smtClean="0"/>
              <a:t>(1/4)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ローカル変数の利用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ローカル変数にはレジスタが用いられる</a:t>
            </a:r>
            <a:endParaRPr lang="en-US" altLang="ja-JP" dirty="0" smtClean="0"/>
          </a:p>
          <a:p>
            <a:r>
              <a:rPr lang="ja-JP" altLang="en-US" dirty="0" smtClean="0"/>
              <a:t>コアレッシングの利用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隣接するスレッドが隣接するグローバルメモリにアクセスすると、まとめて実行される</a:t>
            </a:r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38</a:t>
            </a:fld>
            <a:endParaRPr lang="ja-JP" altLang="en-US"/>
          </a:p>
        </p:txBody>
      </p:sp>
      <p:pic>
        <p:nvPicPr>
          <p:cNvPr id="5" name="図 4" descr="コアレッシング_OK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28" y="3933056"/>
            <a:ext cx="3885714" cy="2544762"/>
          </a:xfrm>
          <a:prstGeom prst="rect">
            <a:avLst/>
          </a:prstGeom>
        </p:spPr>
      </p:pic>
      <p:sp>
        <p:nvSpPr>
          <p:cNvPr id="6" name="四角形吹き出し 5"/>
          <p:cNvSpPr/>
          <p:nvPr/>
        </p:nvSpPr>
        <p:spPr>
          <a:xfrm>
            <a:off x="6084168" y="908720"/>
            <a:ext cx="1512168" cy="576064"/>
          </a:xfrm>
          <a:prstGeom prst="wedgeRectCallout">
            <a:avLst>
              <a:gd name="adj1" fmla="val -121306"/>
              <a:gd name="adj2" fmla="val -7669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テキスト</a:t>
            </a:r>
            <a:r>
              <a:rPr kumimoji="1" lang="en-US" altLang="ja-JP" dirty="0" smtClean="0">
                <a:solidFill>
                  <a:schemeClr val="tx1"/>
                </a:solidFill>
              </a:rPr>
              <a:t>5.6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演習環境 </a:t>
            </a:r>
            <a:r>
              <a:rPr lang="en-US" altLang="ja-JP" sz="4000" dirty="0" smtClean="0"/>
              <a:t>(2/2)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演習で使うファイルは、「</a:t>
            </a:r>
            <a:r>
              <a:rPr lang="en-US" altLang="ja-JP" dirty="0" smtClean="0">
                <a:solidFill>
                  <a:srgbClr val="C00000"/>
                </a:solidFill>
              </a:rPr>
              <a:t>/home/courseware/</a:t>
            </a:r>
            <a:r>
              <a:rPr lang="en-US" altLang="ja-JP" dirty="0" err="1" smtClean="0">
                <a:solidFill>
                  <a:srgbClr val="C00000"/>
                </a:solidFill>
              </a:rPr>
              <a:t>cuda</a:t>
            </a:r>
            <a:r>
              <a:rPr lang="en-US" altLang="ja-JP" dirty="0" smtClean="0">
                <a:solidFill>
                  <a:srgbClr val="C00000"/>
                </a:solidFill>
              </a:rPr>
              <a:t>/</a:t>
            </a:r>
            <a:r>
              <a:rPr lang="ja-JP" altLang="en-US" dirty="0" smtClean="0"/>
              <a:t>」以下にあります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 /home/courseware/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/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cp /home/courseware/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cuda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/helloworld.cu  .</a:t>
            </a:r>
            <a:endParaRPr lang="ja-JP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</a:t>
            </a:fld>
            <a:endParaRPr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～その他 </a:t>
            </a:r>
            <a:r>
              <a:rPr lang="en-US" altLang="ja-JP" sz="3600" dirty="0" smtClean="0"/>
              <a:t>(2/4)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WARP</a:t>
            </a:r>
            <a:r>
              <a:rPr lang="ja-JP" altLang="en-US" dirty="0" smtClean="0"/>
              <a:t>ダイバージェントの削減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if</a:t>
            </a:r>
            <a:r>
              <a:rPr lang="ja-JP" altLang="en-US" dirty="0" smtClean="0"/>
              <a:t>文などの異なる制御フローも同時に実行される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39</a:t>
            </a:fld>
            <a:endParaRPr lang="ja-JP" altLang="en-US"/>
          </a:p>
        </p:txBody>
      </p:sp>
      <p:pic>
        <p:nvPicPr>
          <p:cNvPr id="5" name="図 4" descr="WARPダイバージェント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4" y="2636912"/>
            <a:ext cx="6273810" cy="355381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～その他 </a:t>
            </a:r>
            <a:r>
              <a:rPr lang="en-US" altLang="ja-JP" sz="3600" dirty="0" smtClean="0"/>
              <a:t>(3/4)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バンクコンフリクトの削減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同時アクセスできないバンクに集中すると速度が低下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40</a:t>
            </a:fld>
            <a:endParaRPr lang="ja-JP" altLang="en-US"/>
          </a:p>
        </p:txBody>
      </p:sp>
      <p:pic>
        <p:nvPicPr>
          <p:cNvPr id="5" name="図 4" descr="バンクコンフリクト_NG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8" y="2564904"/>
            <a:ext cx="3885714" cy="38171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高速化</a:t>
            </a:r>
            <a:r>
              <a:rPr lang="ja-JP" altLang="en-US" sz="3600" dirty="0" smtClean="0"/>
              <a:t>～その他 </a:t>
            </a:r>
            <a:r>
              <a:rPr lang="en-US" altLang="ja-JP" sz="3600" dirty="0" smtClean="0"/>
              <a:t>(4/4)</a:t>
            </a:r>
            <a:endParaRPr lang="ja-JP" altLang="en-US" sz="36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ループ展開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条件分岐がなくなり速くなる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こともある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/>
              <a:t>コードサイズは増加</a:t>
            </a:r>
            <a:endParaRPr lang="en-US" altLang="ja-JP" dirty="0" smtClean="0"/>
          </a:p>
          <a:p>
            <a:r>
              <a:rPr lang="ja-JP" altLang="en-US" dirty="0" smtClean="0"/>
              <a:t>複数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の利用</a:t>
            </a:r>
            <a:endParaRPr lang="en-US" altLang="ja-JP" dirty="0" smtClean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41</a:t>
            </a:fld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コンパイル・実行 </a:t>
            </a:r>
            <a:r>
              <a:rPr lang="en-US" altLang="ja-JP" sz="4000" dirty="0" smtClean="0"/>
              <a:t>(1/3)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コンパイル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helloworld.cu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  helloworld.cu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helloworld.cu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  helloworld.cu</a:t>
            </a:r>
          </a:p>
          <a:p>
            <a:r>
              <a:rPr lang="ja-JP" altLang="en-US" dirty="0" smtClean="0"/>
              <a:t>実行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./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helloworld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 Hello, World!</a:t>
            </a:r>
            <a:endParaRPr lang="ja-JP" alt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コンパイル・実行 </a:t>
            </a:r>
            <a:r>
              <a:rPr lang="en-US" altLang="ja-JP" sz="4000" dirty="0" smtClean="0"/>
              <a:t>(2/3)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特定のアーキテクチャ用にコンパイル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–arch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sm_30 helloworld.cu</a:t>
            </a:r>
          </a:p>
          <a:p>
            <a:pPr>
              <a:buNone/>
            </a:pPr>
            <a:endParaRPr lang="en-US" altLang="ja-JP" sz="1000" dirty="0" smtClean="0"/>
          </a:p>
          <a:p>
            <a:r>
              <a:rPr lang="ja-JP" altLang="en-US" dirty="0" smtClean="0"/>
              <a:t>レジスタやメモリの使用量の確認</a:t>
            </a:r>
            <a:endParaRPr lang="en-US" altLang="ja-JP" sz="22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ja-JP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Xptxas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–v 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matmul_gpuX.cu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ptxas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info    : 0 bytes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gmem</a:t>
            </a:r>
            <a:endParaRPr lang="en-US" altLang="ja-JP" sz="1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ptxas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info    : Compiling entry function '_Z6matmulPi' for 'sm_10'</a:t>
            </a:r>
          </a:p>
          <a:p>
            <a:pPr>
              <a:buNone/>
            </a:pP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ptxas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 info    : Used 14 registers, 2072 bytes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, 8 bytes </a:t>
            </a:r>
            <a:r>
              <a:rPr lang="en-US" altLang="ja-JP" sz="1400" dirty="0" err="1" smtClean="0">
                <a:latin typeface="Courier New" pitchFamily="49" charset="0"/>
                <a:cs typeface="Courier New" pitchFamily="49" charset="0"/>
              </a:rPr>
              <a:t>cmem</a:t>
            </a:r>
            <a:r>
              <a:rPr lang="en-US" altLang="ja-JP" sz="1400" dirty="0" smtClean="0">
                <a:latin typeface="Courier New" pitchFamily="49" charset="0"/>
                <a:cs typeface="Courier New" pitchFamily="49" charset="0"/>
              </a:rPr>
              <a:t>[1]</a:t>
            </a:r>
          </a:p>
          <a:p>
            <a:pPr>
              <a:buNone/>
            </a:pPr>
            <a:r>
              <a:rPr lang="en-US" altLang="ja-JP" sz="2000" dirty="0" smtClean="0"/>
              <a:t>	…</a:t>
            </a:r>
            <a:endParaRPr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5</a:t>
            </a:fld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コンパイル・実行 </a:t>
            </a:r>
            <a:r>
              <a:rPr lang="en-US" altLang="ja-JP" sz="4000" dirty="0" smtClean="0"/>
              <a:t>(3/3)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PTX</a:t>
            </a:r>
            <a:r>
              <a:rPr lang="ja-JP" altLang="en-US" dirty="0" smtClean="0"/>
              <a:t>の出力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ja-JP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helloworld.cu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helloworld.cu  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helloworld.ptx</a:t>
            </a:r>
          </a:p>
          <a:p>
            <a:pPr>
              <a:buNone/>
            </a:pPr>
            <a:endParaRPr lang="en-US" altLang="ja-JP" sz="1000" dirty="0" smtClean="0">
              <a:solidFill>
                <a:srgbClr val="C00000"/>
              </a:solidFill>
            </a:endParaRPr>
          </a:p>
          <a:p>
            <a:r>
              <a:rPr lang="en-US" altLang="ja-JP" dirty="0" smtClean="0"/>
              <a:t>CUBIN</a:t>
            </a:r>
            <a:r>
              <a:rPr lang="ja-JP" altLang="en-US" dirty="0" smtClean="0"/>
              <a:t>の出力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ja-JP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cubin</a:t>
            </a:r>
            <a:r>
              <a:rPr lang="en-US" altLang="ja-JP" sz="24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helloworld.cu</a:t>
            </a: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400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altLang="ja-JP" sz="24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	helloworld.cu   </a:t>
            </a:r>
            <a:r>
              <a:rPr lang="en-US" altLang="ja-JP" sz="24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helloworld.cubin</a:t>
            </a:r>
            <a:r>
              <a:rPr lang="en-US" altLang="ja-JP" sz="2400" dirty="0" smtClean="0">
                <a:latin typeface="Courier New" pitchFamily="49" charset="0"/>
                <a:cs typeface="Courier New" pitchFamily="49" charset="0"/>
              </a:rPr>
              <a:t>  helloworld.ptx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6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08104" y="1124744"/>
            <a:ext cx="3424977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PTX(Parallel Thread Execution)</a:t>
            </a:r>
          </a:p>
          <a:p>
            <a:r>
              <a:rPr lang="en-US" altLang="ja-JP" dirty="0" smtClean="0"/>
              <a:t>… </a:t>
            </a:r>
            <a:r>
              <a:rPr lang="ja-JP" altLang="en-US" dirty="0" smtClean="0"/>
              <a:t>仮想的なアセンブリ言語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CUBIN(CUDA </a:t>
            </a:r>
            <a:r>
              <a:rPr lang="en-US" altLang="ja-JP" dirty="0" err="1" smtClean="0"/>
              <a:t>BINary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… GPU</a:t>
            </a:r>
            <a:r>
              <a:rPr kumimoji="1" lang="ja-JP" altLang="en-US" dirty="0" smtClean="0"/>
              <a:t>のバイナリ</a:t>
            </a:r>
            <a:r>
              <a:rPr kumimoji="1" lang="en-US" altLang="ja-JP" dirty="0" smtClean="0"/>
              <a:t>(ELF</a:t>
            </a:r>
            <a:r>
              <a:rPr kumimoji="1" lang="ja-JP" altLang="en-US" dirty="0" smtClean="0"/>
              <a:t>形式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デバイスコードの確認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CU</a:t>
            </a:r>
            <a:r>
              <a:rPr lang="ja-JP" altLang="en-US" dirty="0" smtClean="0"/>
              <a:t>→</a:t>
            </a:r>
            <a:r>
              <a:rPr lang="en-US" altLang="ja-JP" dirty="0" smtClean="0"/>
              <a:t>PTX</a:t>
            </a:r>
            <a:r>
              <a:rPr lang="ja-JP" altLang="en-US" dirty="0" smtClean="0"/>
              <a:t>→</a:t>
            </a:r>
            <a:r>
              <a:rPr lang="en-US" altLang="ja-JP" dirty="0" smtClean="0"/>
              <a:t>CUBIN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nvcc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helloworld.cu</a:t>
            </a: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ptxas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helloworld.ptx</a:t>
            </a:r>
          </a:p>
          <a:p>
            <a:r>
              <a:rPr lang="ja-JP" altLang="en-US" dirty="0" smtClean="0"/>
              <a:t>実行ファイル</a:t>
            </a:r>
            <a:r>
              <a:rPr lang="en-US" altLang="ja-JP" dirty="0" smtClean="0"/>
              <a:t>(FATBIN)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CUBIN</a:t>
            </a:r>
            <a:r>
              <a:rPr lang="ja-JP" altLang="en-US" dirty="0" smtClean="0"/>
              <a:t>の確認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cuobjdump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altLang="ja-JP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dirty="0" smtClean="0"/>
              <a:t>ELF</a:t>
            </a:r>
            <a:r>
              <a:rPr lang="ja-JP" altLang="en-US" dirty="0" smtClean="0"/>
              <a:t>や</a:t>
            </a:r>
            <a:r>
              <a:rPr lang="en-US" altLang="ja-JP" dirty="0" smtClean="0"/>
              <a:t>PTX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SASS</a:t>
            </a:r>
            <a:r>
              <a:rPr lang="ja-JP" altLang="en-US" dirty="0" smtClean="0"/>
              <a:t>の確認</a:t>
            </a:r>
            <a:endParaRPr lang="en-US" altLang="ja-JP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cuobjdump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–elf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altLang="ja-JP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cuobjdump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altLang="ja-JP" sz="28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ptx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altLang="ja-JP" sz="2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	$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cuobjdump</a:t>
            </a:r>
            <a:r>
              <a:rPr lang="en-US" altLang="ja-JP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–sass </a:t>
            </a:r>
            <a:r>
              <a:rPr lang="en-US" altLang="ja-JP" sz="2800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en-US" altLang="ja-JP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7</a:t>
            </a:fld>
            <a:endParaRPr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12160" y="3933056"/>
            <a:ext cx="282647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FATBIN(FAT </a:t>
            </a:r>
            <a:r>
              <a:rPr kumimoji="1" lang="en-US" altLang="ja-JP" dirty="0" err="1" smtClean="0"/>
              <a:t>BINary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… </a:t>
            </a:r>
            <a:r>
              <a:rPr lang="en-US" altLang="ja-JP" dirty="0" smtClean="0"/>
              <a:t>GPU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バイナリ</a:t>
            </a:r>
            <a:r>
              <a:rPr lang="en-US" altLang="ja-JP" dirty="0" smtClean="0"/>
              <a:t>(</a:t>
            </a:r>
            <a:r>
              <a:rPr lang="ja-JP" altLang="en-US" dirty="0" smtClean="0"/>
              <a:t>複数</a:t>
            </a:r>
            <a:r>
              <a:rPr lang="en-US" altLang="ja-JP" dirty="0" smtClean="0"/>
              <a:t>)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 smtClean="0"/>
              <a:t>SASS(</a:t>
            </a:r>
            <a:r>
              <a:rPr lang="en-US" altLang="ja-JP" dirty="0" err="1" smtClean="0"/>
              <a:t>Shader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ASSembly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… GPU</a:t>
            </a:r>
            <a:r>
              <a:rPr kumimoji="1" lang="ja-JP" altLang="en-US" dirty="0" smtClean="0"/>
              <a:t>アセンブリ言語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ビルド処理のまとめ</a:t>
            </a:r>
            <a:endParaRPr lang="ja-JP" altLang="en-US" sz="4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8</a:t>
            </a:fld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771800" y="1340768"/>
            <a:ext cx="259228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CUDA Source (CU)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6228184" y="1988840"/>
            <a:ext cx="180020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PTX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28184" y="3068960"/>
            <a:ext cx="1800200" cy="576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CUBIN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796136" y="4077072"/>
            <a:ext cx="2664296" cy="1080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FATBIN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020272" y="4221088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PTX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020272" y="4653136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CUBIN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771800" y="5301208"/>
            <a:ext cx="2592288" cy="1080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400" dirty="0" smtClean="0">
                <a:solidFill>
                  <a:schemeClr val="tx1"/>
                </a:solidFill>
              </a:rPr>
              <a:t>x86</a:t>
            </a:r>
          </a:p>
          <a:p>
            <a:r>
              <a:rPr kumimoji="1" lang="en-US" altLang="ja-JP" sz="2400" dirty="0" smtClean="0">
                <a:solidFill>
                  <a:schemeClr val="tx1"/>
                </a:solidFill>
              </a:rPr>
              <a:t>ELF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635896" y="5445224"/>
            <a:ext cx="1584176" cy="3600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Host Binary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635896" y="5877272"/>
            <a:ext cx="1584176" cy="36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smtClean="0">
                <a:solidFill>
                  <a:schemeClr val="tx1"/>
                </a:solidFill>
              </a:rPr>
              <a:t>FATBIN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23528" y="2708920"/>
            <a:ext cx="2232248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Host  Code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23528" y="3861048"/>
            <a:ext cx="2232248" cy="5760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Host  Binary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/>
          <p:cNvCxnSpPr>
            <a:endCxn id="7" idx="1"/>
          </p:cNvCxnSpPr>
          <p:nvPr/>
        </p:nvCxnSpPr>
        <p:spPr>
          <a:xfrm>
            <a:off x="5220072" y="1916832"/>
            <a:ext cx="100811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endCxn id="8" idx="1"/>
          </p:cNvCxnSpPr>
          <p:nvPr/>
        </p:nvCxnSpPr>
        <p:spPr>
          <a:xfrm>
            <a:off x="4860032" y="1916832"/>
            <a:ext cx="1368152" cy="144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4427984" y="1916832"/>
            <a:ext cx="1368152" cy="2160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7" idx="2"/>
            <a:endCxn id="8" idx="0"/>
          </p:cNvCxnSpPr>
          <p:nvPr/>
        </p:nvCxnSpPr>
        <p:spPr>
          <a:xfrm>
            <a:off x="7128284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8" idx="2"/>
            <a:endCxn id="9" idx="0"/>
          </p:cNvCxnSpPr>
          <p:nvPr/>
        </p:nvCxnSpPr>
        <p:spPr>
          <a:xfrm>
            <a:off x="7128284" y="364502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>
            <a:stCxn id="6" idx="2"/>
            <a:endCxn id="12" idx="0"/>
          </p:cNvCxnSpPr>
          <p:nvPr/>
        </p:nvCxnSpPr>
        <p:spPr>
          <a:xfrm>
            <a:off x="4067944" y="1916832"/>
            <a:ext cx="0" cy="33843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>
            <a:stCxn id="9" idx="2"/>
            <a:endCxn id="14" idx="3"/>
          </p:cNvCxnSpPr>
          <p:nvPr/>
        </p:nvCxnSpPr>
        <p:spPr>
          <a:xfrm flipH="1">
            <a:off x="5220072" y="5157192"/>
            <a:ext cx="1908212" cy="900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>
            <a:endCxn id="15" idx="0"/>
          </p:cNvCxnSpPr>
          <p:nvPr/>
        </p:nvCxnSpPr>
        <p:spPr>
          <a:xfrm flipH="1">
            <a:off x="1439652" y="1916832"/>
            <a:ext cx="1548172" cy="7920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5" idx="2"/>
            <a:endCxn id="16" idx="0"/>
          </p:cNvCxnSpPr>
          <p:nvPr/>
        </p:nvCxnSpPr>
        <p:spPr>
          <a:xfrm>
            <a:off x="1439652" y="3284984"/>
            <a:ext cx="0" cy="57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6" idx="2"/>
            <a:endCxn id="13" idx="1"/>
          </p:cNvCxnSpPr>
          <p:nvPr/>
        </p:nvCxnSpPr>
        <p:spPr>
          <a:xfrm>
            <a:off x="1439652" y="4437112"/>
            <a:ext cx="2196244" cy="11881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8244408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stCxn id="7" idx="3"/>
          </p:cNvCxnSpPr>
          <p:nvPr/>
        </p:nvCxnSpPr>
        <p:spPr>
          <a:xfrm>
            <a:off x="8028384" y="2276872"/>
            <a:ext cx="21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5724128" y="148478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nvcc</a:t>
            </a:r>
            <a:r>
              <a:rPr kumimoji="1"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-</a:t>
            </a:r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ptx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475656" y="3356992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kumimoji="1" lang="ja-JP" alt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など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03848" y="2924944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nvcc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4788024" y="3068960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nvcc</a:t>
            </a:r>
            <a:endParaRPr kumimoji="1" lang="en-US" altLang="ja-JP" sz="2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fatbin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7236296" y="263691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ptxas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164288" y="3645024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fatbinary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5148064" y="2276872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nvcc</a:t>
            </a:r>
            <a:endParaRPr kumimoji="1" lang="en-US" altLang="ja-JP" sz="2000" dirty="0" smtClean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altLang="ja-JP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ja-JP" sz="2000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cubin</a:t>
            </a:r>
            <a:endParaRPr kumimoji="1" lang="ja-JP" altLang="en-US" sz="2000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12261</TotalTime>
  <Words>1231</Words>
  <Application>Microsoft Office PowerPoint</Application>
  <PresentationFormat>画面に合わせる (4:3)</PresentationFormat>
  <Paragraphs>546</Paragraphs>
  <Slides>42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courseware_axe_20131227</vt:lpstr>
      <vt:lpstr>スライド 0</vt:lpstr>
      <vt:lpstr>演習</vt:lpstr>
      <vt:lpstr>演習環境 (1/2)</vt:lpstr>
      <vt:lpstr>演習環境 (2/2)</vt:lpstr>
      <vt:lpstr>コンパイル・実行 (1/3)</vt:lpstr>
      <vt:lpstr>コンパイル・実行 (2/3)</vt:lpstr>
      <vt:lpstr>コンパイル・実行 (3/3)</vt:lpstr>
      <vt:lpstr>デバイスコードの確認</vt:lpstr>
      <vt:lpstr>ビルド処理のまとめ</vt:lpstr>
      <vt:lpstr>デバッグ</vt:lpstr>
      <vt:lpstr>行列計算の例</vt:lpstr>
      <vt:lpstr>行列の積 – main関数 (1/3)</vt:lpstr>
      <vt:lpstr>行列の積 – main関数 (2/3)</vt:lpstr>
      <vt:lpstr>行列の積 – main関数 (3/3)</vt:lpstr>
      <vt:lpstr>行列の積 – カーネル関数</vt:lpstr>
      <vt:lpstr>行列の積 – CPUで計算する場合</vt:lpstr>
      <vt:lpstr>使用するデバイスの選択</vt:lpstr>
      <vt:lpstr>行列計算の高速化</vt:lpstr>
      <vt:lpstr>高速化～テクスチャメモリの利用 (1/7)</vt:lpstr>
      <vt:lpstr>高速化～テクスチャメモリの利用 (2/7)</vt:lpstr>
      <vt:lpstr>高速化～テクスチャメモリの利用 (3/7)</vt:lpstr>
      <vt:lpstr>高速化～テクスチャメモリの利用 (4/7)</vt:lpstr>
      <vt:lpstr>高速化～テクスチャメモリの利用 (5/7)</vt:lpstr>
      <vt:lpstr>高速化～テクスチャメモリの利用 (6/7)</vt:lpstr>
      <vt:lpstr>高速化～テクスチャメモリの利用 (7/7)</vt:lpstr>
      <vt:lpstr>高速化～page-lockedなホストメモリの利用</vt:lpstr>
      <vt:lpstr>高速化～シェアードメモリの利用 (1/10)</vt:lpstr>
      <vt:lpstr>高速化～シェアードメモリの利用 (2/10)</vt:lpstr>
      <vt:lpstr>高速化～シェアードメモリの利用 (3/10)</vt:lpstr>
      <vt:lpstr>高速化～シェアードメモリの利用 (4/10)</vt:lpstr>
      <vt:lpstr>高速化～シェアードメモリの利用 (5/10)</vt:lpstr>
      <vt:lpstr>高速化～シェアードメモリの利用 (5/10)</vt:lpstr>
      <vt:lpstr>高速化～シェアードメモリの利用 (6/10)</vt:lpstr>
      <vt:lpstr>高速化～シェアードメモリの利用 (7/10)</vt:lpstr>
      <vt:lpstr>高速化～シェアードメモリの利用 (8/10)</vt:lpstr>
      <vt:lpstr>高速化～シェアードメモリの利用 (9/10)</vt:lpstr>
      <vt:lpstr>高速化～シェアードメモリの利用 (10/10)</vt:lpstr>
      <vt:lpstr>高速化～ゼロコピーホストメモリの利用</vt:lpstr>
      <vt:lpstr>高速化～その他 (1/4)</vt:lpstr>
      <vt:lpstr>高速化～その他 (2/4)</vt:lpstr>
      <vt:lpstr>高速化～その他 (3/4)</vt:lpstr>
      <vt:lpstr>高速化～その他 (4/4)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subject>データツールファースト</dc:subject>
  <dc:creator>usuda</dc:creator>
  <cp:lastModifiedBy>usuda</cp:lastModifiedBy>
  <cp:revision>378</cp:revision>
  <dcterms:created xsi:type="dcterms:W3CDTF">2014-01-31T04:16:07Z</dcterms:created>
  <dcterms:modified xsi:type="dcterms:W3CDTF">2014-03-25T05:14:49Z</dcterms:modified>
</cp:coreProperties>
</file>