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115"/>
  </p:notesMasterIdLst>
  <p:handoutMasterIdLst>
    <p:handoutMasterId r:id="rId116"/>
  </p:handoutMasterIdLst>
  <p:sldIdLst>
    <p:sldId id="382" r:id="rId2"/>
    <p:sldId id="490" r:id="rId3"/>
    <p:sldId id="256" r:id="rId4"/>
    <p:sldId id="488" r:id="rId5"/>
    <p:sldId id="259" r:id="rId6"/>
    <p:sldId id="260" r:id="rId7"/>
    <p:sldId id="468" r:id="rId8"/>
    <p:sldId id="379" r:id="rId9"/>
    <p:sldId id="378" r:id="rId10"/>
    <p:sldId id="380" r:id="rId11"/>
    <p:sldId id="381" r:id="rId12"/>
    <p:sldId id="324" r:id="rId13"/>
    <p:sldId id="325" r:id="rId14"/>
    <p:sldId id="351" r:id="rId15"/>
    <p:sldId id="383" r:id="rId16"/>
    <p:sldId id="384" r:id="rId17"/>
    <p:sldId id="385" r:id="rId18"/>
    <p:sldId id="386" r:id="rId19"/>
    <p:sldId id="387" r:id="rId20"/>
    <p:sldId id="431" r:id="rId21"/>
    <p:sldId id="432" r:id="rId22"/>
    <p:sldId id="433" r:id="rId23"/>
    <p:sldId id="470" r:id="rId24"/>
    <p:sldId id="471" r:id="rId25"/>
    <p:sldId id="469" r:id="rId26"/>
    <p:sldId id="434" r:id="rId27"/>
    <p:sldId id="435" r:id="rId28"/>
    <p:sldId id="436" r:id="rId29"/>
    <p:sldId id="437" r:id="rId30"/>
    <p:sldId id="438" r:id="rId31"/>
    <p:sldId id="441" r:id="rId32"/>
    <p:sldId id="472" r:id="rId33"/>
    <p:sldId id="442" r:id="rId34"/>
    <p:sldId id="439" r:id="rId35"/>
    <p:sldId id="440" r:id="rId36"/>
    <p:sldId id="443" r:id="rId37"/>
    <p:sldId id="444" r:id="rId38"/>
    <p:sldId id="445" r:id="rId39"/>
    <p:sldId id="446" r:id="rId40"/>
    <p:sldId id="474" r:id="rId41"/>
    <p:sldId id="475" r:id="rId42"/>
    <p:sldId id="480" r:id="rId43"/>
    <p:sldId id="448" r:id="rId44"/>
    <p:sldId id="476" r:id="rId45"/>
    <p:sldId id="477" r:id="rId46"/>
    <p:sldId id="450" r:id="rId47"/>
    <p:sldId id="451" r:id="rId48"/>
    <p:sldId id="452" r:id="rId49"/>
    <p:sldId id="461" r:id="rId50"/>
    <p:sldId id="453" r:id="rId51"/>
    <p:sldId id="454" r:id="rId52"/>
    <p:sldId id="455" r:id="rId53"/>
    <p:sldId id="456" r:id="rId54"/>
    <p:sldId id="478" r:id="rId55"/>
    <p:sldId id="479" r:id="rId56"/>
    <p:sldId id="457" r:id="rId57"/>
    <p:sldId id="458" r:id="rId58"/>
    <p:sldId id="459" r:id="rId59"/>
    <p:sldId id="460" r:id="rId60"/>
    <p:sldId id="497" r:id="rId61"/>
    <p:sldId id="426" r:id="rId62"/>
    <p:sldId id="481" r:id="rId63"/>
    <p:sldId id="326" r:id="rId64"/>
    <p:sldId id="359" r:id="rId65"/>
    <p:sldId id="360" r:id="rId66"/>
    <p:sldId id="327" r:id="rId67"/>
    <p:sldId id="388" r:id="rId68"/>
    <p:sldId id="464" r:id="rId69"/>
    <p:sldId id="465" r:id="rId70"/>
    <p:sldId id="482" r:id="rId71"/>
    <p:sldId id="389" r:id="rId72"/>
    <p:sldId id="390" r:id="rId73"/>
    <p:sldId id="391" r:id="rId74"/>
    <p:sldId id="392" r:id="rId75"/>
    <p:sldId id="492" r:id="rId76"/>
    <p:sldId id="494" r:id="rId77"/>
    <p:sldId id="483" r:id="rId78"/>
    <p:sldId id="369" r:id="rId79"/>
    <p:sldId id="328" r:id="rId80"/>
    <p:sldId id="495" r:id="rId81"/>
    <p:sldId id="466" r:id="rId82"/>
    <p:sldId id="484" r:id="rId83"/>
    <p:sldId id="329" r:id="rId84"/>
    <p:sldId id="370" r:id="rId85"/>
    <p:sldId id="496" r:id="rId86"/>
    <p:sldId id="485" r:id="rId87"/>
    <p:sldId id="486" r:id="rId88"/>
    <p:sldId id="330" r:id="rId89"/>
    <p:sldId id="487" r:id="rId90"/>
    <p:sldId id="332" r:id="rId91"/>
    <p:sldId id="366" r:id="rId92"/>
    <p:sldId id="410" r:id="rId93"/>
    <p:sldId id="338" r:id="rId94"/>
    <p:sldId id="402" r:id="rId95"/>
    <p:sldId id="403" r:id="rId96"/>
    <p:sldId id="404" r:id="rId97"/>
    <p:sldId id="405" r:id="rId98"/>
    <p:sldId id="406" r:id="rId99"/>
    <p:sldId id="407" r:id="rId100"/>
    <p:sldId id="408" r:id="rId101"/>
    <p:sldId id="409" r:id="rId102"/>
    <p:sldId id="398" r:id="rId103"/>
    <p:sldId id="345" r:id="rId104"/>
    <p:sldId id="462" r:id="rId105"/>
    <p:sldId id="463" r:id="rId106"/>
    <p:sldId id="400" r:id="rId107"/>
    <p:sldId id="491" r:id="rId108"/>
    <p:sldId id="401" r:id="rId109"/>
    <p:sldId id="397" r:id="rId110"/>
    <p:sldId id="346" r:id="rId111"/>
    <p:sldId id="393" r:id="rId112"/>
    <p:sldId id="394" r:id="rId113"/>
    <p:sldId id="473" r:id="rId114"/>
  </p:sldIdLst>
  <p:sldSz cx="9144000" cy="6858000" type="screen4x3"/>
  <p:notesSz cx="6735763" cy="9866313"/>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394" autoAdjust="0"/>
    <p:restoredTop sz="52284" autoAdjust="0"/>
  </p:normalViewPr>
  <p:slideViewPr>
    <p:cSldViewPr>
      <p:cViewPr varScale="1">
        <p:scale>
          <a:sx n="52" d="100"/>
          <a:sy n="52" d="100"/>
        </p:scale>
        <p:origin x="-84" y="-5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474" y="-102"/>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1"/>
            <a:ext cx="2919413" cy="493713"/>
          </a:xfrm>
          <a:prstGeom prst="rect">
            <a:avLst/>
          </a:prstGeom>
        </p:spPr>
        <p:txBody>
          <a:bodyPr vert="horz" lIns="91433" tIns="45716" rIns="91433" bIns="45716"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763" y="1"/>
            <a:ext cx="2919412" cy="493713"/>
          </a:xfrm>
          <a:prstGeom prst="rect">
            <a:avLst/>
          </a:prstGeom>
        </p:spPr>
        <p:txBody>
          <a:bodyPr vert="horz" lIns="91433" tIns="45716" rIns="91433" bIns="45716" rtlCol="0"/>
          <a:lstStyle>
            <a:lvl1pPr algn="r">
              <a:defRPr sz="1200"/>
            </a:lvl1pPr>
          </a:lstStyle>
          <a:p>
            <a:fld id="{E9E4CF1C-90AF-4297-AB59-E171BA724242}" type="datetimeFigureOut">
              <a:rPr kumimoji="1" lang="ja-JP" altLang="en-US" smtClean="0"/>
              <a:pPr/>
              <a:t>2014/3/26</a:t>
            </a:fld>
            <a:endParaRPr kumimoji="1" lang="ja-JP" altLang="en-US"/>
          </a:p>
        </p:txBody>
      </p:sp>
      <p:sp>
        <p:nvSpPr>
          <p:cNvPr id="4" name="フッター プレースホルダ 3"/>
          <p:cNvSpPr>
            <a:spLocks noGrp="1"/>
          </p:cNvSpPr>
          <p:nvPr>
            <p:ph type="ftr" sz="quarter" idx="2"/>
          </p:nvPr>
        </p:nvSpPr>
        <p:spPr>
          <a:xfrm>
            <a:off x="0" y="9371013"/>
            <a:ext cx="2919413" cy="493712"/>
          </a:xfrm>
          <a:prstGeom prst="rect">
            <a:avLst/>
          </a:prstGeom>
        </p:spPr>
        <p:txBody>
          <a:bodyPr vert="horz" lIns="91433" tIns="45716" rIns="91433" bIns="45716"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14763" y="9371013"/>
            <a:ext cx="2919412" cy="493712"/>
          </a:xfrm>
          <a:prstGeom prst="rect">
            <a:avLst/>
          </a:prstGeom>
        </p:spPr>
        <p:txBody>
          <a:bodyPr vert="horz" lIns="91433" tIns="45716" rIns="91433" bIns="45716" rtlCol="0" anchor="b"/>
          <a:lstStyle>
            <a:lvl1pPr algn="r">
              <a:defRPr sz="1200"/>
            </a:lvl1pPr>
          </a:lstStyle>
          <a:p>
            <a:fld id="{E7A9D2F4-CC72-46B6-AB50-1D214C8E483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33" tIns="45716" rIns="91433" bIns="45716" rtlCol="0"/>
          <a:lstStyle>
            <a:lvl1pPr algn="l" fontAlgn="auto">
              <a:spcBef>
                <a:spcPts val="0"/>
              </a:spcBef>
              <a:spcAft>
                <a:spcPts val="0"/>
              </a:spcAft>
              <a:defRPr sz="1200" smtClean="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33" tIns="45716" rIns="91433" bIns="45716" rtlCol="0"/>
          <a:lstStyle>
            <a:lvl1pPr algn="r" fontAlgn="auto">
              <a:spcBef>
                <a:spcPts val="0"/>
              </a:spcBef>
              <a:spcAft>
                <a:spcPts val="0"/>
              </a:spcAft>
              <a:defRPr sz="1200" smtClean="0">
                <a:latin typeface="+mn-lt"/>
                <a:ea typeface="+mn-ea"/>
              </a:defRPr>
            </a:lvl1pPr>
          </a:lstStyle>
          <a:p>
            <a:pPr>
              <a:defRPr/>
            </a:pPr>
            <a:fld id="{24E6F6AF-09AB-4A9E-8291-6BBABEB9ACDE}" type="datetimeFigureOut">
              <a:rPr lang="ja-JP" altLang="en-US"/>
              <a:pPr>
                <a:defRPr/>
              </a:pPr>
              <a:t>2014/3/26</a:t>
            </a:fld>
            <a:endParaRPr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33" tIns="45716" rIns="91433" bIns="45716" rtlCol="0" anchor="ctr"/>
          <a:lstStyle/>
          <a:p>
            <a:pPr lvl="0"/>
            <a:endParaRPr lang="ja-JP" altLang="en-US" noProof="0" smtClean="0"/>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33" tIns="45716" rIns="91433" bIns="45716"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33" tIns="45716" rIns="91433" bIns="45716" rtlCol="0" anchor="b"/>
          <a:lstStyle>
            <a:lvl1pPr algn="l" fontAlgn="auto">
              <a:spcBef>
                <a:spcPts val="0"/>
              </a:spcBef>
              <a:spcAft>
                <a:spcPts val="0"/>
              </a:spcAft>
              <a:defRPr sz="1200" smtClean="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33" tIns="45716" rIns="91433" bIns="45716" rtlCol="0" anchor="b"/>
          <a:lstStyle>
            <a:lvl1pPr algn="r" fontAlgn="auto">
              <a:spcBef>
                <a:spcPts val="0"/>
              </a:spcBef>
              <a:spcAft>
                <a:spcPts val="0"/>
              </a:spcAft>
              <a:defRPr sz="1200" smtClean="0">
                <a:latin typeface="+mn-lt"/>
                <a:ea typeface="+mn-ea"/>
              </a:defRPr>
            </a:lvl1pPr>
          </a:lstStyle>
          <a:p>
            <a:pPr>
              <a:defRPr/>
            </a:pPr>
            <a:fld id="{1F8281E5-A1DA-4C77-B08F-A17FFA0A6B61}"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0</a:t>
            </a:fld>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a:t>
            </a:fld>
            <a:endParaRPr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11</a:t>
            </a:fld>
            <a:endParaRPr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12</a:t>
            </a:fld>
            <a:endParaRPr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pPr defTabSz="914324">
              <a:defRPr/>
            </a:pP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13</a:t>
            </a:fld>
            <a:endParaRPr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14</a:t>
            </a:fld>
            <a:endParaRPr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16</a:t>
            </a:fld>
            <a:endParaRPr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17</a:t>
            </a:fld>
            <a:endParaRPr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18</a:t>
            </a:fld>
            <a:endParaRPr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21</a:t>
            </a:fld>
            <a:endParaRPr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22</a:t>
            </a:fld>
            <a:endParaRPr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a:t>
            </a:fld>
            <a:endParaRPr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324">
              <a:defRPr/>
            </a:pP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23</a:t>
            </a:fld>
            <a:endParaRPr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24</a:t>
            </a:fld>
            <a:endParaRPr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26</a:t>
            </a:fld>
            <a:endParaRPr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27</a:t>
            </a:fld>
            <a:endParaRPr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28</a:t>
            </a:fld>
            <a:endParaRPr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30</a:t>
            </a:fld>
            <a:endParaRPr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31</a:t>
            </a:fld>
            <a:endParaRPr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32</a:t>
            </a:fld>
            <a:endParaRPr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33</a:t>
            </a:fld>
            <a:endParaRPr lang="ja-JP"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34</a:t>
            </a:fld>
            <a:endParaRPr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5123"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a:spcBef>
                <a:spcPct val="0"/>
              </a:spcBef>
              <a:buFont typeface="Arial" charset="0"/>
              <a:buNone/>
            </a:pPr>
            <a:endParaRPr lang="en-US" altLang="ja-JP" dirty="0" smtClean="0"/>
          </a:p>
        </p:txBody>
      </p:sp>
      <p:sp>
        <p:nvSpPr>
          <p:cNvPr id="5124"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F8BF0AB-C522-4BC2-A80D-6FF03F5A5041}" type="slidenum">
              <a:rPr lang="ja-JP" altLang="en-US"/>
              <a:pPr fontAlgn="base">
                <a:spcBef>
                  <a:spcPct val="0"/>
                </a:spcBef>
                <a:spcAft>
                  <a:spcPct val="0"/>
                </a:spcAft>
              </a:pPr>
              <a:t>2</a:t>
            </a:fld>
            <a:endParaRPr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35</a:t>
            </a:fld>
            <a:endParaRPr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36</a:t>
            </a:fld>
            <a:endParaRPr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37</a:t>
            </a:fld>
            <a:endParaRPr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38</a:t>
            </a:fld>
            <a:endParaRPr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39</a:t>
            </a:fld>
            <a:endParaRPr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40</a:t>
            </a:fld>
            <a:endParaRPr lang="ja-JP"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42</a:t>
            </a:fld>
            <a:endParaRPr lang="ja-JP"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43</a:t>
            </a:fld>
            <a:endParaRPr lang="ja-JP"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44</a:t>
            </a:fld>
            <a:endParaRPr lang="ja-JP"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45</a:t>
            </a:fld>
            <a:endParaRPr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3</a:t>
            </a:fld>
            <a:endParaRPr lang="ja-JP"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46</a:t>
            </a:fld>
            <a:endParaRPr lang="ja-JP"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47</a:t>
            </a:fld>
            <a:endParaRPr lang="ja-JP"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48</a:t>
            </a:fld>
            <a:endParaRPr lang="ja-JP"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50</a:t>
            </a:fld>
            <a:endParaRPr lang="ja-JP"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51</a:t>
            </a:fld>
            <a:endParaRPr lang="ja-JP"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52</a:t>
            </a:fld>
            <a:endParaRPr lang="ja-JP"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53</a:t>
            </a:fld>
            <a:endParaRPr lang="ja-JP"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54</a:t>
            </a:fld>
            <a:endParaRPr lang="ja-JP"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55</a:t>
            </a:fld>
            <a:endParaRPr lang="ja-JP"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57</a:t>
            </a:fld>
            <a:endParaRPr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4</a:t>
            </a:fld>
            <a:endParaRPr lang="ja-JP"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58</a:t>
            </a:fld>
            <a:endParaRPr lang="ja-JP"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59</a:t>
            </a:fld>
            <a:endParaRPr lang="ja-JP"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62</a:t>
            </a:fld>
            <a:endParaRPr lang="ja-JP"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63</a:t>
            </a:fld>
            <a:endParaRPr lang="ja-JP"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66</a:t>
            </a:fld>
            <a:endParaRPr lang="ja-JP"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67</a:t>
            </a:fld>
            <a:endParaRPr lang="ja-JP"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68</a:t>
            </a:fld>
            <a:endParaRPr lang="ja-JP"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70</a:t>
            </a:fld>
            <a:endParaRPr lang="ja-JP"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72</a:t>
            </a:fld>
            <a:endParaRPr lang="ja-JP"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73</a:t>
            </a:fld>
            <a:endParaRPr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324">
              <a:defRPr/>
            </a:pP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5</a:t>
            </a:fld>
            <a:endParaRPr lang="ja-JP"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74</a:t>
            </a:fld>
            <a:endParaRPr lang="ja-JP"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75</a:t>
            </a:fld>
            <a:endParaRPr lang="ja-JP"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77</a:t>
            </a:fld>
            <a:endParaRPr lang="ja-JP"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78</a:t>
            </a:fld>
            <a:endParaRPr lang="ja-JP"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79</a:t>
            </a:fld>
            <a:endParaRPr lang="ja-JP"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80</a:t>
            </a:fld>
            <a:endParaRPr lang="ja-JP"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82</a:t>
            </a:fld>
            <a:endParaRPr lang="ja-JP"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83</a:t>
            </a:fld>
            <a:endParaRPr lang="ja-JP"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84</a:t>
            </a:fld>
            <a:endParaRPr lang="ja-JP"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85</a:t>
            </a:fld>
            <a:endParaRPr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6</a:t>
            </a:fld>
            <a:endParaRPr lang="ja-JP"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87</a:t>
            </a:fld>
            <a:endParaRPr lang="ja-JP"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90</a:t>
            </a:fld>
            <a:endParaRPr lang="ja-JP"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92</a:t>
            </a:fld>
            <a:endParaRPr lang="ja-JP"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93</a:t>
            </a:fld>
            <a:endParaRPr lang="ja-JP"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94</a:t>
            </a:fld>
            <a:endParaRPr lang="ja-JP"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95</a:t>
            </a:fld>
            <a:endParaRPr lang="ja-JP"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96</a:t>
            </a:fld>
            <a:endParaRPr lang="ja-JP"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97</a:t>
            </a:fld>
            <a:endParaRPr lang="ja-JP"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98</a:t>
            </a:fld>
            <a:endParaRPr lang="ja-JP"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99</a:t>
            </a:fld>
            <a:endParaRPr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fontScale="92500" lnSpcReduction="10000"/>
          </a:bodyPr>
          <a:lstStyle/>
          <a:p>
            <a:pPr>
              <a:buFont typeface="Arial" charset="0"/>
              <a:buNone/>
            </a:pPr>
            <a:endParaRPr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7</a:t>
            </a:fld>
            <a:endParaRPr lang="ja-JP"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100</a:t>
            </a:fld>
            <a:endParaRPr lang="ja-JP"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102</a:t>
            </a:fld>
            <a:endParaRPr lang="ja-JP"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103</a:t>
            </a:fld>
            <a:endParaRPr lang="ja-JP"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104</a:t>
            </a:fld>
            <a:endParaRPr lang="ja-JP"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105</a:t>
            </a:fld>
            <a:endParaRPr lang="ja-JP"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106</a:t>
            </a:fld>
            <a:endParaRPr lang="ja-JP"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107</a:t>
            </a:fld>
            <a:endParaRPr lang="ja-JP"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pPr defTabSz="914324">
              <a:defRPr/>
            </a:pPr>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109</a:t>
            </a:fld>
            <a:endParaRPr lang="ja-JP"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110</a:t>
            </a:fld>
            <a:endParaRPr lang="ja-JP"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111</a:t>
            </a:fld>
            <a:endParaRPr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en-US" altLang="ja-JP" dirty="0" smtClean="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8</a:t>
            </a:fld>
            <a:endParaRPr lang="ja-JP"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1F8281E5-A1DA-4C77-B08F-A17FFA0A6B61}" type="slidenum">
              <a:rPr lang="ja-JP" altLang="en-US" smtClean="0"/>
              <a:pPr>
                <a:defRPr/>
              </a:pPr>
              <a:t>112</a:t>
            </a:fld>
            <a:endParaRPr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B0C15EA6-204E-4D75-8D6E-6BD5D4445E1D}" type="datetime1">
              <a:rPr lang="ja-JP" altLang="en-US"/>
              <a:pPr>
                <a:defRPr/>
              </a:pPr>
              <a:t>2014/3/26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3A6CC79-009E-4502-978C-1B2D3A09304E}" type="slidenum">
              <a:rPr lang="ja-JP" altLang="en-US"/>
              <a:pPr>
                <a:defRPr/>
              </a:pPr>
              <a:t>&lt;#&gt;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D609B963-6275-4049-A9CA-E2B2B8B50E8E}" type="datetime1">
              <a:rPr lang="ja-JP" altLang="en-US"/>
              <a:pPr>
                <a:defRPr/>
              </a:pPr>
              <a:t>2014/3/26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92268C8-0620-43D8-BFC4-A98F71ACCED8}" type="slidenum">
              <a:rPr lang="ja-JP" altLang="en-US"/>
              <a:pPr>
                <a:defRPr/>
              </a:pPr>
              <a:t>&lt;#&gt;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D3A188C1-B512-4B7D-ABBD-8303FA087FFF}" type="datetime1">
              <a:rPr lang="ja-JP" altLang="en-US"/>
              <a:pPr>
                <a:defRPr/>
              </a:pPr>
              <a:t>2014/3/26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13AE189B-7376-47FF-83E0-8C883E7C3416}" type="slidenum">
              <a:rPr lang="ja-JP" altLang="en-US"/>
              <a:pPr>
                <a:defRPr/>
              </a:pPr>
              <a:t>&lt;#&gt;</a:t>
            </a:fld>
            <a:endParaRPr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13A98083-204B-4E58-BFA0-2A8E44226D87}" type="datetime1">
              <a:rPr lang="ja-JP" altLang="en-US"/>
              <a:pPr>
                <a:defRPr/>
              </a:pPr>
              <a:t>2014/3/26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FD695CB9-F6E9-4AFC-9106-607AE252EF08}" type="slidenum">
              <a:rPr lang="ja-JP" altLang="en-US"/>
              <a:pPr>
                <a:defRPr/>
              </a:pPr>
              <a:t>&lt;#&gt;</a:t>
            </a:fld>
            <a:endParaRPr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06487ABD-6AD4-45EF-B17D-4227652A818A}" type="datetime1">
              <a:rPr lang="ja-JP" altLang="en-US"/>
              <a:pPr>
                <a:defRPr/>
              </a:pPr>
              <a:t>2014/3/26</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5E33E582-A142-4F96-9425-E4357ED5E54F}" type="slidenum">
              <a:rPr lang="ja-JP" altLang="en-US"/>
              <a:pPr>
                <a:defRPr/>
              </a:pPr>
              <a:t>&lt;#&gt;</a:t>
            </a:fld>
            <a:endParaRPr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325E7603-C9B5-4E91-AF29-483A0E9DFF20}" type="datetime1">
              <a:rPr lang="ja-JP" altLang="en-US"/>
              <a:pPr>
                <a:defRPr/>
              </a:pPr>
              <a:t>2014/3/26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C4EC43BC-568A-4BCE-811B-39EF5B768BB3}" type="slidenum">
              <a:rPr lang="ja-JP" altLang="en-US"/>
              <a:pPr>
                <a:defRPr/>
              </a:pPr>
              <a:t>&lt;#&gt;</a:t>
            </a:fld>
            <a:endParaRPr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33BFF63-C50E-4A9E-A764-6A1576907CC0}" type="datetime1">
              <a:rPr lang="ja-JP" altLang="en-US"/>
              <a:pPr>
                <a:defRPr/>
              </a:pPr>
              <a:t>2014/3/26</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FC836D7F-9BD5-4D41-B878-F4C204F79FFF}" type="slidenum">
              <a:rPr lang="ja-JP" altLang="en-US"/>
              <a:pPr>
                <a:defRPr/>
              </a:pPr>
              <a:t>&lt;#&gt;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DBBDE41F-1150-4A14-B555-2E46E9D643FF}" type="datetime1">
              <a:rPr lang="ja-JP" altLang="en-US"/>
              <a:pPr>
                <a:defRPr/>
              </a:pPr>
              <a:t>2014/3/26</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82A92544-4681-4601-AB7B-612C224CBBDD}" type="slidenum">
              <a:rPr lang="ja-JP" altLang="en-US"/>
              <a:pPr>
                <a:defRPr/>
              </a:pPr>
              <a:t>&lt;#&gt;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D1B2C641-A90E-4B48-B58A-00ABC51A53AB}" type="datetime1">
              <a:rPr lang="ja-JP" altLang="en-US"/>
              <a:pPr>
                <a:defRPr/>
              </a:pPr>
              <a:t>2014/3/26</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25F980EC-1D3D-4A1A-9DF2-B0971BA08823}" type="slidenum">
              <a:rPr lang="ja-JP" altLang="en-US"/>
              <a:pPr>
                <a:defRPr/>
              </a:pPr>
              <a:t>&lt;#&gt;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68EE7D6B-2F07-4CEB-8384-CE65852778D7}" type="datetime1">
              <a:rPr lang="ja-JP" altLang="en-US"/>
              <a:pPr>
                <a:defRPr/>
              </a:pPr>
              <a:t>2014/3/26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B81FDA5A-6A55-4168-81A4-C11ACEDDE650}" type="slidenum">
              <a:rPr lang="ja-JP" altLang="en-US"/>
              <a:pPr>
                <a:defRPr/>
              </a:pPr>
              <a:t>&lt;#&gt;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14618C64-3DDB-46EE-86E4-FC01C829D3A0}" type="datetime1">
              <a:rPr lang="ja-JP" altLang="en-US"/>
              <a:pPr>
                <a:defRPr/>
              </a:pPr>
              <a:t>2014/3/26</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12E2CC0B-6079-4A04-A84C-3F73286E2622}" type="slidenum">
              <a:rPr lang="ja-JP" altLang="en-US"/>
              <a:pPr>
                <a:defRPr/>
              </a:pPr>
              <a:t>&lt;#&gt;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72122AA4-C4AC-4C59-99B3-EE61EB25873A}" type="datetime1">
              <a:rPr lang="ja-JP" altLang="en-US"/>
              <a:pPr>
                <a:defRPr/>
              </a:pPr>
              <a:t>2014/3/26</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6D9CFED-9D28-46A7-A6BF-3000591B949E}" type="slidenum">
              <a:rPr lang="ja-JP" altLang="en-US"/>
              <a:pPr>
                <a:defRPr/>
              </a:pPr>
              <a:t>&lt;#&gt;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b2.ertl.jp:1280/dtf/TEXT/Linux_text_20140303.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db2.ertl.jp:1280/dtf/PPT/Linux_ppt_20140311.pdf"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jpeg"/><Relationship Id="rId9"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2.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png"/><Relationship Id="rId4" Type="http://schemas.openxmlformats.org/officeDocument/2006/relationships/image" Target="../media/image21.jpeg"/><Relationship Id="rId9"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9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はじめに</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テキストを取得</a:t>
            </a:r>
            <a:endParaRPr lang="en-US" altLang="ja-JP" dirty="0" smtClean="0"/>
          </a:p>
          <a:p>
            <a:r>
              <a:rPr lang="en-US" altLang="ja-JP" dirty="0" smtClean="0"/>
              <a:t>PC</a:t>
            </a:r>
            <a:r>
              <a:rPr lang="ja-JP" altLang="en-US" dirty="0" smtClean="0"/>
              <a:t>を起動</a:t>
            </a:r>
            <a:endParaRPr lang="en-US" altLang="ja-JP" dirty="0" smtClean="0"/>
          </a:p>
          <a:p>
            <a:pPr lvl="1"/>
            <a:r>
              <a:rPr lang="ja-JP" altLang="en-US" dirty="0" smtClean="0"/>
              <a:t>「</a:t>
            </a:r>
            <a:r>
              <a:rPr lang="en-US" altLang="ja-JP" dirty="0" err="1" smtClean="0"/>
              <a:t>CentOS</a:t>
            </a:r>
            <a:r>
              <a:rPr lang="ja-JP" altLang="en-US" dirty="0" smtClean="0"/>
              <a:t>」を選択</a:t>
            </a:r>
            <a:endParaRPr lang="en-US" altLang="ja-JP" dirty="0" smtClean="0"/>
          </a:p>
          <a:p>
            <a:r>
              <a:rPr lang="ja-JP" altLang="en-US" dirty="0" smtClean="0"/>
              <a:t>本日の資料をダウンロード</a:t>
            </a:r>
            <a:endParaRPr lang="en-US" altLang="ja-JP" dirty="0" smtClean="0"/>
          </a:p>
          <a:p>
            <a:pPr lvl="1"/>
            <a:r>
              <a:rPr lang="ja-JP" altLang="en-US" dirty="0" smtClean="0"/>
              <a:t>テキスト</a:t>
            </a:r>
            <a:r>
              <a:rPr lang="en-US" altLang="ja-JP" dirty="0" smtClean="0"/>
              <a:t/>
            </a:r>
            <a:br>
              <a:rPr lang="en-US" altLang="ja-JP" dirty="0" smtClean="0"/>
            </a:br>
            <a:r>
              <a:rPr lang="en-US" altLang="ja-JP" sz="2400" dirty="0" smtClean="0">
                <a:hlinkClick r:id="rId3"/>
              </a:rPr>
              <a:t>http://db2.ertl.jp:1280/dtf/TEXT/Linux_text_20140303.pdf</a:t>
            </a:r>
            <a:endParaRPr lang="en-US" altLang="ja-JP" sz="2400" dirty="0" smtClean="0"/>
          </a:p>
          <a:p>
            <a:pPr lvl="1"/>
            <a:r>
              <a:rPr lang="ja-JP" altLang="en-US" dirty="0" smtClean="0"/>
              <a:t>プレゼンテーション</a:t>
            </a:r>
            <a:r>
              <a:rPr lang="en-US" altLang="ja-JP" dirty="0" smtClean="0"/>
              <a:t/>
            </a:r>
            <a:br>
              <a:rPr lang="en-US" altLang="ja-JP" dirty="0" smtClean="0"/>
            </a:br>
            <a:r>
              <a:rPr lang="en-US" altLang="ja-JP" sz="2400" dirty="0" smtClean="0">
                <a:hlinkClick r:id="rId4"/>
              </a:rPr>
              <a:t>http://db2.ertl.jp:1280/dtf/PPT/Linux_ppt_20140325.pdf</a:t>
            </a:r>
            <a:endParaRPr lang="en-US" altLang="ja-JP" dirty="0" smtClean="0"/>
          </a:p>
          <a:p>
            <a:pPr>
              <a:buNone/>
            </a:pP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0</a:t>
            </a:fld>
            <a:endParaRPr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4000" dirty="0" smtClean="0"/>
              <a:t>Linux</a:t>
            </a:r>
            <a:r>
              <a:rPr lang="ja-JP" altLang="en-US" sz="4000" dirty="0" smtClean="0"/>
              <a:t>ディストリビューション</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ユーザが利用しやすいように、</a:t>
            </a:r>
            <a:r>
              <a:rPr lang="en-US" altLang="ja-JP" dirty="0" smtClean="0"/>
              <a:t>Linux</a:t>
            </a:r>
            <a:r>
              <a:rPr lang="ja-JP" altLang="en-US" dirty="0" smtClean="0"/>
              <a:t>と必要なソフトウェアをまとめたもの</a:t>
            </a:r>
            <a:endParaRPr lang="en-US" altLang="ja-JP" dirty="0" smtClean="0"/>
          </a:p>
          <a:p>
            <a:pPr lvl="1"/>
            <a:r>
              <a:rPr lang="ja-JP" altLang="en-US" dirty="0" smtClean="0"/>
              <a:t>コンピュータにインストールしてすぐに利用可能</a:t>
            </a:r>
            <a:endParaRPr lang="en-US" altLang="ja-JP" dirty="0" smtClean="0"/>
          </a:p>
          <a:p>
            <a:r>
              <a:rPr lang="ja-JP" altLang="en-US" dirty="0" smtClean="0"/>
              <a:t>その数は百種類以上</a:t>
            </a:r>
            <a:endParaRPr lang="en-US" altLang="ja-JP" dirty="0" smtClean="0"/>
          </a:p>
          <a:p>
            <a:pPr lvl="1"/>
            <a:r>
              <a:rPr lang="ja-JP" altLang="en-US" dirty="0" smtClean="0"/>
              <a:t>それぞれが独自の方針を持って開発</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9</a:t>
            </a:fld>
            <a:endParaRPr lang="ja-JP" altLang="en-US" dirty="0"/>
          </a:p>
        </p:txBody>
      </p:sp>
      <p:grpSp>
        <p:nvGrpSpPr>
          <p:cNvPr id="18" name="グループ化 17"/>
          <p:cNvGrpSpPr/>
          <p:nvPr/>
        </p:nvGrpSpPr>
        <p:grpSpPr>
          <a:xfrm>
            <a:off x="1249787" y="4221088"/>
            <a:ext cx="6644426" cy="2017101"/>
            <a:chOff x="1259632" y="4221088"/>
            <a:chExt cx="6644426" cy="2017101"/>
          </a:xfrm>
        </p:grpSpPr>
        <p:pic>
          <p:nvPicPr>
            <p:cNvPr id="6" name="図 5" descr="Redhat_ロゴ名前.png"/>
            <p:cNvPicPr>
              <a:picLocks noChangeAspect="1"/>
            </p:cNvPicPr>
            <p:nvPr/>
          </p:nvPicPr>
          <p:blipFill>
            <a:blip r:embed="rId3" cstate="print"/>
            <a:stretch>
              <a:fillRect/>
            </a:stretch>
          </p:blipFill>
          <p:spPr>
            <a:xfrm>
              <a:off x="1403648" y="4221088"/>
              <a:ext cx="1949136" cy="625631"/>
            </a:xfrm>
            <a:prstGeom prst="rect">
              <a:avLst/>
            </a:prstGeom>
          </p:spPr>
        </p:pic>
        <p:pic>
          <p:nvPicPr>
            <p:cNvPr id="7" name="図 6" descr="Fedra_ロゴ名前.jpg"/>
            <p:cNvPicPr>
              <a:picLocks noChangeAspect="1"/>
            </p:cNvPicPr>
            <p:nvPr/>
          </p:nvPicPr>
          <p:blipFill>
            <a:blip r:embed="rId4" cstate="print"/>
            <a:stretch>
              <a:fillRect/>
            </a:stretch>
          </p:blipFill>
          <p:spPr>
            <a:xfrm>
              <a:off x="1537574" y="5661248"/>
              <a:ext cx="1625943" cy="486165"/>
            </a:xfrm>
            <a:prstGeom prst="rect">
              <a:avLst/>
            </a:prstGeom>
          </p:spPr>
        </p:pic>
        <p:pic>
          <p:nvPicPr>
            <p:cNvPr id="8" name="図 7" descr="Ubuntu_ロゴ名前.png"/>
            <p:cNvPicPr>
              <a:picLocks noChangeAspect="1"/>
            </p:cNvPicPr>
            <p:nvPr/>
          </p:nvPicPr>
          <p:blipFill>
            <a:blip r:embed="rId5" cstate="print"/>
            <a:stretch>
              <a:fillRect/>
            </a:stretch>
          </p:blipFill>
          <p:spPr>
            <a:xfrm>
              <a:off x="3539795" y="4941168"/>
              <a:ext cx="2274111" cy="684074"/>
            </a:xfrm>
            <a:prstGeom prst="rect">
              <a:avLst/>
            </a:prstGeom>
          </p:spPr>
        </p:pic>
        <p:pic>
          <p:nvPicPr>
            <p:cNvPr id="10" name="図 9" descr="Linux_Mint_ロゴ名前.png"/>
            <p:cNvPicPr>
              <a:picLocks noChangeAspect="1"/>
            </p:cNvPicPr>
            <p:nvPr/>
          </p:nvPicPr>
          <p:blipFill>
            <a:blip r:embed="rId6" cstate="print"/>
            <a:stretch>
              <a:fillRect/>
            </a:stretch>
          </p:blipFill>
          <p:spPr>
            <a:xfrm>
              <a:off x="3691403" y="5615429"/>
              <a:ext cx="1971516" cy="621883"/>
            </a:xfrm>
            <a:prstGeom prst="rect">
              <a:avLst/>
            </a:prstGeom>
          </p:spPr>
        </p:pic>
        <p:pic>
          <p:nvPicPr>
            <p:cNvPr id="11" name="図 10" descr="Debian_ロゴ名前.gif"/>
            <p:cNvPicPr>
              <a:picLocks noChangeAspect="1"/>
            </p:cNvPicPr>
            <p:nvPr/>
          </p:nvPicPr>
          <p:blipFill>
            <a:blip r:embed="rId7" cstate="print"/>
            <a:stretch>
              <a:fillRect/>
            </a:stretch>
          </p:blipFill>
          <p:spPr>
            <a:xfrm>
              <a:off x="3851920" y="4289606"/>
              <a:ext cx="1819289" cy="507546"/>
            </a:xfrm>
            <a:prstGeom prst="rect">
              <a:avLst/>
            </a:prstGeom>
          </p:spPr>
        </p:pic>
        <p:pic>
          <p:nvPicPr>
            <p:cNvPr id="12" name="図 11" descr="Gentoo_ロゴ名前.png"/>
            <p:cNvPicPr>
              <a:picLocks noChangeAspect="1"/>
            </p:cNvPicPr>
            <p:nvPr/>
          </p:nvPicPr>
          <p:blipFill>
            <a:blip r:embed="rId8" cstate="print"/>
            <a:stretch>
              <a:fillRect/>
            </a:stretch>
          </p:blipFill>
          <p:spPr>
            <a:xfrm>
              <a:off x="6020887" y="5661248"/>
              <a:ext cx="1854805" cy="576941"/>
            </a:xfrm>
            <a:prstGeom prst="rect">
              <a:avLst/>
            </a:prstGeom>
          </p:spPr>
        </p:pic>
        <p:pic>
          <p:nvPicPr>
            <p:cNvPr id="13" name="図 12" descr="Arc_Linux_ロゴ名前.png"/>
            <p:cNvPicPr>
              <a:picLocks noChangeAspect="1"/>
            </p:cNvPicPr>
            <p:nvPr/>
          </p:nvPicPr>
          <p:blipFill>
            <a:blip r:embed="rId9" cstate="print"/>
            <a:stretch>
              <a:fillRect/>
            </a:stretch>
          </p:blipFill>
          <p:spPr>
            <a:xfrm>
              <a:off x="6015456" y="4970474"/>
              <a:ext cx="1888602" cy="618766"/>
            </a:xfrm>
            <a:prstGeom prst="rect">
              <a:avLst/>
            </a:prstGeom>
          </p:spPr>
        </p:pic>
        <p:pic>
          <p:nvPicPr>
            <p:cNvPr id="14" name="図 13" descr="Opensuse_ロゴ名前.png"/>
            <p:cNvPicPr>
              <a:picLocks noChangeAspect="1"/>
            </p:cNvPicPr>
            <p:nvPr/>
          </p:nvPicPr>
          <p:blipFill>
            <a:blip r:embed="rId10" cstate="print"/>
            <a:stretch>
              <a:fillRect/>
            </a:stretch>
          </p:blipFill>
          <p:spPr>
            <a:xfrm>
              <a:off x="6338629" y="4255304"/>
              <a:ext cx="1185699" cy="541848"/>
            </a:xfrm>
            <a:prstGeom prst="rect">
              <a:avLst/>
            </a:prstGeom>
          </p:spPr>
        </p:pic>
        <p:pic>
          <p:nvPicPr>
            <p:cNvPr id="9" name="図 8" descr="CentOS_ロゴ名前.png"/>
            <p:cNvPicPr>
              <a:picLocks noChangeAspect="1"/>
            </p:cNvPicPr>
            <p:nvPr/>
          </p:nvPicPr>
          <p:blipFill>
            <a:blip r:embed="rId11" cstate="print"/>
            <a:stretch>
              <a:fillRect/>
            </a:stretch>
          </p:blipFill>
          <p:spPr>
            <a:xfrm>
              <a:off x="1311950" y="4857745"/>
              <a:ext cx="2060809" cy="771933"/>
            </a:xfrm>
            <a:prstGeom prst="rect">
              <a:avLst/>
            </a:prstGeom>
          </p:spPr>
        </p:pic>
        <p:sp>
          <p:nvSpPr>
            <p:cNvPr id="15" name="正方形/長方形 14"/>
            <p:cNvSpPr/>
            <p:nvPr/>
          </p:nvSpPr>
          <p:spPr>
            <a:xfrm>
              <a:off x="1259632" y="4910400"/>
              <a:ext cx="2232248" cy="64807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r>
              <a:rPr lang="en-US" altLang="ja-JP" sz="4000" dirty="0" smtClean="0"/>
              <a:t>vi</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prstClr val="black"/>
                </a:solidFill>
              </a:rPr>
              <a:t>テキストを保存する</a:t>
            </a: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99</a:t>
            </a:fld>
            <a:endParaRPr lang="ja-JP" altLang="en-US"/>
          </a:p>
        </p:txBody>
      </p:sp>
      <p:pic>
        <p:nvPicPr>
          <p:cNvPr id="5" name="図 4" descr="vi_起動.png"/>
          <p:cNvPicPr>
            <a:picLocks noChangeAspect="1"/>
          </p:cNvPicPr>
          <p:nvPr/>
        </p:nvPicPr>
        <p:blipFill>
          <a:blip r:embed="rId3" cstate="print"/>
          <a:stretch>
            <a:fillRect/>
          </a:stretch>
        </p:blipFill>
        <p:spPr>
          <a:xfrm>
            <a:off x="908023" y="1856628"/>
            <a:ext cx="7327951" cy="4596705"/>
          </a:xfrm>
          <a:prstGeom prst="rect">
            <a:avLst/>
          </a:prstGeom>
        </p:spPr>
      </p:pic>
      <p:sp>
        <p:nvSpPr>
          <p:cNvPr id="6" name="正方形/長方形 5"/>
          <p:cNvSpPr/>
          <p:nvPr/>
        </p:nvSpPr>
        <p:spPr>
          <a:xfrm>
            <a:off x="899592" y="6237312"/>
            <a:ext cx="1008112"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115616" y="5445224"/>
            <a:ext cx="3744416" cy="646331"/>
          </a:xfrm>
          <a:prstGeom prst="rect">
            <a:avLst/>
          </a:prstGeom>
          <a:solidFill>
            <a:schemeClr val="bg1">
              <a:lumMod val="85000"/>
            </a:schemeClr>
          </a:solidFill>
        </p:spPr>
        <p:txBody>
          <a:bodyPr wrap="square" rtlCol="0">
            <a:spAutoFit/>
          </a:bodyPr>
          <a:lstStyle/>
          <a:p>
            <a:r>
              <a:rPr lang="en-US" altLang="ja-JP" dirty="0" smtClean="0"/>
              <a:t>:</a:t>
            </a:r>
            <a:r>
              <a:rPr lang="en-US" altLang="ja-JP" dirty="0" err="1" smtClean="0"/>
              <a:t>wq</a:t>
            </a:r>
            <a:r>
              <a:rPr lang="ja-JP" altLang="en-US" dirty="0" smtClean="0"/>
              <a:t>はテキストを上書き保存して終了</a:t>
            </a:r>
            <a:endParaRPr lang="en-US" altLang="ja-JP" dirty="0" smtClean="0"/>
          </a:p>
          <a:p>
            <a:r>
              <a:rPr lang="en-US" altLang="ja-JP" dirty="0" smtClean="0"/>
              <a:t>:q!</a:t>
            </a:r>
            <a:r>
              <a:rPr lang="ja-JP" altLang="en-US" dirty="0" smtClean="0"/>
              <a:t>はテキストを保存せずに終了</a:t>
            </a:r>
            <a:endParaRPr kumimoji="1" lang="ja-JP"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r>
              <a:rPr lang="en-US" altLang="ja-JP" sz="4000" dirty="0" smtClean="0"/>
              <a:t>vi</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課題</a:t>
            </a:r>
            <a:endParaRPr lang="en-US" altLang="ja-JP" dirty="0" smtClean="0"/>
          </a:p>
          <a:p>
            <a:pPr lvl="1"/>
            <a:r>
              <a:rPr lang="en-US" altLang="ja-JP" dirty="0" smtClean="0"/>
              <a:t>Hello, </a:t>
            </a:r>
            <a:r>
              <a:rPr lang="en-US" altLang="ja-JP" dirty="0" err="1" smtClean="0"/>
              <a:t>CentOS</a:t>
            </a:r>
            <a:r>
              <a:rPr lang="en-US" altLang="ja-JP" dirty="0" smtClean="0"/>
              <a:t>!</a:t>
            </a:r>
            <a:r>
              <a:rPr lang="ja-JP" altLang="en-US" dirty="0" smtClean="0"/>
              <a:t>と書いたテキスト</a:t>
            </a:r>
            <a:r>
              <a:rPr lang="en-US" altLang="ja-JP" dirty="0" smtClean="0"/>
              <a:t>hello.txt</a:t>
            </a:r>
            <a:r>
              <a:rPr lang="ja-JP" altLang="en-US" dirty="0" smtClean="0"/>
              <a:t>を保存</a:t>
            </a:r>
            <a:r>
              <a:rPr lang="en-US" altLang="ja-JP" dirty="0" smtClean="0"/>
              <a:t/>
            </a:r>
            <a:br>
              <a:rPr lang="en-US" altLang="ja-JP" dirty="0" smtClean="0"/>
            </a:br>
            <a:r>
              <a:rPr lang="ja-JP" altLang="en-US" dirty="0" smtClean="0"/>
              <a:t>してみましょう</a:t>
            </a:r>
            <a:endParaRPr lang="en-US" altLang="ja-JP" dirty="0" smtClean="0"/>
          </a:p>
          <a:p>
            <a:pPr lvl="1"/>
            <a:r>
              <a:rPr lang="ja-JP" altLang="en-US" dirty="0" smtClean="0"/>
              <a:t>以下のシェルスクリプトを保存し、実行してみましょう</a:t>
            </a:r>
            <a:endParaRPr lang="en-US" altLang="ja-JP" dirty="0" smtClean="0"/>
          </a:p>
          <a:p>
            <a:pPr lvl="0">
              <a:buNone/>
            </a:pPr>
            <a:r>
              <a:rPr lang="en-US" altLang="ja-JP" dirty="0" smtClean="0"/>
              <a:t>		</a:t>
            </a:r>
            <a:r>
              <a:rPr lang="en-US" altLang="ja-JP" sz="2000" dirty="0" smtClean="0">
                <a:solidFill>
                  <a:prstClr val="black"/>
                </a:solidFill>
                <a:latin typeface="ＭＳ ゴシック" pitchFamily="49" charset="-128"/>
                <a:ea typeface="ＭＳ ゴシック" pitchFamily="49" charset="-128"/>
              </a:rPr>
              <a:t>$ vi sleep10.sh</a:t>
            </a:r>
          </a:p>
          <a:p>
            <a:pPr lvl="0">
              <a:buNone/>
            </a:pPr>
            <a:r>
              <a:rPr lang="en-US" altLang="ja-JP" sz="2000" dirty="0" smtClean="0">
                <a:latin typeface="ＭＳ ゴシック" pitchFamily="49" charset="-128"/>
                <a:ea typeface="ＭＳ ゴシック" pitchFamily="49" charset="-128"/>
              </a:rPr>
              <a:t>		echo start</a:t>
            </a:r>
          </a:p>
          <a:p>
            <a:pPr lvl="0">
              <a:buNone/>
            </a:pPr>
            <a:r>
              <a:rPr lang="en-US" altLang="ja-JP" sz="2000" dirty="0" smtClean="0">
                <a:latin typeface="ＭＳ ゴシック" pitchFamily="49" charset="-128"/>
                <a:ea typeface="ＭＳ ゴシック" pitchFamily="49" charset="-128"/>
              </a:rPr>
              <a:t>		sleep 10 # 10</a:t>
            </a:r>
            <a:r>
              <a:rPr lang="ja-JP" altLang="en-US" sz="2000" dirty="0" smtClean="0">
                <a:latin typeface="ＭＳ ゴシック" pitchFamily="49" charset="-128"/>
                <a:ea typeface="ＭＳ ゴシック" pitchFamily="49" charset="-128"/>
              </a:rPr>
              <a:t>秒遅延</a:t>
            </a:r>
            <a:endParaRPr lang="en-US" altLang="ja-JP" sz="2000" dirty="0" smtClean="0">
              <a:latin typeface="ＭＳ ゴシック" pitchFamily="49" charset="-128"/>
              <a:ea typeface="ＭＳ ゴシック" pitchFamily="49" charset="-128"/>
            </a:endParaRPr>
          </a:p>
          <a:p>
            <a:pPr lvl="0">
              <a:buNone/>
            </a:pPr>
            <a:r>
              <a:rPr lang="en-US" altLang="ja-JP" sz="2000" dirty="0" smtClean="0">
                <a:latin typeface="ＭＳ ゴシック" pitchFamily="49" charset="-128"/>
                <a:ea typeface="ＭＳ ゴシック" pitchFamily="49" charset="-128"/>
              </a:rPr>
              <a:t>		echo end</a:t>
            </a:r>
            <a:endParaRPr lang="en-US" altLang="ja-JP" sz="2000" dirty="0" smtClean="0"/>
          </a:p>
          <a:p>
            <a:pPr lvl="1"/>
            <a:r>
              <a:rPr lang="en-US" altLang="ja-JP" dirty="0" err="1" smtClean="0"/>
              <a:t>vimtutor</a:t>
            </a:r>
            <a:r>
              <a:rPr lang="ja-JP" altLang="en-US" dirty="0" smtClean="0"/>
              <a:t>コマンドを実行して、</a:t>
            </a:r>
            <a:r>
              <a:rPr lang="en-US" altLang="ja-JP" dirty="0" smtClean="0"/>
              <a:t>vi</a:t>
            </a:r>
            <a:r>
              <a:rPr lang="ja-JP" altLang="en-US" dirty="0" smtClean="0"/>
              <a:t>の使い方を練習</a:t>
            </a:r>
            <a:r>
              <a:rPr lang="en-US" altLang="ja-JP" dirty="0" smtClean="0"/>
              <a:t/>
            </a:r>
            <a:br>
              <a:rPr lang="en-US" altLang="ja-JP" dirty="0" smtClean="0"/>
            </a:br>
            <a:r>
              <a:rPr lang="ja-JP" altLang="en-US" dirty="0" smtClean="0"/>
              <a:t>してみましょう</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100</a:t>
            </a:fld>
            <a:endParaRPr lang="ja-JP" alt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solidFill>
                  <a:schemeClr val="bg1">
                    <a:lumMod val="85000"/>
                  </a:schemeClr>
                </a:solidFill>
              </a:rPr>
              <a:t>Linux</a:t>
            </a:r>
            <a:r>
              <a:rPr lang="ja-JP" altLang="en-US" dirty="0" smtClean="0">
                <a:solidFill>
                  <a:schemeClr val="bg1">
                    <a:lumMod val="85000"/>
                  </a:schemeClr>
                </a:solidFill>
              </a:rPr>
              <a:t>とは</a:t>
            </a:r>
            <a:r>
              <a:rPr lang="en-US" altLang="ja-JP" dirty="0" smtClean="0">
                <a:solidFill>
                  <a:schemeClr val="bg1">
                    <a:lumMod val="85000"/>
                  </a:schemeClr>
                </a:solidFill>
              </a:rPr>
              <a:t>?</a:t>
            </a:r>
          </a:p>
          <a:p>
            <a:r>
              <a:rPr lang="ja-JP" altLang="en-US" dirty="0" smtClean="0">
                <a:solidFill>
                  <a:schemeClr val="bg1">
                    <a:lumMod val="85000"/>
                  </a:schemeClr>
                </a:solidFill>
              </a:rPr>
              <a:t>基本的なツール</a:t>
            </a:r>
          </a:p>
          <a:p>
            <a:pPr lvl="1"/>
            <a:r>
              <a:rPr lang="ja-JP" altLang="en-US" dirty="0" smtClean="0">
                <a:solidFill>
                  <a:schemeClr val="bg1">
                    <a:lumMod val="85000"/>
                  </a:schemeClr>
                </a:solidFill>
              </a:rPr>
              <a:t>シェル</a:t>
            </a:r>
            <a:endParaRPr lang="en-US" altLang="ja-JP" dirty="0" smtClean="0">
              <a:solidFill>
                <a:schemeClr val="bg1">
                  <a:lumMod val="85000"/>
                </a:schemeClr>
              </a:solidFill>
            </a:endParaRPr>
          </a:p>
          <a:p>
            <a:pPr lvl="1"/>
            <a:r>
              <a:rPr lang="ja-JP" altLang="en-US" dirty="0" smtClean="0">
                <a:solidFill>
                  <a:schemeClr val="bg1">
                    <a:lumMod val="85000"/>
                  </a:schemeClr>
                </a:solidFill>
              </a:rPr>
              <a:t>エディタ</a:t>
            </a:r>
            <a:endParaRPr lang="en-US" altLang="ja-JP" dirty="0" smtClean="0">
              <a:solidFill>
                <a:schemeClr val="bg1">
                  <a:lumMod val="85000"/>
                </a:schemeClr>
              </a:solidFill>
            </a:endParaRPr>
          </a:p>
          <a:p>
            <a:pPr lvl="1"/>
            <a:r>
              <a:rPr lang="ja-JP" altLang="en-US" dirty="0" smtClean="0"/>
              <a:t>ファイル転送</a:t>
            </a:r>
            <a:endParaRPr lang="en-US" altLang="ja-JP" dirty="0" smtClean="0"/>
          </a:p>
          <a:p>
            <a:pPr lvl="1"/>
            <a:r>
              <a:rPr lang="ja-JP" altLang="en-US" dirty="0" smtClean="0">
                <a:solidFill>
                  <a:schemeClr val="bg1">
                    <a:lumMod val="85000"/>
                  </a:schemeClr>
                </a:solidFill>
              </a:rPr>
              <a:t>リモートログイン</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101</a:t>
            </a:fld>
            <a:endParaRPr lang="ja-JP"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ファイル転送</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ネットワークに接続されたマシン間でファイルを転送すること</a:t>
            </a:r>
            <a:endParaRPr lang="en-US" altLang="ja-JP" dirty="0" smtClean="0"/>
          </a:p>
          <a:p>
            <a:r>
              <a:rPr lang="ja-JP" altLang="en-US" dirty="0" smtClean="0"/>
              <a:t>例</a:t>
            </a:r>
            <a:endParaRPr lang="en-US" altLang="ja-JP" dirty="0" smtClean="0"/>
          </a:p>
          <a:p>
            <a:pPr lvl="1"/>
            <a:r>
              <a:rPr lang="ja-JP" altLang="en-US" dirty="0" smtClean="0"/>
              <a:t>ソフトウェアを配布しているサーバから、手元の</a:t>
            </a:r>
            <a:r>
              <a:rPr lang="en-US" altLang="ja-JP" dirty="0" smtClean="0"/>
              <a:t/>
            </a:r>
            <a:br>
              <a:rPr lang="en-US" altLang="ja-JP" dirty="0" smtClean="0"/>
            </a:br>
            <a:r>
              <a:rPr lang="ja-JP" altLang="en-US" dirty="0" smtClean="0"/>
              <a:t>マシンにファイルを転送</a:t>
            </a:r>
            <a:endParaRPr lang="en-US" altLang="ja-JP" dirty="0" smtClean="0"/>
          </a:p>
          <a:p>
            <a:r>
              <a:rPr lang="ja-JP" altLang="en-US" dirty="0" smtClean="0"/>
              <a:t>コマンド</a:t>
            </a:r>
            <a:endParaRPr lang="en-US" altLang="ja-JP" dirty="0" smtClean="0"/>
          </a:p>
          <a:p>
            <a:pPr lvl="1"/>
            <a:r>
              <a:rPr lang="en-US" altLang="ja-JP" dirty="0" smtClean="0"/>
              <a:t>ftp	: </a:t>
            </a:r>
            <a:r>
              <a:rPr lang="ja-JP" altLang="en-US" dirty="0" smtClean="0"/>
              <a:t>通信の暗号化なし</a:t>
            </a:r>
            <a:endParaRPr lang="en-US" altLang="ja-JP" dirty="0" smtClean="0"/>
          </a:p>
          <a:p>
            <a:pPr lvl="1"/>
            <a:r>
              <a:rPr lang="en-US" altLang="ja-JP" dirty="0" err="1" smtClean="0"/>
              <a:t>sftp</a:t>
            </a:r>
            <a:r>
              <a:rPr lang="en-US" altLang="ja-JP" dirty="0" smtClean="0"/>
              <a:t>	: </a:t>
            </a:r>
            <a:r>
              <a:rPr lang="ja-JP" altLang="en-US" sz="2800" dirty="0" smtClean="0"/>
              <a:t>通信の暗号化あり</a:t>
            </a:r>
            <a:r>
              <a:rPr lang="ja-JP" altLang="en-US" dirty="0" smtClean="0"/>
              <a:t>、</a:t>
            </a:r>
            <a:r>
              <a:rPr lang="ja-JP" altLang="en-US" sz="2800" dirty="0" smtClean="0"/>
              <a:t>高機能</a:t>
            </a:r>
            <a:endParaRPr lang="en-US" altLang="ja-JP" sz="2800" dirty="0" smtClean="0"/>
          </a:p>
          <a:p>
            <a:pPr lvl="1"/>
            <a:r>
              <a:rPr lang="en-US" altLang="ja-JP" dirty="0" err="1" smtClean="0"/>
              <a:t>scp</a:t>
            </a:r>
            <a:r>
              <a:rPr lang="en-US" altLang="ja-JP" dirty="0" smtClean="0"/>
              <a:t>	: </a:t>
            </a:r>
            <a:r>
              <a:rPr lang="ja-JP" altLang="en-US" dirty="0" smtClean="0"/>
              <a:t>通信の暗号化あり、軽量</a:t>
            </a: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102</a:t>
            </a:fld>
            <a:endParaRPr lang="ja-JP" altLang="en-US" dirty="0"/>
          </a:p>
        </p:txBody>
      </p:sp>
      <p:cxnSp>
        <p:nvCxnSpPr>
          <p:cNvPr id="6" name="直線コネクタ 5"/>
          <p:cNvCxnSpPr/>
          <p:nvPr/>
        </p:nvCxnSpPr>
        <p:spPr>
          <a:xfrm>
            <a:off x="2555776" y="5445224"/>
            <a:ext cx="28083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2555776" y="5949280"/>
            <a:ext cx="28083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ファイル転送～</a:t>
            </a:r>
            <a:r>
              <a:rPr lang="en-US" altLang="ja-JP" sz="4000" dirty="0" err="1" smtClean="0"/>
              <a:t>sftp</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リモートホストにログイン</a:t>
            </a:r>
            <a:endParaRPr lang="en-US" altLang="ja-JP" dirty="0" smtClean="0"/>
          </a:p>
          <a:p>
            <a:pPr>
              <a:buNone/>
            </a:pPr>
            <a:r>
              <a:rPr lang="en-US" altLang="ja-JP" sz="2800" dirty="0" smtClean="0">
                <a:latin typeface="ＭＳ ゴシック" pitchFamily="49" charset="-128"/>
                <a:ea typeface="ＭＳ ゴシック" pitchFamily="49" charset="-128"/>
              </a:rPr>
              <a:t>	$ </a:t>
            </a:r>
            <a:r>
              <a:rPr lang="en-US" altLang="ja-JP" sz="2800" dirty="0" err="1" smtClean="0">
                <a:solidFill>
                  <a:srgbClr val="C00000"/>
                </a:solidFill>
                <a:latin typeface="ＭＳ ゴシック" pitchFamily="49" charset="-128"/>
                <a:ea typeface="ＭＳ ゴシック" pitchFamily="49" charset="-128"/>
              </a:rPr>
              <a:t>sftp</a:t>
            </a:r>
            <a:r>
              <a:rPr lang="en-US" altLang="ja-JP" sz="2800" dirty="0" smtClean="0">
                <a:latin typeface="ＭＳ ゴシック" pitchFamily="49" charset="-128"/>
                <a:ea typeface="ＭＳ ゴシック" pitchFamily="49" charset="-128"/>
              </a:rPr>
              <a:t> </a:t>
            </a:r>
            <a:r>
              <a:rPr lang="en-US" altLang="ja-JP" sz="2800" dirty="0" smtClean="0">
                <a:solidFill>
                  <a:srgbClr val="C00000"/>
                </a:solidFill>
                <a:latin typeface="ＭＳ ゴシック" pitchFamily="49" charset="-128"/>
                <a:ea typeface="ＭＳ ゴシック" pitchFamily="49" charset="-128"/>
              </a:rPr>
              <a:t>x09590a</a:t>
            </a:r>
            <a:r>
              <a:rPr lang="en-US" altLang="ja-JP" sz="2800" dirty="0" smtClean="0">
                <a:latin typeface="ＭＳ ゴシック" pitchFamily="49" charset="-128"/>
                <a:ea typeface="ＭＳ ゴシック" pitchFamily="49" charset="-128"/>
              </a:rPr>
              <a:t>@</a:t>
            </a:r>
            <a:r>
              <a:rPr lang="en-US" altLang="ja-JP" sz="2800" dirty="0" smtClean="0">
                <a:solidFill>
                  <a:srgbClr val="C00000"/>
                </a:solidFill>
                <a:latin typeface="ＭＳ ゴシック" pitchFamily="49" charset="-128"/>
                <a:ea typeface="ＭＳ ゴシック" pitchFamily="49" charset="-128"/>
              </a:rPr>
              <a:t>db2.ertl.jp</a:t>
            </a:r>
            <a:endParaRPr lang="en-US" altLang="ja-JP" sz="2800" dirty="0" smtClean="0">
              <a:latin typeface="ＭＳ ゴシック" pitchFamily="49" charset="-128"/>
              <a:ea typeface="ＭＳ ゴシック" pitchFamily="49" charset="-128"/>
            </a:endParaRP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x09590a@db2.ertl.jp's password: </a:t>
            </a:r>
          </a:p>
          <a:p>
            <a:pPr>
              <a:buNone/>
            </a:pPr>
            <a:r>
              <a:rPr lang="en-US" altLang="ja-JP" sz="2800" dirty="0" smtClean="0">
                <a:latin typeface="ＭＳ ゴシック" pitchFamily="49" charset="-128"/>
                <a:ea typeface="ＭＳ ゴシック" pitchFamily="49" charset="-128"/>
              </a:rPr>
              <a:t>	</a:t>
            </a:r>
            <a:r>
              <a:rPr lang="en-US" altLang="ja-JP" sz="2800" dirty="0" err="1" smtClean="0">
                <a:solidFill>
                  <a:srgbClr val="C00000"/>
                </a:solidFill>
                <a:latin typeface="ＭＳ ゴシック" pitchFamily="49" charset="-128"/>
                <a:ea typeface="ＭＳ ゴシック" pitchFamily="49" charset="-128"/>
              </a:rPr>
              <a:t>sftp</a:t>
            </a:r>
            <a:r>
              <a:rPr lang="en-US" altLang="ja-JP" sz="2800" dirty="0" smtClean="0">
                <a:solidFill>
                  <a:srgbClr val="C00000"/>
                </a:solidFill>
                <a:latin typeface="ＭＳ ゴシック" pitchFamily="49" charset="-128"/>
                <a:ea typeface="ＭＳ ゴシック" pitchFamily="49" charset="-128"/>
              </a:rPr>
              <a:t>&gt;</a:t>
            </a:r>
          </a:p>
          <a:p>
            <a:pPr lvl="0">
              <a:buNone/>
            </a:pP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103</a:t>
            </a:fld>
            <a:endParaRPr lang="ja-JP" altLang="en-US" dirty="0"/>
          </a:p>
        </p:txBody>
      </p:sp>
      <p:sp>
        <p:nvSpPr>
          <p:cNvPr id="5" name="テキスト ボックス 4"/>
          <p:cNvSpPr txBox="1"/>
          <p:nvPr/>
        </p:nvSpPr>
        <p:spPr>
          <a:xfrm>
            <a:off x="2123728" y="2924944"/>
            <a:ext cx="3324949" cy="369332"/>
          </a:xfrm>
          <a:prstGeom prst="rect">
            <a:avLst/>
          </a:prstGeom>
          <a:solidFill>
            <a:schemeClr val="bg1">
              <a:lumMod val="85000"/>
            </a:schemeClr>
          </a:solidFill>
        </p:spPr>
        <p:txBody>
          <a:bodyPr wrap="none" rtlCol="0">
            <a:spAutoFit/>
          </a:bodyPr>
          <a:lstStyle/>
          <a:p>
            <a:r>
              <a:rPr kumimoji="1" lang="ja-JP" altLang="en-US" dirty="0" smtClean="0"/>
              <a:t>成功</a:t>
            </a:r>
            <a:r>
              <a:rPr lang="ja-JP" altLang="en-US" dirty="0" smtClean="0"/>
              <a:t>時</a:t>
            </a:r>
            <a:r>
              <a:rPr kumimoji="1" lang="ja-JP" altLang="en-US" dirty="0" smtClean="0"/>
              <a:t>、</a:t>
            </a:r>
            <a:r>
              <a:rPr lang="ja-JP" altLang="en-US" dirty="0" smtClean="0"/>
              <a:t>ｓｆｔｐのプロンプトが表示</a:t>
            </a:r>
            <a:endParaRPr lang="en-US" altLang="ja-JP" dirty="0" smtClean="0"/>
          </a:p>
        </p:txBody>
      </p:sp>
      <p:sp>
        <p:nvSpPr>
          <p:cNvPr id="6" name="テキスト ボックス 5"/>
          <p:cNvSpPr txBox="1"/>
          <p:nvPr/>
        </p:nvSpPr>
        <p:spPr>
          <a:xfrm>
            <a:off x="5832077" y="1907540"/>
            <a:ext cx="2124299" cy="369332"/>
          </a:xfrm>
          <a:prstGeom prst="rect">
            <a:avLst/>
          </a:prstGeom>
          <a:solidFill>
            <a:schemeClr val="bg1">
              <a:lumMod val="85000"/>
            </a:schemeClr>
          </a:solidFill>
        </p:spPr>
        <p:txBody>
          <a:bodyPr wrap="none" rtlCol="0">
            <a:spAutoFit/>
          </a:bodyPr>
          <a:lstStyle/>
          <a:p>
            <a:r>
              <a:rPr kumimoji="1" lang="ja-JP" altLang="en-US" dirty="0" smtClean="0"/>
              <a:t>ユーザ名</a:t>
            </a:r>
            <a:r>
              <a:rPr lang="en-US" altLang="ja-JP" dirty="0" smtClean="0"/>
              <a:t>@</a:t>
            </a:r>
            <a:r>
              <a:rPr lang="ja-JP" altLang="en-US" dirty="0" smtClean="0"/>
              <a:t>ホスト名</a:t>
            </a:r>
            <a:endParaRPr kumimoji="1" lang="ja-JP" altLang="en-US" dirty="0"/>
          </a:p>
        </p:txBody>
      </p:sp>
      <p:sp>
        <p:nvSpPr>
          <p:cNvPr id="7" name="テキスト ボックス 6"/>
          <p:cNvSpPr txBox="1"/>
          <p:nvPr/>
        </p:nvSpPr>
        <p:spPr>
          <a:xfrm>
            <a:off x="5926907" y="2411596"/>
            <a:ext cx="1885453" cy="369332"/>
          </a:xfrm>
          <a:prstGeom prst="rect">
            <a:avLst/>
          </a:prstGeom>
          <a:solidFill>
            <a:schemeClr val="bg1">
              <a:lumMod val="85000"/>
            </a:schemeClr>
          </a:solidFill>
        </p:spPr>
        <p:txBody>
          <a:bodyPr wrap="none" rtlCol="0">
            <a:spAutoFit/>
          </a:bodyPr>
          <a:lstStyle/>
          <a:p>
            <a:r>
              <a:rPr kumimoji="1" lang="ja-JP" altLang="en-US" dirty="0" smtClean="0"/>
              <a:t>パスワードを入力</a:t>
            </a:r>
            <a:endParaRPr kumimoji="1" lang="ja-JP" alt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ファイル転送～</a:t>
            </a:r>
            <a:r>
              <a:rPr lang="en-US" altLang="ja-JP" sz="4000" dirty="0" err="1" smtClean="0"/>
              <a:t>sftp</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pPr lvl="0"/>
            <a:r>
              <a:rPr lang="ja-JP" altLang="en-US" dirty="0" smtClean="0">
                <a:solidFill>
                  <a:prstClr val="black"/>
                </a:solidFill>
              </a:rPr>
              <a:t>リモートホストからファイルをコピー</a:t>
            </a:r>
            <a:endParaRPr lang="en-US" altLang="ja-JP" dirty="0" smtClean="0">
              <a:solidFill>
                <a:prstClr val="black"/>
              </a:solidFill>
            </a:endParaRPr>
          </a:p>
          <a:p>
            <a:pPr>
              <a:buNone/>
            </a:pPr>
            <a:r>
              <a:rPr lang="en-US" altLang="ja-JP" sz="2800" dirty="0" smtClean="0">
                <a:latin typeface="ＭＳ ゴシック" pitchFamily="49" charset="-128"/>
                <a:ea typeface="ＭＳ ゴシック" pitchFamily="49" charset="-128"/>
              </a:rPr>
              <a:t>	</a:t>
            </a:r>
            <a:r>
              <a:rPr lang="en-US" altLang="ja-JP" sz="2800" dirty="0" err="1" smtClean="0">
                <a:latin typeface="ＭＳ ゴシック" pitchFamily="49" charset="-128"/>
                <a:ea typeface="ＭＳ ゴシック" pitchFamily="49" charset="-128"/>
              </a:rPr>
              <a:t>sftp</a:t>
            </a:r>
            <a:r>
              <a:rPr lang="en-US" altLang="ja-JP" sz="2800" dirty="0" smtClean="0">
                <a:latin typeface="ＭＳ ゴシック" pitchFamily="49" charset="-128"/>
                <a:ea typeface="ＭＳ ゴシック" pitchFamily="49" charset="-128"/>
              </a:rPr>
              <a:t>&gt; </a:t>
            </a:r>
            <a:r>
              <a:rPr lang="en-US" altLang="ja-JP" sz="2800" dirty="0" smtClean="0">
                <a:solidFill>
                  <a:srgbClr val="C00000"/>
                </a:solidFill>
                <a:latin typeface="ＭＳ ゴシック" pitchFamily="49" charset="-128"/>
                <a:ea typeface="ＭＳ ゴシック" pitchFamily="49" charset="-128"/>
              </a:rPr>
              <a:t>get</a:t>
            </a:r>
            <a:r>
              <a:rPr lang="en-US" altLang="ja-JP" sz="2800" dirty="0" smtClean="0">
                <a:latin typeface="ＭＳ ゴシック" pitchFamily="49" charset="-128"/>
                <a:ea typeface="ＭＳ ゴシック" pitchFamily="49" charset="-128"/>
              </a:rPr>
              <a:t> /etc/hosts</a:t>
            </a:r>
          </a:p>
          <a:p>
            <a:pPr>
              <a:buNone/>
            </a:pPr>
            <a:r>
              <a:rPr lang="en-US" altLang="ja-JP" sz="2800" dirty="0" smtClean="0">
                <a:solidFill>
                  <a:prstClr val="black"/>
                </a:solidFill>
                <a:latin typeface="ＭＳ ゴシック" pitchFamily="49" charset="-128"/>
                <a:ea typeface="ＭＳ ゴシック" pitchFamily="49" charset="-128"/>
              </a:rPr>
              <a:t>	</a:t>
            </a:r>
            <a:r>
              <a:rPr lang="en-US" altLang="ja-JP" sz="2800" dirty="0" err="1" smtClean="0">
                <a:solidFill>
                  <a:prstClr val="black"/>
                </a:solidFill>
                <a:latin typeface="ＭＳ ゴシック" pitchFamily="49" charset="-128"/>
                <a:ea typeface="ＭＳ ゴシック" pitchFamily="49" charset="-128"/>
              </a:rPr>
              <a:t>sftp</a:t>
            </a:r>
            <a:r>
              <a:rPr lang="en-US" altLang="ja-JP" sz="2800" dirty="0" smtClean="0">
                <a:solidFill>
                  <a:prstClr val="black"/>
                </a:solidFill>
                <a:latin typeface="ＭＳ ゴシック" pitchFamily="49" charset="-128"/>
                <a:ea typeface="ＭＳ ゴシック" pitchFamily="49" charset="-128"/>
              </a:rPr>
              <a:t>&gt; </a:t>
            </a:r>
            <a:r>
              <a:rPr lang="en-US" altLang="ja-JP" sz="2800" dirty="0" err="1" smtClean="0">
                <a:latin typeface="ＭＳ ゴシック" pitchFamily="49" charset="-128"/>
                <a:ea typeface="ＭＳ ゴシック" pitchFamily="49" charset="-128"/>
              </a:rPr>
              <a:t>lls</a:t>
            </a:r>
            <a:r>
              <a:rPr lang="ja-JP" altLang="en-US" sz="2800" dirty="0" smtClean="0">
                <a:latin typeface="ＭＳ ゴシック" pitchFamily="49" charset="-128"/>
                <a:ea typeface="ＭＳ ゴシック" pitchFamily="49" charset="-128"/>
              </a:rPr>
              <a:t> </a:t>
            </a:r>
            <a:r>
              <a:rPr lang="en-US" altLang="ja-JP" sz="2800" dirty="0" smtClean="0">
                <a:latin typeface="ＭＳ ゴシック" pitchFamily="49" charset="-128"/>
                <a:ea typeface="ＭＳ ゴシック" pitchFamily="49" charset="-128"/>
              </a:rPr>
              <a:t>-l</a:t>
            </a:r>
          </a:p>
          <a:p>
            <a:pPr lvl="0"/>
            <a:r>
              <a:rPr lang="ja-JP" altLang="en-US" dirty="0" smtClean="0">
                <a:solidFill>
                  <a:prstClr val="black"/>
                </a:solidFill>
              </a:rPr>
              <a:t>リモートホストへファイルをコピー</a:t>
            </a:r>
            <a:endParaRPr lang="en-US" altLang="ja-JP" dirty="0" smtClean="0">
              <a:solidFill>
                <a:prstClr val="black"/>
              </a:solidFill>
            </a:endParaRPr>
          </a:p>
          <a:p>
            <a:pPr>
              <a:buNone/>
            </a:pPr>
            <a:r>
              <a:rPr lang="en-US" altLang="ja-JP" sz="2800" dirty="0" smtClean="0">
                <a:latin typeface="ＭＳ ゴシック" pitchFamily="49" charset="-128"/>
                <a:ea typeface="ＭＳ ゴシック" pitchFamily="49" charset="-128"/>
              </a:rPr>
              <a:t>	</a:t>
            </a:r>
            <a:r>
              <a:rPr lang="en-US" altLang="ja-JP" sz="2800" dirty="0" err="1" smtClean="0">
                <a:latin typeface="ＭＳ ゴシック" pitchFamily="49" charset="-128"/>
                <a:ea typeface="ＭＳ ゴシック" pitchFamily="49" charset="-128"/>
              </a:rPr>
              <a:t>sftp</a:t>
            </a:r>
            <a:r>
              <a:rPr lang="en-US" altLang="ja-JP" sz="2800" dirty="0" smtClean="0">
                <a:latin typeface="ＭＳ ゴシック" pitchFamily="49" charset="-128"/>
                <a:ea typeface="ＭＳ ゴシック" pitchFamily="49" charset="-128"/>
              </a:rPr>
              <a:t>&gt; </a:t>
            </a:r>
            <a:r>
              <a:rPr lang="en-US" altLang="ja-JP" sz="2800" dirty="0" smtClean="0">
                <a:solidFill>
                  <a:srgbClr val="C00000"/>
                </a:solidFill>
                <a:latin typeface="ＭＳ ゴシック" pitchFamily="49" charset="-128"/>
                <a:ea typeface="ＭＳ ゴシック" pitchFamily="49" charset="-128"/>
              </a:rPr>
              <a:t>put</a:t>
            </a:r>
            <a:r>
              <a:rPr lang="en-US" altLang="ja-JP" sz="2800" dirty="0" smtClean="0">
                <a:latin typeface="ＭＳ ゴシック" pitchFamily="49" charset="-128"/>
                <a:ea typeface="ＭＳ ゴシック" pitchFamily="49" charset="-128"/>
              </a:rPr>
              <a:t> hosts</a:t>
            </a:r>
          </a:p>
          <a:p>
            <a:pPr>
              <a:buNone/>
            </a:pPr>
            <a:r>
              <a:rPr lang="en-US" altLang="ja-JP" sz="2800" dirty="0" smtClean="0">
                <a:latin typeface="ＭＳ ゴシック" pitchFamily="49" charset="-128"/>
                <a:ea typeface="ＭＳ ゴシック" pitchFamily="49" charset="-128"/>
              </a:rPr>
              <a:t>	</a:t>
            </a:r>
            <a:r>
              <a:rPr lang="en-US" altLang="ja-JP" sz="2800" dirty="0" err="1" smtClean="0">
                <a:latin typeface="ＭＳ ゴシック" pitchFamily="49" charset="-128"/>
                <a:ea typeface="ＭＳ ゴシック" pitchFamily="49" charset="-128"/>
              </a:rPr>
              <a:t>sftp</a:t>
            </a:r>
            <a:r>
              <a:rPr lang="en-US" altLang="ja-JP" sz="2800" dirty="0" smtClean="0">
                <a:latin typeface="ＭＳ ゴシック" pitchFamily="49" charset="-128"/>
                <a:ea typeface="ＭＳ ゴシック" pitchFamily="49" charset="-128"/>
              </a:rPr>
              <a:t>&gt; </a:t>
            </a:r>
            <a:r>
              <a:rPr lang="en-US" altLang="ja-JP" sz="2800" dirty="0" err="1" smtClean="0">
                <a:latin typeface="ＭＳ ゴシック" pitchFamily="49" charset="-128"/>
                <a:ea typeface="ＭＳ ゴシック" pitchFamily="49" charset="-128"/>
              </a:rPr>
              <a:t>ls</a:t>
            </a:r>
            <a:r>
              <a:rPr lang="en-US" altLang="ja-JP" sz="2800" dirty="0" smtClean="0">
                <a:latin typeface="ＭＳ ゴシック" pitchFamily="49" charset="-128"/>
                <a:ea typeface="ＭＳ ゴシック" pitchFamily="49" charset="-128"/>
              </a:rPr>
              <a:t> -l</a:t>
            </a:r>
          </a:p>
          <a:p>
            <a:pPr lvl="0"/>
            <a:r>
              <a:rPr lang="en-US" altLang="ja-JP" dirty="0" err="1" smtClean="0">
                <a:solidFill>
                  <a:prstClr val="black"/>
                </a:solidFill>
              </a:rPr>
              <a:t>sftp</a:t>
            </a:r>
            <a:r>
              <a:rPr lang="ja-JP" altLang="en-US" dirty="0" smtClean="0">
                <a:solidFill>
                  <a:prstClr val="black"/>
                </a:solidFill>
              </a:rPr>
              <a:t>を終了</a:t>
            </a:r>
            <a:endParaRPr lang="en-US" altLang="ja-JP" dirty="0" smtClean="0">
              <a:solidFill>
                <a:prstClr val="black"/>
              </a:solidFill>
            </a:endParaRPr>
          </a:p>
          <a:p>
            <a:pPr>
              <a:buNone/>
            </a:pPr>
            <a:r>
              <a:rPr lang="en-US" altLang="ja-JP" dirty="0" smtClean="0">
                <a:latin typeface="ＭＳ ゴシック" pitchFamily="49" charset="-128"/>
                <a:ea typeface="ＭＳ ゴシック" pitchFamily="49" charset="-128"/>
              </a:rPr>
              <a:t>	</a:t>
            </a:r>
            <a:r>
              <a:rPr lang="en-US" altLang="ja-JP" sz="2800" dirty="0" err="1" smtClean="0">
                <a:latin typeface="ＭＳ ゴシック" pitchFamily="49" charset="-128"/>
                <a:ea typeface="ＭＳ ゴシック" pitchFamily="49" charset="-128"/>
              </a:rPr>
              <a:t>sftp</a:t>
            </a:r>
            <a:r>
              <a:rPr lang="en-US" altLang="ja-JP" sz="2800" dirty="0" smtClean="0">
                <a:latin typeface="ＭＳ ゴシック" pitchFamily="49" charset="-128"/>
                <a:ea typeface="ＭＳ ゴシック" pitchFamily="49" charset="-128"/>
              </a:rPr>
              <a:t>&gt; </a:t>
            </a:r>
            <a:r>
              <a:rPr lang="en-US" altLang="ja-JP" sz="2800" dirty="0" smtClean="0">
                <a:solidFill>
                  <a:srgbClr val="C00000"/>
                </a:solidFill>
                <a:latin typeface="ＭＳ ゴシック" pitchFamily="49" charset="-128"/>
                <a:ea typeface="ＭＳ ゴシック" pitchFamily="49" charset="-128"/>
              </a:rPr>
              <a:t>quit</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104</a:t>
            </a:fld>
            <a:endParaRPr lang="ja-JP" altLang="en-US" dirty="0"/>
          </a:p>
        </p:txBody>
      </p:sp>
      <p:sp>
        <p:nvSpPr>
          <p:cNvPr id="8" name="テキスト ボックス 7"/>
          <p:cNvSpPr txBox="1"/>
          <p:nvPr/>
        </p:nvSpPr>
        <p:spPr>
          <a:xfrm>
            <a:off x="4644008" y="5867980"/>
            <a:ext cx="3744416" cy="369332"/>
          </a:xfrm>
          <a:prstGeom prst="rect">
            <a:avLst/>
          </a:prstGeom>
          <a:solidFill>
            <a:schemeClr val="bg1">
              <a:lumMod val="85000"/>
            </a:schemeClr>
          </a:solidFill>
        </p:spPr>
        <p:txBody>
          <a:bodyPr wrap="square" rtlCol="0">
            <a:spAutoFit/>
          </a:bodyPr>
          <a:lstStyle/>
          <a:p>
            <a:r>
              <a:rPr kumimoji="1" lang="ja-JP" altLang="en-US" dirty="0" smtClean="0"/>
              <a:t>コマンド</a:t>
            </a:r>
            <a:r>
              <a:rPr lang="ja-JP" altLang="en-US" dirty="0" smtClean="0"/>
              <a:t>の詳細</a:t>
            </a:r>
            <a:r>
              <a:rPr kumimoji="1" lang="ja-JP" altLang="en-US" dirty="0" smtClean="0"/>
              <a:t>はテキスト</a:t>
            </a:r>
            <a:r>
              <a:rPr kumimoji="1" lang="en-US" altLang="ja-JP" dirty="0" smtClean="0"/>
              <a:t>29p.</a:t>
            </a:r>
            <a:r>
              <a:rPr kumimoji="1" lang="ja-JP" altLang="en-US" dirty="0" smtClean="0"/>
              <a:t>を参照</a:t>
            </a:r>
            <a:endParaRPr kumimoji="1" lang="ja-JP" alt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ファイル転送～</a:t>
            </a:r>
            <a:r>
              <a:rPr lang="en-US" altLang="ja-JP" sz="4000" dirty="0" err="1" smtClean="0"/>
              <a:t>scp</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リモートホストからファイルをコピー</a:t>
            </a:r>
            <a:endParaRPr lang="en-US" altLang="ja-JP" dirty="0" smtClean="0"/>
          </a:p>
          <a:p>
            <a:pPr>
              <a:buNone/>
            </a:pPr>
            <a:r>
              <a:rPr lang="en-US" altLang="ja-JP" sz="2800" dirty="0" smtClean="0">
                <a:latin typeface="ＭＳ ゴシック" pitchFamily="49" charset="-128"/>
                <a:ea typeface="ＭＳ ゴシック" pitchFamily="49" charset="-128"/>
              </a:rPr>
              <a:t>	$ </a:t>
            </a:r>
            <a:r>
              <a:rPr lang="en-US" altLang="ja-JP" sz="2800" dirty="0" err="1" smtClean="0">
                <a:solidFill>
                  <a:srgbClr val="C00000"/>
                </a:solidFill>
                <a:latin typeface="ＭＳ ゴシック" pitchFamily="49" charset="-128"/>
                <a:ea typeface="ＭＳ ゴシック" pitchFamily="49" charset="-128"/>
              </a:rPr>
              <a:t>scp</a:t>
            </a:r>
            <a:r>
              <a:rPr lang="ja-JP" altLang="en-US" sz="2800" dirty="0" smtClean="0">
                <a:latin typeface="ＭＳ ゴシック" pitchFamily="49" charset="-128"/>
                <a:ea typeface="ＭＳ ゴシック" pitchFamily="49" charset="-128"/>
              </a:rPr>
              <a:t> </a:t>
            </a:r>
            <a:r>
              <a:rPr lang="en-US" altLang="ja-JP" sz="2800" dirty="0" smtClean="0">
                <a:latin typeface="ＭＳ ゴシック" pitchFamily="49" charset="-128"/>
                <a:ea typeface="ＭＳ ゴシック" pitchFamily="49" charset="-128"/>
              </a:rPr>
              <a:t>x09590a@db2.ertl.jp:/etc/</a:t>
            </a:r>
            <a:r>
              <a:rPr lang="en-US" altLang="ja-JP" sz="2800" dirty="0" err="1" smtClean="0">
                <a:latin typeface="ＭＳ ゴシック" pitchFamily="49" charset="-128"/>
                <a:ea typeface="ＭＳ ゴシック" pitchFamily="49" charset="-128"/>
              </a:rPr>
              <a:t>fstab</a:t>
            </a:r>
            <a:r>
              <a:rPr lang="en-US" altLang="ja-JP" sz="2800" dirty="0" smtClean="0">
                <a:latin typeface="ＭＳ ゴシック" pitchFamily="49" charset="-128"/>
                <a:ea typeface="ＭＳ ゴシック" pitchFamily="49" charset="-128"/>
              </a:rPr>
              <a:t>  ./</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x09590a@db2.ertl.jp's password: </a:t>
            </a:r>
          </a:p>
          <a:p>
            <a:pPr>
              <a:buNone/>
            </a:pPr>
            <a:r>
              <a:rPr lang="en-US" altLang="ja-JP" sz="2800" dirty="0" smtClean="0">
                <a:latin typeface="ＭＳ ゴシック" pitchFamily="49" charset="-128"/>
                <a:ea typeface="ＭＳ ゴシック" pitchFamily="49" charset="-128"/>
              </a:rPr>
              <a:t>	$ </a:t>
            </a:r>
            <a:r>
              <a:rPr lang="en-US" altLang="ja-JP" sz="2800" dirty="0" err="1" smtClean="0">
                <a:latin typeface="ＭＳ ゴシック" pitchFamily="49" charset="-128"/>
                <a:ea typeface="ＭＳ ゴシック" pitchFamily="49" charset="-128"/>
              </a:rPr>
              <a:t>ls</a:t>
            </a:r>
            <a:endParaRPr lang="en-US" altLang="ja-JP" sz="2800" dirty="0" smtClean="0"/>
          </a:p>
          <a:p>
            <a:pPr>
              <a:buNone/>
            </a:pPr>
            <a:r>
              <a:rPr lang="en-US" altLang="ja-JP" sz="2800" dirty="0" smtClean="0">
                <a:latin typeface="ＭＳ ゴシック" pitchFamily="49" charset="-128"/>
                <a:ea typeface="ＭＳ ゴシック" pitchFamily="49" charset="-128"/>
              </a:rPr>
              <a:t>	$ </a:t>
            </a:r>
            <a:r>
              <a:rPr lang="en-US" altLang="ja-JP" sz="2800" dirty="0" err="1" smtClean="0">
                <a:latin typeface="ＭＳ ゴシック" pitchFamily="49" charset="-128"/>
                <a:ea typeface="ＭＳ ゴシック" pitchFamily="49" charset="-128"/>
              </a:rPr>
              <a:t>scp</a:t>
            </a:r>
            <a:r>
              <a:rPr lang="ja-JP" altLang="en-US" sz="2800" dirty="0" smtClean="0">
                <a:latin typeface="ＭＳ ゴシック" pitchFamily="49" charset="-128"/>
                <a:ea typeface="ＭＳ ゴシック" pitchFamily="49" charset="-128"/>
              </a:rPr>
              <a:t> </a:t>
            </a:r>
            <a:r>
              <a:rPr lang="en-US" altLang="ja-JP" sz="2800" dirty="0" smtClean="0">
                <a:solidFill>
                  <a:srgbClr val="C00000"/>
                </a:solidFill>
                <a:latin typeface="ＭＳ ゴシック" pitchFamily="49" charset="-128"/>
                <a:ea typeface="ＭＳ ゴシック" pitchFamily="49" charset="-128"/>
              </a:rPr>
              <a:t>–r</a:t>
            </a:r>
            <a:r>
              <a:rPr lang="en-US" altLang="ja-JP" sz="2800" dirty="0" smtClean="0">
                <a:latin typeface="ＭＳ ゴシック" pitchFamily="49" charset="-128"/>
                <a:ea typeface="ＭＳ ゴシック" pitchFamily="49" charset="-128"/>
              </a:rPr>
              <a:t> x09590a@db2.ertl.jp:/etc/java  ./</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x09590a@db2.ertl.jp's password:</a:t>
            </a:r>
          </a:p>
          <a:p>
            <a:pPr>
              <a:buNone/>
            </a:pPr>
            <a:r>
              <a:rPr lang="en-US" altLang="ja-JP" sz="2800" dirty="0" smtClean="0">
                <a:latin typeface="ＭＳ ゴシック" pitchFamily="49" charset="-128"/>
                <a:ea typeface="ＭＳ ゴシック" pitchFamily="49" charset="-128"/>
              </a:rPr>
              <a:t>	$ </a:t>
            </a:r>
            <a:r>
              <a:rPr lang="en-US" altLang="ja-JP" sz="2800" dirty="0" err="1" smtClean="0">
                <a:latin typeface="ＭＳ ゴシック" pitchFamily="49" charset="-128"/>
                <a:ea typeface="ＭＳ ゴシック" pitchFamily="49" charset="-128"/>
              </a:rPr>
              <a:t>ls</a:t>
            </a:r>
            <a:endParaRPr lang="en-US" altLang="ja-JP" sz="2800" dirty="0" smtClean="0">
              <a:latin typeface="ＭＳ ゴシック" pitchFamily="49" charset="-128"/>
              <a:ea typeface="ＭＳ ゴシック" pitchFamily="49" charset="-128"/>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105</a:t>
            </a:fld>
            <a:endParaRPr lang="ja-JP" altLang="en-US"/>
          </a:p>
        </p:txBody>
      </p:sp>
      <p:sp>
        <p:nvSpPr>
          <p:cNvPr id="7" name="テキスト ボックス 6"/>
          <p:cNvSpPr txBox="1"/>
          <p:nvPr/>
        </p:nvSpPr>
        <p:spPr>
          <a:xfrm>
            <a:off x="5940152" y="2420888"/>
            <a:ext cx="1885453" cy="369332"/>
          </a:xfrm>
          <a:prstGeom prst="rect">
            <a:avLst/>
          </a:prstGeom>
          <a:solidFill>
            <a:schemeClr val="bg1">
              <a:lumMod val="85000"/>
            </a:schemeClr>
          </a:solidFill>
        </p:spPr>
        <p:txBody>
          <a:bodyPr wrap="none" rtlCol="0">
            <a:spAutoFit/>
          </a:bodyPr>
          <a:lstStyle/>
          <a:p>
            <a:r>
              <a:rPr kumimoji="1" lang="ja-JP" altLang="en-US" dirty="0" smtClean="0"/>
              <a:t>パスワードを入力</a:t>
            </a:r>
            <a:endParaRPr kumimoji="1" lang="ja-JP" altLang="en-US" dirty="0"/>
          </a:p>
        </p:txBody>
      </p:sp>
      <p:sp>
        <p:nvSpPr>
          <p:cNvPr id="8" name="テキスト ボックス 7"/>
          <p:cNvSpPr txBox="1"/>
          <p:nvPr/>
        </p:nvSpPr>
        <p:spPr>
          <a:xfrm>
            <a:off x="5262375" y="4499828"/>
            <a:ext cx="3054041" cy="369332"/>
          </a:xfrm>
          <a:prstGeom prst="rect">
            <a:avLst/>
          </a:prstGeom>
          <a:solidFill>
            <a:schemeClr val="bg1">
              <a:lumMod val="85000"/>
            </a:schemeClr>
          </a:solidFill>
        </p:spPr>
        <p:txBody>
          <a:bodyPr wrap="none" rtlCol="0">
            <a:spAutoFit/>
          </a:bodyPr>
          <a:lstStyle/>
          <a:p>
            <a:r>
              <a:rPr kumimoji="1" lang="en-US" altLang="ja-JP" dirty="0" smtClean="0"/>
              <a:t>-r</a:t>
            </a:r>
            <a:r>
              <a:rPr kumimoji="1" lang="ja-JP" altLang="en-US" dirty="0" smtClean="0"/>
              <a:t>オプションは再帰的にコピー</a:t>
            </a:r>
            <a:endParaRPr kumimoji="1" lang="ja-JP" alt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ファイル転送～</a:t>
            </a:r>
            <a:r>
              <a:rPr lang="en-US" altLang="ja-JP" sz="4000" dirty="0" err="1" smtClean="0"/>
              <a:t>scp</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pPr lvl="0"/>
            <a:r>
              <a:rPr lang="ja-JP" altLang="en-US" dirty="0" smtClean="0">
                <a:solidFill>
                  <a:prstClr val="black"/>
                </a:solidFill>
              </a:rPr>
              <a:t>リモートホストへファイルをコピー</a:t>
            </a:r>
            <a:endParaRPr lang="en-US" altLang="ja-JP" dirty="0" smtClean="0">
              <a:solidFill>
                <a:prstClr val="black"/>
              </a:solidFill>
            </a:endParaRPr>
          </a:p>
          <a:p>
            <a:pPr lvl="0">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err="1" smtClean="0">
                <a:solidFill>
                  <a:prstClr val="black"/>
                </a:solidFill>
                <a:latin typeface="ＭＳ ゴシック" pitchFamily="49" charset="-128"/>
                <a:ea typeface="ＭＳ ゴシック" pitchFamily="49" charset="-128"/>
              </a:rPr>
              <a:t>scp</a:t>
            </a:r>
            <a:r>
              <a:rPr lang="en-US" altLang="ja-JP" sz="2800" dirty="0" smtClean="0">
                <a:solidFill>
                  <a:prstClr val="black"/>
                </a:solidFill>
                <a:latin typeface="ＭＳ ゴシック" pitchFamily="49" charset="-128"/>
                <a:ea typeface="ＭＳ ゴシック" pitchFamily="49" charset="-128"/>
              </a:rPr>
              <a:t> </a:t>
            </a:r>
            <a:r>
              <a:rPr lang="en-US" altLang="ja-JP" sz="2800" dirty="0" err="1" smtClean="0">
                <a:solidFill>
                  <a:prstClr val="black"/>
                </a:solidFill>
                <a:latin typeface="ＭＳ ゴシック" pitchFamily="49" charset="-128"/>
                <a:ea typeface="ＭＳ ゴシック" pitchFamily="49" charset="-128"/>
              </a:rPr>
              <a:t>fstab</a:t>
            </a:r>
            <a:r>
              <a:rPr lang="en-US" altLang="ja-JP" sz="2800" dirty="0" smtClean="0">
                <a:solidFill>
                  <a:prstClr val="black"/>
                </a:solidFill>
                <a:latin typeface="ＭＳ ゴシック" pitchFamily="49" charset="-128"/>
                <a:ea typeface="ＭＳ ゴシック" pitchFamily="49" charset="-128"/>
              </a:rPr>
              <a:t> </a:t>
            </a:r>
            <a:r>
              <a:rPr lang="en-US" altLang="ja-JP" sz="2800" dirty="0" smtClean="0">
                <a:latin typeface="ＭＳ ゴシック" pitchFamily="49" charset="-128"/>
                <a:ea typeface="ＭＳ ゴシック" pitchFamily="49" charset="-128"/>
              </a:rPr>
              <a:t>x09590a@db2.ertl.jp:</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x09590a@db2.ertl.jp's password:</a:t>
            </a:r>
          </a:p>
          <a:p>
            <a:pPr>
              <a:buNone/>
            </a:pPr>
            <a:r>
              <a:rPr lang="en-US" altLang="ja-JP" sz="2800" dirty="0" smtClean="0">
                <a:latin typeface="ＭＳ ゴシック" pitchFamily="49" charset="-128"/>
                <a:ea typeface="ＭＳ ゴシック" pitchFamily="49" charset="-128"/>
              </a:rPr>
              <a:t>	$ </a:t>
            </a:r>
          </a:p>
          <a:p>
            <a:pPr>
              <a:buNone/>
            </a:pPr>
            <a:endParaRPr lang="en-US" altLang="ja-JP" sz="2800" dirty="0" smtClean="0"/>
          </a:p>
          <a:p>
            <a:pPr>
              <a:buNone/>
            </a:pP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106</a:t>
            </a:fld>
            <a:endParaRPr lang="ja-JP" altLang="en-US"/>
          </a:p>
        </p:txBody>
      </p:sp>
      <p:sp>
        <p:nvSpPr>
          <p:cNvPr id="6" name="テキスト ボックス 5"/>
          <p:cNvSpPr txBox="1"/>
          <p:nvPr/>
        </p:nvSpPr>
        <p:spPr>
          <a:xfrm>
            <a:off x="5508104" y="2996952"/>
            <a:ext cx="2850333" cy="646331"/>
          </a:xfrm>
          <a:prstGeom prst="rect">
            <a:avLst/>
          </a:prstGeom>
          <a:solidFill>
            <a:schemeClr val="bg1">
              <a:lumMod val="85000"/>
            </a:schemeClr>
          </a:solidFill>
        </p:spPr>
        <p:txBody>
          <a:bodyPr wrap="square" rtlCol="0">
            <a:spAutoFit/>
          </a:bodyPr>
          <a:lstStyle/>
          <a:p>
            <a:r>
              <a:rPr lang="ja-JP" altLang="en-US" dirty="0" smtClean="0"/>
              <a:t>何も指定しなかった場合、</a:t>
            </a:r>
            <a:endParaRPr lang="en-US" altLang="ja-JP" dirty="0" smtClean="0"/>
          </a:p>
          <a:p>
            <a:r>
              <a:rPr lang="ja-JP" altLang="en-US" dirty="0" smtClean="0"/>
              <a:t>ホームディレクトリへコピー</a:t>
            </a:r>
            <a:endParaRPr lang="en-US" altLang="ja-JP" dirty="0"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ファイル転送</a:t>
            </a:r>
          </a:p>
        </p:txBody>
      </p:sp>
      <p:sp>
        <p:nvSpPr>
          <p:cNvPr id="3075" name="コンテンツ プレースホルダ 2"/>
          <p:cNvSpPr>
            <a:spLocks noGrp="1"/>
          </p:cNvSpPr>
          <p:nvPr>
            <p:ph idx="1"/>
          </p:nvPr>
        </p:nvSpPr>
        <p:spPr>
          <a:xfrm>
            <a:off x="457200" y="1268413"/>
            <a:ext cx="8147248" cy="5040312"/>
          </a:xfrm>
        </p:spPr>
        <p:txBody>
          <a:bodyPr/>
          <a:lstStyle/>
          <a:p>
            <a:r>
              <a:rPr lang="ja-JP" altLang="en-US" dirty="0" smtClean="0"/>
              <a:t>課題</a:t>
            </a:r>
            <a:endParaRPr lang="en-US" altLang="ja-JP" dirty="0" smtClean="0"/>
          </a:p>
          <a:p>
            <a:pPr lvl="1"/>
            <a:r>
              <a:rPr lang="ja-JP" altLang="en-US" sz="2400" dirty="0" smtClean="0"/>
              <a:t>エディタの課題で作成したテキスト</a:t>
            </a:r>
            <a:r>
              <a:rPr lang="en-US" altLang="ja-JP" sz="2400" dirty="0" smtClean="0"/>
              <a:t>hello.txt</a:t>
            </a:r>
            <a:r>
              <a:rPr lang="ja-JP" altLang="en-US" sz="2400" dirty="0" smtClean="0"/>
              <a:t>を、</a:t>
            </a:r>
            <a:r>
              <a:rPr lang="en-US" altLang="ja-JP" sz="2400" dirty="0" smtClean="0"/>
              <a:t/>
            </a:r>
            <a:br>
              <a:rPr lang="en-US" altLang="ja-JP" sz="2400" dirty="0" smtClean="0"/>
            </a:br>
            <a:r>
              <a:rPr lang="en-US" altLang="ja-JP" sz="2400" dirty="0" smtClean="0"/>
              <a:t>db2.ertl.jp</a:t>
            </a:r>
            <a:r>
              <a:rPr lang="ja-JP" altLang="en-US" sz="2400" dirty="0" smtClean="0"/>
              <a:t>のホームディレクトリへコピーしてみましょう</a:t>
            </a:r>
            <a:endParaRPr lang="en-US" altLang="ja-JP" sz="2400" dirty="0" smtClean="0"/>
          </a:p>
          <a:p>
            <a:pPr lvl="1"/>
            <a:r>
              <a:rPr lang="en-US" altLang="ja-JP" sz="2400" dirty="0" smtClean="0"/>
              <a:t>db2.etrl.jp</a:t>
            </a:r>
            <a:r>
              <a:rPr lang="ja-JP" altLang="en-US" sz="2400" dirty="0" smtClean="0"/>
              <a:t>から</a:t>
            </a:r>
            <a:r>
              <a:rPr lang="en-US" altLang="ja-JP" sz="2400" dirty="0" smtClean="0"/>
              <a:t>/home/courseware/TEXT/Linux_text_20140303.pdf</a:t>
            </a:r>
            <a:r>
              <a:rPr lang="ja-JP" altLang="en-US" sz="2400" dirty="0" smtClean="0"/>
              <a:t>を、ローカルホストへコピーしてみましょう</a:t>
            </a:r>
            <a:endParaRPr lang="en-US" altLang="ja-JP" sz="24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107</a:t>
            </a:fld>
            <a:endParaRPr lang="ja-JP" alt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solidFill>
                  <a:schemeClr val="bg1">
                    <a:lumMod val="85000"/>
                  </a:schemeClr>
                </a:solidFill>
              </a:rPr>
              <a:t>Linux</a:t>
            </a:r>
            <a:r>
              <a:rPr lang="ja-JP" altLang="en-US" dirty="0" smtClean="0">
                <a:solidFill>
                  <a:schemeClr val="bg1">
                    <a:lumMod val="85000"/>
                  </a:schemeClr>
                </a:solidFill>
              </a:rPr>
              <a:t>とは</a:t>
            </a:r>
            <a:r>
              <a:rPr lang="en-US" altLang="ja-JP" dirty="0" smtClean="0">
                <a:solidFill>
                  <a:schemeClr val="bg1">
                    <a:lumMod val="85000"/>
                  </a:schemeClr>
                </a:solidFill>
              </a:rPr>
              <a:t>?</a:t>
            </a:r>
          </a:p>
          <a:p>
            <a:r>
              <a:rPr lang="ja-JP" altLang="en-US" dirty="0" smtClean="0">
                <a:solidFill>
                  <a:schemeClr val="bg1">
                    <a:lumMod val="85000"/>
                  </a:schemeClr>
                </a:solidFill>
              </a:rPr>
              <a:t>基本的なツール</a:t>
            </a:r>
          </a:p>
          <a:p>
            <a:pPr lvl="1"/>
            <a:r>
              <a:rPr lang="ja-JP" altLang="en-US" dirty="0" smtClean="0">
                <a:solidFill>
                  <a:schemeClr val="bg1">
                    <a:lumMod val="85000"/>
                  </a:schemeClr>
                </a:solidFill>
              </a:rPr>
              <a:t>シェル</a:t>
            </a:r>
            <a:endParaRPr lang="en-US" altLang="ja-JP" dirty="0" smtClean="0">
              <a:solidFill>
                <a:schemeClr val="bg1">
                  <a:lumMod val="85000"/>
                </a:schemeClr>
              </a:solidFill>
            </a:endParaRPr>
          </a:p>
          <a:p>
            <a:pPr lvl="1"/>
            <a:r>
              <a:rPr lang="ja-JP" altLang="en-US" dirty="0" smtClean="0">
                <a:solidFill>
                  <a:schemeClr val="bg1">
                    <a:lumMod val="85000"/>
                  </a:schemeClr>
                </a:solidFill>
              </a:rPr>
              <a:t>エディタ</a:t>
            </a:r>
            <a:endParaRPr lang="en-US" altLang="ja-JP" dirty="0" smtClean="0">
              <a:solidFill>
                <a:schemeClr val="bg1">
                  <a:lumMod val="85000"/>
                </a:schemeClr>
              </a:solidFill>
            </a:endParaRPr>
          </a:p>
          <a:p>
            <a:pPr lvl="1"/>
            <a:r>
              <a:rPr lang="ja-JP" altLang="en-US" dirty="0" smtClean="0">
                <a:solidFill>
                  <a:schemeClr val="bg1">
                    <a:lumMod val="85000"/>
                  </a:schemeClr>
                </a:solidFill>
              </a:rPr>
              <a:t>ファイル転送</a:t>
            </a:r>
            <a:endParaRPr lang="en-US" altLang="ja-JP" dirty="0" smtClean="0">
              <a:solidFill>
                <a:schemeClr val="bg1">
                  <a:lumMod val="85000"/>
                </a:schemeClr>
              </a:solidFill>
            </a:endParaRPr>
          </a:p>
          <a:p>
            <a:pPr lvl="1"/>
            <a:r>
              <a:rPr lang="ja-JP" altLang="en-US" dirty="0" smtClean="0"/>
              <a:t>リモートログイン</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108</a:t>
            </a:fld>
            <a:endParaRPr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solidFill>
                  <a:schemeClr val="bg1">
                    <a:lumMod val="85000"/>
                  </a:schemeClr>
                </a:solidFill>
              </a:rPr>
              <a:t>Linux</a:t>
            </a:r>
            <a:r>
              <a:rPr lang="ja-JP" altLang="en-US" dirty="0" smtClean="0">
                <a:solidFill>
                  <a:schemeClr val="bg1">
                    <a:lumMod val="85000"/>
                  </a:schemeClr>
                </a:solidFill>
              </a:rPr>
              <a:t>とは</a:t>
            </a:r>
            <a:r>
              <a:rPr lang="en-US" altLang="ja-JP" dirty="0" smtClean="0">
                <a:solidFill>
                  <a:schemeClr val="bg1">
                    <a:lumMod val="85000"/>
                  </a:schemeClr>
                </a:solidFill>
              </a:rPr>
              <a:t>?</a:t>
            </a:r>
          </a:p>
          <a:p>
            <a:r>
              <a:rPr lang="ja-JP" altLang="en-US" dirty="0" smtClean="0"/>
              <a:t>基本的なツール</a:t>
            </a:r>
          </a:p>
          <a:p>
            <a:pPr lvl="1"/>
            <a:r>
              <a:rPr lang="ja-JP" altLang="en-US" dirty="0" smtClean="0"/>
              <a:t>シェル</a:t>
            </a:r>
            <a:endParaRPr lang="en-US" altLang="ja-JP" dirty="0" smtClean="0"/>
          </a:p>
          <a:p>
            <a:pPr lvl="1"/>
            <a:r>
              <a:rPr lang="ja-JP" altLang="en-US" dirty="0" smtClean="0">
                <a:solidFill>
                  <a:schemeClr val="bg1">
                    <a:lumMod val="85000"/>
                  </a:schemeClr>
                </a:solidFill>
              </a:rPr>
              <a:t>エディタ</a:t>
            </a:r>
            <a:endParaRPr lang="en-US" altLang="ja-JP" dirty="0" smtClean="0">
              <a:solidFill>
                <a:schemeClr val="bg1">
                  <a:lumMod val="85000"/>
                </a:schemeClr>
              </a:solidFill>
            </a:endParaRPr>
          </a:p>
          <a:p>
            <a:pPr lvl="1"/>
            <a:r>
              <a:rPr lang="ja-JP" altLang="en-US" dirty="0" smtClean="0">
                <a:solidFill>
                  <a:schemeClr val="bg1">
                    <a:lumMod val="85000"/>
                  </a:schemeClr>
                </a:solidFill>
              </a:rPr>
              <a:t>ファイル転送</a:t>
            </a:r>
            <a:endParaRPr lang="en-US" altLang="ja-JP" dirty="0" smtClean="0">
              <a:solidFill>
                <a:schemeClr val="bg1">
                  <a:lumMod val="85000"/>
                </a:schemeClr>
              </a:solidFill>
            </a:endParaRPr>
          </a:p>
          <a:p>
            <a:pPr lvl="1"/>
            <a:r>
              <a:rPr lang="ja-JP" altLang="en-US" dirty="0" smtClean="0">
                <a:solidFill>
                  <a:schemeClr val="bg1">
                    <a:lumMod val="85000"/>
                  </a:schemeClr>
                </a:solidFill>
              </a:rPr>
              <a:t>リモートログイン</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10</a:t>
            </a:fld>
            <a:endParaRPr lang="ja-JP" alt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リモートログイン</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ネットワークを介して遠隔地のマシンにログインすること</a:t>
            </a:r>
            <a:endParaRPr lang="en-US" altLang="ja-JP" dirty="0" smtClean="0"/>
          </a:p>
          <a:p>
            <a:r>
              <a:rPr lang="ja-JP" altLang="en-US" dirty="0" smtClean="0"/>
              <a:t>例</a:t>
            </a:r>
            <a:endParaRPr lang="en-US" altLang="ja-JP" dirty="0" smtClean="0"/>
          </a:p>
          <a:p>
            <a:pPr lvl="1"/>
            <a:r>
              <a:rPr lang="ja-JP" altLang="en-US" dirty="0" smtClean="0"/>
              <a:t>家のマシンから大学のマシンにログインし、</a:t>
            </a:r>
            <a:r>
              <a:rPr lang="en-US" altLang="ja-JP" dirty="0" smtClean="0"/>
              <a:t/>
            </a:r>
            <a:br>
              <a:rPr lang="en-US" altLang="ja-JP" dirty="0" smtClean="0"/>
            </a:br>
            <a:r>
              <a:rPr lang="ja-JP" altLang="en-US" dirty="0" smtClean="0"/>
              <a:t>シェルからコマンドを実行</a:t>
            </a:r>
            <a:endParaRPr lang="en-US" altLang="ja-JP" dirty="0" smtClean="0"/>
          </a:p>
          <a:p>
            <a:r>
              <a:rPr lang="ja-JP" altLang="en-US" dirty="0" smtClean="0"/>
              <a:t>コマンド</a:t>
            </a:r>
            <a:endParaRPr lang="en-US" altLang="ja-JP" dirty="0" smtClean="0"/>
          </a:p>
          <a:p>
            <a:pPr lvl="1"/>
            <a:r>
              <a:rPr lang="en-US" altLang="ja-JP" dirty="0" smtClean="0"/>
              <a:t>telnet	: </a:t>
            </a:r>
            <a:r>
              <a:rPr lang="ja-JP" altLang="en-US" dirty="0" smtClean="0"/>
              <a:t>通信の暗号化なし</a:t>
            </a:r>
            <a:endParaRPr lang="en-US" altLang="ja-JP" dirty="0" smtClean="0"/>
          </a:p>
          <a:p>
            <a:pPr lvl="1"/>
            <a:r>
              <a:rPr lang="en-US" altLang="ja-JP" sz="2800" dirty="0" err="1" smtClean="0"/>
              <a:t>ssh</a:t>
            </a:r>
            <a:r>
              <a:rPr lang="en-US" altLang="ja-JP" dirty="0" smtClean="0"/>
              <a:t>	: </a:t>
            </a:r>
            <a:r>
              <a:rPr lang="ja-JP" altLang="en-US" sz="2800" dirty="0" smtClean="0"/>
              <a:t>通信の暗号化あり</a:t>
            </a: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109</a:t>
            </a:fld>
            <a:endParaRPr lang="ja-JP" altLang="en-US" dirty="0"/>
          </a:p>
        </p:txBody>
      </p:sp>
      <p:cxnSp>
        <p:nvCxnSpPr>
          <p:cNvPr id="6" name="直線コネクタ 5"/>
          <p:cNvCxnSpPr/>
          <p:nvPr/>
        </p:nvCxnSpPr>
        <p:spPr>
          <a:xfrm>
            <a:off x="2555776" y="5445224"/>
            <a:ext cx="28083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リモートログイン～</a:t>
            </a:r>
            <a:r>
              <a:rPr lang="en-US" altLang="ja-JP" sz="4000" dirty="0" err="1" smtClean="0"/>
              <a:t>ssh</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リモートホストにログイン</a:t>
            </a:r>
            <a:endParaRPr lang="en-US" altLang="ja-JP" dirty="0" smtClean="0"/>
          </a:p>
          <a:p>
            <a:pPr>
              <a:buNone/>
            </a:pPr>
            <a:r>
              <a:rPr lang="en-US" altLang="ja-JP" dirty="0" smtClean="0">
                <a:latin typeface="ＭＳ ゴシック" pitchFamily="49" charset="-128"/>
                <a:ea typeface="ＭＳ ゴシック" pitchFamily="49" charset="-128"/>
              </a:rPr>
              <a:t>	</a:t>
            </a:r>
            <a:r>
              <a:rPr lang="en-US" altLang="ja-JP" sz="2800" dirty="0" smtClean="0">
                <a:latin typeface="ＭＳ ゴシック" pitchFamily="49" charset="-128"/>
                <a:ea typeface="ＭＳ ゴシック" pitchFamily="49" charset="-128"/>
              </a:rPr>
              <a:t>$ </a:t>
            </a:r>
            <a:r>
              <a:rPr lang="en-US" altLang="ja-JP" sz="2800" dirty="0" err="1" smtClean="0">
                <a:solidFill>
                  <a:srgbClr val="C00000"/>
                </a:solidFill>
                <a:latin typeface="ＭＳ ゴシック" pitchFamily="49" charset="-128"/>
                <a:ea typeface="ＭＳ ゴシック" pitchFamily="49" charset="-128"/>
              </a:rPr>
              <a:t>ssh</a:t>
            </a:r>
            <a:r>
              <a:rPr lang="en-US" altLang="ja-JP" sz="2800" dirty="0" smtClean="0">
                <a:latin typeface="ＭＳ ゴシック" pitchFamily="49" charset="-128"/>
                <a:ea typeface="ＭＳ ゴシック" pitchFamily="49" charset="-128"/>
              </a:rPr>
              <a:t> x09590a@db2.ertl.jp</a:t>
            </a:r>
          </a:p>
          <a:p>
            <a:pPr>
              <a:buNone/>
            </a:pPr>
            <a:r>
              <a:rPr lang="en-US" altLang="ja-JP" sz="2400" dirty="0" smtClean="0">
                <a:latin typeface="ＭＳ ゴシック" pitchFamily="49" charset="-128"/>
                <a:ea typeface="ＭＳ ゴシック" pitchFamily="49" charset="-128"/>
              </a:rPr>
              <a:t>	x09590a@db2.ertl.jp's password:</a:t>
            </a:r>
          </a:p>
          <a:p>
            <a:pPr>
              <a:buNone/>
            </a:pPr>
            <a:r>
              <a:rPr lang="en-US" altLang="ja-JP" sz="2800" dirty="0" smtClean="0">
                <a:latin typeface="ＭＳ ゴシック" pitchFamily="49" charset="-128"/>
                <a:ea typeface="ＭＳ ゴシック" pitchFamily="49" charset="-128"/>
              </a:rPr>
              <a:t>	</a:t>
            </a:r>
            <a:r>
              <a:rPr lang="en-US" altLang="ja-JP" sz="2800" dirty="0" smtClean="0">
                <a:solidFill>
                  <a:srgbClr val="C00000"/>
                </a:solidFill>
                <a:latin typeface="ＭＳ ゴシック" pitchFamily="49" charset="-128"/>
                <a:ea typeface="ＭＳ ゴシック" pitchFamily="49" charset="-128"/>
              </a:rPr>
              <a:t>[x09590a@master ~]$ </a:t>
            </a:r>
          </a:p>
          <a:p>
            <a:pPr lvl="0"/>
            <a:r>
              <a:rPr lang="ja-JP" altLang="en-US" dirty="0" smtClean="0">
                <a:solidFill>
                  <a:prstClr val="black"/>
                </a:solidFill>
              </a:rPr>
              <a:t>リモートホストのコマンドを直接実行</a:t>
            </a:r>
            <a:endParaRPr lang="en-US" altLang="ja-JP" dirty="0" smtClean="0">
              <a:solidFill>
                <a:prstClr val="black"/>
              </a:solidFill>
            </a:endParaRPr>
          </a:p>
          <a:p>
            <a:pPr lvl="0">
              <a:buNone/>
            </a:pPr>
            <a:r>
              <a:rPr lang="en-US" altLang="ja-JP" sz="2800" dirty="0" smtClean="0">
                <a:latin typeface="ＭＳ ゴシック" pitchFamily="49" charset="-128"/>
                <a:ea typeface="ＭＳ ゴシック" pitchFamily="49" charset="-128"/>
              </a:rPr>
              <a:t>	$ </a:t>
            </a:r>
            <a:r>
              <a:rPr lang="en-US" altLang="ja-JP" sz="2800" dirty="0" err="1" smtClean="0">
                <a:latin typeface="ＭＳ ゴシック" pitchFamily="49" charset="-128"/>
                <a:ea typeface="ＭＳ ゴシック" pitchFamily="49" charset="-128"/>
              </a:rPr>
              <a:t>ssh</a:t>
            </a:r>
            <a:r>
              <a:rPr lang="en-US" altLang="ja-JP" sz="2800" dirty="0" smtClean="0">
                <a:latin typeface="ＭＳ ゴシック" pitchFamily="49" charset="-128"/>
                <a:ea typeface="ＭＳ ゴシック" pitchFamily="49" charset="-128"/>
              </a:rPr>
              <a:t> x09590a@db2.ertl.jp </a:t>
            </a:r>
            <a:r>
              <a:rPr lang="en-US" altLang="ja-JP" sz="2800" dirty="0" err="1" smtClean="0">
                <a:solidFill>
                  <a:srgbClr val="C00000"/>
                </a:solidFill>
                <a:latin typeface="ＭＳ ゴシック" pitchFamily="49" charset="-128"/>
                <a:ea typeface="ＭＳ ゴシック" pitchFamily="49" charset="-128"/>
              </a:rPr>
              <a:t>uname</a:t>
            </a:r>
            <a:r>
              <a:rPr lang="en-US" altLang="ja-JP" sz="2800" dirty="0" smtClean="0">
                <a:solidFill>
                  <a:srgbClr val="C00000"/>
                </a:solidFill>
                <a:latin typeface="ＭＳ ゴシック" pitchFamily="49" charset="-128"/>
                <a:ea typeface="ＭＳ ゴシック" pitchFamily="49" charset="-128"/>
              </a:rPr>
              <a:t> -a</a:t>
            </a:r>
          </a:p>
          <a:p>
            <a:pPr lvl="0">
              <a:buNone/>
            </a:pPr>
            <a:r>
              <a:rPr lang="en-US" altLang="ja-JP" sz="2400" dirty="0" smtClean="0">
                <a:latin typeface="ＭＳ ゴシック" pitchFamily="49" charset="-128"/>
                <a:ea typeface="ＭＳ ゴシック" pitchFamily="49" charset="-128"/>
              </a:rPr>
              <a:t>	x09590a@db2.ertl.jp's password:</a:t>
            </a:r>
          </a:p>
          <a:p>
            <a:pPr lvl="0">
              <a:buNone/>
            </a:pPr>
            <a:r>
              <a:rPr lang="en-US" altLang="ja-JP" sz="2400" dirty="0" smtClean="0">
                <a:latin typeface="ＭＳ ゴシック" pitchFamily="49" charset="-128"/>
                <a:ea typeface="ＭＳ ゴシック" pitchFamily="49" charset="-128"/>
              </a:rPr>
              <a:t>	Linux </a:t>
            </a:r>
            <a:r>
              <a:rPr lang="en-US" altLang="ja-JP" sz="2400" dirty="0" err="1" smtClean="0">
                <a:latin typeface="ＭＳ ゴシック" pitchFamily="49" charset="-128"/>
                <a:ea typeface="ＭＳ ゴシック" pitchFamily="49" charset="-128"/>
              </a:rPr>
              <a:t>master.domain</a:t>
            </a:r>
            <a:r>
              <a:rPr lang="en-US" altLang="ja-JP" sz="2400" dirty="0" smtClean="0">
                <a:latin typeface="ＭＳ ゴシック" pitchFamily="49" charset="-128"/>
                <a:ea typeface="ＭＳ ゴシック" pitchFamily="49" charset="-128"/>
              </a:rPr>
              <a:t> 2.6.32-358.el6.x86_64 #1 SMP Fri Feb 22 00:31:26 UTC 2013 x86_64 </a:t>
            </a:r>
            <a:r>
              <a:rPr lang="en-US" altLang="ja-JP" sz="2400" dirty="0" err="1" smtClean="0">
                <a:latin typeface="ＭＳ ゴシック" pitchFamily="49" charset="-128"/>
                <a:ea typeface="ＭＳ ゴシック" pitchFamily="49" charset="-128"/>
              </a:rPr>
              <a:t>x86_64</a:t>
            </a:r>
            <a:r>
              <a:rPr lang="en-US" altLang="ja-JP" sz="2400" dirty="0" smtClean="0">
                <a:latin typeface="ＭＳ ゴシック" pitchFamily="49" charset="-128"/>
                <a:ea typeface="ＭＳ ゴシック" pitchFamily="49" charset="-128"/>
              </a:rPr>
              <a:t> </a:t>
            </a:r>
            <a:r>
              <a:rPr lang="en-US" altLang="ja-JP" sz="2400" dirty="0" err="1" smtClean="0">
                <a:latin typeface="ＭＳ ゴシック" pitchFamily="49" charset="-128"/>
                <a:ea typeface="ＭＳ ゴシック" pitchFamily="49" charset="-128"/>
              </a:rPr>
              <a:t>x86_64</a:t>
            </a:r>
            <a:r>
              <a:rPr lang="en-US" altLang="ja-JP" sz="2400" dirty="0" smtClean="0">
                <a:latin typeface="ＭＳ ゴシック" pitchFamily="49" charset="-128"/>
                <a:ea typeface="ＭＳ ゴシック" pitchFamily="49" charset="-128"/>
              </a:rPr>
              <a:t> GNU/Linux</a:t>
            </a:r>
          </a:p>
          <a:p>
            <a:pPr lvl="0">
              <a:buNone/>
            </a:pPr>
            <a:r>
              <a:rPr lang="en-US" altLang="ja-JP" sz="2400" dirty="0" smtClean="0"/>
              <a:t>	</a:t>
            </a:r>
          </a:p>
          <a:p>
            <a:pPr>
              <a:buNone/>
            </a:pP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110</a:t>
            </a:fld>
            <a:endParaRPr lang="ja-JP" altLang="en-US"/>
          </a:p>
        </p:txBody>
      </p:sp>
      <p:sp>
        <p:nvSpPr>
          <p:cNvPr id="8" name="テキスト ボックス 7"/>
          <p:cNvSpPr txBox="1"/>
          <p:nvPr/>
        </p:nvSpPr>
        <p:spPr>
          <a:xfrm>
            <a:off x="5926907" y="2483604"/>
            <a:ext cx="1885453" cy="369332"/>
          </a:xfrm>
          <a:prstGeom prst="rect">
            <a:avLst/>
          </a:prstGeom>
          <a:solidFill>
            <a:schemeClr val="bg1">
              <a:lumMod val="85000"/>
            </a:schemeClr>
          </a:solidFill>
        </p:spPr>
        <p:txBody>
          <a:bodyPr wrap="none" rtlCol="0">
            <a:spAutoFit/>
          </a:bodyPr>
          <a:lstStyle/>
          <a:p>
            <a:r>
              <a:rPr kumimoji="1" lang="ja-JP" altLang="en-US" dirty="0" smtClean="0"/>
              <a:t>パスワードを入力</a:t>
            </a:r>
            <a:endParaRPr kumimoji="1" lang="ja-JP" altLang="en-US" dirty="0"/>
          </a:p>
        </p:txBody>
      </p:sp>
      <p:sp>
        <p:nvSpPr>
          <p:cNvPr id="11" name="テキスト ボックス 10"/>
          <p:cNvSpPr txBox="1"/>
          <p:nvPr/>
        </p:nvSpPr>
        <p:spPr>
          <a:xfrm>
            <a:off x="4499992" y="2996952"/>
            <a:ext cx="4227439" cy="369332"/>
          </a:xfrm>
          <a:prstGeom prst="rect">
            <a:avLst/>
          </a:prstGeom>
          <a:solidFill>
            <a:schemeClr val="bg1">
              <a:lumMod val="85000"/>
            </a:schemeClr>
          </a:solidFill>
        </p:spPr>
        <p:txBody>
          <a:bodyPr wrap="none" rtlCol="0">
            <a:spAutoFit/>
          </a:bodyPr>
          <a:lstStyle/>
          <a:p>
            <a:r>
              <a:rPr kumimoji="1" lang="ja-JP" altLang="en-US" dirty="0" smtClean="0"/>
              <a:t>成功時、リモートホストの</a:t>
            </a:r>
            <a:r>
              <a:rPr lang="ja-JP" altLang="en-US" dirty="0" smtClean="0"/>
              <a:t>プロンプトが表示</a:t>
            </a:r>
            <a:endParaRPr lang="en-US" altLang="ja-JP" dirty="0" smtClean="0"/>
          </a:p>
        </p:txBody>
      </p:sp>
      <p:sp>
        <p:nvSpPr>
          <p:cNvPr id="13" name="テキスト ボックス 12"/>
          <p:cNvSpPr txBox="1"/>
          <p:nvPr/>
        </p:nvSpPr>
        <p:spPr>
          <a:xfrm>
            <a:off x="5926907" y="4499828"/>
            <a:ext cx="1885453" cy="369332"/>
          </a:xfrm>
          <a:prstGeom prst="rect">
            <a:avLst/>
          </a:prstGeom>
          <a:solidFill>
            <a:schemeClr val="bg1">
              <a:lumMod val="85000"/>
            </a:schemeClr>
          </a:solidFill>
        </p:spPr>
        <p:txBody>
          <a:bodyPr wrap="none" rtlCol="0">
            <a:spAutoFit/>
          </a:bodyPr>
          <a:lstStyle/>
          <a:p>
            <a:r>
              <a:rPr kumimoji="1" lang="ja-JP" altLang="en-US" dirty="0" smtClean="0"/>
              <a:t>パスワードを入力</a:t>
            </a:r>
            <a:endParaRPr kumimoji="1" lang="ja-JP" alt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リモートログイン～</a:t>
            </a:r>
            <a:r>
              <a:rPr lang="en-US" altLang="ja-JP" sz="4000" dirty="0" err="1" smtClean="0"/>
              <a:t>ssh</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課題</a:t>
            </a:r>
            <a:endParaRPr lang="en-US" altLang="ja-JP" dirty="0" smtClean="0"/>
          </a:p>
          <a:p>
            <a:pPr lvl="1"/>
            <a:r>
              <a:rPr lang="en-US" altLang="ja-JP" sz="2400" dirty="0" smtClean="0"/>
              <a:t>db2.ertl.jp</a:t>
            </a:r>
            <a:r>
              <a:rPr lang="ja-JP" altLang="en-US" sz="2400" dirty="0" smtClean="0"/>
              <a:t>にログインし、</a:t>
            </a:r>
            <a:r>
              <a:rPr lang="en-US" altLang="ja-JP" sz="2400" dirty="0" err="1" smtClean="0"/>
              <a:t>sl</a:t>
            </a:r>
            <a:r>
              <a:rPr lang="ja-JP" altLang="en-US" sz="2400" dirty="0" smtClean="0"/>
              <a:t>コマンドを実行して動作を</a:t>
            </a:r>
            <a:r>
              <a:rPr lang="en-US" altLang="ja-JP" sz="2400" dirty="0" smtClean="0"/>
              <a:t/>
            </a:r>
            <a:br>
              <a:rPr lang="en-US" altLang="ja-JP" sz="2400" dirty="0" smtClean="0"/>
            </a:br>
            <a:r>
              <a:rPr lang="ja-JP" altLang="en-US" sz="2400" dirty="0" smtClean="0"/>
              <a:t>確認してみましょう</a:t>
            </a:r>
            <a:endParaRPr lang="en-US" altLang="ja-JP" sz="2400" dirty="0" smtClean="0"/>
          </a:p>
          <a:p>
            <a:pPr lvl="1"/>
            <a:r>
              <a:rPr lang="en-US" altLang="ja-JP" sz="2400" dirty="0" smtClean="0"/>
              <a:t>db2.ertl.jp</a:t>
            </a:r>
            <a:r>
              <a:rPr lang="ja-JP" altLang="en-US" sz="2400" dirty="0" smtClean="0"/>
              <a:t>の</a:t>
            </a:r>
            <a:r>
              <a:rPr lang="en-US" altLang="ja-JP" sz="2400" dirty="0" smtClean="0"/>
              <a:t>hostname</a:t>
            </a:r>
            <a:r>
              <a:rPr lang="ja-JP" altLang="en-US" sz="2400" dirty="0" smtClean="0"/>
              <a:t>コマンドを直接実行し、</a:t>
            </a:r>
            <a:r>
              <a:rPr lang="en-US" altLang="ja-JP" sz="2400" dirty="0" smtClean="0"/>
              <a:t/>
            </a:r>
            <a:br>
              <a:rPr lang="en-US" altLang="ja-JP" sz="2400" dirty="0" smtClean="0"/>
            </a:br>
            <a:r>
              <a:rPr lang="ja-JP" altLang="en-US" sz="2400" dirty="0" smtClean="0"/>
              <a:t>ローカルホストの結果と比較してみましょう</a:t>
            </a:r>
            <a:endParaRPr lang="en-US" altLang="ja-JP" sz="24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111</a:t>
            </a:fld>
            <a:endParaRPr lang="ja-JP" alt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3954760" y="3003550"/>
            <a:ext cx="1234480" cy="850900"/>
          </a:xfrm>
        </p:spPr>
        <p:txBody>
          <a:bodyPr/>
          <a:lstStyle/>
          <a:p>
            <a:pPr algn="l"/>
            <a:r>
              <a:rPr lang="ja-JP" altLang="en-US" sz="4000" dirty="0" smtClean="0"/>
              <a:t>以上</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シェルとは</a:t>
            </a:r>
            <a:r>
              <a:rPr lang="en-US" altLang="ja-JP" sz="4000" dirty="0" smtClean="0"/>
              <a:t>?</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OS</a:t>
            </a:r>
            <a:r>
              <a:rPr lang="ja-JP" altLang="en-US" dirty="0" smtClean="0"/>
              <a:t>と対話するためのソフトウェア</a:t>
            </a:r>
            <a:endParaRPr lang="en-US" altLang="ja-JP" dirty="0" smtClean="0"/>
          </a:p>
          <a:p>
            <a:pPr lvl="1"/>
            <a:r>
              <a:rPr lang="ja-JP" altLang="en-US" dirty="0" smtClean="0"/>
              <a:t>貝殻</a:t>
            </a:r>
            <a:r>
              <a:rPr lang="en-US" altLang="ja-JP" dirty="0" smtClean="0"/>
              <a:t>(shell)</a:t>
            </a:r>
            <a:r>
              <a:rPr lang="ja-JP" altLang="en-US" dirty="0" err="1" smtClean="0"/>
              <a:t>のように</a:t>
            </a:r>
            <a:r>
              <a:rPr lang="en-US" altLang="ja-JP" dirty="0" smtClean="0"/>
              <a:t>OS</a:t>
            </a:r>
            <a:r>
              <a:rPr lang="ja-JP" altLang="en-US" dirty="0" smtClean="0"/>
              <a:t>をつつみ、ユーザの指示を引き受ける</a:t>
            </a:r>
            <a:endParaRPr lang="en-US" altLang="ja-JP" dirty="0" smtClean="0"/>
          </a:p>
          <a:p>
            <a:pPr lvl="1"/>
            <a:r>
              <a:rPr lang="ja-JP" altLang="en-US" dirty="0" smtClean="0"/>
              <a:t>指示は「コマンド」と呼ばれる</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11</a:t>
            </a:fld>
            <a:endParaRPr lang="ja-JP" altLang="en-US" dirty="0"/>
          </a:p>
        </p:txBody>
      </p:sp>
      <p:grpSp>
        <p:nvGrpSpPr>
          <p:cNvPr id="21" name="グループ化 20"/>
          <p:cNvGrpSpPr/>
          <p:nvPr/>
        </p:nvGrpSpPr>
        <p:grpSpPr>
          <a:xfrm>
            <a:off x="2937165" y="4509120"/>
            <a:ext cx="888579" cy="934147"/>
            <a:chOff x="194726" y="1304259"/>
            <a:chExt cx="2040707" cy="2145359"/>
          </a:xfrm>
        </p:grpSpPr>
        <p:grpSp>
          <p:nvGrpSpPr>
            <p:cNvPr id="22" name="グループ化 12"/>
            <p:cNvGrpSpPr/>
            <p:nvPr/>
          </p:nvGrpSpPr>
          <p:grpSpPr>
            <a:xfrm>
              <a:off x="377866" y="1304259"/>
              <a:ext cx="1674426" cy="1360472"/>
              <a:chOff x="2285984" y="1071546"/>
              <a:chExt cx="2286016" cy="1857388"/>
            </a:xfrm>
          </p:grpSpPr>
          <p:sp>
            <p:nvSpPr>
              <p:cNvPr id="51" name="正方形/長方形 50"/>
              <p:cNvSpPr/>
              <p:nvPr/>
            </p:nvSpPr>
            <p:spPr>
              <a:xfrm>
                <a:off x="2285984" y="1071546"/>
                <a:ext cx="2286016" cy="1500198"/>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2" name="正方形/長方形 5"/>
              <p:cNvSpPr/>
              <p:nvPr/>
            </p:nvSpPr>
            <p:spPr>
              <a:xfrm>
                <a:off x="2433622" y="1212473"/>
                <a:ext cx="1990740" cy="1218344"/>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3" name="正方形/長方形 52"/>
              <p:cNvSpPr/>
              <p:nvPr/>
            </p:nvSpPr>
            <p:spPr>
              <a:xfrm flipV="1">
                <a:off x="3011080" y="2571744"/>
                <a:ext cx="835825" cy="285752"/>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4" name="正方形/長方形 53"/>
              <p:cNvSpPr/>
              <p:nvPr/>
            </p:nvSpPr>
            <p:spPr>
              <a:xfrm>
                <a:off x="2607455" y="2786058"/>
                <a:ext cx="1643074" cy="142876"/>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sp>
          <p:nvSpPr>
            <p:cNvPr id="23" name="正方形/長方形 22"/>
            <p:cNvSpPr/>
            <p:nvPr/>
          </p:nvSpPr>
          <p:spPr>
            <a:xfrm>
              <a:off x="194726" y="2769382"/>
              <a:ext cx="2040707" cy="680236"/>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nvGrpSpPr>
            <p:cNvPr id="24" name="グループ化 35"/>
            <p:cNvGrpSpPr/>
            <p:nvPr/>
          </p:nvGrpSpPr>
          <p:grpSpPr>
            <a:xfrm>
              <a:off x="274959" y="2834481"/>
              <a:ext cx="1880242" cy="550039"/>
              <a:chOff x="5143504" y="4608570"/>
              <a:chExt cx="2567006" cy="750942"/>
            </a:xfrm>
          </p:grpSpPr>
          <p:sp>
            <p:nvSpPr>
              <p:cNvPr id="44" name="正方形/長方形 43"/>
              <p:cNvSpPr/>
              <p:nvPr/>
            </p:nvSpPr>
            <p:spPr>
              <a:xfrm>
                <a:off x="5143504" y="4608570"/>
                <a:ext cx="2567006" cy="108000"/>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5" name="正方形/長方形 44"/>
              <p:cNvSpPr/>
              <p:nvPr/>
            </p:nvSpPr>
            <p:spPr>
              <a:xfrm>
                <a:off x="5143504" y="4714884"/>
                <a:ext cx="2567006" cy="108000"/>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6" name="正方形/長方形 45"/>
              <p:cNvSpPr/>
              <p:nvPr/>
            </p:nvSpPr>
            <p:spPr>
              <a:xfrm>
                <a:off x="5143504" y="4822884"/>
                <a:ext cx="2567006" cy="108000"/>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正方形/長方形 46"/>
              <p:cNvSpPr/>
              <p:nvPr/>
            </p:nvSpPr>
            <p:spPr>
              <a:xfrm>
                <a:off x="5143504" y="4929198"/>
                <a:ext cx="2567006" cy="108000"/>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8" name="正方形/長方形 47"/>
              <p:cNvSpPr/>
              <p:nvPr/>
            </p:nvSpPr>
            <p:spPr>
              <a:xfrm>
                <a:off x="5143504" y="5037198"/>
                <a:ext cx="2567006" cy="108000"/>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9" name="正方形/長方形 48"/>
              <p:cNvSpPr/>
              <p:nvPr/>
            </p:nvSpPr>
            <p:spPr>
              <a:xfrm>
                <a:off x="5143504" y="5143512"/>
                <a:ext cx="2567006" cy="108000"/>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50" name="正方形/長方形 49"/>
              <p:cNvSpPr/>
              <p:nvPr/>
            </p:nvSpPr>
            <p:spPr>
              <a:xfrm>
                <a:off x="5143504" y="5251512"/>
                <a:ext cx="2567006" cy="108000"/>
              </a:xfrm>
              <a:prstGeom prst="rect">
                <a:avLst/>
              </a:prstGeom>
              <a:solidFill>
                <a:schemeClr val="bg1"/>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grpSp>
        <p:grpSp>
          <p:nvGrpSpPr>
            <p:cNvPr id="25" name="グループ化 56"/>
            <p:cNvGrpSpPr/>
            <p:nvPr/>
          </p:nvGrpSpPr>
          <p:grpSpPr>
            <a:xfrm>
              <a:off x="378084" y="2821708"/>
              <a:ext cx="1674542" cy="575584"/>
              <a:chOff x="4144960" y="4143381"/>
              <a:chExt cx="2286174" cy="785818"/>
            </a:xfrm>
          </p:grpSpPr>
          <p:cxnSp>
            <p:nvCxnSpPr>
              <p:cNvPr id="26" name="直線コネクタ 25"/>
              <p:cNvCxnSpPr/>
              <p:nvPr/>
            </p:nvCxnSpPr>
            <p:spPr>
              <a:xfrm rot="5400000">
                <a:off x="3753084"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rot="5400000">
                <a:off x="3894212"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rot="5400000">
                <a:off x="4037088"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rot="5400000">
                <a:off x="4179964"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rot="5400000">
                <a:off x="4322840"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rot="5400000">
                <a:off x="4465716"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rot="5400000">
                <a:off x="4608592"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rot="5400000">
                <a:off x="4751468"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rot="5400000">
                <a:off x="4896092"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rot="5400000">
                <a:off x="5037220"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rot="5400000">
                <a:off x="5180096"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rot="5400000">
                <a:off x="5322972"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rot="5400000">
                <a:off x="5465848"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rot="5400000">
                <a:off x="5608724"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rot="5400000">
                <a:off x="5753348"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rot="5400000">
                <a:off x="5894476"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rot="5400000">
                <a:off x="6037352"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rot="5400000">
                <a:off x="3752925" y="4535416"/>
                <a:ext cx="785818" cy="17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9" name="円/楕円 68"/>
          <p:cNvSpPr/>
          <p:nvPr/>
        </p:nvSpPr>
        <p:spPr>
          <a:xfrm>
            <a:off x="5184068" y="3501008"/>
            <a:ext cx="3024336" cy="3024336"/>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chemeClr val="tx1"/>
                </a:solidFill>
              </a:rPr>
              <a:t>g</a:t>
            </a:r>
          </a:p>
        </p:txBody>
      </p:sp>
      <p:grpSp>
        <p:nvGrpSpPr>
          <p:cNvPr id="70" name="グループ化 13"/>
          <p:cNvGrpSpPr/>
          <p:nvPr/>
        </p:nvGrpSpPr>
        <p:grpSpPr>
          <a:xfrm>
            <a:off x="5597590" y="3896733"/>
            <a:ext cx="2197292" cy="2232887"/>
            <a:chOff x="3425434" y="3495102"/>
            <a:chExt cx="2522376" cy="2563237"/>
          </a:xfrm>
        </p:grpSpPr>
        <p:sp>
          <p:nvSpPr>
            <p:cNvPr id="71" name="円/楕円 5"/>
            <p:cNvSpPr/>
            <p:nvPr/>
          </p:nvSpPr>
          <p:spPr>
            <a:xfrm>
              <a:off x="3425434" y="3535963"/>
              <a:ext cx="2522376" cy="2522376"/>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2400" dirty="0" smtClean="0">
                <a:solidFill>
                  <a:schemeClr val="tx1"/>
                </a:solidFill>
              </a:endParaRPr>
            </a:p>
          </p:txBody>
        </p:sp>
        <p:sp>
          <p:nvSpPr>
            <p:cNvPr id="73" name="テキスト ボックス 72"/>
            <p:cNvSpPr txBox="1"/>
            <p:nvPr/>
          </p:nvSpPr>
          <p:spPr>
            <a:xfrm>
              <a:off x="4328375" y="3495102"/>
              <a:ext cx="716496" cy="529967"/>
            </a:xfrm>
            <a:prstGeom prst="rect">
              <a:avLst/>
            </a:prstGeom>
            <a:noFill/>
          </p:spPr>
          <p:txBody>
            <a:bodyPr wrap="square" rtlCol="0">
              <a:spAutoFit/>
            </a:bodyPr>
            <a:lstStyle/>
            <a:p>
              <a:r>
                <a:rPr kumimoji="1" lang="en-US" altLang="ja-JP" sz="2400" dirty="0" smtClean="0"/>
                <a:t>OS</a:t>
              </a:r>
              <a:endParaRPr kumimoji="1" lang="ja-JP" altLang="en-US" sz="2400" dirty="0"/>
            </a:p>
          </p:txBody>
        </p:sp>
      </p:grpSp>
      <p:sp>
        <p:nvSpPr>
          <p:cNvPr id="68" name="テキスト ボックス 67"/>
          <p:cNvSpPr txBox="1"/>
          <p:nvPr/>
        </p:nvSpPr>
        <p:spPr>
          <a:xfrm>
            <a:off x="5549022" y="3501008"/>
            <a:ext cx="2294428" cy="461665"/>
          </a:xfrm>
          <a:prstGeom prst="rect">
            <a:avLst/>
          </a:prstGeom>
          <a:noFill/>
        </p:spPr>
        <p:txBody>
          <a:bodyPr wrap="square" rtlCol="0">
            <a:spAutoFit/>
          </a:bodyPr>
          <a:lstStyle/>
          <a:p>
            <a:pPr algn="ctr"/>
            <a:r>
              <a:rPr lang="ja-JP" altLang="en-US" sz="2400" dirty="0" smtClean="0"/>
              <a:t>シェル</a:t>
            </a:r>
            <a:endParaRPr kumimoji="1" lang="ja-JP" altLang="en-US" sz="2400" dirty="0"/>
          </a:p>
        </p:txBody>
      </p:sp>
      <p:pic>
        <p:nvPicPr>
          <p:cNvPr id="74" name="図 73" descr="tux.png"/>
          <p:cNvPicPr>
            <a:picLocks noChangeAspect="1"/>
          </p:cNvPicPr>
          <p:nvPr/>
        </p:nvPicPr>
        <p:blipFill>
          <a:blip r:embed="rId3" cstate="print"/>
          <a:stretch>
            <a:fillRect/>
          </a:stretch>
        </p:blipFill>
        <p:spPr>
          <a:xfrm>
            <a:off x="6048164" y="4293096"/>
            <a:ext cx="1320147" cy="1584176"/>
          </a:xfrm>
          <a:prstGeom prst="rect">
            <a:avLst/>
          </a:prstGeom>
        </p:spPr>
      </p:pic>
      <p:grpSp>
        <p:nvGrpSpPr>
          <p:cNvPr id="77" name="グループ化 76"/>
          <p:cNvGrpSpPr/>
          <p:nvPr/>
        </p:nvGrpSpPr>
        <p:grpSpPr>
          <a:xfrm>
            <a:off x="3945276" y="4869160"/>
            <a:ext cx="1886863" cy="288032"/>
            <a:chOff x="5508104" y="4293096"/>
            <a:chExt cx="792088" cy="288032"/>
          </a:xfrm>
        </p:grpSpPr>
        <p:cxnSp>
          <p:nvCxnSpPr>
            <p:cNvPr id="75" name="直線矢印コネクタ 74"/>
            <p:cNvCxnSpPr/>
            <p:nvPr/>
          </p:nvCxnSpPr>
          <p:spPr>
            <a:xfrm flipH="1">
              <a:off x="5508104" y="4293096"/>
              <a:ext cx="79208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flipH="1">
              <a:off x="5508104" y="4581128"/>
              <a:ext cx="79208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8" name="テキスト ボックス 77"/>
          <p:cNvSpPr txBox="1"/>
          <p:nvPr/>
        </p:nvSpPr>
        <p:spPr>
          <a:xfrm>
            <a:off x="2827460" y="5445224"/>
            <a:ext cx="1142300" cy="461665"/>
          </a:xfrm>
          <a:prstGeom prst="rect">
            <a:avLst/>
          </a:prstGeom>
          <a:noFill/>
        </p:spPr>
        <p:txBody>
          <a:bodyPr wrap="square" rtlCol="0">
            <a:spAutoFit/>
          </a:bodyPr>
          <a:lstStyle/>
          <a:p>
            <a:pPr algn="ctr"/>
            <a:r>
              <a:rPr lang="ja-JP" altLang="en-US" sz="2400" dirty="0" smtClean="0"/>
              <a:t>端末</a:t>
            </a:r>
            <a:endParaRPr kumimoji="1" lang="ja-JP" altLang="en-US" sz="2400" dirty="0"/>
          </a:p>
        </p:txBody>
      </p:sp>
      <p:sp>
        <p:nvSpPr>
          <p:cNvPr id="79" name="スマイル 78"/>
          <p:cNvSpPr/>
          <p:nvPr/>
        </p:nvSpPr>
        <p:spPr>
          <a:xfrm>
            <a:off x="1901184" y="4581128"/>
            <a:ext cx="720080" cy="720080"/>
          </a:xfrm>
          <a:prstGeom prst="smileyFac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テキスト ボックス 79"/>
          <p:cNvSpPr txBox="1"/>
          <p:nvPr/>
        </p:nvSpPr>
        <p:spPr>
          <a:xfrm>
            <a:off x="1675332" y="5229200"/>
            <a:ext cx="1142300" cy="461665"/>
          </a:xfrm>
          <a:prstGeom prst="rect">
            <a:avLst/>
          </a:prstGeom>
          <a:noFill/>
        </p:spPr>
        <p:txBody>
          <a:bodyPr wrap="square" rtlCol="0">
            <a:spAutoFit/>
          </a:bodyPr>
          <a:lstStyle/>
          <a:p>
            <a:pPr algn="ctr"/>
            <a:r>
              <a:rPr kumimoji="1" lang="ja-JP" altLang="en-US" sz="2400" dirty="0" smtClean="0"/>
              <a:t>ユーザ</a:t>
            </a:r>
            <a:endParaRPr kumimoji="1" lang="ja-JP" altLang="en-US" sz="2400" dirty="0"/>
          </a:p>
        </p:txBody>
      </p:sp>
      <p:sp>
        <p:nvSpPr>
          <p:cNvPr id="81" name="テキスト ボックス 80"/>
          <p:cNvSpPr txBox="1"/>
          <p:nvPr/>
        </p:nvSpPr>
        <p:spPr>
          <a:xfrm>
            <a:off x="3933756" y="4335487"/>
            <a:ext cx="1430332" cy="461665"/>
          </a:xfrm>
          <a:prstGeom prst="rect">
            <a:avLst/>
          </a:prstGeom>
          <a:noFill/>
        </p:spPr>
        <p:txBody>
          <a:bodyPr wrap="square" rtlCol="0">
            <a:spAutoFit/>
          </a:bodyPr>
          <a:lstStyle/>
          <a:p>
            <a:pPr algn="ctr"/>
            <a:r>
              <a:rPr lang="ja-JP" altLang="en-US" sz="2400" dirty="0" smtClean="0"/>
              <a:t>コマンド</a:t>
            </a:r>
            <a:endParaRPr kumimoji="1" lang="ja-JP" altLang="en-US" sz="2400" dirty="0"/>
          </a:p>
        </p:txBody>
      </p:sp>
      <p:sp>
        <p:nvSpPr>
          <p:cNvPr id="82" name="テキスト ボックス 81"/>
          <p:cNvSpPr txBox="1"/>
          <p:nvPr/>
        </p:nvSpPr>
        <p:spPr>
          <a:xfrm>
            <a:off x="3851920" y="5229200"/>
            <a:ext cx="1430332" cy="461665"/>
          </a:xfrm>
          <a:prstGeom prst="rect">
            <a:avLst/>
          </a:prstGeom>
          <a:noFill/>
        </p:spPr>
        <p:txBody>
          <a:bodyPr wrap="square" rtlCol="0">
            <a:spAutoFit/>
          </a:bodyPr>
          <a:lstStyle/>
          <a:p>
            <a:pPr algn="ctr"/>
            <a:r>
              <a:rPr lang="ja-JP" altLang="en-US" sz="2400" dirty="0" smtClean="0"/>
              <a:t>結果</a:t>
            </a:r>
            <a:endParaRPr kumimoji="1" lang="ja-JP" altLang="en-US" sz="2400" dirty="0"/>
          </a:p>
        </p:txBody>
      </p:sp>
      <p:sp>
        <p:nvSpPr>
          <p:cNvPr id="55" name="四角形吹き出し 54"/>
          <p:cNvSpPr/>
          <p:nvPr/>
        </p:nvSpPr>
        <p:spPr>
          <a:xfrm>
            <a:off x="4139952" y="3645024"/>
            <a:ext cx="971600" cy="432048"/>
          </a:xfrm>
          <a:prstGeom prst="wedgeRectCallout">
            <a:avLst>
              <a:gd name="adj1" fmla="val -6427"/>
              <a:gd name="adj2" fmla="val 10785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latin typeface="ＭＳ ゴシック" pitchFamily="49" charset="-128"/>
                <a:ea typeface="ＭＳ ゴシック" pitchFamily="49" charset="-128"/>
              </a:rPr>
              <a:t>date</a:t>
            </a:r>
            <a:endParaRPr kumimoji="1" lang="ja-JP" altLang="en-US" sz="2000" dirty="0">
              <a:solidFill>
                <a:schemeClr val="tx1"/>
              </a:solidFill>
              <a:latin typeface="ＭＳ ゴシック" pitchFamily="49" charset="-128"/>
              <a:ea typeface="ＭＳ ゴシック" pitchFamily="49" charset="-128"/>
            </a:endParaRPr>
          </a:p>
        </p:txBody>
      </p:sp>
      <p:sp>
        <p:nvSpPr>
          <p:cNvPr id="58" name="四角形吹き出し 57"/>
          <p:cNvSpPr/>
          <p:nvPr/>
        </p:nvSpPr>
        <p:spPr>
          <a:xfrm>
            <a:off x="899592" y="6093296"/>
            <a:ext cx="4680520" cy="432048"/>
          </a:xfrm>
          <a:prstGeom prst="wedgeRectCallout">
            <a:avLst>
              <a:gd name="adj1" fmla="val 29697"/>
              <a:gd name="adj2" fmla="val -1378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smtClean="0">
                <a:solidFill>
                  <a:schemeClr val="tx1"/>
                </a:solidFill>
                <a:latin typeface="ＭＳ ゴシック" pitchFamily="49" charset="-128"/>
                <a:ea typeface="ＭＳ ゴシック" pitchFamily="49" charset="-128"/>
              </a:rPr>
              <a:t>2014</a:t>
            </a:r>
            <a:r>
              <a:rPr lang="ja-JP" altLang="en-US" sz="2000" dirty="0" smtClean="0">
                <a:solidFill>
                  <a:schemeClr val="tx1"/>
                </a:solidFill>
                <a:latin typeface="ＭＳ ゴシック" pitchFamily="49" charset="-128"/>
                <a:ea typeface="ＭＳ ゴシック" pitchFamily="49" charset="-128"/>
              </a:rPr>
              <a:t>年 </a:t>
            </a:r>
            <a:r>
              <a:rPr lang="en-US" altLang="ja-JP" sz="2000" dirty="0" smtClean="0">
                <a:solidFill>
                  <a:schemeClr val="tx1"/>
                </a:solidFill>
                <a:latin typeface="ＭＳ ゴシック" pitchFamily="49" charset="-128"/>
                <a:ea typeface="ＭＳ ゴシック" pitchFamily="49" charset="-128"/>
              </a:rPr>
              <a:t>3</a:t>
            </a:r>
            <a:r>
              <a:rPr lang="ja-JP" altLang="en-US" sz="2000" dirty="0" smtClean="0">
                <a:solidFill>
                  <a:schemeClr val="tx1"/>
                </a:solidFill>
                <a:latin typeface="ＭＳ ゴシック" pitchFamily="49" charset="-128"/>
                <a:ea typeface="ＭＳ ゴシック" pitchFamily="49" charset="-128"/>
              </a:rPr>
              <a:t>月 </a:t>
            </a:r>
            <a:r>
              <a:rPr lang="en-US" altLang="ja-JP" sz="2000" dirty="0" smtClean="0">
                <a:solidFill>
                  <a:schemeClr val="tx1"/>
                </a:solidFill>
                <a:latin typeface="ＭＳ ゴシック" pitchFamily="49" charset="-128"/>
                <a:ea typeface="ＭＳ ゴシック" pitchFamily="49" charset="-128"/>
              </a:rPr>
              <a:t>24</a:t>
            </a:r>
            <a:r>
              <a:rPr lang="ja-JP" altLang="en-US" sz="2000" dirty="0" smtClean="0">
                <a:solidFill>
                  <a:schemeClr val="tx1"/>
                </a:solidFill>
                <a:latin typeface="ＭＳ ゴシック" pitchFamily="49" charset="-128"/>
                <a:ea typeface="ＭＳ ゴシック" pitchFamily="49" charset="-128"/>
              </a:rPr>
              <a:t>日 月曜日 </a:t>
            </a:r>
            <a:r>
              <a:rPr lang="en-US" altLang="ja-JP" sz="2000" dirty="0" smtClean="0">
                <a:solidFill>
                  <a:schemeClr val="tx1"/>
                </a:solidFill>
                <a:latin typeface="ＭＳ ゴシック" pitchFamily="49" charset="-128"/>
                <a:ea typeface="ＭＳ ゴシック" pitchFamily="49" charset="-128"/>
              </a:rPr>
              <a:t>18:52:40 JST</a:t>
            </a:r>
            <a:endParaRPr lang="ja-JP" altLang="en-US" sz="2000" dirty="0" smtClean="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シェルとは</a:t>
            </a:r>
            <a:r>
              <a:rPr lang="en-US" altLang="ja-JP" sz="4000" dirty="0" smtClean="0"/>
              <a:t>?</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シェルの種類</a:t>
            </a:r>
            <a:endParaRPr lang="en-US" altLang="ja-JP" dirty="0" smtClean="0"/>
          </a:p>
          <a:p>
            <a:pPr lvl="1"/>
            <a:r>
              <a:rPr lang="en-US" altLang="ja-JP" dirty="0" err="1" smtClean="0"/>
              <a:t>sh</a:t>
            </a:r>
            <a:r>
              <a:rPr lang="en-US" altLang="ja-JP" dirty="0" smtClean="0"/>
              <a:t>(Bourne Shell)</a:t>
            </a:r>
          </a:p>
          <a:p>
            <a:pPr lvl="1"/>
            <a:r>
              <a:rPr lang="en-US" altLang="ja-JP" dirty="0" smtClean="0"/>
              <a:t>bash(Bourne Again Shell)</a:t>
            </a:r>
          </a:p>
          <a:p>
            <a:pPr lvl="1"/>
            <a:r>
              <a:rPr lang="en-US" altLang="ja-JP" dirty="0" err="1" smtClean="0"/>
              <a:t>csh</a:t>
            </a:r>
            <a:endParaRPr lang="en-US" altLang="ja-JP" dirty="0" smtClean="0"/>
          </a:p>
          <a:p>
            <a:pPr lvl="1"/>
            <a:r>
              <a:rPr lang="en-US" altLang="ja-JP" dirty="0" err="1" smtClean="0"/>
              <a:t>tcsh</a:t>
            </a:r>
            <a:r>
              <a:rPr lang="en-US" altLang="ja-JP" dirty="0" smtClean="0"/>
              <a:t>(</a:t>
            </a:r>
            <a:r>
              <a:rPr lang="en-US" altLang="ja-JP" dirty="0" err="1" smtClean="0"/>
              <a:t>Tenix</a:t>
            </a:r>
            <a:r>
              <a:rPr lang="en-US" altLang="ja-JP" dirty="0" smtClean="0"/>
              <a:t> like </a:t>
            </a:r>
            <a:r>
              <a:rPr lang="en-US" altLang="ja-JP" dirty="0" err="1" smtClean="0"/>
              <a:t>csh</a:t>
            </a:r>
            <a:r>
              <a:rPr lang="en-US" altLang="ja-JP" dirty="0" smtClean="0"/>
              <a:t>)</a:t>
            </a:r>
          </a:p>
          <a:p>
            <a:r>
              <a:rPr lang="ja-JP" altLang="en-US" dirty="0" smtClean="0"/>
              <a:t>ユーザは好きなシェルを使うことができる</a:t>
            </a:r>
            <a:endParaRPr lang="en-US" altLang="ja-JP" dirty="0" smtClean="0"/>
          </a:p>
          <a:p>
            <a:pPr lvl="1"/>
            <a:r>
              <a:rPr lang="ja-JP" altLang="en-US" dirty="0" smtClean="0"/>
              <a:t>本講義は「</a:t>
            </a:r>
            <a:r>
              <a:rPr lang="en-US" altLang="ja-JP" dirty="0" smtClean="0"/>
              <a:t>bash</a:t>
            </a:r>
            <a:r>
              <a:rPr lang="ja-JP" altLang="en-US" dirty="0" smtClean="0"/>
              <a:t>」を例に説明</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12</a:t>
            </a:fld>
            <a:endParaRPr lang="ja-JP" altLang="en-US" dirty="0"/>
          </a:p>
        </p:txBody>
      </p:sp>
      <p:pic>
        <p:nvPicPr>
          <p:cNvPr id="5" name="図 4" descr="Bash_ロゴ.jpg"/>
          <p:cNvPicPr>
            <a:picLocks noChangeAspect="1"/>
          </p:cNvPicPr>
          <p:nvPr/>
        </p:nvPicPr>
        <p:blipFill>
          <a:blip r:embed="rId3" cstate="print"/>
          <a:stretch>
            <a:fillRect/>
          </a:stretch>
        </p:blipFill>
        <p:spPr>
          <a:xfrm>
            <a:off x="3377199" y="5229200"/>
            <a:ext cx="2389602" cy="100811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端末</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コンピュータと対話するための装置</a:t>
            </a:r>
            <a:endParaRPr lang="en-US" altLang="ja-JP" dirty="0" smtClean="0"/>
          </a:p>
          <a:p>
            <a:pPr lvl="1"/>
            <a:r>
              <a:rPr lang="ja-JP" altLang="en-US" dirty="0" smtClean="0"/>
              <a:t>ディスプレイとキーボード</a:t>
            </a:r>
            <a:endParaRPr lang="en-US" altLang="ja-JP" dirty="0" smtClean="0"/>
          </a:p>
          <a:p>
            <a:pPr lvl="1"/>
            <a:r>
              <a:rPr lang="ja-JP" altLang="en-US" dirty="0" smtClean="0"/>
              <a:t>シリアルを介して、コンピュータに接続されていた</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13</a:t>
            </a:fld>
            <a:endParaRPr lang="ja-JP" altLang="en-US" dirty="0"/>
          </a:p>
        </p:txBody>
      </p:sp>
      <p:grpSp>
        <p:nvGrpSpPr>
          <p:cNvPr id="23" name="グループ化 22"/>
          <p:cNvGrpSpPr/>
          <p:nvPr/>
        </p:nvGrpSpPr>
        <p:grpSpPr>
          <a:xfrm>
            <a:off x="2461486" y="3347699"/>
            <a:ext cx="4221027" cy="2900065"/>
            <a:chOff x="4294787" y="3789039"/>
            <a:chExt cx="4221027" cy="2900065"/>
          </a:xfrm>
        </p:grpSpPr>
        <p:pic>
          <p:nvPicPr>
            <p:cNvPr id="21" name="図 20" descr="VT100.jpg"/>
            <p:cNvPicPr>
              <a:picLocks noChangeAspect="1"/>
            </p:cNvPicPr>
            <p:nvPr/>
          </p:nvPicPr>
          <p:blipFill>
            <a:blip r:embed="rId3" cstate="print"/>
            <a:stretch>
              <a:fillRect/>
            </a:stretch>
          </p:blipFill>
          <p:spPr>
            <a:xfrm>
              <a:off x="5028255" y="3789039"/>
              <a:ext cx="2754092" cy="2160241"/>
            </a:xfrm>
            <a:prstGeom prst="rect">
              <a:avLst/>
            </a:prstGeom>
          </p:spPr>
        </p:pic>
        <p:sp>
          <p:nvSpPr>
            <p:cNvPr id="22" name="テキスト ボックス 21"/>
            <p:cNvSpPr txBox="1"/>
            <p:nvPr/>
          </p:nvSpPr>
          <p:spPr>
            <a:xfrm>
              <a:off x="4294787" y="5919663"/>
              <a:ext cx="4221027" cy="769441"/>
            </a:xfrm>
            <a:prstGeom prst="rect">
              <a:avLst/>
            </a:prstGeom>
            <a:noFill/>
            <a:ln w="28575">
              <a:noFill/>
            </a:ln>
          </p:spPr>
          <p:txBody>
            <a:bodyPr wrap="none" rtlCol="0">
              <a:spAutoFit/>
            </a:bodyPr>
            <a:lstStyle/>
            <a:p>
              <a:pPr algn="ctr"/>
              <a:r>
                <a:rPr lang="ja-JP" altLang="en-US" sz="2400" dirty="0" smtClean="0">
                  <a:cs typeface="Arial" pitchFamily="34" charset="0"/>
                </a:rPr>
                <a:t>例</a:t>
              </a:r>
              <a:r>
                <a:rPr lang="en-US" altLang="ja-JP" sz="2400" dirty="0" smtClean="0">
                  <a:cs typeface="Arial" pitchFamily="34" charset="0"/>
                </a:rPr>
                <a:t>)</a:t>
              </a:r>
              <a:r>
                <a:rPr lang="ja-JP" altLang="en-US" sz="2400" dirty="0" smtClean="0">
                  <a:cs typeface="Arial" pitchFamily="34" charset="0"/>
                </a:rPr>
                <a:t> </a:t>
              </a:r>
              <a:r>
                <a:rPr lang="en-US" altLang="ja-JP" sz="2400" dirty="0" smtClean="0">
                  <a:cs typeface="Arial" pitchFamily="34" charset="0"/>
                </a:rPr>
                <a:t>VT100</a:t>
              </a:r>
            </a:p>
            <a:p>
              <a:r>
                <a:rPr lang="en-US" altLang="ja-JP" sz="2000" dirty="0" smtClean="0">
                  <a:cs typeface="Arial" pitchFamily="34" charset="0"/>
                </a:rPr>
                <a:t>1978</a:t>
              </a:r>
              <a:r>
                <a:rPr lang="ja-JP" altLang="en-US" sz="2000" dirty="0" smtClean="0">
                  <a:cs typeface="Arial" pitchFamily="34" charset="0"/>
                </a:rPr>
                <a:t>年に</a:t>
              </a:r>
              <a:r>
                <a:rPr lang="en-US" altLang="ja-JP" sz="2000" dirty="0" smtClean="0">
                  <a:cs typeface="Arial" pitchFamily="34" charset="0"/>
                </a:rPr>
                <a:t>DEC</a:t>
              </a:r>
              <a:r>
                <a:rPr lang="ja-JP" altLang="en-US" sz="2000" dirty="0" smtClean="0">
                  <a:cs typeface="Arial" pitchFamily="34" charset="0"/>
                </a:rPr>
                <a:t>が開発したビデオ端末</a:t>
              </a:r>
              <a:endParaRPr lang="en-US" altLang="ja-JP" sz="2000" dirty="0" smtClean="0">
                <a:cs typeface="Arial" pitchFamily="34" charset="0"/>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端末エミュレータ</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端末として動作するソフトウェア</a:t>
            </a:r>
            <a:endParaRPr lang="en-US" altLang="ja-JP" dirty="0" smtClean="0"/>
          </a:p>
          <a:p>
            <a:pPr lvl="1"/>
            <a:r>
              <a:rPr lang="en-US" altLang="ja-JP" dirty="0" smtClean="0"/>
              <a:t>VT100</a:t>
            </a:r>
            <a:r>
              <a:rPr lang="ja-JP" altLang="en-US" dirty="0" smtClean="0"/>
              <a:t>をエミュレートするものが多い</a:t>
            </a:r>
            <a:endParaRPr lang="en-US" altLang="ja-JP" dirty="0" smtClean="0"/>
          </a:p>
          <a:p>
            <a:pPr lvl="1"/>
            <a:r>
              <a:rPr lang="ja-JP" altLang="en-US" dirty="0" smtClean="0"/>
              <a:t>シェルに対する入出力となる</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14</a:t>
            </a:fld>
            <a:endParaRPr lang="ja-JP" altLang="en-US" dirty="0"/>
          </a:p>
        </p:txBody>
      </p:sp>
      <p:sp>
        <p:nvSpPr>
          <p:cNvPr id="7" name="テキスト ボックス 6"/>
          <p:cNvSpPr txBox="1"/>
          <p:nvPr/>
        </p:nvSpPr>
        <p:spPr>
          <a:xfrm>
            <a:off x="1602277" y="5805264"/>
            <a:ext cx="5939446" cy="769441"/>
          </a:xfrm>
          <a:prstGeom prst="rect">
            <a:avLst/>
          </a:prstGeom>
          <a:noFill/>
          <a:ln w="28575">
            <a:noFill/>
          </a:ln>
        </p:spPr>
        <p:txBody>
          <a:bodyPr wrap="none" rtlCol="0">
            <a:spAutoFit/>
          </a:bodyPr>
          <a:lstStyle/>
          <a:p>
            <a:pPr algn="ctr"/>
            <a:r>
              <a:rPr lang="ja-JP" altLang="en-US" sz="2400" dirty="0" smtClean="0">
                <a:cs typeface="Arial" pitchFamily="34" charset="0"/>
              </a:rPr>
              <a:t>例</a:t>
            </a:r>
            <a:r>
              <a:rPr lang="en-US" altLang="ja-JP" sz="2400" dirty="0" smtClean="0">
                <a:cs typeface="Arial" pitchFamily="34" charset="0"/>
              </a:rPr>
              <a:t>) GNOME</a:t>
            </a:r>
            <a:r>
              <a:rPr lang="ja-JP" altLang="en-US" sz="2400" dirty="0" smtClean="0">
                <a:cs typeface="Arial" pitchFamily="34" charset="0"/>
              </a:rPr>
              <a:t>端末</a:t>
            </a:r>
            <a:endParaRPr lang="en-US" altLang="ja-JP" sz="2400" dirty="0" smtClean="0">
              <a:cs typeface="Arial" pitchFamily="34" charset="0"/>
            </a:endParaRPr>
          </a:p>
          <a:p>
            <a:r>
              <a:rPr lang="ja-JP" altLang="en-US" sz="2000" dirty="0" smtClean="0">
                <a:cs typeface="Arial" pitchFamily="34" charset="0"/>
              </a:rPr>
              <a:t>デスクトップ環境</a:t>
            </a:r>
            <a:r>
              <a:rPr lang="en-US" altLang="ja-JP" sz="2000" dirty="0" smtClean="0">
                <a:cs typeface="Arial" pitchFamily="34" charset="0"/>
              </a:rPr>
              <a:t>GNOME</a:t>
            </a:r>
            <a:r>
              <a:rPr lang="ja-JP" altLang="en-US" sz="2000" dirty="0" smtClean="0">
                <a:cs typeface="Arial" pitchFamily="34" charset="0"/>
              </a:rPr>
              <a:t>に付属する端末エミュレータ</a:t>
            </a:r>
            <a:endParaRPr lang="en-US" altLang="ja-JP" sz="2000" dirty="0" smtClean="0">
              <a:cs typeface="Arial" pitchFamily="34" charset="0"/>
            </a:endParaRPr>
          </a:p>
        </p:txBody>
      </p:sp>
      <p:pic>
        <p:nvPicPr>
          <p:cNvPr id="8" name="図 7" descr="CentOS_端末エミュレータ起動.png"/>
          <p:cNvPicPr>
            <a:picLocks noChangeAspect="1"/>
          </p:cNvPicPr>
          <p:nvPr/>
        </p:nvPicPr>
        <p:blipFill>
          <a:blip r:embed="rId3" cstate="print"/>
          <a:stretch>
            <a:fillRect/>
          </a:stretch>
        </p:blipFill>
        <p:spPr>
          <a:xfrm>
            <a:off x="2386522" y="3063434"/>
            <a:ext cx="4370956" cy="274183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端末エミュレータの起動</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15</a:t>
            </a:fld>
            <a:endParaRPr lang="ja-JP" altLang="en-US"/>
          </a:p>
        </p:txBody>
      </p:sp>
      <p:pic>
        <p:nvPicPr>
          <p:cNvPr id="7" name="図 6" descr="CentOS_端末エミュレータ拡大.png"/>
          <p:cNvPicPr>
            <a:picLocks noChangeAspect="1"/>
          </p:cNvPicPr>
          <p:nvPr/>
        </p:nvPicPr>
        <p:blipFill>
          <a:blip r:embed="rId2" cstate="print"/>
          <a:stretch>
            <a:fillRect/>
          </a:stretch>
        </p:blipFill>
        <p:spPr>
          <a:xfrm>
            <a:off x="1206593" y="1556793"/>
            <a:ext cx="6730814" cy="4824535"/>
          </a:xfrm>
          <a:prstGeom prst="rect">
            <a:avLst/>
          </a:prstGeom>
        </p:spPr>
      </p:pic>
      <p:sp>
        <p:nvSpPr>
          <p:cNvPr id="8" name="正方形/長方形 7"/>
          <p:cNvSpPr/>
          <p:nvPr/>
        </p:nvSpPr>
        <p:spPr>
          <a:xfrm>
            <a:off x="1187624" y="1556792"/>
            <a:ext cx="1728192"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539552" y="1124744"/>
            <a:ext cx="3049233" cy="369332"/>
          </a:xfrm>
          <a:prstGeom prst="rect">
            <a:avLst/>
          </a:prstGeom>
          <a:solidFill>
            <a:schemeClr val="bg1">
              <a:lumMod val="85000"/>
            </a:schemeClr>
          </a:solidFill>
        </p:spPr>
        <p:txBody>
          <a:bodyPr wrap="none" rtlCol="0">
            <a:spAutoFit/>
          </a:bodyPr>
          <a:lstStyle/>
          <a:p>
            <a:r>
              <a:rPr lang="en-US" altLang="ja-JP" dirty="0" smtClean="0"/>
              <a:t>1. [</a:t>
            </a:r>
            <a:r>
              <a:rPr lang="ja-JP" altLang="en-US" dirty="0" smtClean="0"/>
              <a:t>アプリケーション</a:t>
            </a:r>
            <a:r>
              <a:rPr lang="en-US" altLang="ja-JP" dirty="0" smtClean="0"/>
              <a:t>]</a:t>
            </a:r>
            <a:r>
              <a:rPr lang="ja-JP" altLang="en-US" dirty="0" smtClean="0"/>
              <a:t>をクリック</a:t>
            </a:r>
            <a:endParaRPr kumimoji="1" lang="ja-JP" altLang="en-US" dirty="0"/>
          </a:p>
        </p:txBody>
      </p:sp>
      <p:sp>
        <p:nvSpPr>
          <p:cNvPr id="18" name="テキスト ボックス 17"/>
          <p:cNvSpPr txBox="1"/>
          <p:nvPr/>
        </p:nvSpPr>
        <p:spPr>
          <a:xfrm>
            <a:off x="4806613" y="3140968"/>
            <a:ext cx="3797835" cy="369332"/>
          </a:xfrm>
          <a:prstGeom prst="rect">
            <a:avLst/>
          </a:prstGeom>
          <a:solidFill>
            <a:schemeClr val="bg1">
              <a:lumMod val="85000"/>
            </a:schemeClr>
          </a:solidFill>
        </p:spPr>
        <p:txBody>
          <a:bodyPr wrap="none" rtlCol="0">
            <a:spAutoFit/>
          </a:bodyPr>
          <a:lstStyle/>
          <a:p>
            <a:r>
              <a:rPr lang="en-US" altLang="ja-JP" dirty="0" smtClean="0"/>
              <a:t>2. [</a:t>
            </a:r>
            <a:r>
              <a:rPr lang="ja-JP" altLang="en-US" dirty="0" smtClean="0"/>
              <a:t>システムツール</a:t>
            </a:r>
            <a:r>
              <a:rPr lang="en-US" altLang="ja-JP" dirty="0" smtClean="0"/>
              <a:t>]</a:t>
            </a:r>
            <a:r>
              <a:rPr lang="ja-JP" altLang="en-US" dirty="0" smtClean="0"/>
              <a:t>→</a:t>
            </a:r>
            <a:r>
              <a:rPr lang="en-US" altLang="ja-JP" dirty="0" smtClean="0"/>
              <a:t>[</a:t>
            </a:r>
            <a:r>
              <a:rPr lang="ja-JP" altLang="en-US" dirty="0" smtClean="0"/>
              <a:t>端末</a:t>
            </a:r>
            <a:r>
              <a:rPr lang="en-US" altLang="ja-JP" dirty="0" smtClean="0"/>
              <a:t>]</a:t>
            </a:r>
            <a:r>
              <a:rPr lang="ja-JP" altLang="en-US" dirty="0" smtClean="0"/>
              <a:t>をクリック</a:t>
            </a:r>
            <a:endParaRPr kumimoji="1" lang="ja-JP" altLang="en-US" dirty="0"/>
          </a:p>
        </p:txBody>
      </p:sp>
      <p:sp>
        <p:nvSpPr>
          <p:cNvPr id="19" name="正方形/長方形 18"/>
          <p:cNvSpPr/>
          <p:nvPr/>
        </p:nvSpPr>
        <p:spPr>
          <a:xfrm>
            <a:off x="3491880" y="5733256"/>
            <a:ext cx="2952328" cy="3600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a:stCxn id="18" idx="2"/>
            <a:endCxn id="19" idx="0"/>
          </p:cNvCxnSpPr>
          <p:nvPr/>
        </p:nvCxnSpPr>
        <p:spPr>
          <a:xfrm flipH="1">
            <a:off x="4968044" y="3510300"/>
            <a:ext cx="1737487" cy="22229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端末エミュレータの起動</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16</a:t>
            </a:fld>
            <a:endParaRPr lang="ja-JP" altLang="en-US"/>
          </a:p>
        </p:txBody>
      </p:sp>
      <p:pic>
        <p:nvPicPr>
          <p:cNvPr id="15" name="図 14" descr="vi_起動.png"/>
          <p:cNvPicPr>
            <a:picLocks noChangeAspect="1"/>
          </p:cNvPicPr>
          <p:nvPr/>
        </p:nvPicPr>
        <p:blipFill>
          <a:blip r:embed="rId3" cstate="print"/>
          <a:stretch>
            <a:fillRect/>
          </a:stretch>
        </p:blipFill>
        <p:spPr>
          <a:xfrm>
            <a:off x="908022" y="1844824"/>
            <a:ext cx="7327955" cy="4596708"/>
          </a:xfrm>
          <a:prstGeom prst="rect">
            <a:avLst/>
          </a:prstGeom>
        </p:spPr>
      </p:pic>
      <p:sp>
        <p:nvSpPr>
          <p:cNvPr id="13" name="テキスト ボックス 12"/>
          <p:cNvSpPr txBox="1"/>
          <p:nvPr/>
        </p:nvSpPr>
        <p:spPr>
          <a:xfrm>
            <a:off x="467544" y="2554841"/>
            <a:ext cx="4687502" cy="646331"/>
          </a:xfrm>
          <a:prstGeom prst="rect">
            <a:avLst/>
          </a:prstGeom>
          <a:solidFill>
            <a:schemeClr val="bg1">
              <a:lumMod val="85000"/>
            </a:schemeClr>
          </a:solidFill>
        </p:spPr>
        <p:txBody>
          <a:bodyPr wrap="square" rtlCol="0">
            <a:spAutoFit/>
          </a:bodyPr>
          <a:lstStyle/>
          <a:p>
            <a:r>
              <a:rPr lang="ja-JP" altLang="en-US" dirty="0" smtClean="0"/>
              <a:t>プロンプト </a:t>
            </a:r>
            <a:r>
              <a:rPr lang="en-US" altLang="ja-JP" dirty="0" smtClean="0"/>
              <a:t>… </a:t>
            </a:r>
            <a:r>
              <a:rPr lang="ja-JP" altLang="en-US" dirty="0" smtClean="0"/>
              <a:t>コマンド入力待ちを表す記号</a:t>
            </a:r>
            <a:endParaRPr lang="en-US" altLang="ja-JP" dirty="0" smtClean="0"/>
          </a:p>
          <a:p>
            <a:r>
              <a:rPr kumimoji="1" lang="en-US" altLang="ja-JP" dirty="0" smtClean="0"/>
              <a:t>[</a:t>
            </a:r>
            <a:r>
              <a:rPr kumimoji="1" lang="ja-JP" altLang="en-US" dirty="0" smtClean="0"/>
              <a:t>ユーザ名</a:t>
            </a:r>
            <a:r>
              <a:rPr kumimoji="1" lang="en-US" altLang="ja-JP" dirty="0" smtClean="0"/>
              <a:t>@</a:t>
            </a:r>
            <a:r>
              <a:rPr kumimoji="1" lang="ja-JP" altLang="en-US" dirty="0" smtClean="0"/>
              <a:t>ホスト名 ワーキングディレクトリ</a:t>
            </a:r>
            <a:r>
              <a:rPr kumimoji="1" lang="en-US" altLang="ja-JP" dirty="0" smtClean="0"/>
              <a:t>] $</a:t>
            </a:r>
            <a:endParaRPr kumimoji="1" lang="ja-JP" altLang="en-US" dirty="0"/>
          </a:p>
        </p:txBody>
      </p:sp>
      <p:sp>
        <p:nvSpPr>
          <p:cNvPr id="12" name="正方形/長方形 11"/>
          <p:cNvSpPr/>
          <p:nvPr/>
        </p:nvSpPr>
        <p:spPr>
          <a:xfrm>
            <a:off x="899592" y="2276872"/>
            <a:ext cx="2376264"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コンテンツ プレースホルダ 2"/>
          <p:cNvSpPr>
            <a:spLocks noGrp="1"/>
          </p:cNvSpPr>
          <p:nvPr>
            <p:ph idx="1"/>
          </p:nvPr>
        </p:nvSpPr>
        <p:spPr>
          <a:xfrm>
            <a:off x="457200" y="1268413"/>
            <a:ext cx="8229600" cy="5040312"/>
          </a:xfrm>
        </p:spPr>
        <p:txBody>
          <a:bodyPr/>
          <a:lstStyle/>
          <a:p>
            <a:pPr lvl="0"/>
            <a:r>
              <a:rPr lang="ja-JP" altLang="en-US" dirty="0" smtClean="0"/>
              <a:t>シェルの画面の見かた</a:t>
            </a:r>
            <a:endParaRPr lang="en-US" altLang="ja-JP" dirty="0" smtClean="0"/>
          </a:p>
          <a:p>
            <a:pPr lvl="0">
              <a:buNone/>
            </a:pPr>
            <a:endParaRPr lang="en-US" altLang="ja-JP" sz="2800" dirty="0" smtClean="0">
              <a:solidFill>
                <a:prstClr val="black"/>
              </a:solidFill>
            </a:endParaRPr>
          </a:p>
        </p:txBody>
      </p:sp>
      <p:sp>
        <p:nvSpPr>
          <p:cNvPr id="17" name="テキスト ボックス 16"/>
          <p:cNvSpPr txBox="1"/>
          <p:nvPr/>
        </p:nvSpPr>
        <p:spPr>
          <a:xfrm>
            <a:off x="5364088" y="2183768"/>
            <a:ext cx="3247342" cy="369332"/>
          </a:xfrm>
          <a:prstGeom prst="rect">
            <a:avLst/>
          </a:prstGeom>
          <a:solidFill>
            <a:schemeClr val="bg1">
              <a:lumMod val="85000"/>
            </a:schemeClr>
          </a:solidFill>
        </p:spPr>
        <p:txBody>
          <a:bodyPr wrap="square" rtlCol="0">
            <a:spAutoFit/>
          </a:bodyPr>
          <a:lstStyle/>
          <a:p>
            <a:r>
              <a:rPr kumimoji="1" lang="ja-JP" altLang="en-US" dirty="0" smtClean="0"/>
              <a:t>カーソル </a:t>
            </a:r>
            <a:r>
              <a:rPr kumimoji="1" lang="en-US" altLang="ja-JP" dirty="0" smtClean="0"/>
              <a:t>… </a:t>
            </a:r>
            <a:r>
              <a:rPr kumimoji="1" lang="ja-JP" altLang="en-US" dirty="0" smtClean="0"/>
              <a:t>現在入力中の位置</a:t>
            </a:r>
            <a:endParaRPr kumimoji="1" lang="ja-JP" altLang="en-US" dirty="0"/>
          </a:p>
        </p:txBody>
      </p:sp>
      <p:cxnSp>
        <p:nvCxnSpPr>
          <p:cNvPr id="21" name="直線矢印コネクタ 20"/>
          <p:cNvCxnSpPr>
            <a:stCxn id="17" idx="1"/>
          </p:cNvCxnSpPr>
          <p:nvPr/>
        </p:nvCxnSpPr>
        <p:spPr>
          <a:xfrm flipH="1">
            <a:off x="3419872" y="2368434"/>
            <a:ext cx="1944216" cy="5245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4644008" y="5661248"/>
            <a:ext cx="3384376" cy="646331"/>
          </a:xfrm>
          <a:prstGeom prst="rect">
            <a:avLst/>
          </a:prstGeom>
          <a:solidFill>
            <a:schemeClr val="bg1">
              <a:lumMod val="85000"/>
            </a:schemeClr>
          </a:solidFill>
        </p:spPr>
        <p:txBody>
          <a:bodyPr wrap="square" rtlCol="0">
            <a:spAutoFit/>
          </a:bodyPr>
          <a:lstStyle/>
          <a:p>
            <a:r>
              <a:rPr lang="ja-JP" altLang="en-US" dirty="0" smtClean="0"/>
              <a:t>端末エミュレータを終了する場合</a:t>
            </a:r>
            <a:r>
              <a:rPr lang="en-US" altLang="ja-JP" dirty="0" smtClean="0"/>
              <a:t/>
            </a:r>
            <a:br>
              <a:rPr lang="en-US" altLang="ja-JP" dirty="0" smtClean="0"/>
            </a:br>
            <a:r>
              <a:rPr lang="en-US" altLang="ja-JP" dirty="0" smtClean="0"/>
              <a:t>exit</a:t>
            </a:r>
            <a:r>
              <a:rPr lang="ja-JP" altLang="en-US" dirty="0" smtClean="0"/>
              <a:t>コマンドを入力 </a:t>
            </a:r>
            <a:r>
              <a:rPr lang="en-US" altLang="ja-JP" dirty="0" smtClean="0"/>
              <a:t>or Ctrl</a:t>
            </a:r>
            <a:r>
              <a:rPr lang="ja-JP" altLang="en-US" dirty="0" smtClean="0"/>
              <a:t>キー</a:t>
            </a:r>
            <a:r>
              <a:rPr lang="en-US" altLang="ja-JP" dirty="0" smtClean="0"/>
              <a:t>+d</a:t>
            </a:r>
            <a:endParaRPr kumimoji="1" lang="ja-JP"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コマンドの実行</a:t>
            </a:r>
          </a:p>
        </p:txBody>
      </p:sp>
      <p:sp>
        <p:nvSpPr>
          <p:cNvPr id="3075" name="コンテンツ プレースホルダ 2"/>
          <p:cNvSpPr>
            <a:spLocks noGrp="1"/>
          </p:cNvSpPr>
          <p:nvPr>
            <p:ph idx="1"/>
          </p:nvPr>
        </p:nvSpPr>
        <p:spPr>
          <a:xfrm>
            <a:off x="457200" y="1268413"/>
            <a:ext cx="8229600" cy="5040312"/>
          </a:xfrm>
        </p:spPr>
        <p:txBody>
          <a:bodyPr/>
          <a:lstStyle/>
          <a:p>
            <a:pPr lvl="0">
              <a:buNone/>
            </a:pPr>
            <a:r>
              <a:rPr lang="en-US" altLang="ja-JP" sz="2800" dirty="0" smtClean="0">
                <a:latin typeface="ＭＳ ゴシック" pitchFamily="49" charset="-128"/>
                <a:ea typeface="ＭＳ ゴシック" pitchFamily="49" charset="-128"/>
                <a:cs typeface="Courier New" pitchFamily="49" charset="0"/>
              </a:rPr>
              <a:t>	$ cal</a:t>
            </a:r>
          </a:p>
          <a:p>
            <a:pPr>
              <a:buNone/>
            </a:pPr>
            <a:r>
              <a:rPr lang="en-US" altLang="ja-JP" sz="2800" dirty="0" smtClean="0">
                <a:latin typeface="ＭＳ ゴシック" pitchFamily="49" charset="-128"/>
                <a:ea typeface="ＭＳ ゴシック" pitchFamily="49" charset="-128"/>
                <a:cs typeface="Courier New" pitchFamily="49" charset="0"/>
              </a:rPr>
              <a:t>	</a:t>
            </a:r>
            <a:r>
              <a:rPr lang="ja-JP" altLang="en-US" sz="2800" dirty="0" smtClean="0">
                <a:latin typeface="ＭＳ ゴシック" pitchFamily="49" charset="-128"/>
                <a:ea typeface="ＭＳ ゴシック" pitchFamily="49" charset="-128"/>
                <a:cs typeface="Courier New" pitchFamily="49" charset="0"/>
              </a:rPr>
              <a:t>      </a:t>
            </a:r>
            <a:r>
              <a:rPr lang="en-US" altLang="ja-JP" sz="2800" dirty="0" smtClean="0">
                <a:latin typeface="ＭＳ ゴシック" pitchFamily="49" charset="-128"/>
                <a:ea typeface="ＭＳ ゴシック" pitchFamily="49" charset="-128"/>
                <a:cs typeface="Courier New" pitchFamily="49" charset="0"/>
              </a:rPr>
              <a:t>3</a:t>
            </a:r>
            <a:r>
              <a:rPr lang="ja-JP" altLang="en-US" sz="2800" dirty="0" smtClean="0">
                <a:latin typeface="ＭＳ ゴシック" pitchFamily="49" charset="-128"/>
                <a:ea typeface="ＭＳ ゴシック" pitchFamily="49" charset="-128"/>
                <a:cs typeface="Courier New" pitchFamily="49" charset="0"/>
              </a:rPr>
              <a:t>月 </a:t>
            </a:r>
            <a:r>
              <a:rPr lang="en-US" altLang="ja-JP" sz="2800" dirty="0" smtClean="0">
                <a:latin typeface="ＭＳ ゴシック" pitchFamily="49" charset="-128"/>
                <a:ea typeface="ＭＳ ゴシック" pitchFamily="49" charset="-128"/>
                <a:cs typeface="Courier New" pitchFamily="49" charset="0"/>
              </a:rPr>
              <a:t>2014      </a:t>
            </a:r>
          </a:p>
          <a:p>
            <a:pPr>
              <a:buNone/>
            </a:pPr>
            <a:r>
              <a:rPr lang="en-US" altLang="ja-JP" sz="2800" dirty="0" smtClean="0">
                <a:latin typeface="ＭＳ ゴシック" pitchFamily="49" charset="-128"/>
                <a:ea typeface="ＭＳ ゴシック" pitchFamily="49" charset="-128"/>
                <a:cs typeface="Courier New" pitchFamily="49" charset="0"/>
              </a:rPr>
              <a:t>	</a:t>
            </a:r>
            <a:r>
              <a:rPr lang="ja-JP" altLang="en-US" sz="2800" dirty="0" smtClean="0">
                <a:latin typeface="ＭＳ ゴシック" pitchFamily="49" charset="-128"/>
                <a:ea typeface="ＭＳ ゴシック" pitchFamily="49" charset="-128"/>
                <a:cs typeface="Courier New" pitchFamily="49" charset="0"/>
              </a:rPr>
              <a:t>日 月 火 水 木 金 土</a:t>
            </a:r>
          </a:p>
          <a:p>
            <a:pPr>
              <a:buNone/>
            </a:pPr>
            <a:r>
              <a:rPr lang="en-US" altLang="ja-JP" sz="2800" dirty="0" smtClean="0">
                <a:latin typeface="ＭＳ ゴシック" pitchFamily="49" charset="-128"/>
                <a:ea typeface="ＭＳ ゴシック" pitchFamily="49" charset="-128"/>
                <a:cs typeface="Courier New" pitchFamily="49" charset="0"/>
              </a:rPr>
              <a:t>	</a:t>
            </a:r>
            <a:r>
              <a:rPr lang="ja-JP" altLang="en-US" sz="2800" dirty="0" smtClean="0">
                <a:latin typeface="ＭＳ ゴシック" pitchFamily="49" charset="-128"/>
                <a:ea typeface="ＭＳ ゴシック" pitchFamily="49" charset="-128"/>
                <a:cs typeface="Courier New" pitchFamily="49" charset="0"/>
              </a:rPr>
              <a:t>                   </a:t>
            </a:r>
            <a:r>
              <a:rPr lang="en-US" altLang="ja-JP" sz="2800" dirty="0" smtClean="0">
                <a:latin typeface="ＭＳ ゴシック" pitchFamily="49" charset="-128"/>
                <a:ea typeface="ＭＳ ゴシック" pitchFamily="49" charset="-128"/>
                <a:cs typeface="Courier New" pitchFamily="49" charset="0"/>
              </a:rPr>
              <a:t>1</a:t>
            </a:r>
          </a:p>
          <a:p>
            <a:pPr>
              <a:buNone/>
            </a:pPr>
            <a:r>
              <a:rPr lang="en-US" altLang="ja-JP" sz="2800" dirty="0" smtClean="0">
                <a:latin typeface="ＭＳ ゴシック" pitchFamily="49" charset="-128"/>
                <a:ea typeface="ＭＳ ゴシック" pitchFamily="49" charset="-128"/>
                <a:cs typeface="Courier New" pitchFamily="49" charset="0"/>
              </a:rPr>
              <a:t>	 2  3  4  5  6  7  8</a:t>
            </a:r>
          </a:p>
          <a:p>
            <a:pPr>
              <a:buNone/>
            </a:pPr>
            <a:r>
              <a:rPr lang="en-US" altLang="ja-JP" sz="2800" dirty="0" smtClean="0">
                <a:latin typeface="ＭＳ ゴシック" pitchFamily="49" charset="-128"/>
                <a:ea typeface="ＭＳ ゴシック" pitchFamily="49" charset="-128"/>
                <a:cs typeface="Courier New" pitchFamily="49" charset="0"/>
              </a:rPr>
              <a:t>	 9 10 11 12 13 14 15</a:t>
            </a:r>
          </a:p>
          <a:p>
            <a:pPr>
              <a:buNone/>
            </a:pPr>
            <a:r>
              <a:rPr lang="en-US" altLang="ja-JP" sz="2800" dirty="0" smtClean="0">
                <a:latin typeface="ＭＳ ゴシック" pitchFamily="49" charset="-128"/>
                <a:ea typeface="ＭＳ ゴシック" pitchFamily="49" charset="-128"/>
                <a:cs typeface="Courier New" pitchFamily="49" charset="0"/>
              </a:rPr>
              <a:t>	16 17 18 19 20 21 22</a:t>
            </a:r>
          </a:p>
          <a:p>
            <a:pPr>
              <a:buNone/>
            </a:pPr>
            <a:r>
              <a:rPr lang="en-US" altLang="ja-JP" sz="2800" dirty="0" smtClean="0">
                <a:latin typeface="ＭＳ ゴシック" pitchFamily="49" charset="-128"/>
                <a:ea typeface="ＭＳ ゴシック" pitchFamily="49" charset="-128"/>
                <a:cs typeface="Courier New" pitchFamily="49" charset="0"/>
              </a:rPr>
              <a:t>	23 24 25 26 27 28 29</a:t>
            </a:r>
          </a:p>
          <a:p>
            <a:pPr>
              <a:buNone/>
            </a:pPr>
            <a:r>
              <a:rPr lang="en-US" altLang="ja-JP" sz="2800" dirty="0" smtClean="0">
                <a:latin typeface="ＭＳ ゴシック" pitchFamily="49" charset="-128"/>
                <a:ea typeface="ＭＳ ゴシック" pitchFamily="49" charset="-128"/>
                <a:cs typeface="Courier New" pitchFamily="49" charset="0"/>
              </a:rPr>
              <a:t>	30 31</a:t>
            </a:r>
          </a:p>
          <a:p>
            <a:pPr>
              <a:buNone/>
            </a:pPr>
            <a:r>
              <a:rPr lang="en-US" altLang="ja-JP" sz="2800" dirty="0" smtClean="0">
                <a:latin typeface="ＭＳ ゴシック" pitchFamily="49" charset="-128"/>
                <a:ea typeface="ＭＳ ゴシック" pitchFamily="49" charset="-128"/>
                <a:cs typeface="Courier New" pitchFamily="49" charset="0"/>
              </a:rPr>
              <a:t>	$</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17</a:t>
            </a:fld>
            <a:endParaRPr lang="ja-JP" altLang="en-US"/>
          </a:p>
        </p:txBody>
      </p:sp>
      <p:sp>
        <p:nvSpPr>
          <p:cNvPr id="14" name="テキスト ボックス 13"/>
          <p:cNvSpPr txBox="1"/>
          <p:nvPr/>
        </p:nvSpPr>
        <p:spPr>
          <a:xfrm>
            <a:off x="2093505" y="1340768"/>
            <a:ext cx="3774639" cy="369332"/>
          </a:xfrm>
          <a:prstGeom prst="rect">
            <a:avLst/>
          </a:prstGeom>
          <a:solidFill>
            <a:schemeClr val="bg1">
              <a:lumMod val="85000"/>
            </a:schemeClr>
          </a:solidFill>
        </p:spPr>
        <p:txBody>
          <a:bodyPr wrap="square" rtlCol="0">
            <a:spAutoFit/>
          </a:bodyPr>
          <a:lstStyle/>
          <a:p>
            <a:r>
              <a:rPr lang="en-US" altLang="ja-JP" dirty="0" smtClean="0"/>
              <a:t>1. </a:t>
            </a:r>
            <a:r>
              <a:rPr lang="ja-JP" altLang="en-US" dirty="0" smtClean="0"/>
              <a:t>コマンドを入力し</a:t>
            </a:r>
            <a:r>
              <a:rPr lang="en-US" altLang="ja-JP" dirty="0" smtClean="0"/>
              <a:t>Enter</a:t>
            </a:r>
            <a:r>
              <a:rPr lang="ja-JP" altLang="en-US" dirty="0" smtClean="0"/>
              <a:t>キーを押下</a:t>
            </a:r>
            <a:endParaRPr kumimoji="1" lang="ja-JP" altLang="en-US" dirty="0"/>
          </a:p>
        </p:txBody>
      </p:sp>
      <p:sp>
        <p:nvSpPr>
          <p:cNvPr id="15" name="テキスト ボックス 14"/>
          <p:cNvSpPr txBox="1"/>
          <p:nvPr/>
        </p:nvSpPr>
        <p:spPr>
          <a:xfrm>
            <a:off x="3995936" y="1844824"/>
            <a:ext cx="1656184" cy="369332"/>
          </a:xfrm>
          <a:prstGeom prst="rect">
            <a:avLst/>
          </a:prstGeom>
          <a:solidFill>
            <a:schemeClr val="bg1">
              <a:lumMod val="85000"/>
            </a:schemeClr>
          </a:solidFill>
        </p:spPr>
        <p:txBody>
          <a:bodyPr wrap="square" rtlCol="0">
            <a:spAutoFit/>
          </a:bodyPr>
          <a:lstStyle/>
          <a:p>
            <a:r>
              <a:rPr lang="en-US" altLang="ja-JP" dirty="0" smtClean="0"/>
              <a:t>2. </a:t>
            </a:r>
            <a:r>
              <a:rPr lang="ja-JP" altLang="en-US" dirty="0" smtClean="0"/>
              <a:t>結果が表示</a:t>
            </a:r>
            <a:endParaRPr kumimoji="1" lang="ja-JP" altLang="en-US" dirty="0"/>
          </a:p>
        </p:txBody>
      </p:sp>
      <p:sp>
        <p:nvSpPr>
          <p:cNvPr id="18" name="テキスト ボックス 17"/>
          <p:cNvSpPr txBox="1"/>
          <p:nvPr/>
        </p:nvSpPr>
        <p:spPr>
          <a:xfrm>
            <a:off x="1403648" y="6021288"/>
            <a:ext cx="2088232" cy="369332"/>
          </a:xfrm>
          <a:prstGeom prst="rect">
            <a:avLst/>
          </a:prstGeom>
          <a:solidFill>
            <a:schemeClr val="bg1">
              <a:lumMod val="85000"/>
            </a:schemeClr>
          </a:solidFill>
        </p:spPr>
        <p:txBody>
          <a:bodyPr wrap="square" rtlCol="0">
            <a:spAutoFit/>
          </a:bodyPr>
          <a:lstStyle/>
          <a:p>
            <a:r>
              <a:rPr kumimoji="1" lang="en-US" altLang="ja-JP" dirty="0" smtClean="0"/>
              <a:t>3. </a:t>
            </a:r>
            <a:r>
              <a:rPr kumimoji="1" lang="ja-JP" altLang="en-US" dirty="0" smtClean="0"/>
              <a:t>コマンド入力待ち</a:t>
            </a:r>
            <a:endParaRPr kumimoji="1" lang="ja-JP" altLang="en-US" dirty="0"/>
          </a:p>
        </p:txBody>
      </p:sp>
      <p:sp>
        <p:nvSpPr>
          <p:cNvPr id="8" name="右中かっこ 7"/>
          <p:cNvSpPr/>
          <p:nvPr/>
        </p:nvSpPr>
        <p:spPr>
          <a:xfrm>
            <a:off x="6156176" y="1340768"/>
            <a:ext cx="504056" cy="496855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p:cNvSpPr txBox="1"/>
          <p:nvPr/>
        </p:nvSpPr>
        <p:spPr>
          <a:xfrm>
            <a:off x="6876256" y="3635732"/>
            <a:ext cx="1440160" cy="369332"/>
          </a:xfrm>
          <a:prstGeom prst="rect">
            <a:avLst/>
          </a:prstGeom>
          <a:solidFill>
            <a:schemeClr val="bg1">
              <a:lumMod val="85000"/>
            </a:schemeClr>
          </a:solidFill>
        </p:spPr>
        <p:txBody>
          <a:bodyPr wrap="square" rtlCol="0">
            <a:spAutoFit/>
          </a:bodyPr>
          <a:lstStyle/>
          <a:p>
            <a:r>
              <a:rPr lang="ja-JP" altLang="en-US" dirty="0" smtClean="0"/>
              <a:t>この繰り返し</a:t>
            </a:r>
            <a:endParaRPr kumimoji="1" lang="ja-JP"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コマンドの実行</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latin typeface="+mn-ea"/>
                <a:cs typeface="Courier New" pitchFamily="49" charset="0"/>
              </a:rPr>
              <a:t>補完機能</a:t>
            </a:r>
            <a:endParaRPr lang="en-US" altLang="ja-JP" dirty="0" smtClean="0">
              <a:latin typeface="+mn-ea"/>
              <a:cs typeface="Courier New" pitchFamily="49" charset="0"/>
            </a:endParaRPr>
          </a:p>
          <a:p>
            <a:pPr lvl="0">
              <a:buNone/>
            </a:pPr>
            <a:r>
              <a:rPr lang="en-US" altLang="ja-JP" sz="2800" dirty="0" smtClean="0">
                <a:latin typeface="ＭＳ ゴシック" pitchFamily="49" charset="-128"/>
                <a:ea typeface="ＭＳ ゴシック" pitchFamily="49" charset="-128"/>
                <a:cs typeface="Courier New" pitchFamily="49" charset="0"/>
              </a:rPr>
              <a:t>	$ ca</a:t>
            </a:r>
          </a:p>
          <a:p>
            <a:pPr lvl="0">
              <a:buNone/>
            </a:pPr>
            <a:r>
              <a:rPr lang="en-US" altLang="ja-JP" sz="2800" dirty="0" smtClean="0">
                <a:latin typeface="ＭＳ ゴシック" pitchFamily="49" charset="-128"/>
                <a:ea typeface="ＭＳ ゴシック" pitchFamily="49" charset="-128"/>
                <a:cs typeface="Courier New" pitchFamily="49" charset="0"/>
              </a:rPr>
              <a:t>	</a:t>
            </a:r>
            <a:r>
              <a:rPr lang="en-US" altLang="ja-JP" sz="2800" dirty="0" err="1" smtClean="0">
                <a:latin typeface="ＭＳ ゴシック" pitchFamily="49" charset="-128"/>
                <a:ea typeface="ＭＳ ゴシック" pitchFamily="49" charset="-128"/>
                <a:cs typeface="Courier New" pitchFamily="49" charset="0"/>
              </a:rPr>
              <a:t>cacertdir_rehash</a:t>
            </a:r>
            <a:r>
              <a:rPr lang="en-US" altLang="ja-JP" sz="2800" dirty="0" smtClean="0">
                <a:latin typeface="ＭＳ ゴシック" pitchFamily="49" charset="-128"/>
                <a:ea typeface="ＭＳ ゴシック" pitchFamily="49" charset="-128"/>
                <a:cs typeface="Courier New" pitchFamily="49" charset="0"/>
              </a:rPr>
              <a:t>   cancel       case</a:t>
            </a:r>
          </a:p>
          <a:p>
            <a:pPr lvl="0">
              <a:buNone/>
            </a:pPr>
            <a:r>
              <a:rPr lang="en-US" altLang="ja-JP" sz="2800" dirty="0" smtClean="0">
                <a:latin typeface="ＭＳ ゴシック" pitchFamily="49" charset="-128"/>
                <a:ea typeface="ＭＳ ゴシック" pitchFamily="49" charset="-128"/>
                <a:cs typeface="Courier New" pitchFamily="49" charset="0"/>
              </a:rPr>
              <a:t>	cal                </a:t>
            </a:r>
            <a:r>
              <a:rPr lang="en-US" altLang="ja-JP" sz="2800" dirty="0" err="1" smtClean="0">
                <a:latin typeface="ＭＳ ゴシック" pitchFamily="49" charset="-128"/>
                <a:ea typeface="ＭＳ ゴシック" pitchFamily="49" charset="-128"/>
                <a:cs typeface="Courier New" pitchFamily="49" charset="0"/>
              </a:rPr>
              <a:t>cancel.cups</a:t>
            </a:r>
            <a:r>
              <a:rPr lang="en-US" altLang="ja-JP" sz="2800" dirty="0" smtClean="0">
                <a:latin typeface="ＭＳ ゴシック" pitchFamily="49" charset="-128"/>
                <a:ea typeface="ＭＳ ゴシック" pitchFamily="49" charset="-128"/>
                <a:cs typeface="Courier New" pitchFamily="49" charset="0"/>
              </a:rPr>
              <a:t>  cat</a:t>
            </a:r>
          </a:p>
          <a:p>
            <a:pPr lvl="0">
              <a:buNone/>
            </a:pPr>
            <a:r>
              <a:rPr lang="en-US" altLang="ja-JP" sz="2800" dirty="0" smtClean="0">
                <a:latin typeface="ＭＳ ゴシック" pitchFamily="49" charset="-128"/>
                <a:ea typeface="ＭＳ ゴシック" pitchFamily="49" charset="-128"/>
                <a:cs typeface="Courier New" pitchFamily="49" charset="0"/>
              </a:rPr>
              <a:t>	caller             </a:t>
            </a:r>
            <a:r>
              <a:rPr lang="en-US" altLang="ja-JP" sz="2800" dirty="0" err="1" smtClean="0">
                <a:latin typeface="ＭＳ ゴシック" pitchFamily="49" charset="-128"/>
                <a:ea typeface="ＭＳ ゴシック" pitchFamily="49" charset="-128"/>
                <a:cs typeface="Courier New" pitchFamily="49" charset="0"/>
              </a:rPr>
              <a:t>capsh</a:t>
            </a:r>
            <a:r>
              <a:rPr lang="en-US" altLang="ja-JP" sz="2800" dirty="0" smtClean="0">
                <a:latin typeface="ＭＳ ゴシック" pitchFamily="49" charset="-128"/>
                <a:ea typeface="ＭＳ ゴシック" pitchFamily="49" charset="-128"/>
                <a:cs typeface="Courier New" pitchFamily="49" charset="0"/>
              </a:rPr>
              <a:t>        </a:t>
            </a:r>
            <a:r>
              <a:rPr lang="en-US" altLang="ja-JP" sz="2800" dirty="0" err="1" smtClean="0">
                <a:latin typeface="ＭＳ ゴシック" pitchFamily="49" charset="-128"/>
                <a:ea typeface="ＭＳ ゴシック" pitchFamily="49" charset="-128"/>
                <a:cs typeface="Courier New" pitchFamily="49" charset="0"/>
              </a:rPr>
              <a:t>catchsegv</a:t>
            </a:r>
            <a:endParaRPr lang="en-US" altLang="ja-JP" sz="2800" dirty="0" smtClean="0">
              <a:latin typeface="ＭＳ ゴシック" pitchFamily="49" charset="-128"/>
              <a:ea typeface="ＭＳ ゴシック" pitchFamily="49" charset="-128"/>
              <a:cs typeface="Courier New" pitchFamily="49" charset="0"/>
            </a:endParaRPr>
          </a:p>
          <a:p>
            <a:pPr lvl="0">
              <a:buNone/>
            </a:pPr>
            <a:r>
              <a:rPr lang="en-US" altLang="ja-JP" sz="2800" dirty="0" smtClean="0">
                <a:latin typeface="ＭＳ ゴシック" pitchFamily="49" charset="-128"/>
                <a:ea typeface="ＭＳ ゴシック" pitchFamily="49" charset="-128"/>
                <a:cs typeface="Courier New" pitchFamily="49" charset="0"/>
              </a:rPr>
              <a:t>	</a:t>
            </a:r>
            <a:r>
              <a:rPr lang="en-US" altLang="ja-JP" sz="2800" dirty="0" err="1" smtClean="0">
                <a:latin typeface="ＭＳ ゴシック" pitchFamily="49" charset="-128"/>
                <a:ea typeface="ＭＳ ゴシック" pitchFamily="49" charset="-128"/>
                <a:cs typeface="Courier New" pitchFamily="49" charset="0"/>
              </a:rPr>
              <a:t>canberra</a:t>
            </a:r>
            <a:r>
              <a:rPr lang="en-US" altLang="ja-JP" sz="2800" dirty="0" smtClean="0">
                <a:latin typeface="ＭＳ ゴシック" pitchFamily="49" charset="-128"/>
                <a:ea typeface="ＭＳ ゴシック" pitchFamily="49" charset="-128"/>
                <a:cs typeface="Courier New" pitchFamily="49" charset="0"/>
              </a:rPr>
              <a:t>-</a:t>
            </a:r>
            <a:r>
              <a:rPr lang="en-US" altLang="ja-JP" sz="2800" dirty="0" err="1" smtClean="0">
                <a:latin typeface="ＭＳ ゴシック" pitchFamily="49" charset="-128"/>
                <a:ea typeface="ＭＳ ゴシック" pitchFamily="49" charset="-128"/>
                <a:cs typeface="Courier New" pitchFamily="49" charset="0"/>
              </a:rPr>
              <a:t>gtk</a:t>
            </a:r>
            <a:r>
              <a:rPr lang="en-US" altLang="ja-JP" sz="2800" dirty="0" smtClean="0">
                <a:latin typeface="ＭＳ ゴシック" pitchFamily="49" charset="-128"/>
                <a:ea typeface="ＭＳ ゴシック" pitchFamily="49" charset="-128"/>
                <a:cs typeface="Courier New" pitchFamily="49" charset="0"/>
              </a:rPr>
              <a:t>-play  </a:t>
            </a:r>
            <a:r>
              <a:rPr lang="en-US" altLang="ja-JP" sz="2800" dirty="0" err="1" smtClean="0">
                <a:latin typeface="ＭＳ ゴシック" pitchFamily="49" charset="-128"/>
                <a:ea typeface="ＭＳ ゴシック" pitchFamily="49" charset="-128"/>
                <a:cs typeface="Courier New" pitchFamily="49" charset="0"/>
              </a:rPr>
              <a:t>captoinfo</a:t>
            </a:r>
            <a:endParaRPr lang="en-US" altLang="ja-JP" sz="2800" dirty="0" smtClean="0">
              <a:latin typeface="ＭＳ ゴシック" pitchFamily="49" charset="-128"/>
              <a:ea typeface="ＭＳ ゴシック" pitchFamily="49" charset="-128"/>
              <a:cs typeface="Courier New" pitchFamily="49" charset="0"/>
            </a:endParaRPr>
          </a:p>
          <a:p>
            <a:pPr>
              <a:buNone/>
            </a:pPr>
            <a:r>
              <a:rPr lang="en-US" altLang="ja-JP" sz="2800" dirty="0" smtClean="0">
                <a:latin typeface="ＭＳ ゴシック" pitchFamily="49" charset="-128"/>
                <a:ea typeface="ＭＳ ゴシック" pitchFamily="49" charset="-128"/>
                <a:cs typeface="Courier New" pitchFamily="49" charset="0"/>
              </a:rPr>
              <a:t>	$ cat /etc/ser</a:t>
            </a:r>
          </a:p>
          <a:p>
            <a:pPr>
              <a:buNone/>
            </a:pPr>
            <a:r>
              <a:rPr lang="en-US" altLang="ja-JP" sz="2800" dirty="0" smtClean="0">
                <a:latin typeface="ＭＳ ゴシック" pitchFamily="49" charset="-128"/>
                <a:ea typeface="ＭＳ ゴシック" pitchFamily="49" charset="-128"/>
                <a:cs typeface="Courier New" pitchFamily="49" charset="0"/>
              </a:rPr>
              <a:t>	$ cat /etc/services</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18</a:t>
            </a:fld>
            <a:endParaRPr lang="ja-JP" altLang="en-US"/>
          </a:p>
        </p:txBody>
      </p:sp>
      <p:sp>
        <p:nvSpPr>
          <p:cNvPr id="14" name="テキスト ボックス 13"/>
          <p:cNvSpPr txBox="1"/>
          <p:nvPr/>
        </p:nvSpPr>
        <p:spPr>
          <a:xfrm>
            <a:off x="1979712" y="1907540"/>
            <a:ext cx="4176464" cy="369332"/>
          </a:xfrm>
          <a:prstGeom prst="rect">
            <a:avLst/>
          </a:prstGeom>
          <a:solidFill>
            <a:schemeClr val="bg1">
              <a:lumMod val="85000"/>
            </a:schemeClr>
          </a:solidFill>
        </p:spPr>
        <p:txBody>
          <a:bodyPr wrap="square" rtlCol="0">
            <a:spAutoFit/>
          </a:bodyPr>
          <a:lstStyle/>
          <a:p>
            <a:r>
              <a:rPr lang="ja-JP" altLang="en-US" dirty="0" smtClean="0"/>
              <a:t>コマンドを途中まで入力し</a:t>
            </a:r>
            <a:r>
              <a:rPr lang="en-US" altLang="ja-JP" dirty="0" smtClean="0"/>
              <a:t>Tab</a:t>
            </a:r>
            <a:r>
              <a:rPr lang="ja-JP" altLang="en-US" dirty="0" smtClean="0"/>
              <a:t>キーを押下</a:t>
            </a:r>
            <a:endParaRPr kumimoji="1" lang="ja-JP" altLang="en-US" dirty="0"/>
          </a:p>
        </p:txBody>
      </p:sp>
      <p:sp>
        <p:nvSpPr>
          <p:cNvPr id="15" name="テキスト ボックス 14"/>
          <p:cNvSpPr txBox="1"/>
          <p:nvPr/>
        </p:nvSpPr>
        <p:spPr>
          <a:xfrm>
            <a:off x="6228184" y="4005064"/>
            <a:ext cx="1368152" cy="369332"/>
          </a:xfrm>
          <a:prstGeom prst="rect">
            <a:avLst/>
          </a:prstGeom>
          <a:solidFill>
            <a:schemeClr val="bg1">
              <a:lumMod val="85000"/>
            </a:schemeClr>
          </a:solidFill>
        </p:spPr>
        <p:txBody>
          <a:bodyPr wrap="square" rtlCol="0">
            <a:spAutoFit/>
          </a:bodyPr>
          <a:lstStyle/>
          <a:p>
            <a:r>
              <a:rPr lang="ja-JP" altLang="en-US" dirty="0" smtClean="0"/>
              <a:t>候補が表示</a:t>
            </a:r>
            <a:endParaRPr kumimoji="1" lang="ja-JP" altLang="en-US" dirty="0"/>
          </a:p>
        </p:txBody>
      </p:sp>
      <p:sp>
        <p:nvSpPr>
          <p:cNvPr id="8" name="テキスト ボックス 7"/>
          <p:cNvSpPr txBox="1"/>
          <p:nvPr/>
        </p:nvSpPr>
        <p:spPr>
          <a:xfrm>
            <a:off x="3779912" y="4509120"/>
            <a:ext cx="4392488" cy="369332"/>
          </a:xfrm>
          <a:prstGeom prst="rect">
            <a:avLst/>
          </a:prstGeom>
          <a:solidFill>
            <a:schemeClr val="bg1">
              <a:lumMod val="85000"/>
            </a:schemeClr>
          </a:solidFill>
        </p:spPr>
        <p:txBody>
          <a:bodyPr wrap="square" rtlCol="0">
            <a:spAutoFit/>
          </a:bodyPr>
          <a:lstStyle/>
          <a:p>
            <a:r>
              <a:rPr lang="ja-JP" altLang="en-US" dirty="0" smtClean="0"/>
              <a:t>ファイル名を途中まで入力し</a:t>
            </a:r>
            <a:r>
              <a:rPr lang="en-US" altLang="ja-JP" dirty="0" smtClean="0"/>
              <a:t>Tab</a:t>
            </a:r>
            <a:r>
              <a:rPr lang="ja-JP" altLang="en-US" dirty="0" smtClean="0"/>
              <a:t>キーを押下</a:t>
            </a:r>
            <a:endParaRPr kumimoji="1" lang="ja-JP" altLang="en-US" dirty="0"/>
          </a:p>
        </p:txBody>
      </p:sp>
      <p:sp>
        <p:nvSpPr>
          <p:cNvPr id="9" name="テキスト ボックス 8"/>
          <p:cNvSpPr txBox="1"/>
          <p:nvPr/>
        </p:nvSpPr>
        <p:spPr>
          <a:xfrm>
            <a:off x="4716016" y="5003884"/>
            <a:ext cx="1944216" cy="369332"/>
          </a:xfrm>
          <a:prstGeom prst="rect">
            <a:avLst/>
          </a:prstGeom>
          <a:solidFill>
            <a:schemeClr val="bg1">
              <a:lumMod val="85000"/>
            </a:schemeClr>
          </a:solidFill>
        </p:spPr>
        <p:txBody>
          <a:bodyPr wrap="square" rtlCol="0">
            <a:spAutoFit/>
          </a:bodyPr>
          <a:lstStyle/>
          <a:p>
            <a:r>
              <a:rPr kumimoji="1" lang="ja-JP" altLang="en-US" dirty="0" smtClean="0"/>
              <a:t>ファイル名</a:t>
            </a:r>
            <a:r>
              <a:rPr lang="ja-JP" altLang="en-US" dirty="0" smtClean="0"/>
              <a:t>が</a:t>
            </a:r>
            <a:r>
              <a:rPr kumimoji="1" lang="ja-JP" altLang="en-US" dirty="0" smtClean="0"/>
              <a:t>補完</a:t>
            </a:r>
            <a:endParaRPr kumimoji="1" lang="ja-JP"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はじめに</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err="1" smtClean="0"/>
              <a:t>CentOS</a:t>
            </a:r>
            <a:r>
              <a:rPr lang="ja-JP" altLang="en-US" dirty="0" smtClean="0"/>
              <a:t>にログイン</a:t>
            </a:r>
            <a:endParaRPr lang="en-US" altLang="ja-JP" dirty="0" smtClean="0"/>
          </a:p>
          <a:p>
            <a:pPr lvl="1"/>
            <a:r>
              <a:rPr lang="ja-JP" altLang="en-US" dirty="0" smtClean="0"/>
              <a:t>ユーザ名、パスワードは配布の紙を参照</a:t>
            </a:r>
            <a:endParaRPr lang="en-US" altLang="ja-JP" sz="2800" dirty="0" smtClean="0"/>
          </a:p>
          <a:p>
            <a:pPr lvl="0">
              <a:buNone/>
            </a:pPr>
            <a:endParaRPr lang="en-US" altLang="ja-JP" sz="2800" dirty="0" smtClean="0">
              <a:solidFill>
                <a:prstClr val="black"/>
              </a:solidFill>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a:t>
            </a:fld>
            <a:endParaRPr lang="ja-JP" altLang="en-US"/>
          </a:p>
        </p:txBody>
      </p:sp>
      <p:pic>
        <p:nvPicPr>
          <p:cNvPr id="8" name="図 7" descr="CentOS_ログイン拡大.png"/>
          <p:cNvPicPr>
            <a:picLocks noChangeAspect="1"/>
          </p:cNvPicPr>
          <p:nvPr/>
        </p:nvPicPr>
        <p:blipFill>
          <a:blip r:embed="rId3" cstate="print"/>
          <a:stretch>
            <a:fillRect/>
          </a:stretch>
        </p:blipFill>
        <p:spPr>
          <a:xfrm>
            <a:off x="1913966" y="2492896"/>
            <a:ext cx="5316068" cy="3888432"/>
          </a:xfrm>
          <a:prstGeom prst="rect">
            <a:avLst/>
          </a:prstGeom>
        </p:spPr>
      </p:pic>
      <p:sp>
        <p:nvSpPr>
          <p:cNvPr id="9" name="正方形/長方形 8"/>
          <p:cNvSpPr/>
          <p:nvPr/>
        </p:nvSpPr>
        <p:spPr>
          <a:xfrm>
            <a:off x="3419872" y="4293096"/>
            <a:ext cx="648072"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635896" y="4869160"/>
            <a:ext cx="576064"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a:stCxn id="21" idx="2"/>
            <a:endCxn id="9" idx="1"/>
          </p:cNvCxnSpPr>
          <p:nvPr/>
        </p:nvCxnSpPr>
        <p:spPr>
          <a:xfrm>
            <a:off x="1815830" y="3366284"/>
            <a:ext cx="1604042" cy="103482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a:stCxn id="23" idx="0"/>
            <a:endCxn id="10" idx="1"/>
          </p:cNvCxnSpPr>
          <p:nvPr/>
        </p:nvCxnSpPr>
        <p:spPr>
          <a:xfrm flipV="1">
            <a:off x="1538511" y="4977172"/>
            <a:ext cx="2097385" cy="3867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67544" y="2996952"/>
            <a:ext cx="2696572" cy="369332"/>
          </a:xfrm>
          <a:prstGeom prst="rect">
            <a:avLst/>
          </a:prstGeom>
          <a:solidFill>
            <a:schemeClr val="bg1">
              <a:lumMod val="85000"/>
            </a:schemeClr>
          </a:solidFill>
        </p:spPr>
        <p:txBody>
          <a:bodyPr wrap="none" rtlCol="0">
            <a:spAutoFit/>
          </a:bodyPr>
          <a:lstStyle/>
          <a:p>
            <a:r>
              <a:rPr lang="en-US" altLang="ja-JP" dirty="0" smtClean="0"/>
              <a:t>1. </a:t>
            </a:r>
            <a:r>
              <a:rPr lang="ja-JP" altLang="en-US" dirty="0" smtClean="0"/>
              <a:t>自分のユーザ名を選択</a:t>
            </a:r>
            <a:endParaRPr kumimoji="1" lang="ja-JP" altLang="en-US" dirty="0"/>
          </a:p>
        </p:txBody>
      </p:sp>
      <p:sp>
        <p:nvSpPr>
          <p:cNvPr id="23" name="テキスト ボックス 22"/>
          <p:cNvSpPr txBox="1"/>
          <p:nvPr/>
        </p:nvSpPr>
        <p:spPr>
          <a:xfrm>
            <a:off x="467544" y="5363924"/>
            <a:ext cx="2141933" cy="369332"/>
          </a:xfrm>
          <a:prstGeom prst="rect">
            <a:avLst/>
          </a:prstGeom>
          <a:solidFill>
            <a:schemeClr val="bg1">
              <a:lumMod val="85000"/>
            </a:schemeClr>
          </a:solidFill>
        </p:spPr>
        <p:txBody>
          <a:bodyPr wrap="none" rtlCol="0">
            <a:spAutoFit/>
          </a:bodyPr>
          <a:lstStyle/>
          <a:p>
            <a:r>
              <a:rPr lang="en-US" altLang="ja-JP" dirty="0" smtClean="0"/>
              <a:t>2. </a:t>
            </a:r>
            <a:r>
              <a:rPr lang="ja-JP" altLang="en-US" dirty="0" smtClean="0"/>
              <a:t>パスワードを入力</a:t>
            </a:r>
            <a:endParaRPr kumimoji="1" lang="ja-JP" altLang="en-US" dirty="0"/>
          </a:p>
        </p:txBody>
      </p:sp>
      <p:sp>
        <p:nvSpPr>
          <p:cNvPr id="27" name="テキスト ボックス 26"/>
          <p:cNvSpPr txBox="1"/>
          <p:nvPr/>
        </p:nvSpPr>
        <p:spPr>
          <a:xfrm>
            <a:off x="6326133" y="5805264"/>
            <a:ext cx="2350323" cy="369332"/>
          </a:xfrm>
          <a:prstGeom prst="rect">
            <a:avLst/>
          </a:prstGeom>
          <a:solidFill>
            <a:schemeClr val="bg1">
              <a:lumMod val="85000"/>
            </a:schemeClr>
          </a:solidFill>
        </p:spPr>
        <p:txBody>
          <a:bodyPr wrap="none" rtlCol="0">
            <a:spAutoFit/>
          </a:bodyPr>
          <a:lstStyle/>
          <a:p>
            <a:r>
              <a:rPr lang="en-US" altLang="ja-JP" dirty="0" smtClean="0"/>
              <a:t>3. [</a:t>
            </a:r>
            <a:r>
              <a:rPr lang="ja-JP" altLang="en-US" dirty="0" smtClean="0"/>
              <a:t>ログイン</a:t>
            </a:r>
            <a:r>
              <a:rPr lang="en-US" altLang="ja-JP" dirty="0" smtClean="0"/>
              <a:t>]</a:t>
            </a:r>
            <a:r>
              <a:rPr lang="ja-JP" altLang="en-US" dirty="0" smtClean="0"/>
              <a:t>をクリック</a:t>
            </a:r>
            <a:endParaRPr kumimoji="1" lang="ja-JP" altLang="en-US" dirty="0"/>
          </a:p>
        </p:txBody>
      </p:sp>
      <p:sp>
        <p:nvSpPr>
          <p:cNvPr id="32" name="正方形/長方形 31"/>
          <p:cNvSpPr/>
          <p:nvPr/>
        </p:nvSpPr>
        <p:spPr>
          <a:xfrm>
            <a:off x="5364088" y="5445224"/>
            <a:ext cx="936104"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よく使うコマンド</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マニュアル</a:t>
            </a:r>
            <a:endParaRPr lang="en-US" altLang="ja-JP" dirty="0" smtClean="0"/>
          </a:p>
          <a:p>
            <a:r>
              <a:rPr lang="ja-JP" altLang="en-US" dirty="0" smtClean="0"/>
              <a:t>ディレクトリの移動</a:t>
            </a:r>
            <a:endParaRPr lang="en-US" altLang="ja-JP" dirty="0" smtClean="0"/>
          </a:p>
          <a:p>
            <a:r>
              <a:rPr lang="ja-JP" altLang="en-US" dirty="0" smtClean="0"/>
              <a:t>ファイルの操作</a:t>
            </a:r>
            <a:endParaRPr lang="en-US" altLang="ja-JP" dirty="0" smtClean="0"/>
          </a:p>
          <a:p>
            <a:r>
              <a:rPr lang="ja-JP" altLang="en-US" dirty="0" smtClean="0"/>
              <a:t>プロセスの管理</a:t>
            </a:r>
            <a:endParaRPr lang="en-US" altLang="ja-JP" dirty="0" smtClean="0"/>
          </a:p>
          <a:p>
            <a:r>
              <a:rPr lang="ja-JP" altLang="en-US" dirty="0" smtClean="0"/>
              <a:t>システムの管理</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19</a:t>
            </a:fld>
            <a:endParaRPr lang="ja-JP"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よく使うコマンド</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マニュアル</a:t>
            </a:r>
            <a:endParaRPr lang="en-US" altLang="ja-JP" dirty="0" smtClean="0"/>
          </a:p>
          <a:p>
            <a:r>
              <a:rPr lang="ja-JP" altLang="en-US" dirty="0" smtClean="0">
                <a:solidFill>
                  <a:schemeClr val="bg1">
                    <a:lumMod val="85000"/>
                  </a:schemeClr>
                </a:solidFill>
              </a:rPr>
              <a:t>ディレクトリの移動</a:t>
            </a:r>
            <a:endParaRPr lang="en-US" altLang="ja-JP" dirty="0" smtClean="0">
              <a:solidFill>
                <a:schemeClr val="bg1">
                  <a:lumMod val="85000"/>
                </a:schemeClr>
              </a:solidFill>
            </a:endParaRPr>
          </a:p>
          <a:p>
            <a:r>
              <a:rPr lang="ja-JP" altLang="en-US" dirty="0" smtClean="0">
                <a:solidFill>
                  <a:schemeClr val="bg1">
                    <a:lumMod val="85000"/>
                  </a:schemeClr>
                </a:solidFill>
              </a:rPr>
              <a:t>ファイルの操作</a:t>
            </a:r>
            <a:endParaRPr lang="en-US" altLang="ja-JP" dirty="0" smtClean="0">
              <a:solidFill>
                <a:schemeClr val="bg1">
                  <a:lumMod val="85000"/>
                </a:schemeClr>
              </a:solidFill>
            </a:endParaRPr>
          </a:p>
          <a:p>
            <a:r>
              <a:rPr lang="ja-JP" altLang="en-US" dirty="0" smtClean="0">
                <a:solidFill>
                  <a:schemeClr val="bg1">
                    <a:lumMod val="85000"/>
                  </a:schemeClr>
                </a:solidFill>
              </a:rPr>
              <a:t>プロセスの管理</a:t>
            </a:r>
            <a:endParaRPr lang="en-US" altLang="ja-JP" dirty="0" smtClean="0">
              <a:solidFill>
                <a:schemeClr val="bg1">
                  <a:lumMod val="85000"/>
                </a:schemeClr>
              </a:solidFill>
            </a:endParaRPr>
          </a:p>
          <a:p>
            <a:r>
              <a:rPr lang="ja-JP" altLang="en-US" dirty="0" smtClean="0">
                <a:solidFill>
                  <a:schemeClr val="bg1">
                    <a:lumMod val="85000"/>
                  </a:schemeClr>
                </a:solidFill>
              </a:rPr>
              <a:t>システムの管理</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20</a:t>
            </a:fld>
            <a:endParaRPr lang="ja-JP"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マニュアル</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マニュアルを参照</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smtClean="0">
                <a:solidFill>
                  <a:srgbClr val="C00000"/>
                </a:solidFill>
                <a:latin typeface="ＭＳ ゴシック" pitchFamily="49" charset="-128"/>
                <a:ea typeface="ＭＳ ゴシック" pitchFamily="49" charset="-128"/>
              </a:rPr>
              <a:t>man</a:t>
            </a:r>
            <a:r>
              <a:rPr lang="en-US" altLang="ja-JP" sz="2800" dirty="0" smtClean="0">
                <a:solidFill>
                  <a:prstClr val="black"/>
                </a:solidFill>
                <a:latin typeface="ＭＳ ゴシック" pitchFamily="49" charset="-128"/>
                <a:ea typeface="ＭＳ ゴシック" pitchFamily="49" charset="-128"/>
              </a:rPr>
              <a:t> sleep</a:t>
            </a:r>
          </a:p>
          <a:p>
            <a:pPr>
              <a:buNone/>
            </a:pPr>
            <a:r>
              <a:rPr lang="en-US" altLang="ja-JP" sz="1600" dirty="0" smtClean="0">
                <a:solidFill>
                  <a:prstClr val="black"/>
                </a:solidFill>
                <a:latin typeface="ＭＳ ゴシック" pitchFamily="49" charset="-128"/>
                <a:ea typeface="ＭＳ ゴシック" pitchFamily="49" charset="-128"/>
              </a:rPr>
              <a:t>	</a:t>
            </a:r>
            <a:r>
              <a:rPr lang="en-US" altLang="ja-JP" sz="1600" dirty="0" smtClean="0">
                <a:latin typeface="ＭＳ ゴシック" pitchFamily="49" charset="-128"/>
                <a:ea typeface="ＭＳ ゴシック" pitchFamily="49" charset="-128"/>
              </a:rPr>
              <a:t>sleep(1)						sleep(1)</a:t>
            </a:r>
          </a:p>
          <a:p>
            <a:pPr>
              <a:buNone/>
            </a:pP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r>
              <a:rPr lang="ja-JP" altLang="en-US" sz="1600" dirty="0" smtClean="0">
                <a:latin typeface="ＭＳ ゴシック" pitchFamily="49" charset="-128"/>
                <a:ea typeface="ＭＳ ゴシック" pitchFamily="49" charset="-128"/>
              </a:rPr>
              <a:t>名前</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sleep - </a:t>
            </a:r>
            <a:r>
              <a:rPr lang="ja-JP" altLang="en-US" sz="1600" dirty="0" smtClean="0">
                <a:latin typeface="ＭＳ ゴシック" pitchFamily="49" charset="-128"/>
                <a:ea typeface="ＭＳ ゴシック" pitchFamily="49" charset="-128"/>
              </a:rPr>
              <a:t>指定した時間だけ遅延する</a:t>
            </a:r>
            <a:endParaRPr lang="en-US" altLang="ja-JP" sz="1600" dirty="0" smtClean="0">
              <a:latin typeface="ＭＳ ゴシック" pitchFamily="49" charset="-128"/>
              <a:ea typeface="ＭＳ ゴシック" pitchFamily="49" charset="-128"/>
            </a:endParaRPr>
          </a:p>
          <a:p>
            <a:pPr>
              <a:buNone/>
            </a:pP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r>
              <a:rPr lang="ja-JP" altLang="en-US" sz="1600" dirty="0" smtClean="0">
                <a:latin typeface="ＭＳ ゴシック" pitchFamily="49" charset="-128"/>
                <a:ea typeface="ＭＳ ゴシック" pitchFamily="49" charset="-128"/>
              </a:rPr>
              <a:t>書式</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sleep [number[</a:t>
            </a:r>
            <a:r>
              <a:rPr lang="en-US" altLang="ja-JP" sz="1600" dirty="0" err="1" smtClean="0">
                <a:latin typeface="ＭＳ ゴシック" pitchFamily="49" charset="-128"/>
                <a:ea typeface="ＭＳ ゴシック" pitchFamily="49" charset="-128"/>
              </a:rPr>
              <a:t>smhd</a:t>
            </a:r>
            <a:r>
              <a:rPr lang="en-US" altLang="ja-JP" sz="1600" dirty="0" smtClean="0">
                <a:latin typeface="ＭＳ ゴシック" pitchFamily="49" charset="-128"/>
                <a:ea typeface="ＭＳ ゴシック" pitchFamily="49" charset="-128"/>
              </a:rPr>
              <a:t>]...]</a:t>
            </a:r>
          </a:p>
          <a:p>
            <a:pPr>
              <a:buNone/>
            </a:pP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sleep [--help] [--version]</a:t>
            </a:r>
          </a:p>
          <a:p>
            <a:pPr>
              <a:buNone/>
            </a:pP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r>
              <a:rPr lang="ja-JP" altLang="en-US" sz="1600" dirty="0" smtClean="0">
                <a:latin typeface="ＭＳ ゴシック" pitchFamily="49" charset="-128"/>
                <a:ea typeface="ＭＳ ゴシック" pitchFamily="49" charset="-128"/>
              </a:rPr>
              <a:t>説明</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sleep </a:t>
            </a:r>
            <a:r>
              <a:rPr lang="ja-JP" altLang="en-US" sz="1600" dirty="0" smtClean="0">
                <a:latin typeface="ＭＳ ゴシック" pitchFamily="49" charset="-128"/>
                <a:ea typeface="ＭＳ ゴシック" pitchFamily="49" charset="-128"/>
              </a:rPr>
              <a:t>はコマンドラインで指定した引数の値を足した時間の分だけ停止して</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r>
              <a:rPr lang="ja-JP" altLang="en-US" sz="1600" dirty="0" smtClean="0">
                <a:latin typeface="ＭＳ ゴシック" pitchFamily="49" charset="-128"/>
                <a:ea typeface="ＭＳ ゴシック" pitchFamily="49" charset="-128"/>
              </a:rPr>
              <a:t>待つ。引数は数値で、あとに単位を続けることもできる。デフォルトは秒。</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21</a:t>
            </a:fld>
            <a:endParaRPr lang="ja-JP"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マニュアル</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キーワードを使ってマニュアルを検索</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smtClean="0">
                <a:latin typeface="ＭＳ ゴシック" pitchFamily="49" charset="-128"/>
                <a:ea typeface="ＭＳ ゴシック" pitchFamily="49" charset="-128"/>
              </a:rPr>
              <a:t>man</a:t>
            </a:r>
            <a:r>
              <a:rPr lang="en-US" altLang="ja-JP" sz="2800" dirty="0" smtClean="0">
                <a:solidFill>
                  <a:prstClr val="black"/>
                </a:solidFill>
                <a:latin typeface="ＭＳ ゴシック" pitchFamily="49" charset="-128"/>
                <a:ea typeface="ＭＳ ゴシック" pitchFamily="49" charset="-128"/>
              </a:rPr>
              <a:t> </a:t>
            </a:r>
            <a:r>
              <a:rPr lang="en-US" altLang="ja-JP" sz="2800" dirty="0" smtClean="0">
                <a:solidFill>
                  <a:srgbClr val="C00000"/>
                </a:solidFill>
                <a:latin typeface="ＭＳ ゴシック" pitchFamily="49" charset="-128"/>
                <a:ea typeface="ＭＳ ゴシック" pitchFamily="49" charset="-128"/>
              </a:rPr>
              <a:t>–k</a:t>
            </a:r>
            <a:r>
              <a:rPr lang="en-US" altLang="ja-JP" sz="2800" dirty="0" smtClean="0">
                <a:solidFill>
                  <a:prstClr val="black"/>
                </a:solidFill>
                <a:latin typeface="ＭＳ ゴシック" pitchFamily="49" charset="-128"/>
                <a:ea typeface="ＭＳ ゴシック" pitchFamily="49" charset="-128"/>
              </a:rPr>
              <a:t> sleep </a:t>
            </a:r>
          </a:p>
          <a:p>
            <a:pPr>
              <a:buNone/>
            </a:pPr>
            <a:r>
              <a:rPr lang="en-US" altLang="ja-JP" sz="1600" dirty="0" smtClean="0">
                <a:solidFill>
                  <a:prstClr val="black"/>
                </a:solidFill>
                <a:latin typeface="ＭＳ ゴシック" pitchFamily="49" charset="-128"/>
                <a:ea typeface="ＭＳ ゴシック" pitchFamily="49" charset="-128"/>
              </a:rPr>
              <a:t>	</a:t>
            </a:r>
            <a:r>
              <a:rPr lang="en-US" altLang="ja-JP" sz="1600" dirty="0" err="1" smtClean="0">
                <a:solidFill>
                  <a:prstClr val="black"/>
                </a:solidFill>
                <a:latin typeface="ＭＳ ゴシック" pitchFamily="49" charset="-128"/>
                <a:ea typeface="ＭＳ ゴシック" pitchFamily="49" charset="-128"/>
              </a:rPr>
              <a:t>clock_nanosleep</a:t>
            </a:r>
            <a:r>
              <a:rPr lang="en-US" altLang="ja-JP" sz="1600" dirty="0" smtClean="0">
                <a:solidFill>
                  <a:prstClr val="black"/>
                </a:solidFill>
                <a:latin typeface="ＭＳ ゴシック" pitchFamily="49" charset="-128"/>
                <a:ea typeface="ＭＳ ゴシック" pitchFamily="49" charset="-128"/>
              </a:rPr>
              <a:t>	(2)  - high-resolution sleep with specifiable clock</a:t>
            </a:r>
          </a:p>
          <a:p>
            <a:pPr>
              <a:buNone/>
            </a:pPr>
            <a:r>
              <a:rPr lang="en-US" altLang="ja-JP" sz="1600" dirty="0" smtClean="0">
                <a:solidFill>
                  <a:prstClr val="black"/>
                </a:solidFill>
                <a:latin typeface="ＭＳ ゴシック" pitchFamily="49" charset="-128"/>
                <a:ea typeface="ＭＳ ゴシック" pitchFamily="49" charset="-128"/>
              </a:rPr>
              <a:t>	</a:t>
            </a:r>
            <a:r>
              <a:rPr lang="en-US" altLang="ja-JP" sz="1600" dirty="0" err="1" smtClean="0">
                <a:solidFill>
                  <a:prstClr val="black"/>
                </a:solidFill>
                <a:latin typeface="ＭＳ ゴシック" pitchFamily="49" charset="-128"/>
                <a:ea typeface="ＭＳ ゴシック" pitchFamily="49" charset="-128"/>
              </a:rPr>
              <a:t>clock_nanosleep</a:t>
            </a:r>
            <a:r>
              <a:rPr lang="en-US" altLang="ja-JP" sz="1600" dirty="0" smtClean="0">
                <a:solidFill>
                  <a:prstClr val="black"/>
                </a:solidFill>
                <a:latin typeface="ＭＳ ゴシック" pitchFamily="49" charset="-128"/>
                <a:ea typeface="ＭＳ ゴシック" pitchFamily="49" charset="-128"/>
              </a:rPr>
              <a:t>	(3p)  - high resolution sleep with specifiable clock</a:t>
            </a:r>
          </a:p>
          <a:p>
            <a:pPr>
              <a:buNone/>
            </a:pPr>
            <a:r>
              <a:rPr lang="en-US" altLang="ja-JP" sz="1600" dirty="0" smtClean="0">
                <a:solidFill>
                  <a:prstClr val="black"/>
                </a:solidFill>
                <a:latin typeface="ＭＳ ゴシック" pitchFamily="49" charset="-128"/>
                <a:ea typeface="ＭＳ ゴシック" pitchFamily="49" charset="-128"/>
              </a:rPr>
              <a:t>				        (ADVANCED REALTIME)</a:t>
            </a:r>
          </a:p>
          <a:p>
            <a:pPr>
              <a:buNone/>
            </a:pPr>
            <a:r>
              <a:rPr lang="en-US" altLang="ja-JP" sz="1600" dirty="0" smtClean="0">
                <a:solidFill>
                  <a:prstClr val="black"/>
                </a:solidFill>
                <a:latin typeface="ＭＳ ゴシック" pitchFamily="49" charset="-128"/>
                <a:ea typeface="ＭＳ ゴシック" pitchFamily="49" charset="-128"/>
              </a:rPr>
              <a:t>	</a:t>
            </a:r>
            <a:r>
              <a:rPr lang="en-US" altLang="ja-JP" sz="1600" dirty="0" err="1" smtClean="0">
                <a:solidFill>
                  <a:prstClr val="black"/>
                </a:solidFill>
                <a:latin typeface="ＭＳ ゴシック" pitchFamily="49" charset="-128"/>
                <a:ea typeface="ＭＳ ゴシック" pitchFamily="49" charset="-128"/>
              </a:rPr>
              <a:t>nanosleep</a:t>
            </a:r>
            <a:r>
              <a:rPr lang="en-US" altLang="ja-JP" sz="1600" dirty="0" smtClean="0">
                <a:solidFill>
                  <a:prstClr val="black"/>
                </a:solidFill>
                <a:latin typeface="ＭＳ ゴシック" pitchFamily="49" charset="-128"/>
                <a:ea typeface="ＭＳ ゴシック" pitchFamily="49" charset="-128"/>
              </a:rPr>
              <a:t>		(2)  - high-resolution sleep</a:t>
            </a:r>
          </a:p>
          <a:p>
            <a:pPr>
              <a:buNone/>
            </a:pPr>
            <a:r>
              <a:rPr lang="en-US" altLang="ja-JP" sz="1600" dirty="0" smtClean="0">
                <a:solidFill>
                  <a:prstClr val="black"/>
                </a:solidFill>
                <a:latin typeface="ＭＳ ゴシック" pitchFamily="49" charset="-128"/>
                <a:ea typeface="ＭＳ ゴシック" pitchFamily="49" charset="-128"/>
              </a:rPr>
              <a:t>	</a:t>
            </a:r>
            <a:r>
              <a:rPr lang="en-US" altLang="ja-JP" sz="1600" dirty="0" err="1" smtClean="0">
                <a:solidFill>
                  <a:prstClr val="black"/>
                </a:solidFill>
                <a:latin typeface="ＭＳ ゴシック" pitchFamily="49" charset="-128"/>
                <a:ea typeface="ＭＳ ゴシック" pitchFamily="49" charset="-128"/>
              </a:rPr>
              <a:t>nanosleep</a:t>
            </a:r>
            <a:r>
              <a:rPr lang="en-US" altLang="ja-JP" sz="1600" dirty="0" smtClean="0">
                <a:solidFill>
                  <a:prstClr val="black"/>
                </a:solidFill>
                <a:latin typeface="ＭＳ ゴシック" pitchFamily="49" charset="-128"/>
                <a:ea typeface="ＭＳ ゴシック" pitchFamily="49" charset="-128"/>
              </a:rPr>
              <a:t>		(3p)  - high resolution sleep (REALTIME)</a:t>
            </a:r>
          </a:p>
          <a:p>
            <a:pPr>
              <a:buNone/>
            </a:pPr>
            <a:r>
              <a:rPr lang="en-US" altLang="ja-JP" sz="1600" dirty="0" smtClean="0">
                <a:solidFill>
                  <a:prstClr val="black"/>
                </a:solidFill>
                <a:latin typeface="ＭＳ ゴシック" pitchFamily="49" charset="-128"/>
                <a:ea typeface="ＭＳ ゴシック" pitchFamily="49" charset="-128"/>
              </a:rPr>
              <a:t>	</a:t>
            </a:r>
            <a:r>
              <a:rPr lang="en-US" altLang="ja-JP" sz="1600" dirty="0" err="1" smtClean="0">
                <a:solidFill>
                  <a:prstClr val="black"/>
                </a:solidFill>
                <a:latin typeface="ＭＳ ゴシック" pitchFamily="49" charset="-128"/>
                <a:ea typeface="ＭＳ ゴシック" pitchFamily="49" charset="-128"/>
              </a:rPr>
              <a:t>rtcwake</a:t>
            </a:r>
            <a:r>
              <a:rPr lang="en-US" altLang="ja-JP" sz="1600" dirty="0" smtClean="0">
                <a:solidFill>
                  <a:prstClr val="black"/>
                </a:solidFill>
                <a:latin typeface="ＭＳ ゴシック" pitchFamily="49" charset="-128"/>
                <a:ea typeface="ＭＳ ゴシック" pitchFamily="49" charset="-128"/>
              </a:rPr>
              <a:t>		(8)  - enter a system sleep state until specified</a:t>
            </a:r>
          </a:p>
          <a:p>
            <a:pPr>
              <a:buNone/>
            </a:pPr>
            <a:r>
              <a:rPr lang="en-US" altLang="ja-JP" sz="1600" dirty="0" smtClean="0">
                <a:solidFill>
                  <a:prstClr val="black"/>
                </a:solidFill>
                <a:latin typeface="ＭＳ ゴシック" pitchFamily="49" charset="-128"/>
                <a:ea typeface="ＭＳ ゴシック" pitchFamily="49" charset="-128"/>
              </a:rPr>
              <a:t>				       wakeup time</a:t>
            </a:r>
          </a:p>
          <a:p>
            <a:pPr>
              <a:buNone/>
            </a:pPr>
            <a:r>
              <a:rPr lang="en-US" altLang="ja-JP" sz="1600" dirty="0" smtClean="0">
                <a:solidFill>
                  <a:prstClr val="black"/>
                </a:solidFill>
                <a:latin typeface="ＭＳ ゴシック" pitchFamily="49" charset="-128"/>
                <a:ea typeface="ＭＳ ゴシック" pitchFamily="49" charset="-128"/>
              </a:rPr>
              <a:t>	sleep			(1)  - delay for a specified amount of time</a:t>
            </a:r>
          </a:p>
          <a:p>
            <a:pPr>
              <a:buNone/>
            </a:pPr>
            <a:r>
              <a:rPr lang="en-US" altLang="ja-JP" sz="1600" dirty="0" smtClean="0">
                <a:solidFill>
                  <a:prstClr val="black"/>
                </a:solidFill>
                <a:latin typeface="ＭＳ ゴシック" pitchFamily="49" charset="-128"/>
                <a:ea typeface="ＭＳ ゴシック" pitchFamily="49" charset="-128"/>
              </a:rPr>
              <a:t>	sleep			(1p)  - suspend execution for an interval</a:t>
            </a:r>
          </a:p>
          <a:p>
            <a:pPr>
              <a:buNone/>
            </a:pPr>
            <a:r>
              <a:rPr lang="en-US" altLang="ja-JP" sz="1600" dirty="0" smtClean="0">
                <a:solidFill>
                  <a:prstClr val="black"/>
                </a:solidFill>
                <a:latin typeface="ＭＳ ゴシック" pitchFamily="49" charset="-128"/>
                <a:ea typeface="ＭＳ ゴシック" pitchFamily="49" charset="-128"/>
              </a:rPr>
              <a:t>	sleep			(3p)  - suspend execution for an interval of time</a:t>
            </a:r>
          </a:p>
          <a:p>
            <a:pPr>
              <a:buNone/>
            </a:pPr>
            <a:r>
              <a:rPr lang="en-US" altLang="ja-JP" sz="1600" dirty="0" smtClean="0">
                <a:solidFill>
                  <a:prstClr val="black"/>
                </a:solidFill>
                <a:latin typeface="ＭＳ ゴシック" pitchFamily="49" charset="-128"/>
                <a:ea typeface="ＭＳ ゴシック" pitchFamily="49" charset="-128"/>
              </a:rPr>
              <a:t>	sleep			(3)  - Sleep for the specified number of seconds</a:t>
            </a:r>
          </a:p>
          <a:p>
            <a:pPr>
              <a:buNone/>
            </a:pPr>
            <a:r>
              <a:rPr lang="en-US" altLang="ja-JP" sz="1600" dirty="0" smtClean="0">
                <a:solidFill>
                  <a:prstClr val="black"/>
                </a:solidFill>
                <a:latin typeface="ＭＳ ゴシック" pitchFamily="49" charset="-128"/>
                <a:ea typeface="ＭＳ ゴシック" pitchFamily="49" charset="-128"/>
              </a:rPr>
              <a:t>	…</a:t>
            </a:r>
          </a:p>
          <a:p>
            <a:pPr>
              <a:buNone/>
            </a:pPr>
            <a:endParaRPr lang="en-US" altLang="ja-JP" sz="1600"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22</a:t>
            </a:fld>
            <a:endParaRPr lang="ja-JP" altLang="en-US" dirty="0"/>
          </a:p>
        </p:txBody>
      </p:sp>
      <p:sp>
        <p:nvSpPr>
          <p:cNvPr id="9" name="テキスト ボックス 8"/>
          <p:cNvSpPr txBox="1"/>
          <p:nvPr/>
        </p:nvSpPr>
        <p:spPr>
          <a:xfrm>
            <a:off x="755576" y="5795972"/>
            <a:ext cx="936104" cy="369332"/>
          </a:xfrm>
          <a:prstGeom prst="rect">
            <a:avLst/>
          </a:prstGeom>
          <a:solidFill>
            <a:schemeClr val="bg1">
              <a:lumMod val="85000"/>
            </a:schemeClr>
          </a:solidFill>
        </p:spPr>
        <p:txBody>
          <a:bodyPr wrap="square" rtlCol="0">
            <a:spAutoFit/>
          </a:bodyPr>
          <a:lstStyle/>
          <a:p>
            <a:r>
              <a:rPr lang="ja-JP" altLang="en-US" dirty="0" smtClean="0"/>
              <a:t>タイトル</a:t>
            </a:r>
            <a:endParaRPr kumimoji="1" lang="ja-JP" altLang="en-US" dirty="0"/>
          </a:p>
        </p:txBody>
      </p:sp>
      <p:sp>
        <p:nvSpPr>
          <p:cNvPr id="10" name="テキスト ボックス 9"/>
          <p:cNvSpPr txBox="1"/>
          <p:nvPr/>
        </p:nvSpPr>
        <p:spPr>
          <a:xfrm>
            <a:off x="3131840" y="5795972"/>
            <a:ext cx="1656184" cy="369332"/>
          </a:xfrm>
          <a:prstGeom prst="rect">
            <a:avLst/>
          </a:prstGeom>
          <a:solidFill>
            <a:schemeClr val="bg1">
              <a:lumMod val="85000"/>
            </a:schemeClr>
          </a:solidFill>
        </p:spPr>
        <p:txBody>
          <a:bodyPr wrap="square" rtlCol="0">
            <a:spAutoFit/>
          </a:bodyPr>
          <a:lstStyle/>
          <a:p>
            <a:r>
              <a:rPr lang="ja-JP" altLang="en-US" dirty="0" smtClean="0"/>
              <a:t>セクション番号</a:t>
            </a:r>
            <a:endParaRPr kumimoji="1" lang="ja-JP" altLang="en-US" dirty="0"/>
          </a:p>
        </p:txBody>
      </p:sp>
      <p:sp>
        <p:nvSpPr>
          <p:cNvPr id="11" name="テキスト ボックス 10"/>
          <p:cNvSpPr txBox="1"/>
          <p:nvPr/>
        </p:nvSpPr>
        <p:spPr>
          <a:xfrm>
            <a:off x="7596336" y="5805264"/>
            <a:ext cx="720080" cy="369332"/>
          </a:xfrm>
          <a:prstGeom prst="rect">
            <a:avLst/>
          </a:prstGeom>
          <a:solidFill>
            <a:schemeClr val="bg1">
              <a:lumMod val="85000"/>
            </a:schemeClr>
          </a:solidFill>
        </p:spPr>
        <p:txBody>
          <a:bodyPr wrap="square" rtlCol="0">
            <a:spAutoFit/>
          </a:bodyPr>
          <a:lstStyle/>
          <a:p>
            <a:r>
              <a:rPr lang="ja-JP" altLang="en-US" dirty="0" smtClean="0"/>
              <a:t>説明 </a:t>
            </a:r>
            <a:endParaRPr kumimoji="1" lang="ja-JP" altLang="en-US" dirty="0"/>
          </a:p>
        </p:txBody>
      </p:sp>
      <p:cxnSp>
        <p:nvCxnSpPr>
          <p:cNvPr id="14" name="直線コネクタ 13"/>
          <p:cNvCxnSpPr/>
          <p:nvPr/>
        </p:nvCxnSpPr>
        <p:spPr>
          <a:xfrm>
            <a:off x="864000" y="5589240"/>
            <a:ext cx="50405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312000" y="5589240"/>
            <a:ext cx="28803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3995936" y="5589240"/>
            <a:ext cx="417646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マニュアル</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セクションの種類 </a:t>
            </a:r>
            <a:endParaRPr lang="en-US" altLang="ja-JP" dirty="0" smtClean="0"/>
          </a:p>
          <a:p>
            <a:pPr marL="971550" lvl="1" indent="-514350">
              <a:buAutoNum type="arabicPlain"/>
            </a:pPr>
            <a:r>
              <a:rPr lang="ja-JP" altLang="en-US" dirty="0" smtClean="0"/>
              <a:t>ユーザコマンド</a:t>
            </a:r>
            <a:endParaRPr lang="en-US" altLang="ja-JP" dirty="0" smtClean="0"/>
          </a:p>
          <a:p>
            <a:pPr marL="971550" lvl="1" indent="-514350">
              <a:buAutoNum type="arabicPlain"/>
            </a:pPr>
            <a:r>
              <a:rPr lang="ja-JP" altLang="en-US" dirty="0" smtClean="0"/>
              <a:t>システムコール</a:t>
            </a:r>
            <a:endParaRPr lang="en-US" altLang="ja-JP" dirty="0" smtClean="0"/>
          </a:p>
          <a:p>
            <a:pPr marL="971550" lvl="1" indent="-514350">
              <a:buAutoNum type="arabicPlain"/>
            </a:pPr>
            <a:r>
              <a:rPr lang="ja-JP" altLang="en-US" dirty="0" smtClean="0"/>
              <a:t>ライブラリ関数</a:t>
            </a:r>
            <a:endParaRPr lang="en-US" altLang="ja-JP" dirty="0" smtClean="0"/>
          </a:p>
          <a:p>
            <a:pPr marL="971550" lvl="1" indent="-514350">
              <a:buAutoNum type="arabicPlain"/>
            </a:pPr>
            <a:r>
              <a:rPr lang="ja-JP" altLang="en-US" dirty="0" smtClean="0"/>
              <a:t>スペシャルファイル</a:t>
            </a:r>
            <a:endParaRPr lang="en-US" altLang="ja-JP" dirty="0" smtClean="0"/>
          </a:p>
          <a:p>
            <a:pPr marL="971550" lvl="1" indent="-514350">
              <a:buAutoNum type="arabicPlain"/>
            </a:pPr>
            <a:r>
              <a:rPr lang="ja-JP" altLang="en-US" dirty="0" smtClean="0"/>
              <a:t>ファイルフォーマット</a:t>
            </a:r>
            <a:endParaRPr lang="en-US" altLang="ja-JP" dirty="0" smtClean="0"/>
          </a:p>
          <a:p>
            <a:pPr marL="971550" lvl="1" indent="-514350">
              <a:buAutoNum type="arabicPlain"/>
            </a:pPr>
            <a:r>
              <a:rPr lang="ja-JP" altLang="en-US" dirty="0" smtClean="0"/>
              <a:t>ゲーム</a:t>
            </a:r>
            <a:endParaRPr lang="en-US" altLang="ja-JP" dirty="0" smtClean="0"/>
          </a:p>
          <a:p>
            <a:pPr marL="971550" lvl="1" indent="-514350">
              <a:buAutoNum type="arabicPlain"/>
            </a:pPr>
            <a:r>
              <a:rPr lang="ja-JP" altLang="en-US" dirty="0" smtClean="0"/>
              <a:t>その他</a:t>
            </a:r>
            <a:endParaRPr lang="en-US" altLang="ja-JP" dirty="0" smtClean="0"/>
          </a:p>
          <a:p>
            <a:pPr marL="971550" lvl="1" indent="-514350">
              <a:buAutoNum type="arabicPlain"/>
            </a:pPr>
            <a:r>
              <a:rPr lang="ja-JP" altLang="en-US" dirty="0" smtClean="0"/>
              <a:t>システム管理者コマンド</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23</a:t>
            </a:fld>
            <a:endParaRPr lang="ja-JP"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マニュアル</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セクション番号を指定して参照</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smtClean="0">
                <a:latin typeface="ＭＳ ゴシック" pitchFamily="49" charset="-128"/>
                <a:ea typeface="ＭＳ ゴシック" pitchFamily="49" charset="-128"/>
              </a:rPr>
              <a:t>man</a:t>
            </a:r>
            <a:r>
              <a:rPr lang="en-US" altLang="ja-JP" sz="2800" dirty="0" smtClean="0">
                <a:solidFill>
                  <a:prstClr val="black"/>
                </a:solidFill>
                <a:latin typeface="ＭＳ ゴシック" pitchFamily="49" charset="-128"/>
                <a:ea typeface="ＭＳ ゴシック" pitchFamily="49" charset="-128"/>
              </a:rPr>
              <a:t> </a:t>
            </a:r>
            <a:r>
              <a:rPr lang="en-US" altLang="ja-JP" sz="2800" dirty="0" smtClean="0">
                <a:solidFill>
                  <a:srgbClr val="C00000"/>
                </a:solidFill>
                <a:latin typeface="ＭＳ ゴシック" pitchFamily="49" charset="-128"/>
                <a:ea typeface="ＭＳ ゴシック" pitchFamily="49" charset="-128"/>
              </a:rPr>
              <a:t>3</a:t>
            </a:r>
            <a:r>
              <a:rPr lang="en-US" altLang="ja-JP" sz="2800" dirty="0" smtClean="0">
                <a:solidFill>
                  <a:prstClr val="black"/>
                </a:solidFill>
                <a:latin typeface="ＭＳ ゴシック" pitchFamily="49" charset="-128"/>
                <a:ea typeface="ＭＳ ゴシック" pitchFamily="49" charset="-128"/>
              </a:rPr>
              <a:t> sleep </a:t>
            </a:r>
          </a:p>
          <a:p>
            <a:pPr>
              <a:buNone/>
            </a:pPr>
            <a:r>
              <a:rPr lang="en-US" altLang="ja-JP" sz="1600" dirty="0" smtClean="0">
                <a:solidFill>
                  <a:prstClr val="black"/>
                </a:solidFill>
                <a:latin typeface="ＭＳ ゴシック" pitchFamily="49" charset="-128"/>
                <a:ea typeface="ＭＳ ゴシック" pitchFamily="49" charset="-128"/>
              </a:rPr>
              <a:t>	</a:t>
            </a:r>
            <a:r>
              <a:rPr lang="en-US" altLang="ja-JP" sz="1600" dirty="0" smtClean="0">
                <a:latin typeface="ＭＳ ゴシック" pitchFamily="49" charset="-128"/>
                <a:ea typeface="ＭＳ ゴシック" pitchFamily="49" charset="-128"/>
              </a:rPr>
              <a:t>SLEEP(3)	Linux Programmer’s Manual			SLEEP(3)</a:t>
            </a:r>
          </a:p>
          <a:p>
            <a:pPr>
              <a:buNone/>
            </a:pP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r>
              <a:rPr lang="ja-JP" altLang="en-US" sz="1600" dirty="0" smtClean="0">
                <a:latin typeface="ＭＳ ゴシック" pitchFamily="49" charset="-128"/>
                <a:ea typeface="ＭＳ ゴシック" pitchFamily="49" charset="-128"/>
              </a:rPr>
              <a:t>名前</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sleep - </a:t>
            </a:r>
            <a:r>
              <a:rPr lang="ja-JP" altLang="en-US" sz="1600" dirty="0" smtClean="0">
                <a:latin typeface="ＭＳ ゴシック" pitchFamily="49" charset="-128"/>
                <a:ea typeface="ＭＳ ゴシック" pitchFamily="49" charset="-128"/>
              </a:rPr>
              <a:t>指定の秒数の間だけ休止する</a:t>
            </a:r>
            <a:endParaRPr lang="en-US" altLang="ja-JP" sz="1600" dirty="0" smtClean="0">
              <a:latin typeface="ＭＳ ゴシック" pitchFamily="49" charset="-128"/>
              <a:ea typeface="ＭＳ ゴシック" pitchFamily="49" charset="-128"/>
            </a:endParaRPr>
          </a:p>
          <a:p>
            <a:pPr>
              <a:buNone/>
            </a:pP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r>
              <a:rPr lang="ja-JP" altLang="en-US" sz="1600" dirty="0" smtClean="0">
                <a:latin typeface="ＭＳ ゴシック" pitchFamily="49" charset="-128"/>
                <a:ea typeface="ＭＳ ゴシック" pitchFamily="49" charset="-128"/>
              </a:rPr>
              <a:t>書式</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#include &lt;</a:t>
            </a:r>
            <a:r>
              <a:rPr lang="en-US" altLang="ja-JP" sz="1600" dirty="0" err="1" smtClean="0">
                <a:latin typeface="ＭＳ ゴシック" pitchFamily="49" charset="-128"/>
                <a:ea typeface="ＭＳ ゴシック" pitchFamily="49" charset="-128"/>
              </a:rPr>
              <a:t>unistd.h</a:t>
            </a:r>
            <a:r>
              <a:rPr lang="en-US" altLang="ja-JP" sz="1600" dirty="0" smtClean="0">
                <a:latin typeface="ＭＳ ゴシック" pitchFamily="49" charset="-128"/>
                <a:ea typeface="ＭＳ ゴシック" pitchFamily="49" charset="-128"/>
              </a:rPr>
              <a:t>&gt;</a:t>
            </a:r>
          </a:p>
          <a:p>
            <a:pPr>
              <a:buNone/>
            </a:pP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unsigned </a:t>
            </a:r>
            <a:r>
              <a:rPr lang="en-US" altLang="ja-JP" sz="1600" dirty="0" err="1" smtClean="0">
                <a:latin typeface="ＭＳ ゴシック" pitchFamily="49" charset="-128"/>
                <a:ea typeface="ＭＳ ゴシック" pitchFamily="49" charset="-128"/>
              </a:rPr>
              <a:t>int</a:t>
            </a:r>
            <a:r>
              <a:rPr lang="en-US" altLang="ja-JP" sz="1600" dirty="0" smtClean="0">
                <a:latin typeface="ＭＳ ゴシック" pitchFamily="49" charset="-128"/>
                <a:ea typeface="ＭＳ ゴシック" pitchFamily="49" charset="-128"/>
              </a:rPr>
              <a:t> sleep(unsigned </a:t>
            </a:r>
            <a:r>
              <a:rPr lang="en-US" altLang="ja-JP" sz="1600" dirty="0" err="1" smtClean="0">
                <a:latin typeface="ＭＳ ゴシック" pitchFamily="49" charset="-128"/>
                <a:ea typeface="ＭＳ ゴシック" pitchFamily="49" charset="-128"/>
              </a:rPr>
              <a:t>int</a:t>
            </a:r>
            <a:r>
              <a:rPr lang="en-US" altLang="ja-JP" sz="1600" dirty="0" smtClean="0">
                <a:latin typeface="ＭＳ ゴシック" pitchFamily="49" charset="-128"/>
                <a:ea typeface="ＭＳ ゴシック" pitchFamily="49" charset="-128"/>
              </a:rPr>
              <a:t> seconds);</a:t>
            </a:r>
          </a:p>
          <a:p>
            <a:pPr>
              <a:buNone/>
            </a:pP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r>
              <a:rPr lang="ja-JP" altLang="en-US" sz="1600" dirty="0" smtClean="0">
                <a:latin typeface="ＭＳ ゴシック" pitchFamily="49" charset="-128"/>
                <a:ea typeface="ＭＳ ゴシック" pitchFamily="49" charset="-128"/>
              </a:rPr>
              <a:t>説明</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sleep() </a:t>
            </a:r>
            <a:r>
              <a:rPr lang="ja-JP" altLang="en-US" sz="1600" dirty="0" smtClean="0">
                <a:latin typeface="ＭＳ ゴシック" pitchFamily="49" charset="-128"/>
                <a:ea typeface="ＭＳ ゴシック" pitchFamily="49" charset="-128"/>
              </a:rPr>
              <a:t>は、呼び出し元のプロセスを </a:t>
            </a:r>
            <a:r>
              <a:rPr lang="en-US" altLang="ja-JP" sz="1600" dirty="0" smtClean="0">
                <a:latin typeface="ＭＳ ゴシック" pitchFamily="49" charset="-128"/>
                <a:ea typeface="ＭＳ ゴシック" pitchFamily="49" charset="-128"/>
              </a:rPr>
              <a:t>seconds </a:t>
            </a:r>
            <a:r>
              <a:rPr lang="ja-JP" altLang="en-US" sz="1600" dirty="0" smtClean="0">
                <a:latin typeface="ＭＳ ゴシック" pitchFamily="49" charset="-128"/>
                <a:ea typeface="ＭＳ ゴシック" pitchFamily="49" charset="-128"/>
              </a:rPr>
              <a:t>秒間または無視されない</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r>
              <a:rPr lang="ja-JP" altLang="en-US" sz="1600" dirty="0" smtClean="0">
                <a:latin typeface="ＭＳ ゴシック" pitchFamily="49" charset="-128"/>
                <a:ea typeface="ＭＳ ゴシック" pitchFamily="49" charset="-128"/>
              </a:rPr>
              <a:t>シグナルが到着するまで休止する。</a:t>
            </a:r>
            <a:endParaRPr lang="en-US" altLang="ja-JP" sz="1600" dirty="0" smtClean="0">
              <a:latin typeface="ＭＳ ゴシック" pitchFamily="49" charset="-128"/>
              <a:ea typeface="ＭＳ ゴシック" pitchFamily="49" charset="-128"/>
            </a:endParaRPr>
          </a:p>
          <a:p>
            <a:pPr>
              <a:buNone/>
            </a:pPr>
            <a:r>
              <a:rPr lang="en-US" altLang="ja-JP" sz="1600" dirty="0" smtClean="0">
                <a:latin typeface="ＭＳ ゴシック" pitchFamily="49" charset="-128"/>
                <a:ea typeface="ＭＳ ゴシック" pitchFamily="49" charset="-128"/>
              </a:rPr>
              <a:t>	…</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24</a:t>
            </a:fld>
            <a:endParaRPr lang="ja-JP"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よく使うコマンド</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rPr>
              <a:t>マニュアル</a:t>
            </a:r>
            <a:endParaRPr lang="en-US" altLang="ja-JP" dirty="0" smtClean="0">
              <a:solidFill>
                <a:schemeClr val="bg1">
                  <a:lumMod val="85000"/>
                </a:schemeClr>
              </a:solidFill>
            </a:endParaRPr>
          </a:p>
          <a:p>
            <a:r>
              <a:rPr lang="ja-JP" altLang="en-US" dirty="0" smtClean="0"/>
              <a:t>ディレクトリの移動</a:t>
            </a:r>
            <a:endParaRPr lang="en-US" altLang="ja-JP" dirty="0" smtClean="0"/>
          </a:p>
          <a:p>
            <a:r>
              <a:rPr lang="ja-JP" altLang="en-US" dirty="0" smtClean="0">
                <a:solidFill>
                  <a:schemeClr val="bg1">
                    <a:lumMod val="85000"/>
                  </a:schemeClr>
                </a:solidFill>
              </a:rPr>
              <a:t>ファイルの操作</a:t>
            </a:r>
            <a:endParaRPr lang="en-US" altLang="ja-JP" dirty="0" smtClean="0">
              <a:solidFill>
                <a:schemeClr val="bg1">
                  <a:lumMod val="85000"/>
                </a:schemeClr>
              </a:solidFill>
            </a:endParaRPr>
          </a:p>
          <a:p>
            <a:r>
              <a:rPr lang="ja-JP" altLang="en-US" dirty="0" smtClean="0">
                <a:solidFill>
                  <a:schemeClr val="bg1">
                    <a:lumMod val="85000"/>
                  </a:schemeClr>
                </a:solidFill>
              </a:rPr>
              <a:t>プロセスの管理</a:t>
            </a:r>
            <a:endParaRPr lang="en-US" altLang="ja-JP" dirty="0" smtClean="0">
              <a:solidFill>
                <a:schemeClr val="bg1">
                  <a:lumMod val="85000"/>
                </a:schemeClr>
              </a:solidFill>
            </a:endParaRPr>
          </a:p>
          <a:p>
            <a:r>
              <a:rPr lang="ja-JP" altLang="en-US" dirty="0" smtClean="0">
                <a:solidFill>
                  <a:schemeClr val="bg1">
                    <a:lumMod val="85000"/>
                  </a:schemeClr>
                </a:solidFill>
              </a:rPr>
              <a:t>システムの管理</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25</a:t>
            </a:fld>
            <a:endParaRPr lang="ja-JP"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ファイル</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Linux</a:t>
            </a:r>
            <a:r>
              <a:rPr lang="ja-JP" altLang="en-US" dirty="0" smtClean="0"/>
              <a:t>では「ファイル」と呼ばれる単位でデータを管理</a:t>
            </a:r>
            <a:endParaRPr lang="en-US" altLang="ja-JP" dirty="0" smtClean="0"/>
          </a:p>
          <a:p>
            <a:pPr lvl="1"/>
            <a:r>
              <a:rPr lang="ja-JP" altLang="en-US" dirty="0" smtClean="0"/>
              <a:t>ファイルの概念を導入することで、データを</a:t>
            </a:r>
            <a:r>
              <a:rPr lang="en-US" altLang="ja-JP" dirty="0" smtClean="0"/>
              <a:t/>
            </a:r>
            <a:br>
              <a:rPr lang="en-US" altLang="ja-JP" dirty="0" smtClean="0"/>
            </a:br>
            <a:r>
              <a:rPr lang="ja-JP" altLang="en-US" dirty="0" smtClean="0"/>
              <a:t>抽象的に扱える</a:t>
            </a:r>
            <a:endParaRPr lang="en-US" altLang="ja-JP" dirty="0" smtClean="0"/>
          </a:p>
          <a:p>
            <a:pPr lvl="2"/>
            <a:r>
              <a:rPr lang="ja-JP" altLang="en-US" dirty="0" smtClean="0"/>
              <a:t>記憶装置の構造を気にする必要がない</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26</a:t>
            </a:fld>
            <a:endParaRPr lang="ja-JP" altLang="en-US" dirty="0"/>
          </a:p>
        </p:txBody>
      </p:sp>
      <p:grpSp>
        <p:nvGrpSpPr>
          <p:cNvPr id="19" name="グループ化 18"/>
          <p:cNvGrpSpPr/>
          <p:nvPr/>
        </p:nvGrpSpPr>
        <p:grpSpPr>
          <a:xfrm>
            <a:off x="790989" y="4263479"/>
            <a:ext cx="7525427" cy="2333873"/>
            <a:chOff x="693396" y="4365104"/>
            <a:chExt cx="7525427" cy="2333873"/>
          </a:xfrm>
        </p:grpSpPr>
        <p:pic>
          <p:nvPicPr>
            <p:cNvPr id="6" name="図 5" descr="Anonymous_Hard_Disk.png"/>
            <p:cNvPicPr>
              <a:picLocks noChangeAspect="1"/>
            </p:cNvPicPr>
            <p:nvPr/>
          </p:nvPicPr>
          <p:blipFill>
            <a:blip r:embed="rId3" cstate="print"/>
            <a:stretch>
              <a:fillRect/>
            </a:stretch>
          </p:blipFill>
          <p:spPr>
            <a:xfrm>
              <a:off x="6444208" y="4437112"/>
              <a:ext cx="1584176" cy="1584176"/>
            </a:xfrm>
            <a:prstGeom prst="rect">
              <a:avLst/>
            </a:prstGeom>
          </p:spPr>
        </p:pic>
        <p:sp>
          <p:nvSpPr>
            <p:cNvPr id="42" name="スマイル 41"/>
            <p:cNvSpPr/>
            <p:nvPr/>
          </p:nvSpPr>
          <p:spPr>
            <a:xfrm>
              <a:off x="919248" y="4911551"/>
              <a:ext cx="720080" cy="720080"/>
            </a:xfrm>
            <a:prstGeom prst="smileyFac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693396" y="5559623"/>
              <a:ext cx="1142300" cy="461665"/>
            </a:xfrm>
            <a:prstGeom prst="rect">
              <a:avLst/>
            </a:prstGeom>
            <a:noFill/>
          </p:spPr>
          <p:txBody>
            <a:bodyPr wrap="square" rtlCol="0">
              <a:spAutoFit/>
            </a:bodyPr>
            <a:lstStyle/>
            <a:p>
              <a:pPr algn="ctr"/>
              <a:r>
                <a:rPr kumimoji="1" lang="ja-JP" altLang="en-US" sz="2400" dirty="0" smtClean="0"/>
                <a:t>ユーザ</a:t>
              </a:r>
              <a:endParaRPr kumimoji="1" lang="ja-JP" altLang="en-US" sz="2400" dirty="0"/>
            </a:p>
          </p:txBody>
        </p:sp>
        <p:grpSp>
          <p:nvGrpSpPr>
            <p:cNvPr id="49" name="グループ化 48"/>
            <p:cNvGrpSpPr/>
            <p:nvPr/>
          </p:nvGrpSpPr>
          <p:grpSpPr>
            <a:xfrm>
              <a:off x="1979712" y="5157192"/>
              <a:ext cx="554716" cy="288032"/>
              <a:chOff x="5508104" y="4293096"/>
              <a:chExt cx="792088" cy="288032"/>
            </a:xfrm>
          </p:grpSpPr>
          <p:cxnSp>
            <p:nvCxnSpPr>
              <p:cNvPr id="50" name="直線矢印コネクタ 49"/>
              <p:cNvCxnSpPr/>
              <p:nvPr/>
            </p:nvCxnSpPr>
            <p:spPr>
              <a:xfrm flipH="1">
                <a:off x="5508104" y="4293096"/>
                <a:ext cx="79208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H="1">
                <a:off x="5508104" y="4581128"/>
                <a:ext cx="79208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2" name="グループ化 21"/>
            <p:cNvGrpSpPr/>
            <p:nvPr/>
          </p:nvGrpSpPr>
          <p:grpSpPr>
            <a:xfrm>
              <a:off x="5868144" y="5157192"/>
              <a:ext cx="554716" cy="288032"/>
              <a:chOff x="5508104" y="4293096"/>
              <a:chExt cx="792088" cy="288032"/>
            </a:xfrm>
          </p:grpSpPr>
          <p:cxnSp>
            <p:nvCxnSpPr>
              <p:cNvPr id="23" name="直線矢印コネクタ 22"/>
              <p:cNvCxnSpPr/>
              <p:nvPr/>
            </p:nvCxnSpPr>
            <p:spPr>
              <a:xfrm flipH="1">
                <a:off x="5508104" y="4293096"/>
                <a:ext cx="79208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5508104" y="4581128"/>
                <a:ext cx="79208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26" name="図 25" descr="Screenshot-tux.png"/>
            <p:cNvPicPr>
              <a:picLocks noChangeAspect="1"/>
            </p:cNvPicPr>
            <p:nvPr/>
          </p:nvPicPr>
          <p:blipFill>
            <a:blip r:embed="rId4" cstate="print"/>
            <a:stretch>
              <a:fillRect/>
            </a:stretch>
          </p:blipFill>
          <p:spPr>
            <a:xfrm>
              <a:off x="2803218" y="4365104"/>
              <a:ext cx="2787898" cy="1872207"/>
            </a:xfrm>
            <a:prstGeom prst="rect">
              <a:avLst/>
            </a:prstGeom>
          </p:spPr>
        </p:pic>
        <p:pic>
          <p:nvPicPr>
            <p:cNvPr id="25" name="図 24" descr="tux.png"/>
            <p:cNvPicPr>
              <a:picLocks noChangeAspect="1"/>
            </p:cNvPicPr>
            <p:nvPr/>
          </p:nvPicPr>
          <p:blipFill>
            <a:blip r:embed="rId5" cstate="print"/>
            <a:stretch>
              <a:fillRect/>
            </a:stretch>
          </p:blipFill>
          <p:spPr>
            <a:xfrm>
              <a:off x="4836029" y="5272405"/>
              <a:ext cx="1104123" cy="1324947"/>
            </a:xfrm>
            <a:prstGeom prst="rect">
              <a:avLst/>
            </a:prstGeom>
          </p:spPr>
        </p:pic>
        <p:sp>
          <p:nvSpPr>
            <p:cNvPr id="27" name="テキスト ボックス 26"/>
            <p:cNvSpPr txBox="1"/>
            <p:nvPr/>
          </p:nvSpPr>
          <p:spPr>
            <a:xfrm>
              <a:off x="3501708" y="6237312"/>
              <a:ext cx="1358324" cy="461665"/>
            </a:xfrm>
            <a:prstGeom prst="rect">
              <a:avLst/>
            </a:prstGeom>
            <a:noFill/>
          </p:spPr>
          <p:txBody>
            <a:bodyPr wrap="square" rtlCol="0">
              <a:spAutoFit/>
            </a:bodyPr>
            <a:lstStyle/>
            <a:p>
              <a:pPr algn="ctr"/>
              <a:r>
                <a:rPr lang="ja-JP" altLang="en-US" sz="2400" dirty="0" smtClean="0"/>
                <a:t>ファイル</a:t>
              </a:r>
              <a:endParaRPr kumimoji="1" lang="ja-JP" altLang="en-US" sz="2400" dirty="0"/>
            </a:p>
          </p:txBody>
        </p:sp>
        <p:sp>
          <p:nvSpPr>
            <p:cNvPr id="28" name="テキスト ボックス 27"/>
            <p:cNvSpPr txBox="1"/>
            <p:nvPr/>
          </p:nvSpPr>
          <p:spPr>
            <a:xfrm>
              <a:off x="6444208" y="5949280"/>
              <a:ext cx="1646356" cy="461665"/>
            </a:xfrm>
            <a:prstGeom prst="rect">
              <a:avLst/>
            </a:prstGeom>
            <a:noFill/>
          </p:spPr>
          <p:txBody>
            <a:bodyPr wrap="square" rtlCol="0">
              <a:spAutoFit/>
            </a:bodyPr>
            <a:lstStyle/>
            <a:p>
              <a:pPr algn="ctr"/>
              <a:r>
                <a:rPr lang="ja-JP" altLang="en-US" sz="2400" dirty="0" smtClean="0"/>
                <a:t>記憶装置</a:t>
              </a:r>
              <a:endParaRPr kumimoji="1" lang="ja-JP" altLang="en-US" sz="2400" dirty="0"/>
            </a:p>
          </p:txBody>
        </p:sp>
        <p:pic>
          <p:nvPicPr>
            <p:cNvPr id="18" name="図 17" descr="15d240299ae8d8c5806c88d805b0c62c-usb-flash-drive-clip-art (1).jpg"/>
            <p:cNvPicPr>
              <a:picLocks noChangeAspect="1"/>
            </p:cNvPicPr>
            <p:nvPr/>
          </p:nvPicPr>
          <p:blipFill>
            <a:blip r:embed="rId6" cstate="print"/>
            <a:stretch>
              <a:fillRect/>
            </a:stretch>
          </p:blipFill>
          <p:spPr>
            <a:xfrm>
              <a:off x="7740352" y="5373217"/>
              <a:ext cx="478471" cy="576063"/>
            </a:xfrm>
            <a:prstGeom prst="rect">
              <a:avLst/>
            </a:prstGeom>
          </p:spPr>
        </p:pic>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ディレクトリ</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ファイルには名前をつけることができる</a:t>
            </a:r>
            <a:endParaRPr lang="en-US" altLang="ja-JP" dirty="0" smtClean="0"/>
          </a:p>
          <a:p>
            <a:pPr lvl="1"/>
            <a:r>
              <a:rPr lang="ja-JP" altLang="en-US" dirty="0" smtClean="0"/>
              <a:t>数が増えた場合、</a:t>
            </a:r>
            <a:r>
              <a:rPr lang="en-US" altLang="ja-JP" dirty="0" smtClean="0"/>
              <a:t/>
            </a:r>
            <a:br>
              <a:rPr lang="en-US" altLang="ja-JP" dirty="0" smtClean="0"/>
            </a:br>
            <a:r>
              <a:rPr lang="ja-JP" altLang="en-US" dirty="0" smtClean="0"/>
              <a:t>ファイル名だけで区別するのは大変</a:t>
            </a:r>
            <a:endParaRPr lang="en-US" altLang="ja-JP" dirty="0" smtClean="0"/>
          </a:p>
          <a:p>
            <a:r>
              <a:rPr lang="en-US" altLang="ja-JP" dirty="0" smtClean="0"/>
              <a:t>Linux</a:t>
            </a:r>
            <a:r>
              <a:rPr lang="ja-JP" altLang="en-US" dirty="0" smtClean="0"/>
              <a:t>では「ディレクトリ」と呼ばれる単位で</a:t>
            </a:r>
            <a:r>
              <a:rPr lang="en-US" altLang="ja-JP" dirty="0" smtClean="0"/>
              <a:t/>
            </a:r>
            <a:br>
              <a:rPr lang="en-US" altLang="ja-JP" dirty="0" smtClean="0"/>
            </a:br>
            <a:r>
              <a:rPr lang="ja-JP" altLang="en-US" dirty="0" smtClean="0"/>
              <a:t>ファイルをグループ分け</a:t>
            </a:r>
            <a:endParaRPr lang="en-US" altLang="ja-JP" dirty="0" smtClean="0"/>
          </a:p>
          <a:p>
            <a:pPr lvl="1"/>
            <a:r>
              <a:rPr lang="en-US" altLang="ja-JP" dirty="0" smtClean="0"/>
              <a:t>Windows</a:t>
            </a:r>
            <a:r>
              <a:rPr lang="ja-JP" altLang="en-US" dirty="0" smtClean="0"/>
              <a:t>のフォルダに似た概念</a:t>
            </a:r>
            <a:endParaRPr lang="en-US" altLang="ja-JP" dirty="0" smtClean="0"/>
          </a:p>
          <a:p>
            <a:pPr>
              <a:buNone/>
            </a:pP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27</a:t>
            </a:fld>
            <a:endParaRPr lang="ja-JP" altLang="en-US" dirty="0"/>
          </a:p>
        </p:txBody>
      </p:sp>
      <p:pic>
        <p:nvPicPr>
          <p:cNvPr id="5" name="図 4" descr="Screenshot-tux.png"/>
          <p:cNvPicPr>
            <a:picLocks noChangeAspect="1"/>
          </p:cNvPicPr>
          <p:nvPr/>
        </p:nvPicPr>
        <p:blipFill>
          <a:blip r:embed="rId3" cstate="print"/>
          <a:stretch>
            <a:fillRect/>
          </a:stretch>
        </p:blipFill>
        <p:spPr>
          <a:xfrm>
            <a:off x="3017210" y="4509121"/>
            <a:ext cx="3109580" cy="2088232"/>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ディレクトリ</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28</a:t>
            </a:fld>
            <a:endParaRPr lang="ja-JP" altLang="en-US" dirty="0"/>
          </a:p>
        </p:txBody>
      </p:sp>
      <p:grpSp>
        <p:nvGrpSpPr>
          <p:cNvPr id="2" name="グループ化 75"/>
          <p:cNvGrpSpPr/>
          <p:nvPr/>
        </p:nvGrpSpPr>
        <p:grpSpPr>
          <a:xfrm>
            <a:off x="719572" y="2060848"/>
            <a:ext cx="7704856" cy="3888432"/>
            <a:chOff x="971600" y="1196752"/>
            <a:chExt cx="7704856" cy="3888432"/>
          </a:xfrm>
        </p:grpSpPr>
        <p:sp>
          <p:nvSpPr>
            <p:cNvPr id="6" name="テキスト ボックス 5"/>
            <p:cNvSpPr txBox="1"/>
            <p:nvPr/>
          </p:nvSpPr>
          <p:spPr>
            <a:xfrm>
              <a:off x="4437187" y="1196752"/>
              <a:ext cx="269626" cy="461665"/>
            </a:xfrm>
            <a:prstGeom prst="rect">
              <a:avLst/>
            </a:prstGeom>
            <a:noFill/>
            <a:ln w="28575">
              <a:noFill/>
            </a:ln>
          </p:spPr>
          <p:txBody>
            <a:bodyPr wrap="none" rtlCol="0">
              <a:spAutoFit/>
            </a:bodyPr>
            <a:lstStyle/>
            <a:p>
              <a:r>
                <a:rPr kumimoji="1" lang="en-US" altLang="ja-JP" sz="2400" dirty="0" smtClean="0"/>
                <a:t>/</a:t>
              </a:r>
              <a:endParaRPr kumimoji="1" lang="ja-JP" altLang="en-US" sz="2400" dirty="0"/>
            </a:p>
          </p:txBody>
        </p:sp>
        <p:cxnSp>
          <p:nvCxnSpPr>
            <p:cNvPr id="8" name="直線コネクタ 7"/>
            <p:cNvCxnSpPr>
              <a:stCxn id="6" idx="2"/>
              <a:endCxn id="14" idx="0"/>
            </p:cNvCxnSpPr>
            <p:nvPr/>
          </p:nvCxnSpPr>
          <p:spPr>
            <a:xfrm flipH="1">
              <a:off x="1667901" y="1658417"/>
              <a:ext cx="2904099"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369582" y="2751311"/>
              <a:ext cx="596638" cy="461665"/>
            </a:xfrm>
            <a:prstGeom prst="rect">
              <a:avLst/>
            </a:prstGeom>
            <a:noFill/>
            <a:ln w="28575">
              <a:noFill/>
            </a:ln>
          </p:spPr>
          <p:txBody>
            <a:bodyPr wrap="none" rtlCol="0">
              <a:spAutoFit/>
            </a:bodyPr>
            <a:lstStyle/>
            <a:p>
              <a:r>
                <a:rPr lang="en-US" altLang="ja-JP" sz="2400" dirty="0" smtClean="0"/>
                <a:t>bin</a:t>
              </a:r>
              <a:endParaRPr kumimoji="1" lang="ja-JP" altLang="en-US" sz="2400" dirty="0"/>
            </a:p>
          </p:txBody>
        </p:sp>
        <p:sp>
          <p:nvSpPr>
            <p:cNvPr id="15" name="テキスト ボックス 14"/>
            <p:cNvSpPr txBox="1"/>
            <p:nvPr/>
          </p:nvSpPr>
          <p:spPr>
            <a:xfrm>
              <a:off x="2738275" y="2751311"/>
              <a:ext cx="681597" cy="461665"/>
            </a:xfrm>
            <a:prstGeom prst="rect">
              <a:avLst/>
            </a:prstGeom>
            <a:noFill/>
            <a:ln w="28575">
              <a:noFill/>
            </a:ln>
          </p:spPr>
          <p:txBody>
            <a:bodyPr wrap="none" rtlCol="0">
              <a:spAutoFit/>
            </a:bodyPr>
            <a:lstStyle/>
            <a:p>
              <a:r>
                <a:rPr lang="en-US" altLang="ja-JP" sz="2400" dirty="0" smtClean="0"/>
                <a:t>dev</a:t>
              </a:r>
              <a:endParaRPr kumimoji="1" lang="ja-JP" altLang="en-US" sz="2400" dirty="0"/>
            </a:p>
          </p:txBody>
        </p:sp>
        <p:sp>
          <p:nvSpPr>
            <p:cNvPr id="16" name="テキスト ボックス 15"/>
            <p:cNvSpPr txBox="1"/>
            <p:nvPr/>
          </p:nvSpPr>
          <p:spPr>
            <a:xfrm>
              <a:off x="4012333" y="2751311"/>
              <a:ext cx="955711" cy="461665"/>
            </a:xfrm>
            <a:prstGeom prst="rect">
              <a:avLst/>
            </a:prstGeom>
            <a:noFill/>
            <a:ln w="28575">
              <a:noFill/>
            </a:ln>
          </p:spPr>
          <p:txBody>
            <a:bodyPr wrap="none" rtlCol="0">
              <a:spAutoFit/>
            </a:bodyPr>
            <a:lstStyle/>
            <a:p>
              <a:r>
                <a:rPr kumimoji="1" lang="en-US" altLang="ja-JP" sz="2400" dirty="0" smtClean="0"/>
                <a:t>home</a:t>
              </a:r>
              <a:endParaRPr kumimoji="1" lang="ja-JP" altLang="en-US" sz="2400" dirty="0"/>
            </a:p>
          </p:txBody>
        </p:sp>
        <p:sp>
          <p:nvSpPr>
            <p:cNvPr id="17" name="テキスト ボックス 16"/>
            <p:cNvSpPr txBox="1"/>
            <p:nvPr/>
          </p:nvSpPr>
          <p:spPr>
            <a:xfrm>
              <a:off x="6479612" y="2751311"/>
              <a:ext cx="612668" cy="461665"/>
            </a:xfrm>
            <a:prstGeom prst="rect">
              <a:avLst/>
            </a:prstGeom>
            <a:noFill/>
            <a:ln w="28575">
              <a:noFill/>
            </a:ln>
          </p:spPr>
          <p:txBody>
            <a:bodyPr wrap="none" rtlCol="0">
              <a:spAutoFit/>
            </a:bodyPr>
            <a:lstStyle/>
            <a:p>
              <a:r>
                <a:rPr lang="en-US" altLang="ja-JP" sz="2400" dirty="0" err="1" smtClean="0"/>
                <a:t>usr</a:t>
              </a:r>
              <a:endParaRPr kumimoji="1" lang="ja-JP" altLang="en-US" sz="2400" dirty="0"/>
            </a:p>
          </p:txBody>
        </p:sp>
        <p:cxnSp>
          <p:nvCxnSpPr>
            <p:cNvPr id="19" name="直線コネクタ 18"/>
            <p:cNvCxnSpPr>
              <a:stCxn id="6" idx="2"/>
              <a:endCxn id="15" idx="0"/>
            </p:cNvCxnSpPr>
            <p:nvPr/>
          </p:nvCxnSpPr>
          <p:spPr>
            <a:xfrm flipH="1">
              <a:off x="3079074" y="1658417"/>
              <a:ext cx="149292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a:stCxn id="6" idx="2"/>
              <a:endCxn id="16" idx="0"/>
            </p:cNvCxnSpPr>
            <p:nvPr/>
          </p:nvCxnSpPr>
          <p:spPr>
            <a:xfrm flipH="1">
              <a:off x="4490189" y="1658417"/>
              <a:ext cx="81811"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6" idx="2"/>
              <a:endCxn id="17" idx="0"/>
            </p:cNvCxnSpPr>
            <p:nvPr/>
          </p:nvCxnSpPr>
          <p:spPr>
            <a:xfrm>
              <a:off x="4572000" y="1658417"/>
              <a:ext cx="221394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971600" y="3687415"/>
              <a:ext cx="595035" cy="461665"/>
            </a:xfrm>
            <a:prstGeom prst="rect">
              <a:avLst/>
            </a:prstGeom>
            <a:noFill/>
            <a:ln w="28575">
              <a:noFill/>
            </a:ln>
          </p:spPr>
          <p:txBody>
            <a:bodyPr wrap="none" rtlCol="0">
              <a:spAutoFit/>
            </a:bodyPr>
            <a:lstStyle/>
            <a:p>
              <a:r>
                <a:rPr lang="en-US" altLang="ja-JP" sz="2400" dirty="0" smtClean="0"/>
                <a:t>cat</a:t>
              </a:r>
              <a:endParaRPr kumimoji="1" lang="ja-JP" altLang="en-US" sz="2400" dirty="0"/>
            </a:p>
          </p:txBody>
        </p:sp>
        <p:sp>
          <p:nvSpPr>
            <p:cNvPr id="30" name="テキスト ボックス 29"/>
            <p:cNvSpPr txBox="1"/>
            <p:nvPr/>
          </p:nvSpPr>
          <p:spPr>
            <a:xfrm>
              <a:off x="1854667" y="3687415"/>
              <a:ext cx="407484" cy="461665"/>
            </a:xfrm>
            <a:prstGeom prst="rect">
              <a:avLst/>
            </a:prstGeom>
            <a:noFill/>
            <a:ln w="28575">
              <a:noFill/>
            </a:ln>
          </p:spPr>
          <p:txBody>
            <a:bodyPr wrap="none" rtlCol="0">
              <a:spAutoFit/>
            </a:bodyPr>
            <a:lstStyle/>
            <a:p>
              <a:r>
                <a:rPr kumimoji="1" lang="en-US" altLang="ja-JP" sz="2400" dirty="0" err="1" smtClean="0"/>
                <a:t>ls</a:t>
              </a:r>
              <a:endParaRPr kumimoji="1" lang="ja-JP" altLang="en-US" sz="2400" dirty="0"/>
            </a:p>
          </p:txBody>
        </p:sp>
        <p:sp>
          <p:nvSpPr>
            <p:cNvPr id="31" name="テキスト ボックス 30"/>
            <p:cNvSpPr txBox="1"/>
            <p:nvPr/>
          </p:nvSpPr>
          <p:spPr>
            <a:xfrm>
              <a:off x="2392789" y="3687415"/>
              <a:ext cx="595035" cy="461665"/>
            </a:xfrm>
            <a:prstGeom prst="rect">
              <a:avLst/>
            </a:prstGeom>
            <a:noFill/>
            <a:ln w="28575">
              <a:noFill/>
            </a:ln>
          </p:spPr>
          <p:txBody>
            <a:bodyPr wrap="none" rtlCol="0">
              <a:spAutoFit/>
            </a:bodyPr>
            <a:lstStyle/>
            <a:p>
              <a:r>
                <a:rPr lang="en-US" altLang="ja-JP" sz="2400" dirty="0" smtClean="0"/>
                <a:t>etc</a:t>
              </a:r>
              <a:endParaRPr kumimoji="1" lang="ja-JP" altLang="en-US" sz="2400" dirty="0"/>
            </a:p>
          </p:txBody>
        </p:sp>
        <p:sp>
          <p:nvSpPr>
            <p:cNvPr id="32" name="テキスト ボックス 31"/>
            <p:cNvSpPr txBox="1"/>
            <p:nvPr/>
          </p:nvSpPr>
          <p:spPr>
            <a:xfrm>
              <a:off x="4156985" y="3687415"/>
              <a:ext cx="595035" cy="461665"/>
            </a:xfrm>
            <a:prstGeom prst="rect">
              <a:avLst/>
            </a:prstGeom>
            <a:noFill/>
            <a:ln w="28575">
              <a:noFill/>
            </a:ln>
          </p:spPr>
          <p:txBody>
            <a:bodyPr wrap="none" rtlCol="0">
              <a:spAutoFit/>
            </a:bodyPr>
            <a:lstStyle/>
            <a:p>
              <a:r>
                <a:rPr lang="en-US" altLang="ja-JP" sz="2400" dirty="0" smtClean="0"/>
                <a:t>tux</a:t>
              </a:r>
              <a:endParaRPr kumimoji="1" lang="ja-JP" altLang="en-US" sz="2400" dirty="0"/>
            </a:p>
          </p:txBody>
        </p:sp>
        <p:cxnSp>
          <p:nvCxnSpPr>
            <p:cNvPr id="33" name="直線コネクタ 32"/>
            <p:cNvCxnSpPr>
              <a:stCxn id="14" idx="2"/>
              <a:endCxn id="29" idx="0"/>
            </p:cNvCxnSpPr>
            <p:nvPr/>
          </p:nvCxnSpPr>
          <p:spPr>
            <a:xfrm flipH="1">
              <a:off x="1269118" y="3212976"/>
              <a:ext cx="39878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a:stCxn id="14" idx="2"/>
              <a:endCxn id="30" idx="0"/>
            </p:cNvCxnSpPr>
            <p:nvPr/>
          </p:nvCxnSpPr>
          <p:spPr>
            <a:xfrm>
              <a:off x="1667901" y="3212976"/>
              <a:ext cx="390508"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15" idx="2"/>
              <a:endCxn id="31" idx="0"/>
            </p:cNvCxnSpPr>
            <p:nvPr/>
          </p:nvCxnSpPr>
          <p:spPr>
            <a:xfrm flipH="1">
              <a:off x="2690307" y="3212976"/>
              <a:ext cx="388767"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15" idx="2"/>
              <a:endCxn id="50" idx="0"/>
            </p:cNvCxnSpPr>
            <p:nvPr/>
          </p:nvCxnSpPr>
          <p:spPr>
            <a:xfrm>
              <a:off x="3079074" y="3212976"/>
              <a:ext cx="37901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3203848" y="3687415"/>
              <a:ext cx="508473" cy="461665"/>
            </a:xfrm>
            <a:prstGeom prst="rect">
              <a:avLst/>
            </a:prstGeom>
            <a:noFill/>
            <a:ln w="28575">
              <a:noFill/>
            </a:ln>
          </p:spPr>
          <p:txBody>
            <a:bodyPr wrap="none" rtlCol="0">
              <a:spAutoFit/>
            </a:bodyPr>
            <a:lstStyle/>
            <a:p>
              <a:r>
                <a:rPr lang="en-US" altLang="ja-JP" sz="2400" dirty="0" err="1" smtClean="0"/>
                <a:t>tty</a:t>
              </a:r>
              <a:endParaRPr kumimoji="1" lang="ja-JP" altLang="en-US" sz="2400" dirty="0"/>
            </a:p>
          </p:txBody>
        </p:sp>
        <p:cxnSp>
          <p:nvCxnSpPr>
            <p:cNvPr id="53" name="直線コネクタ 52"/>
            <p:cNvCxnSpPr>
              <a:stCxn id="16" idx="2"/>
              <a:endCxn id="32" idx="0"/>
            </p:cNvCxnSpPr>
            <p:nvPr/>
          </p:nvCxnSpPr>
          <p:spPr>
            <a:xfrm flipH="1">
              <a:off x="4454503" y="3212976"/>
              <a:ext cx="3568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5508104" y="3687415"/>
              <a:ext cx="596638" cy="461665"/>
            </a:xfrm>
            <a:prstGeom prst="rect">
              <a:avLst/>
            </a:prstGeom>
            <a:noFill/>
            <a:ln w="28575">
              <a:noFill/>
            </a:ln>
          </p:spPr>
          <p:txBody>
            <a:bodyPr wrap="none" rtlCol="0">
              <a:spAutoFit/>
            </a:bodyPr>
            <a:lstStyle/>
            <a:p>
              <a:r>
                <a:rPr kumimoji="1" lang="en-US" altLang="ja-JP" sz="2400" dirty="0" smtClean="0"/>
                <a:t>bin</a:t>
              </a:r>
              <a:endParaRPr kumimoji="1" lang="ja-JP" altLang="en-US" sz="2400" dirty="0"/>
            </a:p>
          </p:txBody>
        </p:sp>
        <p:cxnSp>
          <p:nvCxnSpPr>
            <p:cNvPr id="57" name="直線コネクタ 56"/>
            <p:cNvCxnSpPr>
              <a:stCxn id="17" idx="2"/>
              <a:endCxn id="56" idx="0"/>
            </p:cNvCxnSpPr>
            <p:nvPr/>
          </p:nvCxnSpPr>
          <p:spPr>
            <a:xfrm flipH="1">
              <a:off x="5806423" y="3212976"/>
              <a:ext cx="97952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7678354" y="3687415"/>
              <a:ext cx="494046" cy="461665"/>
            </a:xfrm>
            <a:prstGeom prst="rect">
              <a:avLst/>
            </a:prstGeom>
            <a:noFill/>
            <a:ln w="28575">
              <a:noFill/>
            </a:ln>
          </p:spPr>
          <p:txBody>
            <a:bodyPr wrap="none" rtlCol="0">
              <a:spAutoFit/>
            </a:bodyPr>
            <a:lstStyle/>
            <a:p>
              <a:r>
                <a:rPr kumimoji="1" lang="en-US" altLang="ja-JP" sz="2400" dirty="0" smtClean="0"/>
                <a:t>lib</a:t>
              </a:r>
              <a:endParaRPr kumimoji="1" lang="ja-JP" altLang="en-US" sz="2400" dirty="0"/>
            </a:p>
          </p:txBody>
        </p:sp>
        <p:cxnSp>
          <p:nvCxnSpPr>
            <p:cNvPr id="59" name="直線コネクタ 58"/>
            <p:cNvCxnSpPr>
              <a:stCxn id="17" idx="2"/>
              <a:endCxn id="58" idx="0"/>
            </p:cNvCxnSpPr>
            <p:nvPr/>
          </p:nvCxnSpPr>
          <p:spPr>
            <a:xfrm>
              <a:off x="6785946" y="3212976"/>
              <a:ext cx="113943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5124676" y="4623519"/>
              <a:ext cx="663964" cy="461665"/>
            </a:xfrm>
            <a:prstGeom prst="rect">
              <a:avLst/>
            </a:prstGeom>
            <a:noFill/>
            <a:ln w="28575">
              <a:noFill/>
            </a:ln>
          </p:spPr>
          <p:txBody>
            <a:bodyPr wrap="none" rtlCol="0">
              <a:spAutoFit/>
            </a:bodyPr>
            <a:lstStyle/>
            <a:p>
              <a:r>
                <a:rPr lang="en-US" altLang="ja-JP" sz="2400" dirty="0" err="1" smtClean="0"/>
                <a:t>gcc</a:t>
              </a:r>
              <a:endParaRPr kumimoji="1" lang="ja-JP" altLang="en-US" sz="2400" dirty="0"/>
            </a:p>
          </p:txBody>
        </p:sp>
        <p:cxnSp>
          <p:nvCxnSpPr>
            <p:cNvPr id="64" name="直線コネクタ 63"/>
            <p:cNvCxnSpPr>
              <a:stCxn id="56" idx="2"/>
              <a:endCxn id="63" idx="0"/>
            </p:cNvCxnSpPr>
            <p:nvPr/>
          </p:nvCxnSpPr>
          <p:spPr>
            <a:xfrm flipH="1">
              <a:off x="5456658" y="4149080"/>
              <a:ext cx="349765"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56" idx="2"/>
              <a:endCxn id="66" idx="0"/>
            </p:cNvCxnSpPr>
            <p:nvPr/>
          </p:nvCxnSpPr>
          <p:spPr>
            <a:xfrm>
              <a:off x="5806423" y="4149080"/>
              <a:ext cx="40745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5796136" y="4623519"/>
              <a:ext cx="835485" cy="461665"/>
            </a:xfrm>
            <a:prstGeom prst="rect">
              <a:avLst/>
            </a:prstGeom>
            <a:noFill/>
            <a:ln w="28575">
              <a:noFill/>
            </a:ln>
          </p:spPr>
          <p:txBody>
            <a:bodyPr wrap="none" rtlCol="0">
              <a:spAutoFit/>
            </a:bodyPr>
            <a:lstStyle/>
            <a:p>
              <a:r>
                <a:rPr lang="en-US" altLang="ja-JP" sz="2400" dirty="0" err="1" smtClean="0"/>
                <a:t>wget</a:t>
              </a:r>
              <a:endParaRPr kumimoji="1" lang="ja-JP" altLang="en-US" sz="2400" dirty="0"/>
            </a:p>
          </p:txBody>
        </p:sp>
        <p:sp>
          <p:nvSpPr>
            <p:cNvPr id="70" name="テキスト ボックス 69"/>
            <p:cNvSpPr txBox="1"/>
            <p:nvPr/>
          </p:nvSpPr>
          <p:spPr>
            <a:xfrm>
              <a:off x="7515561" y="4623519"/>
              <a:ext cx="1160895" cy="461665"/>
            </a:xfrm>
            <a:prstGeom prst="rect">
              <a:avLst/>
            </a:prstGeom>
            <a:noFill/>
            <a:ln w="28575">
              <a:noFill/>
            </a:ln>
          </p:spPr>
          <p:txBody>
            <a:bodyPr wrap="none" rtlCol="0">
              <a:spAutoFit/>
            </a:bodyPr>
            <a:lstStyle/>
            <a:p>
              <a:r>
                <a:rPr lang="en-US" altLang="ja-JP" sz="2400" dirty="0" err="1" smtClean="0"/>
                <a:t>libm.so</a:t>
              </a:r>
              <a:endParaRPr kumimoji="1" lang="ja-JP" altLang="en-US" sz="2400" dirty="0"/>
            </a:p>
          </p:txBody>
        </p:sp>
        <p:cxnSp>
          <p:nvCxnSpPr>
            <p:cNvPr id="71" name="直線コネクタ 70"/>
            <p:cNvCxnSpPr>
              <a:stCxn id="58" idx="2"/>
              <a:endCxn id="70" idx="0"/>
            </p:cNvCxnSpPr>
            <p:nvPr/>
          </p:nvCxnSpPr>
          <p:spPr>
            <a:xfrm>
              <a:off x="7925377" y="4149080"/>
              <a:ext cx="170632"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コンテンツ プレースホルダ 2"/>
          <p:cNvSpPr>
            <a:spLocks noGrp="1"/>
          </p:cNvSpPr>
          <p:nvPr>
            <p:ph idx="1"/>
          </p:nvPr>
        </p:nvSpPr>
        <p:spPr>
          <a:xfrm>
            <a:off x="457200" y="1268413"/>
            <a:ext cx="8229600" cy="5040312"/>
          </a:xfrm>
        </p:spPr>
        <p:txBody>
          <a:bodyPr/>
          <a:lstStyle/>
          <a:p>
            <a:r>
              <a:rPr lang="ja-JP" altLang="en-US" dirty="0" smtClean="0"/>
              <a:t>ディレクトリは木構造を持つ</a:t>
            </a:r>
            <a:endParaRPr lang="en-US" altLang="ja-JP"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4213" y="5229225"/>
            <a:ext cx="6400800" cy="696913"/>
          </a:xfrm>
        </p:spPr>
        <p:txBody>
          <a:bodyPr rtlCol="0">
            <a:normAutofit fontScale="92500" lnSpcReduction="10000"/>
          </a:bodyPr>
          <a:lstStyle/>
          <a:p>
            <a:pPr algn="l" fontAlgn="auto">
              <a:spcAft>
                <a:spcPts val="0"/>
              </a:spcAft>
              <a:buFont typeface="Arial" pitchFamily="34" charset="0"/>
              <a:buNone/>
              <a:defRPr/>
            </a:pPr>
            <a:r>
              <a:rPr lang="ja-JP" altLang="en-US" sz="2000" dirty="0" smtClean="0">
                <a:solidFill>
                  <a:schemeClr val="tx1"/>
                </a:solidFill>
              </a:rPr>
              <a:t>名古屋大学</a:t>
            </a:r>
            <a:endParaRPr lang="en-US" altLang="ja-JP" sz="2000" dirty="0" smtClean="0">
              <a:solidFill>
                <a:schemeClr val="tx1"/>
              </a:solidFill>
            </a:endParaRPr>
          </a:p>
          <a:p>
            <a:pPr algn="l" fontAlgn="auto">
              <a:spcAft>
                <a:spcPts val="0"/>
              </a:spcAft>
              <a:buFont typeface="Arial" pitchFamily="34" charset="0"/>
              <a:buNone/>
              <a:defRPr/>
            </a:pPr>
            <a:r>
              <a:rPr lang="en-US" altLang="ja-JP" sz="2000" smtClean="0">
                <a:solidFill>
                  <a:schemeClr val="tx1"/>
                </a:solidFill>
              </a:rPr>
              <a:t>2014/MAR/25</a:t>
            </a:r>
            <a:endParaRPr lang="en-US" altLang="ja-JP" sz="2000" dirty="0" smtClean="0">
              <a:solidFill>
                <a:schemeClr val="tx1"/>
              </a:solidFill>
            </a:endParaRPr>
          </a:p>
        </p:txBody>
      </p:sp>
      <p:graphicFrame>
        <p:nvGraphicFramePr>
          <p:cNvPr id="4" name="表 3"/>
          <p:cNvGraphicFramePr>
            <a:graphicFrameLocks noGrp="1"/>
          </p:cNvGraphicFramePr>
          <p:nvPr/>
        </p:nvGraphicFramePr>
        <p:xfrm>
          <a:off x="611188" y="1397000"/>
          <a:ext cx="7008440" cy="1815976"/>
        </p:xfrm>
        <a:graphic>
          <a:graphicData uri="http://schemas.openxmlformats.org/drawingml/2006/table">
            <a:tbl>
              <a:tblPr firstRow="1" bandRow="1">
                <a:tableStyleId>{2D5ABB26-0587-4C30-8999-92F81FD0307C}</a:tableStyleId>
              </a:tblPr>
              <a:tblGrid>
                <a:gridCol w="7008440"/>
              </a:tblGrid>
              <a:tr h="1815976">
                <a:tc>
                  <a:txBody>
                    <a:bodyPr/>
                    <a:lstStyle/>
                    <a:p>
                      <a:r>
                        <a:rPr lang="ja-JP" altLang="en-US" sz="2000" dirty="0" smtClean="0"/>
                        <a:t>博士課程</a:t>
                      </a:r>
                      <a:r>
                        <a:rPr lang="ja-JP" altLang="en-US" sz="2000" smtClean="0"/>
                        <a:t>教育リーディングプログラム</a:t>
                      </a:r>
                      <a:r>
                        <a:rPr lang="en-US" altLang="ja-JP" sz="2000" dirty="0" smtClean="0"/>
                        <a:t/>
                      </a:r>
                      <a:br>
                        <a:rPr lang="en-US" altLang="ja-JP" sz="2000" dirty="0" smtClean="0"/>
                      </a:br>
                      <a:r>
                        <a:rPr lang="ja-JP" altLang="en-US" sz="2000" dirty="0" smtClean="0"/>
                        <a:t>実世界データ循環学リーダー人材育成プログラム</a:t>
                      </a:r>
                      <a:r>
                        <a:rPr lang="en-US" altLang="ja-JP" sz="2000" dirty="0" smtClean="0"/>
                        <a:t/>
                      </a:r>
                      <a:br>
                        <a:rPr lang="en-US" altLang="ja-JP" sz="2000" dirty="0" smtClean="0"/>
                      </a:br>
                      <a:r>
                        <a:rPr lang="ja-JP" altLang="en-US" sz="3200" dirty="0" smtClean="0"/>
                        <a:t>データツールファースト</a:t>
                      </a:r>
                      <a:r>
                        <a:rPr lang="en-US" altLang="ja-JP" dirty="0" smtClean="0"/>
                        <a:t/>
                      </a:r>
                      <a:br>
                        <a:rPr lang="en-US" altLang="ja-JP" dirty="0" smtClean="0"/>
                      </a:br>
                      <a:r>
                        <a:rPr lang="en-US" altLang="ja-JP" sz="4000" dirty="0" smtClean="0"/>
                        <a:t>Linux</a:t>
                      </a:r>
                      <a:r>
                        <a:rPr lang="ja-JP" altLang="en-US" sz="4000" dirty="0" smtClean="0"/>
                        <a:t>入門</a:t>
                      </a:r>
                      <a:endParaRPr kumimoji="1" lang="ja-JP" altLang="en-US" sz="4000" dirty="0">
                        <a:solidFill>
                          <a:schemeClr val="tx1"/>
                        </a:solidFill>
                        <a:latin typeface="+mj-ea"/>
                        <a:ea typeface="+mj-ea"/>
                      </a:endParaRPr>
                    </a:p>
                  </a:txBody>
                  <a:tcPr>
                    <a:lnL w="28575" cap="flat" cmpd="sng" algn="ctr">
                      <a:solidFill>
                        <a:schemeClr val="tx2">
                          <a:lumMod val="60000"/>
                          <a:lumOff val="4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65"/>
          <p:cNvGrpSpPr/>
          <p:nvPr/>
        </p:nvGrpSpPr>
        <p:grpSpPr>
          <a:xfrm>
            <a:off x="719572" y="2780928"/>
            <a:ext cx="7704856" cy="3888432"/>
            <a:chOff x="971600" y="1196752"/>
            <a:chExt cx="7704856" cy="3888432"/>
          </a:xfrm>
        </p:grpSpPr>
        <p:sp>
          <p:nvSpPr>
            <p:cNvPr id="67" name="テキスト ボックス 66"/>
            <p:cNvSpPr txBox="1"/>
            <p:nvPr/>
          </p:nvSpPr>
          <p:spPr>
            <a:xfrm>
              <a:off x="4437187" y="1196752"/>
              <a:ext cx="269626" cy="461665"/>
            </a:xfrm>
            <a:prstGeom prst="rect">
              <a:avLst/>
            </a:prstGeom>
            <a:noFill/>
            <a:ln w="28575">
              <a:noFill/>
            </a:ln>
          </p:spPr>
          <p:txBody>
            <a:bodyPr wrap="none" rtlCol="0">
              <a:spAutoFit/>
            </a:bodyPr>
            <a:lstStyle/>
            <a:p>
              <a:r>
                <a:rPr kumimoji="1" lang="en-US" altLang="ja-JP" sz="2400" dirty="0" smtClean="0"/>
                <a:t>/</a:t>
              </a:r>
              <a:endParaRPr kumimoji="1" lang="ja-JP" altLang="en-US" sz="2400" dirty="0"/>
            </a:p>
          </p:txBody>
        </p:sp>
        <p:cxnSp>
          <p:nvCxnSpPr>
            <p:cNvPr id="68" name="直線コネクタ 67"/>
            <p:cNvCxnSpPr>
              <a:stCxn id="67" idx="2"/>
              <a:endCxn id="69" idx="0"/>
            </p:cNvCxnSpPr>
            <p:nvPr/>
          </p:nvCxnSpPr>
          <p:spPr>
            <a:xfrm flipH="1">
              <a:off x="1667901" y="1658417"/>
              <a:ext cx="2904099"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テキスト ボックス 68"/>
            <p:cNvSpPr txBox="1"/>
            <p:nvPr/>
          </p:nvSpPr>
          <p:spPr>
            <a:xfrm>
              <a:off x="1369582" y="2751311"/>
              <a:ext cx="596638" cy="461665"/>
            </a:xfrm>
            <a:prstGeom prst="rect">
              <a:avLst/>
            </a:prstGeom>
            <a:noFill/>
            <a:ln w="28575">
              <a:noFill/>
            </a:ln>
          </p:spPr>
          <p:txBody>
            <a:bodyPr wrap="none" rtlCol="0">
              <a:spAutoFit/>
            </a:bodyPr>
            <a:lstStyle/>
            <a:p>
              <a:r>
                <a:rPr lang="en-US" altLang="ja-JP" sz="2400" dirty="0" smtClean="0"/>
                <a:t>bin</a:t>
              </a:r>
              <a:endParaRPr kumimoji="1" lang="ja-JP" altLang="en-US" sz="2400" dirty="0"/>
            </a:p>
          </p:txBody>
        </p:sp>
        <p:sp>
          <p:nvSpPr>
            <p:cNvPr id="70" name="テキスト ボックス 69"/>
            <p:cNvSpPr txBox="1"/>
            <p:nvPr/>
          </p:nvSpPr>
          <p:spPr>
            <a:xfrm>
              <a:off x="2738275" y="2751311"/>
              <a:ext cx="681597" cy="461665"/>
            </a:xfrm>
            <a:prstGeom prst="rect">
              <a:avLst/>
            </a:prstGeom>
            <a:noFill/>
            <a:ln w="28575">
              <a:noFill/>
            </a:ln>
          </p:spPr>
          <p:txBody>
            <a:bodyPr wrap="none" rtlCol="0">
              <a:spAutoFit/>
            </a:bodyPr>
            <a:lstStyle/>
            <a:p>
              <a:r>
                <a:rPr lang="en-US" altLang="ja-JP" sz="2400" dirty="0" smtClean="0"/>
                <a:t>dev</a:t>
              </a:r>
              <a:endParaRPr kumimoji="1" lang="ja-JP" altLang="en-US" sz="2400" dirty="0"/>
            </a:p>
          </p:txBody>
        </p:sp>
        <p:sp>
          <p:nvSpPr>
            <p:cNvPr id="71" name="テキスト ボックス 70"/>
            <p:cNvSpPr txBox="1"/>
            <p:nvPr/>
          </p:nvSpPr>
          <p:spPr>
            <a:xfrm>
              <a:off x="4012333" y="2751311"/>
              <a:ext cx="955711" cy="461665"/>
            </a:xfrm>
            <a:prstGeom prst="rect">
              <a:avLst/>
            </a:prstGeom>
            <a:noFill/>
            <a:ln w="28575">
              <a:noFill/>
            </a:ln>
          </p:spPr>
          <p:txBody>
            <a:bodyPr wrap="none" rtlCol="0">
              <a:spAutoFit/>
            </a:bodyPr>
            <a:lstStyle/>
            <a:p>
              <a:r>
                <a:rPr kumimoji="1" lang="en-US" altLang="ja-JP" sz="2400" dirty="0" smtClean="0"/>
                <a:t>home</a:t>
              </a:r>
              <a:endParaRPr kumimoji="1" lang="ja-JP" altLang="en-US" sz="2400" dirty="0"/>
            </a:p>
          </p:txBody>
        </p:sp>
        <p:sp>
          <p:nvSpPr>
            <p:cNvPr id="72" name="テキスト ボックス 71"/>
            <p:cNvSpPr txBox="1"/>
            <p:nvPr/>
          </p:nvSpPr>
          <p:spPr>
            <a:xfrm>
              <a:off x="6479612" y="2751311"/>
              <a:ext cx="612668" cy="461665"/>
            </a:xfrm>
            <a:prstGeom prst="rect">
              <a:avLst/>
            </a:prstGeom>
            <a:noFill/>
            <a:ln w="28575">
              <a:noFill/>
            </a:ln>
          </p:spPr>
          <p:txBody>
            <a:bodyPr wrap="none" rtlCol="0">
              <a:spAutoFit/>
            </a:bodyPr>
            <a:lstStyle/>
            <a:p>
              <a:r>
                <a:rPr lang="en-US" altLang="ja-JP" sz="2400" dirty="0" err="1" smtClean="0"/>
                <a:t>usr</a:t>
              </a:r>
              <a:endParaRPr kumimoji="1" lang="ja-JP" altLang="en-US" sz="2400" dirty="0"/>
            </a:p>
          </p:txBody>
        </p:sp>
        <p:cxnSp>
          <p:nvCxnSpPr>
            <p:cNvPr id="73" name="直線コネクタ 72"/>
            <p:cNvCxnSpPr>
              <a:stCxn id="67" idx="2"/>
              <a:endCxn id="70" idx="0"/>
            </p:cNvCxnSpPr>
            <p:nvPr/>
          </p:nvCxnSpPr>
          <p:spPr>
            <a:xfrm flipH="1">
              <a:off x="3079074" y="1658417"/>
              <a:ext cx="149292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a:stCxn id="67" idx="2"/>
              <a:endCxn id="71" idx="0"/>
            </p:cNvCxnSpPr>
            <p:nvPr/>
          </p:nvCxnSpPr>
          <p:spPr>
            <a:xfrm flipH="1">
              <a:off x="4490189" y="1658417"/>
              <a:ext cx="81811"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a:stCxn id="67" idx="2"/>
              <a:endCxn id="72" idx="0"/>
            </p:cNvCxnSpPr>
            <p:nvPr/>
          </p:nvCxnSpPr>
          <p:spPr>
            <a:xfrm>
              <a:off x="4572000" y="1658417"/>
              <a:ext cx="221394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971600" y="3687415"/>
              <a:ext cx="595035" cy="461665"/>
            </a:xfrm>
            <a:prstGeom prst="rect">
              <a:avLst/>
            </a:prstGeom>
            <a:noFill/>
            <a:ln w="28575">
              <a:noFill/>
            </a:ln>
          </p:spPr>
          <p:txBody>
            <a:bodyPr wrap="none" rtlCol="0">
              <a:spAutoFit/>
            </a:bodyPr>
            <a:lstStyle/>
            <a:p>
              <a:r>
                <a:rPr lang="en-US" altLang="ja-JP" sz="2400" dirty="0" smtClean="0"/>
                <a:t>cat</a:t>
              </a:r>
              <a:endParaRPr kumimoji="1" lang="ja-JP" altLang="en-US" sz="2400" dirty="0"/>
            </a:p>
          </p:txBody>
        </p:sp>
        <p:sp>
          <p:nvSpPr>
            <p:cNvPr id="77" name="テキスト ボックス 76"/>
            <p:cNvSpPr txBox="1"/>
            <p:nvPr/>
          </p:nvSpPr>
          <p:spPr>
            <a:xfrm>
              <a:off x="1854667" y="3687415"/>
              <a:ext cx="407484" cy="461665"/>
            </a:xfrm>
            <a:prstGeom prst="rect">
              <a:avLst/>
            </a:prstGeom>
            <a:noFill/>
            <a:ln w="28575">
              <a:noFill/>
            </a:ln>
          </p:spPr>
          <p:txBody>
            <a:bodyPr wrap="none" rtlCol="0">
              <a:spAutoFit/>
            </a:bodyPr>
            <a:lstStyle/>
            <a:p>
              <a:r>
                <a:rPr kumimoji="1" lang="en-US" altLang="ja-JP" sz="2400" dirty="0" err="1" smtClean="0"/>
                <a:t>ls</a:t>
              </a:r>
              <a:endParaRPr kumimoji="1" lang="ja-JP" altLang="en-US" sz="2400" dirty="0"/>
            </a:p>
          </p:txBody>
        </p:sp>
        <p:sp>
          <p:nvSpPr>
            <p:cNvPr id="78" name="テキスト ボックス 77"/>
            <p:cNvSpPr txBox="1"/>
            <p:nvPr/>
          </p:nvSpPr>
          <p:spPr>
            <a:xfrm>
              <a:off x="2392789" y="3687415"/>
              <a:ext cx="595035" cy="461665"/>
            </a:xfrm>
            <a:prstGeom prst="rect">
              <a:avLst/>
            </a:prstGeom>
            <a:noFill/>
            <a:ln w="28575">
              <a:noFill/>
            </a:ln>
          </p:spPr>
          <p:txBody>
            <a:bodyPr wrap="none" rtlCol="0">
              <a:spAutoFit/>
            </a:bodyPr>
            <a:lstStyle/>
            <a:p>
              <a:r>
                <a:rPr lang="en-US" altLang="ja-JP" sz="2400" dirty="0" smtClean="0"/>
                <a:t>etc</a:t>
              </a:r>
              <a:endParaRPr kumimoji="1" lang="ja-JP" altLang="en-US" sz="2400" dirty="0"/>
            </a:p>
          </p:txBody>
        </p:sp>
        <p:sp>
          <p:nvSpPr>
            <p:cNvPr id="79" name="テキスト ボックス 78"/>
            <p:cNvSpPr txBox="1"/>
            <p:nvPr/>
          </p:nvSpPr>
          <p:spPr>
            <a:xfrm>
              <a:off x="4156985" y="3687415"/>
              <a:ext cx="595035" cy="461665"/>
            </a:xfrm>
            <a:prstGeom prst="rect">
              <a:avLst/>
            </a:prstGeom>
            <a:noFill/>
            <a:ln w="28575">
              <a:noFill/>
            </a:ln>
          </p:spPr>
          <p:txBody>
            <a:bodyPr wrap="none" rtlCol="0">
              <a:spAutoFit/>
            </a:bodyPr>
            <a:lstStyle/>
            <a:p>
              <a:r>
                <a:rPr lang="en-US" altLang="ja-JP" sz="2400" dirty="0" smtClean="0"/>
                <a:t>tux</a:t>
              </a:r>
              <a:endParaRPr kumimoji="1" lang="ja-JP" altLang="en-US" sz="2400" dirty="0"/>
            </a:p>
          </p:txBody>
        </p:sp>
        <p:cxnSp>
          <p:nvCxnSpPr>
            <p:cNvPr id="80" name="直線コネクタ 79"/>
            <p:cNvCxnSpPr>
              <a:stCxn id="69" idx="2"/>
              <a:endCxn id="76" idx="0"/>
            </p:cNvCxnSpPr>
            <p:nvPr/>
          </p:nvCxnSpPr>
          <p:spPr>
            <a:xfrm flipH="1">
              <a:off x="1269118" y="3212976"/>
              <a:ext cx="39878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a:stCxn id="69" idx="2"/>
              <a:endCxn id="77" idx="0"/>
            </p:cNvCxnSpPr>
            <p:nvPr/>
          </p:nvCxnSpPr>
          <p:spPr>
            <a:xfrm>
              <a:off x="1667901" y="3212976"/>
              <a:ext cx="390508"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a:stCxn id="70" idx="2"/>
              <a:endCxn id="78" idx="0"/>
            </p:cNvCxnSpPr>
            <p:nvPr/>
          </p:nvCxnSpPr>
          <p:spPr>
            <a:xfrm flipH="1">
              <a:off x="2690307" y="3212976"/>
              <a:ext cx="388767"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a:stCxn id="70" idx="2"/>
              <a:endCxn id="84" idx="0"/>
            </p:cNvCxnSpPr>
            <p:nvPr/>
          </p:nvCxnSpPr>
          <p:spPr>
            <a:xfrm>
              <a:off x="3079074" y="3212976"/>
              <a:ext cx="37901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テキスト ボックス 83"/>
            <p:cNvSpPr txBox="1"/>
            <p:nvPr/>
          </p:nvSpPr>
          <p:spPr>
            <a:xfrm>
              <a:off x="3203848" y="3687415"/>
              <a:ext cx="508473" cy="461665"/>
            </a:xfrm>
            <a:prstGeom prst="rect">
              <a:avLst/>
            </a:prstGeom>
            <a:noFill/>
            <a:ln w="28575">
              <a:noFill/>
            </a:ln>
          </p:spPr>
          <p:txBody>
            <a:bodyPr wrap="none" rtlCol="0">
              <a:spAutoFit/>
            </a:bodyPr>
            <a:lstStyle/>
            <a:p>
              <a:r>
                <a:rPr lang="en-US" altLang="ja-JP" sz="2400" dirty="0" err="1" smtClean="0"/>
                <a:t>tty</a:t>
              </a:r>
              <a:endParaRPr kumimoji="1" lang="ja-JP" altLang="en-US" sz="2400" dirty="0"/>
            </a:p>
          </p:txBody>
        </p:sp>
        <p:cxnSp>
          <p:nvCxnSpPr>
            <p:cNvPr id="85" name="直線コネクタ 84"/>
            <p:cNvCxnSpPr>
              <a:stCxn id="71" idx="2"/>
              <a:endCxn id="79" idx="0"/>
            </p:cNvCxnSpPr>
            <p:nvPr/>
          </p:nvCxnSpPr>
          <p:spPr>
            <a:xfrm flipH="1">
              <a:off x="4454503" y="3212976"/>
              <a:ext cx="3568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508104" y="3687415"/>
              <a:ext cx="596638" cy="461665"/>
            </a:xfrm>
            <a:prstGeom prst="rect">
              <a:avLst/>
            </a:prstGeom>
            <a:noFill/>
            <a:ln w="28575">
              <a:noFill/>
            </a:ln>
          </p:spPr>
          <p:txBody>
            <a:bodyPr wrap="none" rtlCol="0">
              <a:spAutoFit/>
            </a:bodyPr>
            <a:lstStyle/>
            <a:p>
              <a:r>
                <a:rPr kumimoji="1" lang="en-US" altLang="ja-JP" sz="2400" dirty="0" smtClean="0"/>
                <a:t>bin</a:t>
              </a:r>
              <a:endParaRPr kumimoji="1" lang="ja-JP" altLang="en-US" sz="2400" dirty="0"/>
            </a:p>
          </p:txBody>
        </p:sp>
        <p:cxnSp>
          <p:nvCxnSpPr>
            <p:cNvPr id="87" name="直線コネクタ 86"/>
            <p:cNvCxnSpPr>
              <a:stCxn id="72" idx="2"/>
              <a:endCxn id="86" idx="0"/>
            </p:cNvCxnSpPr>
            <p:nvPr/>
          </p:nvCxnSpPr>
          <p:spPr>
            <a:xfrm flipH="1">
              <a:off x="5806423" y="3212976"/>
              <a:ext cx="97952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テキスト ボックス 87"/>
            <p:cNvSpPr txBox="1"/>
            <p:nvPr/>
          </p:nvSpPr>
          <p:spPr>
            <a:xfrm>
              <a:off x="7678354" y="3687415"/>
              <a:ext cx="494046" cy="461665"/>
            </a:xfrm>
            <a:prstGeom prst="rect">
              <a:avLst/>
            </a:prstGeom>
            <a:noFill/>
            <a:ln w="28575">
              <a:noFill/>
            </a:ln>
          </p:spPr>
          <p:txBody>
            <a:bodyPr wrap="none" rtlCol="0">
              <a:spAutoFit/>
            </a:bodyPr>
            <a:lstStyle/>
            <a:p>
              <a:r>
                <a:rPr kumimoji="1" lang="en-US" altLang="ja-JP" sz="2400" dirty="0" smtClean="0"/>
                <a:t>lib</a:t>
              </a:r>
              <a:endParaRPr kumimoji="1" lang="ja-JP" altLang="en-US" sz="2400" dirty="0"/>
            </a:p>
          </p:txBody>
        </p:sp>
        <p:cxnSp>
          <p:nvCxnSpPr>
            <p:cNvPr id="89" name="直線コネクタ 88"/>
            <p:cNvCxnSpPr>
              <a:stCxn id="72" idx="2"/>
              <a:endCxn id="88" idx="0"/>
            </p:cNvCxnSpPr>
            <p:nvPr/>
          </p:nvCxnSpPr>
          <p:spPr>
            <a:xfrm>
              <a:off x="6785946" y="3212976"/>
              <a:ext cx="113943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テキスト ボックス 89"/>
            <p:cNvSpPr txBox="1"/>
            <p:nvPr/>
          </p:nvSpPr>
          <p:spPr>
            <a:xfrm>
              <a:off x="5124676" y="4623519"/>
              <a:ext cx="663964" cy="461665"/>
            </a:xfrm>
            <a:prstGeom prst="rect">
              <a:avLst/>
            </a:prstGeom>
            <a:noFill/>
            <a:ln w="28575">
              <a:noFill/>
            </a:ln>
          </p:spPr>
          <p:txBody>
            <a:bodyPr wrap="none" rtlCol="0">
              <a:spAutoFit/>
            </a:bodyPr>
            <a:lstStyle/>
            <a:p>
              <a:r>
                <a:rPr lang="en-US" altLang="ja-JP" sz="2400" dirty="0" err="1" smtClean="0"/>
                <a:t>gcc</a:t>
              </a:r>
              <a:endParaRPr kumimoji="1" lang="ja-JP" altLang="en-US" sz="2400" dirty="0"/>
            </a:p>
          </p:txBody>
        </p:sp>
        <p:cxnSp>
          <p:nvCxnSpPr>
            <p:cNvPr id="91" name="直線コネクタ 90"/>
            <p:cNvCxnSpPr>
              <a:stCxn id="86" idx="2"/>
              <a:endCxn id="90" idx="0"/>
            </p:cNvCxnSpPr>
            <p:nvPr/>
          </p:nvCxnSpPr>
          <p:spPr>
            <a:xfrm flipH="1">
              <a:off x="5456658" y="4149080"/>
              <a:ext cx="349765"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86" idx="2"/>
              <a:endCxn id="93" idx="0"/>
            </p:cNvCxnSpPr>
            <p:nvPr/>
          </p:nvCxnSpPr>
          <p:spPr>
            <a:xfrm>
              <a:off x="5806423" y="4149080"/>
              <a:ext cx="40745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5796136" y="4623519"/>
              <a:ext cx="835485" cy="461665"/>
            </a:xfrm>
            <a:prstGeom prst="rect">
              <a:avLst/>
            </a:prstGeom>
            <a:noFill/>
            <a:ln w="28575">
              <a:noFill/>
            </a:ln>
          </p:spPr>
          <p:txBody>
            <a:bodyPr wrap="none" rtlCol="0">
              <a:spAutoFit/>
            </a:bodyPr>
            <a:lstStyle/>
            <a:p>
              <a:r>
                <a:rPr lang="en-US" altLang="ja-JP" sz="2400" dirty="0" err="1" smtClean="0"/>
                <a:t>wget</a:t>
              </a:r>
              <a:endParaRPr kumimoji="1" lang="ja-JP" altLang="en-US" sz="2400" dirty="0"/>
            </a:p>
          </p:txBody>
        </p:sp>
        <p:sp>
          <p:nvSpPr>
            <p:cNvPr id="94" name="テキスト ボックス 93"/>
            <p:cNvSpPr txBox="1"/>
            <p:nvPr/>
          </p:nvSpPr>
          <p:spPr>
            <a:xfrm>
              <a:off x="7515561" y="4623519"/>
              <a:ext cx="1160895" cy="461665"/>
            </a:xfrm>
            <a:prstGeom prst="rect">
              <a:avLst/>
            </a:prstGeom>
            <a:noFill/>
            <a:ln w="28575">
              <a:noFill/>
            </a:ln>
          </p:spPr>
          <p:txBody>
            <a:bodyPr wrap="none" rtlCol="0">
              <a:spAutoFit/>
            </a:bodyPr>
            <a:lstStyle/>
            <a:p>
              <a:r>
                <a:rPr lang="en-US" altLang="ja-JP" sz="2400" dirty="0" err="1" smtClean="0"/>
                <a:t>libm.so</a:t>
              </a:r>
              <a:endParaRPr kumimoji="1" lang="ja-JP" altLang="en-US" sz="2400" dirty="0"/>
            </a:p>
          </p:txBody>
        </p:sp>
        <p:cxnSp>
          <p:nvCxnSpPr>
            <p:cNvPr id="95" name="直線コネクタ 94"/>
            <p:cNvCxnSpPr>
              <a:stCxn id="88" idx="2"/>
              <a:endCxn id="94" idx="0"/>
            </p:cNvCxnSpPr>
            <p:nvPr/>
          </p:nvCxnSpPr>
          <p:spPr>
            <a:xfrm>
              <a:off x="7925377" y="4149080"/>
              <a:ext cx="170632"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ルートディレクトリ</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木構造の根にあたるディレクトリ</a:t>
            </a:r>
            <a:endParaRPr lang="en-US" altLang="ja-JP" dirty="0" smtClean="0"/>
          </a:p>
          <a:p>
            <a:pPr lvl="1"/>
            <a:r>
              <a:rPr lang="ja-JP" altLang="en-US" dirty="0" smtClean="0"/>
              <a:t>「</a:t>
            </a:r>
            <a:r>
              <a:rPr lang="en-US" altLang="ja-JP" dirty="0" smtClean="0"/>
              <a:t>/</a:t>
            </a:r>
            <a:r>
              <a:rPr lang="ja-JP" altLang="en-US" dirty="0" smtClean="0"/>
              <a:t>」</a:t>
            </a:r>
            <a:r>
              <a:rPr lang="en-US" altLang="ja-JP" dirty="0" smtClean="0"/>
              <a:t>(</a:t>
            </a:r>
            <a:r>
              <a:rPr lang="ja-JP" altLang="en-US" dirty="0" smtClean="0"/>
              <a:t>スラッシュ</a:t>
            </a:r>
            <a:r>
              <a:rPr lang="en-US" altLang="ja-JP" dirty="0" smtClean="0"/>
              <a:t>)</a:t>
            </a:r>
            <a:r>
              <a:rPr lang="ja-JP" altLang="en-US" dirty="0" smtClean="0"/>
              <a:t>を使って表す</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29</a:t>
            </a:fld>
            <a:endParaRPr lang="ja-JP" altLang="en-US" dirty="0"/>
          </a:p>
        </p:txBody>
      </p:sp>
      <p:sp>
        <p:nvSpPr>
          <p:cNvPr id="35" name="正方形/長方形 34"/>
          <p:cNvSpPr/>
          <p:nvPr/>
        </p:nvSpPr>
        <p:spPr>
          <a:xfrm>
            <a:off x="4139952" y="2895327"/>
            <a:ext cx="360040" cy="2456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39"/>
          <p:cNvGrpSpPr/>
          <p:nvPr/>
        </p:nvGrpSpPr>
        <p:grpSpPr>
          <a:xfrm>
            <a:off x="719572" y="2780928"/>
            <a:ext cx="7704856" cy="3888432"/>
            <a:chOff x="971600" y="1196752"/>
            <a:chExt cx="7704856" cy="3888432"/>
          </a:xfrm>
        </p:grpSpPr>
        <p:sp>
          <p:nvSpPr>
            <p:cNvPr id="41" name="テキスト ボックス 40"/>
            <p:cNvSpPr txBox="1"/>
            <p:nvPr/>
          </p:nvSpPr>
          <p:spPr>
            <a:xfrm>
              <a:off x="4437187" y="1196752"/>
              <a:ext cx="269626" cy="461665"/>
            </a:xfrm>
            <a:prstGeom prst="rect">
              <a:avLst/>
            </a:prstGeom>
            <a:noFill/>
            <a:ln w="28575">
              <a:noFill/>
            </a:ln>
          </p:spPr>
          <p:txBody>
            <a:bodyPr wrap="none" rtlCol="0">
              <a:spAutoFit/>
            </a:bodyPr>
            <a:lstStyle/>
            <a:p>
              <a:r>
                <a:rPr kumimoji="1" lang="en-US" altLang="ja-JP" sz="2400" dirty="0" smtClean="0"/>
                <a:t>/</a:t>
              </a:r>
              <a:endParaRPr kumimoji="1" lang="ja-JP" altLang="en-US" sz="2400" dirty="0"/>
            </a:p>
          </p:txBody>
        </p:sp>
        <p:cxnSp>
          <p:nvCxnSpPr>
            <p:cNvPr id="42" name="直線コネクタ 41"/>
            <p:cNvCxnSpPr>
              <a:stCxn id="41" idx="2"/>
              <a:endCxn id="43" idx="0"/>
            </p:cNvCxnSpPr>
            <p:nvPr/>
          </p:nvCxnSpPr>
          <p:spPr>
            <a:xfrm flipH="1">
              <a:off x="1667901" y="1658417"/>
              <a:ext cx="2904099"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369582" y="2751311"/>
              <a:ext cx="596638" cy="461665"/>
            </a:xfrm>
            <a:prstGeom prst="rect">
              <a:avLst/>
            </a:prstGeom>
            <a:noFill/>
            <a:ln w="28575">
              <a:noFill/>
            </a:ln>
          </p:spPr>
          <p:txBody>
            <a:bodyPr wrap="none" rtlCol="0">
              <a:spAutoFit/>
            </a:bodyPr>
            <a:lstStyle/>
            <a:p>
              <a:r>
                <a:rPr lang="en-US" altLang="ja-JP" sz="2400" dirty="0" smtClean="0"/>
                <a:t>bin</a:t>
              </a:r>
              <a:endParaRPr kumimoji="1" lang="ja-JP" altLang="en-US" sz="2400" dirty="0"/>
            </a:p>
          </p:txBody>
        </p:sp>
        <p:sp>
          <p:nvSpPr>
            <p:cNvPr id="44" name="テキスト ボックス 43"/>
            <p:cNvSpPr txBox="1"/>
            <p:nvPr/>
          </p:nvSpPr>
          <p:spPr>
            <a:xfrm>
              <a:off x="2738275" y="2751311"/>
              <a:ext cx="681597" cy="461665"/>
            </a:xfrm>
            <a:prstGeom prst="rect">
              <a:avLst/>
            </a:prstGeom>
            <a:noFill/>
            <a:ln w="28575">
              <a:noFill/>
            </a:ln>
          </p:spPr>
          <p:txBody>
            <a:bodyPr wrap="none" rtlCol="0">
              <a:spAutoFit/>
            </a:bodyPr>
            <a:lstStyle/>
            <a:p>
              <a:r>
                <a:rPr lang="en-US" altLang="ja-JP" sz="2400" dirty="0" smtClean="0"/>
                <a:t>dev</a:t>
              </a:r>
              <a:endParaRPr kumimoji="1" lang="ja-JP" altLang="en-US" sz="2400" dirty="0"/>
            </a:p>
          </p:txBody>
        </p:sp>
        <p:sp>
          <p:nvSpPr>
            <p:cNvPr id="45" name="テキスト ボックス 44"/>
            <p:cNvSpPr txBox="1"/>
            <p:nvPr/>
          </p:nvSpPr>
          <p:spPr>
            <a:xfrm>
              <a:off x="4012333" y="2751311"/>
              <a:ext cx="955711" cy="461665"/>
            </a:xfrm>
            <a:prstGeom prst="rect">
              <a:avLst/>
            </a:prstGeom>
            <a:noFill/>
            <a:ln w="28575">
              <a:noFill/>
            </a:ln>
          </p:spPr>
          <p:txBody>
            <a:bodyPr wrap="none" rtlCol="0">
              <a:spAutoFit/>
            </a:bodyPr>
            <a:lstStyle/>
            <a:p>
              <a:r>
                <a:rPr kumimoji="1" lang="en-US" altLang="ja-JP" sz="2400" dirty="0" smtClean="0"/>
                <a:t>home</a:t>
              </a:r>
              <a:endParaRPr kumimoji="1" lang="ja-JP" altLang="en-US" sz="2400" dirty="0"/>
            </a:p>
          </p:txBody>
        </p:sp>
        <p:sp>
          <p:nvSpPr>
            <p:cNvPr id="46" name="テキスト ボックス 45"/>
            <p:cNvSpPr txBox="1"/>
            <p:nvPr/>
          </p:nvSpPr>
          <p:spPr>
            <a:xfrm>
              <a:off x="6479612" y="2751311"/>
              <a:ext cx="612668" cy="461665"/>
            </a:xfrm>
            <a:prstGeom prst="rect">
              <a:avLst/>
            </a:prstGeom>
            <a:noFill/>
            <a:ln w="28575">
              <a:noFill/>
            </a:ln>
          </p:spPr>
          <p:txBody>
            <a:bodyPr wrap="none" rtlCol="0">
              <a:spAutoFit/>
            </a:bodyPr>
            <a:lstStyle/>
            <a:p>
              <a:r>
                <a:rPr lang="en-US" altLang="ja-JP" sz="2400" dirty="0" err="1" smtClean="0"/>
                <a:t>usr</a:t>
              </a:r>
              <a:endParaRPr kumimoji="1" lang="ja-JP" altLang="en-US" sz="2400" dirty="0"/>
            </a:p>
          </p:txBody>
        </p:sp>
        <p:cxnSp>
          <p:nvCxnSpPr>
            <p:cNvPr id="47" name="直線コネクタ 46"/>
            <p:cNvCxnSpPr>
              <a:stCxn id="41" idx="2"/>
              <a:endCxn id="44" idx="0"/>
            </p:cNvCxnSpPr>
            <p:nvPr/>
          </p:nvCxnSpPr>
          <p:spPr>
            <a:xfrm flipH="1">
              <a:off x="3079074" y="1658417"/>
              <a:ext cx="149292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1" idx="2"/>
              <a:endCxn id="45" idx="0"/>
            </p:cNvCxnSpPr>
            <p:nvPr/>
          </p:nvCxnSpPr>
          <p:spPr>
            <a:xfrm flipH="1">
              <a:off x="4490189" y="1658417"/>
              <a:ext cx="81811"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41" idx="2"/>
              <a:endCxn id="46" idx="0"/>
            </p:cNvCxnSpPr>
            <p:nvPr/>
          </p:nvCxnSpPr>
          <p:spPr>
            <a:xfrm>
              <a:off x="4572000" y="1658417"/>
              <a:ext cx="221394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971600" y="3687415"/>
              <a:ext cx="595035" cy="461665"/>
            </a:xfrm>
            <a:prstGeom prst="rect">
              <a:avLst/>
            </a:prstGeom>
            <a:noFill/>
            <a:ln w="28575">
              <a:noFill/>
            </a:ln>
          </p:spPr>
          <p:txBody>
            <a:bodyPr wrap="none" rtlCol="0">
              <a:spAutoFit/>
            </a:bodyPr>
            <a:lstStyle/>
            <a:p>
              <a:r>
                <a:rPr lang="en-US" altLang="ja-JP" sz="2400" dirty="0" smtClean="0"/>
                <a:t>cat</a:t>
              </a:r>
              <a:endParaRPr kumimoji="1" lang="ja-JP" altLang="en-US" sz="2400" dirty="0"/>
            </a:p>
          </p:txBody>
        </p:sp>
        <p:sp>
          <p:nvSpPr>
            <p:cNvPr id="51" name="テキスト ボックス 50"/>
            <p:cNvSpPr txBox="1"/>
            <p:nvPr/>
          </p:nvSpPr>
          <p:spPr>
            <a:xfrm>
              <a:off x="1854667" y="3687415"/>
              <a:ext cx="407484" cy="461665"/>
            </a:xfrm>
            <a:prstGeom prst="rect">
              <a:avLst/>
            </a:prstGeom>
            <a:noFill/>
            <a:ln w="28575">
              <a:noFill/>
            </a:ln>
          </p:spPr>
          <p:txBody>
            <a:bodyPr wrap="none" rtlCol="0">
              <a:spAutoFit/>
            </a:bodyPr>
            <a:lstStyle/>
            <a:p>
              <a:r>
                <a:rPr kumimoji="1" lang="en-US" altLang="ja-JP" sz="2400" dirty="0" err="1" smtClean="0"/>
                <a:t>ls</a:t>
              </a:r>
              <a:endParaRPr kumimoji="1" lang="ja-JP" altLang="en-US" sz="2400" dirty="0"/>
            </a:p>
          </p:txBody>
        </p:sp>
        <p:sp>
          <p:nvSpPr>
            <p:cNvPr id="52" name="テキスト ボックス 51"/>
            <p:cNvSpPr txBox="1"/>
            <p:nvPr/>
          </p:nvSpPr>
          <p:spPr>
            <a:xfrm>
              <a:off x="2392789" y="3687415"/>
              <a:ext cx="595035" cy="461665"/>
            </a:xfrm>
            <a:prstGeom prst="rect">
              <a:avLst/>
            </a:prstGeom>
            <a:noFill/>
            <a:ln w="28575">
              <a:noFill/>
            </a:ln>
          </p:spPr>
          <p:txBody>
            <a:bodyPr wrap="none" rtlCol="0">
              <a:spAutoFit/>
            </a:bodyPr>
            <a:lstStyle/>
            <a:p>
              <a:r>
                <a:rPr lang="en-US" altLang="ja-JP" sz="2400" dirty="0" smtClean="0"/>
                <a:t>etc</a:t>
              </a:r>
              <a:endParaRPr kumimoji="1" lang="ja-JP" altLang="en-US" sz="2400" dirty="0"/>
            </a:p>
          </p:txBody>
        </p:sp>
        <p:sp>
          <p:nvSpPr>
            <p:cNvPr id="53" name="テキスト ボックス 52"/>
            <p:cNvSpPr txBox="1"/>
            <p:nvPr/>
          </p:nvSpPr>
          <p:spPr>
            <a:xfrm>
              <a:off x="4156985" y="3687415"/>
              <a:ext cx="595035" cy="461665"/>
            </a:xfrm>
            <a:prstGeom prst="rect">
              <a:avLst/>
            </a:prstGeom>
            <a:noFill/>
            <a:ln w="28575">
              <a:noFill/>
            </a:ln>
          </p:spPr>
          <p:txBody>
            <a:bodyPr wrap="none" rtlCol="0">
              <a:spAutoFit/>
            </a:bodyPr>
            <a:lstStyle/>
            <a:p>
              <a:r>
                <a:rPr lang="en-US" altLang="ja-JP" sz="2400" dirty="0" smtClean="0"/>
                <a:t>tux</a:t>
              </a:r>
              <a:endParaRPr kumimoji="1" lang="ja-JP" altLang="en-US" sz="2400" dirty="0"/>
            </a:p>
          </p:txBody>
        </p:sp>
        <p:cxnSp>
          <p:nvCxnSpPr>
            <p:cNvPr id="54" name="直線コネクタ 53"/>
            <p:cNvCxnSpPr>
              <a:stCxn id="43" idx="2"/>
              <a:endCxn id="50" idx="0"/>
            </p:cNvCxnSpPr>
            <p:nvPr/>
          </p:nvCxnSpPr>
          <p:spPr>
            <a:xfrm flipH="1">
              <a:off x="1269118" y="3212976"/>
              <a:ext cx="39878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43" idx="2"/>
              <a:endCxn id="51" idx="0"/>
            </p:cNvCxnSpPr>
            <p:nvPr/>
          </p:nvCxnSpPr>
          <p:spPr>
            <a:xfrm>
              <a:off x="1667901" y="3212976"/>
              <a:ext cx="390508"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4" idx="2"/>
              <a:endCxn id="52" idx="0"/>
            </p:cNvCxnSpPr>
            <p:nvPr/>
          </p:nvCxnSpPr>
          <p:spPr>
            <a:xfrm flipH="1">
              <a:off x="2690307" y="3212976"/>
              <a:ext cx="388767"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44" idx="2"/>
              <a:endCxn id="58" idx="0"/>
            </p:cNvCxnSpPr>
            <p:nvPr/>
          </p:nvCxnSpPr>
          <p:spPr>
            <a:xfrm>
              <a:off x="3079074" y="3212976"/>
              <a:ext cx="37901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203848" y="3687415"/>
              <a:ext cx="508473" cy="461665"/>
            </a:xfrm>
            <a:prstGeom prst="rect">
              <a:avLst/>
            </a:prstGeom>
            <a:noFill/>
            <a:ln w="28575">
              <a:noFill/>
            </a:ln>
          </p:spPr>
          <p:txBody>
            <a:bodyPr wrap="none" rtlCol="0">
              <a:spAutoFit/>
            </a:bodyPr>
            <a:lstStyle/>
            <a:p>
              <a:r>
                <a:rPr lang="en-US" altLang="ja-JP" sz="2400" dirty="0" err="1" smtClean="0"/>
                <a:t>tty</a:t>
              </a:r>
              <a:endParaRPr kumimoji="1" lang="ja-JP" altLang="en-US" sz="2400" dirty="0"/>
            </a:p>
          </p:txBody>
        </p:sp>
        <p:cxnSp>
          <p:nvCxnSpPr>
            <p:cNvPr id="59" name="直線コネクタ 58"/>
            <p:cNvCxnSpPr>
              <a:stCxn id="45" idx="2"/>
              <a:endCxn id="53" idx="0"/>
            </p:cNvCxnSpPr>
            <p:nvPr/>
          </p:nvCxnSpPr>
          <p:spPr>
            <a:xfrm flipH="1">
              <a:off x="4454503" y="3212976"/>
              <a:ext cx="3568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5508104" y="3687415"/>
              <a:ext cx="596638" cy="461665"/>
            </a:xfrm>
            <a:prstGeom prst="rect">
              <a:avLst/>
            </a:prstGeom>
            <a:noFill/>
            <a:ln w="28575">
              <a:noFill/>
            </a:ln>
          </p:spPr>
          <p:txBody>
            <a:bodyPr wrap="none" rtlCol="0">
              <a:spAutoFit/>
            </a:bodyPr>
            <a:lstStyle/>
            <a:p>
              <a:r>
                <a:rPr kumimoji="1" lang="en-US" altLang="ja-JP" sz="2400" dirty="0" smtClean="0"/>
                <a:t>bin</a:t>
              </a:r>
              <a:endParaRPr kumimoji="1" lang="ja-JP" altLang="en-US" sz="2400" dirty="0"/>
            </a:p>
          </p:txBody>
        </p:sp>
        <p:cxnSp>
          <p:nvCxnSpPr>
            <p:cNvPr id="61" name="直線コネクタ 60"/>
            <p:cNvCxnSpPr>
              <a:stCxn id="46" idx="2"/>
              <a:endCxn id="60" idx="0"/>
            </p:cNvCxnSpPr>
            <p:nvPr/>
          </p:nvCxnSpPr>
          <p:spPr>
            <a:xfrm flipH="1">
              <a:off x="5806423" y="3212976"/>
              <a:ext cx="97952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7678354" y="3687415"/>
              <a:ext cx="494046" cy="461665"/>
            </a:xfrm>
            <a:prstGeom prst="rect">
              <a:avLst/>
            </a:prstGeom>
            <a:noFill/>
            <a:ln w="28575">
              <a:noFill/>
            </a:ln>
          </p:spPr>
          <p:txBody>
            <a:bodyPr wrap="none" rtlCol="0">
              <a:spAutoFit/>
            </a:bodyPr>
            <a:lstStyle/>
            <a:p>
              <a:r>
                <a:rPr kumimoji="1" lang="en-US" altLang="ja-JP" sz="2400" dirty="0" smtClean="0"/>
                <a:t>lib</a:t>
              </a:r>
              <a:endParaRPr kumimoji="1" lang="ja-JP" altLang="en-US" sz="2400" dirty="0"/>
            </a:p>
          </p:txBody>
        </p:sp>
        <p:cxnSp>
          <p:nvCxnSpPr>
            <p:cNvPr id="63" name="直線コネクタ 62"/>
            <p:cNvCxnSpPr>
              <a:stCxn id="46" idx="2"/>
              <a:endCxn id="62" idx="0"/>
            </p:cNvCxnSpPr>
            <p:nvPr/>
          </p:nvCxnSpPr>
          <p:spPr>
            <a:xfrm>
              <a:off x="6785946" y="3212976"/>
              <a:ext cx="113943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5124676" y="4623519"/>
              <a:ext cx="663964" cy="461665"/>
            </a:xfrm>
            <a:prstGeom prst="rect">
              <a:avLst/>
            </a:prstGeom>
            <a:noFill/>
            <a:ln w="28575">
              <a:noFill/>
            </a:ln>
          </p:spPr>
          <p:txBody>
            <a:bodyPr wrap="none" rtlCol="0">
              <a:spAutoFit/>
            </a:bodyPr>
            <a:lstStyle/>
            <a:p>
              <a:r>
                <a:rPr lang="en-US" altLang="ja-JP" sz="2400" dirty="0" err="1" smtClean="0"/>
                <a:t>gcc</a:t>
              </a:r>
              <a:endParaRPr kumimoji="1" lang="ja-JP" altLang="en-US" sz="2400" dirty="0"/>
            </a:p>
          </p:txBody>
        </p:sp>
        <p:cxnSp>
          <p:nvCxnSpPr>
            <p:cNvPr id="65" name="直線コネクタ 64"/>
            <p:cNvCxnSpPr>
              <a:stCxn id="60" idx="2"/>
              <a:endCxn id="64" idx="0"/>
            </p:cNvCxnSpPr>
            <p:nvPr/>
          </p:nvCxnSpPr>
          <p:spPr>
            <a:xfrm flipH="1">
              <a:off x="5456658" y="4149080"/>
              <a:ext cx="349765"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0" idx="2"/>
              <a:endCxn id="67" idx="0"/>
            </p:cNvCxnSpPr>
            <p:nvPr/>
          </p:nvCxnSpPr>
          <p:spPr>
            <a:xfrm>
              <a:off x="5806423" y="4149080"/>
              <a:ext cx="40745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5796136" y="4623519"/>
              <a:ext cx="835485" cy="461665"/>
            </a:xfrm>
            <a:prstGeom prst="rect">
              <a:avLst/>
            </a:prstGeom>
            <a:noFill/>
            <a:ln w="28575">
              <a:noFill/>
            </a:ln>
          </p:spPr>
          <p:txBody>
            <a:bodyPr wrap="none" rtlCol="0">
              <a:spAutoFit/>
            </a:bodyPr>
            <a:lstStyle/>
            <a:p>
              <a:r>
                <a:rPr lang="en-US" altLang="ja-JP" sz="2400" dirty="0" err="1" smtClean="0"/>
                <a:t>wget</a:t>
              </a:r>
              <a:endParaRPr kumimoji="1" lang="ja-JP" altLang="en-US" sz="2400" dirty="0"/>
            </a:p>
          </p:txBody>
        </p:sp>
        <p:sp>
          <p:nvSpPr>
            <p:cNvPr id="68" name="テキスト ボックス 67"/>
            <p:cNvSpPr txBox="1"/>
            <p:nvPr/>
          </p:nvSpPr>
          <p:spPr>
            <a:xfrm>
              <a:off x="7515561" y="4623519"/>
              <a:ext cx="1160895" cy="461665"/>
            </a:xfrm>
            <a:prstGeom prst="rect">
              <a:avLst/>
            </a:prstGeom>
            <a:noFill/>
            <a:ln w="28575">
              <a:noFill/>
            </a:ln>
          </p:spPr>
          <p:txBody>
            <a:bodyPr wrap="none" rtlCol="0">
              <a:spAutoFit/>
            </a:bodyPr>
            <a:lstStyle/>
            <a:p>
              <a:r>
                <a:rPr lang="en-US" altLang="ja-JP" sz="2400" dirty="0" err="1" smtClean="0"/>
                <a:t>libm.so</a:t>
              </a:r>
              <a:endParaRPr kumimoji="1" lang="ja-JP" altLang="en-US" sz="2400" dirty="0"/>
            </a:p>
          </p:txBody>
        </p:sp>
        <p:cxnSp>
          <p:nvCxnSpPr>
            <p:cNvPr id="69" name="直線コネクタ 68"/>
            <p:cNvCxnSpPr>
              <a:stCxn id="62" idx="2"/>
              <a:endCxn id="68" idx="0"/>
            </p:cNvCxnSpPr>
            <p:nvPr/>
          </p:nvCxnSpPr>
          <p:spPr>
            <a:xfrm>
              <a:off x="7925377" y="4149080"/>
              <a:ext cx="170632"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ワーキングディレクトリ</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現在作業を行っているディレクトリ</a:t>
            </a:r>
            <a:endParaRPr lang="en-US" altLang="ja-JP" dirty="0" smtClean="0"/>
          </a:p>
          <a:p>
            <a:pPr lvl="1"/>
            <a:r>
              <a:rPr lang="ja-JP" altLang="en-US" dirty="0" smtClean="0"/>
              <a:t>「カレントディレクトリ」と呼ばれることもある</a:t>
            </a:r>
            <a:endParaRPr lang="en-US" altLang="ja-JP" dirty="0" smtClean="0"/>
          </a:p>
          <a:p>
            <a:pPr lvl="1"/>
            <a:r>
              <a:rPr lang="ja-JP" altLang="en-US" dirty="0" smtClean="0"/>
              <a:t>「</a:t>
            </a:r>
            <a:r>
              <a:rPr lang="en-US" altLang="ja-JP" dirty="0" smtClean="0"/>
              <a:t>.</a:t>
            </a:r>
            <a:r>
              <a:rPr lang="ja-JP" altLang="en-US" dirty="0" smtClean="0"/>
              <a:t>」</a:t>
            </a:r>
            <a:r>
              <a:rPr lang="en-US" altLang="ja-JP" dirty="0" smtClean="0"/>
              <a:t>(</a:t>
            </a:r>
            <a:r>
              <a:rPr lang="ja-JP" altLang="en-US" dirty="0" smtClean="0"/>
              <a:t>ドット</a:t>
            </a:r>
            <a:r>
              <a:rPr lang="en-US" altLang="ja-JP" dirty="0" smtClean="0"/>
              <a:t>)</a:t>
            </a:r>
            <a:r>
              <a:rPr lang="ja-JP" altLang="en-US" dirty="0" smtClean="0"/>
              <a:t>を使って表す</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30</a:t>
            </a:fld>
            <a:endParaRPr lang="ja-JP" altLang="en-US" dirty="0"/>
          </a:p>
        </p:txBody>
      </p:sp>
      <p:cxnSp>
        <p:nvCxnSpPr>
          <p:cNvPr id="36" name="直線コネクタ 35"/>
          <p:cNvCxnSpPr/>
          <p:nvPr/>
        </p:nvCxnSpPr>
        <p:spPr>
          <a:xfrm>
            <a:off x="6300192" y="4725144"/>
            <a:ext cx="50405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6516216" y="3573016"/>
            <a:ext cx="2304256" cy="646331"/>
          </a:xfrm>
          <a:prstGeom prst="rect">
            <a:avLst/>
          </a:prstGeom>
          <a:solidFill>
            <a:schemeClr val="bg1">
              <a:lumMod val="85000"/>
            </a:schemeClr>
          </a:solidFill>
        </p:spPr>
        <p:txBody>
          <a:bodyPr wrap="square" rtlCol="0">
            <a:spAutoFit/>
          </a:bodyPr>
          <a:lstStyle/>
          <a:p>
            <a:r>
              <a:rPr lang="en-US" altLang="ja-JP" dirty="0" smtClean="0">
                <a:latin typeface="ＭＳ ゴシック" pitchFamily="49" charset="-128"/>
                <a:ea typeface="ＭＳ ゴシック" pitchFamily="49" charset="-128"/>
              </a:rPr>
              <a:t>/</a:t>
            </a:r>
            <a:r>
              <a:rPr lang="en-US" altLang="ja-JP" dirty="0" err="1" smtClean="0">
                <a:latin typeface="ＭＳ ゴシック" pitchFamily="49" charset="-128"/>
                <a:ea typeface="ＭＳ ゴシック" pitchFamily="49" charset="-128"/>
              </a:rPr>
              <a:t>usr</a:t>
            </a:r>
            <a:r>
              <a:rPr lang="ja-JP" altLang="en-US" dirty="0" smtClean="0">
                <a:latin typeface="ＭＳ ゴシック" pitchFamily="49" charset="-128"/>
                <a:ea typeface="ＭＳ ゴシック" pitchFamily="49" charset="-128"/>
              </a:rPr>
              <a:t>で作業中の場合、</a:t>
            </a:r>
            <a:endParaRPr lang="en-US" altLang="ja-JP" dirty="0" smtClean="0">
              <a:latin typeface="ＭＳ ゴシック" pitchFamily="49" charset="-128"/>
              <a:ea typeface="ＭＳ ゴシック" pitchFamily="49" charset="-128"/>
            </a:endParaRPr>
          </a:p>
          <a:p>
            <a:r>
              <a:rPr lang="en-US" altLang="ja-JP" dirty="0" smtClean="0">
                <a:latin typeface="ＭＳ ゴシック" pitchFamily="49" charset="-128"/>
                <a:ea typeface="ＭＳ ゴシック" pitchFamily="49" charset="-128"/>
              </a:rPr>
              <a:t>.</a:t>
            </a:r>
            <a:r>
              <a:rPr lang="ja-JP" altLang="en-US" dirty="0" smtClean="0">
                <a:latin typeface="ＭＳ ゴシック" pitchFamily="49" charset="-128"/>
                <a:ea typeface="ＭＳ ゴシック" pitchFamily="49" charset="-128"/>
              </a:rPr>
              <a:t>は</a:t>
            </a:r>
            <a:r>
              <a:rPr lang="en-US" altLang="ja-JP" dirty="0" smtClean="0">
                <a:latin typeface="ＭＳ ゴシック" pitchFamily="49" charset="-128"/>
                <a:ea typeface="ＭＳ ゴシック" pitchFamily="49" charset="-128"/>
              </a:rPr>
              <a:t>/</a:t>
            </a:r>
            <a:r>
              <a:rPr lang="en-US" altLang="ja-JP" dirty="0" err="1" smtClean="0">
                <a:latin typeface="ＭＳ ゴシック" pitchFamily="49" charset="-128"/>
                <a:ea typeface="ＭＳ ゴシック" pitchFamily="49" charset="-128"/>
              </a:rPr>
              <a:t>usr</a:t>
            </a:r>
            <a:r>
              <a:rPr lang="ja-JP" altLang="en-US" dirty="0" smtClean="0">
                <a:latin typeface="ＭＳ ゴシック" pitchFamily="49" charset="-128"/>
                <a:ea typeface="ＭＳ ゴシック" pitchFamily="49" charset="-128"/>
              </a:rPr>
              <a:t>を表す</a:t>
            </a:r>
            <a:endParaRPr kumimoji="1" lang="ja-JP" altLang="en-US" dirty="0">
              <a:latin typeface="ＭＳ ゴシック" pitchFamily="49" charset="-128"/>
              <a:ea typeface="ＭＳ ゴシック" pitchFamily="49" charset="-128"/>
            </a:endParaRPr>
          </a:p>
        </p:txBody>
      </p:sp>
      <p:sp>
        <p:nvSpPr>
          <p:cNvPr id="71" name="テキスト ボックス 70"/>
          <p:cNvSpPr txBox="1"/>
          <p:nvPr/>
        </p:nvSpPr>
        <p:spPr>
          <a:xfrm>
            <a:off x="5762865" y="4345940"/>
            <a:ext cx="537327" cy="523220"/>
          </a:xfrm>
          <a:prstGeom prst="rect">
            <a:avLst/>
          </a:prstGeom>
          <a:noFill/>
        </p:spPr>
        <p:txBody>
          <a:bodyPr wrap="none" rtlCol="0">
            <a:spAutoFit/>
          </a:bodyPr>
          <a:lstStyle/>
          <a:p>
            <a:r>
              <a:rPr kumimoji="1" lang="en-US" altLang="ja-JP" sz="2800" dirty="0" smtClean="0">
                <a:solidFill>
                  <a:srgbClr val="FF0000"/>
                </a:solidFill>
                <a:latin typeface="+mn-lt"/>
              </a:rPr>
              <a:t>. =</a:t>
            </a:r>
            <a:endParaRPr kumimoji="1" lang="ja-JP" altLang="en-US" sz="2800" dirty="0">
              <a:solidFill>
                <a:srgbClr val="FF0000"/>
              </a:solidFill>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39"/>
          <p:cNvGrpSpPr/>
          <p:nvPr/>
        </p:nvGrpSpPr>
        <p:grpSpPr>
          <a:xfrm>
            <a:off x="719572" y="2780928"/>
            <a:ext cx="7704856" cy="3888432"/>
            <a:chOff x="971600" y="1196752"/>
            <a:chExt cx="7704856" cy="3888432"/>
          </a:xfrm>
        </p:grpSpPr>
        <p:sp>
          <p:nvSpPr>
            <p:cNvPr id="41" name="テキスト ボックス 40"/>
            <p:cNvSpPr txBox="1"/>
            <p:nvPr/>
          </p:nvSpPr>
          <p:spPr>
            <a:xfrm>
              <a:off x="4437187" y="1196752"/>
              <a:ext cx="269626" cy="461665"/>
            </a:xfrm>
            <a:prstGeom prst="rect">
              <a:avLst/>
            </a:prstGeom>
            <a:noFill/>
            <a:ln w="28575">
              <a:noFill/>
            </a:ln>
          </p:spPr>
          <p:txBody>
            <a:bodyPr wrap="none" rtlCol="0">
              <a:spAutoFit/>
            </a:bodyPr>
            <a:lstStyle/>
            <a:p>
              <a:r>
                <a:rPr kumimoji="1" lang="en-US" altLang="ja-JP" sz="2400" dirty="0" smtClean="0"/>
                <a:t>/</a:t>
              </a:r>
              <a:endParaRPr kumimoji="1" lang="ja-JP" altLang="en-US" sz="2400" dirty="0"/>
            </a:p>
          </p:txBody>
        </p:sp>
        <p:cxnSp>
          <p:nvCxnSpPr>
            <p:cNvPr id="42" name="直線コネクタ 41"/>
            <p:cNvCxnSpPr>
              <a:stCxn id="41" idx="2"/>
              <a:endCxn id="43" idx="0"/>
            </p:cNvCxnSpPr>
            <p:nvPr/>
          </p:nvCxnSpPr>
          <p:spPr>
            <a:xfrm flipH="1">
              <a:off x="1667901" y="1658417"/>
              <a:ext cx="2904099"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369582" y="2751311"/>
              <a:ext cx="596638" cy="461665"/>
            </a:xfrm>
            <a:prstGeom prst="rect">
              <a:avLst/>
            </a:prstGeom>
            <a:noFill/>
            <a:ln w="28575">
              <a:noFill/>
            </a:ln>
          </p:spPr>
          <p:txBody>
            <a:bodyPr wrap="none" rtlCol="0">
              <a:spAutoFit/>
            </a:bodyPr>
            <a:lstStyle/>
            <a:p>
              <a:r>
                <a:rPr lang="en-US" altLang="ja-JP" sz="2400" dirty="0" smtClean="0"/>
                <a:t>bin</a:t>
              </a:r>
              <a:endParaRPr kumimoji="1" lang="ja-JP" altLang="en-US" sz="2400" dirty="0"/>
            </a:p>
          </p:txBody>
        </p:sp>
        <p:sp>
          <p:nvSpPr>
            <p:cNvPr id="44" name="テキスト ボックス 43"/>
            <p:cNvSpPr txBox="1"/>
            <p:nvPr/>
          </p:nvSpPr>
          <p:spPr>
            <a:xfrm>
              <a:off x="2738275" y="2751311"/>
              <a:ext cx="681597" cy="461665"/>
            </a:xfrm>
            <a:prstGeom prst="rect">
              <a:avLst/>
            </a:prstGeom>
            <a:noFill/>
            <a:ln w="28575">
              <a:noFill/>
            </a:ln>
          </p:spPr>
          <p:txBody>
            <a:bodyPr wrap="none" rtlCol="0">
              <a:spAutoFit/>
            </a:bodyPr>
            <a:lstStyle/>
            <a:p>
              <a:r>
                <a:rPr lang="en-US" altLang="ja-JP" sz="2400" dirty="0" smtClean="0"/>
                <a:t>dev</a:t>
              </a:r>
              <a:endParaRPr kumimoji="1" lang="ja-JP" altLang="en-US" sz="2400" dirty="0"/>
            </a:p>
          </p:txBody>
        </p:sp>
        <p:sp>
          <p:nvSpPr>
            <p:cNvPr id="45" name="テキスト ボックス 44"/>
            <p:cNvSpPr txBox="1"/>
            <p:nvPr/>
          </p:nvSpPr>
          <p:spPr>
            <a:xfrm>
              <a:off x="4012333" y="2751311"/>
              <a:ext cx="955711" cy="461665"/>
            </a:xfrm>
            <a:prstGeom prst="rect">
              <a:avLst/>
            </a:prstGeom>
            <a:noFill/>
            <a:ln w="28575">
              <a:noFill/>
            </a:ln>
          </p:spPr>
          <p:txBody>
            <a:bodyPr wrap="none" rtlCol="0">
              <a:spAutoFit/>
            </a:bodyPr>
            <a:lstStyle/>
            <a:p>
              <a:r>
                <a:rPr kumimoji="1" lang="en-US" altLang="ja-JP" sz="2400" dirty="0" smtClean="0"/>
                <a:t>home</a:t>
              </a:r>
              <a:endParaRPr kumimoji="1" lang="ja-JP" altLang="en-US" sz="2400" dirty="0"/>
            </a:p>
          </p:txBody>
        </p:sp>
        <p:sp>
          <p:nvSpPr>
            <p:cNvPr id="46" name="テキスト ボックス 45"/>
            <p:cNvSpPr txBox="1"/>
            <p:nvPr/>
          </p:nvSpPr>
          <p:spPr>
            <a:xfrm>
              <a:off x="6479612" y="2751311"/>
              <a:ext cx="612668" cy="461665"/>
            </a:xfrm>
            <a:prstGeom prst="rect">
              <a:avLst/>
            </a:prstGeom>
            <a:noFill/>
            <a:ln w="28575">
              <a:noFill/>
            </a:ln>
          </p:spPr>
          <p:txBody>
            <a:bodyPr wrap="none" rtlCol="0">
              <a:spAutoFit/>
            </a:bodyPr>
            <a:lstStyle/>
            <a:p>
              <a:r>
                <a:rPr lang="en-US" altLang="ja-JP" sz="2400" dirty="0" err="1" smtClean="0"/>
                <a:t>usr</a:t>
              </a:r>
              <a:endParaRPr kumimoji="1" lang="ja-JP" altLang="en-US" sz="2400" dirty="0"/>
            </a:p>
          </p:txBody>
        </p:sp>
        <p:cxnSp>
          <p:nvCxnSpPr>
            <p:cNvPr id="47" name="直線コネクタ 46"/>
            <p:cNvCxnSpPr>
              <a:stCxn id="41" idx="2"/>
              <a:endCxn id="44" idx="0"/>
            </p:cNvCxnSpPr>
            <p:nvPr/>
          </p:nvCxnSpPr>
          <p:spPr>
            <a:xfrm flipH="1">
              <a:off x="3079074" y="1658417"/>
              <a:ext cx="149292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1" idx="2"/>
              <a:endCxn id="45" idx="0"/>
            </p:cNvCxnSpPr>
            <p:nvPr/>
          </p:nvCxnSpPr>
          <p:spPr>
            <a:xfrm flipH="1">
              <a:off x="4490189" y="1658417"/>
              <a:ext cx="81811"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41" idx="2"/>
              <a:endCxn id="46" idx="0"/>
            </p:cNvCxnSpPr>
            <p:nvPr/>
          </p:nvCxnSpPr>
          <p:spPr>
            <a:xfrm>
              <a:off x="4572000" y="1658417"/>
              <a:ext cx="221394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971600" y="3687415"/>
              <a:ext cx="595035" cy="461665"/>
            </a:xfrm>
            <a:prstGeom prst="rect">
              <a:avLst/>
            </a:prstGeom>
            <a:noFill/>
            <a:ln w="28575">
              <a:noFill/>
            </a:ln>
          </p:spPr>
          <p:txBody>
            <a:bodyPr wrap="none" rtlCol="0">
              <a:spAutoFit/>
            </a:bodyPr>
            <a:lstStyle/>
            <a:p>
              <a:r>
                <a:rPr lang="en-US" altLang="ja-JP" sz="2400" dirty="0" smtClean="0"/>
                <a:t>cat</a:t>
              </a:r>
              <a:endParaRPr kumimoji="1" lang="ja-JP" altLang="en-US" sz="2400" dirty="0"/>
            </a:p>
          </p:txBody>
        </p:sp>
        <p:sp>
          <p:nvSpPr>
            <p:cNvPr id="51" name="テキスト ボックス 50"/>
            <p:cNvSpPr txBox="1"/>
            <p:nvPr/>
          </p:nvSpPr>
          <p:spPr>
            <a:xfrm>
              <a:off x="1854667" y="3687415"/>
              <a:ext cx="407484" cy="461665"/>
            </a:xfrm>
            <a:prstGeom prst="rect">
              <a:avLst/>
            </a:prstGeom>
            <a:noFill/>
            <a:ln w="28575">
              <a:noFill/>
            </a:ln>
          </p:spPr>
          <p:txBody>
            <a:bodyPr wrap="none" rtlCol="0">
              <a:spAutoFit/>
            </a:bodyPr>
            <a:lstStyle/>
            <a:p>
              <a:r>
                <a:rPr kumimoji="1" lang="en-US" altLang="ja-JP" sz="2400" dirty="0" err="1" smtClean="0"/>
                <a:t>ls</a:t>
              </a:r>
              <a:endParaRPr kumimoji="1" lang="ja-JP" altLang="en-US" sz="2400" dirty="0"/>
            </a:p>
          </p:txBody>
        </p:sp>
        <p:sp>
          <p:nvSpPr>
            <p:cNvPr id="52" name="テキスト ボックス 51"/>
            <p:cNvSpPr txBox="1"/>
            <p:nvPr/>
          </p:nvSpPr>
          <p:spPr>
            <a:xfrm>
              <a:off x="2392789" y="3687415"/>
              <a:ext cx="595035" cy="461665"/>
            </a:xfrm>
            <a:prstGeom prst="rect">
              <a:avLst/>
            </a:prstGeom>
            <a:noFill/>
            <a:ln w="28575">
              <a:noFill/>
            </a:ln>
          </p:spPr>
          <p:txBody>
            <a:bodyPr wrap="none" rtlCol="0">
              <a:spAutoFit/>
            </a:bodyPr>
            <a:lstStyle/>
            <a:p>
              <a:r>
                <a:rPr lang="en-US" altLang="ja-JP" sz="2400" dirty="0" smtClean="0"/>
                <a:t>etc</a:t>
              </a:r>
              <a:endParaRPr kumimoji="1" lang="ja-JP" altLang="en-US" sz="2400" dirty="0"/>
            </a:p>
          </p:txBody>
        </p:sp>
        <p:sp>
          <p:nvSpPr>
            <p:cNvPr id="53" name="テキスト ボックス 52"/>
            <p:cNvSpPr txBox="1"/>
            <p:nvPr/>
          </p:nvSpPr>
          <p:spPr>
            <a:xfrm>
              <a:off x="4156985" y="3687415"/>
              <a:ext cx="595035" cy="461665"/>
            </a:xfrm>
            <a:prstGeom prst="rect">
              <a:avLst/>
            </a:prstGeom>
            <a:noFill/>
            <a:ln w="28575">
              <a:noFill/>
            </a:ln>
          </p:spPr>
          <p:txBody>
            <a:bodyPr wrap="none" rtlCol="0">
              <a:spAutoFit/>
            </a:bodyPr>
            <a:lstStyle/>
            <a:p>
              <a:r>
                <a:rPr lang="en-US" altLang="ja-JP" sz="2400" dirty="0" smtClean="0"/>
                <a:t>tux</a:t>
              </a:r>
              <a:endParaRPr kumimoji="1" lang="ja-JP" altLang="en-US" sz="2400" dirty="0"/>
            </a:p>
          </p:txBody>
        </p:sp>
        <p:cxnSp>
          <p:nvCxnSpPr>
            <p:cNvPr id="54" name="直線コネクタ 53"/>
            <p:cNvCxnSpPr>
              <a:stCxn id="43" idx="2"/>
              <a:endCxn id="50" idx="0"/>
            </p:cNvCxnSpPr>
            <p:nvPr/>
          </p:nvCxnSpPr>
          <p:spPr>
            <a:xfrm flipH="1">
              <a:off x="1269118" y="3212976"/>
              <a:ext cx="39878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43" idx="2"/>
              <a:endCxn id="51" idx="0"/>
            </p:cNvCxnSpPr>
            <p:nvPr/>
          </p:nvCxnSpPr>
          <p:spPr>
            <a:xfrm>
              <a:off x="1667901" y="3212976"/>
              <a:ext cx="390508"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4" idx="2"/>
              <a:endCxn id="52" idx="0"/>
            </p:cNvCxnSpPr>
            <p:nvPr/>
          </p:nvCxnSpPr>
          <p:spPr>
            <a:xfrm flipH="1">
              <a:off x="2690307" y="3212976"/>
              <a:ext cx="388767"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44" idx="2"/>
              <a:endCxn id="58" idx="0"/>
            </p:cNvCxnSpPr>
            <p:nvPr/>
          </p:nvCxnSpPr>
          <p:spPr>
            <a:xfrm>
              <a:off x="3079074" y="3212976"/>
              <a:ext cx="37901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203848" y="3687415"/>
              <a:ext cx="508473" cy="461665"/>
            </a:xfrm>
            <a:prstGeom prst="rect">
              <a:avLst/>
            </a:prstGeom>
            <a:noFill/>
            <a:ln w="28575">
              <a:noFill/>
            </a:ln>
          </p:spPr>
          <p:txBody>
            <a:bodyPr wrap="none" rtlCol="0">
              <a:spAutoFit/>
            </a:bodyPr>
            <a:lstStyle/>
            <a:p>
              <a:r>
                <a:rPr lang="en-US" altLang="ja-JP" sz="2400" dirty="0" err="1" smtClean="0"/>
                <a:t>tty</a:t>
              </a:r>
              <a:endParaRPr kumimoji="1" lang="ja-JP" altLang="en-US" sz="2400" dirty="0"/>
            </a:p>
          </p:txBody>
        </p:sp>
        <p:cxnSp>
          <p:nvCxnSpPr>
            <p:cNvPr id="59" name="直線コネクタ 58"/>
            <p:cNvCxnSpPr>
              <a:stCxn id="45" idx="2"/>
              <a:endCxn id="53" idx="0"/>
            </p:cNvCxnSpPr>
            <p:nvPr/>
          </p:nvCxnSpPr>
          <p:spPr>
            <a:xfrm flipH="1">
              <a:off x="4454503" y="3212976"/>
              <a:ext cx="3568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5508104" y="3687415"/>
              <a:ext cx="596638" cy="461665"/>
            </a:xfrm>
            <a:prstGeom prst="rect">
              <a:avLst/>
            </a:prstGeom>
            <a:noFill/>
            <a:ln w="28575">
              <a:noFill/>
            </a:ln>
          </p:spPr>
          <p:txBody>
            <a:bodyPr wrap="none" rtlCol="0">
              <a:spAutoFit/>
            </a:bodyPr>
            <a:lstStyle/>
            <a:p>
              <a:r>
                <a:rPr kumimoji="1" lang="en-US" altLang="ja-JP" sz="2400" dirty="0" smtClean="0"/>
                <a:t>bin</a:t>
              </a:r>
              <a:endParaRPr kumimoji="1" lang="ja-JP" altLang="en-US" sz="2400" dirty="0"/>
            </a:p>
          </p:txBody>
        </p:sp>
        <p:cxnSp>
          <p:nvCxnSpPr>
            <p:cNvPr id="61" name="直線コネクタ 60"/>
            <p:cNvCxnSpPr>
              <a:stCxn id="46" idx="2"/>
              <a:endCxn id="60" idx="0"/>
            </p:cNvCxnSpPr>
            <p:nvPr/>
          </p:nvCxnSpPr>
          <p:spPr>
            <a:xfrm flipH="1">
              <a:off x="5806423" y="3212976"/>
              <a:ext cx="97952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7678354" y="3687415"/>
              <a:ext cx="494046" cy="461665"/>
            </a:xfrm>
            <a:prstGeom prst="rect">
              <a:avLst/>
            </a:prstGeom>
            <a:noFill/>
            <a:ln w="28575">
              <a:noFill/>
            </a:ln>
          </p:spPr>
          <p:txBody>
            <a:bodyPr wrap="none" rtlCol="0">
              <a:spAutoFit/>
            </a:bodyPr>
            <a:lstStyle/>
            <a:p>
              <a:r>
                <a:rPr kumimoji="1" lang="en-US" altLang="ja-JP" sz="2400" dirty="0" smtClean="0"/>
                <a:t>lib</a:t>
              </a:r>
              <a:endParaRPr kumimoji="1" lang="ja-JP" altLang="en-US" sz="2400" dirty="0"/>
            </a:p>
          </p:txBody>
        </p:sp>
        <p:cxnSp>
          <p:nvCxnSpPr>
            <p:cNvPr id="63" name="直線コネクタ 62"/>
            <p:cNvCxnSpPr>
              <a:stCxn id="46" idx="2"/>
              <a:endCxn id="62" idx="0"/>
            </p:cNvCxnSpPr>
            <p:nvPr/>
          </p:nvCxnSpPr>
          <p:spPr>
            <a:xfrm>
              <a:off x="6785946" y="3212976"/>
              <a:ext cx="113943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5124676" y="4623519"/>
              <a:ext cx="663964" cy="461665"/>
            </a:xfrm>
            <a:prstGeom prst="rect">
              <a:avLst/>
            </a:prstGeom>
            <a:noFill/>
            <a:ln w="28575">
              <a:noFill/>
            </a:ln>
          </p:spPr>
          <p:txBody>
            <a:bodyPr wrap="none" rtlCol="0">
              <a:spAutoFit/>
            </a:bodyPr>
            <a:lstStyle/>
            <a:p>
              <a:r>
                <a:rPr lang="en-US" altLang="ja-JP" sz="2400" dirty="0" err="1" smtClean="0"/>
                <a:t>gcc</a:t>
              </a:r>
              <a:endParaRPr kumimoji="1" lang="ja-JP" altLang="en-US" sz="2400" dirty="0"/>
            </a:p>
          </p:txBody>
        </p:sp>
        <p:cxnSp>
          <p:nvCxnSpPr>
            <p:cNvPr id="65" name="直線コネクタ 64"/>
            <p:cNvCxnSpPr>
              <a:stCxn id="60" idx="2"/>
              <a:endCxn id="64" idx="0"/>
            </p:cNvCxnSpPr>
            <p:nvPr/>
          </p:nvCxnSpPr>
          <p:spPr>
            <a:xfrm flipH="1">
              <a:off x="5456658" y="4149080"/>
              <a:ext cx="349765"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0" idx="2"/>
              <a:endCxn id="67" idx="0"/>
            </p:cNvCxnSpPr>
            <p:nvPr/>
          </p:nvCxnSpPr>
          <p:spPr>
            <a:xfrm>
              <a:off x="5806423" y="4149080"/>
              <a:ext cx="40745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5796136" y="4623519"/>
              <a:ext cx="835485" cy="461665"/>
            </a:xfrm>
            <a:prstGeom prst="rect">
              <a:avLst/>
            </a:prstGeom>
            <a:noFill/>
            <a:ln w="28575">
              <a:noFill/>
            </a:ln>
          </p:spPr>
          <p:txBody>
            <a:bodyPr wrap="none" rtlCol="0">
              <a:spAutoFit/>
            </a:bodyPr>
            <a:lstStyle/>
            <a:p>
              <a:r>
                <a:rPr lang="en-US" altLang="ja-JP" sz="2400" dirty="0" err="1" smtClean="0"/>
                <a:t>wget</a:t>
              </a:r>
              <a:endParaRPr kumimoji="1" lang="ja-JP" altLang="en-US" sz="2400" dirty="0"/>
            </a:p>
          </p:txBody>
        </p:sp>
        <p:sp>
          <p:nvSpPr>
            <p:cNvPr id="68" name="テキスト ボックス 67"/>
            <p:cNvSpPr txBox="1"/>
            <p:nvPr/>
          </p:nvSpPr>
          <p:spPr>
            <a:xfrm>
              <a:off x="7515561" y="4623519"/>
              <a:ext cx="1160895" cy="461665"/>
            </a:xfrm>
            <a:prstGeom prst="rect">
              <a:avLst/>
            </a:prstGeom>
            <a:noFill/>
            <a:ln w="28575">
              <a:noFill/>
            </a:ln>
          </p:spPr>
          <p:txBody>
            <a:bodyPr wrap="none" rtlCol="0">
              <a:spAutoFit/>
            </a:bodyPr>
            <a:lstStyle/>
            <a:p>
              <a:r>
                <a:rPr lang="en-US" altLang="ja-JP" sz="2400" dirty="0" err="1" smtClean="0"/>
                <a:t>libm.so</a:t>
              </a:r>
              <a:endParaRPr kumimoji="1" lang="ja-JP" altLang="en-US" sz="2400" dirty="0"/>
            </a:p>
          </p:txBody>
        </p:sp>
        <p:cxnSp>
          <p:nvCxnSpPr>
            <p:cNvPr id="69" name="直線コネクタ 68"/>
            <p:cNvCxnSpPr>
              <a:stCxn id="62" idx="2"/>
              <a:endCxn id="68" idx="0"/>
            </p:cNvCxnSpPr>
            <p:nvPr/>
          </p:nvCxnSpPr>
          <p:spPr>
            <a:xfrm>
              <a:off x="7925377" y="4149080"/>
              <a:ext cx="170632"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4" name="タイトル 1"/>
          <p:cNvSpPr>
            <a:spLocks noGrp="1"/>
          </p:cNvSpPr>
          <p:nvPr>
            <p:ph type="title"/>
          </p:nvPr>
        </p:nvSpPr>
        <p:spPr>
          <a:xfrm>
            <a:off x="457200" y="274638"/>
            <a:ext cx="8229600" cy="850900"/>
          </a:xfrm>
        </p:spPr>
        <p:txBody>
          <a:bodyPr/>
          <a:lstStyle/>
          <a:p>
            <a:pPr algn="l"/>
            <a:r>
              <a:rPr lang="ja-JP" altLang="en-US" sz="4000" dirty="0" smtClean="0"/>
              <a:t>親ディレクトリ</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木構造における一つ上のディレクトリ</a:t>
            </a:r>
            <a:endParaRPr lang="en-US" altLang="ja-JP" dirty="0" smtClean="0"/>
          </a:p>
          <a:p>
            <a:pPr lvl="1"/>
            <a:r>
              <a:rPr lang="ja-JP" altLang="en-US" dirty="0" smtClean="0"/>
              <a:t>「</a:t>
            </a:r>
            <a:r>
              <a:rPr lang="en-US" altLang="ja-JP" dirty="0" smtClean="0"/>
              <a:t>..</a:t>
            </a:r>
            <a:r>
              <a:rPr lang="ja-JP" altLang="en-US" dirty="0" smtClean="0"/>
              <a:t>」</a:t>
            </a:r>
            <a:r>
              <a:rPr lang="en-US" altLang="ja-JP" dirty="0" smtClean="0"/>
              <a:t>(</a:t>
            </a:r>
            <a:r>
              <a:rPr lang="ja-JP" altLang="en-US" dirty="0" smtClean="0"/>
              <a:t>ドット</a:t>
            </a:r>
            <a:r>
              <a:rPr lang="en-US" altLang="ja-JP" dirty="0" smtClean="0"/>
              <a:t>2</a:t>
            </a:r>
            <a:r>
              <a:rPr lang="ja-JP" altLang="en-US" dirty="0" smtClean="0"/>
              <a:t>つ</a:t>
            </a:r>
            <a:r>
              <a:rPr lang="en-US" altLang="ja-JP" dirty="0" smtClean="0"/>
              <a:t>)</a:t>
            </a:r>
            <a:r>
              <a:rPr lang="ja-JP" altLang="en-US" dirty="0" smtClean="0"/>
              <a:t>を使って表す</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31</a:t>
            </a:fld>
            <a:endParaRPr lang="ja-JP" altLang="en-US" dirty="0"/>
          </a:p>
        </p:txBody>
      </p:sp>
      <p:cxnSp>
        <p:nvCxnSpPr>
          <p:cNvPr id="36" name="直線コネクタ 35"/>
          <p:cNvCxnSpPr/>
          <p:nvPr/>
        </p:nvCxnSpPr>
        <p:spPr>
          <a:xfrm>
            <a:off x="6300192" y="4725144"/>
            <a:ext cx="50405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5220072" y="2348880"/>
            <a:ext cx="2304256" cy="646331"/>
          </a:xfrm>
          <a:prstGeom prst="rect">
            <a:avLst/>
          </a:prstGeom>
          <a:solidFill>
            <a:schemeClr val="bg1">
              <a:lumMod val="85000"/>
            </a:schemeClr>
          </a:solidFill>
        </p:spPr>
        <p:txBody>
          <a:bodyPr wrap="square" rtlCol="0">
            <a:spAutoFit/>
          </a:bodyPr>
          <a:lstStyle/>
          <a:p>
            <a:r>
              <a:rPr lang="en-US" altLang="ja-JP" dirty="0" smtClean="0">
                <a:latin typeface="ＭＳ ゴシック" pitchFamily="49" charset="-128"/>
                <a:ea typeface="ＭＳ ゴシック" pitchFamily="49" charset="-128"/>
              </a:rPr>
              <a:t>/</a:t>
            </a:r>
            <a:r>
              <a:rPr lang="en-US" altLang="ja-JP" dirty="0" err="1" smtClean="0">
                <a:latin typeface="ＭＳ ゴシック" pitchFamily="49" charset="-128"/>
                <a:ea typeface="ＭＳ ゴシック" pitchFamily="49" charset="-128"/>
              </a:rPr>
              <a:t>usr</a:t>
            </a:r>
            <a:r>
              <a:rPr lang="ja-JP" altLang="en-US" dirty="0" smtClean="0">
                <a:latin typeface="ＭＳ ゴシック" pitchFamily="49" charset="-128"/>
                <a:ea typeface="ＭＳ ゴシック" pitchFamily="49" charset="-128"/>
              </a:rPr>
              <a:t>で作業中の場合、</a:t>
            </a:r>
            <a:endParaRPr lang="en-US" altLang="ja-JP" dirty="0" smtClean="0">
              <a:latin typeface="ＭＳ ゴシック" pitchFamily="49" charset="-128"/>
              <a:ea typeface="ＭＳ ゴシック" pitchFamily="49" charset="-128"/>
            </a:endParaRPr>
          </a:p>
          <a:p>
            <a:r>
              <a:rPr lang="en-US" altLang="ja-JP" dirty="0" smtClean="0">
                <a:latin typeface="ＭＳ ゴシック" pitchFamily="49" charset="-128"/>
                <a:ea typeface="ＭＳ ゴシック" pitchFamily="49" charset="-128"/>
              </a:rPr>
              <a:t>..</a:t>
            </a:r>
            <a:r>
              <a:rPr lang="ja-JP" altLang="en-US" dirty="0" smtClean="0">
                <a:latin typeface="ＭＳ ゴシック" pitchFamily="49" charset="-128"/>
                <a:ea typeface="ＭＳ ゴシック" pitchFamily="49" charset="-128"/>
              </a:rPr>
              <a:t>は</a:t>
            </a:r>
            <a:r>
              <a:rPr lang="en-US" altLang="ja-JP" dirty="0" smtClean="0">
                <a:latin typeface="ＭＳ ゴシック" pitchFamily="49" charset="-128"/>
                <a:ea typeface="ＭＳ ゴシック" pitchFamily="49" charset="-128"/>
              </a:rPr>
              <a:t>/</a:t>
            </a:r>
            <a:r>
              <a:rPr lang="ja-JP" altLang="en-US" dirty="0" smtClean="0">
                <a:latin typeface="ＭＳ ゴシック" pitchFamily="49" charset="-128"/>
                <a:ea typeface="ＭＳ ゴシック" pitchFamily="49" charset="-128"/>
              </a:rPr>
              <a:t>を表す</a:t>
            </a:r>
            <a:endParaRPr kumimoji="1" lang="ja-JP" altLang="en-US" dirty="0">
              <a:latin typeface="ＭＳ ゴシック" pitchFamily="49" charset="-128"/>
              <a:ea typeface="ＭＳ ゴシック" pitchFamily="49" charset="-128"/>
            </a:endParaRPr>
          </a:p>
        </p:txBody>
      </p:sp>
      <p:sp>
        <p:nvSpPr>
          <p:cNvPr id="38" name="フリーフォーム 37"/>
          <p:cNvSpPr/>
          <p:nvPr/>
        </p:nvSpPr>
        <p:spPr>
          <a:xfrm>
            <a:off x="4499992" y="3088760"/>
            <a:ext cx="2154264" cy="1348352"/>
          </a:xfrm>
          <a:custGeom>
            <a:avLst/>
            <a:gdLst>
              <a:gd name="connsiteX0" fmla="*/ 2154264 w 2154264"/>
              <a:gd name="connsiteY0" fmla="*/ 1348352 h 1348352"/>
              <a:gd name="connsiteX1" fmla="*/ 1394847 w 2154264"/>
              <a:gd name="connsiteY1" fmla="*/ 247973 h 1348352"/>
              <a:gd name="connsiteX2" fmla="*/ 0 w 2154264"/>
              <a:gd name="connsiteY2" fmla="*/ 0 h 1348352"/>
            </a:gdLst>
            <a:ahLst/>
            <a:cxnLst>
              <a:cxn ang="0">
                <a:pos x="connsiteX0" y="connsiteY0"/>
              </a:cxn>
              <a:cxn ang="0">
                <a:pos x="connsiteX1" y="connsiteY1"/>
              </a:cxn>
              <a:cxn ang="0">
                <a:pos x="connsiteX2" y="connsiteY2"/>
              </a:cxn>
            </a:cxnLst>
            <a:rect l="l" t="t" r="r" b="b"/>
            <a:pathLst>
              <a:path w="2154264" h="1348352">
                <a:moveTo>
                  <a:pt x="2154264" y="1348352"/>
                </a:moveTo>
                <a:cubicBezTo>
                  <a:pt x="1954077" y="910525"/>
                  <a:pt x="1753891" y="472698"/>
                  <a:pt x="1394847" y="247973"/>
                </a:cubicBezTo>
                <a:cubicBezTo>
                  <a:pt x="1035803" y="23248"/>
                  <a:pt x="517901" y="11624"/>
                  <a:pt x="0" y="0"/>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p:cNvSpPr txBox="1"/>
          <p:nvPr/>
        </p:nvSpPr>
        <p:spPr>
          <a:xfrm>
            <a:off x="3635896" y="2761764"/>
            <a:ext cx="628698" cy="523220"/>
          </a:xfrm>
          <a:prstGeom prst="rect">
            <a:avLst/>
          </a:prstGeom>
          <a:noFill/>
        </p:spPr>
        <p:txBody>
          <a:bodyPr wrap="none" rtlCol="0">
            <a:spAutoFit/>
          </a:bodyPr>
          <a:lstStyle/>
          <a:p>
            <a:r>
              <a:rPr kumimoji="1" lang="en-US" altLang="ja-JP" sz="2800" dirty="0" smtClean="0">
                <a:solidFill>
                  <a:srgbClr val="FF0000"/>
                </a:solidFill>
                <a:latin typeface="+mn-lt"/>
              </a:rPr>
              <a:t>.. =</a:t>
            </a:r>
            <a:endParaRPr kumimoji="1" lang="ja-JP" altLang="en-US" sz="2800" dirty="0">
              <a:solidFill>
                <a:srgbClr val="FF0000"/>
              </a:solidFill>
              <a:latin typeface="+mn-l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ホームディレクトリ</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ユーザごとに割り当てられたディレクトリ</a:t>
            </a:r>
            <a:endParaRPr lang="en-US" altLang="ja-JP" dirty="0" smtClean="0"/>
          </a:p>
          <a:p>
            <a:pPr lvl="1"/>
            <a:r>
              <a:rPr lang="en-US" altLang="ja-JP" dirty="0" smtClean="0"/>
              <a:t>(</a:t>
            </a:r>
            <a:r>
              <a:rPr lang="ja-JP" altLang="en-US" dirty="0" smtClean="0"/>
              <a:t>高機能なシェルでは</a:t>
            </a:r>
            <a:r>
              <a:rPr lang="en-US" altLang="ja-JP" dirty="0" smtClean="0"/>
              <a:t>)</a:t>
            </a:r>
            <a:r>
              <a:rPr lang="ja-JP" altLang="en-US" dirty="0" smtClean="0"/>
              <a:t>「</a:t>
            </a:r>
            <a:r>
              <a:rPr lang="en-US" altLang="ja-JP" dirty="0" smtClean="0"/>
              <a:t>~</a:t>
            </a:r>
            <a:r>
              <a:rPr lang="ja-JP" altLang="en-US" dirty="0" smtClean="0"/>
              <a:t>」</a:t>
            </a:r>
            <a:r>
              <a:rPr lang="en-US" altLang="ja-JP" dirty="0" smtClean="0"/>
              <a:t>(</a:t>
            </a:r>
            <a:r>
              <a:rPr lang="ja-JP" altLang="en-US" dirty="0" smtClean="0"/>
              <a:t>チルダ</a:t>
            </a:r>
            <a:r>
              <a:rPr lang="en-US" altLang="ja-JP" dirty="0" smtClean="0"/>
              <a:t>)</a:t>
            </a:r>
            <a:r>
              <a:rPr lang="ja-JP" altLang="en-US" dirty="0" smtClean="0"/>
              <a:t>を使って表す</a:t>
            </a:r>
            <a:endParaRPr lang="en-US" altLang="ja-JP" dirty="0" smtClean="0"/>
          </a:p>
          <a:p>
            <a:pPr lvl="2"/>
            <a:r>
              <a:rPr lang="ja-JP" altLang="en-US" dirty="0" smtClean="0"/>
              <a:t>プログラム</a:t>
            </a:r>
            <a:r>
              <a:rPr lang="en-US" altLang="ja-JP" dirty="0" smtClean="0"/>
              <a:t>(</a:t>
            </a:r>
            <a:r>
              <a:rPr lang="ja-JP" altLang="en-US" dirty="0" smtClean="0"/>
              <a:t>例</a:t>
            </a:r>
            <a:r>
              <a:rPr lang="en-US" altLang="ja-JP" dirty="0" smtClean="0"/>
              <a:t>: C</a:t>
            </a:r>
            <a:r>
              <a:rPr lang="ja-JP" altLang="en-US" dirty="0" smtClean="0"/>
              <a:t>言語</a:t>
            </a:r>
            <a:r>
              <a:rPr lang="en-US" altLang="ja-JP" dirty="0" smtClean="0"/>
              <a:t>)</a:t>
            </a:r>
            <a:r>
              <a:rPr lang="ja-JP" altLang="en-US" dirty="0" smtClean="0"/>
              <a:t>からは使えない</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32</a:t>
            </a:fld>
            <a:endParaRPr lang="ja-JP" altLang="en-US" dirty="0"/>
          </a:p>
        </p:txBody>
      </p:sp>
      <p:grpSp>
        <p:nvGrpSpPr>
          <p:cNvPr id="2" name="グループ化 34"/>
          <p:cNvGrpSpPr/>
          <p:nvPr/>
        </p:nvGrpSpPr>
        <p:grpSpPr>
          <a:xfrm>
            <a:off x="719572" y="2780928"/>
            <a:ext cx="7704856" cy="3888432"/>
            <a:chOff x="971600" y="1196752"/>
            <a:chExt cx="7704856" cy="3888432"/>
          </a:xfrm>
        </p:grpSpPr>
        <p:sp>
          <p:nvSpPr>
            <p:cNvPr id="36" name="テキスト ボックス 35"/>
            <p:cNvSpPr txBox="1"/>
            <p:nvPr/>
          </p:nvSpPr>
          <p:spPr>
            <a:xfrm>
              <a:off x="4437187" y="1196752"/>
              <a:ext cx="269626" cy="461665"/>
            </a:xfrm>
            <a:prstGeom prst="rect">
              <a:avLst/>
            </a:prstGeom>
            <a:noFill/>
            <a:ln w="28575">
              <a:noFill/>
            </a:ln>
          </p:spPr>
          <p:txBody>
            <a:bodyPr wrap="none" rtlCol="0">
              <a:spAutoFit/>
            </a:bodyPr>
            <a:lstStyle/>
            <a:p>
              <a:r>
                <a:rPr kumimoji="1" lang="en-US" altLang="ja-JP" sz="2400" dirty="0" smtClean="0"/>
                <a:t>/</a:t>
              </a:r>
              <a:endParaRPr kumimoji="1" lang="ja-JP" altLang="en-US" sz="2400" dirty="0"/>
            </a:p>
          </p:txBody>
        </p:sp>
        <p:cxnSp>
          <p:nvCxnSpPr>
            <p:cNvPr id="37" name="直線コネクタ 36"/>
            <p:cNvCxnSpPr>
              <a:stCxn id="36" idx="2"/>
              <a:endCxn id="38" idx="0"/>
            </p:cNvCxnSpPr>
            <p:nvPr/>
          </p:nvCxnSpPr>
          <p:spPr>
            <a:xfrm flipH="1">
              <a:off x="1667901" y="1658417"/>
              <a:ext cx="2904099"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テキスト ボックス 37"/>
            <p:cNvSpPr txBox="1"/>
            <p:nvPr/>
          </p:nvSpPr>
          <p:spPr>
            <a:xfrm>
              <a:off x="1369582" y="2751311"/>
              <a:ext cx="596638" cy="461665"/>
            </a:xfrm>
            <a:prstGeom prst="rect">
              <a:avLst/>
            </a:prstGeom>
            <a:noFill/>
            <a:ln w="28575">
              <a:noFill/>
            </a:ln>
          </p:spPr>
          <p:txBody>
            <a:bodyPr wrap="none" rtlCol="0">
              <a:spAutoFit/>
            </a:bodyPr>
            <a:lstStyle/>
            <a:p>
              <a:r>
                <a:rPr lang="en-US" altLang="ja-JP" sz="2400" dirty="0" smtClean="0"/>
                <a:t>bin</a:t>
              </a:r>
              <a:endParaRPr kumimoji="1" lang="ja-JP" altLang="en-US" sz="2400" dirty="0"/>
            </a:p>
          </p:txBody>
        </p:sp>
        <p:sp>
          <p:nvSpPr>
            <p:cNvPr id="39" name="テキスト ボックス 38"/>
            <p:cNvSpPr txBox="1"/>
            <p:nvPr/>
          </p:nvSpPr>
          <p:spPr>
            <a:xfrm>
              <a:off x="2738275" y="2751311"/>
              <a:ext cx="681597" cy="461665"/>
            </a:xfrm>
            <a:prstGeom prst="rect">
              <a:avLst/>
            </a:prstGeom>
            <a:noFill/>
            <a:ln w="28575">
              <a:noFill/>
            </a:ln>
          </p:spPr>
          <p:txBody>
            <a:bodyPr wrap="none" rtlCol="0">
              <a:spAutoFit/>
            </a:bodyPr>
            <a:lstStyle/>
            <a:p>
              <a:r>
                <a:rPr lang="en-US" altLang="ja-JP" sz="2400" dirty="0" smtClean="0"/>
                <a:t>dev</a:t>
              </a:r>
              <a:endParaRPr kumimoji="1" lang="ja-JP" altLang="en-US" sz="2400" dirty="0"/>
            </a:p>
          </p:txBody>
        </p:sp>
        <p:sp>
          <p:nvSpPr>
            <p:cNvPr id="40" name="テキスト ボックス 39"/>
            <p:cNvSpPr txBox="1"/>
            <p:nvPr/>
          </p:nvSpPr>
          <p:spPr>
            <a:xfrm>
              <a:off x="4012333" y="2751311"/>
              <a:ext cx="955711" cy="461665"/>
            </a:xfrm>
            <a:prstGeom prst="rect">
              <a:avLst/>
            </a:prstGeom>
            <a:noFill/>
            <a:ln w="28575">
              <a:noFill/>
            </a:ln>
          </p:spPr>
          <p:txBody>
            <a:bodyPr wrap="none" rtlCol="0">
              <a:spAutoFit/>
            </a:bodyPr>
            <a:lstStyle/>
            <a:p>
              <a:r>
                <a:rPr kumimoji="1" lang="en-US" altLang="ja-JP" sz="2400" dirty="0" smtClean="0"/>
                <a:t>home</a:t>
              </a:r>
              <a:endParaRPr kumimoji="1" lang="ja-JP" altLang="en-US" sz="2400" dirty="0"/>
            </a:p>
          </p:txBody>
        </p:sp>
        <p:sp>
          <p:nvSpPr>
            <p:cNvPr id="41" name="テキスト ボックス 40"/>
            <p:cNvSpPr txBox="1"/>
            <p:nvPr/>
          </p:nvSpPr>
          <p:spPr>
            <a:xfrm>
              <a:off x="6479612" y="2751311"/>
              <a:ext cx="612668" cy="461665"/>
            </a:xfrm>
            <a:prstGeom prst="rect">
              <a:avLst/>
            </a:prstGeom>
            <a:noFill/>
            <a:ln w="28575">
              <a:noFill/>
            </a:ln>
          </p:spPr>
          <p:txBody>
            <a:bodyPr wrap="none" rtlCol="0">
              <a:spAutoFit/>
            </a:bodyPr>
            <a:lstStyle/>
            <a:p>
              <a:r>
                <a:rPr lang="en-US" altLang="ja-JP" sz="2400" dirty="0" err="1" smtClean="0"/>
                <a:t>usr</a:t>
              </a:r>
              <a:endParaRPr kumimoji="1" lang="ja-JP" altLang="en-US" sz="2400" dirty="0"/>
            </a:p>
          </p:txBody>
        </p:sp>
        <p:cxnSp>
          <p:nvCxnSpPr>
            <p:cNvPr id="42" name="直線コネクタ 41"/>
            <p:cNvCxnSpPr>
              <a:stCxn id="36" idx="2"/>
              <a:endCxn id="39" idx="0"/>
            </p:cNvCxnSpPr>
            <p:nvPr/>
          </p:nvCxnSpPr>
          <p:spPr>
            <a:xfrm flipH="1">
              <a:off x="3079074" y="1658417"/>
              <a:ext cx="149292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36" idx="2"/>
              <a:endCxn id="40" idx="0"/>
            </p:cNvCxnSpPr>
            <p:nvPr/>
          </p:nvCxnSpPr>
          <p:spPr>
            <a:xfrm flipH="1">
              <a:off x="4490189" y="1658417"/>
              <a:ext cx="81811"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36" idx="2"/>
              <a:endCxn id="41" idx="0"/>
            </p:cNvCxnSpPr>
            <p:nvPr/>
          </p:nvCxnSpPr>
          <p:spPr>
            <a:xfrm>
              <a:off x="4572000" y="1658417"/>
              <a:ext cx="221394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971600" y="3687415"/>
              <a:ext cx="595035" cy="461665"/>
            </a:xfrm>
            <a:prstGeom prst="rect">
              <a:avLst/>
            </a:prstGeom>
            <a:noFill/>
            <a:ln w="28575">
              <a:noFill/>
            </a:ln>
          </p:spPr>
          <p:txBody>
            <a:bodyPr wrap="none" rtlCol="0">
              <a:spAutoFit/>
            </a:bodyPr>
            <a:lstStyle/>
            <a:p>
              <a:r>
                <a:rPr lang="en-US" altLang="ja-JP" sz="2400" dirty="0" smtClean="0"/>
                <a:t>cat</a:t>
              </a:r>
              <a:endParaRPr kumimoji="1" lang="ja-JP" altLang="en-US" sz="2400" dirty="0"/>
            </a:p>
          </p:txBody>
        </p:sp>
        <p:sp>
          <p:nvSpPr>
            <p:cNvPr id="46" name="テキスト ボックス 45"/>
            <p:cNvSpPr txBox="1"/>
            <p:nvPr/>
          </p:nvSpPr>
          <p:spPr>
            <a:xfrm>
              <a:off x="1854667" y="3687415"/>
              <a:ext cx="407484" cy="461665"/>
            </a:xfrm>
            <a:prstGeom prst="rect">
              <a:avLst/>
            </a:prstGeom>
            <a:noFill/>
            <a:ln w="28575">
              <a:noFill/>
            </a:ln>
          </p:spPr>
          <p:txBody>
            <a:bodyPr wrap="none" rtlCol="0">
              <a:spAutoFit/>
            </a:bodyPr>
            <a:lstStyle/>
            <a:p>
              <a:r>
                <a:rPr kumimoji="1" lang="en-US" altLang="ja-JP" sz="2400" dirty="0" err="1" smtClean="0"/>
                <a:t>ls</a:t>
              </a:r>
              <a:endParaRPr kumimoji="1" lang="ja-JP" altLang="en-US" sz="2400" dirty="0"/>
            </a:p>
          </p:txBody>
        </p:sp>
        <p:sp>
          <p:nvSpPr>
            <p:cNvPr id="47" name="テキスト ボックス 46"/>
            <p:cNvSpPr txBox="1"/>
            <p:nvPr/>
          </p:nvSpPr>
          <p:spPr>
            <a:xfrm>
              <a:off x="2392789" y="3687415"/>
              <a:ext cx="595035" cy="461665"/>
            </a:xfrm>
            <a:prstGeom prst="rect">
              <a:avLst/>
            </a:prstGeom>
            <a:noFill/>
            <a:ln w="28575">
              <a:noFill/>
            </a:ln>
          </p:spPr>
          <p:txBody>
            <a:bodyPr wrap="none" rtlCol="0">
              <a:spAutoFit/>
            </a:bodyPr>
            <a:lstStyle/>
            <a:p>
              <a:r>
                <a:rPr lang="en-US" altLang="ja-JP" sz="2400" dirty="0" smtClean="0"/>
                <a:t>etc</a:t>
              </a:r>
              <a:endParaRPr kumimoji="1" lang="ja-JP" altLang="en-US" sz="2400" dirty="0"/>
            </a:p>
          </p:txBody>
        </p:sp>
        <p:sp>
          <p:nvSpPr>
            <p:cNvPr id="48" name="テキスト ボックス 47"/>
            <p:cNvSpPr txBox="1"/>
            <p:nvPr/>
          </p:nvSpPr>
          <p:spPr>
            <a:xfrm>
              <a:off x="4156985" y="3687415"/>
              <a:ext cx="595035" cy="461665"/>
            </a:xfrm>
            <a:prstGeom prst="rect">
              <a:avLst/>
            </a:prstGeom>
            <a:noFill/>
            <a:ln w="28575">
              <a:noFill/>
            </a:ln>
          </p:spPr>
          <p:txBody>
            <a:bodyPr wrap="none" rtlCol="0">
              <a:spAutoFit/>
            </a:bodyPr>
            <a:lstStyle/>
            <a:p>
              <a:r>
                <a:rPr lang="en-US" altLang="ja-JP" sz="2400" dirty="0" smtClean="0"/>
                <a:t>tux</a:t>
              </a:r>
              <a:endParaRPr kumimoji="1" lang="ja-JP" altLang="en-US" sz="2400" dirty="0"/>
            </a:p>
          </p:txBody>
        </p:sp>
        <p:cxnSp>
          <p:nvCxnSpPr>
            <p:cNvPr id="49" name="直線コネクタ 48"/>
            <p:cNvCxnSpPr>
              <a:stCxn id="38" idx="2"/>
              <a:endCxn id="45" idx="0"/>
            </p:cNvCxnSpPr>
            <p:nvPr/>
          </p:nvCxnSpPr>
          <p:spPr>
            <a:xfrm flipH="1">
              <a:off x="1269118" y="3212976"/>
              <a:ext cx="39878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a:stCxn id="38" idx="2"/>
              <a:endCxn id="46" idx="0"/>
            </p:cNvCxnSpPr>
            <p:nvPr/>
          </p:nvCxnSpPr>
          <p:spPr>
            <a:xfrm>
              <a:off x="1667901" y="3212976"/>
              <a:ext cx="390508"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a:stCxn id="39" idx="2"/>
              <a:endCxn id="47" idx="0"/>
            </p:cNvCxnSpPr>
            <p:nvPr/>
          </p:nvCxnSpPr>
          <p:spPr>
            <a:xfrm flipH="1">
              <a:off x="2690307" y="3212976"/>
              <a:ext cx="388767"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a:stCxn id="39" idx="2"/>
              <a:endCxn id="53" idx="0"/>
            </p:cNvCxnSpPr>
            <p:nvPr/>
          </p:nvCxnSpPr>
          <p:spPr>
            <a:xfrm>
              <a:off x="3079074" y="3212976"/>
              <a:ext cx="37901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3203848" y="3687415"/>
              <a:ext cx="508473" cy="461665"/>
            </a:xfrm>
            <a:prstGeom prst="rect">
              <a:avLst/>
            </a:prstGeom>
            <a:noFill/>
            <a:ln w="28575">
              <a:noFill/>
            </a:ln>
          </p:spPr>
          <p:txBody>
            <a:bodyPr wrap="none" rtlCol="0">
              <a:spAutoFit/>
            </a:bodyPr>
            <a:lstStyle/>
            <a:p>
              <a:r>
                <a:rPr lang="en-US" altLang="ja-JP" sz="2400" dirty="0" err="1" smtClean="0"/>
                <a:t>tty</a:t>
              </a:r>
              <a:endParaRPr kumimoji="1" lang="ja-JP" altLang="en-US" sz="2400" dirty="0"/>
            </a:p>
          </p:txBody>
        </p:sp>
        <p:cxnSp>
          <p:nvCxnSpPr>
            <p:cNvPr id="54" name="直線コネクタ 53"/>
            <p:cNvCxnSpPr>
              <a:stCxn id="40" idx="2"/>
              <a:endCxn id="48" idx="0"/>
            </p:cNvCxnSpPr>
            <p:nvPr/>
          </p:nvCxnSpPr>
          <p:spPr>
            <a:xfrm flipH="1">
              <a:off x="4454503" y="3212976"/>
              <a:ext cx="3568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508104" y="3687415"/>
              <a:ext cx="596638" cy="461665"/>
            </a:xfrm>
            <a:prstGeom prst="rect">
              <a:avLst/>
            </a:prstGeom>
            <a:noFill/>
            <a:ln w="28575">
              <a:noFill/>
            </a:ln>
          </p:spPr>
          <p:txBody>
            <a:bodyPr wrap="none" rtlCol="0">
              <a:spAutoFit/>
            </a:bodyPr>
            <a:lstStyle/>
            <a:p>
              <a:r>
                <a:rPr kumimoji="1" lang="en-US" altLang="ja-JP" sz="2400" dirty="0" smtClean="0"/>
                <a:t>bin</a:t>
              </a:r>
              <a:endParaRPr kumimoji="1" lang="ja-JP" altLang="en-US" sz="2400" dirty="0"/>
            </a:p>
          </p:txBody>
        </p:sp>
        <p:cxnSp>
          <p:nvCxnSpPr>
            <p:cNvPr id="56" name="直線コネクタ 55"/>
            <p:cNvCxnSpPr/>
            <p:nvPr/>
          </p:nvCxnSpPr>
          <p:spPr>
            <a:xfrm flipH="1">
              <a:off x="5806423" y="3212976"/>
              <a:ext cx="97952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p:cNvSpPr txBox="1"/>
            <p:nvPr/>
          </p:nvSpPr>
          <p:spPr>
            <a:xfrm>
              <a:off x="7678354" y="3687415"/>
              <a:ext cx="494046" cy="461665"/>
            </a:xfrm>
            <a:prstGeom prst="rect">
              <a:avLst/>
            </a:prstGeom>
            <a:noFill/>
            <a:ln w="28575">
              <a:noFill/>
            </a:ln>
          </p:spPr>
          <p:txBody>
            <a:bodyPr wrap="none" rtlCol="0">
              <a:spAutoFit/>
            </a:bodyPr>
            <a:lstStyle/>
            <a:p>
              <a:r>
                <a:rPr kumimoji="1" lang="en-US" altLang="ja-JP" sz="2400" dirty="0" smtClean="0"/>
                <a:t>lib</a:t>
              </a:r>
              <a:endParaRPr kumimoji="1" lang="ja-JP" altLang="en-US" sz="2400" dirty="0"/>
            </a:p>
          </p:txBody>
        </p:sp>
        <p:cxnSp>
          <p:nvCxnSpPr>
            <p:cNvPr id="58" name="直線コネクタ 57"/>
            <p:cNvCxnSpPr>
              <a:stCxn id="41" idx="2"/>
              <a:endCxn id="57" idx="0"/>
            </p:cNvCxnSpPr>
            <p:nvPr/>
          </p:nvCxnSpPr>
          <p:spPr>
            <a:xfrm>
              <a:off x="6785946" y="3212976"/>
              <a:ext cx="113943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テキスト ボックス 58"/>
            <p:cNvSpPr txBox="1"/>
            <p:nvPr/>
          </p:nvSpPr>
          <p:spPr>
            <a:xfrm>
              <a:off x="5124676" y="4623519"/>
              <a:ext cx="663964" cy="461665"/>
            </a:xfrm>
            <a:prstGeom prst="rect">
              <a:avLst/>
            </a:prstGeom>
            <a:noFill/>
            <a:ln w="28575">
              <a:noFill/>
            </a:ln>
          </p:spPr>
          <p:txBody>
            <a:bodyPr wrap="none" rtlCol="0">
              <a:spAutoFit/>
            </a:bodyPr>
            <a:lstStyle/>
            <a:p>
              <a:r>
                <a:rPr lang="en-US" altLang="ja-JP" sz="2400" dirty="0" err="1" smtClean="0"/>
                <a:t>gcc</a:t>
              </a:r>
              <a:endParaRPr kumimoji="1" lang="ja-JP" altLang="en-US" sz="2400" dirty="0"/>
            </a:p>
          </p:txBody>
        </p:sp>
        <p:cxnSp>
          <p:nvCxnSpPr>
            <p:cNvPr id="60" name="直線コネクタ 59"/>
            <p:cNvCxnSpPr>
              <a:stCxn id="55" idx="2"/>
              <a:endCxn id="59" idx="0"/>
            </p:cNvCxnSpPr>
            <p:nvPr/>
          </p:nvCxnSpPr>
          <p:spPr>
            <a:xfrm flipH="1">
              <a:off x="5456658" y="4149080"/>
              <a:ext cx="349765"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a:stCxn id="55" idx="2"/>
              <a:endCxn id="62" idx="0"/>
            </p:cNvCxnSpPr>
            <p:nvPr/>
          </p:nvCxnSpPr>
          <p:spPr>
            <a:xfrm>
              <a:off x="5806423" y="4149080"/>
              <a:ext cx="40745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5796136" y="4623519"/>
              <a:ext cx="835485" cy="461665"/>
            </a:xfrm>
            <a:prstGeom prst="rect">
              <a:avLst/>
            </a:prstGeom>
            <a:noFill/>
            <a:ln w="28575">
              <a:noFill/>
            </a:ln>
          </p:spPr>
          <p:txBody>
            <a:bodyPr wrap="none" rtlCol="0">
              <a:spAutoFit/>
            </a:bodyPr>
            <a:lstStyle/>
            <a:p>
              <a:r>
                <a:rPr lang="en-US" altLang="ja-JP" sz="2400" dirty="0" err="1" smtClean="0"/>
                <a:t>wget</a:t>
              </a:r>
              <a:endParaRPr kumimoji="1" lang="ja-JP" altLang="en-US" sz="2400" dirty="0"/>
            </a:p>
          </p:txBody>
        </p:sp>
        <p:sp>
          <p:nvSpPr>
            <p:cNvPr id="63" name="テキスト ボックス 62"/>
            <p:cNvSpPr txBox="1"/>
            <p:nvPr/>
          </p:nvSpPr>
          <p:spPr>
            <a:xfrm>
              <a:off x="7515561" y="4623519"/>
              <a:ext cx="1160895" cy="461665"/>
            </a:xfrm>
            <a:prstGeom prst="rect">
              <a:avLst/>
            </a:prstGeom>
            <a:noFill/>
            <a:ln w="28575">
              <a:noFill/>
            </a:ln>
          </p:spPr>
          <p:txBody>
            <a:bodyPr wrap="none" rtlCol="0">
              <a:spAutoFit/>
            </a:bodyPr>
            <a:lstStyle/>
            <a:p>
              <a:r>
                <a:rPr lang="en-US" altLang="ja-JP" sz="2400" dirty="0" err="1" smtClean="0"/>
                <a:t>libm.so</a:t>
              </a:r>
              <a:endParaRPr kumimoji="1" lang="ja-JP" altLang="en-US" sz="2400" dirty="0"/>
            </a:p>
          </p:txBody>
        </p:sp>
        <p:cxnSp>
          <p:nvCxnSpPr>
            <p:cNvPr id="64" name="直線コネクタ 63"/>
            <p:cNvCxnSpPr>
              <a:stCxn id="57" idx="2"/>
              <a:endCxn id="63" idx="0"/>
            </p:cNvCxnSpPr>
            <p:nvPr/>
          </p:nvCxnSpPr>
          <p:spPr>
            <a:xfrm>
              <a:off x="7925377" y="4149080"/>
              <a:ext cx="170632"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7" name="テキスト ボックス 66"/>
          <p:cNvSpPr txBox="1"/>
          <p:nvPr/>
        </p:nvSpPr>
        <p:spPr>
          <a:xfrm>
            <a:off x="1979712" y="5807005"/>
            <a:ext cx="2736304" cy="646331"/>
          </a:xfrm>
          <a:prstGeom prst="rect">
            <a:avLst/>
          </a:prstGeom>
          <a:solidFill>
            <a:schemeClr val="bg1">
              <a:lumMod val="85000"/>
            </a:schemeClr>
          </a:solidFill>
        </p:spPr>
        <p:txBody>
          <a:bodyPr wrap="square" rtlCol="0">
            <a:spAutoFit/>
          </a:bodyPr>
          <a:lstStyle/>
          <a:p>
            <a:r>
              <a:rPr lang="ja-JP" altLang="en-US" dirty="0" smtClean="0">
                <a:latin typeface="ＭＳ ゴシック" pitchFamily="49" charset="-128"/>
                <a:ea typeface="ＭＳ ゴシック" pitchFamily="49" charset="-128"/>
              </a:rPr>
              <a:t>ユーザ</a:t>
            </a:r>
            <a:r>
              <a:rPr lang="en-US" altLang="ja-JP" dirty="0" smtClean="0">
                <a:latin typeface="ＭＳ ゴシック" pitchFamily="49" charset="-128"/>
                <a:ea typeface="ＭＳ ゴシック" pitchFamily="49" charset="-128"/>
              </a:rPr>
              <a:t>tux</a:t>
            </a:r>
            <a:r>
              <a:rPr lang="ja-JP" altLang="en-US" dirty="0" smtClean="0">
                <a:latin typeface="ＭＳ ゴシック" pitchFamily="49" charset="-128"/>
                <a:ea typeface="ＭＳ ゴシック" pitchFamily="49" charset="-128"/>
              </a:rPr>
              <a:t>にとって、</a:t>
            </a:r>
            <a:endParaRPr lang="en-US" altLang="ja-JP" dirty="0" smtClean="0">
              <a:latin typeface="ＭＳ ゴシック" pitchFamily="49" charset="-128"/>
              <a:ea typeface="ＭＳ ゴシック" pitchFamily="49" charset="-128"/>
            </a:endParaRPr>
          </a:p>
          <a:p>
            <a:r>
              <a:rPr kumimoji="1" lang="en-US" altLang="ja-JP" dirty="0" smtClean="0">
                <a:latin typeface="ＭＳ ゴシック" pitchFamily="49" charset="-128"/>
                <a:ea typeface="ＭＳ ゴシック" pitchFamily="49" charset="-128"/>
              </a:rPr>
              <a:t>~</a:t>
            </a:r>
            <a:r>
              <a:rPr kumimoji="1" lang="ja-JP" altLang="en-US" dirty="0" smtClean="0">
                <a:latin typeface="ＭＳ ゴシック" pitchFamily="49" charset="-128"/>
                <a:ea typeface="ＭＳ ゴシック" pitchFamily="49" charset="-128"/>
              </a:rPr>
              <a:t>は</a:t>
            </a:r>
            <a:r>
              <a:rPr lang="en-US" altLang="ja-JP" dirty="0" smtClean="0">
                <a:latin typeface="ＭＳ ゴシック" pitchFamily="49" charset="-128"/>
                <a:ea typeface="ＭＳ ゴシック" pitchFamily="49" charset="-128"/>
              </a:rPr>
              <a:t>/home/tux</a:t>
            </a:r>
            <a:r>
              <a:rPr lang="ja-JP" altLang="en-US" dirty="0" smtClean="0">
                <a:latin typeface="ＭＳ ゴシック" pitchFamily="49" charset="-128"/>
                <a:ea typeface="ＭＳ ゴシック" pitchFamily="49" charset="-128"/>
              </a:rPr>
              <a:t>を表す</a:t>
            </a:r>
            <a:endParaRPr kumimoji="1" lang="ja-JP" altLang="en-US" dirty="0">
              <a:latin typeface="ＭＳ ゴシック" pitchFamily="49" charset="-128"/>
              <a:ea typeface="ＭＳ ゴシック" pitchFamily="49" charset="-128"/>
            </a:endParaRPr>
          </a:p>
        </p:txBody>
      </p:sp>
      <p:sp>
        <p:nvSpPr>
          <p:cNvPr id="66" name="テキスト ボックス 65"/>
          <p:cNvSpPr txBox="1"/>
          <p:nvPr/>
        </p:nvSpPr>
        <p:spPr>
          <a:xfrm>
            <a:off x="3442452" y="5229200"/>
            <a:ext cx="625492" cy="523220"/>
          </a:xfrm>
          <a:prstGeom prst="rect">
            <a:avLst/>
          </a:prstGeom>
          <a:noFill/>
        </p:spPr>
        <p:txBody>
          <a:bodyPr wrap="none" rtlCol="0">
            <a:spAutoFit/>
          </a:bodyPr>
          <a:lstStyle/>
          <a:p>
            <a:r>
              <a:rPr lang="en-US" altLang="ja-JP" sz="2800" dirty="0" smtClean="0">
                <a:solidFill>
                  <a:srgbClr val="FF0000"/>
                </a:solidFill>
                <a:latin typeface="+mn-lt"/>
              </a:rPr>
              <a:t>~ =</a:t>
            </a:r>
            <a:endParaRPr kumimoji="1" lang="ja-JP" altLang="en-US" sz="2800" dirty="0">
              <a:solidFill>
                <a:srgbClr val="FF0000"/>
              </a:solidFill>
              <a:latin typeface="+mn-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37"/>
          <p:cNvGrpSpPr/>
          <p:nvPr/>
        </p:nvGrpSpPr>
        <p:grpSpPr>
          <a:xfrm>
            <a:off x="719572" y="2780928"/>
            <a:ext cx="7704856" cy="3888432"/>
            <a:chOff x="971600" y="1196752"/>
            <a:chExt cx="7704856" cy="3888432"/>
          </a:xfrm>
        </p:grpSpPr>
        <p:sp>
          <p:nvSpPr>
            <p:cNvPr id="41" name="テキスト ボックス 40"/>
            <p:cNvSpPr txBox="1"/>
            <p:nvPr/>
          </p:nvSpPr>
          <p:spPr>
            <a:xfrm>
              <a:off x="4437187" y="1196752"/>
              <a:ext cx="269626" cy="461665"/>
            </a:xfrm>
            <a:prstGeom prst="rect">
              <a:avLst/>
            </a:prstGeom>
            <a:noFill/>
            <a:ln w="28575">
              <a:noFill/>
            </a:ln>
          </p:spPr>
          <p:txBody>
            <a:bodyPr wrap="none" rtlCol="0">
              <a:spAutoFit/>
            </a:bodyPr>
            <a:lstStyle/>
            <a:p>
              <a:r>
                <a:rPr kumimoji="1" lang="en-US" altLang="ja-JP" sz="2400" dirty="0" smtClean="0"/>
                <a:t>/</a:t>
              </a:r>
              <a:endParaRPr kumimoji="1" lang="ja-JP" altLang="en-US" sz="2400" dirty="0"/>
            </a:p>
          </p:txBody>
        </p:sp>
        <p:cxnSp>
          <p:nvCxnSpPr>
            <p:cNvPr id="42" name="直線コネクタ 41"/>
            <p:cNvCxnSpPr>
              <a:stCxn id="41" idx="2"/>
              <a:endCxn id="43" idx="0"/>
            </p:cNvCxnSpPr>
            <p:nvPr/>
          </p:nvCxnSpPr>
          <p:spPr>
            <a:xfrm flipH="1">
              <a:off x="1667901" y="1658417"/>
              <a:ext cx="2904099"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1369582" y="2751311"/>
              <a:ext cx="596638" cy="461665"/>
            </a:xfrm>
            <a:prstGeom prst="rect">
              <a:avLst/>
            </a:prstGeom>
            <a:noFill/>
            <a:ln w="28575">
              <a:noFill/>
            </a:ln>
          </p:spPr>
          <p:txBody>
            <a:bodyPr wrap="none" rtlCol="0">
              <a:spAutoFit/>
            </a:bodyPr>
            <a:lstStyle/>
            <a:p>
              <a:r>
                <a:rPr lang="en-US" altLang="ja-JP" sz="2400" dirty="0" smtClean="0"/>
                <a:t>bin</a:t>
              </a:r>
              <a:endParaRPr kumimoji="1" lang="ja-JP" altLang="en-US" sz="2400" dirty="0"/>
            </a:p>
          </p:txBody>
        </p:sp>
        <p:sp>
          <p:nvSpPr>
            <p:cNvPr id="44" name="テキスト ボックス 43"/>
            <p:cNvSpPr txBox="1"/>
            <p:nvPr/>
          </p:nvSpPr>
          <p:spPr>
            <a:xfrm>
              <a:off x="2738275" y="2751311"/>
              <a:ext cx="681597" cy="461665"/>
            </a:xfrm>
            <a:prstGeom prst="rect">
              <a:avLst/>
            </a:prstGeom>
            <a:noFill/>
            <a:ln w="28575">
              <a:noFill/>
            </a:ln>
          </p:spPr>
          <p:txBody>
            <a:bodyPr wrap="none" rtlCol="0">
              <a:spAutoFit/>
            </a:bodyPr>
            <a:lstStyle/>
            <a:p>
              <a:r>
                <a:rPr lang="en-US" altLang="ja-JP" sz="2400" dirty="0" smtClean="0"/>
                <a:t>dev</a:t>
              </a:r>
              <a:endParaRPr kumimoji="1" lang="ja-JP" altLang="en-US" sz="2400" dirty="0"/>
            </a:p>
          </p:txBody>
        </p:sp>
        <p:sp>
          <p:nvSpPr>
            <p:cNvPr id="45" name="テキスト ボックス 44"/>
            <p:cNvSpPr txBox="1"/>
            <p:nvPr/>
          </p:nvSpPr>
          <p:spPr>
            <a:xfrm>
              <a:off x="4012333" y="2751311"/>
              <a:ext cx="955711" cy="461665"/>
            </a:xfrm>
            <a:prstGeom prst="rect">
              <a:avLst/>
            </a:prstGeom>
            <a:noFill/>
            <a:ln w="28575">
              <a:noFill/>
            </a:ln>
          </p:spPr>
          <p:txBody>
            <a:bodyPr wrap="none" rtlCol="0">
              <a:spAutoFit/>
            </a:bodyPr>
            <a:lstStyle/>
            <a:p>
              <a:r>
                <a:rPr kumimoji="1" lang="en-US" altLang="ja-JP" sz="2400" dirty="0" smtClean="0"/>
                <a:t>home</a:t>
              </a:r>
              <a:endParaRPr kumimoji="1" lang="ja-JP" altLang="en-US" sz="2400" dirty="0"/>
            </a:p>
          </p:txBody>
        </p:sp>
        <p:sp>
          <p:nvSpPr>
            <p:cNvPr id="46" name="テキスト ボックス 45"/>
            <p:cNvSpPr txBox="1"/>
            <p:nvPr/>
          </p:nvSpPr>
          <p:spPr>
            <a:xfrm>
              <a:off x="6479612" y="2751311"/>
              <a:ext cx="612668" cy="461665"/>
            </a:xfrm>
            <a:prstGeom prst="rect">
              <a:avLst/>
            </a:prstGeom>
            <a:noFill/>
            <a:ln w="28575">
              <a:noFill/>
            </a:ln>
          </p:spPr>
          <p:txBody>
            <a:bodyPr wrap="none" rtlCol="0">
              <a:spAutoFit/>
            </a:bodyPr>
            <a:lstStyle/>
            <a:p>
              <a:r>
                <a:rPr lang="en-US" altLang="ja-JP" sz="2400" dirty="0" err="1" smtClean="0"/>
                <a:t>usr</a:t>
              </a:r>
              <a:endParaRPr kumimoji="1" lang="ja-JP" altLang="en-US" sz="2400" dirty="0"/>
            </a:p>
          </p:txBody>
        </p:sp>
        <p:cxnSp>
          <p:nvCxnSpPr>
            <p:cNvPr id="47" name="直線コネクタ 46"/>
            <p:cNvCxnSpPr>
              <a:stCxn id="41" idx="2"/>
              <a:endCxn id="44" idx="0"/>
            </p:cNvCxnSpPr>
            <p:nvPr/>
          </p:nvCxnSpPr>
          <p:spPr>
            <a:xfrm flipH="1">
              <a:off x="3079074" y="1658417"/>
              <a:ext cx="149292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41" idx="2"/>
              <a:endCxn id="45" idx="0"/>
            </p:cNvCxnSpPr>
            <p:nvPr/>
          </p:nvCxnSpPr>
          <p:spPr>
            <a:xfrm flipH="1">
              <a:off x="4490189" y="1658417"/>
              <a:ext cx="81811"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41" idx="2"/>
              <a:endCxn id="46" idx="0"/>
            </p:cNvCxnSpPr>
            <p:nvPr/>
          </p:nvCxnSpPr>
          <p:spPr>
            <a:xfrm>
              <a:off x="4572000" y="1658417"/>
              <a:ext cx="221394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971600" y="3687415"/>
              <a:ext cx="595035" cy="461665"/>
            </a:xfrm>
            <a:prstGeom prst="rect">
              <a:avLst/>
            </a:prstGeom>
            <a:noFill/>
            <a:ln w="28575">
              <a:noFill/>
            </a:ln>
          </p:spPr>
          <p:txBody>
            <a:bodyPr wrap="none" rtlCol="0">
              <a:spAutoFit/>
            </a:bodyPr>
            <a:lstStyle/>
            <a:p>
              <a:r>
                <a:rPr lang="en-US" altLang="ja-JP" sz="2400" dirty="0" smtClean="0"/>
                <a:t>cat</a:t>
              </a:r>
              <a:endParaRPr kumimoji="1" lang="ja-JP" altLang="en-US" sz="2400" dirty="0"/>
            </a:p>
          </p:txBody>
        </p:sp>
        <p:sp>
          <p:nvSpPr>
            <p:cNvPr id="51" name="テキスト ボックス 50"/>
            <p:cNvSpPr txBox="1"/>
            <p:nvPr/>
          </p:nvSpPr>
          <p:spPr>
            <a:xfrm>
              <a:off x="1854667" y="3687415"/>
              <a:ext cx="407484" cy="461665"/>
            </a:xfrm>
            <a:prstGeom prst="rect">
              <a:avLst/>
            </a:prstGeom>
            <a:noFill/>
            <a:ln w="28575">
              <a:noFill/>
            </a:ln>
          </p:spPr>
          <p:txBody>
            <a:bodyPr wrap="none" rtlCol="0">
              <a:spAutoFit/>
            </a:bodyPr>
            <a:lstStyle/>
            <a:p>
              <a:r>
                <a:rPr kumimoji="1" lang="en-US" altLang="ja-JP" sz="2400" dirty="0" err="1" smtClean="0"/>
                <a:t>ls</a:t>
              </a:r>
              <a:endParaRPr kumimoji="1" lang="ja-JP" altLang="en-US" sz="2400" dirty="0"/>
            </a:p>
          </p:txBody>
        </p:sp>
        <p:sp>
          <p:nvSpPr>
            <p:cNvPr id="52" name="テキスト ボックス 51"/>
            <p:cNvSpPr txBox="1"/>
            <p:nvPr/>
          </p:nvSpPr>
          <p:spPr>
            <a:xfrm>
              <a:off x="2392789" y="3687415"/>
              <a:ext cx="595035" cy="461665"/>
            </a:xfrm>
            <a:prstGeom prst="rect">
              <a:avLst/>
            </a:prstGeom>
            <a:noFill/>
            <a:ln w="28575">
              <a:noFill/>
            </a:ln>
          </p:spPr>
          <p:txBody>
            <a:bodyPr wrap="none" rtlCol="0">
              <a:spAutoFit/>
            </a:bodyPr>
            <a:lstStyle/>
            <a:p>
              <a:r>
                <a:rPr lang="en-US" altLang="ja-JP" sz="2400" dirty="0" smtClean="0"/>
                <a:t>etc</a:t>
              </a:r>
              <a:endParaRPr kumimoji="1" lang="ja-JP" altLang="en-US" sz="2400" dirty="0"/>
            </a:p>
          </p:txBody>
        </p:sp>
        <p:sp>
          <p:nvSpPr>
            <p:cNvPr id="53" name="テキスト ボックス 52"/>
            <p:cNvSpPr txBox="1"/>
            <p:nvPr/>
          </p:nvSpPr>
          <p:spPr>
            <a:xfrm>
              <a:off x="4156985" y="3687415"/>
              <a:ext cx="595035" cy="461665"/>
            </a:xfrm>
            <a:prstGeom prst="rect">
              <a:avLst/>
            </a:prstGeom>
            <a:noFill/>
            <a:ln w="28575">
              <a:noFill/>
            </a:ln>
          </p:spPr>
          <p:txBody>
            <a:bodyPr wrap="none" rtlCol="0">
              <a:spAutoFit/>
            </a:bodyPr>
            <a:lstStyle/>
            <a:p>
              <a:r>
                <a:rPr lang="en-US" altLang="ja-JP" sz="2400" dirty="0" smtClean="0"/>
                <a:t>tux</a:t>
              </a:r>
              <a:endParaRPr kumimoji="1" lang="ja-JP" altLang="en-US" sz="2400" dirty="0"/>
            </a:p>
          </p:txBody>
        </p:sp>
        <p:cxnSp>
          <p:nvCxnSpPr>
            <p:cNvPr id="54" name="直線コネクタ 53"/>
            <p:cNvCxnSpPr>
              <a:stCxn id="43" idx="2"/>
              <a:endCxn id="50" idx="0"/>
            </p:cNvCxnSpPr>
            <p:nvPr/>
          </p:nvCxnSpPr>
          <p:spPr>
            <a:xfrm flipH="1">
              <a:off x="1269118" y="3212976"/>
              <a:ext cx="39878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43" idx="2"/>
              <a:endCxn id="51" idx="0"/>
            </p:cNvCxnSpPr>
            <p:nvPr/>
          </p:nvCxnSpPr>
          <p:spPr>
            <a:xfrm>
              <a:off x="1667901" y="3212976"/>
              <a:ext cx="390508"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4" idx="2"/>
              <a:endCxn id="52" idx="0"/>
            </p:cNvCxnSpPr>
            <p:nvPr/>
          </p:nvCxnSpPr>
          <p:spPr>
            <a:xfrm flipH="1">
              <a:off x="2690307" y="3212976"/>
              <a:ext cx="388767"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44" idx="2"/>
              <a:endCxn id="58" idx="0"/>
            </p:cNvCxnSpPr>
            <p:nvPr/>
          </p:nvCxnSpPr>
          <p:spPr>
            <a:xfrm>
              <a:off x="3079074" y="3212976"/>
              <a:ext cx="37901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203848" y="3687415"/>
              <a:ext cx="508473" cy="461665"/>
            </a:xfrm>
            <a:prstGeom prst="rect">
              <a:avLst/>
            </a:prstGeom>
            <a:noFill/>
            <a:ln w="28575">
              <a:noFill/>
            </a:ln>
          </p:spPr>
          <p:txBody>
            <a:bodyPr wrap="none" rtlCol="0">
              <a:spAutoFit/>
            </a:bodyPr>
            <a:lstStyle/>
            <a:p>
              <a:r>
                <a:rPr lang="en-US" altLang="ja-JP" sz="2400" dirty="0" err="1" smtClean="0"/>
                <a:t>tty</a:t>
              </a:r>
              <a:endParaRPr kumimoji="1" lang="ja-JP" altLang="en-US" sz="2400" dirty="0"/>
            </a:p>
          </p:txBody>
        </p:sp>
        <p:cxnSp>
          <p:nvCxnSpPr>
            <p:cNvPr id="59" name="直線コネクタ 58"/>
            <p:cNvCxnSpPr>
              <a:stCxn id="45" idx="2"/>
              <a:endCxn id="53" idx="0"/>
            </p:cNvCxnSpPr>
            <p:nvPr/>
          </p:nvCxnSpPr>
          <p:spPr>
            <a:xfrm flipH="1">
              <a:off x="4454503" y="3212976"/>
              <a:ext cx="3568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5508104" y="3687415"/>
              <a:ext cx="596638" cy="461665"/>
            </a:xfrm>
            <a:prstGeom prst="rect">
              <a:avLst/>
            </a:prstGeom>
            <a:noFill/>
            <a:ln w="28575">
              <a:noFill/>
            </a:ln>
          </p:spPr>
          <p:txBody>
            <a:bodyPr wrap="none" rtlCol="0">
              <a:spAutoFit/>
            </a:bodyPr>
            <a:lstStyle/>
            <a:p>
              <a:r>
                <a:rPr kumimoji="1" lang="en-US" altLang="ja-JP" sz="2400" dirty="0" smtClean="0"/>
                <a:t>bin</a:t>
              </a:r>
              <a:endParaRPr kumimoji="1" lang="ja-JP" altLang="en-US" sz="2400" dirty="0"/>
            </a:p>
          </p:txBody>
        </p:sp>
        <p:cxnSp>
          <p:nvCxnSpPr>
            <p:cNvPr id="61" name="直線コネクタ 60"/>
            <p:cNvCxnSpPr>
              <a:stCxn id="46" idx="2"/>
              <a:endCxn id="60" idx="0"/>
            </p:cNvCxnSpPr>
            <p:nvPr/>
          </p:nvCxnSpPr>
          <p:spPr>
            <a:xfrm flipH="1">
              <a:off x="5806423" y="3212976"/>
              <a:ext cx="97952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7678354" y="3687415"/>
              <a:ext cx="494046" cy="461665"/>
            </a:xfrm>
            <a:prstGeom prst="rect">
              <a:avLst/>
            </a:prstGeom>
            <a:noFill/>
            <a:ln w="28575">
              <a:noFill/>
            </a:ln>
          </p:spPr>
          <p:txBody>
            <a:bodyPr wrap="none" rtlCol="0">
              <a:spAutoFit/>
            </a:bodyPr>
            <a:lstStyle/>
            <a:p>
              <a:r>
                <a:rPr kumimoji="1" lang="en-US" altLang="ja-JP" sz="2400" dirty="0" smtClean="0"/>
                <a:t>lib</a:t>
              </a:r>
              <a:endParaRPr kumimoji="1" lang="ja-JP" altLang="en-US" sz="2400" dirty="0"/>
            </a:p>
          </p:txBody>
        </p:sp>
        <p:cxnSp>
          <p:nvCxnSpPr>
            <p:cNvPr id="63" name="直線コネクタ 62"/>
            <p:cNvCxnSpPr>
              <a:stCxn id="46" idx="2"/>
              <a:endCxn id="62" idx="0"/>
            </p:cNvCxnSpPr>
            <p:nvPr/>
          </p:nvCxnSpPr>
          <p:spPr>
            <a:xfrm>
              <a:off x="6785946" y="3212976"/>
              <a:ext cx="113943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5124676" y="4623519"/>
              <a:ext cx="663964" cy="461665"/>
            </a:xfrm>
            <a:prstGeom prst="rect">
              <a:avLst/>
            </a:prstGeom>
            <a:noFill/>
            <a:ln w="28575">
              <a:noFill/>
            </a:ln>
          </p:spPr>
          <p:txBody>
            <a:bodyPr wrap="none" rtlCol="0">
              <a:spAutoFit/>
            </a:bodyPr>
            <a:lstStyle/>
            <a:p>
              <a:r>
                <a:rPr lang="en-US" altLang="ja-JP" sz="2400" dirty="0" err="1" smtClean="0"/>
                <a:t>gcc</a:t>
              </a:r>
              <a:endParaRPr kumimoji="1" lang="ja-JP" altLang="en-US" sz="2400" dirty="0"/>
            </a:p>
          </p:txBody>
        </p:sp>
        <p:cxnSp>
          <p:nvCxnSpPr>
            <p:cNvPr id="65" name="直線コネクタ 64"/>
            <p:cNvCxnSpPr>
              <a:stCxn id="60" idx="2"/>
              <a:endCxn id="64" idx="0"/>
            </p:cNvCxnSpPr>
            <p:nvPr/>
          </p:nvCxnSpPr>
          <p:spPr>
            <a:xfrm flipH="1">
              <a:off x="5456658" y="4149080"/>
              <a:ext cx="349765"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0" idx="2"/>
              <a:endCxn id="67" idx="0"/>
            </p:cNvCxnSpPr>
            <p:nvPr/>
          </p:nvCxnSpPr>
          <p:spPr>
            <a:xfrm>
              <a:off x="5806423" y="4149080"/>
              <a:ext cx="40745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5796136" y="4623519"/>
              <a:ext cx="835485" cy="461665"/>
            </a:xfrm>
            <a:prstGeom prst="rect">
              <a:avLst/>
            </a:prstGeom>
            <a:noFill/>
            <a:ln w="28575">
              <a:noFill/>
            </a:ln>
          </p:spPr>
          <p:txBody>
            <a:bodyPr wrap="none" rtlCol="0">
              <a:spAutoFit/>
            </a:bodyPr>
            <a:lstStyle/>
            <a:p>
              <a:r>
                <a:rPr lang="en-US" altLang="ja-JP" sz="2400" dirty="0" err="1" smtClean="0"/>
                <a:t>wget</a:t>
              </a:r>
              <a:endParaRPr kumimoji="1" lang="ja-JP" altLang="en-US" sz="2400" dirty="0"/>
            </a:p>
          </p:txBody>
        </p:sp>
        <p:sp>
          <p:nvSpPr>
            <p:cNvPr id="68" name="テキスト ボックス 67"/>
            <p:cNvSpPr txBox="1"/>
            <p:nvPr/>
          </p:nvSpPr>
          <p:spPr>
            <a:xfrm>
              <a:off x="7515561" y="4623519"/>
              <a:ext cx="1160895" cy="461665"/>
            </a:xfrm>
            <a:prstGeom prst="rect">
              <a:avLst/>
            </a:prstGeom>
            <a:noFill/>
            <a:ln w="28575">
              <a:noFill/>
            </a:ln>
          </p:spPr>
          <p:txBody>
            <a:bodyPr wrap="none" rtlCol="0">
              <a:spAutoFit/>
            </a:bodyPr>
            <a:lstStyle/>
            <a:p>
              <a:r>
                <a:rPr lang="en-US" altLang="ja-JP" sz="2400" dirty="0" err="1" smtClean="0"/>
                <a:t>libm.so</a:t>
              </a:r>
              <a:endParaRPr kumimoji="1" lang="ja-JP" altLang="en-US" sz="2400" dirty="0"/>
            </a:p>
          </p:txBody>
        </p:sp>
        <p:cxnSp>
          <p:nvCxnSpPr>
            <p:cNvPr id="69" name="直線コネクタ 68"/>
            <p:cNvCxnSpPr>
              <a:stCxn id="62" idx="2"/>
              <a:endCxn id="68" idx="0"/>
            </p:cNvCxnSpPr>
            <p:nvPr/>
          </p:nvCxnSpPr>
          <p:spPr>
            <a:xfrm>
              <a:off x="7925377" y="4149080"/>
              <a:ext cx="170632"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ディレクトリ</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ファイルを指定する</a:t>
            </a:r>
            <a:r>
              <a:rPr lang="en-US" altLang="ja-JP" dirty="0" smtClean="0"/>
              <a:t>2</a:t>
            </a:r>
            <a:r>
              <a:rPr lang="ja-JP" altLang="en-US" dirty="0" err="1" smtClean="0"/>
              <a:t>つの</a:t>
            </a:r>
            <a:r>
              <a:rPr lang="ja-JP" altLang="en-US" dirty="0" smtClean="0"/>
              <a:t>方法</a:t>
            </a:r>
            <a:endParaRPr lang="en-US" altLang="ja-JP" dirty="0" smtClean="0"/>
          </a:p>
          <a:p>
            <a:pPr lvl="1"/>
            <a:r>
              <a:rPr lang="ja-JP" altLang="en-US" dirty="0" smtClean="0"/>
              <a:t>絶対パス</a:t>
            </a:r>
            <a:endParaRPr lang="en-US" altLang="ja-JP" dirty="0" smtClean="0"/>
          </a:p>
          <a:p>
            <a:pPr lvl="2"/>
            <a:r>
              <a:rPr lang="ja-JP" altLang="en-US" dirty="0" smtClean="0"/>
              <a:t>ルートディレクトリからのパス</a:t>
            </a:r>
            <a:r>
              <a:rPr lang="en-US" altLang="ja-JP" dirty="0" smtClean="0"/>
              <a:t>(</a:t>
            </a:r>
            <a:r>
              <a:rPr lang="ja-JP" altLang="en-US" dirty="0" smtClean="0"/>
              <a:t>経路</a:t>
            </a:r>
            <a:r>
              <a:rPr lang="en-US" altLang="ja-JP" dirty="0" smtClean="0"/>
              <a:t>)</a:t>
            </a:r>
            <a:r>
              <a:rPr lang="ja-JP" altLang="en-US" dirty="0" smtClean="0"/>
              <a:t>で表現する方法</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33</a:t>
            </a:fld>
            <a:endParaRPr lang="ja-JP" altLang="en-US" dirty="0"/>
          </a:p>
        </p:txBody>
      </p:sp>
      <p:sp>
        <p:nvSpPr>
          <p:cNvPr id="35" name="正方形/長方形 34"/>
          <p:cNvSpPr/>
          <p:nvPr/>
        </p:nvSpPr>
        <p:spPr>
          <a:xfrm>
            <a:off x="4139952" y="2868239"/>
            <a:ext cx="360040" cy="24564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フリーフォーム 38"/>
          <p:cNvSpPr/>
          <p:nvPr/>
        </p:nvSpPr>
        <p:spPr>
          <a:xfrm>
            <a:off x="4718304" y="3202648"/>
            <a:ext cx="3316224" cy="2962656"/>
          </a:xfrm>
          <a:custGeom>
            <a:avLst/>
            <a:gdLst>
              <a:gd name="connsiteX0" fmla="*/ 0 w 3316224"/>
              <a:gd name="connsiteY0" fmla="*/ 0 h 2962656"/>
              <a:gd name="connsiteX1" fmla="*/ 2170176 w 3316224"/>
              <a:gd name="connsiteY1" fmla="*/ 731520 h 2962656"/>
              <a:gd name="connsiteX2" fmla="*/ 3316224 w 3316224"/>
              <a:gd name="connsiteY2" fmla="*/ 2962656 h 2962656"/>
            </a:gdLst>
            <a:ahLst/>
            <a:cxnLst>
              <a:cxn ang="0">
                <a:pos x="connsiteX0" y="connsiteY0"/>
              </a:cxn>
              <a:cxn ang="0">
                <a:pos x="connsiteX1" y="connsiteY1"/>
              </a:cxn>
              <a:cxn ang="0">
                <a:pos x="connsiteX2" y="connsiteY2"/>
              </a:cxn>
            </a:cxnLst>
            <a:rect l="l" t="t" r="r" b="b"/>
            <a:pathLst>
              <a:path w="3316224" h="2962656">
                <a:moveTo>
                  <a:pt x="0" y="0"/>
                </a:moveTo>
                <a:cubicBezTo>
                  <a:pt x="808736" y="118872"/>
                  <a:pt x="1617472" y="237744"/>
                  <a:pt x="2170176" y="731520"/>
                </a:cubicBezTo>
                <a:cubicBezTo>
                  <a:pt x="2722880" y="1225296"/>
                  <a:pt x="3019552" y="2093976"/>
                  <a:pt x="3316224" y="2962656"/>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テキスト ボックス 39"/>
          <p:cNvSpPr txBox="1"/>
          <p:nvPr/>
        </p:nvSpPr>
        <p:spPr>
          <a:xfrm>
            <a:off x="5940152" y="2960572"/>
            <a:ext cx="2016224" cy="369332"/>
          </a:xfrm>
          <a:prstGeom prst="rect">
            <a:avLst/>
          </a:prstGeom>
          <a:solidFill>
            <a:schemeClr val="bg1">
              <a:lumMod val="85000"/>
            </a:schemeClr>
          </a:solidFill>
        </p:spPr>
        <p:txBody>
          <a:bodyPr wrap="square" rtlCol="0">
            <a:spAutoFit/>
          </a:bodyPr>
          <a:lstStyle/>
          <a:p>
            <a:r>
              <a:rPr kumimoji="1" lang="en-US" altLang="ja-JP" dirty="0" smtClean="0">
                <a:latin typeface="ＭＳ ゴシック" pitchFamily="49" charset="-128"/>
                <a:ea typeface="ＭＳ ゴシック" pitchFamily="49" charset="-128"/>
              </a:rPr>
              <a:t>/</a:t>
            </a:r>
            <a:r>
              <a:rPr kumimoji="1" lang="en-US" altLang="ja-JP" dirty="0" err="1" smtClean="0">
                <a:latin typeface="ＭＳ ゴシック" pitchFamily="49" charset="-128"/>
                <a:ea typeface="ＭＳ ゴシック" pitchFamily="49" charset="-128"/>
              </a:rPr>
              <a:t>usr</a:t>
            </a:r>
            <a:r>
              <a:rPr kumimoji="1" lang="en-US" altLang="ja-JP" dirty="0" smtClean="0">
                <a:latin typeface="ＭＳ ゴシック" pitchFamily="49" charset="-128"/>
                <a:ea typeface="ＭＳ ゴシック" pitchFamily="49" charset="-128"/>
              </a:rPr>
              <a:t>/lib/</a:t>
            </a:r>
            <a:r>
              <a:rPr kumimoji="1" lang="en-US" altLang="ja-JP" dirty="0" err="1" smtClean="0">
                <a:latin typeface="ＭＳ ゴシック" pitchFamily="49" charset="-128"/>
                <a:ea typeface="ＭＳ ゴシック" pitchFamily="49" charset="-128"/>
              </a:rPr>
              <a:t>libm.so</a:t>
            </a:r>
            <a:endParaRPr kumimoji="1" lang="ja-JP" altLang="en-US" dirty="0">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37"/>
          <p:cNvGrpSpPr/>
          <p:nvPr/>
        </p:nvGrpSpPr>
        <p:grpSpPr>
          <a:xfrm>
            <a:off x="719572" y="2780928"/>
            <a:ext cx="7704856" cy="3888432"/>
            <a:chOff x="971600" y="1196752"/>
            <a:chExt cx="7704856" cy="3888432"/>
          </a:xfrm>
        </p:grpSpPr>
        <p:sp>
          <p:nvSpPr>
            <p:cNvPr id="39" name="テキスト ボックス 38"/>
            <p:cNvSpPr txBox="1"/>
            <p:nvPr/>
          </p:nvSpPr>
          <p:spPr>
            <a:xfrm>
              <a:off x="4437187" y="1196752"/>
              <a:ext cx="269626" cy="461665"/>
            </a:xfrm>
            <a:prstGeom prst="rect">
              <a:avLst/>
            </a:prstGeom>
            <a:noFill/>
            <a:ln w="28575">
              <a:noFill/>
            </a:ln>
          </p:spPr>
          <p:txBody>
            <a:bodyPr wrap="none" rtlCol="0">
              <a:spAutoFit/>
            </a:bodyPr>
            <a:lstStyle/>
            <a:p>
              <a:r>
                <a:rPr kumimoji="1" lang="en-US" altLang="ja-JP" sz="2400" dirty="0" smtClean="0"/>
                <a:t>/</a:t>
              </a:r>
              <a:endParaRPr kumimoji="1" lang="ja-JP" altLang="en-US" sz="2400" dirty="0"/>
            </a:p>
          </p:txBody>
        </p:sp>
        <p:cxnSp>
          <p:nvCxnSpPr>
            <p:cNvPr id="40" name="直線コネクタ 39"/>
            <p:cNvCxnSpPr>
              <a:stCxn id="39" idx="2"/>
              <a:endCxn id="41" idx="0"/>
            </p:cNvCxnSpPr>
            <p:nvPr/>
          </p:nvCxnSpPr>
          <p:spPr>
            <a:xfrm flipH="1">
              <a:off x="1667901" y="1658417"/>
              <a:ext cx="2904099"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369582" y="2751311"/>
              <a:ext cx="596638" cy="461665"/>
            </a:xfrm>
            <a:prstGeom prst="rect">
              <a:avLst/>
            </a:prstGeom>
            <a:noFill/>
            <a:ln w="28575">
              <a:noFill/>
            </a:ln>
          </p:spPr>
          <p:txBody>
            <a:bodyPr wrap="none" rtlCol="0">
              <a:spAutoFit/>
            </a:bodyPr>
            <a:lstStyle/>
            <a:p>
              <a:r>
                <a:rPr lang="en-US" altLang="ja-JP" sz="2400" dirty="0" smtClean="0"/>
                <a:t>bin</a:t>
              </a:r>
              <a:endParaRPr kumimoji="1" lang="ja-JP" altLang="en-US" sz="2400" dirty="0"/>
            </a:p>
          </p:txBody>
        </p:sp>
        <p:sp>
          <p:nvSpPr>
            <p:cNvPr id="44" name="テキスト ボックス 43"/>
            <p:cNvSpPr txBox="1"/>
            <p:nvPr/>
          </p:nvSpPr>
          <p:spPr>
            <a:xfrm>
              <a:off x="2738275" y="2751311"/>
              <a:ext cx="681597" cy="461665"/>
            </a:xfrm>
            <a:prstGeom prst="rect">
              <a:avLst/>
            </a:prstGeom>
            <a:noFill/>
            <a:ln w="28575">
              <a:noFill/>
            </a:ln>
          </p:spPr>
          <p:txBody>
            <a:bodyPr wrap="none" rtlCol="0">
              <a:spAutoFit/>
            </a:bodyPr>
            <a:lstStyle/>
            <a:p>
              <a:r>
                <a:rPr lang="en-US" altLang="ja-JP" sz="2400" dirty="0" smtClean="0"/>
                <a:t>dev</a:t>
              </a:r>
              <a:endParaRPr kumimoji="1" lang="ja-JP" altLang="en-US" sz="2400" dirty="0"/>
            </a:p>
          </p:txBody>
        </p:sp>
        <p:sp>
          <p:nvSpPr>
            <p:cNvPr id="45" name="テキスト ボックス 44"/>
            <p:cNvSpPr txBox="1"/>
            <p:nvPr/>
          </p:nvSpPr>
          <p:spPr>
            <a:xfrm>
              <a:off x="4012333" y="2751311"/>
              <a:ext cx="955711" cy="461665"/>
            </a:xfrm>
            <a:prstGeom prst="rect">
              <a:avLst/>
            </a:prstGeom>
            <a:noFill/>
            <a:ln w="28575">
              <a:noFill/>
            </a:ln>
          </p:spPr>
          <p:txBody>
            <a:bodyPr wrap="none" rtlCol="0">
              <a:spAutoFit/>
            </a:bodyPr>
            <a:lstStyle/>
            <a:p>
              <a:r>
                <a:rPr kumimoji="1" lang="en-US" altLang="ja-JP" sz="2400" dirty="0" smtClean="0"/>
                <a:t>home</a:t>
              </a:r>
              <a:endParaRPr kumimoji="1" lang="ja-JP" altLang="en-US" sz="2400" dirty="0"/>
            </a:p>
          </p:txBody>
        </p:sp>
        <p:sp>
          <p:nvSpPr>
            <p:cNvPr id="46" name="テキスト ボックス 45"/>
            <p:cNvSpPr txBox="1"/>
            <p:nvPr/>
          </p:nvSpPr>
          <p:spPr>
            <a:xfrm>
              <a:off x="6479612" y="2751311"/>
              <a:ext cx="612668" cy="461665"/>
            </a:xfrm>
            <a:prstGeom prst="rect">
              <a:avLst/>
            </a:prstGeom>
            <a:noFill/>
            <a:ln w="28575">
              <a:noFill/>
            </a:ln>
          </p:spPr>
          <p:txBody>
            <a:bodyPr wrap="none" rtlCol="0">
              <a:spAutoFit/>
            </a:bodyPr>
            <a:lstStyle/>
            <a:p>
              <a:r>
                <a:rPr lang="en-US" altLang="ja-JP" sz="2400" dirty="0" err="1" smtClean="0"/>
                <a:t>usr</a:t>
              </a:r>
              <a:endParaRPr kumimoji="1" lang="ja-JP" altLang="en-US" sz="2400" dirty="0"/>
            </a:p>
          </p:txBody>
        </p:sp>
        <p:cxnSp>
          <p:nvCxnSpPr>
            <p:cNvPr id="47" name="直線コネクタ 46"/>
            <p:cNvCxnSpPr>
              <a:stCxn id="39" idx="2"/>
              <a:endCxn id="44" idx="0"/>
            </p:cNvCxnSpPr>
            <p:nvPr/>
          </p:nvCxnSpPr>
          <p:spPr>
            <a:xfrm flipH="1">
              <a:off x="3079074" y="1658417"/>
              <a:ext cx="149292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a:stCxn id="39" idx="2"/>
              <a:endCxn id="45" idx="0"/>
            </p:cNvCxnSpPr>
            <p:nvPr/>
          </p:nvCxnSpPr>
          <p:spPr>
            <a:xfrm flipH="1">
              <a:off x="4490189" y="1658417"/>
              <a:ext cx="81811"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a:stCxn id="39" idx="2"/>
              <a:endCxn id="46" idx="0"/>
            </p:cNvCxnSpPr>
            <p:nvPr/>
          </p:nvCxnSpPr>
          <p:spPr>
            <a:xfrm>
              <a:off x="4572000" y="1658417"/>
              <a:ext cx="2213946" cy="10928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971600" y="3687415"/>
              <a:ext cx="595035" cy="461665"/>
            </a:xfrm>
            <a:prstGeom prst="rect">
              <a:avLst/>
            </a:prstGeom>
            <a:noFill/>
            <a:ln w="28575">
              <a:noFill/>
            </a:ln>
          </p:spPr>
          <p:txBody>
            <a:bodyPr wrap="none" rtlCol="0">
              <a:spAutoFit/>
            </a:bodyPr>
            <a:lstStyle/>
            <a:p>
              <a:r>
                <a:rPr lang="en-US" altLang="ja-JP" sz="2400" dirty="0" smtClean="0"/>
                <a:t>cat</a:t>
              </a:r>
              <a:endParaRPr kumimoji="1" lang="ja-JP" altLang="en-US" sz="2400" dirty="0"/>
            </a:p>
          </p:txBody>
        </p:sp>
        <p:sp>
          <p:nvSpPr>
            <p:cNvPr id="51" name="テキスト ボックス 50"/>
            <p:cNvSpPr txBox="1"/>
            <p:nvPr/>
          </p:nvSpPr>
          <p:spPr>
            <a:xfrm>
              <a:off x="1854667" y="3687415"/>
              <a:ext cx="407484" cy="461665"/>
            </a:xfrm>
            <a:prstGeom prst="rect">
              <a:avLst/>
            </a:prstGeom>
            <a:noFill/>
            <a:ln w="28575">
              <a:noFill/>
            </a:ln>
          </p:spPr>
          <p:txBody>
            <a:bodyPr wrap="none" rtlCol="0">
              <a:spAutoFit/>
            </a:bodyPr>
            <a:lstStyle/>
            <a:p>
              <a:r>
                <a:rPr kumimoji="1" lang="en-US" altLang="ja-JP" sz="2400" dirty="0" err="1" smtClean="0"/>
                <a:t>ls</a:t>
              </a:r>
              <a:endParaRPr kumimoji="1" lang="ja-JP" altLang="en-US" sz="2400" dirty="0"/>
            </a:p>
          </p:txBody>
        </p:sp>
        <p:sp>
          <p:nvSpPr>
            <p:cNvPr id="52" name="テキスト ボックス 51"/>
            <p:cNvSpPr txBox="1"/>
            <p:nvPr/>
          </p:nvSpPr>
          <p:spPr>
            <a:xfrm>
              <a:off x="2392789" y="3687415"/>
              <a:ext cx="595035" cy="461665"/>
            </a:xfrm>
            <a:prstGeom prst="rect">
              <a:avLst/>
            </a:prstGeom>
            <a:noFill/>
            <a:ln w="28575">
              <a:noFill/>
            </a:ln>
          </p:spPr>
          <p:txBody>
            <a:bodyPr wrap="none" rtlCol="0">
              <a:spAutoFit/>
            </a:bodyPr>
            <a:lstStyle/>
            <a:p>
              <a:r>
                <a:rPr lang="en-US" altLang="ja-JP" sz="2400" dirty="0" smtClean="0"/>
                <a:t>etc</a:t>
              </a:r>
              <a:endParaRPr kumimoji="1" lang="ja-JP" altLang="en-US" sz="2400" dirty="0"/>
            </a:p>
          </p:txBody>
        </p:sp>
        <p:sp>
          <p:nvSpPr>
            <p:cNvPr id="53" name="テキスト ボックス 52"/>
            <p:cNvSpPr txBox="1"/>
            <p:nvPr/>
          </p:nvSpPr>
          <p:spPr>
            <a:xfrm>
              <a:off x="4156985" y="3687415"/>
              <a:ext cx="595035" cy="461665"/>
            </a:xfrm>
            <a:prstGeom prst="rect">
              <a:avLst/>
            </a:prstGeom>
            <a:noFill/>
            <a:ln w="28575">
              <a:noFill/>
            </a:ln>
          </p:spPr>
          <p:txBody>
            <a:bodyPr wrap="none" rtlCol="0">
              <a:spAutoFit/>
            </a:bodyPr>
            <a:lstStyle/>
            <a:p>
              <a:r>
                <a:rPr lang="en-US" altLang="ja-JP" sz="2400" dirty="0" smtClean="0"/>
                <a:t>tux</a:t>
              </a:r>
              <a:endParaRPr kumimoji="1" lang="ja-JP" altLang="en-US" sz="2400" dirty="0"/>
            </a:p>
          </p:txBody>
        </p:sp>
        <p:cxnSp>
          <p:nvCxnSpPr>
            <p:cNvPr id="54" name="直線コネクタ 53"/>
            <p:cNvCxnSpPr>
              <a:stCxn id="41" idx="2"/>
              <a:endCxn id="50" idx="0"/>
            </p:cNvCxnSpPr>
            <p:nvPr/>
          </p:nvCxnSpPr>
          <p:spPr>
            <a:xfrm flipH="1">
              <a:off x="1269118" y="3212976"/>
              <a:ext cx="39878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a:stCxn id="41" idx="2"/>
              <a:endCxn id="51" idx="0"/>
            </p:cNvCxnSpPr>
            <p:nvPr/>
          </p:nvCxnSpPr>
          <p:spPr>
            <a:xfrm>
              <a:off x="1667901" y="3212976"/>
              <a:ext cx="390508"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a:stCxn id="44" idx="2"/>
              <a:endCxn id="52" idx="0"/>
            </p:cNvCxnSpPr>
            <p:nvPr/>
          </p:nvCxnSpPr>
          <p:spPr>
            <a:xfrm flipH="1">
              <a:off x="2690307" y="3212976"/>
              <a:ext cx="388767"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a:stCxn id="44" idx="2"/>
              <a:endCxn id="58" idx="0"/>
            </p:cNvCxnSpPr>
            <p:nvPr/>
          </p:nvCxnSpPr>
          <p:spPr>
            <a:xfrm>
              <a:off x="3079074" y="3212976"/>
              <a:ext cx="37901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テキスト ボックス 57"/>
            <p:cNvSpPr txBox="1"/>
            <p:nvPr/>
          </p:nvSpPr>
          <p:spPr>
            <a:xfrm>
              <a:off x="3203848" y="3687415"/>
              <a:ext cx="508473" cy="461665"/>
            </a:xfrm>
            <a:prstGeom prst="rect">
              <a:avLst/>
            </a:prstGeom>
            <a:noFill/>
            <a:ln w="28575">
              <a:noFill/>
            </a:ln>
          </p:spPr>
          <p:txBody>
            <a:bodyPr wrap="none" rtlCol="0">
              <a:spAutoFit/>
            </a:bodyPr>
            <a:lstStyle/>
            <a:p>
              <a:r>
                <a:rPr lang="en-US" altLang="ja-JP" sz="2400" dirty="0" err="1" smtClean="0"/>
                <a:t>tty</a:t>
              </a:r>
              <a:endParaRPr kumimoji="1" lang="ja-JP" altLang="en-US" sz="2400" dirty="0"/>
            </a:p>
          </p:txBody>
        </p:sp>
        <p:cxnSp>
          <p:nvCxnSpPr>
            <p:cNvPr id="59" name="直線コネクタ 58"/>
            <p:cNvCxnSpPr>
              <a:stCxn id="45" idx="2"/>
              <a:endCxn id="53" idx="0"/>
            </p:cNvCxnSpPr>
            <p:nvPr/>
          </p:nvCxnSpPr>
          <p:spPr>
            <a:xfrm flipH="1">
              <a:off x="4454503" y="3212976"/>
              <a:ext cx="3568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5508104" y="3687415"/>
              <a:ext cx="596638" cy="461665"/>
            </a:xfrm>
            <a:prstGeom prst="rect">
              <a:avLst/>
            </a:prstGeom>
            <a:noFill/>
            <a:ln w="28575">
              <a:noFill/>
            </a:ln>
          </p:spPr>
          <p:txBody>
            <a:bodyPr wrap="none" rtlCol="0">
              <a:spAutoFit/>
            </a:bodyPr>
            <a:lstStyle/>
            <a:p>
              <a:r>
                <a:rPr kumimoji="1" lang="en-US" altLang="ja-JP" sz="2400" dirty="0" smtClean="0"/>
                <a:t>bin</a:t>
              </a:r>
              <a:endParaRPr kumimoji="1" lang="ja-JP" altLang="en-US" sz="2400" dirty="0"/>
            </a:p>
          </p:txBody>
        </p:sp>
        <p:cxnSp>
          <p:nvCxnSpPr>
            <p:cNvPr id="61" name="直線コネクタ 60"/>
            <p:cNvCxnSpPr>
              <a:stCxn id="46" idx="2"/>
              <a:endCxn id="60" idx="0"/>
            </p:cNvCxnSpPr>
            <p:nvPr/>
          </p:nvCxnSpPr>
          <p:spPr>
            <a:xfrm flipH="1">
              <a:off x="5806423" y="3212976"/>
              <a:ext cx="979523"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7678354" y="3687415"/>
              <a:ext cx="494046" cy="461665"/>
            </a:xfrm>
            <a:prstGeom prst="rect">
              <a:avLst/>
            </a:prstGeom>
            <a:noFill/>
            <a:ln w="28575">
              <a:noFill/>
            </a:ln>
          </p:spPr>
          <p:txBody>
            <a:bodyPr wrap="none" rtlCol="0">
              <a:spAutoFit/>
            </a:bodyPr>
            <a:lstStyle/>
            <a:p>
              <a:r>
                <a:rPr kumimoji="1" lang="en-US" altLang="ja-JP" sz="2400" dirty="0" smtClean="0"/>
                <a:t>lib</a:t>
              </a:r>
              <a:endParaRPr kumimoji="1" lang="ja-JP" altLang="en-US" sz="2400" dirty="0"/>
            </a:p>
          </p:txBody>
        </p:sp>
        <p:cxnSp>
          <p:nvCxnSpPr>
            <p:cNvPr id="63" name="直線コネクタ 62"/>
            <p:cNvCxnSpPr>
              <a:stCxn id="46" idx="2"/>
              <a:endCxn id="62" idx="0"/>
            </p:cNvCxnSpPr>
            <p:nvPr/>
          </p:nvCxnSpPr>
          <p:spPr>
            <a:xfrm>
              <a:off x="6785946" y="3212976"/>
              <a:ext cx="1139431"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テキスト ボックス 63"/>
            <p:cNvSpPr txBox="1"/>
            <p:nvPr/>
          </p:nvSpPr>
          <p:spPr>
            <a:xfrm>
              <a:off x="5124676" y="4623519"/>
              <a:ext cx="663964" cy="461665"/>
            </a:xfrm>
            <a:prstGeom prst="rect">
              <a:avLst/>
            </a:prstGeom>
            <a:noFill/>
            <a:ln w="28575">
              <a:noFill/>
            </a:ln>
          </p:spPr>
          <p:txBody>
            <a:bodyPr wrap="none" rtlCol="0">
              <a:spAutoFit/>
            </a:bodyPr>
            <a:lstStyle/>
            <a:p>
              <a:r>
                <a:rPr lang="en-US" altLang="ja-JP" sz="2400" dirty="0" err="1" smtClean="0"/>
                <a:t>gcc</a:t>
              </a:r>
              <a:endParaRPr kumimoji="1" lang="ja-JP" altLang="en-US" sz="2400" dirty="0"/>
            </a:p>
          </p:txBody>
        </p:sp>
        <p:cxnSp>
          <p:nvCxnSpPr>
            <p:cNvPr id="65" name="直線コネクタ 64"/>
            <p:cNvCxnSpPr>
              <a:stCxn id="60" idx="2"/>
              <a:endCxn id="64" idx="0"/>
            </p:cNvCxnSpPr>
            <p:nvPr/>
          </p:nvCxnSpPr>
          <p:spPr>
            <a:xfrm flipH="1">
              <a:off x="5456658" y="4149080"/>
              <a:ext cx="349765"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0" idx="2"/>
              <a:endCxn id="67" idx="0"/>
            </p:cNvCxnSpPr>
            <p:nvPr/>
          </p:nvCxnSpPr>
          <p:spPr>
            <a:xfrm>
              <a:off x="5806423" y="4149080"/>
              <a:ext cx="407456"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5796136" y="4623519"/>
              <a:ext cx="835485" cy="461665"/>
            </a:xfrm>
            <a:prstGeom prst="rect">
              <a:avLst/>
            </a:prstGeom>
            <a:noFill/>
            <a:ln w="28575">
              <a:noFill/>
            </a:ln>
          </p:spPr>
          <p:txBody>
            <a:bodyPr wrap="none" rtlCol="0">
              <a:spAutoFit/>
            </a:bodyPr>
            <a:lstStyle/>
            <a:p>
              <a:r>
                <a:rPr lang="en-US" altLang="ja-JP" sz="2400" dirty="0" err="1" smtClean="0"/>
                <a:t>wget</a:t>
              </a:r>
              <a:endParaRPr kumimoji="1" lang="ja-JP" altLang="en-US" sz="2400" dirty="0"/>
            </a:p>
          </p:txBody>
        </p:sp>
        <p:sp>
          <p:nvSpPr>
            <p:cNvPr id="68" name="テキスト ボックス 67"/>
            <p:cNvSpPr txBox="1"/>
            <p:nvPr/>
          </p:nvSpPr>
          <p:spPr>
            <a:xfrm>
              <a:off x="7515561" y="4623519"/>
              <a:ext cx="1160895" cy="461665"/>
            </a:xfrm>
            <a:prstGeom prst="rect">
              <a:avLst/>
            </a:prstGeom>
            <a:noFill/>
            <a:ln w="28575">
              <a:noFill/>
            </a:ln>
          </p:spPr>
          <p:txBody>
            <a:bodyPr wrap="none" rtlCol="0">
              <a:spAutoFit/>
            </a:bodyPr>
            <a:lstStyle/>
            <a:p>
              <a:r>
                <a:rPr lang="en-US" altLang="ja-JP" sz="2400" dirty="0" err="1" smtClean="0"/>
                <a:t>libm.so</a:t>
              </a:r>
              <a:endParaRPr kumimoji="1" lang="ja-JP" altLang="en-US" sz="2400" dirty="0"/>
            </a:p>
          </p:txBody>
        </p:sp>
        <p:cxnSp>
          <p:nvCxnSpPr>
            <p:cNvPr id="69" name="直線コネクタ 68"/>
            <p:cNvCxnSpPr>
              <a:stCxn id="62" idx="2"/>
              <a:endCxn id="68" idx="0"/>
            </p:cNvCxnSpPr>
            <p:nvPr/>
          </p:nvCxnSpPr>
          <p:spPr>
            <a:xfrm>
              <a:off x="7925377" y="4149080"/>
              <a:ext cx="170632" cy="4744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ディレクトリ</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ファイルを指定する</a:t>
            </a:r>
            <a:r>
              <a:rPr lang="en-US" altLang="ja-JP" dirty="0" smtClean="0"/>
              <a:t>2</a:t>
            </a:r>
            <a:r>
              <a:rPr lang="ja-JP" altLang="en-US" dirty="0" err="1" smtClean="0"/>
              <a:t>つの</a:t>
            </a:r>
            <a:r>
              <a:rPr lang="ja-JP" altLang="en-US" dirty="0" smtClean="0"/>
              <a:t>方法</a:t>
            </a:r>
            <a:endParaRPr lang="en-US" altLang="ja-JP" dirty="0" smtClean="0"/>
          </a:p>
          <a:p>
            <a:pPr lvl="1"/>
            <a:r>
              <a:rPr lang="ja-JP" altLang="en-US" dirty="0" smtClean="0"/>
              <a:t>相対パス</a:t>
            </a:r>
            <a:endParaRPr lang="en-US" altLang="ja-JP" dirty="0" smtClean="0"/>
          </a:p>
          <a:p>
            <a:pPr lvl="2"/>
            <a:r>
              <a:rPr lang="ja-JP" altLang="en-US" dirty="0" smtClean="0"/>
              <a:t>起点となるディレクトリからのパスで表現する方法</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34</a:t>
            </a:fld>
            <a:endParaRPr lang="ja-JP" altLang="en-US" dirty="0"/>
          </a:p>
        </p:txBody>
      </p:sp>
      <p:sp>
        <p:nvSpPr>
          <p:cNvPr id="43" name="テキスト ボックス 42"/>
          <p:cNvSpPr txBox="1"/>
          <p:nvPr/>
        </p:nvSpPr>
        <p:spPr>
          <a:xfrm>
            <a:off x="7164288" y="4221088"/>
            <a:ext cx="1512168" cy="369332"/>
          </a:xfrm>
          <a:prstGeom prst="rect">
            <a:avLst/>
          </a:prstGeom>
          <a:solidFill>
            <a:schemeClr val="bg1">
              <a:lumMod val="85000"/>
            </a:schemeClr>
          </a:solidFill>
        </p:spPr>
        <p:txBody>
          <a:bodyPr wrap="square" rtlCol="0">
            <a:spAutoFit/>
          </a:bodyPr>
          <a:lstStyle/>
          <a:p>
            <a:r>
              <a:rPr kumimoji="1" lang="en-US" altLang="ja-JP" dirty="0" smtClean="0">
                <a:latin typeface="ＭＳ ゴシック" pitchFamily="49" charset="-128"/>
                <a:ea typeface="ＭＳ ゴシック" pitchFamily="49" charset="-128"/>
              </a:rPr>
              <a:t>lib/</a:t>
            </a:r>
            <a:r>
              <a:rPr kumimoji="1" lang="en-US" altLang="ja-JP" dirty="0" err="1" smtClean="0">
                <a:latin typeface="ＭＳ ゴシック" pitchFamily="49" charset="-128"/>
                <a:ea typeface="ＭＳ ゴシック" pitchFamily="49" charset="-128"/>
              </a:rPr>
              <a:t>libm.so</a:t>
            </a:r>
            <a:endParaRPr kumimoji="1" lang="ja-JP" altLang="en-US" dirty="0">
              <a:latin typeface="ＭＳ ゴシック" pitchFamily="49" charset="-128"/>
              <a:ea typeface="ＭＳ ゴシック" pitchFamily="49" charset="-128"/>
            </a:endParaRPr>
          </a:p>
        </p:txBody>
      </p:sp>
      <p:sp>
        <p:nvSpPr>
          <p:cNvPr id="71" name="フリーフォーム 70"/>
          <p:cNvSpPr/>
          <p:nvPr/>
        </p:nvSpPr>
        <p:spPr>
          <a:xfrm>
            <a:off x="6876256" y="4692792"/>
            <a:ext cx="1404257" cy="1616528"/>
          </a:xfrm>
          <a:custGeom>
            <a:avLst/>
            <a:gdLst>
              <a:gd name="connsiteX0" fmla="*/ 0 w 1404257"/>
              <a:gd name="connsiteY0" fmla="*/ 0 h 1616528"/>
              <a:gd name="connsiteX1" fmla="*/ 1094014 w 1404257"/>
              <a:gd name="connsiteY1" fmla="*/ 424542 h 1616528"/>
              <a:gd name="connsiteX2" fmla="*/ 1404257 w 1404257"/>
              <a:gd name="connsiteY2" fmla="*/ 1616528 h 1616528"/>
            </a:gdLst>
            <a:ahLst/>
            <a:cxnLst>
              <a:cxn ang="0">
                <a:pos x="connsiteX0" y="connsiteY0"/>
              </a:cxn>
              <a:cxn ang="0">
                <a:pos x="connsiteX1" y="connsiteY1"/>
              </a:cxn>
              <a:cxn ang="0">
                <a:pos x="connsiteX2" y="connsiteY2"/>
              </a:cxn>
            </a:cxnLst>
            <a:rect l="l" t="t" r="r" b="b"/>
            <a:pathLst>
              <a:path w="1404257" h="1616528">
                <a:moveTo>
                  <a:pt x="0" y="0"/>
                </a:moveTo>
                <a:cubicBezTo>
                  <a:pt x="429985" y="77560"/>
                  <a:pt x="859971" y="155121"/>
                  <a:pt x="1094014" y="424542"/>
                </a:cubicBezTo>
                <a:cubicBezTo>
                  <a:pt x="1328057" y="693963"/>
                  <a:pt x="1366157" y="1155245"/>
                  <a:pt x="1404257" y="1616528"/>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0" name="直線コネクタ 69"/>
          <p:cNvCxnSpPr/>
          <p:nvPr/>
        </p:nvCxnSpPr>
        <p:spPr>
          <a:xfrm>
            <a:off x="6300192" y="4725144"/>
            <a:ext cx="50405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シェル～ディレクトリの移動</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現在作業中のワーキングディレクトリを表示</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pwd</a:t>
            </a:r>
            <a:endParaRPr lang="en-US" altLang="ja-JP" sz="2800" dirty="0" smtClean="0">
              <a:solidFill>
                <a:srgbClr val="C00000"/>
              </a:solidFill>
              <a:latin typeface="ＭＳ ゴシック" pitchFamily="49" charset="-128"/>
              <a:ea typeface="ＭＳ ゴシック" pitchFamily="49" charset="-128"/>
              <a:cs typeface="Courier New" pitchFamily="49" charset="0"/>
            </a:endParaRP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prstClr val="black"/>
                </a:solidFill>
                <a:latin typeface="ＭＳ ゴシック" pitchFamily="49" charset="-128"/>
                <a:ea typeface="ＭＳ ゴシック" pitchFamily="49" charset="-128"/>
                <a:cs typeface="Courier New" pitchFamily="49" charset="0"/>
              </a:rPr>
              <a:t>/home/</a:t>
            </a:r>
            <a:r>
              <a:rPr lang="en-US" altLang="ja-JP" sz="2400" dirty="0" smtClean="0">
                <a:solidFill>
                  <a:prstClr val="black"/>
                </a:solidFill>
                <a:latin typeface="ＭＳ ゴシック" pitchFamily="49" charset="-128"/>
                <a:ea typeface="ＭＳ ゴシック" pitchFamily="49" charset="-128"/>
              </a:rPr>
              <a:t>x09590a</a:t>
            </a:r>
            <a:endParaRPr lang="en-US" altLang="ja-JP" dirty="0" smtClean="0"/>
          </a:p>
          <a:p>
            <a:r>
              <a:rPr lang="ja-JP" altLang="en-US" dirty="0" smtClean="0"/>
              <a:t>ディレクトリの内容を表示</a:t>
            </a:r>
            <a:endParaRPr lang="en-US" altLang="ja-JP" dirty="0" smtClean="0"/>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ls</a:t>
            </a:r>
            <a:endParaRPr lang="en-US" altLang="ja-JP" sz="2800" dirty="0" smtClean="0">
              <a:solidFill>
                <a:srgbClr val="C00000"/>
              </a:solidFill>
              <a:latin typeface="ＭＳ ゴシック" pitchFamily="49" charset="-128"/>
              <a:ea typeface="ＭＳ ゴシック" pitchFamily="49" charset="-128"/>
              <a:cs typeface="Courier New" pitchFamily="49" charset="0"/>
            </a:endParaRPr>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solidFill>
                  <a:prstClr val="black"/>
                </a:solidFill>
                <a:latin typeface="ＭＳ ゴシック" pitchFamily="49" charset="-128"/>
                <a:ea typeface="ＭＳ ゴシック" pitchFamily="49" charset="-128"/>
                <a:cs typeface="Courier New" pitchFamily="49" charset="0"/>
              </a:rPr>
              <a:t>ダウンロード  ドキュメント  画像</a:t>
            </a:r>
            <a:endParaRPr lang="en-US" altLang="ja-JP" sz="24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solidFill>
                  <a:prstClr val="black"/>
                </a:solidFill>
                <a:latin typeface="ＭＳ ゴシック" pitchFamily="49" charset="-128"/>
                <a:ea typeface="ＭＳ ゴシック" pitchFamily="49" charset="-128"/>
                <a:cs typeface="Courier New" pitchFamily="49" charset="0"/>
              </a:rPr>
              <a:t>テンプレート  ビデオ        公開</a:t>
            </a:r>
            <a:endParaRPr lang="en-US" altLang="ja-JP" sz="24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solidFill>
                  <a:prstClr val="black"/>
                </a:solidFill>
                <a:latin typeface="ＭＳ ゴシック" pitchFamily="49" charset="-128"/>
                <a:ea typeface="ＭＳ ゴシック" pitchFamily="49" charset="-128"/>
                <a:cs typeface="Courier New" pitchFamily="49" charset="0"/>
              </a:rPr>
              <a:t>デスクトップ  音楽</a:t>
            </a:r>
            <a:endParaRPr lang="en-US" altLang="ja-JP" sz="2400" dirty="0" smtClean="0">
              <a:solidFill>
                <a:prstClr val="black"/>
              </a:solidFill>
            </a:endParaRPr>
          </a:p>
          <a:p>
            <a:pPr>
              <a:buNone/>
            </a:pP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35</a:t>
            </a:fld>
            <a:endParaRPr lang="ja-JP" altLang="en-US"/>
          </a:p>
        </p:txBody>
      </p:sp>
      <p:sp>
        <p:nvSpPr>
          <p:cNvPr id="6" name="テキスト ボックス 5"/>
          <p:cNvSpPr txBox="1"/>
          <p:nvPr/>
        </p:nvSpPr>
        <p:spPr>
          <a:xfrm>
            <a:off x="3203848" y="2132856"/>
            <a:ext cx="2808312" cy="646331"/>
          </a:xfrm>
          <a:prstGeom prst="rect">
            <a:avLst/>
          </a:prstGeom>
          <a:solidFill>
            <a:schemeClr val="bg1">
              <a:lumMod val="85000"/>
            </a:schemeClr>
          </a:solidFill>
        </p:spPr>
        <p:txBody>
          <a:bodyPr wrap="square" rtlCol="0">
            <a:spAutoFit/>
          </a:bodyPr>
          <a:lstStyle/>
          <a:p>
            <a:r>
              <a:rPr kumimoji="1" lang="ja-JP" altLang="en-US" dirty="0" smtClean="0">
                <a:latin typeface="+mj-ea"/>
                <a:ea typeface="+mj-ea"/>
              </a:rPr>
              <a:t>端末エミュレータ起動</a:t>
            </a:r>
            <a:r>
              <a:rPr lang="ja-JP" altLang="en-US" dirty="0" smtClean="0">
                <a:latin typeface="+mj-ea"/>
                <a:ea typeface="+mj-ea"/>
              </a:rPr>
              <a:t>時は、</a:t>
            </a:r>
            <a:r>
              <a:rPr kumimoji="1" lang="ja-JP" altLang="en-US" dirty="0" smtClean="0">
                <a:latin typeface="+mj-ea"/>
                <a:ea typeface="+mj-ea"/>
              </a:rPr>
              <a:t>ホームディレクトリから開始</a:t>
            </a:r>
            <a:endParaRPr kumimoji="1" lang="ja-JP" altLang="en-US" dirty="0">
              <a:latin typeface="+mj-ea"/>
              <a:ea typeface="+mj-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シェル～ディレクトリの移動</a:t>
            </a:r>
          </a:p>
        </p:txBody>
      </p:sp>
      <p:sp>
        <p:nvSpPr>
          <p:cNvPr id="3075" name="コンテンツ プレースホルダ 2"/>
          <p:cNvSpPr>
            <a:spLocks noGrp="1"/>
          </p:cNvSpPr>
          <p:nvPr>
            <p:ph idx="1"/>
          </p:nvPr>
        </p:nvSpPr>
        <p:spPr>
          <a:xfrm>
            <a:off x="457200" y="1268413"/>
            <a:ext cx="8229600" cy="5040312"/>
          </a:xfrm>
        </p:spPr>
        <p:txBody>
          <a:bodyPr/>
          <a:lstStyle/>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ls</a:t>
            </a: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800" dirty="0" smtClean="0">
                <a:solidFill>
                  <a:srgbClr val="C00000"/>
                </a:solidFill>
                <a:latin typeface="ＭＳ ゴシック" pitchFamily="49" charset="-128"/>
                <a:ea typeface="ＭＳ ゴシック" pitchFamily="49" charset="-128"/>
                <a:cs typeface="Courier New" pitchFamily="49" charset="0"/>
              </a:rPr>
              <a:t>-F</a:t>
            </a: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solidFill>
                  <a:prstClr val="black"/>
                </a:solidFill>
                <a:latin typeface="ＭＳ ゴシック" pitchFamily="49" charset="-128"/>
                <a:ea typeface="ＭＳ ゴシック" pitchFamily="49" charset="-128"/>
                <a:cs typeface="Courier New" pitchFamily="49" charset="0"/>
              </a:rPr>
              <a:t>ダウンロード</a:t>
            </a:r>
            <a:r>
              <a:rPr lang="en-US" altLang="ja-JP" sz="2400" dirty="0" smtClean="0">
                <a:solidFill>
                  <a:prstClr val="black"/>
                </a:solidFill>
                <a:latin typeface="ＭＳ ゴシック" pitchFamily="49" charset="-128"/>
                <a:ea typeface="ＭＳ ゴシック" pitchFamily="49" charset="-128"/>
                <a:cs typeface="Courier New" pitchFamily="49" charset="0"/>
              </a:rPr>
              <a:t>/</a:t>
            </a:r>
            <a:r>
              <a:rPr lang="ja-JP" altLang="en-US" sz="2400" dirty="0" smtClean="0">
                <a:solidFill>
                  <a:prstClr val="black"/>
                </a:solidFill>
                <a:latin typeface="ＭＳ ゴシック" pitchFamily="49" charset="-128"/>
                <a:ea typeface="ＭＳ ゴシック" pitchFamily="49" charset="-128"/>
                <a:cs typeface="Courier New" pitchFamily="49" charset="0"/>
              </a:rPr>
              <a:t> ドキュメント</a:t>
            </a:r>
            <a:r>
              <a:rPr lang="en-US" altLang="ja-JP" sz="2400" dirty="0" smtClean="0">
                <a:solidFill>
                  <a:prstClr val="black"/>
                </a:solidFill>
                <a:latin typeface="ＭＳ ゴシック" pitchFamily="49" charset="-128"/>
                <a:ea typeface="ＭＳ ゴシック" pitchFamily="49" charset="-128"/>
                <a:cs typeface="Courier New" pitchFamily="49" charset="0"/>
              </a:rPr>
              <a:t>/</a:t>
            </a:r>
            <a:r>
              <a:rPr lang="ja-JP" altLang="en-US" sz="2400" dirty="0" smtClean="0">
                <a:solidFill>
                  <a:prstClr val="black"/>
                </a:solidFill>
                <a:latin typeface="ＭＳ ゴシック" pitchFamily="49" charset="-128"/>
                <a:ea typeface="ＭＳ ゴシック" pitchFamily="49" charset="-128"/>
                <a:cs typeface="Courier New" pitchFamily="49" charset="0"/>
              </a:rPr>
              <a:t>  画像</a:t>
            </a:r>
            <a:r>
              <a:rPr lang="en-US" altLang="ja-JP" sz="2400" dirty="0" smtClean="0">
                <a:solidFill>
                  <a:prstClr val="black"/>
                </a:solidFill>
                <a:latin typeface="ＭＳ ゴシック" pitchFamily="49" charset="-128"/>
                <a:ea typeface="ＭＳ ゴシック" pitchFamily="49" charset="-128"/>
                <a:cs typeface="Courier New" pitchFamily="49" charset="0"/>
              </a:rPr>
              <a:t>/</a:t>
            </a: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solidFill>
                  <a:prstClr val="black"/>
                </a:solidFill>
                <a:latin typeface="ＭＳ ゴシック" pitchFamily="49" charset="-128"/>
                <a:ea typeface="ＭＳ ゴシック" pitchFamily="49" charset="-128"/>
                <a:cs typeface="Courier New" pitchFamily="49" charset="0"/>
              </a:rPr>
              <a:t>テンプレート</a:t>
            </a:r>
            <a:r>
              <a:rPr lang="en-US" altLang="ja-JP" sz="2400" dirty="0" smtClean="0">
                <a:solidFill>
                  <a:prstClr val="black"/>
                </a:solidFill>
                <a:latin typeface="ＭＳ ゴシック" pitchFamily="49" charset="-128"/>
                <a:ea typeface="ＭＳ ゴシック" pitchFamily="49" charset="-128"/>
                <a:cs typeface="Courier New" pitchFamily="49" charset="0"/>
              </a:rPr>
              <a:t>/</a:t>
            </a:r>
            <a:r>
              <a:rPr lang="ja-JP" altLang="en-US" sz="2400" dirty="0" smtClean="0">
                <a:solidFill>
                  <a:prstClr val="black"/>
                </a:solidFill>
                <a:latin typeface="ＭＳ ゴシック" pitchFamily="49" charset="-128"/>
                <a:ea typeface="ＭＳ ゴシック" pitchFamily="49" charset="-128"/>
                <a:cs typeface="Courier New" pitchFamily="49" charset="0"/>
              </a:rPr>
              <a:t> ビデオ</a:t>
            </a:r>
            <a:r>
              <a:rPr lang="en-US" altLang="ja-JP" sz="2400" dirty="0" smtClean="0">
                <a:solidFill>
                  <a:prstClr val="black"/>
                </a:solidFill>
                <a:latin typeface="ＭＳ ゴシック" pitchFamily="49" charset="-128"/>
                <a:ea typeface="ＭＳ ゴシック" pitchFamily="49" charset="-128"/>
                <a:cs typeface="Courier New" pitchFamily="49" charset="0"/>
              </a:rPr>
              <a:t>/</a:t>
            </a:r>
            <a:r>
              <a:rPr lang="ja-JP" altLang="en-US" sz="2400" dirty="0" smtClean="0">
                <a:solidFill>
                  <a:prstClr val="black"/>
                </a:solidFill>
                <a:latin typeface="ＭＳ ゴシック" pitchFamily="49" charset="-128"/>
                <a:ea typeface="ＭＳ ゴシック" pitchFamily="49" charset="-128"/>
                <a:cs typeface="Courier New" pitchFamily="49" charset="0"/>
              </a:rPr>
              <a:t>        公開</a:t>
            </a:r>
            <a:r>
              <a:rPr lang="en-US" altLang="ja-JP" sz="2400" dirty="0" smtClean="0">
                <a:solidFill>
                  <a:prstClr val="black"/>
                </a:solidFill>
                <a:latin typeface="ＭＳ ゴシック" pitchFamily="49" charset="-128"/>
                <a:ea typeface="ＭＳ ゴシック" pitchFamily="49" charset="-128"/>
                <a:cs typeface="Courier New" pitchFamily="49" charset="0"/>
              </a:rPr>
              <a:t>/</a:t>
            </a: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solidFill>
                  <a:prstClr val="black"/>
                </a:solidFill>
                <a:latin typeface="ＭＳ ゴシック" pitchFamily="49" charset="-128"/>
                <a:ea typeface="ＭＳ ゴシック" pitchFamily="49" charset="-128"/>
                <a:cs typeface="Courier New" pitchFamily="49" charset="0"/>
              </a:rPr>
              <a:t>デスクトップ</a:t>
            </a:r>
            <a:r>
              <a:rPr lang="en-US" altLang="ja-JP" sz="2400" dirty="0" smtClean="0">
                <a:solidFill>
                  <a:prstClr val="black"/>
                </a:solidFill>
                <a:latin typeface="ＭＳ ゴシック" pitchFamily="49" charset="-128"/>
                <a:ea typeface="ＭＳ ゴシック" pitchFamily="49" charset="-128"/>
                <a:cs typeface="Courier New" pitchFamily="49" charset="0"/>
              </a:rPr>
              <a:t>/</a:t>
            </a:r>
            <a:r>
              <a:rPr lang="ja-JP" altLang="en-US" sz="2400" dirty="0" smtClean="0">
                <a:solidFill>
                  <a:prstClr val="black"/>
                </a:solidFill>
                <a:latin typeface="ＭＳ ゴシック" pitchFamily="49" charset="-128"/>
                <a:ea typeface="ＭＳ ゴシック" pitchFamily="49" charset="-128"/>
                <a:cs typeface="Courier New" pitchFamily="49" charset="0"/>
              </a:rPr>
              <a:t> 音楽</a:t>
            </a:r>
            <a:r>
              <a:rPr lang="en-US" altLang="ja-JP" sz="2400" dirty="0" smtClean="0">
                <a:solidFill>
                  <a:prstClr val="black"/>
                </a:solidFill>
                <a:latin typeface="ＭＳ ゴシック" pitchFamily="49" charset="-128"/>
                <a:ea typeface="ＭＳ ゴシック" pitchFamily="49" charset="-128"/>
                <a:cs typeface="Courier New" pitchFamily="49" charset="0"/>
              </a:rPr>
              <a:t>/</a:t>
            </a:r>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ls</a:t>
            </a: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800" dirty="0" smtClean="0">
                <a:solidFill>
                  <a:srgbClr val="C00000"/>
                </a:solidFill>
                <a:latin typeface="ＭＳ ゴシック" pitchFamily="49" charset="-128"/>
                <a:ea typeface="ＭＳ ゴシック" pitchFamily="49" charset="-128"/>
                <a:cs typeface="Courier New" pitchFamily="49" charset="0"/>
              </a:rPr>
              <a:t>–la</a:t>
            </a:r>
          </a:p>
          <a:p>
            <a:pPr lvl="0">
              <a:buNone/>
            </a:pPr>
            <a:r>
              <a:rPr lang="en-US" altLang="ja-JP" sz="2800" dirty="0" smtClean="0">
                <a:solidFill>
                  <a:prstClr val="black"/>
                </a:solidFill>
                <a:latin typeface="ＭＳ ゴシック" pitchFamily="49" charset="-128"/>
                <a:ea typeface="ＭＳ ゴシック" pitchFamily="49" charset="-128"/>
              </a:rPr>
              <a:t>	</a:t>
            </a:r>
            <a:r>
              <a:rPr lang="en-US" altLang="ja-JP" sz="2400" dirty="0" smtClean="0">
                <a:solidFill>
                  <a:prstClr val="black"/>
                </a:solidFill>
                <a:latin typeface="ＭＳ ゴシック" pitchFamily="49" charset="-128"/>
                <a:ea typeface="ＭＳ ゴシック" pitchFamily="49" charset="-128"/>
              </a:rPr>
              <a:t>total 40</a:t>
            </a:r>
          </a:p>
          <a:p>
            <a:pPr lvl="0">
              <a:buNone/>
            </a:pPr>
            <a:r>
              <a:rPr lang="en-US" altLang="ja-JP" sz="2400" dirty="0" smtClean="0">
                <a:solidFill>
                  <a:prstClr val="black"/>
                </a:solidFill>
                <a:latin typeface="ＭＳ ゴシック" pitchFamily="49" charset="-128"/>
                <a:ea typeface="ＭＳ ゴシック" pitchFamily="49" charset="-128"/>
              </a:rPr>
              <a:t>	</a:t>
            </a:r>
            <a:r>
              <a:rPr lang="en-US" altLang="ja-JP" sz="2400" dirty="0" err="1" smtClean="0">
                <a:solidFill>
                  <a:prstClr val="black"/>
                </a:solidFill>
                <a:latin typeface="ＭＳ ゴシック" pitchFamily="49" charset="-128"/>
                <a:ea typeface="ＭＳ ゴシック" pitchFamily="49" charset="-128"/>
              </a:rPr>
              <a:t>drwxrwxr</a:t>
            </a:r>
            <a:r>
              <a:rPr lang="en-US" altLang="ja-JP" sz="2400" dirty="0" smtClean="0">
                <a:solidFill>
                  <a:prstClr val="black"/>
                </a:solidFill>
                <a:latin typeface="ＭＳ ゴシック" pitchFamily="49" charset="-128"/>
                <a:ea typeface="ＭＳ ゴシック" pitchFamily="49" charset="-128"/>
              </a:rPr>
              <a:t>-x 10 x09590a </a:t>
            </a:r>
            <a:r>
              <a:rPr lang="en-US" altLang="ja-JP" sz="2400" dirty="0" err="1" smtClean="0">
                <a:solidFill>
                  <a:prstClr val="black"/>
                </a:solidFill>
                <a:latin typeface="ＭＳ ゴシック" pitchFamily="49" charset="-128"/>
                <a:ea typeface="ＭＳ ゴシック" pitchFamily="49" charset="-128"/>
              </a:rPr>
              <a:t>x09590a</a:t>
            </a:r>
            <a:r>
              <a:rPr lang="en-US" altLang="ja-JP" sz="2400" dirty="0" smtClean="0">
                <a:solidFill>
                  <a:prstClr val="black"/>
                </a:solidFill>
                <a:latin typeface="ＭＳ ゴシック" pitchFamily="49" charset="-128"/>
                <a:ea typeface="ＭＳ ゴシック" pitchFamily="49" charset="-128"/>
              </a:rPr>
              <a:t> 4096 Feb 6 16:29 </a:t>
            </a:r>
            <a:r>
              <a:rPr lang="en-US" altLang="ja-JP" sz="2400" dirty="0" smtClean="0">
                <a:latin typeface="ＭＳ ゴシック" pitchFamily="49" charset="-128"/>
                <a:ea typeface="ＭＳ ゴシック" pitchFamily="49" charset="-128"/>
              </a:rPr>
              <a:t>.</a:t>
            </a:r>
          </a:p>
          <a:p>
            <a:pPr lvl="0">
              <a:buNone/>
            </a:pPr>
            <a:r>
              <a:rPr lang="en-US" altLang="ja-JP" sz="2400" dirty="0" smtClean="0">
                <a:solidFill>
                  <a:prstClr val="black"/>
                </a:solidFill>
                <a:latin typeface="ＭＳ ゴシック" pitchFamily="49" charset="-128"/>
                <a:ea typeface="ＭＳ ゴシック" pitchFamily="49" charset="-128"/>
              </a:rPr>
              <a:t>	</a:t>
            </a:r>
            <a:r>
              <a:rPr lang="en-US" altLang="ja-JP" sz="2400" dirty="0" err="1" smtClean="0">
                <a:latin typeface="ＭＳ ゴシック" pitchFamily="49" charset="-128"/>
                <a:ea typeface="ＭＳ ゴシック" pitchFamily="49" charset="-128"/>
              </a:rPr>
              <a:t>drwx</a:t>
            </a:r>
            <a:r>
              <a:rPr lang="en-US" altLang="ja-JP" sz="2400" dirty="0" smtClean="0">
                <a:latin typeface="ＭＳ ゴシック" pitchFamily="49" charset="-128"/>
                <a:ea typeface="ＭＳ ゴシック" pitchFamily="49" charset="-128"/>
              </a:rPr>
              <a:t>------ 10 </a:t>
            </a:r>
            <a:r>
              <a:rPr lang="en-US" altLang="ja-JP" sz="2400" dirty="0" smtClean="0">
                <a:solidFill>
                  <a:prstClr val="black"/>
                </a:solidFill>
                <a:latin typeface="ＭＳ ゴシック" pitchFamily="49" charset="-128"/>
                <a:ea typeface="ＭＳ ゴシック" pitchFamily="49" charset="-128"/>
              </a:rPr>
              <a:t>x09590a</a:t>
            </a:r>
            <a:r>
              <a:rPr lang="en-US" altLang="ja-JP" sz="2400" dirty="0" smtClean="0">
                <a:latin typeface="ＭＳ ゴシック" pitchFamily="49" charset="-128"/>
                <a:ea typeface="ＭＳ ゴシック" pitchFamily="49" charset="-128"/>
              </a:rPr>
              <a:t> </a:t>
            </a:r>
            <a:r>
              <a:rPr lang="en-US" altLang="ja-JP" sz="2400" dirty="0" err="1" smtClean="0">
                <a:solidFill>
                  <a:prstClr val="black"/>
                </a:solidFill>
                <a:latin typeface="ＭＳ ゴシック" pitchFamily="49" charset="-128"/>
                <a:ea typeface="ＭＳ ゴシック" pitchFamily="49" charset="-128"/>
              </a:rPr>
              <a:t>x09590a</a:t>
            </a:r>
            <a:r>
              <a:rPr lang="en-US" altLang="ja-JP" sz="2400" dirty="0" smtClean="0">
                <a:latin typeface="ＭＳ ゴシック" pitchFamily="49" charset="-128"/>
                <a:ea typeface="ＭＳ ゴシック" pitchFamily="49" charset="-128"/>
              </a:rPr>
              <a:t> 4096 Feb 6 16:28 ..</a:t>
            </a:r>
          </a:p>
          <a:p>
            <a:pPr lvl="0">
              <a:buNone/>
            </a:pPr>
            <a:r>
              <a:rPr lang="en-US" altLang="ja-JP" sz="2400" dirty="0" smtClean="0">
                <a:solidFill>
                  <a:prstClr val="black"/>
                </a:solidFill>
                <a:latin typeface="ＭＳ ゴシック" pitchFamily="49" charset="-128"/>
                <a:ea typeface="ＭＳ ゴシック" pitchFamily="49" charset="-128"/>
              </a:rPr>
              <a:t>	…</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36</a:t>
            </a:fld>
            <a:endParaRPr lang="ja-JP" altLang="en-US"/>
          </a:p>
        </p:txBody>
      </p:sp>
      <p:sp>
        <p:nvSpPr>
          <p:cNvPr id="6" name="テキスト ボックス 5"/>
          <p:cNvSpPr txBox="1"/>
          <p:nvPr/>
        </p:nvSpPr>
        <p:spPr>
          <a:xfrm>
            <a:off x="2525553" y="1340768"/>
            <a:ext cx="4926767" cy="369332"/>
          </a:xfrm>
          <a:prstGeom prst="rect">
            <a:avLst/>
          </a:prstGeom>
          <a:solidFill>
            <a:schemeClr val="bg1">
              <a:lumMod val="85000"/>
            </a:schemeClr>
          </a:solidFill>
        </p:spPr>
        <p:txBody>
          <a:bodyPr wrap="square" rtlCol="0">
            <a:spAutoFit/>
          </a:bodyPr>
          <a:lstStyle/>
          <a:p>
            <a:r>
              <a:rPr lang="en-US" altLang="ja-JP" dirty="0" smtClean="0"/>
              <a:t>-F</a:t>
            </a:r>
            <a:r>
              <a:rPr lang="ja-JP" altLang="en-US" dirty="0" smtClean="0"/>
              <a:t>はディレクトリの名前の後ろに「</a:t>
            </a:r>
            <a:r>
              <a:rPr lang="en-US" altLang="ja-JP" dirty="0" smtClean="0"/>
              <a:t>/</a:t>
            </a:r>
            <a:r>
              <a:rPr lang="ja-JP" altLang="en-US" dirty="0" smtClean="0"/>
              <a:t>」を付けて表示</a:t>
            </a:r>
            <a:endParaRPr kumimoji="1" lang="ja-JP" altLang="en-US" dirty="0"/>
          </a:p>
        </p:txBody>
      </p:sp>
      <p:sp>
        <p:nvSpPr>
          <p:cNvPr id="7" name="テキスト ボックス 6"/>
          <p:cNvSpPr txBox="1"/>
          <p:nvPr/>
        </p:nvSpPr>
        <p:spPr>
          <a:xfrm>
            <a:off x="2741577" y="3358733"/>
            <a:ext cx="4638735" cy="646331"/>
          </a:xfrm>
          <a:prstGeom prst="rect">
            <a:avLst/>
          </a:prstGeom>
          <a:solidFill>
            <a:schemeClr val="bg1">
              <a:lumMod val="85000"/>
            </a:schemeClr>
          </a:solidFill>
        </p:spPr>
        <p:txBody>
          <a:bodyPr wrap="square" rtlCol="0">
            <a:spAutoFit/>
          </a:bodyPr>
          <a:lstStyle/>
          <a:p>
            <a:r>
              <a:rPr lang="en-US" altLang="ja-JP" dirty="0" smtClean="0"/>
              <a:t>-l</a:t>
            </a:r>
            <a:r>
              <a:rPr lang="ja-JP" altLang="en-US" dirty="0" smtClean="0"/>
              <a:t>は長い書式で表示</a:t>
            </a:r>
            <a:endParaRPr lang="en-US" altLang="ja-JP" dirty="0" smtClean="0"/>
          </a:p>
          <a:p>
            <a:r>
              <a:rPr kumimoji="1" lang="en-US" altLang="ja-JP" dirty="0" smtClean="0"/>
              <a:t>-a</a:t>
            </a:r>
            <a:r>
              <a:rPr kumimoji="1" lang="ja-JP" altLang="en-US" dirty="0" smtClean="0"/>
              <a:t>は通常表示しない「</a:t>
            </a:r>
            <a:r>
              <a:rPr kumimoji="1" lang="en-US" altLang="ja-JP" dirty="0" smtClean="0"/>
              <a:t>.</a:t>
            </a:r>
            <a:r>
              <a:rPr kumimoji="1" lang="ja-JP" altLang="en-US" dirty="0" smtClean="0"/>
              <a:t>」から始まる名前も表示</a:t>
            </a:r>
            <a:endParaRPr kumimoji="1" lang="ja-JP" altLang="en-US" dirty="0"/>
          </a:p>
        </p:txBody>
      </p:sp>
      <p:sp>
        <p:nvSpPr>
          <p:cNvPr id="8" name="テキスト ボックス 7"/>
          <p:cNvSpPr txBox="1"/>
          <p:nvPr/>
        </p:nvSpPr>
        <p:spPr>
          <a:xfrm>
            <a:off x="4427984" y="5229200"/>
            <a:ext cx="4248472" cy="646331"/>
          </a:xfrm>
          <a:prstGeom prst="rect">
            <a:avLst/>
          </a:prstGeom>
          <a:solidFill>
            <a:schemeClr val="bg1">
              <a:lumMod val="85000"/>
            </a:schemeClr>
          </a:solidFill>
        </p:spPr>
        <p:txBody>
          <a:bodyPr wrap="square" rtlCol="0">
            <a:spAutoFit/>
          </a:bodyPr>
          <a:lstStyle/>
          <a:p>
            <a:r>
              <a:rPr lang="ja-JP" altLang="en-US" dirty="0" smtClean="0"/>
              <a:t>「</a:t>
            </a:r>
            <a:r>
              <a:rPr lang="en-US" altLang="ja-JP" dirty="0" smtClean="0"/>
              <a:t>.</a:t>
            </a:r>
            <a:r>
              <a:rPr lang="ja-JP" altLang="en-US" dirty="0" smtClean="0"/>
              <a:t>」は現在のワーキングディレクトリ</a:t>
            </a:r>
            <a:endParaRPr lang="en-US" altLang="ja-JP" dirty="0" smtClean="0"/>
          </a:p>
          <a:p>
            <a:r>
              <a:rPr lang="ja-JP" altLang="en-US" dirty="0" smtClean="0"/>
              <a:t>「</a:t>
            </a:r>
            <a:r>
              <a:rPr lang="en-US" altLang="ja-JP" dirty="0" smtClean="0"/>
              <a:t>..</a:t>
            </a:r>
            <a:r>
              <a:rPr lang="ja-JP" altLang="en-US" dirty="0" smtClean="0"/>
              <a:t>」は一つ上のディレクトリ</a:t>
            </a:r>
            <a:r>
              <a:rPr lang="en-US" altLang="ja-JP" dirty="0" smtClean="0"/>
              <a:t>(</a:t>
            </a:r>
            <a:r>
              <a:rPr lang="ja-JP" altLang="en-US" dirty="0" smtClean="0"/>
              <a:t>親ディレクトリ</a:t>
            </a:r>
            <a:r>
              <a:rPr lang="en-US" altLang="ja-JP" dirty="0" smtClean="0"/>
              <a:t>)</a:t>
            </a:r>
            <a:endParaRPr kumimoji="1" lang="ja-JP" alt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シェル～ディレクトリの移動</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ディレクトリの作成</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mkdir</a:t>
            </a:r>
            <a:r>
              <a:rPr lang="en-US" altLang="ja-JP" sz="2800" dirty="0" smtClean="0">
                <a:latin typeface="ＭＳ ゴシック" pitchFamily="49" charset="-128"/>
                <a:ea typeface="ＭＳ ゴシック" pitchFamily="49" charset="-128"/>
                <a:cs typeface="Courier New" pitchFamily="49" charset="0"/>
              </a:rPr>
              <a:t> work</a:t>
            </a:r>
          </a:p>
          <a:p>
            <a:pPr>
              <a:buNone/>
            </a:pPr>
            <a:r>
              <a:rPr lang="en-US" altLang="ja-JP" sz="2800" dirty="0" smtClean="0">
                <a:latin typeface="ＭＳ ゴシック" pitchFamily="49" charset="-128"/>
                <a:ea typeface="ＭＳ ゴシック" pitchFamily="49" charset="-128"/>
                <a:cs typeface="Courier New" pitchFamily="49" charset="0"/>
              </a:rPr>
              <a:t>	$ </a:t>
            </a:r>
            <a:r>
              <a:rPr lang="en-US" altLang="ja-JP" sz="2800" dirty="0" err="1" smtClean="0">
                <a:latin typeface="ＭＳ ゴシック" pitchFamily="49" charset="-128"/>
                <a:ea typeface="ＭＳ ゴシック" pitchFamily="49" charset="-128"/>
                <a:cs typeface="Courier New" pitchFamily="49" charset="0"/>
              </a:rPr>
              <a:t>ls</a:t>
            </a:r>
            <a:endParaRPr lang="en-US" altLang="ja-JP" sz="2800" dirty="0" smtClean="0">
              <a:latin typeface="ＭＳ ゴシック" pitchFamily="49" charset="-128"/>
              <a:ea typeface="ＭＳ ゴシック" pitchFamily="49" charset="-128"/>
              <a:cs typeface="Courier New" pitchFamily="49" charset="0"/>
            </a:endParaRPr>
          </a:p>
          <a:p>
            <a:pPr>
              <a:buNone/>
            </a:pPr>
            <a:r>
              <a:rPr lang="en-US" altLang="ja-JP" sz="2800" dirty="0" smtClean="0">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cs typeface="Courier New" pitchFamily="49" charset="0"/>
              </a:rPr>
              <a:t>work …</a:t>
            </a:r>
          </a:p>
          <a:p>
            <a:pPr>
              <a:buNone/>
            </a:pPr>
            <a:r>
              <a:rPr lang="en-US" altLang="ja-JP" sz="2800" dirty="0" smtClean="0">
                <a:latin typeface="ＭＳ ゴシック" pitchFamily="49" charset="-128"/>
                <a:ea typeface="ＭＳ ゴシック" pitchFamily="49" charset="-128"/>
                <a:cs typeface="Courier New" pitchFamily="49" charset="0"/>
              </a:rPr>
              <a:t>	$ </a:t>
            </a:r>
            <a:r>
              <a:rPr lang="en-US" altLang="ja-JP" sz="2800" dirty="0" err="1" smtClean="0">
                <a:latin typeface="ＭＳ ゴシック" pitchFamily="49" charset="-128"/>
                <a:ea typeface="ＭＳ ゴシック" pitchFamily="49" charset="-128"/>
                <a:cs typeface="Courier New" pitchFamily="49" charset="0"/>
              </a:rPr>
              <a:t>ls</a:t>
            </a:r>
            <a:r>
              <a:rPr lang="en-US" altLang="ja-JP" sz="2800" dirty="0" smtClean="0">
                <a:latin typeface="ＭＳ ゴシック" pitchFamily="49" charset="-128"/>
                <a:ea typeface="ＭＳ ゴシック" pitchFamily="49" charset="-128"/>
                <a:cs typeface="Courier New" pitchFamily="49" charset="0"/>
              </a:rPr>
              <a:t> work/</a:t>
            </a:r>
            <a:endParaRPr lang="en-US" altLang="ja-JP" sz="2800" dirty="0" smtClean="0"/>
          </a:p>
          <a:p>
            <a:r>
              <a:rPr lang="ja-JP" altLang="en-US" dirty="0" smtClean="0"/>
              <a:t>ディレクトリの移動</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cd</a:t>
            </a:r>
            <a:r>
              <a:rPr lang="en-US" altLang="ja-JP" sz="2800" dirty="0" smtClean="0">
                <a:latin typeface="ＭＳ ゴシック" pitchFamily="49" charset="-128"/>
                <a:ea typeface="ＭＳ ゴシック" pitchFamily="49" charset="-128"/>
                <a:cs typeface="Courier New" pitchFamily="49" charset="0"/>
              </a:rPr>
              <a:t> work/</a:t>
            </a:r>
          </a:p>
          <a:p>
            <a:pPr>
              <a:buNone/>
            </a:pPr>
            <a:r>
              <a:rPr lang="en-US" altLang="ja-JP" sz="2800" dirty="0" smtClean="0">
                <a:latin typeface="ＭＳ ゴシック" pitchFamily="49" charset="-128"/>
                <a:ea typeface="ＭＳ ゴシック" pitchFamily="49" charset="-128"/>
                <a:cs typeface="Courier New" pitchFamily="49" charset="0"/>
              </a:rPr>
              <a:t>	$ </a:t>
            </a:r>
            <a:r>
              <a:rPr lang="en-US" altLang="ja-JP" sz="2800" dirty="0" err="1" smtClean="0">
                <a:latin typeface="ＭＳ ゴシック" pitchFamily="49" charset="-128"/>
                <a:ea typeface="ＭＳ ゴシック" pitchFamily="49" charset="-128"/>
                <a:cs typeface="Courier New" pitchFamily="49" charset="0"/>
              </a:rPr>
              <a:t>pwd</a:t>
            </a:r>
            <a:endParaRPr lang="en-US" altLang="ja-JP" sz="2800" dirty="0" smtClean="0">
              <a:latin typeface="ＭＳ ゴシック" pitchFamily="49" charset="-128"/>
              <a:ea typeface="ＭＳ ゴシック" pitchFamily="49" charset="-128"/>
              <a:cs typeface="Courier New" pitchFamily="49" charset="0"/>
            </a:endParaRPr>
          </a:p>
          <a:p>
            <a:pPr>
              <a:buNone/>
            </a:pPr>
            <a:r>
              <a:rPr lang="en-US" altLang="ja-JP" sz="2800" dirty="0" smtClean="0">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cs typeface="Courier New" pitchFamily="49" charset="0"/>
              </a:rPr>
              <a:t>/home/</a:t>
            </a:r>
            <a:r>
              <a:rPr lang="en-US" altLang="ja-JP" sz="2400" dirty="0" smtClean="0">
                <a:solidFill>
                  <a:prstClr val="black"/>
                </a:solidFill>
                <a:latin typeface="ＭＳ ゴシック" pitchFamily="49" charset="-128"/>
                <a:ea typeface="ＭＳ ゴシック" pitchFamily="49" charset="-128"/>
              </a:rPr>
              <a:t>x09590a</a:t>
            </a:r>
            <a:r>
              <a:rPr lang="en-US" altLang="ja-JP" sz="2400" dirty="0" smtClean="0">
                <a:latin typeface="ＭＳ ゴシック" pitchFamily="49" charset="-128"/>
                <a:ea typeface="ＭＳ ゴシック" pitchFamily="49" charset="-128"/>
                <a:cs typeface="Courier New" pitchFamily="49" charset="0"/>
              </a:rPr>
              <a:t>/work</a:t>
            </a:r>
          </a:p>
          <a:p>
            <a:pPr>
              <a:buNone/>
            </a:pPr>
            <a:r>
              <a:rPr lang="en-US" altLang="ja-JP" sz="2800" dirty="0" smtClean="0">
                <a:latin typeface="ＭＳ ゴシック" pitchFamily="49" charset="-128"/>
                <a:ea typeface="ＭＳ ゴシック" pitchFamily="49" charset="-128"/>
                <a:cs typeface="Courier New" pitchFamily="49" charset="0"/>
              </a:rPr>
              <a:t>	$ </a:t>
            </a:r>
            <a:r>
              <a:rPr lang="en-US" altLang="ja-JP" sz="2800" dirty="0" err="1" smtClean="0">
                <a:latin typeface="ＭＳ ゴシック" pitchFamily="49" charset="-128"/>
                <a:ea typeface="ＭＳ ゴシック" pitchFamily="49" charset="-128"/>
                <a:cs typeface="Courier New" pitchFamily="49" charset="0"/>
              </a:rPr>
              <a:t>cd</a:t>
            </a:r>
            <a:r>
              <a:rPr lang="en-US" altLang="ja-JP" sz="2800" dirty="0" smtClean="0">
                <a:latin typeface="ＭＳ ゴシック" pitchFamily="49" charset="-128"/>
                <a:ea typeface="ＭＳ ゴシック" pitchFamily="49" charset="-128"/>
                <a:cs typeface="Courier New" pitchFamily="49" charset="0"/>
              </a:rPr>
              <a:t> </a:t>
            </a:r>
            <a:r>
              <a:rPr lang="en-US" altLang="ja-JP" sz="2800" dirty="0" smtClean="0">
                <a:solidFill>
                  <a:srgbClr val="C00000"/>
                </a:solidFill>
                <a:latin typeface="ＭＳ ゴシック" pitchFamily="49" charset="-128"/>
                <a:ea typeface="ＭＳ ゴシック" pitchFamily="49" charset="-128"/>
                <a:cs typeface="Courier New" pitchFamily="49" charset="0"/>
              </a:rPr>
              <a:t>../</a:t>
            </a:r>
          </a:p>
          <a:p>
            <a:pPr>
              <a:buNone/>
            </a:pPr>
            <a:endParaRPr lang="en-US" altLang="ja-JP" sz="2800" dirty="0" smtClean="0">
              <a:solidFill>
                <a:srgbClr val="C00000"/>
              </a:solidFill>
              <a:latin typeface="ＭＳ ゴシック" pitchFamily="49" charset="-128"/>
              <a:ea typeface="ＭＳ ゴシック" pitchFamily="49" charset="-128"/>
              <a:cs typeface="Courier New" pitchFamily="49" charset="0"/>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37</a:t>
            </a:fld>
            <a:endParaRPr lang="ja-JP" altLang="en-US"/>
          </a:p>
        </p:txBody>
      </p:sp>
      <p:sp>
        <p:nvSpPr>
          <p:cNvPr id="5" name="テキスト ボックス 4"/>
          <p:cNvSpPr txBox="1"/>
          <p:nvPr/>
        </p:nvSpPr>
        <p:spPr>
          <a:xfrm>
            <a:off x="2771800" y="6084004"/>
            <a:ext cx="2304256" cy="369332"/>
          </a:xfrm>
          <a:prstGeom prst="rect">
            <a:avLst/>
          </a:prstGeom>
          <a:solidFill>
            <a:schemeClr val="bg1">
              <a:lumMod val="85000"/>
            </a:schemeClr>
          </a:solidFill>
        </p:spPr>
        <p:txBody>
          <a:bodyPr wrap="square" rtlCol="0">
            <a:spAutoFit/>
          </a:bodyPr>
          <a:lstStyle/>
          <a:p>
            <a:r>
              <a:rPr lang="ja-JP" altLang="en-US" dirty="0" smtClean="0"/>
              <a:t>親ディレクトリへ移動</a:t>
            </a:r>
            <a:endParaRPr kumimoji="1" lang="ja-JP" altLang="en-US" dirty="0"/>
          </a:p>
        </p:txBody>
      </p:sp>
      <p:sp>
        <p:nvSpPr>
          <p:cNvPr id="6" name="テキスト ボックス 5"/>
          <p:cNvSpPr txBox="1"/>
          <p:nvPr/>
        </p:nvSpPr>
        <p:spPr>
          <a:xfrm>
            <a:off x="2267744" y="2924944"/>
            <a:ext cx="4248472" cy="369332"/>
          </a:xfrm>
          <a:prstGeom prst="rect">
            <a:avLst/>
          </a:prstGeom>
          <a:solidFill>
            <a:schemeClr val="bg1">
              <a:lumMod val="85000"/>
            </a:schemeClr>
          </a:solidFill>
        </p:spPr>
        <p:txBody>
          <a:bodyPr wrap="square" rtlCol="0">
            <a:spAutoFit/>
          </a:bodyPr>
          <a:lstStyle/>
          <a:p>
            <a:r>
              <a:rPr lang="en-US" altLang="ja-JP" dirty="0" smtClean="0"/>
              <a:t>work</a:t>
            </a:r>
            <a:r>
              <a:rPr lang="ja-JP" altLang="en-US" dirty="0" smtClean="0"/>
              <a:t>という名前の空のディレクトリが作成</a:t>
            </a:r>
            <a:endParaRPr kumimoji="1" lang="ja-JP" altLang="en-US" dirty="0"/>
          </a:p>
        </p:txBody>
      </p:sp>
      <p:sp>
        <p:nvSpPr>
          <p:cNvPr id="7" name="テキスト ボックス 6"/>
          <p:cNvSpPr txBox="1"/>
          <p:nvPr/>
        </p:nvSpPr>
        <p:spPr>
          <a:xfrm>
            <a:off x="2915816" y="4571836"/>
            <a:ext cx="1440160" cy="369332"/>
          </a:xfrm>
          <a:prstGeom prst="rect">
            <a:avLst/>
          </a:prstGeom>
          <a:solidFill>
            <a:schemeClr val="bg1">
              <a:lumMod val="85000"/>
            </a:schemeClr>
          </a:solidFill>
        </p:spPr>
        <p:txBody>
          <a:bodyPr wrap="square" rtlCol="0">
            <a:spAutoFit/>
          </a:bodyPr>
          <a:lstStyle/>
          <a:p>
            <a:r>
              <a:rPr lang="en-US" altLang="ja-JP" dirty="0" smtClean="0"/>
              <a:t>work</a:t>
            </a:r>
            <a:r>
              <a:rPr lang="ja-JP" altLang="en-US" dirty="0" smtClean="0"/>
              <a:t>へ移動</a:t>
            </a:r>
            <a:endParaRPr kumimoji="1" lang="ja-JP"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シェル～ディレクトリの移動</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ディレクトリの削除</a:t>
            </a:r>
            <a:endParaRPr lang="en-US" altLang="ja-JP" dirty="0" smtClean="0"/>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rmdir</a:t>
            </a:r>
            <a:r>
              <a:rPr lang="en-US" altLang="ja-JP" sz="2800" dirty="0" smtClean="0">
                <a:solidFill>
                  <a:prstClr val="black"/>
                </a:solidFill>
                <a:latin typeface="ＭＳ ゴシック" pitchFamily="49" charset="-128"/>
                <a:ea typeface="ＭＳ ゴシック" pitchFamily="49" charset="-128"/>
                <a:cs typeface="Courier New" pitchFamily="49" charset="0"/>
              </a:rPr>
              <a:t> work</a:t>
            </a:r>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ls</a:t>
            </a:r>
            <a:endParaRPr lang="en-US" altLang="ja-JP" sz="28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prstClr val="black"/>
                </a:solidFill>
                <a:latin typeface="ＭＳ ゴシック" pitchFamily="49" charset="-128"/>
                <a:ea typeface="ＭＳ ゴシック" pitchFamily="49" charset="-128"/>
                <a:cs typeface="Courier New" pitchFamily="49" charset="0"/>
              </a:rPr>
              <a:t>…</a:t>
            </a:r>
            <a:endParaRPr lang="en-US" altLang="ja-JP" sz="2400" dirty="0" smtClean="0"/>
          </a:p>
          <a:p>
            <a:r>
              <a:rPr lang="ja-JP" altLang="en-US" dirty="0" smtClean="0"/>
              <a:t>課題</a:t>
            </a:r>
            <a:endParaRPr lang="en-US" altLang="ja-JP" dirty="0" smtClean="0"/>
          </a:p>
          <a:p>
            <a:pPr lvl="1"/>
            <a:r>
              <a:rPr lang="en-US" altLang="ja-JP" dirty="0" err="1" smtClean="0"/>
              <a:t>cd</a:t>
            </a:r>
            <a:r>
              <a:rPr lang="en-US" altLang="ja-JP" dirty="0" smtClean="0"/>
              <a:t>, </a:t>
            </a:r>
            <a:r>
              <a:rPr lang="en-US" altLang="ja-JP" dirty="0" err="1" smtClean="0"/>
              <a:t>ls</a:t>
            </a:r>
            <a:r>
              <a:rPr lang="ja-JP" altLang="en-US" dirty="0" smtClean="0"/>
              <a:t>コマンドを使って、</a:t>
            </a:r>
            <a:r>
              <a:rPr lang="en-US" altLang="ja-JP" dirty="0" smtClean="0"/>
              <a:t>Linux</a:t>
            </a:r>
            <a:r>
              <a:rPr lang="ja-JP" altLang="en-US" dirty="0" smtClean="0"/>
              <a:t>のディレクトリを探検してみましょう</a:t>
            </a:r>
            <a:endParaRPr lang="en-US" altLang="ja-JP" dirty="0" smtClean="0"/>
          </a:p>
          <a:p>
            <a:pPr lvl="1"/>
            <a:r>
              <a:rPr lang="en-US" altLang="ja-JP" dirty="0" err="1" smtClean="0"/>
              <a:t>pushd</a:t>
            </a:r>
            <a:r>
              <a:rPr lang="en-US" altLang="ja-JP" dirty="0" smtClean="0"/>
              <a:t>, </a:t>
            </a:r>
            <a:r>
              <a:rPr lang="en-US" altLang="ja-JP" dirty="0" err="1" smtClean="0"/>
              <a:t>popd</a:t>
            </a:r>
            <a:r>
              <a:rPr lang="ja-JP" altLang="en-US" dirty="0" smtClean="0"/>
              <a:t>コマンドを使ってみましょう</a:t>
            </a:r>
            <a:endParaRPr lang="en-US" altLang="ja-JP" dirty="0" smtClean="0"/>
          </a:p>
          <a:p>
            <a:pPr lvl="2"/>
            <a:r>
              <a:rPr lang="ja-JP" altLang="en-US" dirty="0" smtClean="0"/>
              <a:t>テキスト </a:t>
            </a:r>
            <a:r>
              <a:rPr lang="en-US" altLang="ja-JP" dirty="0" smtClean="0"/>
              <a:t>p.12</a:t>
            </a:r>
          </a:p>
          <a:p>
            <a:pPr lvl="2"/>
            <a:r>
              <a:rPr lang="en-US" altLang="ja-JP" dirty="0" smtClean="0"/>
              <a:t>man </a:t>
            </a:r>
            <a:r>
              <a:rPr lang="en-US" altLang="ja-JP" dirty="0" err="1" smtClean="0"/>
              <a:t>pushd</a:t>
            </a:r>
            <a:r>
              <a:rPr lang="en-US" altLang="ja-JP" dirty="0" smtClean="0"/>
              <a:t>, man </a:t>
            </a:r>
            <a:r>
              <a:rPr lang="en-US" altLang="ja-JP" dirty="0" err="1" smtClean="0"/>
              <a:t>popd</a:t>
            </a:r>
            <a:endParaRPr lang="en-US" altLang="ja-JP" dirty="0" smtClean="0"/>
          </a:p>
          <a:p>
            <a:pPr lvl="1">
              <a:buNone/>
            </a:pP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38</a:t>
            </a:fld>
            <a:endParaRPr lang="ja-JP" altLang="en-US" dirty="0"/>
          </a:p>
        </p:txBody>
      </p:sp>
      <p:sp>
        <p:nvSpPr>
          <p:cNvPr id="5" name="テキスト ボックス 4"/>
          <p:cNvSpPr txBox="1"/>
          <p:nvPr/>
        </p:nvSpPr>
        <p:spPr>
          <a:xfrm>
            <a:off x="1475656" y="2987660"/>
            <a:ext cx="1440160" cy="369332"/>
          </a:xfrm>
          <a:prstGeom prst="rect">
            <a:avLst/>
          </a:prstGeom>
          <a:solidFill>
            <a:schemeClr val="bg1">
              <a:lumMod val="85000"/>
            </a:schemeClr>
          </a:solidFill>
        </p:spPr>
        <p:txBody>
          <a:bodyPr wrap="square" rtlCol="0">
            <a:spAutoFit/>
          </a:bodyPr>
          <a:lstStyle/>
          <a:p>
            <a:r>
              <a:rPr lang="en-US" altLang="ja-JP" dirty="0" smtClean="0"/>
              <a:t>work</a:t>
            </a:r>
            <a:r>
              <a:rPr lang="ja-JP" altLang="en-US" dirty="0" smtClean="0"/>
              <a:t>が削除</a:t>
            </a:r>
            <a:endParaRPr kumimoji="1" lang="ja-JP" altLang="en-US" dirty="0"/>
          </a:p>
        </p:txBody>
      </p:sp>
      <p:sp>
        <p:nvSpPr>
          <p:cNvPr id="6" name="テキスト ボックス 5"/>
          <p:cNvSpPr txBox="1"/>
          <p:nvPr/>
        </p:nvSpPr>
        <p:spPr>
          <a:xfrm>
            <a:off x="3419872" y="1916832"/>
            <a:ext cx="3744416" cy="369332"/>
          </a:xfrm>
          <a:prstGeom prst="rect">
            <a:avLst/>
          </a:prstGeom>
          <a:solidFill>
            <a:schemeClr val="bg1">
              <a:lumMod val="85000"/>
            </a:schemeClr>
          </a:solidFill>
        </p:spPr>
        <p:txBody>
          <a:bodyPr wrap="square" rtlCol="0">
            <a:spAutoFit/>
          </a:bodyPr>
          <a:lstStyle/>
          <a:p>
            <a:r>
              <a:rPr lang="ja-JP" altLang="en-US" dirty="0" smtClean="0"/>
              <a:t>削除できるのは空のディレクトリのみ</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Linux</a:t>
            </a:r>
            <a:r>
              <a:rPr lang="ja-JP" altLang="en-US" dirty="0" smtClean="0"/>
              <a:t>とは</a:t>
            </a:r>
            <a:r>
              <a:rPr lang="en-US" altLang="ja-JP" dirty="0" smtClean="0"/>
              <a:t>?</a:t>
            </a:r>
          </a:p>
          <a:p>
            <a:r>
              <a:rPr lang="ja-JP" altLang="en-US" dirty="0" smtClean="0"/>
              <a:t>基本的なツール</a:t>
            </a:r>
          </a:p>
          <a:p>
            <a:pPr lvl="1"/>
            <a:r>
              <a:rPr lang="ja-JP" altLang="en-US" dirty="0" smtClean="0"/>
              <a:t>シェル</a:t>
            </a:r>
            <a:endParaRPr lang="en-US" altLang="ja-JP" dirty="0" smtClean="0"/>
          </a:p>
          <a:p>
            <a:pPr lvl="1"/>
            <a:r>
              <a:rPr lang="ja-JP" altLang="en-US" dirty="0" smtClean="0"/>
              <a:t>エディタ</a:t>
            </a:r>
            <a:endParaRPr lang="en-US" altLang="ja-JP" dirty="0" smtClean="0"/>
          </a:p>
          <a:p>
            <a:pPr lvl="1"/>
            <a:r>
              <a:rPr lang="ja-JP" altLang="en-US" dirty="0" smtClean="0"/>
              <a:t>ファイル転送</a:t>
            </a:r>
            <a:endParaRPr lang="en-US" altLang="ja-JP" dirty="0" smtClean="0"/>
          </a:p>
          <a:p>
            <a:pPr lvl="1"/>
            <a:r>
              <a:rPr lang="ja-JP" altLang="en-US" dirty="0" smtClean="0"/>
              <a:t>リモートログイン</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3</a:t>
            </a:fld>
            <a:endParaRPr lang="ja-JP"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シェル～ディレクトリの移動</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標準的なディレクトリの役割</a:t>
            </a:r>
            <a:r>
              <a:rPr lang="en-US" altLang="ja-JP" dirty="0" smtClean="0"/>
              <a:t>	</a:t>
            </a:r>
          </a:p>
          <a:p>
            <a:pPr lvl="1"/>
            <a:r>
              <a:rPr lang="en-US" altLang="ja-JP" dirty="0" smtClean="0"/>
              <a:t>FHS 2.3 (</a:t>
            </a:r>
            <a:r>
              <a:rPr lang="en-US" altLang="ja-JP" dirty="0" err="1" smtClean="0"/>
              <a:t>Filesystem</a:t>
            </a:r>
            <a:r>
              <a:rPr lang="en-US" altLang="ja-JP" dirty="0" smtClean="0"/>
              <a:t> Hierarchy Standard) </a:t>
            </a:r>
            <a:r>
              <a:rPr lang="ja-JP" altLang="en-US" dirty="0" smtClean="0"/>
              <a:t>で定義</a:t>
            </a:r>
            <a:endParaRPr lang="en-US" altLang="ja-JP" dirty="0" smtClean="0"/>
          </a:p>
          <a:p>
            <a:pPr>
              <a:buNone/>
            </a:pPr>
            <a:r>
              <a:rPr lang="en-US" altLang="ja-JP" sz="2400" dirty="0" smtClean="0"/>
              <a:t>	/bin		</a:t>
            </a:r>
            <a:r>
              <a:rPr lang="ja-JP" altLang="en-US" sz="2400" dirty="0" smtClean="0"/>
              <a:t>コマンド</a:t>
            </a:r>
            <a:endParaRPr lang="en-US" altLang="ja-JP" sz="2400" dirty="0" smtClean="0"/>
          </a:p>
          <a:p>
            <a:pPr>
              <a:buNone/>
            </a:pPr>
            <a:r>
              <a:rPr lang="en-US" altLang="ja-JP" sz="2400" dirty="0" smtClean="0"/>
              <a:t>	/boot	</a:t>
            </a:r>
            <a:r>
              <a:rPr lang="ja-JP" altLang="en-US" sz="2400" dirty="0" smtClean="0"/>
              <a:t>ブートローダのファイル</a:t>
            </a:r>
            <a:endParaRPr lang="en-US" altLang="ja-JP" sz="2400" dirty="0" smtClean="0"/>
          </a:p>
          <a:p>
            <a:pPr>
              <a:buNone/>
            </a:pPr>
            <a:r>
              <a:rPr lang="en-US" altLang="ja-JP" sz="2400" dirty="0" smtClean="0"/>
              <a:t>	/dev		</a:t>
            </a:r>
            <a:r>
              <a:rPr lang="ja-JP" altLang="en-US" sz="2400" dirty="0" smtClean="0"/>
              <a:t>デバイスファイル</a:t>
            </a:r>
            <a:endParaRPr lang="en-US" altLang="ja-JP" sz="2400" dirty="0" smtClean="0"/>
          </a:p>
          <a:p>
            <a:pPr>
              <a:buNone/>
            </a:pPr>
            <a:r>
              <a:rPr lang="en-US" altLang="ja-JP" sz="2400" dirty="0" smtClean="0"/>
              <a:t>	/etc		</a:t>
            </a:r>
            <a:r>
              <a:rPr lang="ja-JP" altLang="en-US" sz="2400" dirty="0" smtClean="0"/>
              <a:t>システムの設定ファイル</a:t>
            </a:r>
            <a:endParaRPr lang="en-US" altLang="ja-JP" sz="2400" dirty="0" smtClean="0"/>
          </a:p>
          <a:p>
            <a:pPr>
              <a:buNone/>
            </a:pPr>
            <a:r>
              <a:rPr lang="en-US" altLang="ja-JP" sz="2400" dirty="0" smtClean="0"/>
              <a:t>	/lib		</a:t>
            </a:r>
            <a:r>
              <a:rPr lang="ja-JP" altLang="en-US" sz="2400" dirty="0" smtClean="0"/>
              <a:t>共有ライブラリ</a:t>
            </a:r>
            <a:endParaRPr lang="en-US" altLang="ja-JP" sz="2400" dirty="0" smtClean="0"/>
          </a:p>
          <a:p>
            <a:pPr>
              <a:buNone/>
            </a:pPr>
            <a:r>
              <a:rPr lang="en-US" altLang="ja-JP" sz="2400" dirty="0" smtClean="0"/>
              <a:t>	/media	</a:t>
            </a:r>
            <a:r>
              <a:rPr lang="ja-JP" altLang="en-US" sz="2400" dirty="0" smtClean="0"/>
              <a:t>リムーバブルメディアのマウントポイント</a:t>
            </a:r>
            <a:endParaRPr lang="en-US" altLang="ja-JP" sz="2400" dirty="0" smtClean="0"/>
          </a:p>
          <a:p>
            <a:pPr>
              <a:buNone/>
            </a:pPr>
            <a:r>
              <a:rPr lang="en-US" altLang="ja-JP" sz="2400" dirty="0" smtClean="0"/>
              <a:t>	/</a:t>
            </a:r>
            <a:r>
              <a:rPr lang="en-US" altLang="ja-JP" sz="2400" dirty="0" err="1" smtClean="0"/>
              <a:t>mnt</a:t>
            </a:r>
            <a:r>
              <a:rPr lang="en-US" altLang="ja-JP" sz="2400" dirty="0" smtClean="0"/>
              <a:t>	</a:t>
            </a:r>
            <a:r>
              <a:rPr lang="ja-JP" altLang="en-US" sz="2400" dirty="0" smtClean="0"/>
              <a:t>一時的なマウントポイント</a:t>
            </a:r>
            <a:endParaRPr lang="en-US" altLang="ja-JP" sz="2400" dirty="0" smtClean="0"/>
          </a:p>
          <a:p>
            <a:pPr>
              <a:buNone/>
            </a:pPr>
            <a:r>
              <a:rPr lang="en-US" altLang="ja-JP" sz="2400" dirty="0" smtClean="0"/>
              <a:t>	/opt		</a:t>
            </a:r>
            <a:r>
              <a:rPr lang="ja-JP" altLang="en-US" sz="2400" dirty="0" smtClean="0"/>
              <a:t>追加アプリケーション</a:t>
            </a:r>
            <a:endParaRPr lang="en-US" altLang="ja-JP" sz="2400" dirty="0" smtClean="0"/>
          </a:p>
          <a:p>
            <a:pPr>
              <a:buNone/>
            </a:pPr>
            <a:r>
              <a:rPr lang="en-US" altLang="ja-JP" sz="2400" dirty="0" smtClean="0"/>
              <a:t>	/</a:t>
            </a:r>
            <a:r>
              <a:rPr lang="en-US" altLang="ja-JP" sz="2400" dirty="0" err="1" smtClean="0"/>
              <a:t>sbin</a:t>
            </a:r>
            <a:r>
              <a:rPr lang="en-US" altLang="ja-JP" sz="2400" dirty="0" smtClean="0"/>
              <a:t>	</a:t>
            </a:r>
            <a:r>
              <a:rPr lang="ja-JP" altLang="en-US" sz="2400" dirty="0" smtClean="0"/>
              <a:t>システム管理者のコマンド</a:t>
            </a:r>
            <a:endParaRPr lang="en-US" altLang="ja-JP" sz="24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39</a:t>
            </a:fld>
            <a:endParaRPr lang="ja-JP"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シェル～ディレクトリの移動</a:t>
            </a:r>
          </a:p>
        </p:txBody>
      </p:sp>
      <p:sp>
        <p:nvSpPr>
          <p:cNvPr id="3075" name="コンテンツ プレースホルダ 2"/>
          <p:cNvSpPr>
            <a:spLocks noGrp="1"/>
          </p:cNvSpPr>
          <p:nvPr>
            <p:ph idx="1"/>
          </p:nvPr>
        </p:nvSpPr>
        <p:spPr>
          <a:xfrm>
            <a:off x="457200" y="1268413"/>
            <a:ext cx="8147248" cy="5040312"/>
          </a:xfrm>
        </p:spPr>
        <p:txBody>
          <a:bodyPr/>
          <a:lstStyle/>
          <a:p>
            <a:pPr>
              <a:buNone/>
            </a:pPr>
            <a:r>
              <a:rPr lang="en-US" altLang="ja-JP" sz="2400" dirty="0" smtClean="0"/>
              <a:t>	/</a:t>
            </a:r>
            <a:r>
              <a:rPr lang="en-US" altLang="ja-JP" sz="2400" dirty="0" err="1" smtClean="0"/>
              <a:t>srv</a:t>
            </a:r>
            <a:r>
              <a:rPr lang="en-US" altLang="ja-JP" sz="2400" dirty="0" smtClean="0"/>
              <a:t>		</a:t>
            </a:r>
            <a:r>
              <a:rPr lang="ja-JP" altLang="en-US" sz="2400" dirty="0" smtClean="0"/>
              <a:t>サービスのデータ</a:t>
            </a:r>
            <a:endParaRPr lang="en-US" altLang="ja-JP" sz="2400" dirty="0" smtClean="0"/>
          </a:p>
          <a:p>
            <a:pPr>
              <a:buNone/>
            </a:pPr>
            <a:r>
              <a:rPr lang="en-US" altLang="ja-JP" sz="2400" dirty="0" smtClean="0"/>
              <a:t>	/</a:t>
            </a:r>
            <a:r>
              <a:rPr lang="en-US" altLang="ja-JP" sz="2400" dirty="0" err="1" smtClean="0"/>
              <a:t>tmp</a:t>
            </a:r>
            <a:r>
              <a:rPr lang="en-US" altLang="ja-JP" sz="2400" dirty="0" smtClean="0"/>
              <a:t>	</a:t>
            </a:r>
            <a:r>
              <a:rPr lang="ja-JP" altLang="en-US" sz="2400" dirty="0" smtClean="0"/>
              <a:t>一時的なファイル</a:t>
            </a:r>
            <a:endParaRPr lang="en-US" altLang="ja-JP" sz="2400" dirty="0" smtClean="0"/>
          </a:p>
          <a:p>
            <a:pPr>
              <a:buNone/>
            </a:pPr>
            <a:r>
              <a:rPr lang="en-US" altLang="ja-JP" sz="2400" dirty="0" smtClean="0"/>
              <a:t>	/</a:t>
            </a:r>
            <a:r>
              <a:rPr lang="en-US" altLang="ja-JP" sz="2400" dirty="0" err="1" smtClean="0"/>
              <a:t>usr</a:t>
            </a:r>
            <a:r>
              <a:rPr lang="en-US" altLang="ja-JP" sz="2400" dirty="0" smtClean="0"/>
              <a:t>		</a:t>
            </a:r>
            <a:r>
              <a:rPr lang="ja-JP" altLang="en-US" sz="2400" dirty="0" smtClean="0"/>
              <a:t>第２階層</a:t>
            </a:r>
            <a:endParaRPr lang="en-US" altLang="ja-JP" sz="2400" dirty="0" smtClean="0"/>
          </a:p>
          <a:p>
            <a:pPr>
              <a:buNone/>
            </a:pPr>
            <a:r>
              <a:rPr lang="en-US" altLang="ja-JP" sz="2400" dirty="0" smtClean="0"/>
              <a:t>	/</a:t>
            </a:r>
            <a:r>
              <a:rPr lang="en-US" altLang="ja-JP" sz="2400" dirty="0" err="1" smtClean="0"/>
              <a:t>var</a:t>
            </a:r>
            <a:r>
              <a:rPr lang="en-US" altLang="ja-JP" sz="2400" dirty="0" smtClean="0"/>
              <a:t>		</a:t>
            </a:r>
            <a:r>
              <a:rPr lang="ja-JP" altLang="en-US" sz="2400" dirty="0" smtClean="0"/>
              <a:t>変化するデータ</a:t>
            </a:r>
            <a:endParaRPr lang="en-US" altLang="ja-JP" sz="2400" dirty="0" smtClean="0"/>
          </a:p>
          <a:p>
            <a:pPr>
              <a:buNone/>
            </a:pPr>
            <a:r>
              <a:rPr lang="en-US" altLang="ja-JP" sz="2400" dirty="0" smtClean="0"/>
              <a:t>	/lib&lt;</a:t>
            </a:r>
            <a:r>
              <a:rPr lang="en-US" altLang="ja-JP" sz="2400" dirty="0" err="1" smtClean="0"/>
              <a:t>qual</a:t>
            </a:r>
            <a:r>
              <a:rPr lang="en-US" altLang="ja-JP" sz="2400" dirty="0" smtClean="0"/>
              <a:t>&gt;	</a:t>
            </a:r>
            <a:r>
              <a:rPr lang="ja-JP" altLang="en-US" sz="2400" dirty="0" smtClean="0"/>
              <a:t>別フォーマットの共有ライブラリ</a:t>
            </a:r>
            <a:endParaRPr lang="en-US" altLang="ja-JP" sz="2400" dirty="0" smtClean="0"/>
          </a:p>
          <a:p>
            <a:pPr>
              <a:buNone/>
            </a:pPr>
            <a:r>
              <a:rPr lang="en-US" altLang="ja-JP" sz="2400" dirty="0" smtClean="0"/>
              <a:t>	/root	</a:t>
            </a:r>
            <a:r>
              <a:rPr lang="ja-JP" altLang="en-US" sz="2400" dirty="0" smtClean="0"/>
              <a:t>システム管理者のホームディレクトリ</a:t>
            </a:r>
            <a:endParaRPr lang="en-US" altLang="ja-JP" sz="2400" dirty="0" smtClean="0"/>
          </a:p>
          <a:p>
            <a:pPr>
              <a:buNone/>
            </a:pPr>
            <a:r>
              <a:rPr lang="en-US" altLang="ja-JP" sz="2400" dirty="0" smtClean="0"/>
              <a:t>	/home	</a:t>
            </a:r>
            <a:r>
              <a:rPr lang="ja-JP" altLang="en-US" sz="2400" dirty="0" smtClean="0"/>
              <a:t>ユーザのホームディレクトリ</a:t>
            </a:r>
            <a:endParaRPr lang="en-US" altLang="ja-JP" sz="24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40</a:t>
            </a:fld>
            <a:endParaRPr lang="ja-JP" altLang="en-US"/>
          </a:p>
        </p:txBody>
      </p:sp>
      <p:cxnSp>
        <p:nvCxnSpPr>
          <p:cNvPr id="5" name="直線コネクタ 4"/>
          <p:cNvCxnSpPr/>
          <p:nvPr/>
        </p:nvCxnSpPr>
        <p:spPr>
          <a:xfrm>
            <a:off x="827584" y="4365104"/>
            <a:ext cx="51845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5652120" y="4581128"/>
            <a:ext cx="3024336" cy="646331"/>
          </a:xfrm>
          <a:prstGeom prst="rect">
            <a:avLst/>
          </a:prstGeom>
          <a:solidFill>
            <a:schemeClr val="bg1">
              <a:lumMod val="85000"/>
            </a:schemeClr>
          </a:solidFill>
        </p:spPr>
        <p:txBody>
          <a:bodyPr wrap="square" rtlCol="0">
            <a:spAutoFit/>
          </a:bodyPr>
          <a:lstStyle/>
          <a:p>
            <a:r>
              <a:rPr kumimoji="1" lang="ja-JP" altLang="en-US" dirty="0" smtClean="0"/>
              <a:t>ユーザは</a:t>
            </a:r>
            <a:r>
              <a:rPr kumimoji="1" lang="en-US" altLang="ja-JP" dirty="0" smtClean="0"/>
              <a:t>/home/</a:t>
            </a:r>
            <a:r>
              <a:rPr kumimoji="1" lang="ja-JP" altLang="en-US" dirty="0" smtClean="0"/>
              <a:t>ユーザ名の</a:t>
            </a:r>
            <a:endParaRPr kumimoji="1" lang="en-US" altLang="ja-JP" dirty="0" smtClean="0"/>
          </a:p>
          <a:p>
            <a:r>
              <a:rPr kumimoji="1" lang="ja-JP" altLang="en-US" dirty="0" smtClean="0"/>
              <a:t>ディレクトリで作業</a:t>
            </a:r>
            <a:endParaRPr kumimoji="1" lang="en-US" altLang="ja-JP"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よく使うコマンド</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rPr>
              <a:t>マニュアル</a:t>
            </a:r>
            <a:endParaRPr lang="en-US" altLang="ja-JP" dirty="0" smtClean="0">
              <a:solidFill>
                <a:schemeClr val="bg1">
                  <a:lumMod val="85000"/>
                </a:schemeClr>
              </a:solidFill>
            </a:endParaRPr>
          </a:p>
          <a:p>
            <a:r>
              <a:rPr lang="ja-JP" altLang="en-US" dirty="0" smtClean="0">
                <a:solidFill>
                  <a:schemeClr val="bg1">
                    <a:lumMod val="85000"/>
                  </a:schemeClr>
                </a:solidFill>
              </a:rPr>
              <a:t>ディレクトリの移動</a:t>
            </a:r>
            <a:endParaRPr lang="en-US" altLang="ja-JP" dirty="0" smtClean="0">
              <a:solidFill>
                <a:schemeClr val="bg1">
                  <a:lumMod val="85000"/>
                </a:schemeClr>
              </a:solidFill>
            </a:endParaRPr>
          </a:p>
          <a:p>
            <a:r>
              <a:rPr lang="ja-JP" altLang="en-US" dirty="0" smtClean="0"/>
              <a:t>ファイルの操作</a:t>
            </a:r>
            <a:endParaRPr lang="en-US" altLang="ja-JP" dirty="0" smtClean="0"/>
          </a:p>
          <a:p>
            <a:r>
              <a:rPr lang="ja-JP" altLang="en-US" dirty="0" smtClean="0">
                <a:solidFill>
                  <a:schemeClr val="bg1">
                    <a:lumMod val="85000"/>
                  </a:schemeClr>
                </a:solidFill>
              </a:rPr>
              <a:t>プロセスの管理</a:t>
            </a:r>
            <a:endParaRPr lang="en-US" altLang="ja-JP" dirty="0" smtClean="0">
              <a:solidFill>
                <a:schemeClr val="bg1">
                  <a:lumMod val="85000"/>
                </a:schemeClr>
              </a:solidFill>
            </a:endParaRPr>
          </a:p>
          <a:p>
            <a:r>
              <a:rPr lang="ja-JP" altLang="en-US" dirty="0" smtClean="0">
                <a:solidFill>
                  <a:schemeClr val="bg1">
                    <a:lumMod val="85000"/>
                  </a:schemeClr>
                </a:solidFill>
              </a:rPr>
              <a:t>システムの管理</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41</a:t>
            </a:fld>
            <a:endParaRPr lang="ja-JP"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シェル～ファイルの操作</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ファイルの内容を表示</a:t>
            </a:r>
            <a:endParaRPr lang="en-US" altLang="ja-JP" dirty="0" smtClean="0"/>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smtClean="0">
                <a:solidFill>
                  <a:srgbClr val="C00000"/>
                </a:solidFill>
                <a:latin typeface="ＭＳ ゴシック" pitchFamily="49" charset="-128"/>
                <a:ea typeface="ＭＳ ゴシック" pitchFamily="49" charset="-128"/>
                <a:cs typeface="Courier New" pitchFamily="49" charset="0"/>
              </a:rPr>
              <a:t>cat</a:t>
            </a:r>
            <a:r>
              <a:rPr lang="en-US" altLang="ja-JP" sz="2800" dirty="0" smtClean="0">
                <a:solidFill>
                  <a:prstClr val="black"/>
                </a:solidFill>
                <a:latin typeface="ＭＳ ゴシック" pitchFamily="49" charset="-128"/>
                <a:ea typeface="ＭＳ ゴシック" pitchFamily="49" charset="-128"/>
                <a:cs typeface="Courier New" pitchFamily="49" charset="0"/>
              </a:rPr>
              <a:t> /etc/hosts</a:t>
            </a: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127.0.0.1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a:t>
            </a: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localhost.localdomain</a:t>
            </a:r>
            <a:endParaRPr lang="en-US" altLang="ja-JP" sz="24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::1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a:t>
            </a: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localhost.localdomain</a:t>
            </a:r>
            <a:endParaRPr lang="en-US" altLang="ja-JP" sz="24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cat </a:t>
            </a:r>
            <a:r>
              <a:rPr lang="en-US" altLang="ja-JP" sz="2800" dirty="0" smtClean="0">
                <a:solidFill>
                  <a:srgbClr val="C00000"/>
                </a:solidFill>
                <a:latin typeface="ＭＳ ゴシック" pitchFamily="49" charset="-128"/>
                <a:ea typeface="ＭＳ ゴシック" pitchFamily="49" charset="-128"/>
                <a:cs typeface="Courier New" pitchFamily="49" charset="0"/>
              </a:rPr>
              <a:t>–n</a:t>
            </a:r>
            <a:r>
              <a:rPr lang="en-US" altLang="ja-JP" sz="2800" dirty="0" smtClean="0">
                <a:solidFill>
                  <a:prstClr val="black"/>
                </a:solidFill>
                <a:latin typeface="ＭＳ ゴシック" pitchFamily="49" charset="-128"/>
                <a:ea typeface="ＭＳ ゴシック" pitchFamily="49" charset="-128"/>
                <a:cs typeface="Courier New" pitchFamily="49" charset="0"/>
              </a:rPr>
              <a:t> /etc/hosts</a:t>
            </a: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fr-FR" altLang="ja-JP" sz="2400" dirty="0" smtClean="0">
                <a:solidFill>
                  <a:srgbClr val="C00000"/>
                </a:solidFill>
                <a:latin typeface="ＭＳ ゴシック" pitchFamily="49" charset="-128"/>
                <a:ea typeface="ＭＳ ゴシック" pitchFamily="49" charset="-128"/>
                <a:cs typeface="Courier New" pitchFamily="49" charset="0"/>
              </a:rPr>
              <a:t>1</a:t>
            </a:r>
            <a:r>
              <a:rPr lang="fr-FR"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prstClr val="black"/>
                </a:solidFill>
                <a:latin typeface="ＭＳ ゴシック" pitchFamily="49" charset="-128"/>
                <a:ea typeface="ＭＳ ゴシック" pitchFamily="49" charset="-128"/>
                <a:cs typeface="Courier New" pitchFamily="49" charset="0"/>
              </a:rPr>
              <a:t>127.0.0.1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a:t>
            </a: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localhost.localdom</a:t>
            </a:r>
            <a:endParaRPr lang="fr-FR" altLang="ja-JP" sz="24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fr-FR" altLang="ja-JP" sz="2400" dirty="0" smtClean="0">
                <a:solidFill>
                  <a:srgbClr val="C00000"/>
                </a:solidFill>
                <a:latin typeface="ＭＳ ゴシック" pitchFamily="49" charset="-128"/>
                <a:ea typeface="ＭＳ ゴシック" pitchFamily="49" charset="-128"/>
                <a:cs typeface="Courier New" pitchFamily="49" charset="0"/>
              </a:rPr>
              <a:t>2</a:t>
            </a:r>
            <a:r>
              <a:rPr lang="fr-FR"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prstClr val="black"/>
                </a:solidFill>
                <a:latin typeface="ＭＳ ゴシック" pitchFamily="49" charset="-128"/>
                <a:ea typeface="ＭＳ ゴシック" pitchFamily="49" charset="-128"/>
                <a:cs typeface="Courier New" pitchFamily="49" charset="0"/>
              </a:rPr>
              <a:t>::1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a:t>
            </a: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localhost.localdom</a:t>
            </a:r>
            <a:endParaRPr lang="fr-FR" altLang="ja-JP" sz="24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42</a:t>
            </a:fld>
            <a:endParaRPr lang="ja-JP" altLang="en-US"/>
          </a:p>
        </p:txBody>
      </p:sp>
      <p:sp>
        <p:nvSpPr>
          <p:cNvPr id="5" name="テキスト ボックス 4"/>
          <p:cNvSpPr txBox="1"/>
          <p:nvPr/>
        </p:nvSpPr>
        <p:spPr>
          <a:xfrm>
            <a:off x="4789362" y="3779748"/>
            <a:ext cx="3599062" cy="369332"/>
          </a:xfrm>
          <a:prstGeom prst="rect">
            <a:avLst/>
          </a:prstGeom>
          <a:solidFill>
            <a:schemeClr val="bg1">
              <a:lumMod val="85000"/>
            </a:schemeClr>
          </a:solidFill>
        </p:spPr>
        <p:txBody>
          <a:bodyPr wrap="none" rtlCol="0">
            <a:spAutoFit/>
          </a:bodyPr>
          <a:lstStyle/>
          <a:p>
            <a:r>
              <a:rPr kumimoji="1" lang="en-US" altLang="ja-JP" dirty="0" smtClean="0"/>
              <a:t>-n</a:t>
            </a:r>
            <a:r>
              <a:rPr kumimoji="1" lang="ja-JP" altLang="en-US" dirty="0" smtClean="0"/>
              <a:t>オプションは行番号を</a:t>
            </a:r>
            <a:r>
              <a:rPr lang="ja-JP" altLang="en-US" dirty="0" smtClean="0"/>
              <a:t>付けて表示</a:t>
            </a:r>
            <a:endParaRPr kumimoji="1" lang="ja-JP"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シェル～ファイルの操作</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ファイルの内容をページ単位で表示</a:t>
            </a:r>
            <a:endParaRPr lang="en-US" altLang="ja-JP" dirty="0" smtClean="0"/>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smtClean="0">
                <a:solidFill>
                  <a:srgbClr val="C00000"/>
                </a:solidFill>
                <a:latin typeface="ＭＳ ゴシック" pitchFamily="49" charset="-128"/>
                <a:ea typeface="ＭＳ ゴシック" pitchFamily="49" charset="-128"/>
                <a:cs typeface="Courier New" pitchFamily="49" charset="0"/>
              </a:rPr>
              <a:t>less</a:t>
            </a:r>
            <a:r>
              <a:rPr lang="en-US" altLang="ja-JP" sz="2800" dirty="0" smtClean="0">
                <a:solidFill>
                  <a:prstClr val="black"/>
                </a:solidFill>
                <a:latin typeface="ＭＳ ゴシック" pitchFamily="49" charset="-128"/>
                <a:ea typeface="ＭＳ ゴシック" pitchFamily="49" charset="-128"/>
                <a:cs typeface="Courier New" pitchFamily="49" charset="0"/>
              </a:rPr>
              <a:t> /etc/services</a:t>
            </a:r>
          </a:p>
          <a:p>
            <a:pPr lvl="1"/>
            <a:r>
              <a:rPr lang="ja-JP" altLang="en-US" sz="2400" dirty="0" smtClean="0">
                <a:latin typeface="+mn-ea"/>
              </a:rPr>
              <a:t>使い方</a:t>
            </a:r>
            <a:endParaRPr lang="en-US" altLang="ja-JP" sz="2400" dirty="0" smtClean="0">
              <a:latin typeface="+mn-ea"/>
            </a:endParaRPr>
          </a:p>
          <a:p>
            <a:pPr lvl="1">
              <a:buNone/>
            </a:pPr>
            <a:r>
              <a:rPr lang="en-US" altLang="ja-JP" sz="2400" dirty="0" smtClean="0">
                <a:latin typeface="+mn-ea"/>
              </a:rPr>
              <a:t>	f			</a:t>
            </a:r>
            <a:r>
              <a:rPr lang="ja-JP" altLang="en-US" sz="2400" dirty="0" smtClean="0">
                <a:latin typeface="+mn-ea"/>
              </a:rPr>
              <a:t>次の画面に移動</a:t>
            </a:r>
            <a:endParaRPr lang="en-US" altLang="ja-JP" sz="2400" dirty="0" smtClean="0">
              <a:latin typeface="+mn-ea"/>
            </a:endParaRPr>
          </a:p>
          <a:p>
            <a:pPr lvl="1">
              <a:buNone/>
            </a:pPr>
            <a:r>
              <a:rPr lang="en-US" altLang="ja-JP" sz="2400" dirty="0" smtClean="0">
                <a:latin typeface="+mn-ea"/>
              </a:rPr>
              <a:t>	</a:t>
            </a:r>
            <a:r>
              <a:rPr lang="ja-JP" altLang="en-US" sz="2400" dirty="0" smtClean="0">
                <a:latin typeface="+mn-ea"/>
              </a:rPr>
              <a:t>スペースキー</a:t>
            </a:r>
            <a:r>
              <a:rPr lang="en-US" altLang="ja-JP" sz="2400" dirty="0" smtClean="0">
                <a:latin typeface="+mn-ea"/>
              </a:rPr>
              <a:t>	f</a:t>
            </a:r>
            <a:r>
              <a:rPr lang="ja-JP" altLang="en-US" sz="2400" dirty="0" smtClean="0">
                <a:latin typeface="+mn-ea"/>
              </a:rPr>
              <a:t>と同じ</a:t>
            </a:r>
            <a:endParaRPr lang="en-US" altLang="ja-JP" sz="2400" dirty="0" smtClean="0">
              <a:latin typeface="+mn-ea"/>
            </a:endParaRPr>
          </a:p>
          <a:p>
            <a:pPr lvl="1">
              <a:buNone/>
            </a:pPr>
            <a:r>
              <a:rPr lang="en-US" altLang="ja-JP" sz="2400" dirty="0" smtClean="0">
                <a:latin typeface="+mn-ea"/>
              </a:rPr>
              <a:t>	b			</a:t>
            </a:r>
            <a:r>
              <a:rPr lang="ja-JP" altLang="en-US" sz="2400" dirty="0" smtClean="0">
                <a:latin typeface="+mn-ea"/>
              </a:rPr>
              <a:t>前の画面に移動</a:t>
            </a:r>
            <a:endParaRPr lang="en-US" altLang="ja-JP" sz="2400" dirty="0" smtClean="0">
              <a:latin typeface="+mn-ea"/>
            </a:endParaRPr>
          </a:p>
          <a:p>
            <a:pPr lvl="1">
              <a:buNone/>
            </a:pPr>
            <a:r>
              <a:rPr lang="en-US" altLang="ja-JP" sz="2400" dirty="0" smtClean="0">
                <a:latin typeface="+mn-ea"/>
              </a:rPr>
              <a:t>	j			</a:t>
            </a:r>
            <a:r>
              <a:rPr lang="ja-JP" altLang="en-US" sz="2400" dirty="0" smtClean="0">
                <a:latin typeface="+mn-ea"/>
              </a:rPr>
              <a:t>次の行に移動</a:t>
            </a:r>
            <a:endParaRPr lang="en-US" altLang="ja-JP" sz="2400" dirty="0" smtClean="0">
              <a:latin typeface="+mn-ea"/>
            </a:endParaRPr>
          </a:p>
          <a:p>
            <a:pPr lvl="1">
              <a:buNone/>
            </a:pPr>
            <a:r>
              <a:rPr lang="en-US" altLang="ja-JP" sz="2400" dirty="0" smtClean="0">
                <a:latin typeface="+mn-ea"/>
              </a:rPr>
              <a:t>	k			</a:t>
            </a:r>
            <a:r>
              <a:rPr lang="ja-JP" altLang="en-US" sz="2400" dirty="0" smtClean="0">
                <a:latin typeface="+mn-ea"/>
              </a:rPr>
              <a:t>前の行に移動</a:t>
            </a:r>
            <a:endParaRPr lang="en-US" altLang="ja-JP" sz="2400" dirty="0" smtClean="0">
              <a:latin typeface="+mn-ea"/>
            </a:endParaRPr>
          </a:p>
          <a:p>
            <a:pPr lvl="1">
              <a:buNone/>
            </a:pPr>
            <a:r>
              <a:rPr lang="en-US" altLang="ja-JP" sz="2400" dirty="0" smtClean="0">
                <a:latin typeface="+mn-ea"/>
              </a:rPr>
              <a:t>	=			</a:t>
            </a:r>
            <a:r>
              <a:rPr lang="ja-JP" altLang="en-US" sz="2400" dirty="0" smtClean="0">
                <a:latin typeface="+mn-ea"/>
              </a:rPr>
              <a:t>現在位置の行番号を表示</a:t>
            </a:r>
            <a:endParaRPr lang="en-US" altLang="ja-JP" sz="2400" dirty="0" smtClean="0">
              <a:latin typeface="+mn-ea"/>
            </a:endParaRPr>
          </a:p>
          <a:p>
            <a:pPr lvl="1">
              <a:buNone/>
            </a:pPr>
            <a:r>
              <a:rPr lang="en-US" altLang="ja-JP" sz="2400" dirty="0" smtClean="0">
                <a:latin typeface="+mn-ea"/>
              </a:rPr>
              <a:t>	/</a:t>
            </a:r>
            <a:r>
              <a:rPr lang="en-US" altLang="ja-JP" sz="2400" i="1" dirty="0" err="1" smtClean="0">
                <a:latin typeface="+mn-ea"/>
              </a:rPr>
              <a:t>ptn</a:t>
            </a:r>
            <a:r>
              <a:rPr lang="en-US" altLang="ja-JP" sz="2400" dirty="0" smtClean="0">
                <a:latin typeface="+mn-ea"/>
              </a:rPr>
              <a:t>		</a:t>
            </a:r>
            <a:r>
              <a:rPr lang="ja-JP" altLang="en-US" sz="2400" dirty="0" smtClean="0">
                <a:latin typeface="+mn-ea"/>
              </a:rPr>
              <a:t>文字列</a:t>
            </a:r>
            <a:r>
              <a:rPr lang="en-US" altLang="ja-JP" sz="2400" i="1" dirty="0" err="1" smtClean="0">
                <a:latin typeface="+mn-ea"/>
              </a:rPr>
              <a:t>ptn</a:t>
            </a:r>
            <a:r>
              <a:rPr lang="ja-JP" altLang="en-US" sz="2400" dirty="0" smtClean="0">
                <a:latin typeface="+mn-ea"/>
              </a:rPr>
              <a:t>を検索</a:t>
            </a:r>
            <a:endParaRPr lang="en-US" altLang="ja-JP" sz="2400" dirty="0" smtClean="0">
              <a:latin typeface="+mn-ea"/>
            </a:endParaRPr>
          </a:p>
          <a:p>
            <a:pPr lvl="1">
              <a:buNone/>
            </a:pPr>
            <a:endParaRPr lang="en-US" altLang="ja-JP" sz="2400" dirty="0" smtClean="0">
              <a:latin typeface="+mn-ea"/>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43</a:t>
            </a:fld>
            <a:endParaRPr lang="ja-JP"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シェル～ファイルの操作</a:t>
            </a:r>
          </a:p>
        </p:txBody>
      </p:sp>
      <p:sp>
        <p:nvSpPr>
          <p:cNvPr id="3075" name="コンテンツ プレースホルダ 2"/>
          <p:cNvSpPr>
            <a:spLocks noGrp="1"/>
          </p:cNvSpPr>
          <p:nvPr>
            <p:ph idx="1"/>
          </p:nvPr>
        </p:nvSpPr>
        <p:spPr>
          <a:xfrm>
            <a:off x="457200" y="1268413"/>
            <a:ext cx="8229600" cy="5040312"/>
          </a:xfrm>
        </p:spPr>
        <p:txBody>
          <a:bodyPr/>
          <a:lstStyle/>
          <a:p>
            <a:pPr lvl="1">
              <a:buNone/>
            </a:pPr>
            <a:endParaRPr lang="en-US" altLang="ja-JP" sz="3200" dirty="0" smtClean="0">
              <a:latin typeface="+mn-ea"/>
            </a:endParaRPr>
          </a:p>
          <a:p>
            <a:pPr lvl="1">
              <a:buNone/>
            </a:pPr>
            <a:r>
              <a:rPr lang="en-US" altLang="ja-JP" sz="2400" dirty="0" smtClean="0">
                <a:latin typeface="+mn-ea"/>
              </a:rPr>
              <a:t>	n			</a:t>
            </a:r>
            <a:r>
              <a:rPr lang="ja-JP" altLang="en-US" sz="2400" dirty="0" smtClean="0">
                <a:latin typeface="+mn-ea"/>
              </a:rPr>
              <a:t>次へ検索</a:t>
            </a:r>
            <a:endParaRPr lang="en-US" altLang="ja-JP" sz="2400" dirty="0" smtClean="0">
              <a:latin typeface="+mn-ea"/>
            </a:endParaRPr>
          </a:p>
          <a:p>
            <a:pPr lvl="1">
              <a:buNone/>
            </a:pPr>
            <a:r>
              <a:rPr lang="en-US" altLang="ja-JP" sz="2400" dirty="0" smtClean="0">
                <a:latin typeface="+mn-ea"/>
              </a:rPr>
              <a:t>	N		</a:t>
            </a:r>
            <a:r>
              <a:rPr lang="ja-JP" altLang="en-US" sz="2400" dirty="0" smtClean="0">
                <a:latin typeface="+mn-ea"/>
              </a:rPr>
              <a:t>前へ検索</a:t>
            </a:r>
            <a:endParaRPr lang="en-US" altLang="ja-JP" sz="2400" dirty="0" smtClean="0">
              <a:latin typeface="+mn-ea"/>
            </a:endParaRPr>
          </a:p>
          <a:p>
            <a:pPr lvl="1">
              <a:buNone/>
            </a:pPr>
            <a:r>
              <a:rPr lang="en-US" altLang="ja-JP" sz="2400" dirty="0" smtClean="0">
                <a:latin typeface="+mn-ea"/>
              </a:rPr>
              <a:t>	</a:t>
            </a:r>
            <a:r>
              <a:rPr lang="ja-JP" altLang="en-US" sz="2400" dirty="0" err="1" smtClean="0">
                <a:latin typeface="+mn-ea"/>
              </a:rPr>
              <a:t>ｇ</a:t>
            </a:r>
            <a:r>
              <a:rPr lang="en-US" altLang="ja-JP" sz="2400" dirty="0" smtClean="0">
                <a:latin typeface="+mn-ea"/>
              </a:rPr>
              <a:t>		</a:t>
            </a:r>
            <a:r>
              <a:rPr lang="ja-JP" altLang="en-US" sz="2400" dirty="0" smtClean="0">
                <a:latin typeface="+mn-ea"/>
              </a:rPr>
              <a:t>先頭行に移動</a:t>
            </a:r>
            <a:endParaRPr lang="en-US" altLang="ja-JP" sz="2400" dirty="0" smtClean="0">
              <a:latin typeface="+mn-ea"/>
            </a:endParaRPr>
          </a:p>
          <a:p>
            <a:pPr lvl="1">
              <a:buNone/>
            </a:pPr>
            <a:r>
              <a:rPr lang="en-US" altLang="ja-JP" sz="2400" dirty="0" smtClean="0">
                <a:latin typeface="+mn-ea"/>
              </a:rPr>
              <a:t>	G		</a:t>
            </a:r>
            <a:r>
              <a:rPr lang="ja-JP" altLang="en-US" sz="2400" dirty="0" smtClean="0">
                <a:latin typeface="+mn-ea"/>
              </a:rPr>
              <a:t>最終行に移動</a:t>
            </a:r>
            <a:endParaRPr lang="en-US" altLang="ja-JP" sz="2400" dirty="0" smtClean="0">
              <a:latin typeface="+mn-ea"/>
            </a:endParaRPr>
          </a:p>
          <a:p>
            <a:pPr lvl="1">
              <a:buNone/>
            </a:pPr>
            <a:r>
              <a:rPr lang="en-US" altLang="ja-JP" sz="2400" dirty="0" smtClean="0">
                <a:latin typeface="+mn-ea"/>
              </a:rPr>
              <a:t>	</a:t>
            </a:r>
            <a:r>
              <a:rPr lang="en-US" altLang="ja-JP" sz="2400" i="1" dirty="0" err="1" smtClean="0">
                <a:latin typeface="+mn-ea"/>
              </a:rPr>
              <a:t>n</a:t>
            </a:r>
            <a:r>
              <a:rPr lang="en-US" altLang="ja-JP" sz="2400" dirty="0" err="1" smtClean="0">
                <a:latin typeface="+mn-ea"/>
              </a:rPr>
              <a:t>G</a:t>
            </a:r>
            <a:r>
              <a:rPr lang="en-US" altLang="ja-JP" sz="2400" dirty="0" smtClean="0">
                <a:latin typeface="+mn-ea"/>
              </a:rPr>
              <a:t>		</a:t>
            </a:r>
            <a:r>
              <a:rPr lang="en-US" altLang="ja-JP" sz="2400" i="1" dirty="0" smtClean="0">
                <a:latin typeface="+mn-ea"/>
              </a:rPr>
              <a:t>n</a:t>
            </a:r>
            <a:r>
              <a:rPr lang="ja-JP" altLang="en-US" sz="2400" dirty="0" smtClean="0">
                <a:latin typeface="+mn-ea"/>
              </a:rPr>
              <a:t>行目に移動</a:t>
            </a:r>
            <a:endParaRPr lang="en-US" altLang="ja-JP" sz="2400" dirty="0" smtClean="0">
              <a:latin typeface="+mn-ea"/>
            </a:endParaRPr>
          </a:p>
          <a:p>
            <a:pPr lvl="1">
              <a:buNone/>
            </a:pPr>
            <a:r>
              <a:rPr lang="en-US" altLang="ja-JP" sz="2400" dirty="0" smtClean="0">
                <a:latin typeface="+mn-ea"/>
              </a:rPr>
              <a:t>	h			</a:t>
            </a:r>
            <a:r>
              <a:rPr lang="ja-JP" altLang="en-US" sz="2400" dirty="0" smtClean="0">
                <a:latin typeface="+mn-ea"/>
              </a:rPr>
              <a:t>ヘルプを表示</a:t>
            </a:r>
            <a:endParaRPr lang="en-US" altLang="ja-JP" sz="2400" dirty="0" smtClean="0">
              <a:latin typeface="+mn-ea"/>
            </a:endParaRPr>
          </a:p>
          <a:p>
            <a:pPr lvl="1">
              <a:buNone/>
            </a:pPr>
            <a:r>
              <a:rPr lang="en-US" altLang="ja-JP" sz="2400" dirty="0" smtClean="0">
                <a:latin typeface="+mn-ea"/>
              </a:rPr>
              <a:t>	q			</a:t>
            </a:r>
            <a:r>
              <a:rPr lang="ja-JP" altLang="en-US" sz="2400" dirty="0" smtClean="0">
                <a:latin typeface="+mn-ea"/>
              </a:rPr>
              <a:t>終了</a:t>
            </a:r>
            <a:endParaRPr lang="en-US" altLang="ja-JP" sz="2400" dirty="0" smtClean="0">
              <a:latin typeface="+mn-ea"/>
            </a:endParaRPr>
          </a:p>
          <a:p>
            <a:pPr lvl="1">
              <a:buNone/>
            </a:pPr>
            <a:endParaRPr lang="en-US" altLang="ja-JP" sz="2400" dirty="0" smtClean="0">
              <a:latin typeface="+mn-ea"/>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44</a:t>
            </a:fld>
            <a:endParaRPr lang="ja-JP"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シェル～ファイルの操作</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ファイルのコピー</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smtClean="0">
                <a:solidFill>
                  <a:srgbClr val="C00000"/>
                </a:solidFill>
                <a:latin typeface="ＭＳ ゴシック" pitchFamily="49" charset="-128"/>
                <a:ea typeface="ＭＳ ゴシック" pitchFamily="49" charset="-128"/>
                <a:cs typeface="Courier New" pitchFamily="49" charset="0"/>
              </a:rPr>
              <a:t>cp</a:t>
            </a:r>
            <a:r>
              <a:rPr lang="en-US" altLang="ja-JP" sz="2800" dirty="0" smtClean="0">
                <a:solidFill>
                  <a:prstClr val="black"/>
                </a:solidFill>
                <a:latin typeface="ＭＳ ゴシック" pitchFamily="49" charset="-128"/>
                <a:ea typeface="ＭＳ ゴシック" pitchFamily="49" charset="-128"/>
                <a:cs typeface="Courier New" pitchFamily="49" charset="0"/>
              </a:rPr>
              <a:t> /etc/hosts foo.txt</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cat foo.txt</a:t>
            </a: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127.0.0.1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a:t>
            </a: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localhost.localdomain</a:t>
            </a:r>
            <a:endParaRPr lang="en-US" altLang="ja-JP" sz="24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::1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a:t>
            </a: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err="1" smtClean="0">
                <a:solidFill>
                  <a:prstClr val="black"/>
                </a:solidFill>
                <a:latin typeface="ＭＳ ゴシック" pitchFamily="49" charset="-128"/>
                <a:ea typeface="ＭＳ ゴシック" pitchFamily="49" charset="-128"/>
                <a:cs typeface="Courier New" pitchFamily="49" charset="0"/>
              </a:rPr>
              <a:t>localhost.localdomain</a:t>
            </a:r>
            <a:endParaRPr lang="en-US" altLang="ja-JP" sz="2400" dirty="0" smtClean="0">
              <a:solidFill>
                <a:prstClr val="black"/>
              </a:solidFill>
              <a:latin typeface="ＭＳ ゴシック" pitchFamily="49" charset="-128"/>
              <a:ea typeface="ＭＳ ゴシック" pitchFamily="49" charset="-128"/>
              <a:cs typeface="Courier New" pitchFamily="49" charset="0"/>
            </a:endParaRPr>
          </a:p>
          <a:p>
            <a:pPr lvl="0">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p>
          <a:p>
            <a:pPr lvl="0">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cp </a:t>
            </a:r>
            <a:r>
              <a:rPr lang="en-US" altLang="ja-JP" sz="2800" dirty="0" smtClean="0">
                <a:solidFill>
                  <a:srgbClr val="C00000"/>
                </a:solidFill>
                <a:latin typeface="ＭＳ ゴシック" pitchFamily="49" charset="-128"/>
                <a:ea typeface="ＭＳ ゴシック" pitchFamily="49" charset="-128"/>
                <a:cs typeface="Courier New" pitchFamily="49" charset="0"/>
              </a:rPr>
              <a:t>–r</a:t>
            </a:r>
            <a:r>
              <a:rPr lang="en-US" altLang="ja-JP" sz="2800" dirty="0" smtClean="0">
                <a:solidFill>
                  <a:prstClr val="black"/>
                </a:solidFill>
                <a:latin typeface="ＭＳ ゴシック" pitchFamily="49" charset="-128"/>
                <a:ea typeface="ＭＳ ゴシック" pitchFamily="49" charset="-128"/>
                <a:cs typeface="Courier New" pitchFamily="49" charset="0"/>
              </a:rPr>
              <a:t> /etc/java work</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ls</a:t>
            </a: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800" dirty="0" smtClean="0">
                <a:solidFill>
                  <a:srgbClr val="C00000"/>
                </a:solidFill>
                <a:latin typeface="ＭＳ ゴシック" pitchFamily="49" charset="-128"/>
                <a:ea typeface="ＭＳ ゴシック" pitchFamily="49" charset="-128"/>
                <a:cs typeface="Courier New" pitchFamily="49" charset="0"/>
              </a:rPr>
              <a:t>–R</a:t>
            </a:r>
            <a:r>
              <a:rPr lang="en-US" altLang="ja-JP" sz="2800" dirty="0" smtClean="0">
                <a:solidFill>
                  <a:prstClr val="black"/>
                </a:solidFill>
                <a:latin typeface="ＭＳ ゴシック" pitchFamily="49" charset="-128"/>
                <a:ea typeface="ＭＳ ゴシック" pitchFamily="49" charset="-128"/>
                <a:cs typeface="Courier New" pitchFamily="49" charset="0"/>
              </a:rPr>
              <a:t> work/</a:t>
            </a:r>
            <a:endParaRPr lang="en-US" altLang="ja-JP" sz="2800" dirty="0" smtClean="0">
              <a:latin typeface="ＭＳ ゴシック" pitchFamily="49" charset="-128"/>
              <a:ea typeface="ＭＳ ゴシック" pitchFamily="49" charset="-128"/>
            </a:endParaRP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work/:</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rPr>
              <a:t>…</a:t>
            </a:r>
            <a:endParaRPr lang="en-US" altLang="ja-JP" sz="24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45</a:t>
            </a:fld>
            <a:endParaRPr lang="ja-JP" altLang="en-US"/>
          </a:p>
        </p:txBody>
      </p:sp>
      <p:sp>
        <p:nvSpPr>
          <p:cNvPr id="5" name="テキスト ボックス 4"/>
          <p:cNvSpPr txBox="1"/>
          <p:nvPr/>
        </p:nvSpPr>
        <p:spPr>
          <a:xfrm>
            <a:off x="5262375" y="4499828"/>
            <a:ext cx="3054041" cy="369332"/>
          </a:xfrm>
          <a:prstGeom prst="rect">
            <a:avLst/>
          </a:prstGeom>
          <a:solidFill>
            <a:schemeClr val="bg1">
              <a:lumMod val="85000"/>
            </a:schemeClr>
          </a:solidFill>
        </p:spPr>
        <p:txBody>
          <a:bodyPr wrap="none" rtlCol="0">
            <a:spAutoFit/>
          </a:bodyPr>
          <a:lstStyle/>
          <a:p>
            <a:r>
              <a:rPr kumimoji="1" lang="en-US" altLang="ja-JP" dirty="0" smtClean="0"/>
              <a:t>-r</a:t>
            </a:r>
            <a:r>
              <a:rPr kumimoji="1" lang="ja-JP" altLang="en-US" dirty="0" smtClean="0"/>
              <a:t>オプションは再帰的にコピー</a:t>
            </a:r>
            <a:endParaRPr kumimoji="1" lang="ja-JP" altLang="en-US" dirty="0"/>
          </a:p>
        </p:txBody>
      </p:sp>
      <p:sp>
        <p:nvSpPr>
          <p:cNvPr id="6" name="テキスト ボックス 5"/>
          <p:cNvSpPr txBox="1"/>
          <p:nvPr/>
        </p:nvSpPr>
        <p:spPr>
          <a:xfrm>
            <a:off x="1619672" y="3789040"/>
            <a:ext cx="2217274" cy="369332"/>
          </a:xfrm>
          <a:prstGeom prst="rect">
            <a:avLst/>
          </a:prstGeom>
          <a:solidFill>
            <a:schemeClr val="bg1">
              <a:lumMod val="85000"/>
            </a:schemeClr>
          </a:solidFill>
        </p:spPr>
        <p:txBody>
          <a:bodyPr wrap="none" rtlCol="0">
            <a:spAutoFit/>
          </a:bodyPr>
          <a:lstStyle/>
          <a:p>
            <a:r>
              <a:rPr kumimoji="1" lang="en-US" altLang="ja-JP" dirty="0" smtClean="0"/>
              <a:t>/etc/hosts</a:t>
            </a:r>
            <a:r>
              <a:rPr kumimoji="1" lang="ja-JP" altLang="en-US" dirty="0" smtClean="0"/>
              <a:t>と同じ内容</a:t>
            </a:r>
            <a:endParaRPr kumimoji="1" lang="en-US" altLang="ja-JP" dirty="0" smtClean="0"/>
          </a:p>
        </p:txBody>
      </p:sp>
      <p:sp>
        <p:nvSpPr>
          <p:cNvPr id="7" name="テキスト ボックス 6"/>
          <p:cNvSpPr txBox="1"/>
          <p:nvPr/>
        </p:nvSpPr>
        <p:spPr>
          <a:xfrm>
            <a:off x="1619672" y="5795972"/>
            <a:ext cx="2089033" cy="369332"/>
          </a:xfrm>
          <a:prstGeom prst="rect">
            <a:avLst/>
          </a:prstGeom>
          <a:solidFill>
            <a:schemeClr val="bg1">
              <a:lumMod val="85000"/>
            </a:schemeClr>
          </a:solidFill>
        </p:spPr>
        <p:txBody>
          <a:bodyPr wrap="none" rtlCol="0">
            <a:spAutoFit/>
          </a:bodyPr>
          <a:lstStyle/>
          <a:p>
            <a:r>
              <a:rPr kumimoji="1" lang="en-US" altLang="ja-JP" dirty="0" smtClean="0"/>
              <a:t>/etc/java</a:t>
            </a:r>
            <a:r>
              <a:rPr kumimoji="1" lang="ja-JP" altLang="en-US" dirty="0" smtClean="0"/>
              <a:t>と同じ内容</a:t>
            </a:r>
            <a:endParaRPr kumimoji="1" lang="en-US" altLang="ja-JP" dirty="0" smtClean="0"/>
          </a:p>
        </p:txBody>
      </p:sp>
      <p:sp>
        <p:nvSpPr>
          <p:cNvPr id="8" name="テキスト ボックス 7"/>
          <p:cNvSpPr txBox="1"/>
          <p:nvPr/>
        </p:nvSpPr>
        <p:spPr>
          <a:xfrm>
            <a:off x="3635896" y="5013176"/>
            <a:ext cx="4273927" cy="369332"/>
          </a:xfrm>
          <a:prstGeom prst="rect">
            <a:avLst/>
          </a:prstGeom>
          <a:solidFill>
            <a:schemeClr val="bg1">
              <a:lumMod val="85000"/>
            </a:schemeClr>
          </a:solidFill>
        </p:spPr>
        <p:txBody>
          <a:bodyPr wrap="none" rtlCol="0">
            <a:spAutoFit/>
          </a:bodyPr>
          <a:lstStyle/>
          <a:p>
            <a:r>
              <a:rPr kumimoji="1" lang="en-US" altLang="ja-JP" dirty="0" smtClean="0"/>
              <a:t>-R</a:t>
            </a:r>
            <a:r>
              <a:rPr kumimoji="1" lang="ja-JP" altLang="en-US" dirty="0" smtClean="0"/>
              <a:t>オプションは再帰的に</a:t>
            </a:r>
            <a:r>
              <a:rPr lang="ja-JP" altLang="en-US" dirty="0" smtClean="0"/>
              <a:t>ディレクトリを表示</a:t>
            </a:r>
            <a:endParaRPr kumimoji="1" lang="ja-JP"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シェル～ファイルの操作</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ファイルの移動</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mv</a:t>
            </a:r>
            <a:r>
              <a:rPr lang="en-US" altLang="ja-JP" sz="2800" dirty="0" smtClean="0">
                <a:solidFill>
                  <a:prstClr val="black"/>
                </a:solidFill>
                <a:latin typeface="ＭＳ ゴシック" pitchFamily="49" charset="-128"/>
                <a:ea typeface="ＭＳ ゴシック" pitchFamily="49" charset="-128"/>
                <a:cs typeface="Courier New" pitchFamily="49" charset="0"/>
              </a:rPr>
              <a:t> foo.txt work/</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ls</a:t>
            </a:r>
            <a:r>
              <a:rPr lang="en-US" altLang="ja-JP" sz="2800" dirty="0" smtClean="0">
                <a:solidFill>
                  <a:prstClr val="black"/>
                </a:solidFill>
                <a:latin typeface="ＭＳ ゴシック" pitchFamily="49" charset="-128"/>
                <a:ea typeface="ＭＳ ゴシック" pitchFamily="49" charset="-128"/>
                <a:cs typeface="Courier New" pitchFamily="49" charset="0"/>
              </a:rPr>
              <a:t> work/</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foo.txt …</a:t>
            </a:r>
          </a:p>
          <a:p>
            <a:r>
              <a:rPr lang="ja-JP" altLang="en-US" dirty="0" smtClean="0">
                <a:solidFill>
                  <a:prstClr val="black"/>
                </a:solidFill>
                <a:latin typeface="ＭＳ ゴシック" pitchFamily="49" charset="-128"/>
                <a:ea typeface="ＭＳ ゴシック" pitchFamily="49" charset="-128"/>
                <a:cs typeface="Courier New" pitchFamily="49" charset="0"/>
              </a:rPr>
              <a:t>ファイル</a:t>
            </a:r>
            <a:r>
              <a:rPr lang="ja-JP" altLang="en-US" dirty="0" smtClean="0"/>
              <a:t>名の変更</a:t>
            </a:r>
            <a:endParaRPr lang="en-US" altLang="ja-JP" dirty="0" smtClean="0">
              <a:solidFill>
                <a:prstClr val="black"/>
              </a:solidFill>
              <a:latin typeface="ＭＳ ゴシック" pitchFamily="49" charset="-128"/>
              <a:ea typeface="ＭＳ ゴシック" pitchFamily="49" charset="-128"/>
              <a:cs typeface="Courier New" pitchFamily="49" charset="0"/>
            </a:endParaRP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mv</a:t>
            </a:r>
            <a:r>
              <a:rPr lang="en-US" altLang="ja-JP" sz="2800" dirty="0" smtClean="0">
                <a:solidFill>
                  <a:prstClr val="black"/>
                </a:solidFill>
                <a:latin typeface="ＭＳ ゴシック" pitchFamily="49" charset="-128"/>
                <a:ea typeface="ＭＳ ゴシック" pitchFamily="49" charset="-128"/>
                <a:cs typeface="Courier New" pitchFamily="49" charset="0"/>
              </a:rPr>
              <a:t> work/foo.txt </a:t>
            </a:r>
            <a:r>
              <a:rPr lang="en-US" altLang="ja-JP" sz="2800" dirty="0" smtClean="0">
                <a:solidFill>
                  <a:srgbClr val="C00000"/>
                </a:solidFill>
                <a:latin typeface="ＭＳ ゴシック" pitchFamily="49" charset="-128"/>
                <a:ea typeface="ＭＳ ゴシック" pitchFamily="49" charset="-128"/>
                <a:cs typeface="Courier New" pitchFamily="49" charset="0"/>
              </a:rPr>
              <a:t>bar.txt</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ls</a:t>
            </a:r>
            <a:endParaRPr lang="en-US" altLang="ja-JP" sz="2800" dirty="0" smtClean="0">
              <a:solidFill>
                <a:prstClr val="black"/>
              </a:solidFill>
              <a:latin typeface="ＭＳ ゴシック" pitchFamily="49" charset="-128"/>
              <a:ea typeface="ＭＳ ゴシック" pitchFamily="49" charset="-128"/>
              <a:cs typeface="Courier New" pitchFamily="49" charset="0"/>
            </a:endParaRP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bar.txt …</a:t>
            </a:r>
            <a:endParaRPr lang="en-US" altLang="ja-JP" sz="24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46</a:t>
            </a:fld>
            <a:endParaRPr lang="ja-JP" altLang="en-US"/>
          </a:p>
        </p:txBody>
      </p:sp>
      <p:sp>
        <p:nvSpPr>
          <p:cNvPr id="5" name="テキスト ボックス 4"/>
          <p:cNvSpPr txBox="1"/>
          <p:nvPr/>
        </p:nvSpPr>
        <p:spPr>
          <a:xfrm>
            <a:off x="2852370" y="2924944"/>
            <a:ext cx="2223686" cy="369332"/>
          </a:xfrm>
          <a:prstGeom prst="rect">
            <a:avLst/>
          </a:prstGeom>
          <a:solidFill>
            <a:schemeClr val="bg1">
              <a:lumMod val="85000"/>
            </a:schemeClr>
          </a:solidFill>
        </p:spPr>
        <p:txBody>
          <a:bodyPr wrap="none" rtlCol="0">
            <a:spAutoFit/>
          </a:bodyPr>
          <a:lstStyle/>
          <a:p>
            <a:r>
              <a:rPr lang="en-US" altLang="ja-JP" dirty="0" smtClean="0"/>
              <a:t>foo.txt</a:t>
            </a:r>
            <a:r>
              <a:rPr lang="ja-JP" altLang="en-US" dirty="0" smtClean="0"/>
              <a:t>が</a:t>
            </a:r>
            <a:r>
              <a:rPr lang="en-US" altLang="ja-JP" dirty="0" smtClean="0"/>
              <a:t>work</a:t>
            </a:r>
            <a:r>
              <a:rPr lang="ja-JP" altLang="en-US" dirty="0" smtClean="0"/>
              <a:t>へ移動</a:t>
            </a:r>
            <a:endParaRPr kumimoji="1" lang="en-US" altLang="ja-JP" dirty="0" smtClean="0"/>
          </a:p>
        </p:txBody>
      </p:sp>
      <p:sp>
        <p:nvSpPr>
          <p:cNvPr id="6" name="テキスト ボックス 5"/>
          <p:cNvSpPr txBox="1"/>
          <p:nvPr/>
        </p:nvSpPr>
        <p:spPr>
          <a:xfrm>
            <a:off x="2843808" y="4931876"/>
            <a:ext cx="2198102" cy="369332"/>
          </a:xfrm>
          <a:prstGeom prst="rect">
            <a:avLst/>
          </a:prstGeom>
          <a:solidFill>
            <a:schemeClr val="bg1">
              <a:lumMod val="85000"/>
            </a:schemeClr>
          </a:solidFill>
        </p:spPr>
        <p:txBody>
          <a:bodyPr wrap="none" rtlCol="0">
            <a:spAutoFit/>
          </a:bodyPr>
          <a:lstStyle/>
          <a:p>
            <a:r>
              <a:rPr kumimoji="1" lang="en-US" altLang="ja-JP" dirty="0" smtClean="0"/>
              <a:t>bar.txt</a:t>
            </a:r>
            <a:r>
              <a:rPr kumimoji="1" lang="ja-JP" altLang="en-US" dirty="0" smtClean="0"/>
              <a:t>へ名前が変更</a:t>
            </a:r>
            <a:endParaRPr kumimoji="1" lang="en-US" altLang="ja-JP"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シェル～ファイルの操作</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ファイルの削除</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rm</a:t>
            </a:r>
            <a:r>
              <a:rPr lang="en-US" altLang="ja-JP" sz="2800" dirty="0" smtClean="0">
                <a:solidFill>
                  <a:prstClr val="black"/>
                </a:solidFill>
                <a:latin typeface="ＭＳ ゴシック" pitchFamily="49" charset="-128"/>
                <a:ea typeface="ＭＳ ゴシック" pitchFamily="49" charset="-128"/>
                <a:cs typeface="Courier New" pitchFamily="49" charset="0"/>
              </a:rPr>
              <a:t> bar.txt</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ls</a:t>
            </a:r>
            <a:endParaRPr lang="en-US" altLang="ja-JP" sz="2800" dirty="0" smtClean="0">
              <a:solidFill>
                <a:prstClr val="black"/>
              </a:solidFill>
              <a:latin typeface="ＭＳ ゴシック" pitchFamily="49" charset="-128"/>
              <a:ea typeface="ＭＳ ゴシック" pitchFamily="49" charset="-128"/>
              <a:cs typeface="Courier New" pitchFamily="49" charset="0"/>
            </a:endParaRP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rm</a:t>
            </a: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800" dirty="0" smtClean="0">
                <a:solidFill>
                  <a:srgbClr val="C00000"/>
                </a:solidFill>
                <a:latin typeface="ＭＳ ゴシック" pitchFamily="49" charset="-128"/>
                <a:ea typeface="ＭＳ ゴシック" pitchFamily="49" charset="-128"/>
                <a:cs typeface="Courier New" pitchFamily="49" charset="0"/>
              </a:rPr>
              <a:t>–</a:t>
            </a:r>
            <a:r>
              <a:rPr lang="en-US" altLang="ja-JP" sz="2800" dirty="0" err="1" smtClean="0">
                <a:solidFill>
                  <a:srgbClr val="C00000"/>
                </a:solidFill>
                <a:latin typeface="ＭＳ ゴシック" pitchFamily="49" charset="-128"/>
                <a:ea typeface="ＭＳ ゴシック" pitchFamily="49" charset="-128"/>
                <a:cs typeface="Courier New" pitchFamily="49" charset="0"/>
              </a:rPr>
              <a:t>ir</a:t>
            </a:r>
            <a:r>
              <a:rPr lang="en-US" altLang="ja-JP" sz="2800" dirty="0" smtClean="0">
                <a:solidFill>
                  <a:prstClr val="black"/>
                </a:solidFill>
                <a:latin typeface="ＭＳ ゴシック" pitchFamily="49" charset="-128"/>
                <a:ea typeface="ＭＳ ゴシック" pitchFamily="49" charset="-128"/>
                <a:cs typeface="Courier New" pitchFamily="49" charset="0"/>
              </a:rPr>
              <a:t> work</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err="1" smtClean="0">
                <a:solidFill>
                  <a:prstClr val="black"/>
                </a:solidFill>
                <a:latin typeface="ＭＳ ゴシック" pitchFamily="49" charset="-128"/>
                <a:ea typeface="ＭＳ ゴシック" pitchFamily="49" charset="-128"/>
                <a:cs typeface="Courier New" pitchFamily="49" charset="0"/>
              </a:rPr>
              <a:t>rm</a:t>
            </a:r>
            <a:r>
              <a:rPr lang="en-US" altLang="ja-JP" sz="2400" dirty="0" smtClean="0">
                <a:solidFill>
                  <a:prstClr val="black"/>
                </a:solidFill>
                <a:latin typeface="ＭＳ ゴシック" pitchFamily="49" charset="-128"/>
                <a:ea typeface="ＭＳ ゴシック" pitchFamily="49" charset="-128"/>
                <a:cs typeface="Courier New" pitchFamily="49" charset="0"/>
              </a:rPr>
              <a:t>: descend into directory `work'? yes</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err="1" smtClean="0">
                <a:solidFill>
                  <a:prstClr val="black"/>
                </a:solidFill>
                <a:latin typeface="ＭＳ ゴシック" pitchFamily="49" charset="-128"/>
                <a:ea typeface="ＭＳ ゴシック" pitchFamily="49" charset="-128"/>
                <a:cs typeface="Courier New" pitchFamily="49" charset="0"/>
              </a:rPr>
              <a:t>rm</a:t>
            </a:r>
            <a:r>
              <a:rPr lang="en-US" altLang="ja-JP" sz="2400" dirty="0" smtClean="0">
                <a:solidFill>
                  <a:prstClr val="black"/>
                </a:solidFill>
                <a:latin typeface="ＭＳ ゴシック" pitchFamily="49" charset="-128"/>
                <a:ea typeface="ＭＳ ゴシック" pitchFamily="49" charset="-128"/>
                <a:cs typeface="Courier New" pitchFamily="49" charset="0"/>
              </a:rPr>
              <a:t>: remove regular file `work/0hourly'? yes</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ls</a:t>
            </a:r>
            <a:endParaRPr lang="en-US" altLang="ja-JP" sz="2800" dirty="0" smtClean="0">
              <a:solidFill>
                <a:prstClr val="black"/>
              </a:solidFill>
              <a:latin typeface="ＭＳ ゴシック" pitchFamily="49" charset="-128"/>
              <a:ea typeface="ＭＳ ゴシック" pitchFamily="49" charset="-128"/>
              <a:cs typeface="Courier New" pitchFamily="49" charset="0"/>
            </a:endParaRP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	</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47</a:t>
            </a:fld>
            <a:endParaRPr lang="ja-JP" altLang="en-US"/>
          </a:p>
        </p:txBody>
      </p:sp>
      <p:sp>
        <p:nvSpPr>
          <p:cNvPr id="5" name="テキスト ボックス 4"/>
          <p:cNvSpPr txBox="1"/>
          <p:nvPr/>
        </p:nvSpPr>
        <p:spPr>
          <a:xfrm>
            <a:off x="1619672" y="2924944"/>
            <a:ext cx="1584176" cy="369332"/>
          </a:xfrm>
          <a:prstGeom prst="rect">
            <a:avLst/>
          </a:prstGeom>
          <a:solidFill>
            <a:schemeClr val="bg1">
              <a:lumMod val="85000"/>
            </a:schemeClr>
          </a:solidFill>
        </p:spPr>
        <p:txBody>
          <a:bodyPr wrap="square" rtlCol="0">
            <a:spAutoFit/>
          </a:bodyPr>
          <a:lstStyle/>
          <a:p>
            <a:r>
              <a:rPr lang="en-US" altLang="ja-JP" dirty="0" smtClean="0"/>
              <a:t>bar.txt</a:t>
            </a:r>
            <a:r>
              <a:rPr lang="ja-JP" altLang="en-US" dirty="0" smtClean="0"/>
              <a:t>が削除</a:t>
            </a:r>
            <a:endParaRPr kumimoji="1" lang="ja-JP" altLang="en-US" dirty="0"/>
          </a:p>
        </p:txBody>
      </p:sp>
      <p:sp>
        <p:nvSpPr>
          <p:cNvPr id="6" name="テキスト ボックス 5"/>
          <p:cNvSpPr txBox="1"/>
          <p:nvPr/>
        </p:nvSpPr>
        <p:spPr>
          <a:xfrm>
            <a:off x="3563888" y="3140968"/>
            <a:ext cx="3600400" cy="646331"/>
          </a:xfrm>
          <a:prstGeom prst="rect">
            <a:avLst/>
          </a:prstGeom>
          <a:solidFill>
            <a:schemeClr val="bg1">
              <a:lumMod val="85000"/>
            </a:schemeClr>
          </a:solidFill>
        </p:spPr>
        <p:txBody>
          <a:bodyPr wrap="square" rtlCol="0">
            <a:spAutoFit/>
          </a:bodyPr>
          <a:lstStyle/>
          <a:p>
            <a:r>
              <a:rPr lang="en-US" altLang="ja-JP" dirty="0" smtClean="0"/>
              <a:t>-</a:t>
            </a:r>
            <a:r>
              <a:rPr lang="en-US" altLang="ja-JP" dirty="0" err="1" smtClean="0"/>
              <a:t>i</a:t>
            </a:r>
            <a:r>
              <a:rPr lang="ja-JP" altLang="en-US" dirty="0" smtClean="0"/>
              <a:t>オプションは削除して良いか確認</a:t>
            </a:r>
            <a:endParaRPr lang="en-US" altLang="ja-JP" dirty="0" smtClean="0"/>
          </a:p>
          <a:p>
            <a:r>
              <a:rPr lang="en-US" altLang="ja-JP" dirty="0" smtClean="0"/>
              <a:t>-r</a:t>
            </a:r>
            <a:r>
              <a:rPr lang="ja-JP" altLang="en-US" dirty="0" smtClean="0"/>
              <a:t>オプションは再帰的に削除</a:t>
            </a:r>
            <a:endParaRPr kumimoji="1" lang="ja-JP" altLang="en-US" dirty="0"/>
          </a:p>
        </p:txBody>
      </p:sp>
      <p:sp>
        <p:nvSpPr>
          <p:cNvPr id="7" name="テキスト ボックス 6"/>
          <p:cNvSpPr txBox="1"/>
          <p:nvPr/>
        </p:nvSpPr>
        <p:spPr>
          <a:xfrm>
            <a:off x="1619672" y="5733256"/>
            <a:ext cx="1584176" cy="369332"/>
          </a:xfrm>
          <a:prstGeom prst="rect">
            <a:avLst/>
          </a:prstGeom>
          <a:solidFill>
            <a:schemeClr val="bg1">
              <a:lumMod val="85000"/>
            </a:schemeClr>
          </a:solidFill>
        </p:spPr>
        <p:txBody>
          <a:bodyPr wrap="square" rtlCol="0">
            <a:spAutoFit/>
          </a:bodyPr>
          <a:lstStyle/>
          <a:p>
            <a:r>
              <a:rPr lang="en-US" altLang="ja-JP" dirty="0" smtClean="0"/>
              <a:t>work</a:t>
            </a:r>
            <a:r>
              <a:rPr lang="ja-JP" altLang="en-US" dirty="0" smtClean="0"/>
              <a:t>が削除</a:t>
            </a:r>
            <a:endParaRPr kumimoji="1" lang="ja-JP" altLang="en-US" dirty="0"/>
          </a:p>
        </p:txBody>
      </p:sp>
      <p:sp>
        <p:nvSpPr>
          <p:cNvPr id="8" name="テキスト ボックス 7"/>
          <p:cNvSpPr txBox="1"/>
          <p:nvPr/>
        </p:nvSpPr>
        <p:spPr>
          <a:xfrm>
            <a:off x="5724128" y="4787860"/>
            <a:ext cx="2880320" cy="369332"/>
          </a:xfrm>
          <a:prstGeom prst="rect">
            <a:avLst/>
          </a:prstGeom>
          <a:solidFill>
            <a:schemeClr val="bg1">
              <a:lumMod val="85000"/>
            </a:schemeClr>
          </a:solidFill>
        </p:spPr>
        <p:txBody>
          <a:bodyPr wrap="square" rtlCol="0">
            <a:spAutoFit/>
          </a:bodyPr>
          <a:lstStyle/>
          <a:p>
            <a:r>
              <a:rPr lang="en-US" altLang="ja-JP" dirty="0" smtClean="0"/>
              <a:t>yes or no (</a:t>
            </a:r>
            <a:r>
              <a:rPr lang="ja-JP" altLang="en-US" dirty="0" smtClean="0"/>
              <a:t>デフォルトは</a:t>
            </a:r>
            <a:r>
              <a:rPr lang="en-US" altLang="ja-JP" dirty="0" smtClean="0"/>
              <a:t>no)</a:t>
            </a:r>
            <a:endParaRPr kumimoji="1" lang="ja-JP"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シェル～ファイルの操作</a:t>
            </a:r>
          </a:p>
        </p:txBody>
      </p:sp>
      <p:sp>
        <p:nvSpPr>
          <p:cNvPr id="3075" name="コンテンツ プレースホルダ 2"/>
          <p:cNvSpPr>
            <a:spLocks noGrp="1"/>
          </p:cNvSpPr>
          <p:nvPr>
            <p:ph idx="1"/>
          </p:nvPr>
        </p:nvSpPr>
        <p:spPr>
          <a:xfrm>
            <a:off x="457200" y="1268413"/>
            <a:ext cx="8229600" cy="5040312"/>
          </a:xfrm>
        </p:spPr>
        <p:txBody>
          <a:bodyPr/>
          <a:lstStyle/>
          <a:p>
            <a:pPr lvl="0"/>
            <a:r>
              <a:rPr lang="ja-JP" altLang="en-US" dirty="0" smtClean="0">
                <a:solidFill>
                  <a:prstClr val="black"/>
                </a:solidFill>
              </a:rPr>
              <a:t>課題</a:t>
            </a:r>
            <a:endParaRPr lang="en-US" altLang="ja-JP" dirty="0" smtClean="0">
              <a:solidFill>
                <a:prstClr val="black"/>
              </a:solidFill>
            </a:endParaRPr>
          </a:p>
          <a:p>
            <a:pPr lvl="1"/>
            <a:r>
              <a:rPr lang="en-US" altLang="ja-JP" dirty="0" smtClean="0">
                <a:solidFill>
                  <a:prstClr val="black"/>
                </a:solidFill>
                <a:latin typeface="+mn-ea"/>
                <a:cs typeface="Courier New" pitchFamily="49" charset="0"/>
              </a:rPr>
              <a:t>less</a:t>
            </a:r>
            <a:r>
              <a:rPr lang="ja-JP" altLang="en-US" dirty="0" smtClean="0">
                <a:solidFill>
                  <a:prstClr val="black"/>
                </a:solidFill>
                <a:latin typeface="+mn-ea"/>
                <a:cs typeface="Courier New" pitchFamily="49" charset="0"/>
              </a:rPr>
              <a:t>コマンドを使用して、</a:t>
            </a:r>
            <a:r>
              <a:rPr lang="en-US" altLang="ja-JP" dirty="0" smtClean="0">
                <a:solidFill>
                  <a:prstClr val="black"/>
                </a:solidFill>
                <a:latin typeface="+mn-ea"/>
                <a:cs typeface="Courier New" pitchFamily="49" charset="0"/>
              </a:rPr>
              <a:t>/etc/services</a:t>
            </a:r>
            <a:r>
              <a:rPr lang="ja-JP" altLang="en-US" dirty="0" smtClean="0">
                <a:solidFill>
                  <a:prstClr val="black"/>
                </a:solidFill>
                <a:latin typeface="+mn-ea"/>
                <a:cs typeface="Courier New" pitchFamily="49" charset="0"/>
              </a:rPr>
              <a:t>を閲覧、</a:t>
            </a:r>
            <a:r>
              <a:rPr lang="en-US" altLang="ja-JP" dirty="0" smtClean="0">
                <a:solidFill>
                  <a:prstClr val="black"/>
                </a:solidFill>
                <a:latin typeface="+mn-ea"/>
                <a:cs typeface="Courier New" pitchFamily="49" charset="0"/>
              </a:rPr>
              <a:t/>
            </a:r>
            <a:br>
              <a:rPr lang="en-US" altLang="ja-JP" dirty="0" smtClean="0">
                <a:solidFill>
                  <a:prstClr val="black"/>
                </a:solidFill>
                <a:latin typeface="+mn-ea"/>
                <a:cs typeface="Courier New" pitchFamily="49" charset="0"/>
              </a:rPr>
            </a:br>
            <a:r>
              <a:rPr lang="ja-JP" altLang="en-US" dirty="0" smtClean="0">
                <a:solidFill>
                  <a:prstClr val="black"/>
                </a:solidFill>
                <a:latin typeface="+mn-ea"/>
                <a:cs typeface="Courier New" pitchFamily="49" charset="0"/>
              </a:rPr>
              <a:t>検索してみましょう</a:t>
            </a:r>
            <a:endParaRPr lang="en-US" altLang="ja-JP" dirty="0" smtClean="0">
              <a:solidFill>
                <a:prstClr val="black"/>
              </a:solidFill>
              <a:latin typeface="+mn-ea"/>
              <a:cs typeface="Courier New" pitchFamily="49" charset="0"/>
            </a:endParaRPr>
          </a:p>
          <a:p>
            <a:pPr lvl="2"/>
            <a:r>
              <a:rPr lang="en-US" altLang="ja-JP" dirty="0" smtClean="0">
                <a:solidFill>
                  <a:prstClr val="black"/>
                </a:solidFill>
                <a:latin typeface="+mn-ea"/>
                <a:cs typeface="Courier New" pitchFamily="49" charset="0"/>
              </a:rPr>
              <a:t>/etc/services</a:t>
            </a:r>
            <a:r>
              <a:rPr lang="ja-JP" altLang="en-US" dirty="0" smtClean="0">
                <a:solidFill>
                  <a:prstClr val="black"/>
                </a:solidFill>
                <a:latin typeface="+mn-ea"/>
                <a:cs typeface="Courier New" pitchFamily="49" charset="0"/>
              </a:rPr>
              <a:t>はサービス名とポート番号、プロトコルの対応が記述されたファイル</a:t>
            </a:r>
            <a:endParaRPr lang="en-US" altLang="ja-JP" dirty="0" smtClean="0">
              <a:solidFill>
                <a:prstClr val="black"/>
              </a:solidFill>
              <a:latin typeface="+mn-ea"/>
              <a:cs typeface="Courier New" pitchFamily="49" charset="0"/>
            </a:endParaRPr>
          </a:p>
          <a:p>
            <a:pPr lvl="2">
              <a:buNone/>
            </a:pPr>
            <a:r>
              <a:rPr lang="en-US" altLang="ja-JP" dirty="0" smtClean="0">
                <a:solidFill>
                  <a:prstClr val="black"/>
                </a:solidFill>
                <a:latin typeface="+mn-ea"/>
                <a:cs typeface="Courier New" pitchFamily="49" charset="0"/>
              </a:rPr>
              <a:t>	</a:t>
            </a:r>
            <a:r>
              <a:rPr lang="ja-JP" altLang="en-US" sz="2000" dirty="0" smtClean="0">
                <a:solidFill>
                  <a:prstClr val="black"/>
                </a:solidFill>
                <a:latin typeface="+mn-ea"/>
                <a:cs typeface="Courier New" pitchFamily="49" charset="0"/>
              </a:rPr>
              <a:t>例</a:t>
            </a:r>
            <a:r>
              <a:rPr lang="en-US" altLang="ja-JP" sz="2000" dirty="0" smtClean="0">
                <a:solidFill>
                  <a:prstClr val="black"/>
                </a:solidFill>
                <a:latin typeface="+mn-ea"/>
                <a:cs typeface="Courier New" pitchFamily="49" charset="0"/>
              </a:rPr>
              <a:t>: http  80/</a:t>
            </a:r>
            <a:r>
              <a:rPr lang="en-US" altLang="ja-JP" sz="2000" dirty="0" err="1" smtClean="0">
                <a:solidFill>
                  <a:prstClr val="black"/>
                </a:solidFill>
                <a:latin typeface="+mn-ea"/>
                <a:cs typeface="Courier New" pitchFamily="49" charset="0"/>
              </a:rPr>
              <a:t>tcp</a:t>
            </a:r>
            <a:r>
              <a:rPr lang="ja-JP" altLang="en-US" sz="2000" dirty="0" smtClean="0">
                <a:solidFill>
                  <a:prstClr val="black"/>
                </a:solidFill>
                <a:latin typeface="+mn-ea"/>
                <a:cs typeface="Courier New" pitchFamily="49" charset="0"/>
              </a:rPr>
              <a:t>  </a:t>
            </a:r>
            <a:r>
              <a:rPr lang="en-US" altLang="ja-JP" sz="2000" dirty="0" smtClean="0">
                <a:solidFill>
                  <a:prstClr val="black"/>
                </a:solidFill>
                <a:latin typeface="+mn-ea"/>
                <a:cs typeface="Courier New" pitchFamily="49" charset="0"/>
              </a:rPr>
              <a:t>www </a:t>
            </a:r>
            <a:r>
              <a:rPr lang="en-US" altLang="ja-JP" sz="2000" dirty="0" err="1" smtClean="0">
                <a:solidFill>
                  <a:prstClr val="black"/>
                </a:solidFill>
                <a:latin typeface="+mn-ea"/>
                <a:cs typeface="Courier New" pitchFamily="49" charset="0"/>
              </a:rPr>
              <a:t>www</a:t>
            </a:r>
            <a:r>
              <a:rPr lang="en-US" altLang="ja-JP" sz="2000" dirty="0" smtClean="0">
                <a:solidFill>
                  <a:prstClr val="black"/>
                </a:solidFill>
                <a:latin typeface="+mn-ea"/>
                <a:cs typeface="Courier New" pitchFamily="49" charset="0"/>
              </a:rPr>
              <a:t>-http  # </a:t>
            </a:r>
            <a:r>
              <a:rPr lang="en-US" altLang="ja-JP" sz="2000" dirty="0" err="1" smtClean="0">
                <a:solidFill>
                  <a:prstClr val="black"/>
                </a:solidFill>
                <a:latin typeface="+mn-ea"/>
                <a:cs typeface="Courier New" pitchFamily="49" charset="0"/>
              </a:rPr>
              <a:t>WorldWideWeb</a:t>
            </a:r>
            <a:r>
              <a:rPr lang="en-US" altLang="ja-JP" sz="2000" dirty="0" smtClean="0">
                <a:solidFill>
                  <a:prstClr val="black"/>
                </a:solidFill>
                <a:latin typeface="+mn-ea"/>
                <a:cs typeface="Courier New" pitchFamily="49" charset="0"/>
              </a:rPr>
              <a:t> HTTP</a:t>
            </a:r>
          </a:p>
          <a:p>
            <a:pPr lvl="2"/>
            <a:r>
              <a:rPr lang="en-US" altLang="ja-JP" dirty="0" smtClean="0">
                <a:solidFill>
                  <a:prstClr val="black"/>
                </a:solidFill>
                <a:latin typeface="+mn-ea"/>
                <a:cs typeface="Courier New" pitchFamily="49" charset="0"/>
              </a:rPr>
              <a:t>ftp, telnet, </a:t>
            </a:r>
            <a:r>
              <a:rPr lang="en-US" altLang="ja-JP" dirty="0" err="1" smtClean="0">
                <a:solidFill>
                  <a:prstClr val="black"/>
                </a:solidFill>
                <a:latin typeface="+mn-ea"/>
                <a:cs typeface="Courier New" pitchFamily="49" charset="0"/>
              </a:rPr>
              <a:t>ssh</a:t>
            </a:r>
            <a:r>
              <a:rPr lang="ja-JP" altLang="en-US" dirty="0" smtClean="0">
                <a:solidFill>
                  <a:prstClr val="black"/>
                </a:solidFill>
                <a:latin typeface="+mn-ea"/>
                <a:cs typeface="Courier New" pitchFamily="49" charset="0"/>
              </a:rPr>
              <a:t>を検索してみましょう</a:t>
            </a:r>
            <a:endParaRPr lang="en-US" altLang="ja-JP" dirty="0" smtClean="0">
              <a:solidFill>
                <a:prstClr val="black"/>
              </a:solidFill>
              <a:latin typeface="+mn-ea"/>
              <a:cs typeface="Courier New" pitchFamily="49" charset="0"/>
            </a:endParaRPr>
          </a:p>
          <a:p>
            <a:pPr lvl="1"/>
            <a:r>
              <a:rPr lang="en-US" altLang="ja-JP" dirty="0" smtClean="0">
                <a:solidFill>
                  <a:prstClr val="black"/>
                </a:solidFill>
                <a:latin typeface="+mn-ea"/>
                <a:cs typeface="Courier New" pitchFamily="49" charset="0"/>
              </a:rPr>
              <a:t>head, tail</a:t>
            </a:r>
            <a:r>
              <a:rPr lang="ja-JP" altLang="en-US" dirty="0" smtClean="0">
                <a:solidFill>
                  <a:prstClr val="black"/>
                </a:solidFill>
                <a:latin typeface="+mn-ea"/>
                <a:cs typeface="Courier New" pitchFamily="49" charset="0"/>
              </a:rPr>
              <a:t>コマンドを使ってみましょう</a:t>
            </a:r>
            <a:endParaRPr lang="en-US" altLang="ja-JP" dirty="0" smtClean="0">
              <a:solidFill>
                <a:prstClr val="black"/>
              </a:solidFill>
              <a:latin typeface="+mn-ea"/>
              <a:cs typeface="Courier New" pitchFamily="49" charset="0"/>
            </a:endParaRPr>
          </a:p>
          <a:p>
            <a:pPr lvl="2"/>
            <a:r>
              <a:rPr lang="ja-JP" altLang="en-US" dirty="0" smtClean="0">
                <a:solidFill>
                  <a:prstClr val="black"/>
                </a:solidFill>
                <a:latin typeface="+mn-ea"/>
                <a:cs typeface="Courier New" pitchFamily="49" charset="0"/>
              </a:rPr>
              <a:t>テキスト </a:t>
            </a:r>
            <a:r>
              <a:rPr lang="en-US" altLang="ja-JP" dirty="0" smtClean="0">
                <a:solidFill>
                  <a:prstClr val="black"/>
                </a:solidFill>
                <a:latin typeface="+mn-ea"/>
                <a:cs typeface="Courier New" pitchFamily="49" charset="0"/>
              </a:rPr>
              <a:t>p.16</a:t>
            </a:r>
          </a:p>
          <a:p>
            <a:pPr lvl="2"/>
            <a:r>
              <a:rPr lang="en-US" altLang="ja-JP" dirty="0" smtClean="0">
                <a:solidFill>
                  <a:prstClr val="black"/>
                </a:solidFill>
                <a:latin typeface="+mn-ea"/>
                <a:cs typeface="Courier New" pitchFamily="49" charset="0"/>
              </a:rPr>
              <a:t>man head, man tail</a:t>
            </a:r>
          </a:p>
          <a:p>
            <a:pPr lvl="2"/>
            <a:endParaRPr lang="en-US" altLang="ja-JP" dirty="0" smtClean="0">
              <a:solidFill>
                <a:prstClr val="black"/>
              </a:solidFill>
              <a:latin typeface="+mn-ea"/>
              <a:cs typeface="Courier New" pitchFamily="49" charset="0"/>
            </a:endParaRPr>
          </a:p>
          <a:p>
            <a:pPr lvl="1"/>
            <a:endParaRPr lang="en-US" altLang="ja-JP" dirty="0" smtClean="0">
              <a:solidFill>
                <a:prstClr val="black"/>
              </a:solidFill>
              <a:latin typeface="+mn-ea"/>
              <a:cs typeface="Courier New" pitchFamily="49" charset="0"/>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48</a:t>
            </a:fld>
            <a:endParaRPr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Linux</a:t>
            </a:r>
            <a:r>
              <a:rPr lang="ja-JP" altLang="en-US" dirty="0" smtClean="0"/>
              <a:t>とは</a:t>
            </a:r>
            <a:r>
              <a:rPr lang="en-US" altLang="ja-JP" dirty="0" smtClean="0"/>
              <a:t>?</a:t>
            </a:r>
          </a:p>
          <a:p>
            <a:r>
              <a:rPr lang="ja-JP" altLang="en-US" dirty="0" smtClean="0">
                <a:solidFill>
                  <a:schemeClr val="bg1">
                    <a:lumMod val="85000"/>
                  </a:schemeClr>
                </a:solidFill>
              </a:rPr>
              <a:t>基本的なツール</a:t>
            </a:r>
          </a:p>
          <a:p>
            <a:pPr lvl="1"/>
            <a:r>
              <a:rPr lang="ja-JP" altLang="en-US" dirty="0" smtClean="0">
                <a:solidFill>
                  <a:schemeClr val="bg1">
                    <a:lumMod val="85000"/>
                  </a:schemeClr>
                </a:solidFill>
              </a:rPr>
              <a:t>シェル</a:t>
            </a:r>
            <a:endParaRPr lang="en-US" altLang="ja-JP" dirty="0" smtClean="0">
              <a:solidFill>
                <a:schemeClr val="bg1">
                  <a:lumMod val="85000"/>
                </a:schemeClr>
              </a:solidFill>
            </a:endParaRPr>
          </a:p>
          <a:p>
            <a:pPr lvl="1"/>
            <a:r>
              <a:rPr lang="ja-JP" altLang="en-US" dirty="0" smtClean="0">
                <a:solidFill>
                  <a:schemeClr val="bg1">
                    <a:lumMod val="85000"/>
                  </a:schemeClr>
                </a:solidFill>
              </a:rPr>
              <a:t>エディタ</a:t>
            </a:r>
            <a:endParaRPr lang="en-US" altLang="ja-JP" dirty="0" smtClean="0">
              <a:solidFill>
                <a:schemeClr val="bg1">
                  <a:lumMod val="85000"/>
                </a:schemeClr>
              </a:solidFill>
            </a:endParaRPr>
          </a:p>
          <a:p>
            <a:pPr lvl="1"/>
            <a:r>
              <a:rPr lang="ja-JP" altLang="en-US" dirty="0" smtClean="0">
                <a:solidFill>
                  <a:schemeClr val="bg1">
                    <a:lumMod val="85000"/>
                  </a:schemeClr>
                </a:solidFill>
              </a:rPr>
              <a:t>ファイル転送</a:t>
            </a:r>
            <a:endParaRPr lang="en-US" altLang="ja-JP" dirty="0" smtClean="0">
              <a:solidFill>
                <a:schemeClr val="bg1">
                  <a:lumMod val="85000"/>
                </a:schemeClr>
              </a:solidFill>
            </a:endParaRPr>
          </a:p>
          <a:p>
            <a:pPr lvl="1"/>
            <a:r>
              <a:rPr lang="ja-JP" altLang="en-US" dirty="0" smtClean="0">
                <a:solidFill>
                  <a:schemeClr val="bg1">
                    <a:lumMod val="85000"/>
                  </a:schemeClr>
                </a:solidFill>
              </a:rPr>
              <a:t>リモートログイン</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4</a:t>
            </a:fld>
            <a:endParaRPr lang="ja-JP"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よく使うコマンド</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rPr>
              <a:t>マニュアル</a:t>
            </a:r>
            <a:endParaRPr lang="en-US" altLang="ja-JP" dirty="0" smtClean="0">
              <a:solidFill>
                <a:schemeClr val="bg1">
                  <a:lumMod val="85000"/>
                </a:schemeClr>
              </a:solidFill>
            </a:endParaRPr>
          </a:p>
          <a:p>
            <a:r>
              <a:rPr lang="ja-JP" altLang="en-US" dirty="0" smtClean="0">
                <a:solidFill>
                  <a:schemeClr val="bg1">
                    <a:lumMod val="85000"/>
                  </a:schemeClr>
                </a:solidFill>
              </a:rPr>
              <a:t>ディレクトリの移動</a:t>
            </a:r>
            <a:endParaRPr lang="en-US" altLang="ja-JP" dirty="0" smtClean="0">
              <a:solidFill>
                <a:schemeClr val="bg1">
                  <a:lumMod val="85000"/>
                </a:schemeClr>
              </a:solidFill>
            </a:endParaRPr>
          </a:p>
          <a:p>
            <a:r>
              <a:rPr lang="ja-JP" altLang="en-US" dirty="0" smtClean="0">
                <a:solidFill>
                  <a:schemeClr val="bg1">
                    <a:lumMod val="85000"/>
                  </a:schemeClr>
                </a:solidFill>
              </a:rPr>
              <a:t>ファイルの操作</a:t>
            </a:r>
            <a:endParaRPr lang="en-US" altLang="ja-JP" dirty="0" smtClean="0">
              <a:solidFill>
                <a:schemeClr val="bg1">
                  <a:lumMod val="85000"/>
                </a:schemeClr>
              </a:solidFill>
            </a:endParaRPr>
          </a:p>
          <a:p>
            <a:r>
              <a:rPr lang="ja-JP" altLang="en-US" dirty="0" smtClean="0"/>
              <a:t>プロセスの管理</a:t>
            </a:r>
            <a:endParaRPr lang="en-US" altLang="ja-JP" dirty="0" smtClean="0"/>
          </a:p>
          <a:p>
            <a:r>
              <a:rPr lang="ja-JP" altLang="en-US" dirty="0" smtClean="0">
                <a:solidFill>
                  <a:schemeClr val="bg1">
                    <a:lumMod val="85000"/>
                  </a:schemeClr>
                </a:solidFill>
              </a:rPr>
              <a:t>システムの管理</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49</a:t>
            </a:fld>
            <a:endParaRPr lang="ja-JP"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プロセス</a:t>
            </a:r>
          </a:p>
        </p:txBody>
      </p:sp>
      <p:sp>
        <p:nvSpPr>
          <p:cNvPr id="3075" name="コンテンツ プレースホルダ 2"/>
          <p:cNvSpPr>
            <a:spLocks noGrp="1"/>
          </p:cNvSpPr>
          <p:nvPr>
            <p:ph idx="1"/>
          </p:nvPr>
        </p:nvSpPr>
        <p:spPr>
          <a:xfrm>
            <a:off x="457200" y="1268413"/>
            <a:ext cx="8363272" cy="5040312"/>
          </a:xfrm>
        </p:spPr>
        <p:txBody>
          <a:bodyPr/>
          <a:lstStyle/>
          <a:p>
            <a:r>
              <a:rPr lang="en-US" altLang="ja-JP" dirty="0" smtClean="0"/>
              <a:t>Linux</a:t>
            </a:r>
            <a:r>
              <a:rPr lang="ja-JP" altLang="en-US" dirty="0" smtClean="0"/>
              <a:t>では「プロセス」と呼ばれる単位で実行中のプログラムを管理</a:t>
            </a:r>
            <a:endParaRPr lang="en-US" altLang="ja-JP" dirty="0" smtClean="0"/>
          </a:p>
          <a:p>
            <a:pPr lvl="1"/>
            <a:r>
              <a:rPr lang="ja-JP" altLang="en-US" dirty="0" smtClean="0"/>
              <a:t>プログラム</a:t>
            </a:r>
            <a:endParaRPr lang="en-US" altLang="ja-JP" dirty="0" smtClean="0"/>
          </a:p>
          <a:p>
            <a:pPr lvl="2"/>
            <a:r>
              <a:rPr lang="ja-JP" altLang="en-US" dirty="0" smtClean="0"/>
              <a:t>ブラウザ、メーラ、オフィスソフト、コマンドなど</a:t>
            </a:r>
            <a:endParaRPr lang="en-US" altLang="ja-JP" dirty="0" smtClean="0"/>
          </a:p>
          <a:p>
            <a:pPr lvl="2"/>
            <a:r>
              <a:rPr lang="ja-JP" altLang="en-US" dirty="0" smtClean="0"/>
              <a:t>実行時に</a:t>
            </a:r>
            <a:r>
              <a:rPr lang="en-US" altLang="ja-JP" dirty="0" smtClean="0"/>
              <a:t>CPU</a:t>
            </a:r>
            <a:r>
              <a:rPr lang="ja-JP" altLang="en-US" dirty="0" err="1" smtClean="0"/>
              <a:t>やメ</a:t>
            </a:r>
            <a:r>
              <a:rPr lang="ja-JP" altLang="en-US" dirty="0" smtClean="0"/>
              <a:t>モリが割り当てられ、プロセスとして管理</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50</a:t>
            </a:fld>
            <a:endParaRPr lang="ja-JP" altLang="en-US" dirty="0"/>
          </a:p>
        </p:txBody>
      </p:sp>
      <p:sp>
        <p:nvSpPr>
          <p:cNvPr id="31" name="スマイル 30"/>
          <p:cNvSpPr/>
          <p:nvPr/>
        </p:nvSpPr>
        <p:spPr>
          <a:xfrm>
            <a:off x="1269460" y="4911551"/>
            <a:ext cx="720080" cy="720080"/>
          </a:xfrm>
          <a:prstGeom prst="smileyFac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1043608" y="5559623"/>
            <a:ext cx="1142300" cy="461665"/>
          </a:xfrm>
          <a:prstGeom prst="rect">
            <a:avLst/>
          </a:prstGeom>
          <a:noFill/>
        </p:spPr>
        <p:txBody>
          <a:bodyPr wrap="square" rtlCol="0">
            <a:spAutoFit/>
          </a:bodyPr>
          <a:lstStyle/>
          <a:p>
            <a:pPr algn="ctr"/>
            <a:r>
              <a:rPr kumimoji="1" lang="ja-JP" altLang="en-US" sz="2400" dirty="0" smtClean="0"/>
              <a:t>ユーザ</a:t>
            </a:r>
            <a:endParaRPr kumimoji="1" lang="ja-JP" altLang="en-US" sz="2400" dirty="0"/>
          </a:p>
        </p:txBody>
      </p:sp>
      <p:grpSp>
        <p:nvGrpSpPr>
          <p:cNvPr id="33" name="グループ化 7"/>
          <p:cNvGrpSpPr/>
          <p:nvPr/>
        </p:nvGrpSpPr>
        <p:grpSpPr>
          <a:xfrm>
            <a:off x="2329924" y="5157192"/>
            <a:ext cx="554716" cy="288032"/>
            <a:chOff x="5508104" y="4293096"/>
            <a:chExt cx="792088" cy="288032"/>
          </a:xfrm>
        </p:grpSpPr>
        <p:cxnSp>
          <p:nvCxnSpPr>
            <p:cNvPr id="48" name="直線矢印コネクタ 47"/>
            <p:cNvCxnSpPr/>
            <p:nvPr/>
          </p:nvCxnSpPr>
          <p:spPr>
            <a:xfrm flipH="1">
              <a:off x="5508104" y="4293096"/>
              <a:ext cx="79208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9"/>
            <p:cNvCxnSpPr/>
            <p:nvPr/>
          </p:nvCxnSpPr>
          <p:spPr>
            <a:xfrm flipH="1">
              <a:off x="5508104" y="4581128"/>
              <a:ext cx="79208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4" name="グループ化 10"/>
          <p:cNvGrpSpPr/>
          <p:nvPr/>
        </p:nvGrpSpPr>
        <p:grpSpPr>
          <a:xfrm>
            <a:off x="5570284" y="5157192"/>
            <a:ext cx="554716" cy="288032"/>
            <a:chOff x="5508104" y="4293096"/>
            <a:chExt cx="792088" cy="288032"/>
          </a:xfrm>
        </p:grpSpPr>
        <p:cxnSp>
          <p:nvCxnSpPr>
            <p:cNvPr id="46" name="直線矢印コネクタ 45"/>
            <p:cNvCxnSpPr/>
            <p:nvPr/>
          </p:nvCxnSpPr>
          <p:spPr>
            <a:xfrm flipH="1">
              <a:off x="5508104" y="4293096"/>
              <a:ext cx="792088" cy="0"/>
            </a:xfrm>
            <a:prstGeom prst="straightConnector1">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矢印コネクタ 12"/>
            <p:cNvCxnSpPr/>
            <p:nvPr/>
          </p:nvCxnSpPr>
          <p:spPr>
            <a:xfrm flipH="1">
              <a:off x="5508104" y="4581128"/>
              <a:ext cx="792088"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p:cNvSpPr txBox="1"/>
          <p:nvPr/>
        </p:nvSpPr>
        <p:spPr>
          <a:xfrm>
            <a:off x="3645724" y="6351711"/>
            <a:ext cx="1358324" cy="461665"/>
          </a:xfrm>
          <a:prstGeom prst="rect">
            <a:avLst/>
          </a:prstGeom>
          <a:noFill/>
        </p:spPr>
        <p:txBody>
          <a:bodyPr wrap="square" rtlCol="0">
            <a:spAutoFit/>
          </a:bodyPr>
          <a:lstStyle/>
          <a:p>
            <a:pPr algn="ctr"/>
            <a:r>
              <a:rPr lang="ja-JP" altLang="en-US" sz="2400" dirty="0" smtClean="0"/>
              <a:t>プロセス</a:t>
            </a:r>
            <a:endParaRPr kumimoji="1" lang="ja-JP" altLang="en-US" sz="2400" dirty="0"/>
          </a:p>
        </p:txBody>
      </p:sp>
      <p:sp>
        <p:nvSpPr>
          <p:cNvPr id="37" name="テキスト ボックス 36"/>
          <p:cNvSpPr txBox="1"/>
          <p:nvPr/>
        </p:nvSpPr>
        <p:spPr>
          <a:xfrm>
            <a:off x="6362372" y="5877272"/>
            <a:ext cx="1646356" cy="461665"/>
          </a:xfrm>
          <a:prstGeom prst="rect">
            <a:avLst/>
          </a:prstGeom>
          <a:noFill/>
        </p:spPr>
        <p:txBody>
          <a:bodyPr wrap="square" rtlCol="0">
            <a:spAutoFit/>
          </a:bodyPr>
          <a:lstStyle/>
          <a:p>
            <a:pPr algn="ctr"/>
            <a:r>
              <a:rPr lang="ja-JP" altLang="en-US" sz="2400" dirty="0" smtClean="0"/>
              <a:t>計算資源</a:t>
            </a:r>
            <a:endParaRPr kumimoji="1" lang="ja-JP" altLang="en-US" sz="2400" dirty="0"/>
          </a:p>
        </p:txBody>
      </p:sp>
      <p:grpSp>
        <p:nvGrpSpPr>
          <p:cNvPr id="38" name="グループ化 24"/>
          <p:cNvGrpSpPr/>
          <p:nvPr/>
        </p:nvGrpSpPr>
        <p:grpSpPr>
          <a:xfrm>
            <a:off x="6362371" y="4695527"/>
            <a:ext cx="1711633" cy="1224136"/>
            <a:chOff x="6660231" y="4653136"/>
            <a:chExt cx="1711633" cy="1224136"/>
          </a:xfrm>
        </p:grpSpPr>
        <p:pic>
          <p:nvPicPr>
            <p:cNvPr id="44" name="図 43" descr="lgi01a201311262300.jpg"/>
            <p:cNvPicPr>
              <a:picLocks noChangeAspect="1"/>
            </p:cNvPicPr>
            <p:nvPr/>
          </p:nvPicPr>
          <p:blipFill>
            <a:blip r:embed="rId3" cstate="print"/>
            <a:stretch>
              <a:fillRect/>
            </a:stretch>
          </p:blipFill>
          <p:spPr>
            <a:xfrm>
              <a:off x="6932332" y="5229201"/>
              <a:ext cx="1439532" cy="648071"/>
            </a:xfrm>
            <a:prstGeom prst="rect">
              <a:avLst/>
            </a:prstGeom>
          </p:spPr>
        </p:pic>
        <p:pic>
          <p:nvPicPr>
            <p:cNvPr id="45" name="図 44" descr="memory-ddr-clip-art.jpg"/>
            <p:cNvPicPr>
              <a:picLocks noChangeAspect="1"/>
            </p:cNvPicPr>
            <p:nvPr/>
          </p:nvPicPr>
          <p:blipFill>
            <a:blip r:embed="rId4" cstate="print"/>
            <a:stretch>
              <a:fillRect/>
            </a:stretch>
          </p:blipFill>
          <p:spPr>
            <a:xfrm>
              <a:off x="6660231" y="4653136"/>
              <a:ext cx="1368153" cy="361399"/>
            </a:xfrm>
            <a:prstGeom prst="rect">
              <a:avLst/>
            </a:prstGeom>
          </p:spPr>
        </p:pic>
      </p:grpSp>
      <p:grpSp>
        <p:nvGrpSpPr>
          <p:cNvPr id="41" name="グループ化 25"/>
          <p:cNvGrpSpPr/>
          <p:nvPr/>
        </p:nvGrpSpPr>
        <p:grpSpPr>
          <a:xfrm>
            <a:off x="4067944" y="4390452"/>
            <a:ext cx="714423" cy="537942"/>
            <a:chOff x="6660231" y="4653136"/>
            <a:chExt cx="1711633" cy="1224136"/>
          </a:xfrm>
        </p:grpSpPr>
        <p:pic>
          <p:nvPicPr>
            <p:cNvPr id="42" name="図 41" descr="lgi01a201311262300.jpg"/>
            <p:cNvPicPr>
              <a:picLocks noChangeAspect="1"/>
            </p:cNvPicPr>
            <p:nvPr/>
          </p:nvPicPr>
          <p:blipFill>
            <a:blip r:embed="rId5" cstate="print"/>
            <a:stretch>
              <a:fillRect/>
            </a:stretch>
          </p:blipFill>
          <p:spPr>
            <a:xfrm>
              <a:off x="6932332" y="5229201"/>
              <a:ext cx="1439532" cy="648071"/>
            </a:xfrm>
            <a:prstGeom prst="rect">
              <a:avLst/>
            </a:prstGeom>
          </p:spPr>
        </p:pic>
        <p:pic>
          <p:nvPicPr>
            <p:cNvPr id="43" name="図 42" descr="memory-ddr-clip-art.jpg"/>
            <p:cNvPicPr>
              <a:picLocks noChangeAspect="1"/>
            </p:cNvPicPr>
            <p:nvPr/>
          </p:nvPicPr>
          <p:blipFill>
            <a:blip r:embed="rId6" cstate="print"/>
            <a:stretch>
              <a:fillRect/>
            </a:stretch>
          </p:blipFill>
          <p:spPr>
            <a:xfrm>
              <a:off x="6660231" y="4653136"/>
              <a:ext cx="1368153" cy="361399"/>
            </a:xfrm>
            <a:prstGeom prst="rect">
              <a:avLst/>
            </a:prstGeom>
          </p:spPr>
        </p:pic>
      </p:grpSp>
      <p:grpSp>
        <p:nvGrpSpPr>
          <p:cNvPr id="55" name="グループ化 25"/>
          <p:cNvGrpSpPr/>
          <p:nvPr/>
        </p:nvGrpSpPr>
        <p:grpSpPr>
          <a:xfrm>
            <a:off x="4067944" y="5080915"/>
            <a:ext cx="714423" cy="537942"/>
            <a:chOff x="6660231" y="4653136"/>
            <a:chExt cx="1711633" cy="1224136"/>
          </a:xfrm>
        </p:grpSpPr>
        <p:pic>
          <p:nvPicPr>
            <p:cNvPr id="56" name="図 55" descr="lgi01a201311262300.jpg"/>
            <p:cNvPicPr>
              <a:picLocks noChangeAspect="1"/>
            </p:cNvPicPr>
            <p:nvPr/>
          </p:nvPicPr>
          <p:blipFill>
            <a:blip r:embed="rId5" cstate="print"/>
            <a:stretch>
              <a:fillRect/>
            </a:stretch>
          </p:blipFill>
          <p:spPr>
            <a:xfrm>
              <a:off x="6932332" y="5229201"/>
              <a:ext cx="1439532" cy="648071"/>
            </a:xfrm>
            <a:prstGeom prst="rect">
              <a:avLst/>
            </a:prstGeom>
          </p:spPr>
        </p:pic>
        <p:pic>
          <p:nvPicPr>
            <p:cNvPr id="57" name="図 56" descr="memory-ddr-clip-art.jpg"/>
            <p:cNvPicPr>
              <a:picLocks noChangeAspect="1"/>
            </p:cNvPicPr>
            <p:nvPr/>
          </p:nvPicPr>
          <p:blipFill>
            <a:blip r:embed="rId6" cstate="print"/>
            <a:stretch>
              <a:fillRect/>
            </a:stretch>
          </p:blipFill>
          <p:spPr>
            <a:xfrm>
              <a:off x="6660231" y="4653136"/>
              <a:ext cx="1368153" cy="361399"/>
            </a:xfrm>
            <a:prstGeom prst="rect">
              <a:avLst/>
            </a:prstGeom>
          </p:spPr>
        </p:pic>
      </p:grpSp>
      <p:grpSp>
        <p:nvGrpSpPr>
          <p:cNvPr id="60" name="グループ化 25"/>
          <p:cNvGrpSpPr/>
          <p:nvPr/>
        </p:nvGrpSpPr>
        <p:grpSpPr>
          <a:xfrm>
            <a:off x="4067944" y="5843386"/>
            <a:ext cx="714423" cy="537942"/>
            <a:chOff x="6660231" y="4653136"/>
            <a:chExt cx="1711633" cy="1224136"/>
          </a:xfrm>
        </p:grpSpPr>
        <p:pic>
          <p:nvPicPr>
            <p:cNvPr id="61" name="図 60" descr="lgi01a201311262300.jpg"/>
            <p:cNvPicPr>
              <a:picLocks noChangeAspect="1"/>
            </p:cNvPicPr>
            <p:nvPr/>
          </p:nvPicPr>
          <p:blipFill>
            <a:blip r:embed="rId5" cstate="print"/>
            <a:stretch>
              <a:fillRect/>
            </a:stretch>
          </p:blipFill>
          <p:spPr>
            <a:xfrm>
              <a:off x="6932332" y="5229201"/>
              <a:ext cx="1439532" cy="648071"/>
            </a:xfrm>
            <a:prstGeom prst="rect">
              <a:avLst/>
            </a:prstGeom>
          </p:spPr>
        </p:pic>
        <p:pic>
          <p:nvPicPr>
            <p:cNvPr id="62" name="図 61" descr="memory-ddr-clip-art.jpg"/>
            <p:cNvPicPr>
              <a:picLocks noChangeAspect="1"/>
            </p:cNvPicPr>
            <p:nvPr/>
          </p:nvPicPr>
          <p:blipFill>
            <a:blip r:embed="rId6" cstate="print"/>
            <a:stretch>
              <a:fillRect/>
            </a:stretch>
          </p:blipFill>
          <p:spPr>
            <a:xfrm>
              <a:off x="6660231" y="4653136"/>
              <a:ext cx="1368153" cy="361399"/>
            </a:xfrm>
            <a:prstGeom prst="rect">
              <a:avLst/>
            </a:prstGeom>
          </p:spPr>
        </p:pic>
      </p:grpSp>
      <p:pic>
        <p:nvPicPr>
          <p:cNvPr id="63" name="図 62" descr="firefox-logo.jpg"/>
          <p:cNvPicPr>
            <a:picLocks noChangeAspect="1"/>
          </p:cNvPicPr>
          <p:nvPr/>
        </p:nvPicPr>
        <p:blipFill>
          <a:blip r:embed="rId7" cstate="print"/>
          <a:stretch>
            <a:fillRect/>
          </a:stretch>
        </p:blipFill>
        <p:spPr>
          <a:xfrm>
            <a:off x="3150460" y="3992290"/>
            <a:ext cx="773468" cy="740654"/>
          </a:xfrm>
          <a:prstGeom prst="rect">
            <a:avLst/>
          </a:prstGeom>
        </p:spPr>
      </p:pic>
      <p:pic>
        <p:nvPicPr>
          <p:cNvPr id="64" name="図 63" descr="thunderbird-logo.jpg"/>
          <p:cNvPicPr>
            <a:picLocks noChangeAspect="1"/>
          </p:cNvPicPr>
          <p:nvPr/>
        </p:nvPicPr>
        <p:blipFill>
          <a:blip r:embed="rId8" cstate="print"/>
          <a:stretch>
            <a:fillRect/>
          </a:stretch>
        </p:blipFill>
        <p:spPr>
          <a:xfrm>
            <a:off x="3131840" y="4754761"/>
            <a:ext cx="833235" cy="833235"/>
          </a:xfrm>
          <a:prstGeom prst="rect">
            <a:avLst/>
          </a:prstGeom>
        </p:spPr>
      </p:pic>
      <p:pic>
        <p:nvPicPr>
          <p:cNvPr id="65" name="図 64" descr="libreoffice-logo.png"/>
          <p:cNvPicPr>
            <a:picLocks noChangeAspect="1"/>
          </p:cNvPicPr>
          <p:nvPr/>
        </p:nvPicPr>
        <p:blipFill>
          <a:blip r:embed="rId9" cstate="print"/>
          <a:stretch>
            <a:fillRect/>
          </a:stretch>
        </p:blipFill>
        <p:spPr>
          <a:xfrm>
            <a:off x="3203848" y="5661248"/>
            <a:ext cx="648072" cy="648072"/>
          </a:xfrm>
          <a:prstGeom prst="rect">
            <a:avLst/>
          </a:prstGeom>
        </p:spPr>
      </p:pic>
      <p:pic>
        <p:nvPicPr>
          <p:cNvPr id="67" name="図 66" descr="tux.png"/>
          <p:cNvPicPr>
            <a:picLocks noChangeAspect="1"/>
          </p:cNvPicPr>
          <p:nvPr/>
        </p:nvPicPr>
        <p:blipFill>
          <a:blip r:embed="rId10" cstate="print"/>
          <a:stretch>
            <a:fillRect/>
          </a:stretch>
        </p:blipFill>
        <p:spPr>
          <a:xfrm>
            <a:off x="4692013" y="5199583"/>
            <a:ext cx="1104123" cy="1324947"/>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シェル～プロセスの管理</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実行中のプロセスを表示</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ps</a:t>
            </a:r>
            <a:endParaRPr lang="en-US" altLang="ja-JP" sz="2800" dirty="0" smtClean="0">
              <a:solidFill>
                <a:srgbClr val="C00000"/>
              </a:solidFill>
              <a:latin typeface="ＭＳ ゴシック" pitchFamily="49" charset="-128"/>
              <a:ea typeface="ＭＳ ゴシック" pitchFamily="49" charset="-128"/>
              <a:cs typeface="Courier New" pitchFamily="49" charset="0"/>
            </a:endParaRP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prstClr val="black"/>
                </a:solidFill>
                <a:latin typeface="ＭＳ ゴシック" pitchFamily="49" charset="-128"/>
                <a:ea typeface="ＭＳ ゴシック" pitchFamily="49" charset="-128"/>
                <a:cs typeface="Courier New" pitchFamily="49" charset="0"/>
              </a:rPr>
              <a:t>PID TTY          TIME CMD</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20848 pts/1    00:00:00 </a:t>
            </a:r>
            <a:r>
              <a:rPr lang="en-US" altLang="ja-JP" sz="2400" dirty="0" smtClean="0">
                <a:solidFill>
                  <a:srgbClr val="C00000"/>
                </a:solidFill>
                <a:latin typeface="ＭＳ ゴシック" pitchFamily="49" charset="-128"/>
                <a:ea typeface="ＭＳ ゴシック" pitchFamily="49" charset="-128"/>
                <a:cs typeface="Courier New" pitchFamily="49" charset="0"/>
              </a:rPr>
              <a:t>bash</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23092 pts/1    00:00:00 </a:t>
            </a:r>
            <a:r>
              <a:rPr lang="en-US" altLang="ja-JP" sz="2400" dirty="0" err="1" smtClean="0">
                <a:solidFill>
                  <a:srgbClr val="C00000"/>
                </a:solidFill>
                <a:latin typeface="ＭＳ ゴシック" pitchFamily="49" charset="-128"/>
                <a:ea typeface="ＭＳ ゴシック" pitchFamily="49" charset="-128"/>
                <a:cs typeface="Courier New" pitchFamily="49" charset="0"/>
              </a:rPr>
              <a:t>ps</a:t>
            </a:r>
            <a:endParaRPr lang="en-US" altLang="ja-JP" sz="2400" dirty="0" smtClean="0">
              <a:solidFill>
                <a:srgbClr val="C00000"/>
              </a:solidFill>
              <a:latin typeface="ＭＳ ゴシック" pitchFamily="49" charset="-128"/>
              <a:ea typeface="ＭＳ ゴシック" pitchFamily="49" charset="-128"/>
              <a:cs typeface="Courier New" pitchFamily="49" charset="0"/>
            </a:endParaRP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ps</a:t>
            </a: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800" dirty="0" smtClean="0">
                <a:solidFill>
                  <a:srgbClr val="C00000"/>
                </a:solidFill>
                <a:latin typeface="ＭＳ ゴシック" pitchFamily="49" charset="-128"/>
                <a:ea typeface="ＭＳ ゴシック" pitchFamily="49" charset="-128"/>
                <a:cs typeface="Courier New" pitchFamily="49" charset="0"/>
              </a:rPr>
              <a:t>aux</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cs typeface="Courier New" pitchFamily="49" charset="0"/>
              </a:rPr>
              <a:t>USER       PID %CPU %MEM    VSZ   RSS TTY</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cs typeface="Courier New" pitchFamily="49" charset="0"/>
              </a:rPr>
              <a:t>root         1  0.0  0.0  19352  1536 ?</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cs typeface="Courier New" pitchFamily="49" charset="0"/>
              </a:rPr>
              <a:t>…</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51</a:t>
            </a:fld>
            <a:endParaRPr lang="ja-JP" altLang="en-US"/>
          </a:p>
        </p:txBody>
      </p:sp>
      <p:sp>
        <p:nvSpPr>
          <p:cNvPr id="5" name="テキスト ボックス 4"/>
          <p:cNvSpPr txBox="1"/>
          <p:nvPr/>
        </p:nvSpPr>
        <p:spPr>
          <a:xfrm>
            <a:off x="5508104" y="3275692"/>
            <a:ext cx="2088232" cy="369332"/>
          </a:xfrm>
          <a:prstGeom prst="rect">
            <a:avLst/>
          </a:prstGeom>
          <a:solidFill>
            <a:schemeClr val="bg1">
              <a:lumMod val="85000"/>
            </a:schemeClr>
          </a:solidFill>
        </p:spPr>
        <p:txBody>
          <a:bodyPr wrap="square" rtlCol="0">
            <a:spAutoFit/>
          </a:bodyPr>
          <a:lstStyle/>
          <a:p>
            <a:r>
              <a:rPr kumimoji="1" lang="en-US" altLang="ja-JP" dirty="0" smtClean="0"/>
              <a:t>bash</a:t>
            </a:r>
            <a:r>
              <a:rPr kumimoji="1" lang="ja-JP" altLang="en-US" dirty="0" smtClean="0"/>
              <a:t>と</a:t>
            </a:r>
            <a:r>
              <a:rPr kumimoji="1" lang="en-US" altLang="ja-JP" dirty="0" err="1" smtClean="0"/>
              <a:t>ps</a:t>
            </a:r>
            <a:r>
              <a:rPr kumimoji="1" lang="ja-JP" altLang="en-US" dirty="0" smtClean="0"/>
              <a:t>が実行中</a:t>
            </a:r>
            <a:endParaRPr kumimoji="1" lang="ja-JP" altLang="en-US" dirty="0"/>
          </a:p>
        </p:txBody>
      </p:sp>
      <p:sp>
        <p:nvSpPr>
          <p:cNvPr id="6" name="テキスト ボックス 5"/>
          <p:cNvSpPr txBox="1"/>
          <p:nvPr/>
        </p:nvSpPr>
        <p:spPr>
          <a:xfrm>
            <a:off x="2771800" y="3779748"/>
            <a:ext cx="5904656" cy="369332"/>
          </a:xfrm>
          <a:prstGeom prst="rect">
            <a:avLst/>
          </a:prstGeom>
          <a:solidFill>
            <a:schemeClr val="bg1">
              <a:lumMod val="85000"/>
            </a:schemeClr>
          </a:solidFill>
        </p:spPr>
        <p:txBody>
          <a:bodyPr wrap="square" rtlCol="0">
            <a:spAutoFit/>
          </a:bodyPr>
          <a:lstStyle/>
          <a:p>
            <a:r>
              <a:rPr kumimoji="1" lang="ja-JP" altLang="en-US" dirty="0" smtClean="0"/>
              <a:t>他人のプロセス</a:t>
            </a:r>
            <a:r>
              <a:rPr lang="ja-JP" altLang="en-US" dirty="0" smtClean="0"/>
              <a:t>、ユーザ名、端末を持たないプロセスも表示</a:t>
            </a:r>
            <a:endParaRPr lang="en-US" altLang="ja-JP"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シェル～プロセスの管理</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プロセスの強制終了</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yes</a:t>
            </a:r>
            <a:endParaRPr lang="en-US" altLang="ja-JP" sz="2800" dirty="0" smtClean="0">
              <a:latin typeface="ＭＳ ゴシック" pitchFamily="49" charset="-128"/>
              <a:ea typeface="ＭＳ ゴシック" pitchFamily="49" charset="-128"/>
              <a:cs typeface="Courier New" pitchFamily="49" charset="0"/>
            </a:endParaRPr>
          </a:p>
          <a:p>
            <a:pPr>
              <a:buNone/>
            </a:pPr>
            <a:r>
              <a:rPr lang="en-US" altLang="ja-JP" sz="2400" dirty="0" smtClean="0">
                <a:latin typeface="ＭＳ ゴシック" pitchFamily="49" charset="-128"/>
                <a:ea typeface="ＭＳ ゴシック" pitchFamily="49" charset="-128"/>
                <a:cs typeface="Courier New" pitchFamily="49" charset="0"/>
              </a:rPr>
              <a:t>	y</a:t>
            </a:r>
          </a:p>
          <a:p>
            <a:pPr>
              <a:buNone/>
            </a:pPr>
            <a:r>
              <a:rPr lang="en-US" altLang="ja-JP" sz="2400" dirty="0" smtClean="0">
                <a:latin typeface="ＭＳ ゴシック" pitchFamily="49" charset="-128"/>
                <a:ea typeface="ＭＳ ゴシック" pitchFamily="49" charset="-128"/>
                <a:cs typeface="Courier New" pitchFamily="49" charset="0"/>
              </a:rPr>
              <a:t>	y</a:t>
            </a:r>
          </a:p>
          <a:p>
            <a:pPr>
              <a:buNone/>
            </a:pPr>
            <a:r>
              <a:rPr lang="en-US" altLang="ja-JP" sz="2400" dirty="0" smtClean="0">
                <a:latin typeface="ＭＳ ゴシック" pitchFamily="49" charset="-128"/>
                <a:ea typeface="ＭＳ ゴシック" pitchFamily="49" charset="-128"/>
                <a:cs typeface="Courier New" pitchFamily="49" charset="0"/>
              </a:rPr>
              <a:t>	y</a:t>
            </a:r>
          </a:p>
          <a:p>
            <a:pPr>
              <a:buNone/>
            </a:pPr>
            <a:r>
              <a:rPr lang="en-US" altLang="ja-JP" sz="2400" dirty="0" smtClean="0">
                <a:latin typeface="ＭＳ ゴシック" pitchFamily="49" charset="-128"/>
                <a:ea typeface="ＭＳ ゴシック" pitchFamily="49" charset="-128"/>
                <a:cs typeface="Courier New" pitchFamily="49" charset="0"/>
              </a:rPr>
              <a:t>	y</a:t>
            </a:r>
          </a:p>
          <a:p>
            <a:pPr>
              <a:buNone/>
            </a:pPr>
            <a:r>
              <a:rPr lang="en-US" altLang="ja-JP" sz="2400" dirty="0" smtClean="0">
                <a:latin typeface="ＭＳ ゴシック" pitchFamily="49" charset="-128"/>
                <a:ea typeface="ＭＳ ゴシック" pitchFamily="49" charset="-128"/>
                <a:cs typeface="Courier New" pitchFamily="49" charset="0"/>
              </a:rPr>
              <a:t>	…</a:t>
            </a:r>
          </a:p>
          <a:p>
            <a:pPr>
              <a:buNone/>
            </a:pPr>
            <a:r>
              <a:rPr lang="en-US" altLang="ja-JP" sz="2400" dirty="0" smtClean="0">
                <a:latin typeface="ＭＳ ゴシック" pitchFamily="49" charset="-128"/>
                <a:ea typeface="ＭＳ ゴシック" pitchFamily="49" charset="-128"/>
                <a:cs typeface="Courier New" pitchFamily="49" charset="0"/>
              </a:rPr>
              <a:t>	</a:t>
            </a:r>
            <a:r>
              <a:rPr lang="en-US" altLang="ja-JP" sz="2400" dirty="0" smtClean="0">
                <a:solidFill>
                  <a:srgbClr val="C00000"/>
                </a:solidFill>
                <a:latin typeface="ＭＳ ゴシック" pitchFamily="49" charset="-128"/>
                <a:ea typeface="ＭＳ ゴシック" pitchFamily="49" charset="-128"/>
                <a:cs typeface="Courier New" pitchFamily="49" charset="0"/>
              </a:rPr>
              <a:t>^C</a:t>
            </a:r>
          </a:p>
          <a:p>
            <a:pPr>
              <a:buNone/>
            </a:pPr>
            <a:r>
              <a:rPr lang="en-US" altLang="ja-JP" sz="2400" dirty="0" smtClean="0">
                <a:latin typeface="ＭＳ ゴシック" pitchFamily="49" charset="-128"/>
                <a:ea typeface="ＭＳ ゴシック" pitchFamily="49" charset="-128"/>
                <a:cs typeface="Courier New" pitchFamily="49" charset="0"/>
              </a:rPr>
              <a:t>	$</a:t>
            </a:r>
            <a:endParaRPr lang="en-US" altLang="ja-JP" sz="24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52</a:t>
            </a:fld>
            <a:endParaRPr lang="ja-JP" altLang="en-US"/>
          </a:p>
        </p:txBody>
      </p:sp>
      <p:sp>
        <p:nvSpPr>
          <p:cNvPr id="6" name="テキスト ボックス 5"/>
          <p:cNvSpPr txBox="1"/>
          <p:nvPr/>
        </p:nvSpPr>
        <p:spPr>
          <a:xfrm>
            <a:off x="1619672" y="4571836"/>
            <a:ext cx="2376264" cy="369332"/>
          </a:xfrm>
          <a:prstGeom prst="rect">
            <a:avLst/>
          </a:prstGeom>
          <a:solidFill>
            <a:schemeClr val="bg1">
              <a:lumMod val="85000"/>
            </a:schemeClr>
          </a:solidFill>
        </p:spPr>
        <p:txBody>
          <a:bodyPr wrap="square" rtlCol="0">
            <a:spAutoFit/>
          </a:bodyPr>
          <a:lstStyle/>
          <a:p>
            <a:r>
              <a:rPr lang="en-US" altLang="ja-JP" dirty="0" smtClean="0"/>
              <a:t>Ctrl</a:t>
            </a:r>
            <a:r>
              <a:rPr lang="ja-JP" altLang="en-US" dirty="0" smtClean="0"/>
              <a:t>キー</a:t>
            </a:r>
            <a:r>
              <a:rPr lang="en-US" altLang="ja-JP" dirty="0" smtClean="0"/>
              <a:t>+c</a:t>
            </a:r>
            <a:r>
              <a:rPr lang="ja-JP" altLang="en-US" dirty="0" smtClean="0"/>
              <a:t>で強制終了</a:t>
            </a:r>
            <a:endParaRPr kumimoji="1" lang="ja-JP"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シェル～プロセスの管理</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プロセスの強制終了</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yes </a:t>
            </a:r>
            <a:r>
              <a:rPr lang="en-US" altLang="ja-JP" sz="2800" dirty="0" smtClean="0">
                <a:solidFill>
                  <a:srgbClr val="C00000"/>
                </a:solidFill>
                <a:latin typeface="ＭＳ ゴシック" pitchFamily="49" charset="-128"/>
                <a:ea typeface="ＭＳ ゴシック" pitchFamily="49" charset="-128"/>
                <a:cs typeface="Courier New" pitchFamily="49" charset="0"/>
              </a:rPr>
              <a:t>&gt; /dev/null</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^C</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yes &gt; /dev/null </a:t>
            </a:r>
            <a:r>
              <a:rPr lang="en-US" altLang="ja-JP" sz="2800" dirty="0" smtClean="0">
                <a:solidFill>
                  <a:srgbClr val="C00000"/>
                </a:solidFill>
                <a:latin typeface="ＭＳ ゴシック" pitchFamily="49" charset="-128"/>
                <a:ea typeface="ＭＳ ゴシック" pitchFamily="49" charset="-128"/>
                <a:cs typeface="Courier New" pitchFamily="49" charset="0"/>
              </a:rPr>
              <a:t>&amp;</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prstClr val="black"/>
                </a:solidFill>
                <a:latin typeface="ＭＳ ゴシック" pitchFamily="49" charset="-128"/>
                <a:ea typeface="ＭＳ ゴシック" pitchFamily="49" charset="-128"/>
                <a:cs typeface="Courier New" pitchFamily="49" charset="0"/>
              </a:rPr>
              <a:t>[1] 7079</a:t>
            </a: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prstClr val="black"/>
                </a:solidFill>
                <a:latin typeface="ＭＳ ゴシック" pitchFamily="49" charset="-128"/>
                <a:ea typeface="ＭＳ ゴシック" pitchFamily="49" charset="-128"/>
                <a:cs typeface="Courier New" pitchFamily="49" charset="0"/>
              </a:rPr>
              <a:t>ps</a:t>
            </a:r>
            <a:endParaRPr lang="en-US" altLang="ja-JP" sz="2800" dirty="0" smtClean="0">
              <a:solidFill>
                <a:prstClr val="black"/>
              </a:solidFill>
              <a:latin typeface="ＭＳ ゴシック" pitchFamily="49" charset="-128"/>
              <a:ea typeface="ＭＳ ゴシック" pitchFamily="49" charset="-128"/>
              <a:cs typeface="Courier New" pitchFamily="49" charset="0"/>
            </a:endParaRP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prstClr val="black"/>
                </a:solidFill>
                <a:latin typeface="ＭＳ ゴシック" pitchFamily="49" charset="-128"/>
                <a:ea typeface="ＭＳ ゴシック" pitchFamily="49" charset="-128"/>
                <a:cs typeface="Courier New" pitchFamily="49" charset="0"/>
              </a:rPr>
              <a:t>  PID TTY          TIME CMD</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7042 pts/0    00:00:00 bash</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srgbClr val="C00000"/>
                </a:solidFill>
                <a:latin typeface="ＭＳ ゴシック" pitchFamily="49" charset="-128"/>
                <a:ea typeface="ＭＳ ゴシック" pitchFamily="49" charset="-128"/>
                <a:cs typeface="Courier New" pitchFamily="49" charset="0"/>
              </a:rPr>
              <a:t>7079</a:t>
            </a:r>
            <a:r>
              <a:rPr lang="en-US" altLang="ja-JP" sz="2400" dirty="0" smtClean="0">
                <a:solidFill>
                  <a:prstClr val="black"/>
                </a:solidFill>
                <a:latin typeface="ＭＳ ゴシック" pitchFamily="49" charset="-128"/>
                <a:ea typeface="ＭＳ ゴシック" pitchFamily="49" charset="-128"/>
                <a:cs typeface="Courier New" pitchFamily="49" charset="0"/>
              </a:rPr>
              <a:t> pts/0    00:00:15 yes</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cs typeface="Courier New" pitchFamily="49" charset="0"/>
              </a:rPr>
              <a:t>7081</a:t>
            </a:r>
            <a:r>
              <a:rPr lang="en-US" altLang="ja-JP" sz="2400" dirty="0" smtClean="0">
                <a:solidFill>
                  <a:prstClr val="black"/>
                </a:solidFill>
                <a:latin typeface="ＭＳ ゴシック" pitchFamily="49" charset="-128"/>
                <a:ea typeface="ＭＳ ゴシック" pitchFamily="49" charset="-128"/>
                <a:cs typeface="Courier New" pitchFamily="49" charset="0"/>
              </a:rPr>
              <a:t> pts/0    00:00:00 </a:t>
            </a:r>
            <a:r>
              <a:rPr lang="en-US" altLang="ja-JP" sz="2400" dirty="0" err="1" smtClean="0">
                <a:solidFill>
                  <a:prstClr val="black"/>
                </a:solidFill>
                <a:latin typeface="ＭＳ ゴシック" pitchFamily="49" charset="-128"/>
                <a:ea typeface="ＭＳ ゴシック" pitchFamily="49" charset="-128"/>
                <a:cs typeface="Courier New" pitchFamily="49" charset="0"/>
              </a:rPr>
              <a:t>ps</a:t>
            </a:r>
            <a:endParaRPr lang="en-US" altLang="ja-JP" sz="2400" dirty="0" smtClean="0">
              <a:solidFill>
                <a:prstClr val="black"/>
              </a:solidFill>
              <a:latin typeface="ＭＳ ゴシック" pitchFamily="49" charset="-128"/>
              <a:ea typeface="ＭＳ ゴシック" pitchFamily="49" charset="-128"/>
              <a:cs typeface="Courier New" pitchFamily="49" charset="0"/>
            </a:endParaRP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53</a:t>
            </a:fld>
            <a:endParaRPr lang="ja-JP" altLang="en-US"/>
          </a:p>
        </p:txBody>
      </p:sp>
      <p:sp>
        <p:nvSpPr>
          <p:cNvPr id="6" name="テキスト ボックス 5"/>
          <p:cNvSpPr txBox="1"/>
          <p:nvPr/>
        </p:nvSpPr>
        <p:spPr>
          <a:xfrm>
            <a:off x="4716016" y="2915652"/>
            <a:ext cx="2520280" cy="369332"/>
          </a:xfrm>
          <a:prstGeom prst="rect">
            <a:avLst/>
          </a:prstGeom>
          <a:solidFill>
            <a:schemeClr val="bg1">
              <a:lumMod val="85000"/>
            </a:schemeClr>
          </a:solidFill>
        </p:spPr>
        <p:txBody>
          <a:bodyPr wrap="square" rtlCol="0">
            <a:spAutoFit/>
          </a:bodyPr>
          <a:lstStyle/>
          <a:p>
            <a:r>
              <a:rPr lang="ja-JP" altLang="en-US" dirty="0" smtClean="0"/>
              <a:t>バックグラウンドで実行</a:t>
            </a:r>
            <a:endParaRPr kumimoji="1" lang="ja-JP" altLang="en-US" dirty="0"/>
          </a:p>
        </p:txBody>
      </p:sp>
      <p:sp>
        <p:nvSpPr>
          <p:cNvPr id="7" name="テキスト ボックス 6"/>
          <p:cNvSpPr txBox="1"/>
          <p:nvPr/>
        </p:nvSpPr>
        <p:spPr>
          <a:xfrm>
            <a:off x="5364088" y="5301208"/>
            <a:ext cx="2520280" cy="369332"/>
          </a:xfrm>
          <a:prstGeom prst="rect">
            <a:avLst/>
          </a:prstGeom>
          <a:solidFill>
            <a:schemeClr val="bg1">
              <a:lumMod val="85000"/>
            </a:schemeClr>
          </a:solidFill>
        </p:spPr>
        <p:txBody>
          <a:bodyPr wrap="square" rtlCol="0">
            <a:spAutoFit/>
          </a:bodyPr>
          <a:lstStyle/>
          <a:p>
            <a:r>
              <a:rPr kumimoji="1" lang="en-US" altLang="ja-JP" dirty="0" smtClean="0"/>
              <a:t>PID(</a:t>
            </a:r>
            <a:r>
              <a:rPr kumimoji="1" lang="ja-JP" altLang="en-US" dirty="0" smtClean="0"/>
              <a:t>プロセス</a:t>
            </a:r>
            <a:r>
              <a:rPr kumimoji="1" lang="en-US" altLang="ja-JP" dirty="0" smtClean="0"/>
              <a:t>ID)</a:t>
            </a:r>
            <a:r>
              <a:rPr kumimoji="1" lang="ja-JP" altLang="en-US" dirty="0" smtClean="0"/>
              <a:t>を確認</a:t>
            </a:r>
            <a:endParaRPr kumimoji="1" lang="ja-JP" altLang="en-US" dirty="0"/>
          </a:p>
        </p:txBody>
      </p:sp>
      <p:sp>
        <p:nvSpPr>
          <p:cNvPr id="10" name="テキスト ボックス 9"/>
          <p:cNvSpPr txBox="1"/>
          <p:nvPr/>
        </p:nvSpPr>
        <p:spPr>
          <a:xfrm>
            <a:off x="4283968" y="1907541"/>
            <a:ext cx="1080120" cy="369332"/>
          </a:xfrm>
          <a:prstGeom prst="rect">
            <a:avLst/>
          </a:prstGeom>
          <a:solidFill>
            <a:schemeClr val="bg1">
              <a:lumMod val="85000"/>
            </a:schemeClr>
          </a:solidFill>
        </p:spPr>
        <p:txBody>
          <a:bodyPr wrap="square" rtlCol="0">
            <a:spAutoFit/>
          </a:bodyPr>
          <a:lstStyle/>
          <a:p>
            <a:r>
              <a:rPr lang="ja-JP" altLang="en-US" dirty="0" smtClean="0"/>
              <a:t>出力なし</a:t>
            </a:r>
            <a:endParaRPr kumimoji="1" lang="ja-JP"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シェル～プロセスの管理</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プロセスの強制終了</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smtClean="0">
                <a:solidFill>
                  <a:srgbClr val="C00000"/>
                </a:solidFill>
                <a:latin typeface="ＭＳ ゴシック" pitchFamily="49" charset="-128"/>
                <a:ea typeface="ＭＳ ゴシック" pitchFamily="49" charset="-128"/>
                <a:cs typeface="Courier New" pitchFamily="49" charset="0"/>
              </a:rPr>
              <a:t>kill </a:t>
            </a:r>
            <a:r>
              <a:rPr lang="en-US" altLang="ja-JP" sz="2800" dirty="0" smtClean="0">
                <a:latin typeface="ＭＳ ゴシック" pitchFamily="49" charset="-128"/>
                <a:ea typeface="ＭＳ ゴシック" pitchFamily="49" charset="-128"/>
                <a:cs typeface="Courier New" pitchFamily="49" charset="0"/>
              </a:rPr>
              <a:t>7079</a:t>
            </a:r>
          </a:p>
          <a:p>
            <a:pPr>
              <a:buNone/>
            </a:pPr>
            <a:r>
              <a:rPr lang="en-US" altLang="ja-JP" sz="2800" dirty="0" smtClean="0">
                <a:latin typeface="ＭＳ ゴシック" pitchFamily="49" charset="-128"/>
                <a:ea typeface="ＭＳ ゴシック" pitchFamily="49" charset="-128"/>
                <a:cs typeface="Courier New" pitchFamily="49" charset="0"/>
              </a:rPr>
              <a:t>	$ </a:t>
            </a:r>
            <a:r>
              <a:rPr lang="en-US" altLang="ja-JP" sz="2800" dirty="0" err="1" smtClean="0">
                <a:latin typeface="ＭＳ ゴシック" pitchFamily="49" charset="-128"/>
                <a:ea typeface="ＭＳ ゴシック" pitchFamily="49" charset="-128"/>
                <a:cs typeface="Courier New" pitchFamily="49" charset="0"/>
              </a:rPr>
              <a:t>ps</a:t>
            </a:r>
            <a:endParaRPr lang="en-US" altLang="ja-JP" dirty="0" smtClean="0"/>
          </a:p>
          <a:p>
            <a:pPr>
              <a:buNone/>
            </a:pPr>
            <a:r>
              <a:rPr lang="en-US" altLang="ja-JP" sz="2400" dirty="0" smtClean="0">
                <a:latin typeface="ＭＳ ゴシック" pitchFamily="49" charset="-128"/>
                <a:ea typeface="ＭＳ ゴシック" pitchFamily="49" charset="-128"/>
                <a:cs typeface="Courier New" pitchFamily="49" charset="0"/>
              </a:rPr>
              <a:t>	</a:t>
            </a:r>
            <a:r>
              <a:rPr lang="ja-JP" altLang="en-US" sz="2400" dirty="0" smtClean="0">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cs typeface="Courier New" pitchFamily="49" charset="0"/>
              </a:rPr>
              <a:t>PID TTY          TIME CMD</a:t>
            </a:r>
          </a:p>
          <a:p>
            <a:pPr>
              <a:buNone/>
            </a:pPr>
            <a:r>
              <a:rPr lang="en-US" altLang="ja-JP" sz="2400" dirty="0" smtClean="0">
                <a:latin typeface="ＭＳ ゴシック" pitchFamily="49" charset="-128"/>
                <a:ea typeface="ＭＳ ゴシック" pitchFamily="49" charset="-128"/>
                <a:cs typeface="Courier New" pitchFamily="49" charset="0"/>
              </a:rPr>
              <a:t>	 7042 pts/0    00:00:00 bash</a:t>
            </a:r>
          </a:p>
          <a:p>
            <a:pPr>
              <a:buNone/>
            </a:pPr>
            <a:r>
              <a:rPr lang="en-US" altLang="ja-JP" sz="2400" dirty="0" smtClean="0">
                <a:latin typeface="ＭＳ ゴシック" pitchFamily="49" charset="-128"/>
                <a:ea typeface="ＭＳ ゴシック" pitchFamily="49" charset="-128"/>
                <a:cs typeface="Courier New" pitchFamily="49" charset="0"/>
              </a:rPr>
              <a:t>	 7118 pts/0    00:00:00 </a:t>
            </a:r>
            <a:r>
              <a:rPr lang="en-US" altLang="ja-JP" sz="2400" dirty="0" err="1" smtClean="0">
                <a:latin typeface="ＭＳ ゴシック" pitchFamily="49" charset="-128"/>
                <a:ea typeface="ＭＳ ゴシック" pitchFamily="49" charset="-128"/>
                <a:cs typeface="Courier New" pitchFamily="49" charset="0"/>
              </a:rPr>
              <a:t>ps</a:t>
            </a:r>
            <a:endParaRPr lang="en-US" altLang="ja-JP" sz="2400" dirty="0" smtClean="0">
              <a:latin typeface="ＭＳ ゴシック" pitchFamily="49" charset="-128"/>
              <a:ea typeface="ＭＳ ゴシック" pitchFamily="49" charset="-128"/>
              <a:cs typeface="Courier New" pitchFamily="49" charset="0"/>
            </a:endParaRPr>
          </a:p>
          <a:p>
            <a:pPr>
              <a:buNone/>
            </a:pPr>
            <a:r>
              <a:rPr lang="en-US" altLang="ja-JP" sz="2400" dirty="0" smtClean="0">
                <a:latin typeface="ＭＳ ゴシック" pitchFamily="49" charset="-128"/>
                <a:ea typeface="ＭＳ ゴシック" pitchFamily="49" charset="-128"/>
                <a:cs typeface="Courier New" pitchFamily="49" charset="0"/>
              </a:rPr>
              <a:t>	[1]+  </a:t>
            </a:r>
            <a:r>
              <a:rPr lang="ja-JP" altLang="en-US" sz="2400" dirty="0" smtClean="0">
                <a:latin typeface="ＭＳ ゴシック" pitchFamily="49" charset="-128"/>
                <a:ea typeface="ＭＳ ゴシック" pitchFamily="49" charset="-128"/>
                <a:cs typeface="Courier New" pitchFamily="49" charset="0"/>
              </a:rPr>
              <a:t>終了しました      </a:t>
            </a:r>
            <a:r>
              <a:rPr lang="en-US" altLang="ja-JP" sz="2400" dirty="0" smtClean="0">
                <a:latin typeface="ＭＳ ゴシック" pitchFamily="49" charset="-128"/>
                <a:ea typeface="ＭＳ ゴシック" pitchFamily="49" charset="-128"/>
                <a:cs typeface="Courier New" pitchFamily="49" charset="0"/>
              </a:rPr>
              <a:t>yes &gt; /dev/null</a:t>
            </a:r>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54</a:t>
            </a:fld>
            <a:endParaRPr lang="ja-JP" altLang="en-US"/>
          </a:p>
        </p:txBody>
      </p:sp>
      <p:sp>
        <p:nvSpPr>
          <p:cNvPr id="8" name="テキスト ボックス 7"/>
          <p:cNvSpPr txBox="1"/>
          <p:nvPr/>
        </p:nvSpPr>
        <p:spPr>
          <a:xfrm>
            <a:off x="3347864" y="1907540"/>
            <a:ext cx="2664296" cy="369332"/>
          </a:xfrm>
          <a:prstGeom prst="rect">
            <a:avLst/>
          </a:prstGeom>
          <a:solidFill>
            <a:schemeClr val="bg1">
              <a:lumMod val="85000"/>
            </a:schemeClr>
          </a:solidFill>
        </p:spPr>
        <p:txBody>
          <a:bodyPr wrap="square" rtlCol="0">
            <a:spAutoFit/>
          </a:bodyPr>
          <a:lstStyle/>
          <a:p>
            <a:r>
              <a:rPr lang="ja-JP" altLang="en-US" dirty="0" smtClean="0"/>
              <a:t>プロセス</a:t>
            </a:r>
            <a:r>
              <a:rPr lang="en-US" altLang="ja-JP" dirty="0" smtClean="0"/>
              <a:t>7079</a:t>
            </a:r>
            <a:r>
              <a:rPr lang="ja-JP" altLang="en-US" dirty="0" smtClean="0"/>
              <a:t>を強制終了</a:t>
            </a:r>
            <a:endParaRPr kumimoji="1" lang="ja-JP" altLang="en-US" dirty="0"/>
          </a:p>
        </p:txBody>
      </p:sp>
      <p:sp>
        <p:nvSpPr>
          <p:cNvPr id="9" name="テキスト ボックス 8"/>
          <p:cNvSpPr txBox="1"/>
          <p:nvPr/>
        </p:nvSpPr>
        <p:spPr>
          <a:xfrm>
            <a:off x="6300192" y="4725144"/>
            <a:ext cx="2304256" cy="369332"/>
          </a:xfrm>
          <a:prstGeom prst="rect">
            <a:avLst/>
          </a:prstGeom>
          <a:solidFill>
            <a:schemeClr val="bg1">
              <a:lumMod val="85000"/>
            </a:schemeClr>
          </a:solidFill>
        </p:spPr>
        <p:txBody>
          <a:bodyPr wrap="square" rtlCol="0">
            <a:spAutoFit/>
          </a:bodyPr>
          <a:lstStyle/>
          <a:p>
            <a:r>
              <a:rPr lang="ja-JP" altLang="en-US" dirty="0" smtClean="0"/>
              <a:t>プロセス</a:t>
            </a:r>
            <a:r>
              <a:rPr lang="en-US" altLang="ja-JP" dirty="0" smtClean="0"/>
              <a:t>7079</a:t>
            </a:r>
            <a:r>
              <a:rPr lang="ja-JP" altLang="en-US" dirty="0" smtClean="0"/>
              <a:t>が削除</a:t>
            </a:r>
            <a:endParaRPr kumimoji="1" lang="ja-JP"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シェル～プロセスの管理</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実行中プロセスの</a:t>
            </a:r>
            <a:r>
              <a:rPr lang="en-US" altLang="ja-JP" dirty="0" smtClean="0"/>
              <a:t>CPU</a:t>
            </a:r>
            <a:r>
              <a:rPr lang="ja-JP" altLang="en-US" dirty="0" smtClean="0"/>
              <a:t>使用量を表示</a:t>
            </a:r>
            <a:endParaRPr lang="en-US" altLang="ja-JP" sz="2800" dirty="0" smtClean="0">
              <a:solidFill>
                <a:prstClr val="black"/>
              </a:solidFill>
              <a:latin typeface="ＭＳ ゴシック" pitchFamily="49" charset="-128"/>
              <a:ea typeface="ＭＳ ゴシック" pitchFamily="49" charset="-128"/>
              <a:cs typeface="Courier New" pitchFamily="49" charset="0"/>
            </a:endParaRPr>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smtClean="0">
                <a:solidFill>
                  <a:srgbClr val="C00000"/>
                </a:solidFill>
                <a:latin typeface="ＭＳ ゴシック" pitchFamily="49" charset="-128"/>
                <a:ea typeface="ＭＳ ゴシック" pitchFamily="49" charset="-128"/>
                <a:cs typeface="Courier New" pitchFamily="49" charset="0"/>
              </a:rPr>
              <a:t>top</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latin typeface="ＭＳ ゴシック" pitchFamily="49" charset="-128"/>
                <a:ea typeface="ＭＳ ゴシック" pitchFamily="49" charset="-128"/>
                <a:cs typeface="Courier New" pitchFamily="49" charset="0"/>
              </a:rPr>
              <a:t>…</a:t>
            </a:r>
          </a:p>
          <a:p>
            <a:pPr lvl="0"/>
            <a:r>
              <a:rPr lang="ja-JP" altLang="en-US" dirty="0" smtClean="0">
                <a:solidFill>
                  <a:prstClr val="black"/>
                </a:solidFill>
              </a:rPr>
              <a:t>課題</a:t>
            </a:r>
            <a:endParaRPr lang="en-US" altLang="ja-JP" dirty="0" smtClean="0">
              <a:solidFill>
                <a:prstClr val="black"/>
              </a:solidFill>
            </a:endParaRPr>
          </a:p>
          <a:p>
            <a:pPr lvl="1"/>
            <a:r>
              <a:rPr lang="en-US" altLang="ja-JP" dirty="0" smtClean="0">
                <a:solidFill>
                  <a:prstClr val="black"/>
                </a:solidFill>
              </a:rPr>
              <a:t>top</a:t>
            </a:r>
            <a:r>
              <a:rPr lang="ja-JP" altLang="en-US" dirty="0" smtClean="0">
                <a:solidFill>
                  <a:prstClr val="black"/>
                </a:solidFill>
              </a:rPr>
              <a:t>コマンドを実行し、どのようなプロセスが</a:t>
            </a:r>
            <a:r>
              <a:rPr lang="en-US" altLang="ja-JP" dirty="0" smtClean="0">
                <a:solidFill>
                  <a:prstClr val="black"/>
                </a:solidFill>
              </a:rPr>
              <a:t>CPU</a:t>
            </a:r>
            <a:r>
              <a:rPr lang="ja-JP" altLang="en-US" dirty="0" smtClean="0">
                <a:solidFill>
                  <a:prstClr val="black"/>
                </a:solidFill>
              </a:rPr>
              <a:t>を使用しているか確認してみましょう</a:t>
            </a:r>
            <a:endParaRPr lang="en-US" altLang="ja-JP" dirty="0" smtClean="0">
              <a:solidFill>
                <a:prstClr val="black"/>
              </a:solidFill>
            </a:endParaRPr>
          </a:p>
          <a:p>
            <a:pPr lvl="2"/>
            <a:r>
              <a:rPr lang="en-US" altLang="ja-JP" dirty="0" smtClean="0">
                <a:solidFill>
                  <a:prstClr val="black"/>
                </a:solidFill>
              </a:rPr>
              <a:t>yes</a:t>
            </a:r>
            <a:r>
              <a:rPr lang="ja-JP" altLang="en-US" dirty="0" smtClean="0">
                <a:solidFill>
                  <a:prstClr val="black"/>
                </a:solidFill>
              </a:rPr>
              <a:t>コマンドをバックグラウンドで実行してから</a:t>
            </a:r>
            <a:r>
              <a:rPr lang="en-US" altLang="ja-JP" dirty="0" smtClean="0">
                <a:solidFill>
                  <a:prstClr val="black"/>
                </a:solidFill>
              </a:rPr>
              <a:t/>
            </a:r>
            <a:br>
              <a:rPr lang="en-US" altLang="ja-JP" dirty="0" smtClean="0">
                <a:solidFill>
                  <a:prstClr val="black"/>
                </a:solidFill>
              </a:rPr>
            </a:br>
            <a:r>
              <a:rPr lang="ja-JP" altLang="en-US" dirty="0" smtClean="0">
                <a:solidFill>
                  <a:prstClr val="black"/>
                </a:solidFill>
              </a:rPr>
              <a:t>実行してみましょう</a:t>
            </a:r>
            <a:endParaRPr lang="en-US" altLang="ja-JP" dirty="0" smtClean="0">
              <a:solidFill>
                <a:prstClr val="black"/>
              </a:solidFill>
            </a:endParaRPr>
          </a:p>
          <a:p>
            <a:pPr>
              <a:buNone/>
            </a:pP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55</a:t>
            </a:fld>
            <a:endParaRPr lang="ja-JP" altLang="en-US"/>
          </a:p>
        </p:txBody>
      </p:sp>
      <p:sp>
        <p:nvSpPr>
          <p:cNvPr id="5" name="テキスト ボックス 4"/>
          <p:cNvSpPr txBox="1"/>
          <p:nvPr/>
        </p:nvSpPr>
        <p:spPr>
          <a:xfrm>
            <a:off x="1691680" y="2420888"/>
            <a:ext cx="1224136" cy="369332"/>
          </a:xfrm>
          <a:prstGeom prst="rect">
            <a:avLst/>
          </a:prstGeom>
          <a:solidFill>
            <a:schemeClr val="bg1">
              <a:lumMod val="85000"/>
            </a:schemeClr>
          </a:solidFill>
        </p:spPr>
        <p:txBody>
          <a:bodyPr wrap="square" rtlCol="0">
            <a:spAutoFit/>
          </a:bodyPr>
          <a:lstStyle/>
          <a:p>
            <a:r>
              <a:rPr lang="ja-JP" altLang="en-US" dirty="0" smtClean="0"/>
              <a:t>「</a:t>
            </a:r>
            <a:r>
              <a:rPr lang="en-US" altLang="ja-JP" dirty="0" smtClean="0"/>
              <a:t>q</a:t>
            </a:r>
            <a:r>
              <a:rPr lang="ja-JP" altLang="en-US" dirty="0" smtClean="0"/>
              <a:t>」で終了</a:t>
            </a:r>
            <a:endParaRPr kumimoji="1" lang="ja-JP" alt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よく使うコマンド</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rPr>
              <a:t>マニュアル</a:t>
            </a:r>
            <a:endParaRPr lang="en-US" altLang="ja-JP" dirty="0" smtClean="0">
              <a:solidFill>
                <a:schemeClr val="bg1">
                  <a:lumMod val="85000"/>
                </a:schemeClr>
              </a:solidFill>
            </a:endParaRPr>
          </a:p>
          <a:p>
            <a:r>
              <a:rPr lang="ja-JP" altLang="en-US" dirty="0" smtClean="0">
                <a:solidFill>
                  <a:schemeClr val="bg1">
                    <a:lumMod val="85000"/>
                  </a:schemeClr>
                </a:solidFill>
              </a:rPr>
              <a:t>ディレクトリの移動</a:t>
            </a:r>
            <a:endParaRPr lang="en-US" altLang="ja-JP" dirty="0" smtClean="0">
              <a:solidFill>
                <a:schemeClr val="bg1">
                  <a:lumMod val="85000"/>
                </a:schemeClr>
              </a:solidFill>
            </a:endParaRPr>
          </a:p>
          <a:p>
            <a:r>
              <a:rPr lang="ja-JP" altLang="en-US" dirty="0" smtClean="0">
                <a:solidFill>
                  <a:schemeClr val="bg1">
                    <a:lumMod val="85000"/>
                  </a:schemeClr>
                </a:solidFill>
              </a:rPr>
              <a:t>ファイルの操作</a:t>
            </a:r>
            <a:endParaRPr lang="en-US" altLang="ja-JP" dirty="0" smtClean="0">
              <a:solidFill>
                <a:schemeClr val="bg1">
                  <a:lumMod val="85000"/>
                </a:schemeClr>
              </a:solidFill>
            </a:endParaRPr>
          </a:p>
          <a:p>
            <a:r>
              <a:rPr lang="ja-JP" altLang="en-US" dirty="0" smtClean="0">
                <a:solidFill>
                  <a:schemeClr val="bg1">
                    <a:lumMod val="85000"/>
                  </a:schemeClr>
                </a:solidFill>
              </a:rPr>
              <a:t>プロセスの管理</a:t>
            </a:r>
            <a:endParaRPr lang="en-US" altLang="ja-JP" dirty="0" smtClean="0">
              <a:solidFill>
                <a:schemeClr val="bg1">
                  <a:lumMod val="85000"/>
                </a:schemeClr>
              </a:solidFill>
            </a:endParaRPr>
          </a:p>
          <a:p>
            <a:r>
              <a:rPr lang="ja-JP" altLang="en-US" dirty="0" smtClean="0"/>
              <a:t>システムの管理</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56</a:t>
            </a:fld>
            <a:endParaRPr lang="ja-JP"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システムの管理</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a:t>
            </a:r>
            <a:r>
              <a:rPr lang="en-US" altLang="ja-JP" dirty="0" smtClean="0"/>
              <a:t>root</a:t>
            </a:r>
            <a:r>
              <a:rPr lang="ja-JP" altLang="en-US" dirty="0" smtClean="0"/>
              <a:t>」と呼ばれる特別なユーザ</a:t>
            </a:r>
            <a:endParaRPr lang="en-US" altLang="ja-JP" dirty="0" smtClean="0"/>
          </a:p>
          <a:p>
            <a:pPr lvl="1"/>
            <a:r>
              <a:rPr lang="ja-JP" altLang="en-US" dirty="0" smtClean="0"/>
              <a:t>一般ユーザと異なり、</a:t>
            </a:r>
            <a:r>
              <a:rPr lang="en-US" altLang="ja-JP" dirty="0" smtClean="0"/>
              <a:t>Linux</a:t>
            </a:r>
            <a:r>
              <a:rPr lang="ja-JP" altLang="en-US" dirty="0" smtClean="0"/>
              <a:t>に対して全ての操作を実行する権限を持つ</a:t>
            </a:r>
            <a:endParaRPr lang="en-US" altLang="ja-JP" dirty="0" smtClean="0"/>
          </a:p>
          <a:p>
            <a:r>
              <a:rPr lang="ja-JP" altLang="en-US" dirty="0" smtClean="0"/>
              <a:t>例</a:t>
            </a:r>
            <a:endParaRPr lang="en-US" altLang="ja-JP" dirty="0" smtClean="0"/>
          </a:p>
          <a:p>
            <a:pPr lvl="1"/>
            <a:r>
              <a:rPr lang="ja-JP" altLang="en-US" dirty="0" smtClean="0"/>
              <a:t>新しいソフトウェアをインストールする</a:t>
            </a:r>
            <a:endParaRPr lang="en-US" altLang="ja-JP" dirty="0" smtClean="0"/>
          </a:p>
          <a:p>
            <a:pPr lvl="2"/>
            <a:r>
              <a:rPr lang="ja-JP" altLang="en-US" dirty="0" smtClean="0"/>
              <a:t>一般ユーザはシステムに関わるディレクトリに対して、ファイルを書き込めない</a:t>
            </a:r>
            <a:endParaRPr lang="en-US" altLang="ja-JP" dirty="0" smtClean="0"/>
          </a:p>
          <a:p>
            <a:r>
              <a:rPr lang="en-US" altLang="ja-JP" dirty="0" smtClean="0"/>
              <a:t>root</a:t>
            </a:r>
            <a:r>
              <a:rPr lang="ja-JP" altLang="en-US" dirty="0" smtClean="0"/>
              <a:t>のパスワードを第三者に奪われると非常に危険</a:t>
            </a:r>
            <a:endParaRPr lang="en-US" altLang="ja-JP" dirty="0" smtClean="0"/>
          </a:p>
          <a:p>
            <a:pPr lvl="1"/>
            <a:r>
              <a:rPr lang="ja-JP" altLang="en-US" dirty="0" smtClean="0"/>
              <a:t>注意して管理</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57</a:t>
            </a:fld>
            <a:endParaRPr lang="ja-JP"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シェル～システムの管理</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root</a:t>
            </a:r>
            <a:r>
              <a:rPr lang="ja-JP" altLang="en-US" dirty="0" smtClean="0"/>
              <a:t>ユーザに切り替え</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su</a:t>
            </a:r>
            <a:r>
              <a:rPr lang="en-US" altLang="ja-JP" sz="2800" dirty="0" smtClean="0">
                <a:solidFill>
                  <a:srgbClr val="C00000"/>
                </a:solidFill>
                <a:latin typeface="ＭＳ ゴシック" pitchFamily="49" charset="-128"/>
                <a:ea typeface="ＭＳ ゴシック" pitchFamily="49" charset="-128"/>
                <a:cs typeface="Courier New" pitchFamily="49" charset="0"/>
              </a:rPr>
              <a:t> </a:t>
            </a:r>
            <a:r>
              <a:rPr lang="en-US" altLang="ja-JP" sz="2800" dirty="0" smtClean="0">
                <a:latin typeface="ＭＳ ゴシック" pitchFamily="49" charset="-128"/>
                <a:ea typeface="ＭＳ ゴシック" pitchFamily="49" charset="-128"/>
                <a:cs typeface="Courier New" pitchFamily="49" charset="0"/>
              </a:rPr>
              <a:t>–</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latin typeface="ＭＳ ゴシック" pitchFamily="49" charset="-128"/>
                <a:ea typeface="ＭＳ ゴシック" pitchFamily="49" charset="-128"/>
                <a:cs typeface="Courier New" pitchFamily="49" charset="0"/>
              </a:rPr>
              <a:t>パスワード</a:t>
            </a:r>
            <a:r>
              <a:rPr lang="en-US" altLang="ja-JP" sz="2400" dirty="0" smtClean="0">
                <a:latin typeface="ＭＳ ゴシック" pitchFamily="49" charset="-128"/>
                <a:ea typeface="ＭＳ ゴシック" pitchFamily="49" charset="-128"/>
                <a:cs typeface="Courier New" pitchFamily="49" charset="0"/>
              </a:rPr>
              <a:t>: </a:t>
            </a: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en-US" altLang="ja-JP" sz="2400" dirty="0" smtClean="0">
                <a:solidFill>
                  <a:srgbClr val="C00000"/>
                </a:solidFill>
                <a:latin typeface="ＭＳ ゴシック" pitchFamily="49" charset="-128"/>
                <a:ea typeface="ＭＳ ゴシック" pitchFamily="49" charset="-128"/>
                <a:cs typeface="Courier New" pitchFamily="49" charset="0"/>
              </a:rPr>
              <a:t>#</a:t>
            </a:r>
            <a:endParaRPr lang="en-US" altLang="ja-JP" sz="2400" dirty="0" smtClean="0">
              <a:solidFill>
                <a:prstClr val="black"/>
              </a:solidFill>
            </a:endParaRPr>
          </a:p>
          <a:p>
            <a:r>
              <a:rPr lang="en-US" altLang="ja-JP" dirty="0" smtClean="0"/>
              <a:t>root</a:t>
            </a:r>
            <a:r>
              <a:rPr lang="ja-JP" altLang="en-US" dirty="0" smtClean="0"/>
              <a:t>ユーザとしてコマンドを直接実行</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cs typeface="Courier New" pitchFamily="49" charset="0"/>
              </a:rPr>
              <a:t>	$ </a:t>
            </a:r>
            <a:r>
              <a:rPr lang="en-US" altLang="ja-JP" sz="2800" dirty="0" err="1" smtClean="0">
                <a:solidFill>
                  <a:srgbClr val="C00000"/>
                </a:solidFill>
                <a:latin typeface="ＭＳ ゴシック" pitchFamily="49" charset="-128"/>
                <a:ea typeface="ＭＳ ゴシック" pitchFamily="49" charset="-128"/>
                <a:cs typeface="Courier New" pitchFamily="49" charset="0"/>
              </a:rPr>
              <a:t>sudo</a:t>
            </a:r>
            <a:r>
              <a:rPr lang="en-US" altLang="ja-JP" sz="2800" dirty="0" smtClean="0">
                <a:latin typeface="ＭＳ ゴシック" pitchFamily="49" charset="-128"/>
                <a:ea typeface="ＭＳ ゴシック" pitchFamily="49" charset="-128"/>
                <a:cs typeface="Courier New" pitchFamily="49" charset="0"/>
              </a:rPr>
              <a:t> vi /etc/</a:t>
            </a:r>
            <a:r>
              <a:rPr lang="en-US" altLang="ja-JP" sz="2800" dirty="0" err="1" smtClean="0">
                <a:latin typeface="ＭＳ ゴシック" pitchFamily="49" charset="-128"/>
                <a:ea typeface="ＭＳ ゴシック" pitchFamily="49" charset="-128"/>
                <a:cs typeface="Courier New" pitchFamily="49" charset="0"/>
              </a:rPr>
              <a:t>fstab</a:t>
            </a:r>
            <a:endParaRPr lang="en-US" altLang="ja-JP" sz="2800" dirty="0" smtClean="0">
              <a:latin typeface="ＭＳ ゴシック" pitchFamily="49" charset="-128"/>
              <a:ea typeface="ＭＳ ゴシック" pitchFamily="49" charset="-128"/>
              <a:cs typeface="Courier New" pitchFamily="49" charset="0"/>
            </a:endParaRPr>
          </a:p>
          <a:p>
            <a:pPr>
              <a:buNone/>
            </a:pPr>
            <a:r>
              <a:rPr lang="en-US" altLang="ja-JP" sz="2400" dirty="0" smtClean="0">
                <a:solidFill>
                  <a:prstClr val="black"/>
                </a:solidFill>
                <a:latin typeface="ＭＳ ゴシック" pitchFamily="49" charset="-128"/>
                <a:ea typeface="ＭＳ ゴシック" pitchFamily="49" charset="-128"/>
                <a:cs typeface="Courier New" pitchFamily="49" charset="0"/>
              </a:rPr>
              <a:t>	</a:t>
            </a:r>
            <a:r>
              <a:rPr lang="ja-JP" altLang="en-US" sz="2400" dirty="0" smtClean="0">
                <a:latin typeface="ＭＳ ゴシック" pitchFamily="49" charset="-128"/>
                <a:ea typeface="ＭＳ ゴシック" pitchFamily="49" charset="-128"/>
                <a:cs typeface="Courier New" pitchFamily="49" charset="0"/>
              </a:rPr>
              <a:t>パスワード</a:t>
            </a:r>
            <a:r>
              <a:rPr lang="en-US" altLang="ja-JP" sz="2400" dirty="0" smtClean="0">
                <a:latin typeface="ＭＳ ゴシック" pitchFamily="49" charset="-128"/>
                <a:ea typeface="ＭＳ ゴシック" pitchFamily="49" charset="-128"/>
                <a:cs typeface="Courier New" pitchFamily="49" charset="0"/>
              </a:rPr>
              <a:t>:</a:t>
            </a:r>
          </a:p>
          <a:p>
            <a:pPr>
              <a:buNone/>
            </a:pP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58</a:t>
            </a:fld>
            <a:endParaRPr lang="ja-JP" altLang="en-US"/>
          </a:p>
        </p:txBody>
      </p:sp>
      <p:sp>
        <p:nvSpPr>
          <p:cNvPr id="5" name="テキスト ボックス 4"/>
          <p:cNvSpPr txBox="1"/>
          <p:nvPr/>
        </p:nvSpPr>
        <p:spPr>
          <a:xfrm>
            <a:off x="2339752" y="1916832"/>
            <a:ext cx="4680520" cy="369332"/>
          </a:xfrm>
          <a:prstGeom prst="rect">
            <a:avLst/>
          </a:prstGeom>
          <a:solidFill>
            <a:schemeClr val="bg1">
              <a:lumMod val="85000"/>
            </a:schemeClr>
          </a:solidFill>
        </p:spPr>
        <p:txBody>
          <a:bodyPr wrap="square" rtlCol="0">
            <a:spAutoFit/>
          </a:bodyPr>
          <a:lstStyle/>
          <a:p>
            <a:r>
              <a:rPr lang="en-US" altLang="ja-JP" dirty="0" smtClean="0"/>
              <a:t>-</a:t>
            </a:r>
            <a:r>
              <a:rPr lang="ja-JP" altLang="en-US" dirty="0" smtClean="0"/>
              <a:t>オプションは直接ログインした場合と同じ扱い</a:t>
            </a:r>
            <a:endParaRPr kumimoji="1" lang="ja-JP" altLang="en-US" dirty="0"/>
          </a:p>
        </p:txBody>
      </p:sp>
      <p:sp>
        <p:nvSpPr>
          <p:cNvPr id="6" name="テキスト ボックス 5"/>
          <p:cNvSpPr txBox="1"/>
          <p:nvPr/>
        </p:nvSpPr>
        <p:spPr>
          <a:xfrm>
            <a:off x="2915816" y="2348880"/>
            <a:ext cx="2520280" cy="369332"/>
          </a:xfrm>
          <a:prstGeom prst="rect">
            <a:avLst/>
          </a:prstGeom>
          <a:solidFill>
            <a:schemeClr val="bg1">
              <a:lumMod val="85000"/>
            </a:schemeClr>
          </a:solidFill>
        </p:spPr>
        <p:txBody>
          <a:bodyPr wrap="square" rtlCol="0">
            <a:spAutoFit/>
          </a:bodyPr>
          <a:lstStyle/>
          <a:p>
            <a:r>
              <a:rPr lang="en-US" altLang="ja-JP" dirty="0" smtClean="0"/>
              <a:t>root</a:t>
            </a:r>
            <a:r>
              <a:rPr lang="ja-JP" altLang="en-US" dirty="0" smtClean="0"/>
              <a:t>のパスワードを入力</a:t>
            </a:r>
            <a:endParaRPr kumimoji="1" lang="ja-JP" altLang="en-US" dirty="0"/>
          </a:p>
        </p:txBody>
      </p:sp>
      <p:sp>
        <p:nvSpPr>
          <p:cNvPr id="7" name="テキスト ボックス 6"/>
          <p:cNvSpPr txBox="1"/>
          <p:nvPr/>
        </p:nvSpPr>
        <p:spPr>
          <a:xfrm>
            <a:off x="1403648" y="2780928"/>
            <a:ext cx="3888432" cy="369332"/>
          </a:xfrm>
          <a:prstGeom prst="rect">
            <a:avLst/>
          </a:prstGeom>
          <a:solidFill>
            <a:schemeClr val="bg1">
              <a:lumMod val="85000"/>
            </a:schemeClr>
          </a:solidFill>
        </p:spPr>
        <p:txBody>
          <a:bodyPr wrap="square" rtlCol="0">
            <a:spAutoFit/>
          </a:bodyPr>
          <a:lstStyle/>
          <a:p>
            <a:r>
              <a:rPr lang="ja-JP" altLang="en-US" dirty="0" smtClean="0"/>
              <a:t>成功した場合、</a:t>
            </a:r>
            <a:r>
              <a:rPr lang="en-US" altLang="ja-JP" dirty="0" smtClean="0"/>
              <a:t>root</a:t>
            </a:r>
            <a:r>
              <a:rPr lang="ja-JP" altLang="en-US" dirty="0" smtClean="0"/>
              <a:t>のプロンプトが表示</a:t>
            </a:r>
            <a:endParaRPr kumimoji="1" lang="ja-JP" altLang="en-US" dirty="0"/>
          </a:p>
        </p:txBody>
      </p:sp>
      <p:sp>
        <p:nvSpPr>
          <p:cNvPr id="8" name="テキスト ボックス 7"/>
          <p:cNvSpPr txBox="1"/>
          <p:nvPr/>
        </p:nvSpPr>
        <p:spPr>
          <a:xfrm>
            <a:off x="2915816" y="4365104"/>
            <a:ext cx="2808312" cy="369332"/>
          </a:xfrm>
          <a:prstGeom prst="rect">
            <a:avLst/>
          </a:prstGeom>
          <a:solidFill>
            <a:schemeClr val="bg1">
              <a:lumMod val="85000"/>
            </a:schemeClr>
          </a:solidFill>
        </p:spPr>
        <p:txBody>
          <a:bodyPr wrap="square" rtlCol="0">
            <a:spAutoFit/>
          </a:bodyPr>
          <a:lstStyle/>
          <a:p>
            <a:r>
              <a:rPr lang="ja-JP" altLang="en-US" dirty="0" smtClean="0"/>
              <a:t>ユーザのパスワードを入力</a:t>
            </a:r>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4000" dirty="0" smtClean="0"/>
              <a:t>Linux</a:t>
            </a:r>
            <a:r>
              <a:rPr lang="ja-JP" altLang="en-US" sz="4000" dirty="0" smtClean="0"/>
              <a:t>とは</a:t>
            </a:r>
            <a:r>
              <a:rPr lang="en-US" altLang="ja-JP" sz="4000" dirty="0" smtClean="0"/>
              <a:t>?</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1991</a:t>
            </a:r>
            <a:r>
              <a:rPr lang="ja-JP" altLang="en-US" dirty="0" smtClean="0"/>
              <a:t>年に</a:t>
            </a:r>
            <a:r>
              <a:rPr lang="en-US" altLang="ja-JP" dirty="0" err="1" smtClean="0"/>
              <a:t>Linus</a:t>
            </a:r>
            <a:r>
              <a:rPr lang="en-US" altLang="ja-JP" dirty="0" smtClean="0"/>
              <a:t> </a:t>
            </a:r>
            <a:r>
              <a:rPr lang="en-US" altLang="ja-JP" dirty="0" err="1" smtClean="0"/>
              <a:t>Torvalds</a:t>
            </a:r>
            <a:r>
              <a:rPr lang="ja-JP" altLang="en-US" dirty="0" smtClean="0"/>
              <a:t>が開発した「</a:t>
            </a:r>
            <a:r>
              <a:rPr lang="en-US" altLang="ja-JP" dirty="0" smtClean="0"/>
              <a:t>OS</a:t>
            </a:r>
            <a:r>
              <a:rPr lang="ja-JP" altLang="en-US" dirty="0" smtClean="0"/>
              <a:t>」</a:t>
            </a:r>
            <a:endParaRPr lang="en-US" altLang="ja-JP" dirty="0" smtClean="0"/>
          </a:p>
          <a:p>
            <a:r>
              <a:rPr lang="en-US" altLang="ja-JP" dirty="0" smtClean="0"/>
              <a:t>OS</a:t>
            </a:r>
            <a:r>
              <a:rPr lang="ja-JP" altLang="en-US" dirty="0" smtClean="0"/>
              <a:t> </a:t>
            </a:r>
            <a:r>
              <a:rPr lang="en-US" altLang="ja-JP" dirty="0" smtClean="0"/>
              <a:t>(Operating System)</a:t>
            </a:r>
          </a:p>
          <a:p>
            <a:pPr lvl="1"/>
            <a:r>
              <a:rPr lang="ja-JP" altLang="en-US" dirty="0" smtClean="0"/>
              <a:t>コンピュータを利用する上で、最も基本となる</a:t>
            </a:r>
            <a:r>
              <a:rPr lang="en-US" altLang="ja-JP" dirty="0" smtClean="0"/>
              <a:t/>
            </a:r>
            <a:br>
              <a:rPr lang="en-US" altLang="ja-JP" dirty="0" smtClean="0"/>
            </a:br>
            <a:r>
              <a:rPr lang="ja-JP" altLang="en-US" dirty="0" smtClean="0"/>
              <a:t>機能を提供するソフトウェア</a:t>
            </a:r>
            <a:endParaRPr lang="en-US" altLang="ja-JP" dirty="0" smtClean="0"/>
          </a:p>
          <a:p>
            <a:pPr lvl="2"/>
            <a:r>
              <a:rPr lang="ja-JP" altLang="en-US" dirty="0" smtClean="0"/>
              <a:t>日本では「基本ソフトウェア」と呼ばれる</a:t>
            </a:r>
            <a:endParaRPr lang="en-US" altLang="ja-JP" dirty="0" smtClean="0"/>
          </a:p>
          <a:p>
            <a:pPr lvl="1"/>
            <a:r>
              <a:rPr lang="ja-JP" altLang="en-US" dirty="0" smtClean="0"/>
              <a:t>例</a:t>
            </a:r>
            <a:r>
              <a:rPr lang="en-US" altLang="ja-JP" dirty="0" smtClean="0"/>
              <a:t>: Microsoft Windows, Mac OS </a:t>
            </a:r>
            <a:r>
              <a:rPr lang="ja-JP" altLang="en-US" dirty="0" smtClean="0"/>
              <a:t>など</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5</a:t>
            </a:fld>
            <a:endParaRPr lang="ja-JP" altLang="en-US" dirty="0"/>
          </a:p>
        </p:txBody>
      </p:sp>
      <p:grpSp>
        <p:nvGrpSpPr>
          <p:cNvPr id="8" name="グループ化 7"/>
          <p:cNvGrpSpPr/>
          <p:nvPr/>
        </p:nvGrpSpPr>
        <p:grpSpPr>
          <a:xfrm>
            <a:off x="2896798" y="4509121"/>
            <a:ext cx="3350405" cy="2088232"/>
            <a:chOff x="2437554" y="3758360"/>
            <a:chExt cx="4268892" cy="2660704"/>
          </a:xfrm>
        </p:grpSpPr>
        <p:pic>
          <p:nvPicPr>
            <p:cNvPr id="6" name="図 5" descr="tux.png"/>
            <p:cNvPicPr>
              <a:picLocks noChangeAspect="1"/>
            </p:cNvPicPr>
            <p:nvPr/>
          </p:nvPicPr>
          <p:blipFill>
            <a:blip r:embed="rId3" cstate="print"/>
            <a:stretch>
              <a:fillRect/>
            </a:stretch>
          </p:blipFill>
          <p:spPr>
            <a:xfrm>
              <a:off x="3651618" y="3758360"/>
              <a:ext cx="1840765" cy="2208915"/>
            </a:xfrm>
            <a:prstGeom prst="rect">
              <a:avLst/>
            </a:prstGeom>
          </p:spPr>
        </p:pic>
        <p:sp>
          <p:nvSpPr>
            <p:cNvPr id="12" name="テキスト ボックス 11"/>
            <p:cNvSpPr txBox="1"/>
            <p:nvPr/>
          </p:nvSpPr>
          <p:spPr>
            <a:xfrm>
              <a:off x="2437554" y="5830837"/>
              <a:ext cx="4268892" cy="588227"/>
            </a:xfrm>
            <a:prstGeom prst="rect">
              <a:avLst/>
            </a:prstGeom>
            <a:noFill/>
            <a:ln w="28575">
              <a:noFill/>
            </a:ln>
          </p:spPr>
          <p:txBody>
            <a:bodyPr wrap="none" rtlCol="0">
              <a:spAutoFit/>
            </a:bodyPr>
            <a:lstStyle/>
            <a:p>
              <a:pPr algn="ctr"/>
              <a:r>
                <a:rPr lang="en-US" altLang="ja-JP" sz="2400" dirty="0" smtClean="0">
                  <a:cs typeface="Arial" pitchFamily="34" charset="0"/>
                </a:rPr>
                <a:t>Linux</a:t>
              </a:r>
              <a:r>
                <a:rPr lang="ja-JP" altLang="en-US" sz="2400" dirty="0" smtClean="0">
                  <a:cs typeface="Arial" pitchFamily="34" charset="0"/>
                </a:rPr>
                <a:t>のマスコット 「</a:t>
              </a:r>
              <a:r>
                <a:rPr lang="en-US" altLang="ja-JP" sz="2400" dirty="0" smtClean="0">
                  <a:cs typeface="Arial" pitchFamily="34" charset="0"/>
                </a:rPr>
                <a:t>Tux</a:t>
              </a:r>
              <a:r>
                <a:rPr lang="ja-JP" altLang="en-US" sz="2400" dirty="0" smtClean="0">
                  <a:cs typeface="Arial" pitchFamily="34" charset="0"/>
                </a:rPr>
                <a:t>」</a:t>
              </a:r>
              <a:endParaRPr lang="en-US" altLang="ja-JP" sz="2400" dirty="0" smtClean="0">
                <a:cs typeface="Arial" pitchFamily="34" charset="0"/>
              </a:endParaRPr>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3347864" y="3003550"/>
            <a:ext cx="2448272" cy="850900"/>
          </a:xfrm>
        </p:spPr>
        <p:txBody>
          <a:bodyPr/>
          <a:lstStyle/>
          <a:p>
            <a:pPr algn="l"/>
            <a:r>
              <a:rPr lang="ja-JP" altLang="en-US" sz="4000" dirty="0" smtClean="0"/>
              <a:t>休憩 </a:t>
            </a:r>
            <a:r>
              <a:rPr lang="en-US" altLang="ja-JP" sz="4000" dirty="0" smtClean="0"/>
              <a:t>15</a:t>
            </a:r>
            <a:r>
              <a:rPr lang="ja-JP" altLang="en-US" sz="4000" dirty="0" smtClean="0"/>
              <a:t>分</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シェルの機能</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latin typeface="+mn-ea"/>
                <a:cs typeface="Courier New" pitchFamily="49" charset="0"/>
              </a:rPr>
              <a:t>標準入出力</a:t>
            </a:r>
            <a:endParaRPr lang="en-US" altLang="ja-JP" dirty="0" smtClean="0">
              <a:latin typeface="+mn-ea"/>
              <a:cs typeface="Courier New" pitchFamily="49" charset="0"/>
            </a:endParaRPr>
          </a:p>
          <a:p>
            <a:r>
              <a:rPr lang="ja-JP" altLang="en-US" dirty="0" smtClean="0">
                <a:latin typeface="+mn-ea"/>
                <a:cs typeface="Courier New" pitchFamily="49" charset="0"/>
              </a:rPr>
              <a:t>変数</a:t>
            </a:r>
            <a:endParaRPr lang="en-US" altLang="ja-JP" dirty="0" smtClean="0">
              <a:latin typeface="+mn-ea"/>
              <a:cs typeface="Courier New" pitchFamily="49" charset="0"/>
            </a:endParaRPr>
          </a:p>
          <a:p>
            <a:r>
              <a:rPr lang="ja-JP" altLang="en-US" dirty="0" smtClean="0">
                <a:latin typeface="+mn-ea"/>
                <a:cs typeface="Courier New" pitchFamily="49" charset="0"/>
              </a:rPr>
              <a:t>メタキャラクタ</a:t>
            </a:r>
            <a:endParaRPr lang="en-US" altLang="ja-JP" dirty="0" smtClean="0">
              <a:latin typeface="+mn-ea"/>
              <a:cs typeface="Courier New" pitchFamily="49" charset="0"/>
            </a:endParaRPr>
          </a:p>
          <a:p>
            <a:r>
              <a:rPr lang="ja-JP" altLang="en-US" dirty="0" smtClean="0">
                <a:latin typeface="+mn-ea"/>
                <a:cs typeface="Courier New" pitchFamily="49" charset="0"/>
              </a:rPr>
              <a:t>クォーティング</a:t>
            </a:r>
            <a:endParaRPr lang="en-US" altLang="ja-JP" dirty="0" smtClean="0">
              <a:latin typeface="+mn-ea"/>
              <a:cs typeface="Courier New" pitchFamily="49" charset="0"/>
            </a:endParaRPr>
          </a:p>
          <a:p>
            <a:r>
              <a:rPr lang="ja-JP" altLang="en-US" dirty="0" smtClean="0">
                <a:latin typeface="+mn-ea"/>
                <a:cs typeface="Courier New" pitchFamily="49" charset="0"/>
              </a:rPr>
              <a:t>コマンド展開</a:t>
            </a:r>
            <a:endParaRPr lang="en-US" altLang="ja-JP" dirty="0" smtClean="0">
              <a:latin typeface="+mn-ea"/>
              <a:cs typeface="Courier New" pitchFamily="49" charset="0"/>
            </a:endParaRPr>
          </a:p>
          <a:p>
            <a:r>
              <a:rPr lang="ja-JP" altLang="en-US" dirty="0" smtClean="0">
                <a:latin typeface="+mn-ea"/>
                <a:cs typeface="Courier New" pitchFamily="49" charset="0"/>
              </a:rPr>
              <a:t>シェルスクリプト</a:t>
            </a:r>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sz="2800" dirty="0" smtClean="0">
              <a:latin typeface="ＭＳ ゴシック" pitchFamily="49" charset="-128"/>
              <a:ea typeface="ＭＳ ゴシック" pitchFamily="49" charset="-128"/>
              <a:cs typeface="Courier New" pitchFamily="49" charset="0"/>
            </a:endParaRPr>
          </a:p>
        </p:txBody>
      </p:sp>
      <p:sp>
        <p:nvSpPr>
          <p:cNvPr id="4" name="スライド番号プレースホルダ 3"/>
          <p:cNvSpPr>
            <a:spLocks noGrp="1"/>
          </p:cNvSpPr>
          <p:nvPr>
            <p:ph type="sldNum" sz="quarter" idx="12"/>
          </p:nvPr>
        </p:nvSpPr>
        <p:spPr>
          <a:xfrm>
            <a:off x="6553200" y="6356350"/>
            <a:ext cx="2133600" cy="365125"/>
          </a:xfrm>
        </p:spPr>
        <p:txBody>
          <a:bodyPr/>
          <a:lstStyle/>
          <a:p>
            <a:pPr>
              <a:defRPr/>
            </a:pPr>
            <a:fld id="{972A670F-227B-4142-9A65-F3442E210391}" type="slidenum">
              <a:rPr lang="ja-JP" altLang="en-US"/>
              <a:pPr>
                <a:defRPr/>
              </a:pPr>
              <a:t>60</a:t>
            </a:fld>
            <a:endParaRPr lang="ja-JP"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シェルの機能</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latin typeface="+mn-ea"/>
                <a:cs typeface="Courier New" pitchFamily="49" charset="0"/>
              </a:rPr>
              <a:t>標準入出力</a:t>
            </a:r>
            <a:endParaRPr lang="en-US" altLang="ja-JP" dirty="0" smtClean="0">
              <a:latin typeface="+mn-ea"/>
              <a:cs typeface="Courier New" pitchFamily="49" charset="0"/>
            </a:endParaRPr>
          </a:p>
          <a:p>
            <a:r>
              <a:rPr lang="ja-JP" altLang="en-US" dirty="0" smtClean="0">
                <a:solidFill>
                  <a:schemeClr val="bg1">
                    <a:lumMod val="85000"/>
                  </a:schemeClr>
                </a:solidFill>
                <a:latin typeface="+mn-ea"/>
                <a:cs typeface="Courier New" pitchFamily="49" charset="0"/>
              </a:rPr>
              <a:t>変数</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メタキャラクタ</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クォーティング</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コマンド展開</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シェルスクリプト</a:t>
            </a:r>
            <a:endParaRPr lang="en-US" altLang="ja-JP" dirty="0" smtClean="0">
              <a:solidFill>
                <a:schemeClr val="bg1">
                  <a:lumMod val="85000"/>
                </a:schemeClr>
              </a:solidFill>
              <a:latin typeface="+mn-ea"/>
              <a:cs typeface="Courier New" pitchFamily="49" charset="0"/>
            </a:endParaRPr>
          </a:p>
          <a:p>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sz="2800" dirty="0" smtClean="0">
              <a:latin typeface="ＭＳ ゴシック" pitchFamily="49" charset="-128"/>
              <a:ea typeface="ＭＳ ゴシック" pitchFamily="49" charset="-128"/>
              <a:cs typeface="Courier New" pitchFamily="49" charset="0"/>
            </a:endParaRPr>
          </a:p>
        </p:txBody>
      </p:sp>
      <p:sp>
        <p:nvSpPr>
          <p:cNvPr id="4" name="スライド番号プレースホルダ 3"/>
          <p:cNvSpPr>
            <a:spLocks noGrp="1"/>
          </p:cNvSpPr>
          <p:nvPr>
            <p:ph type="sldNum" sz="quarter" idx="12"/>
          </p:nvPr>
        </p:nvSpPr>
        <p:spPr>
          <a:xfrm>
            <a:off x="6553200" y="6356350"/>
            <a:ext cx="2133600" cy="365125"/>
          </a:xfrm>
        </p:spPr>
        <p:txBody>
          <a:bodyPr/>
          <a:lstStyle/>
          <a:p>
            <a:pPr>
              <a:defRPr/>
            </a:pPr>
            <a:fld id="{972A670F-227B-4142-9A65-F3442E210391}" type="slidenum">
              <a:rPr lang="ja-JP" altLang="en-US"/>
              <a:pPr>
                <a:defRPr/>
              </a:pPr>
              <a:t>61</a:t>
            </a:fld>
            <a:endParaRPr lang="ja-JP" alt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標準入出力</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コマンドには以下の入出力がある</a:t>
            </a:r>
            <a:endParaRPr lang="en-US" altLang="ja-JP" dirty="0" smtClean="0"/>
          </a:p>
          <a:p>
            <a:pPr lvl="1"/>
            <a:r>
              <a:rPr lang="ja-JP" altLang="en-US" dirty="0" smtClean="0"/>
              <a:t>標準入力</a:t>
            </a:r>
            <a:endParaRPr lang="en-US" altLang="ja-JP" dirty="0" smtClean="0"/>
          </a:p>
          <a:p>
            <a:pPr lvl="1"/>
            <a:r>
              <a:rPr lang="ja-JP" altLang="en-US" dirty="0" smtClean="0"/>
              <a:t>標準出力</a:t>
            </a:r>
            <a:endParaRPr lang="en-US" altLang="ja-JP" dirty="0" smtClean="0"/>
          </a:p>
          <a:p>
            <a:pPr lvl="1"/>
            <a:r>
              <a:rPr lang="ja-JP" altLang="en-US" dirty="0" smtClean="0"/>
              <a:t>標準エラー出力</a:t>
            </a:r>
            <a:endParaRPr lang="en-US" altLang="ja-JP" dirty="0" smtClean="0"/>
          </a:p>
          <a:p>
            <a:r>
              <a:rPr lang="ja-JP" altLang="en-US" dirty="0" smtClean="0"/>
              <a:t>コマンド実行時に自動的に割り当てられる</a:t>
            </a:r>
            <a:endParaRPr lang="en-US" altLang="ja-JP" dirty="0" smtClean="0"/>
          </a:p>
          <a:p>
            <a:pPr lvl="1"/>
            <a:r>
              <a:rPr lang="ja-JP" altLang="en-US" dirty="0" smtClean="0"/>
              <a:t>通常は使用している端末に割り当て</a:t>
            </a:r>
            <a:endParaRPr lang="en-US" altLang="ja-JP" dirty="0" smtClean="0"/>
          </a:p>
          <a:p>
            <a:pPr lvl="2"/>
            <a:r>
              <a:rPr lang="ja-JP" altLang="en-US" dirty="0" smtClean="0"/>
              <a:t>標準入力</a:t>
            </a:r>
            <a:endParaRPr lang="en-US" altLang="ja-JP" dirty="0" smtClean="0"/>
          </a:p>
          <a:p>
            <a:pPr lvl="3"/>
            <a:r>
              <a:rPr lang="ja-JP" altLang="en-US" dirty="0" smtClean="0"/>
              <a:t>キーボード</a:t>
            </a:r>
            <a:endParaRPr lang="en-US" altLang="ja-JP" dirty="0" smtClean="0"/>
          </a:p>
          <a:p>
            <a:pPr lvl="2"/>
            <a:r>
              <a:rPr lang="ja-JP" altLang="en-US" dirty="0" smtClean="0"/>
              <a:t>標準出力、標準エラー出力</a:t>
            </a:r>
            <a:endParaRPr lang="en-US" altLang="ja-JP" dirty="0" smtClean="0"/>
          </a:p>
          <a:p>
            <a:pPr lvl="3"/>
            <a:r>
              <a:rPr lang="ja-JP" altLang="en-US" dirty="0" smtClean="0"/>
              <a:t>ディスプレイ</a:t>
            </a:r>
            <a:endParaRPr lang="en-US" altLang="ja-JP" dirty="0" smtClean="0"/>
          </a:p>
          <a:p>
            <a:pPr>
              <a:buNone/>
            </a:pP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62</a:t>
            </a:fld>
            <a:endParaRPr lang="ja-JP"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標準入出力</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63</a:t>
            </a:fld>
            <a:endParaRPr lang="ja-JP" altLang="en-US" dirty="0"/>
          </a:p>
        </p:txBody>
      </p:sp>
      <p:pic>
        <p:nvPicPr>
          <p:cNvPr id="48" name="図 47" descr="標準入出力.PNG"/>
          <p:cNvPicPr/>
          <p:nvPr/>
        </p:nvPicPr>
        <p:blipFill>
          <a:blip r:embed="rId3" cstate="print"/>
          <a:stretch>
            <a:fillRect/>
          </a:stretch>
        </p:blipFill>
        <p:spPr>
          <a:xfrm>
            <a:off x="1878506" y="1484783"/>
            <a:ext cx="5386989" cy="4680521"/>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標準入出力</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リダイレクション</a:t>
            </a:r>
            <a:endParaRPr lang="en-US" altLang="ja-JP" dirty="0" smtClean="0"/>
          </a:p>
          <a:p>
            <a:pPr lvl="1"/>
            <a:r>
              <a:rPr lang="ja-JP" altLang="en-US" dirty="0" smtClean="0"/>
              <a:t>標準入出力の割り当てを変更すること</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64</a:t>
            </a:fld>
            <a:endParaRPr lang="ja-JP" altLang="en-US" dirty="0"/>
          </a:p>
        </p:txBody>
      </p:sp>
      <p:pic>
        <p:nvPicPr>
          <p:cNvPr id="105" name="図 104" descr="標準入出力.PNG"/>
          <p:cNvPicPr>
            <a:picLocks noChangeAspect="1"/>
          </p:cNvPicPr>
          <p:nvPr/>
        </p:nvPicPr>
        <p:blipFill>
          <a:blip r:embed="rId2" cstate="print"/>
          <a:stretch>
            <a:fillRect/>
          </a:stretch>
        </p:blipFill>
        <p:spPr>
          <a:xfrm>
            <a:off x="2278112" y="2466576"/>
            <a:ext cx="4587777" cy="3946769"/>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パイプ.PNG"/>
          <p:cNvPicPr>
            <a:picLocks noChangeAspect="1"/>
          </p:cNvPicPr>
          <p:nvPr/>
        </p:nvPicPr>
        <p:blipFill>
          <a:blip r:embed="rId2" cstate="print"/>
          <a:stretch>
            <a:fillRect/>
          </a:stretch>
        </p:blipFill>
        <p:spPr>
          <a:xfrm>
            <a:off x="926574" y="3393334"/>
            <a:ext cx="7290852" cy="3204018"/>
          </a:xfrm>
          <a:prstGeom prst="rect">
            <a:avLst/>
          </a:prstGeom>
        </p:spPr>
      </p:pic>
      <p:sp>
        <p:nvSpPr>
          <p:cNvPr id="3074" name="タイトル 1"/>
          <p:cNvSpPr>
            <a:spLocks noGrp="1"/>
          </p:cNvSpPr>
          <p:nvPr>
            <p:ph type="title"/>
          </p:nvPr>
        </p:nvSpPr>
        <p:spPr>
          <a:xfrm>
            <a:off x="457200" y="274638"/>
            <a:ext cx="8229600" cy="850900"/>
          </a:xfrm>
        </p:spPr>
        <p:txBody>
          <a:bodyPr/>
          <a:lstStyle/>
          <a:p>
            <a:pPr algn="l"/>
            <a:r>
              <a:rPr lang="ja-JP" altLang="en-US" sz="4000" dirty="0" smtClean="0"/>
              <a:t>標準入出力</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パイプ</a:t>
            </a:r>
            <a:endParaRPr lang="en-US" altLang="ja-JP" dirty="0" smtClean="0"/>
          </a:p>
          <a:p>
            <a:pPr lvl="1"/>
            <a:r>
              <a:rPr lang="ja-JP" altLang="en-US" dirty="0" smtClean="0"/>
              <a:t>コマンドの標準出力を次のコマンドの標準入力へ</a:t>
            </a:r>
            <a:endParaRPr lang="en-US" altLang="ja-JP" dirty="0" smtClean="0"/>
          </a:p>
          <a:p>
            <a:pPr lvl="1"/>
            <a:r>
              <a:rPr lang="ja-JP" altLang="en-US" dirty="0" smtClean="0"/>
              <a:t>パイプで繋げることで、複数のコマンドを使って複雑な処理を実行できる</a:t>
            </a:r>
            <a:endParaRPr lang="en-US" altLang="ja-JP" dirty="0" smtClean="0"/>
          </a:p>
          <a:p>
            <a:pPr>
              <a:buNone/>
            </a:pPr>
            <a:endParaRPr lang="en-US" altLang="ja-JP" dirty="0" smtClean="0">
              <a:latin typeface="ＭＳ ゴシック" pitchFamily="49" charset="-128"/>
              <a:ea typeface="ＭＳ ゴシック" pitchFamily="49" charset="-128"/>
            </a:endParaRP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65</a:t>
            </a:fld>
            <a:endParaRPr lang="ja-JP" alt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標準入出力</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例</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err="1" smtClean="0">
                <a:latin typeface="ＭＳ ゴシック" pitchFamily="49" charset="-128"/>
                <a:ea typeface="ＭＳ ゴシック" pitchFamily="49" charset="-128"/>
              </a:rPr>
              <a:t>ls</a:t>
            </a:r>
            <a:r>
              <a:rPr lang="en-US" altLang="ja-JP" sz="2800" dirty="0" smtClean="0">
                <a:latin typeface="ＭＳ ゴシック" pitchFamily="49" charset="-128"/>
                <a:ea typeface="ＭＳ ゴシック" pitchFamily="49" charset="-128"/>
              </a:rPr>
              <a:t> –F /etc</a:t>
            </a:r>
          </a:p>
          <a:p>
            <a:pPr>
              <a:buNone/>
            </a:pPr>
            <a:r>
              <a:rPr lang="en-US" altLang="ja-JP" sz="2400" dirty="0" smtClean="0">
                <a:latin typeface="ＭＳ ゴシック" pitchFamily="49" charset="-128"/>
                <a:ea typeface="ＭＳ ゴシック" pitchFamily="49" charset="-128"/>
              </a:rPr>
              <a:t>	</a:t>
            </a:r>
            <a:r>
              <a:rPr lang="en-US" altLang="ja-JP" sz="2400" dirty="0" err="1" smtClean="0">
                <a:latin typeface="ＭＳ ゴシック" pitchFamily="49" charset="-128"/>
                <a:ea typeface="ＭＳ ゴシック" pitchFamily="49" charset="-128"/>
              </a:rPr>
              <a:t>ConsoleKit</a:t>
            </a:r>
            <a:r>
              <a:rPr lang="en-US" altLang="ja-JP" sz="2400" dirty="0" smtClean="0">
                <a:latin typeface="ＭＳ ゴシック" pitchFamily="49" charset="-128"/>
                <a:ea typeface="ＭＳ ゴシック" pitchFamily="49" charset="-128"/>
              </a:rPr>
              <a:t>/  </a:t>
            </a:r>
            <a:r>
              <a:rPr lang="en-US" altLang="ja-JP" sz="2400" dirty="0" err="1" smtClean="0">
                <a:latin typeface="ＭＳ ゴシック" pitchFamily="49" charset="-128"/>
                <a:ea typeface="ＭＳ ゴシック" pitchFamily="49" charset="-128"/>
              </a:rPr>
              <a:t>host.conf</a:t>
            </a:r>
            <a:r>
              <a:rPr lang="en-US" altLang="ja-JP" sz="2400" dirty="0" smtClean="0">
                <a:latin typeface="ＭＳ ゴシック" pitchFamily="49" charset="-128"/>
                <a:ea typeface="ＭＳ ゴシック" pitchFamily="49" charset="-128"/>
              </a:rPr>
              <a:t>  </a:t>
            </a:r>
            <a:r>
              <a:rPr lang="en-US" altLang="ja-JP" sz="2400" dirty="0" err="1" smtClean="0">
                <a:latin typeface="ＭＳ ゴシック" pitchFamily="49" charset="-128"/>
                <a:ea typeface="ＭＳ ゴシック" pitchFamily="49" charset="-128"/>
              </a:rPr>
              <a:t>prelink.conf</a:t>
            </a:r>
            <a:endParaRPr lang="en-US" altLang="ja-JP" sz="2400" dirty="0" smtClean="0">
              <a:latin typeface="ＭＳ ゴシック" pitchFamily="49" charset="-128"/>
              <a:ea typeface="ＭＳ ゴシック" pitchFamily="49" charset="-128"/>
            </a:endParaRPr>
          </a:p>
          <a:p>
            <a:pPr>
              <a:buNone/>
            </a:pPr>
            <a:r>
              <a:rPr lang="en-US" altLang="ja-JP" sz="2400" dirty="0" smtClean="0">
                <a:latin typeface="ＭＳ ゴシック" pitchFamily="49" charset="-128"/>
                <a:ea typeface="ＭＳ ゴシック" pitchFamily="49" charset="-128"/>
              </a:rPr>
              <a:t>	…</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66</a:t>
            </a:fld>
            <a:endParaRPr lang="ja-JP" altLang="en-US" dirty="0"/>
          </a:p>
        </p:txBody>
      </p:sp>
      <p:sp>
        <p:nvSpPr>
          <p:cNvPr id="8" name="テキスト ボックス 7"/>
          <p:cNvSpPr txBox="1"/>
          <p:nvPr/>
        </p:nvSpPr>
        <p:spPr>
          <a:xfrm>
            <a:off x="5796136" y="2924944"/>
            <a:ext cx="2664296" cy="369332"/>
          </a:xfrm>
          <a:prstGeom prst="rect">
            <a:avLst/>
          </a:prstGeom>
          <a:solidFill>
            <a:schemeClr val="bg1">
              <a:lumMod val="85000"/>
            </a:schemeClr>
          </a:solidFill>
        </p:spPr>
        <p:txBody>
          <a:bodyPr wrap="square" rtlCol="0">
            <a:spAutoFit/>
          </a:bodyPr>
          <a:lstStyle/>
          <a:p>
            <a:r>
              <a:rPr lang="ja-JP" altLang="en-US" dirty="0" smtClean="0"/>
              <a:t>結果は標準出力に表示</a:t>
            </a:r>
            <a:endParaRPr kumimoji="1" lang="ja-JP" altLang="en-US" dirty="0"/>
          </a:p>
        </p:txBody>
      </p:sp>
      <p:pic>
        <p:nvPicPr>
          <p:cNvPr id="9" name="図 8" descr="標準入出力.PNG"/>
          <p:cNvPicPr>
            <a:picLocks noChangeAspect="1"/>
          </p:cNvPicPr>
          <p:nvPr/>
        </p:nvPicPr>
        <p:blipFill>
          <a:blip r:embed="rId3" cstate="print"/>
          <a:stretch>
            <a:fillRect/>
          </a:stretch>
        </p:blipFill>
        <p:spPr>
          <a:xfrm>
            <a:off x="2762476" y="3356992"/>
            <a:ext cx="3619048" cy="3123810"/>
          </a:xfrm>
          <a:prstGeom prst="rect">
            <a:avLst/>
          </a:prstGeom>
        </p:spPr>
      </p:pic>
      <p:sp>
        <p:nvSpPr>
          <p:cNvPr id="10" name="正方形/長方形 9"/>
          <p:cNvSpPr/>
          <p:nvPr/>
        </p:nvSpPr>
        <p:spPr>
          <a:xfrm>
            <a:off x="3347864" y="5832730"/>
            <a:ext cx="18002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err="1" smtClean="0">
                <a:solidFill>
                  <a:schemeClr val="tx1"/>
                </a:solidFill>
                <a:latin typeface="ＭＳ ゴシック" pitchFamily="49" charset="-128"/>
                <a:ea typeface="ＭＳ ゴシック" pitchFamily="49" charset="-128"/>
              </a:rPr>
              <a:t>ls</a:t>
            </a:r>
            <a:endParaRPr kumimoji="1" lang="ja-JP" altLang="en-US" sz="2400" dirty="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標準入出力</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例</a:t>
            </a:r>
            <a:endParaRPr lang="en-US" altLang="ja-JP" dirty="0" smtClean="0"/>
          </a:p>
          <a:p>
            <a:pPr lvl="0">
              <a:buNone/>
            </a:pPr>
            <a:r>
              <a:rPr lang="en-US" altLang="ja-JP" sz="2400" dirty="0" smtClean="0">
                <a:latin typeface="ＭＳ ゴシック" pitchFamily="49" charset="-128"/>
                <a:ea typeface="ＭＳ ゴシック" pitchFamily="49" charset="-128"/>
              </a:rPr>
              <a:t>	</a:t>
            </a:r>
            <a:r>
              <a:rPr lang="en-US" altLang="ja-JP" sz="2800" dirty="0" smtClean="0">
                <a:latin typeface="ＭＳ ゴシック" pitchFamily="49" charset="-128"/>
                <a:ea typeface="ＭＳ ゴシック" pitchFamily="49" charset="-128"/>
              </a:rPr>
              <a:t>$ </a:t>
            </a:r>
            <a:r>
              <a:rPr lang="en-US" altLang="ja-JP" sz="2800" dirty="0" err="1" smtClean="0">
                <a:solidFill>
                  <a:prstClr val="black"/>
                </a:solidFill>
                <a:latin typeface="ＭＳ ゴシック" pitchFamily="49" charset="-128"/>
                <a:ea typeface="ＭＳ ゴシック" pitchFamily="49" charset="-128"/>
              </a:rPr>
              <a:t>ls</a:t>
            </a:r>
            <a:r>
              <a:rPr lang="en-US" altLang="ja-JP" sz="2800" dirty="0" smtClean="0">
                <a:solidFill>
                  <a:prstClr val="black"/>
                </a:solidFill>
                <a:latin typeface="ＭＳ ゴシック" pitchFamily="49" charset="-128"/>
                <a:ea typeface="ＭＳ ゴシック" pitchFamily="49" charset="-128"/>
              </a:rPr>
              <a:t> –F /etc </a:t>
            </a:r>
            <a:r>
              <a:rPr lang="en-US" altLang="ja-JP" sz="2800" dirty="0" smtClean="0">
                <a:solidFill>
                  <a:srgbClr val="C00000"/>
                </a:solidFill>
                <a:latin typeface="ＭＳ ゴシック" pitchFamily="49" charset="-128"/>
                <a:ea typeface="ＭＳ ゴシック" pitchFamily="49" charset="-128"/>
              </a:rPr>
              <a:t>&gt;</a:t>
            </a:r>
            <a:r>
              <a:rPr lang="en-US" altLang="ja-JP" sz="2800" dirty="0" smtClean="0">
                <a:solidFill>
                  <a:prstClr val="black"/>
                </a:solidFill>
                <a:latin typeface="ＭＳ ゴシック" pitchFamily="49" charset="-128"/>
                <a:ea typeface="ＭＳ ゴシック" pitchFamily="49" charset="-128"/>
              </a:rPr>
              <a:t> </a:t>
            </a:r>
            <a:r>
              <a:rPr lang="en-US" altLang="ja-JP" sz="2800" dirty="0" err="1" smtClean="0">
                <a:solidFill>
                  <a:prstClr val="black"/>
                </a:solidFill>
                <a:latin typeface="ＭＳ ゴシック" pitchFamily="49" charset="-128"/>
                <a:ea typeface="ＭＳ ゴシック" pitchFamily="49" charset="-128"/>
              </a:rPr>
              <a:t>dlist</a:t>
            </a:r>
            <a:endParaRPr lang="en-US" altLang="ja-JP" sz="2800" dirty="0" smtClean="0">
              <a:solidFill>
                <a:prstClr val="black"/>
              </a:solidFill>
              <a:latin typeface="ＭＳ ゴシック" pitchFamily="49" charset="-128"/>
              <a:ea typeface="ＭＳ ゴシック" pitchFamily="49" charset="-128"/>
            </a:endParaRPr>
          </a:p>
          <a:p>
            <a:pPr lvl="0">
              <a:buNone/>
            </a:pPr>
            <a:r>
              <a:rPr lang="en-US" altLang="ja-JP" sz="2800" dirty="0" smtClean="0">
                <a:solidFill>
                  <a:prstClr val="black"/>
                </a:solidFill>
                <a:latin typeface="ＭＳ ゴシック" pitchFamily="49" charset="-128"/>
                <a:ea typeface="ＭＳ ゴシック" pitchFamily="49" charset="-128"/>
              </a:rPr>
              <a:t>	$ less </a:t>
            </a:r>
            <a:r>
              <a:rPr lang="en-US" altLang="ja-JP" sz="2800" dirty="0" err="1" smtClean="0">
                <a:solidFill>
                  <a:prstClr val="black"/>
                </a:solidFill>
                <a:latin typeface="ＭＳ ゴシック" pitchFamily="49" charset="-128"/>
                <a:ea typeface="ＭＳ ゴシック" pitchFamily="49" charset="-128"/>
              </a:rPr>
              <a:t>dlist</a:t>
            </a:r>
            <a:endParaRPr lang="en-US" altLang="ja-JP" sz="2800" dirty="0" smtClean="0">
              <a:solidFill>
                <a:prstClr val="black"/>
              </a:solidFill>
              <a:latin typeface="ＭＳ ゴシック" pitchFamily="49" charset="-128"/>
              <a:ea typeface="ＭＳ ゴシック" pitchFamily="49" charset="-128"/>
            </a:endParaRPr>
          </a:p>
          <a:p>
            <a:pPr>
              <a:buNone/>
            </a:pPr>
            <a:r>
              <a:rPr lang="en-US" altLang="ja-JP" sz="2400" dirty="0" smtClean="0">
                <a:latin typeface="ＭＳ ゴシック" pitchFamily="49" charset="-128"/>
                <a:ea typeface="ＭＳ ゴシック" pitchFamily="49" charset="-128"/>
              </a:rPr>
              <a:t>	</a:t>
            </a:r>
            <a:r>
              <a:rPr lang="en-US" altLang="ja-JP" sz="2400" dirty="0" err="1" smtClean="0">
                <a:latin typeface="ＭＳ ゴシック" pitchFamily="49" charset="-128"/>
                <a:ea typeface="ＭＳ ゴシック" pitchFamily="49" charset="-128"/>
              </a:rPr>
              <a:t>ConsoleKit</a:t>
            </a:r>
            <a:r>
              <a:rPr lang="en-US" altLang="ja-JP" sz="2400" dirty="0" smtClean="0">
                <a:latin typeface="ＭＳ ゴシック" pitchFamily="49" charset="-128"/>
                <a:ea typeface="ＭＳ ゴシック" pitchFamily="49" charset="-128"/>
              </a:rPr>
              <a:t>/</a:t>
            </a:r>
          </a:p>
          <a:p>
            <a:pPr>
              <a:buNone/>
            </a:pPr>
            <a:r>
              <a:rPr lang="en-US" altLang="ja-JP" sz="2400" dirty="0" smtClean="0">
                <a:latin typeface="ＭＳ ゴシック" pitchFamily="49" charset="-128"/>
                <a:ea typeface="ＭＳ ゴシック" pitchFamily="49" charset="-128"/>
              </a:rPr>
              <a:t>	…</a:t>
            </a:r>
          </a:p>
          <a:p>
            <a:pPr>
              <a:buNone/>
            </a:pPr>
            <a:endParaRPr lang="en-US" altLang="ja-JP" sz="2400" dirty="0" smtClean="0">
              <a:solidFill>
                <a:prstClr val="black"/>
              </a:solidFill>
              <a:latin typeface="ＭＳ ゴシック" pitchFamily="49" charset="-128"/>
              <a:ea typeface="ＭＳ ゴシック" pitchFamily="49" charset="-128"/>
            </a:endParaRP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67</a:t>
            </a:fld>
            <a:endParaRPr lang="ja-JP" altLang="en-US" dirty="0"/>
          </a:p>
        </p:txBody>
      </p:sp>
      <p:pic>
        <p:nvPicPr>
          <p:cNvPr id="5" name="図 4" descr="標準入出力.PNG"/>
          <p:cNvPicPr>
            <a:picLocks noChangeAspect="1"/>
          </p:cNvPicPr>
          <p:nvPr/>
        </p:nvPicPr>
        <p:blipFill>
          <a:blip r:embed="rId3" cstate="print"/>
          <a:stretch>
            <a:fillRect/>
          </a:stretch>
        </p:blipFill>
        <p:spPr>
          <a:xfrm>
            <a:off x="2663429" y="3356992"/>
            <a:ext cx="3817143" cy="3283810"/>
          </a:xfrm>
          <a:prstGeom prst="rect">
            <a:avLst/>
          </a:prstGeom>
        </p:spPr>
      </p:pic>
      <p:sp>
        <p:nvSpPr>
          <p:cNvPr id="6" name="テキスト ボックス 5"/>
          <p:cNvSpPr txBox="1"/>
          <p:nvPr/>
        </p:nvSpPr>
        <p:spPr>
          <a:xfrm>
            <a:off x="3707904" y="2483604"/>
            <a:ext cx="3384376" cy="369332"/>
          </a:xfrm>
          <a:prstGeom prst="rect">
            <a:avLst/>
          </a:prstGeom>
          <a:solidFill>
            <a:schemeClr val="bg1">
              <a:lumMod val="85000"/>
            </a:schemeClr>
          </a:solidFill>
        </p:spPr>
        <p:txBody>
          <a:bodyPr wrap="square" rtlCol="0">
            <a:spAutoFit/>
          </a:bodyPr>
          <a:lstStyle/>
          <a:p>
            <a:r>
              <a:rPr lang="ja-JP" altLang="en-US" dirty="0" smtClean="0"/>
              <a:t>結果はファイル</a:t>
            </a:r>
            <a:r>
              <a:rPr lang="en-US" altLang="ja-JP" dirty="0" err="1" smtClean="0"/>
              <a:t>dlist</a:t>
            </a:r>
            <a:r>
              <a:rPr lang="ja-JP" altLang="en-US" dirty="0" smtClean="0"/>
              <a:t>へリダイレクト</a:t>
            </a:r>
            <a:endParaRPr kumimoji="1" lang="ja-JP" altLang="en-US" dirty="0"/>
          </a:p>
        </p:txBody>
      </p:sp>
      <p:sp>
        <p:nvSpPr>
          <p:cNvPr id="7" name="正方形/長方形 6"/>
          <p:cNvSpPr/>
          <p:nvPr/>
        </p:nvSpPr>
        <p:spPr>
          <a:xfrm>
            <a:off x="3203848" y="5848714"/>
            <a:ext cx="18002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err="1" smtClean="0">
                <a:solidFill>
                  <a:schemeClr val="tx1"/>
                </a:solidFill>
                <a:latin typeface="ＭＳ ゴシック" pitchFamily="49" charset="-128"/>
                <a:ea typeface="ＭＳ ゴシック" pitchFamily="49" charset="-128"/>
              </a:rPr>
              <a:t>ls</a:t>
            </a:r>
            <a:endParaRPr kumimoji="1" lang="ja-JP" altLang="en-US" sz="2400" dirty="0">
              <a:solidFill>
                <a:schemeClr val="tx1"/>
              </a:solidFill>
              <a:latin typeface="ＭＳ ゴシック" pitchFamily="49" charset="-128"/>
              <a:ea typeface="ＭＳ ゴシック" pitchFamily="49" charset="-128"/>
            </a:endParaRPr>
          </a:p>
        </p:txBody>
      </p:sp>
      <p:sp>
        <p:nvSpPr>
          <p:cNvPr id="8" name="正方形/長方形 7"/>
          <p:cNvSpPr/>
          <p:nvPr/>
        </p:nvSpPr>
        <p:spPr>
          <a:xfrm>
            <a:off x="5220072" y="6408712"/>
            <a:ext cx="1800200" cy="3326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err="1" smtClean="0">
                <a:solidFill>
                  <a:schemeClr val="tx1"/>
                </a:solidFill>
                <a:latin typeface="ＭＳ ゴシック" pitchFamily="49" charset="-128"/>
                <a:ea typeface="ＭＳ ゴシック" pitchFamily="49" charset="-128"/>
              </a:rPr>
              <a:t>dlist</a:t>
            </a:r>
            <a:endParaRPr kumimoji="1" lang="ja-JP" altLang="en-US" sz="2400" dirty="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標準入出力</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例</a:t>
            </a:r>
            <a:endParaRPr lang="en-US" altLang="ja-JP" dirty="0" smtClean="0">
              <a:solidFill>
                <a:prstClr val="black"/>
              </a:solidFill>
              <a:latin typeface="ＭＳ ゴシック" pitchFamily="49" charset="-128"/>
              <a:ea typeface="ＭＳ ゴシック" pitchFamily="49" charset="-128"/>
            </a:endParaRPr>
          </a:p>
          <a:p>
            <a:pPr>
              <a:buNone/>
            </a:pPr>
            <a:r>
              <a:rPr lang="en-US" altLang="ja-JP" sz="2800" dirty="0" smtClean="0">
                <a:latin typeface="ＭＳ ゴシック" pitchFamily="49" charset="-128"/>
                <a:ea typeface="ＭＳ ゴシック" pitchFamily="49" charset="-128"/>
              </a:rPr>
              <a:t>	$</a:t>
            </a:r>
            <a:r>
              <a:rPr lang="ja-JP" altLang="en-US" sz="2800" dirty="0" smtClean="0">
                <a:latin typeface="ＭＳ ゴシック" pitchFamily="49" charset="-128"/>
                <a:ea typeface="ＭＳ ゴシック" pitchFamily="49" charset="-128"/>
              </a:rPr>
              <a:t> </a:t>
            </a:r>
            <a:r>
              <a:rPr lang="en-US" altLang="ja-JP" sz="2800" dirty="0" err="1" smtClean="0">
                <a:latin typeface="ＭＳ ゴシック" pitchFamily="49" charset="-128"/>
                <a:ea typeface="ＭＳ ゴシック" pitchFamily="49" charset="-128"/>
              </a:rPr>
              <a:t>ls</a:t>
            </a:r>
            <a:r>
              <a:rPr lang="en-US" altLang="ja-JP" sz="2800" dirty="0" smtClean="0">
                <a:latin typeface="ＭＳ ゴシック" pitchFamily="49" charset="-128"/>
                <a:ea typeface="ＭＳ ゴシック" pitchFamily="49" charset="-128"/>
              </a:rPr>
              <a:t> –F /etc</a:t>
            </a:r>
            <a:r>
              <a:rPr lang="ja-JP" altLang="en-US" sz="2800" dirty="0" smtClean="0">
                <a:latin typeface="ＭＳ ゴシック" pitchFamily="49" charset="-128"/>
                <a:ea typeface="ＭＳ ゴシック" pitchFamily="49" charset="-128"/>
              </a:rPr>
              <a:t> </a:t>
            </a:r>
            <a:r>
              <a:rPr lang="en-US" altLang="ja-JP" sz="2800" dirty="0" smtClean="0">
                <a:solidFill>
                  <a:srgbClr val="C00000"/>
                </a:solidFill>
                <a:latin typeface="ＭＳ ゴシック" pitchFamily="49" charset="-128"/>
                <a:ea typeface="ＭＳ ゴシック" pitchFamily="49" charset="-128"/>
              </a:rPr>
              <a:t>|</a:t>
            </a:r>
            <a:r>
              <a:rPr lang="en-US" altLang="ja-JP" sz="2800" dirty="0" smtClean="0">
                <a:latin typeface="ＭＳ ゴシック" pitchFamily="49" charset="-128"/>
                <a:ea typeface="ＭＳ ゴシック" pitchFamily="49" charset="-128"/>
              </a:rPr>
              <a:t> less</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68</a:t>
            </a:fld>
            <a:endParaRPr lang="ja-JP" altLang="en-US" dirty="0"/>
          </a:p>
        </p:txBody>
      </p:sp>
      <p:pic>
        <p:nvPicPr>
          <p:cNvPr id="5" name="図 4" descr="パイプ.PNG"/>
          <p:cNvPicPr>
            <a:picLocks noChangeAspect="1"/>
          </p:cNvPicPr>
          <p:nvPr/>
        </p:nvPicPr>
        <p:blipFill>
          <a:blip r:embed="rId3" cstate="print"/>
          <a:stretch>
            <a:fillRect/>
          </a:stretch>
        </p:blipFill>
        <p:spPr>
          <a:xfrm>
            <a:off x="922476" y="3356992"/>
            <a:ext cx="7299048" cy="3207619"/>
          </a:xfrm>
          <a:prstGeom prst="rect">
            <a:avLst/>
          </a:prstGeom>
        </p:spPr>
      </p:pic>
      <p:sp>
        <p:nvSpPr>
          <p:cNvPr id="6" name="テキスト ボックス 5"/>
          <p:cNvSpPr txBox="1"/>
          <p:nvPr/>
        </p:nvSpPr>
        <p:spPr>
          <a:xfrm>
            <a:off x="3779912" y="2420888"/>
            <a:ext cx="3456384" cy="369332"/>
          </a:xfrm>
          <a:prstGeom prst="rect">
            <a:avLst/>
          </a:prstGeom>
          <a:solidFill>
            <a:schemeClr val="bg1">
              <a:lumMod val="85000"/>
            </a:schemeClr>
          </a:solidFill>
        </p:spPr>
        <p:txBody>
          <a:bodyPr wrap="square" rtlCol="0">
            <a:spAutoFit/>
          </a:bodyPr>
          <a:lstStyle/>
          <a:p>
            <a:r>
              <a:rPr lang="ja-JP" altLang="en-US" dirty="0" smtClean="0"/>
              <a:t>パイプを使って結果を</a:t>
            </a:r>
            <a:r>
              <a:rPr lang="en-US" altLang="ja-JP" dirty="0" smtClean="0"/>
              <a:t>less</a:t>
            </a:r>
            <a:r>
              <a:rPr lang="ja-JP" altLang="en-US" dirty="0" smtClean="0"/>
              <a:t>へ渡す</a:t>
            </a:r>
            <a:endParaRPr kumimoji="1" lang="ja-JP" altLang="en-US" dirty="0"/>
          </a:p>
        </p:txBody>
      </p:sp>
      <p:sp>
        <p:nvSpPr>
          <p:cNvPr id="10" name="正方形/長方形 9"/>
          <p:cNvSpPr/>
          <p:nvPr/>
        </p:nvSpPr>
        <p:spPr>
          <a:xfrm>
            <a:off x="1403648" y="5877272"/>
            <a:ext cx="1800200"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err="1" smtClean="0">
                <a:solidFill>
                  <a:schemeClr val="tx1"/>
                </a:solidFill>
                <a:latin typeface="ＭＳ ゴシック" pitchFamily="49" charset="-128"/>
                <a:ea typeface="ＭＳ ゴシック" pitchFamily="49" charset="-128"/>
              </a:rPr>
              <a:t>ls</a:t>
            </a:r>
            <a:endParaRPr kumimoji="1" lang="ja-JP" altLang="en-US" sz="2400" dirty="0">
              <a:solidFill>
                <a:schemeClr val="tx1"/>
              </a:solidFill>
              <a:latin typeface="ＭＳ ゴシック" pitchFamily="49" charset="-128"/>
              <a:ea typeface="ＭＳ ゴシック" pitchFamily="49" charset="-128"/>
            </a:endParaRPr>
          </a:p>
        </p:txBody>
      </p:sp>
      <p:sp>
        <p:nvSpPr>
          <p:cNvPr id="11" name="正方形/長方形 10"/>
          <p:cNvSpPr/>
          <p:nvPr/>
        </p:nvSpPr>
        <p:spPr>
          <a:xfrm>
            <a:off x="5220072" y="5877272"/>
            <a:ext cx="1872208"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chemeClr val="tx1"/>
                </a:solidFill>
                <a:latin typeface="ＭＳ ゴシック" pitchFamily="49" charset="-128"/>
                <a:ea typeface="ＭＳ ゴシック" pitchFamily="49" charset="-128"/>
              </a:rPr>
              <a:t>less</a:t>
            </a:r>
            <a:endParaRPr kumimoji="1" lang="ja-JP" altLang="en-US" sz="2400" dirty="0">
              <a:solidFill>
                <a:schemeClr val="tx1"/>
              </a:solidFill>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4000" dirty="0" smtClean="0"/>
              <a:t>Linux</a:t>
            </a:r>
            <a:r>
              <a:rPr lang="ja-JP" altLang="en-US" sz="4000" dirty="0" smtClean="0"/>
              <a:t>とは</a:t>
            </a:r>
            <a:r>
              <a:rPr lang="en-US" altLang="ja-JP" sz="4000" dirty="0" smtClean="0"/>
              <a:t>?</a:t>
            </a:r>
            <a:endParaRPr lang="ja-JP" altLang="en-US" sz="4000"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6</a:t>
            </a:fld>
            <a:endParaRPr lang="ja-JP" altLang="en-US" dirty="0"/>
          </a:p>
        </p:txBody>
      </p:sp>
      <p:grpSp>
        <p:nvGrpSpPr>
          <p:cNvPr id="23" name="グループ化 22"/>
          <p:cNvGrpSpPr/>
          <p:nvPr/>
        </p:nvGrpSpPr>
        <p:grpSpPr>
          <a:xfrm>
            <a:off x="1974957" y="3501008"/>
            <a:ext cx="5194087" cy="3096344"/>
            <a:chOff x="1974957" y="3501008"/>
            <a:chExt cx="5194087" cy="3096344"/>
          </a:xfrm>
        </p:grpSpPr>
        <p:sp>
          <p:nvSpPr>
            <p:cNvPr id="28" name="正方形/長方形 27"/>
            <p:cNvSpPr/>
            <p:nvPr/>
          </p:nvSpPr>
          <p:spPr>
            <a:xfrm>
              <a:off x="1979712" y="4941168"/>
              <a:ext cx="5184576" cy="165618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2400" dirty="0" smtClean="0"/>
            </a:p>
            <a:p>
              <a:pPr algn="ctr"/>
              <a:r>
                <a:rPr lang="ja-JP" altLang="en-US" sz="2400" dirty="0" smtClean="0"/>
                <a:t>コンピュータ</a:t>
              </a:r>
              <a:endParaRPr lang="en-US" altLang="ja-JP" sz="2400" dirty="0" smtClean="0"/>
            </a:p>
            <a:p>
              <a:pPr algn="ctr"/>
              <a:endParaRPr kumimoji="1" lang="en-US" altLang="ja-JP" sz="1050" dirty="0" smtClean="0"/>
            </a:p>
            <a:p>
              <a:pPr algn="ctr"/>
              <a:endParaRPr kumimoji="1" lang="en-US" altLang="ja-JP" sz="2400" dirty="0" smtClean="0"/>
            </a:p>
            <a:p>
              <a:pPr algn="ctr"/>
              <a:endParaRPr lang="en-US" altLang="ja-JP" sz="2400" dirty="0" smtClean="0"/>
            </a:p>
            <a:p>
              <a:pPr algn="ctr"/>
              <a:endParaRPr kumimoji="1" lang="en-US" altLang="ja-JP" sz="2400" dirty="0" smtClean="0"/>
            </a:p>
            <a:p>
              <a:pPr algn="ctr"/>
              <a:endParaRPr kumimoji="1" lang="ja-JP" altLang="en-US" sz="2400" dirty="0"/>
            </a:p>
          </p:txBody>
        </p:sp>
        <p:grpSp>
          <p:nvGrpSpPr>
            <p:cNvPr id="3" name="グループ化 19"/>
            <p:cNvGrpSpPr/>
            <p:nvPr/>
          </p:nvGrpSpPr>
          <p:grpSpPr>
            <a:xfrm>
              <a:off x="2195736" y="5373216"/>
              <a:ext cx="4752528" cy="1152128"/>
              <a:chOff x="3995936" y="4293096"/>
              <a:chExt cx="4752528" cy="1224136"/>
            </a:xfrm>
          </p:grpSpPr>
          <p:sp>
            <p:nvSpPr>
              <p:cNvPr id="7" name="正方形/長方形 6"/>
              <p:cNvSpPr/>
              <p:nvPr/>
            </p:nvSpPr>
            <p:spPr>
              <a:xfrm>
                <a:off x="3995936" y="4293096"/>
                <a:ext cx="576064" cy="1224136"/>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smtClean="0"/>
                  <a:t>CPU</a:t>
                </a:r>
                <a:endParaRPr kumimoji="1" lang="ja-JP" altLang="en-US" dirty="0"/>
              </a:p>
            </p:txBody>
          </p:sp>
          <p:sp>
            <p:nvSpPr>
              <p:cNvPr id="8" name="正方形/長方形 7"/>
              <p:cNvSpPr/>
              <p:nvPr/>
            </p:nvSpPr>
            <p:spPr>
              <a:xfrm>
                <a:off x="4644008" y="4293096"/>
                <a:ext cx="1296144" cy="57606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メモリ</a:t>
                </a:r>
                <a:endParaRPr kumimoji="1" lang="ja-JP" altLang="en-US" dirty="0"/>
              </a:p>
            </p:txBody>
          </p:sp>
          <p:sp>
            <p:nvSpPr>
              <p:cNvPr id="9" name="正方形/長方形 8"/>
              <p:cNvSpPr/>
              <p:nvPr/>
            </p:nvSpPr>
            <p:spPr>
              <a:xfrm>
                <a:off x="4644008" y="4941168"/>
                <a:ext cx="1296144" cy="57606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ハード</a:t>
                </a:r>
                <a:endParaRPr lang="en-US" altLang="ja-JP" dirty="0" smtClean="0"/>
              </a:p>
              <a:p>
                <a:pPr algn="ctr"/>
                <a:r>
                  <a:rPr lang="ja-JP" altLang="en-US" dirty="0" smtClean="0"/>
                  <a:t>ディスク</a:t>
                </a:r>
                <a:endParaRPr kumimoji="1" lang="ja-JP" altLang="en-US" dirty="0"/>
              </a:p>
            </p:txBody>
          </p:sp>
          <p:sp>
            <p:nvSpPr>
              <p:cNvPr id="10" name="正方形/長方形 9"/>
              <p:cNvSpPr/>
              <p:nvPr/>
            </p:nvSpPr>
            <p:spPr>
              <a:xfrm>
                <a:off x="6012160" y="4293096"/>
                <a:ext cx="1267341" cy="57606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キーボード</a:t>
                </a:r>
                <a:endParaRPr kumimoji="1" lang="ja-JP" altLang="en-US" dirty="0"/>
              </a:p>
            </p:txBody>
          </p:sp>
          <p:sp>
            <p:nvSpPr>
              <p:cNvPr id="11" name="正方形/長方形 10"/>
              <p:cNvSpPr/>
              <p:nvPr/>
            </p:nvSpPr>
            <p:spPr>
              <a:xfrm>
                <a:off x="6012160" y="4941168"/>
                <a:ext cx="1267341" cy="57606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マウス</a:t>
                </a:r>
                <a:endParaRPr kumimoji="1" lang="ja-JP" altLang="en-US" dirty="0"/>
              </a:p>
            </p:txBody>
          </p:sp>
          <p:sp>
            <p:nvSpPr>
              <p:cNvPr id="13" name="正方形/長方形 12"/>
              <p:cNvSpPr/>
              <p:nvPr/>
            </p:nvSpPr>
            <p:spPr>
              <a:xfrm>
                <a:off x="7380312" y="4293096"/>
                <a:ext cx="1368152" cy="57606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ディスプレイ</a:t>
                </a:r>
                <a:endParaRPr kumimoji="1" lang="ja-JP" altLang="en-US" dirty="0"/>
              </a:p>
            </p:txBody>
          </p:sp>
          <p:sp>
            <p:nvSpPr>
              <p:cNvPr id="15" name="正方形/長方形 14"/>
              <p:cNvSpPr/>
              <p:nvPr/>
            </p:nvSpPr>
            <p:spPr>
              <a:xfrm>
                <a:off x="7380312" y="4941168"/>
                <a:ext cx="1368152" cy="576064"/>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smtClean="0"/>
                  <a:t>プリンタ</a:t>
                </a:r>
                <a:endParaRPr kumimoji="1" lang="ja-JP" altLang="en-US" dirty="0"/>
              </a:p>
            </p:txBody>
          </p:sp>
        </p:grpSp>
        <p:sp>
          <p:nvSpPr>
            <p:cNvPr id="16" name="正方形/長方形 15"/>
            <p:cNvSpPr/>
            <p:nvPr/>
          </p:nvSpPr>
          <p:spPr>
            <a:xfrm>
              <a:off x="1979712" y="4221088"/>
              <a:ext cx="5184576" cy="360040"/>
            </a:xfrm>
            <a:prstGeom prst="rect">
              <a:avLst/>
            </a:prstGeom>
            <a:solidFill>
              <a:schemeClr val="bg1">
                <a:lumMod val="85000"/>
              </a:schemeClr>
            </a:solid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sz="2400" dirty="0" smtClean="0"/>
                <a:t>OS</a:t>
              </a:r>
              <a:endParaRPr kumimoji="1" lang="ja-JP" altLang="en-US" sz="2400" dirty="0"/>
            </a:p>
          </p:txBody>
        </p:sp>
        <p:sp>
          <p:nvSpPr>
            <p:cNvPr id="17" name="正方形/長方形 16"/>
            <p:cNvSpPr/>
            <p:nvPr/>
          </p:nvSpPr>
          <p:spPr>
            <a:xfrm>
              <a:off x="1974957" y="3501008"/>
              <a:ext cx="5194087" cy="36004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400" dirty="0" smtClean="0"/>
                <a:t>アプリケーション</a:t>
              </a:r>
              <a:endParaRPr kumimoji="1" lang="ja-JP" altLang="en-US" sz="2400" dirty="0"/>
            </a:p>
          </p:txBody>
        </p:sp>
        <p:sp>
          <p:nvSpPr>
            <p:cNvPr id="21" name="上下矢印 20"/>
            <p:cNvSpPr/>
            <p:nvPr/>
          </p:nvSpPr>
          <p:spPr>
            <a:xfrm>
              <a:off x="4283968" y="3861048"/>
              <a:ext cx="576064" cy="360040"/>
            </a:xfrm>
            <a:prstGeom prst="upDownArrow">
              <a:avLst>
                <a:gd name="adj1" fmla="val 66125"/>
                <a:gd name="adj2" fmla="val 363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上下矢印 21"/>
            <p:cNvSpPr/>
            <p:nvPr/>
          </p:nvSpPr>
          <p:spPr>
            <a:xfrm>
              <a:off x="4283968" y="4581128"/>
              <a:ext cx="576064" cy="360040"/>
            </a:xfrm>
            <a:prstGeom prst="upDownArrow">
              <a:avLst>
                <a:gd name="adj1" fmla="val 66125"/>
                <a:gd name="adj2" fmla="val 363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0" name="コンテンツ プレースホルダ 2"/>
          <p:cNvSpPr>
            <a:spLocks noGrp="1"/>
          </p:cNvSpPr>
          <p:nvPr>
            <p:ph idx="1"/>
          </p:nvPr>
        </p:nvSpPr>
        <p:spPr>
          <a:xfrm>
            <a:off x="457200" y="1268413"/>
            <a:ext cx="8229600" cy="5040312"/>
          </a:xfrm>
        </p:spPr>
        <p:txBody>
          <a:bodyPr/>
          <a:lstStyle/>
          <a:p>
            <a:r>
              <a:rPr lang="en-US" altLang="ja-JP" dirty="0" smtClean="0"/>
              <a:t>OS</a:t>
            </a:r>
            <a:r>
              <a:rPr lang="ja-JP" altLang="en-US" dirty="0" smtClean="0"/>
              <a:t>の役割</a:t>
            </a:r>
            <a:endParaRPr lang="en-US" altLang="ja-JP" dirty="0" smtClean="0"/>
          </a:p>
          <a:p>
            <a:pPr lvl="1"/>
            <a:r>
              <a:rPr lang="ja-JP" altLang="en-US" dirty="0" smtClean="0"/>
              <a:t>コンピュータの機能を抽象化</a:t>
            </a:r>
            <a:endParaRPr lang="en-US" altLang="ja-JP" dirty="0" smtClean="0"/>
          </a:p>
          <a:p>
            <a:pPr lvl="1"/>
            <a:r>
              <a:rPr lang="ja-JP" altLang="en-US" dirty="0" smtClean="0"/>
              <a:t>アプリケーションに対して、利用しやすい共通のインタフェースを提供</a:t>
            </a:r>
            <a:endParaRPr lang="en-US" altLang="ja-JP" dirty="0" smtClean="0"/>
          </a:p>
        </p:txBody>
      </p:sp>
      <p:pic>
        <p:nvPicPr>
          <p:cNvPr id="19" name="図 18" descr="tux.png"/>
          <p:cNvPicPr>
            <a:picLocks noChangeAspect="1"/>
          </p:cNvPicPr>
          <p:nvPr/>
        </p:nvPicPr>
        <p:blipFill>
          <a:blip r:embed="rId3" cstate="print"/>
          <a:stretch>
            <a:fillRect/>
          </a:stretch>
        </p:blipFill>
        <p:spPr>
          <a:xfrm>
            <a:off x="5076056" y="3933056"/>
            <a:ext cx="792088" cy="950506"/>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シェルの機能</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latin typeface="+mn-ea"/>
                <a:cs typeface="Courier New" pitchFamily="49" charset="0"/>
              </a:rPr>
              <a:t>標準入出力</a:t>
            </a:r>
            <a:endParaRPr lang="en-US" altLang="ja-JP" dirty="0" smtClean="0">
              <a:solidFill>
                <a:schemeClr val="bg1">
                  <a:lumMod val="85000"/>
                </a:schemeClr>
              </a:solidFill>
              <a:latin typeface="+mn-ea"/>
              <a:cs typeface="Courier New" pitchFamily="49" charset="0"/>
            </a:endParaRPr>
          </a:p>
          <a:p>
            <a:r>
              <a:rPr lang="ja-JP" altLang="en-US" dirty="0" smtClean="0">
                <a:latin typeface="+mn-ea"/>
                <a:cs typeface="Courier New" pitchFamily="49" charset="0"/>
              </a:rPr>
              <a:t>変数</a:t>
            </a:r>
            <a:endParaRPr lang="en-US" altLang="ja-JP" dirty="0" smtClean="0">
              <a:latin typeface="+mn-ea"/>
              <a:cs typeface="Courier New" pitchFamily="49" charset="0"/>
            </a:endParaRPr>
          </a:p>
          <a:p>
            <a:r>
              <a:rPr lang="ja-JP" altLang="en-US" dirty="0" smtClean="0">
                <a:solidFill>
                  <a:schemeClr val="bg1">
                    <a:lumMod val="85000"/>
                  </a:schemeClr>
                </a:solidFill>
                <a:latin typeface="+mn-ea"/>
                <a:cs typeface="Courier New" pitchFamily="49" charset="0"/>
              </a:rPr>
              <a:t>メタキャラクタ</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クォーティング</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コマンド展開</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シェルスクリプト</a:t>
            </a:r>
            <a:endParaRPr lang="en-US" altLang="ja-JP" dirty="0" smtClean="0">
              <a:solidFill>
                <a:schemeClr val="bg1">
                  <a:lumMod val="85000"/>
                </a:schemeClr>
              </a:solidFill>
              <a:latin typeface="+mn-ea"/>
              <a:cs typeface="Courier New" pitchFamily="49" charset="0"/>
            </a:endParaRPr>
          </a:p>
          <a:p>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sz="2800" dirty="0" smtClean="0">
              <a:latin typeface="ＭＳ ゴシック" pitchFamily="49" charset="-128"/>
              <a:ea typeface="ＭＳ ゴシック" pitchFamily="49" charset="-128"/>
              <a:cs typeface="Courier New" pitchFamily="49" charset="0"/>
            </a:endParaRPr>
          </a:p>
        </p:txBody>
      </p:sp>
      <p:sp>
        <p:nvSpPr>
          <p:cNvPr id="4" name="スライド番号プレースホルダ 3"/>
          <p:cNvSpPr>
            <a:spLocks noGrp="1"/>
          </p:cNvSpPr>
          <p:nvPr>
            <p:ph type="sldNum" sz="quarter" idx="12"/>
          </p:nvPr>
        </p:nvSpPr>
        <p:spPr>
          <a:xfrm>
            <a:off x="6553200" y="6356350"/>
            <a:ext cx="2133600" cy="365125"/>
          </a:xfrm>
        </p:spPr>
        <p:txBody>
          <a:bodyPr/>
          <a:lstStyle/>
          <a:p>
            <a:pPr>
              <a:defRPr/>
            </a:pPr>
            <a:fld id="{972A670F-227B-4142-9A65-F3442E210391}" type="slidenum">
              <a:rPr lang="ja-JP" altLang="en-US"/>
              <a:pPr>
                <a:defRPr/>
              </a:pPr>
              <a:t>69</a:t>
            </a:fld>
            <a:endParaRPr lang="ja-JP"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変数</a:t>
            </a:r>
          </a:p>
        </p:txBody>
      </p:sp>
      <p:sp>
        <p:nvSpPr>
          <p:cNvPr id="3075" name="コンテンツ プレースホルダ 2"/>
          <p:cNvSpPr>
            <a:spLocks noGrp="1"/>
          </p:cNvSpPr>
          <p:nvPr>
            <p:ph idx="1"/>
          </p:nvPr>
        </p:nvSpPr>
        <p:spPr>
          <a:xfrm>
            <a:off x="457200" y="1268413"/>
            <a:ext cx="8229600" cy="5040312"/>
          </a:xfrm>
        </p:spPr>
        <p:txBody>
          <a:bodyPr/>
          <a:lstStyle/>
          <a:p>
            <a:r>
              <a:rPr lang="ja-JP" altLang="ja-JP" dirty="0" smtClean="0"/>
              <a:t>数値や文字列のような値を記憶する</a:t>
            </a:r>
            <a:r>
              <a:rPr lang="ja-JP" altLang="en-US" dirty="0" smtClean="0"/>
              <a:t>もの</a:t>
            </a:r>
            <a:endParaRPr lang="en-US" altLang="ja-JP" dirty="0" smtClean="0"/>
          </a:p>
          <a:p>
            <a:pPr lvl="1"/>
            <a:r>
              <a:rPr lang="ja-JP" altLang="en-US" dirty="0" smtClean="0"/>
              <a:t>変数に付けた名前</a:t>
            </a:r>
            <a:r>
              <a:rPr lang="ja-JP" altLang="ja-JP" dirty="0" smtClean="0"/>
              <a:t>を使って値を参照</a:t>
            </a:r>
            <a:r>
              <a:rPr lang="ja-JP" altLang="en-US" dirty="0" smtClean="0"/>
              <a:t>できる</a:t>
            </a:r>
            <a:endParaRPr lang="en-US" altLang="ja-JP" dirty="0" smtClean="0"/>
          </a:p>
          <a:p>
            <a:pPr lvl="1"/>
            <a:r>
              <a:rPr lang="ja-JP" altLang="ja-JP" dirty="0" smtClean="0"/>
              <a:t>変数名に使用できる文字</a:t>
            </a:r>
            <a:endParaRPr lang="en-US" altLang="ja-JP" dirty="0" smtClean="0"/>
          </a:p>
          <a:p>
            <a:pPr lvl="2"/>
            <a:r>
              <a:rPr lang="ja-JP" altLang="ja-JP" dirty="0" smtClean="0"/>
              <a:t>英数字と「</a:t>
            </a:r>
            <a:r>
              <a:rPr lang="en-US" altLang="ja-JP" dirty="0" smtClean="0"/>
              <a:t>_</a:t>
            </a:r>
            <a:r>
              <a:rPr lang="ja-JP" altLang="ja-JP" dirty="0" smtClean="0"/>
              <a:t>」</a:t>
            </a:r>
            <a:r>
              <a:rPr lang="en-US" altLang="ja-JP" dirty="0" smtClean="0"/>
              <a:t>(</a:t>
            </a:r>
            <a:r>
              <a:rPr lang="ja-JP" altLang="ja-JP" dirty="0" smtClean="0"/>
              <a:t>アンダースコア</a:t>
            </a:r>
            <a:r>
              <a:rPr lang="en-US" altLang="ja-JP" dirty="0" smtClean="0"/>
              <a:t>)</a:t>
            </a:r>
          </a:p>
          <a:p>
            <a:pPr lvl="2"/>
            <a:r>
              <a:rPr lang="ja-JP" altLang="ja-JP" dirty="0" smtClean="0"/>
              <a:t>ただし、変数名の先頭に数字は使</a:t>
            </a:r>
            <a:r>
              <a:rPr lang="ja-JP" altLang="en-US" dirty="0" smtClean="0"/>
              <a:t>えない</a:t>
            </a:r>
            <a:endParaRPr lang="ja-JP" altLang="ja-JP" dirty="0" smtClean="0"/>
          </a:p>
          <a:p>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70</a:t>
            </a:fld>
            <a:endParaRPr lang="ja-JP" altLang="en-US" dirty="0"/>
          </a:p>
        </p:txBody>
      </p:sp>
      <p:grpSp>
        <p:nvGrpSpPr>
          <p:cNvPr id="14" name="グループ化 13"/>
          <p:cNvGrpSpPr/>
          <p:nvPr/>
        </p:nvGrpSpPr>
        <p:grpSpPr>
          <a:xfrm>
            <a:off x="2123728" y="4005064"/>
            <a:ext cx="2232248" cy="2376264"/>
            <a:chOff x="2843808" y="3861048"/>
            <a:chExt cx="2232248" cy="2376264"/>
          </a:xfrm>
        </p:grpSpPr>
        <p:grpSp>
          <p:nvGrpSpPr>
            <p:cNvPr id="9" name="グループ化 8"/>
            <p:cNvGrpSpPr/>
            <p:nvPr/>
          </p:nvGrpSpPr>
          <p:grpSpPr>
            <a:xfrm>
              <a:off x="2843808" y="5013176"/>
              <a:ext cx="1656184" cy="1224136"/>
              <a:chOff x="2339752" y="4725144"/>
              <a:chExt cx="1656184" cy="1224136"/>
            </a:xfrm>
          </p:grpSpPr>
          <p:sp>
            <p:nvSpPr>
              <p:cNvPr id="6" name="直方体 5"/>
              <p:cNvSpPr/>
              <p:nvPr/>
            </p:nvSpPr>
            <p:spPr>
              <a:xfrm>
                <a:off x="2339752" y="4725144"/>
                <a:ext cx="1656184" cy="1224136"/>
              </a:xfrm>
              <a:prstGeom prst="cub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FOO</a:t>
                </a:r>
                <a:endParaRPr kumimoji="1" lang="ja-JP" altLang="en-US" sz="2400" dirty="0">
                  <a:solidFill>
                    <a:schemeClr val="tx1"/>
                  </a:solidFill>
                </a:endParaRPr>
              </a:p>
            </p:txBody>
          </p:sp>
          <p:cxnSp>
            <p:nvCxnSpPr>
              <p:cNvPr id="8" name="直線コネクタ 7"/>
              <p:cNvCxnSpPr/>
              <p:nvPr/>
            </p:nvCxnSpPr>
            <p:spPr>
              <a:xfrm>
                <a:off x="2627784" y="472514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テキスト ボックス 9"/>
            <p:cNvSpPr txBox="1"/>
            <p:nvPr/>
          </p:nvSpPr>
          <p:spPr>
            <a:xfrm>
              <a:off x="4429725" y="3861048"/>
              <a:ext cx="646331" cy="461665"/>
            </a:xfrm>
            <a:prstGeom prst="rect">
              <a:avLst/>
            </a:prstGeom>
            <a:noFill/>
          </p:spPr>
          <p:txBody>
            <a:bodyPr wrap="none" rtlCol="0">
              <a:spAutoFit/>
            </a:bodyPr>
            <a:lstStyle/>
            <a:p>
              <a:r>
                <a:rPr kumimoji="1" lang="en-US" altLang="ja-JP" sz="2400" dirty="0" smtClean="0">
                  <a:latin typeface="+mn-lt"/>
                  <a:ea typeface="+mn-ea"/>
                </a:rPr>
                <a:t>123</a:t>
              </a:r>
              <a:endParaRPr kumimoji="1" lang="ja-JP" altLang="en-US" sz="2400" dirty="0">
                <a:latin typeface="+mn-lt"/>
                <a:ea typeface="+mn-ea"/>
              </a:endParaRPr>
            </a:p>
          </p:txBody>
        </p:sp>
        <p:sp>
          <p:nvSpPr>
            <p:cNvPr id="12" name="フリーフォーム 11"/>
            <p:cNvSpPr/>
            <p:nvPr/>
          </p:nvSpPr>
          <p:spPr>
            <a:xfrm>
              <a:off x="3967566" y="4149080"/>
              <a:ext cx="464949" cy="728421"/>
            </a:xfrm>
            <a:custGeom>
              <a:avLst/>
              <a:gdLst>
                <a:gd name="connsiteX0" fmla="*/ 464949 w 464949"/>
                <a:gd name="connsiteY0" fmla="*/ 0 h 728421"/>
                <a:gd name="connsiteX1" fmla="*/ 139485 w 464949"/>
                <a:gd name="connsiteY1" fmla="*/ 294468 h 728421"/>
                <a:gd name="connsiteX2" fmla="*/ 0 w 464949"/>
                <a:gd name="connsiteY2" fmla="*/ 728421 h 728421"/>
              </a:gdLst>
              <a:ahLst/>
              <a:cxnLst>
                <a:cxn ang="0">
                  <a:pos x="connsiteX0" y="connsiteY0"/>
                </a:cxn>
                <a:cxn ang="0">
                  <a:pos x="connsiteX1" y="connsiteY1"/>
                </a:cxn>
                <a:cxn ang="0">
                  <a:pos x="connsiteX2" y="connsiteY2"/>
                </a:cxn>
              </a:cxnLst>
              <a:rect l="l" t="t" r="r" b="b"/>
              <a:pathLst>
                <a:path w="464949" h="728421">
                  <a:moveTo>
                    <a:pt x="464949" y="0"/>
                  </a:moveTo>
                  <a:cubicBezTo>
                    <a:pt x="340963" y="86532"/>
                    <a:pt x="216977" y="173065"/>
                    <a:pt x="139485" y="294468"/>
                  </a:cubicBezTo>
                  <a:cubicBezTo>
                    <a:pt x="61994" y="415872"/>
                    <a:pt x="30997" y="572146"/>
                    <a:pt x="0" y="728421"/>
                  </a:cubicBezTo>
                </a:path>
              </a:pathLst>
            </a:cu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5" name="グループ化 14"/>
          <p:cNvGrpSpPr/>
          <p:nvPr/>
        </p:nvGrpSpPr>
        <p:grpSpPr>
          <a:xfrm>
            <a:off x="4558922" y="4005064"/>
            <a:ext cx="2389342" cy="2376264"/>
            <a:chOff x="2843808" y="3861048"/>
            <a:chExt cx="2389342" cy="2376264"/>
          </a:xfrm>
        </p:grpSpPr>
        <p:grpSp>
          <p:nvGrpSpPr>
            <p:cNvPr id="16" name="グループ化 8"/>
            <p:cNvGrpSpPr/>
            <p:nvPr/>
          </p:nvGrpSpPr>
          <p:grpSpPr>
            <a:xfrm>
              <a:off x="2843808" y="5013176"/>
              <a:ext cx="1656184" cy="1224136"/>
              <a:chOff x="2339752" y="4725144"/>
              <a:chExt cx="1656184" cy="1224136"/>
            </a:xfrm>
          </p:grpSpPr>
          <p:sp>
            <p:nvSpPr>
              <p:cNvPr id="19" name="直方体 18"/>
              <p:cNvSpPr/>
              <p:nvPr/>
            </p:nvSpPr>
            <p:spPr>
              <a:xfrm>
                <a:off x="2339752" y="4725144"/>
                <a:ext cx="1656184" cy="1224136"/>
              </a:xfrm>
              <a:prstGeom prst="cub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smtClean="0">
                    <a:solidFill>
                      <a:schemeClr val="tx1"/>
                    </a:solidFill>
                  </a:rPr>
                  <a:t>BAR</a:t>
                </a:r>
                <a:endParaRPr kumimoji="1" lang="ja-JP" altLang="en-US" sz="2400" dirty="0">
                  <a:solidFill>
                    <a:schemeClr val="tx1"/>
                  </a:solidFill>
                </a:endParaRPr>
              </a:p>
            </p:txBody>
          </p:sp>
          <p:cxnSp>
            <p:nvCxnSpPr>
              <p:cNvPr id="20" name="直線コネクタ 19"/>
              <p:cNvCxnSpPr/>
              <p:nvPr/>
            </p:nvCxnSpPr>
            <p:spPr>
              <a:xfrm>
                <a:off x="2627784" y="4725144"/>
                <a:ext cx="0" cy="2880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テキスト ボックス 16"/>
            <p:cNvSpPr txBox="1"/>
            <p:nvPr/>
          </p:nvSpPr>
          <p:spPr>
            <a:xfrm>
              <a:off x="4429725" y="3861048"/>
              <a:ext cx="803425" cy="461665"/>
            </a:xfrm>
            <a:prstGeom prst="rect">
              <a:avLst/>
            </a:prstGeom>
            <a:noFill/>
          </p:spPr>
          <p:txBody>
            <a:bodyPr wrap="none" rtlCol="0">
              <a:spAutoFit/>
            </a:bodyPr>
            <a:lstStyle/>
            <a:p>
              <a:r>
                <a:rPr lang="en-US" altLang="ja-JP" sz="2400" dirty="0" smtClean="0">
                  <a:latin typeface="+mn-lt"/>
                  <a:ea typeface="+mn-ea"/>
                </a:rPr>
                <a:t>hello</a:t>
              </a:r>
              <a:endParaRPr kumimoji="1" lang="ja-JP" altLang="en-US" sz="2400" dirty="0">
                <a:latin typeface="+mn-lt"/>
                <a:ea typeface="+mn-ea"/>
              </a:endParaRPr>
            </a:p>
          </p:txBody>
        </p:sp>
        <p:sp>
          <p:nvSpPr>
            <p:cNvPr id="18" name="フリーフォーム 17"/>
            <p:cNvSpPr/>
            <p:nvPr/>
          </p:nvSpPr>
          <p:spPr>
            <a:xfrm>
              <a:off x="3967566" y="4149080"/>
              <a:ext cx="464949" cy="728421"/>
            </a:xfrm>
            <a:custGeom>
              <a:avLst/>
              <a:gdLst>
                <a:gd name="connsiteX0" fmla="*/ 464949 w 464949"/>
                <a:gd name="connsiteY0" fmla="*/ 0 h 728421"/>
                <a:gd name="connsiteX1" fmla="*/ 139485 w 464949"/>
                <a:gd name="connsiteY1" fmla="*/ 294468 h 728421"/>
                <a:gd name="connsiteX2" fmla="*/ 0 w 464949"/>
                <a:gd name="connsiteY2" fmla="*/ 728421 h 728421"/>
              </a:gdLst>
              <a:ahLst/>
              <a:cxnLst>
                <a:cxn ang="0">
                  <a:pos x="connsiteX0" y="connsiteY0"/>
                </a:cxn>
                <a:cxn ang="0">
                  <a:pos x="connsiteX1" y="connsiteY1"/>
                </a:cxn>
                <a:cxn ang="0">
                  <a:pos x="connsiteX2" y="connsiteY2"/>
                </a:cxn>
              </a:cxnLst>
              <a:rect l="l" t="t" r="r" b="b"/>
              <a:pathLst>
                <a:path w="464949" h="728421">
                  <a:moveTo>
                    <a:pt x="464949" y="0"/>
                  </a:moveTo>
                  <a:cubicBezTo>
                    <a:pt x="340963" y="86532"/>
                    <a:pt x="216977" y="173065"/>
                    <a:pt x="139485" y="294468"/>
                  </a:cubicBezTo>
                  <a:cubicBezTo>
                    <a:pt x="61994" y="415872"/>
                    <a:pt x="30997" y="572146"/>
                    <a:pt x="0" y="728421"/>
                  </a:cubicBezTo>
                </a:path>
              </a:pathLst>
            </a:cu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変数</a:t>
            </a:r>
          </a:p>
        </p:txBody>
      </p:sp>
      <p:sp>
        <p:nvSpPr>
          <p:cNvPr id="3075" name="コンテンツ プレースホルダ 2"/>
          <p:cNvSpPr>
            <a:spLocks noGrp="1"/>
          </p:cNvSpPr>
          <p:nvPr>
            <p:ph idx="1"/>
          </p:nvPr>
        </p:nvSpPr>
        <p:spPr>
          <a:xfrm>
            <a:off x="457200" y="1268413"/>
            <a:ext cx="8229600" cy="5040312"/>
          </a:xfrm>
        </p:spPr>
        <p:txBody>
          <a:bodyPr/>
          <a:lstStyle/>
          <a:p>
            <a:r>
              <a:rPr lang="ja-JP" altLang="ja-JP" dirty="0" smtClean="0"/>
              <a:t>値</a:t>
            </a:r>
            <a:r>
              <a:rPr lang="ja-JP" altLang="en-US" dirty="0" smtClean="0"/>
              <a:t>の</a:t>
            </a:r>
            <a:r>
              <a:rPr lang="ja-JP" altLang="ja-JP" dirty="0" smtClean="0"/>
              <a:t>代入</a:t>
            </a:r>
            <a:endParaRPr lang="en-US" altLang="ja-JP" dirty="0" smtClean="0"/>
          </a:p>
          <a:p>
            <a:pPr lvl="1"/>
            <a:r>
              <a:rPr lang="ja-JP" altLang="ja-JP" dirty="0" smtClean="0"/>
              <a:t>「</a:t>
            </a:r>
            <a:r>
              <a:rPr lang="en-US" altLang="ja-JP" dirty="0" smtClean="0"/>
              <a:t>=</a:t>
            </a:r>
            <a:r>
              <a:rPr lang="ja-JP" altLang="ja-JP" dirty="0" smtClean="0"/>
              <a:t>」</a:t>
            </a:r>
            <a:r>
              <a:rPr lang="en-US" altLang="ja-JP" dirty="0" smtClean="0"/>
              <a:t>(</a:t>
            </a:r>
            <a:r>
              <a:rPr lang="ja-JP" altLang="ja-JP" dirty="0" smtClean="0"/>
              <a:t>イコール</a:t>
            </a:r>
            <a:r>
              <a:rPr lang="en-US" altLang="ja-JP" dirty="0" smtClean="0"/>
              <a:t>)</a:t>
            </a:r>
            <a:r>
              <a:rPr lang="ja-JP" altLang="ja-JP" dirty="0" smtClean="0"/>
              <a:t>を</a:t>
            </a:r>
            <a:r>
              <a:rPr lang="ja-JP" altLang="en-US" dirty="0" smtClean="0"/>
              <a:t>使う</a:t>
            </a:r>
            <a:endParaRPr lang="en-US" altLang="ja-JP" dirty="0" smtClean="0"/>
          </a:p>
          <a:p>
            <a:pPr lvl="1"/>
            <a:r>
              <a:rPr lang="ja-JP" altLang="en-US" dirty="0" smtClean="0"/>
              <a:t>「</a:t>
            </a:r>
            <a:r>
              <a:rPr lang="en-US" altLang="ja-JP" dirty="0" smtClean="0"/>
              <a:t>=</a:t>
            </a:r>
            <a:r>
              <a:rPr lang="ja-JP" altLang="en-US" dirty="0" smtClean="0"/>
              <a:t>」</a:t>
            </a:r>
            <a:r>
              <a:rPr lang="ja-JP" altLang="ja-JP" dirty="0" smtClean="0"/>
              <a:t>の前後に空白を入れ</a:t>
            </a:r>
            <a:r>
              <a:rPr lang="ja-JP" altLang="en-US" dirty="0" smtClean="0"/>
              <a:t>てはいけない</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smtClean="0">
                <a:latin typeface="ＭＳ ゴシック" pitchFamily="49" charset="-128"/>
                <a:ea typeface="ＭＳ ゴシック" pitchFamily="49" charset="-128"/>
              </a:rPr>
              <a:t>FOO</a:t>
            </a:r>
            <a:r>
              <a:rPr lang="en-US" altLang="ja-JP" sz="2800" dirty="0" smtClean="0">
                <a:solidFill>
                  <a:srgbClr val="C00000"/>
                </a:solidFill>
                <a:latin typeface="ＭＳ ゴシック" pitchFamily="49" charset="-128"/>
                <a:ea typeface="ＭＳ ゴシック" pitchFamily="49" charset="-128"/>
              </a:rPr>
              <a:t>=</a:t>
            </a:r>
            <a:r>
              <a:rPr lang="en-US" altLang="ja-JP" sz="2800" dirty="0" smtClean="0">
                <a:latin typeface="ＭＳ ゴシック" pitchFamily="49" charset="-128"/>
                <a:ea typeface="ＭＳ ゴシック" pitchFamily="49" charset="-128"/>
              </a:rPr>
              <a:t>123</a:t>
            </a:r>
          </a:p>
          <a:p>
            <a:r>
              <a:rPr lang="ja-JP" altLang="en-US" dirty="0" smtClean="0"/>
              <a:t>値の参照</a:t>
            </a:r>
            <a:endParaRPr lang="en-US" altLang="ja-JP" dirty="0" smtClean="0"/>
          </a:p>
          <a:p>
            <a:pPr lvl="1"/>
            <a:r>
              <a:rPr lang="ja-JP" altLang="ja-JP" dirty="0" smtClean="0"/>
              <a:t>「</a:t>
            </a:r>
            <a:r>
              <a:rPr lang="en-US" altLang="ja-JP" dirty="0" smtClean="0"/>
              <a:t>$</a:t>
            </a:r>
            <a:r>
              <a:rPr lang="ja-JP" altLang="ja-JP" dirty="0" smtClean="0"/>
              <a:t>」</a:t>
            </a:r>
            <a:r>
              <a:rPr lang="en-US" altLang="ja-JP" dirty="0" smtClean="0"/>
              <a:t>(</a:t>
            </a:r>
            <a:r>
              <a:rPr lang="ja-JP" altLang="ja-JP" dirty="0" smtClean="0"/>
              <a:t>ドル</a:t>
            </a:r>
            <a:r>
              <a:rPr lang="en-US" altLang="ja-JP" dirty="0" smtClean="0"/>
              <a:t>)</a:t>
            </a:r>
            <a:r>
              <a:rPr lang="ja-JP" altLang="ja-JP" dirty="0" smtClean="0"/>
              <a:t>を使</a:t>
            </a:r>
            <a:r>
              <a:rPr lang="ja-JP" altLang="en-US" dirty="0" smtClean="0"/>
              <a:t>う</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smtClean="0">
                <a:latin typeface="ＭＳ ゴシック" pitchFamily="49" charset="-128"/>
                <a:ea typeface="ＭＳ ゴシック" pitchFamily="49" charset="-128"/>
              </a:rPr>
              <a:t>echo </a:t>
            </a:r>
            <a:r>
              <a:rPr lang="en-US" altLang="ja-JP" sz="2800" dirty="0" smtClean="0">
                <a:solidFill>
                  <a:srgbClr val="C00000"/>
                </a:solidFill>
                <a:latin typeface="ＭＳ ゴシック" pitchFamily="49" charset="-128"/>
                <a:ea typeface="ＭＳ ゴシック" pitchFamily="49" charset="-128"/>
              </a:rPr>
              <a:t>$</a:t>
            </a:r>
            <a:r>
              <a:rPr lang="en-US" altLang="ja-JP" sz="2800" dirty="0" smtClean="0">
                <a:latin typeface="ＭＳ ゴシック" pitchFamily="49" charset="-128"/>
                <a:ea typeface="ＭＳ ゴシック" pitchFamily="49" charset="-128"/>
              </a:rPr>
              <a:t>FOO</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123</a:t>
            </a:r>
            <a:endParaRPr lang="en-US" altLang="ja-JP" sz="2400" dirty="0" smtClean="0"/>
          </a:p>
          <a:p>
            <a:pPr>
              <a:buNone/>
            </a:pPr>
            <a:endParaRPr lang="en-US" altLang="ja-JP" sz="2400" dirty="0" smtClean="0">
              <a:latin typeface="ＭＳ ゴシック" pitchFamily="49" charset="-128"/>
              <a:ea typeface="ＭＳ ゴシック" pitchFamily="49" charset="-128"/>
            </a:endParaRP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71</a:t>
            </a:fld>
            <a:endParaRPr lang="ja-JP" altLang="en-US" dirty="0"/>
          </a:p>
        </p:txBody>
      </p:sp>
      <p:grpSp>
        <p:nvGrpSpPr>
          <p:cNvPr id="12" name="グループ化 11"/>
          <p:cNvGrpSpPr/>
          <p:nvPr/>
        </p:nvGrpSpPr>
        <p:grpSpPr>
          <a:xfrm>
            <a:off x="5796136" y="4005064"/>
            <a:ext cx="2232248" cy="2376264"/>
            <a:chOff x="6012160" y="3861048"/>
            <a:chExt cx="2232248" cy="2376264"/>
          </a:xfrm>
        </p:grpSpPr>
        <p:sp>
          <p:nvSpPr>
            <p:cNvPr id="5" name="直方体 4"/>
            <p:cNvSpPr/>
            <p:nvPr/>
          </p:nvSpPr>
          <p:spPr>
            <a:xfrm>
              <a:off x="6012160" y="5013176"/>
              <a:ext cx="1656184" cy="1224136"/>
            </a:xfrm>
            <a:prstGeom prst="cub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tx1"/>
                  </a:solidFill>
                </a:rPr>
                <a:t>FOO</a:t>
              </a:r>
              <a:endParaRPr kumimoji="1" lang="ja-JP" altLang="en-US" sz="2400" dirty="0">
                <a:solidFill>
                  <a:schemeClr val="tx1"/>
                </a:solidFill>
              </a:endParaRPr>
            </a:p>
          </p:txBody>
        </p:sp>
        <p:sp>
          <p:nvSpPr>
            <p:cNvPr id="6" name="テキスト ボックス 5"/>
            <p:cNvSpPr txBox="1"/>
            <p:nvPr/>
          </p:nvSpPr>
          <p:spPr>
            <a:xfrm>
              <a:off x="7598077" y="3861048"/>
              <a:ext cx="646331" cy="461665"/>
            </a:xfrm>
            <a:prstGeom prst="rect">
              <a:avLst/>
            </a:prstGeom>
            <a:noFill/>
          </p:spPr>
          <p:txBody>
            <a:bodyPr wrap="none" rtlCol="0">
              <a:spAutoFit/>
            </a:bodyPr>
            <a:lstStyle/>
            <a:p>
              <a:r>
                <a:rPr kumimoji="1" lang="en-US" altLang="ja-JP" sz="2400" dirty="0" smtClean="0">
                  <a:latin typeface="+mn-lt"/>
                  <a:ea typeface="+mn-ea"/>
                </a:rPr>
                <a:t>123</a:t>
              </a:r>
              <a:endParaRPr kumimoji="1" lang="ja-JP" altLang="en-US" sz="2400" dirty="0">
                <a:latin typeface="+mn-lt"/>
                <a:ea typeface="+mn-ea"/>
              </a:endParaRPr>
            </a:p>
          </p:txBody>
        </p:sp>
        <p:sp>
          <p:nvSpPr>
            <p:cNvPr id="7" name="フリーフォーム 6"/>
            <p:cNvSpPr/>
            <p:nvPr/>
          </p:nvSpPr>
          <p:spPr>
            <a:xfrm>
              <a:off x="7135918" y="4149080"/>
              <a:ext cx="464949" cy="728421"/>
            </a:xfrm>
            <a:custGeom>
              <a:avLst/>
              <a:gdLst>
                <a:gd name="connsiteX0" fmla="*/ 464949 w 464949"/>
                <a:gd name="connsiteY0" fmla="*/ 0 h 728421"/>
                <a:gd name="connsiteX1" fmla="*/ 139485 w 464949"/>
                <a:gd name="connsiteY1" fmla="*/ 294468 h 728421"/>
                <a:gd name="connsiteX2" fmla="*/ 0 w 464949"/>
                <a:gd name="connsiteY2" fmla="*/ 728421 h 728421"/>
              </a:gdLst>
              <a:ahLst/>
              <a:cxnLst>
                <a:cxn ang="0">
                  <a:pos x="connsiteX0" y="connsiteY0"/>
                </a:cxn>
                <a:cxn ang="0">
                  <a:pos x="connsiteX1" y="connsiteY1"/>
                </a:cxn>
                <a:cxn ang="0">
                  <a:pos x="connsiteX2" y="connsiteY2"/>
                </a:cxn>
              </a:cxnLst>
              <a:rect l="l" t="t" r="r" b="b"/>
              <a:pathLst>
                <a:path w="464949" h="728421">
                  <a:moveTo>
                    <a:pt x="464949" y="0"/>
                  </a:moveTo>
                  <a:cubicBezTo>
                    <a:pt x="340963" y="86532"/>
                    <a:pt x="216977" y="173065"/>
                    <a:pt x="139485" y="294468"/>
                  </a:cubicBezTo>
                  <a:cubicBezTo>
                    <a:pt x="61994" y="415872"/>
                    <a:pt x="30997" y="572146"/>
                    <a:pt x="0" y="728421"/>
                  </a:cubicBezTo>
                </a:path>
              </a:pathLst>
            </a:cu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変数</a:t>
            </a:r>
          </a:p>
        </p:txBody>
      </p:sp>
      <p:sp>
        <p:nvSpPr>
          <p:cNvPr id="3075" name="コンテンツ プレースホルダ 2"/>
          <p:cNvSpPr>
            <a:spLocks noGrp="1"/>
          </p:cNvSpPr>
          <p:nvPr>
            <p:ph idx="1"/>
          </p:nvPr>
        </p:nvSpPr>
        <p:spPr>
          <a:xfrm>
            <a:off x="457200" y="1268413"/>
            <a:ext cx="8229600" cy="5040312"/>
          </a:xfrm>
        </p:spPr>
        <p:txBody>
          <a:bodyPr/>
          <a:lstStyle/>
          <a:p>
            <a:r>
              <a:rPr lang="ja-JP" altLang="ja-JP" dirty="0" smtClean="0"/>
              <a:t>変数には「シェル変数」と「環境変数」</a:t>
            </a:r>
            <a:r>
              <a:rPr lang="ja-JP" altLang="en-US" dirty="0" smtClean="0"/>
              <a:t>がある</a:t>
            </a:r>
            <a:endParaRPr lang="en-US" altLang="ja-JP" dirty="0" smtClean="0"/>
          </a:p>
          <a:p>
            <a:pPr lvl="1"/>
            <a:r>
              <a:rPr lang="ja-JP" altLang="ja-JP" dirty="0" smtClean="0"/>
              <a:t>シェル変数</a:t>
            </a:r>
            <a:endParaRPr lang="en-US" altLang="ja-JP" dirty="0" smtClean="0"/>
          </a:p>
          <a:p>
            <a:pPr lvl="2"/>
            <a:r>
              <a:rPr lang="ja-JP" altLang="en-US" dirty="0" smtClean="0"/>
              <a:t>シェルが独自に保持</a:t>
            </a:r>
            <a:endParaRPr lang="en-US" altLang="ja-JP" dirty="0" smtClean="0"/>
          </a:p>
          <a:p>
            <a:pPr lvl="2"/>
            <a:r>
              <a:rPr lang="ja-JP" altLang="ja-JP" dirty="0" smtClean="0"/>
              <a:t>現在実行中のシェルでのみ有効</a:t>
            </a:r>
            <a:endParaRPr lang="en-US" altLang="ja-JP" dirty="0" smtClean="0"/>
          </a:p>
          <a:p>
            <a:pPr lvl="1"/>
            <a:r>
              <a:rPr lang="ja-JP" altLang="ja-JP" dirty="0" smtClean="0"/>
              <a:t>環境変数</a:t>
            </a:r>
            <a:endParaRPr lang="en-US" altLang="ja-JP" dirty="0" smtClean="0"/>
          </a:p>
          <a:p>
            <a:pPr lvl="2"/>
            <a:r>
              <a:rPr lang="ja-JP" altLang="en-US" dirty="0" smtClean="0"/>
              <a:t>プロセスが値を共有するための仕組み</a:t>
            </a:r>
            <a:endParaRPr lang="en-US" altLang="ja-JP" dirty="0" smtClean="0"/>
          </a:p>
          <a:p>
            <a:pPr lvl="2"/>
            <a:r>
              <a:rPr lang="ja-JP" altLang="ja-JP" dirty="0" smtClean="0"/>
              <a:t>現在実行中のシェルだけでなく、シェルから実行</a:t>
            </a:r>
            <a:r>
              <a:rPr lang="ja-JP" altLang="en-US" dirty="0" smtClean="0"/>
              <a:t>した</a:t>
            </a:r>
            <a:r>
              <a:rPr lang="en-US" altLang="ja-JP" dirty="0" smtClean="0"/>
              <a:t/>
            </a:r>
            <a:br>
              <a:rPr lang="en-US" altLang="ja-JP" dirty="0" smtClean="0"/>
            </a:br>
            <a:r>
              <a:rPr lang="ja-JP" altLang="en-US" dirty="0" smtClean="0"/>
              <a:t>プロセス</a:t>
            </a:r>
            <a:r>
              <a:rPr lang="ja-JP" altLang="ja-JP" dirty="0" smtClean="0"/>
              <a:t>においても有効</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72</a:t>
            </a:fld>
            <a:endParaRPr lang="ja-JP"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変数</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環境変数の設定</a:t>
            </a:r>
            <a:endParaRPr lang="en-US" altLang="ja-JP" dirty="0" smtClean="0"/>
          </a:p>
          <a:p>
            <a:pPr lvl="1"/>
            <a:r>
              <a:rPr lang="en-US" altLang="ja-JP" dirty="0" smtClean="0"/>
              <a:t>bash</a:t>
            </a:r>
            <a:r>
              <a:rPr lang="ja-JP" altLang="ja-JP" dirty="0" smtClean="0"/>
              <a:t>では</a:t>
            </a:r>
            <a:r>
              <a:rPr lang="en-US" altLang="ja-JP" dirty="0" smtClean="0"/>
              <a:t>export</a:t>
            </a:r>
            <a:r>
              <a:rPr lang="ja-JP" altLang="ja-JP" dirty="0" smtClean="0"/>
              <a:t>コマンドを</a:t>
            </a:r>
            <a:r>
              <a:rPr lang="ja-JP" altLang="en-US" dirty="0" smtClean="0"/>
              <a:t>使う</a:t>
            </a:r>
            <a:endParaRPr lang="en-US" altLang="ja-JP" dirty="0" smtClean="0"/>
          </a:p>
          <a:p>
            <a:pPr>
              <a:buNone/>
            </a:pPr>
            <a:r>
              <a:rPr lang="en-US" altLang="ja-JP" sz="2800" dirty="0" smtClean="0">
                <a:latin typeface="ＭＳ ゴシック" pitchFamily="49" charset="-128"/>
                <a:ea typeface="ＭＳ ゴシック" pitchFamily="49" charset="-128"/>
              </a:rPr>
              <a:t>	$ FOO=123</a:t>
            </a:r>
            <a:endParaRPr lang="ja-JP" altLang="ja-JP" sz="2800" dirty="0" smtClean="0">
              <a:latin typeface="ＭＳ ゴシック" pitchFamily="49" charset="-128"/>
              <a:ea typeface="ＭＳ ゴシック" pitchFamily="49" charset="-128"/>
            </a:endParaRPr>
          </a:p>
          <a:p>
            <a:pPr>
              <a:buNone/>
            </a:pPr>
            <a:r>
              <a:rPr lang="en-US" altLang="ja-JP" sz="2800" dirty="0" smtClean="0">
                <a:latin typeface="ＭＳ ゴシック" pitchFamily="49" charset="-128"/>
                <a:ea typeface="ＭＳ ゴシック" pitchFamily="49" charset="-128"/>
              </a:rPr>
              <a:t>	$ </a:t>
            </a:r>
            <a:r>
              <a:rPr lang="en-US" altLang="ja-JP" sz="2800" dirty="0" smtClean="0">
                <a:solidFill>
                  <a:srgbClr val="C00000"/>
                </a:solidFill>
                <a:latin typeface="ＭＳ ゴシック" pitchFamily="49" charset="-128"/>
                <a:ea typeface="ＭＳ ゴシック" pitchFamily="49" charset="-128"/>
              </a:rPr>
              <a:t>export</a:t>
            </a:r>
            <a:r>
              <a:rPr lang="en-US" altLang="ja-JP" sz="2800" dirty="0" smtClean="0">
                <a:latin typeface="ＭＳ ゴシック" pitchFamily="49" charset="-128"/>
                <a:ea typeface="ＭＳ ゴシック" pitchFamily="49" charset="-128"/>
              </a:rPr>
              <a:t> FOO</a:t>
            </a:r>
          </a:p>
          <a:p>
            <a:r>
              <a:rPr lang="ja-JP" altLang="en-US" dirty="0" smtClean="0">
                <a:solidFill>
                  <a:prstClr val="black"/>
                </a:solidFill>
              </a:rPr>
              <a:t>まとめて実行することもできる</a:t>
            </a:r>
            <a:endParaRPr lang="en-US" altLang="ja-JP" sz="2800" dirty="0" smtClean="0">
              <a:latin typeface="ＭＳ ゴシック" pitchFamily="49" charset="-128"/>
              <a:ea typeface="ＭＳ ゴシック" pitchFamily="49" charset="-128"/>
            </a:endParaRPr>
          </a:p>
          <a:p>
            <a:pPr>
              <a:buNone/>
            </a:pPr>
            <a:r>
              <a:rPr lang="en-US" altLang="ja-JP" sz="2800" dirty="0" smtClean="0">
                <a:latin typeface="ＭＳ ゴシック" pitchFamily="49" charset="-128"/>
                <a:ea typeface="ＭＳ ゴシック" pitchFamily="49" charset="-128"/>
              </a:rPr>
              <a:t>	$ export FOO=123</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73</a:t>
            </a:fld>
            <a:endParaRPr lang="ja-JP"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変数</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シェル変数の有効範囲</a:t>
            </a:r>
            <a:endParaRPr lang="en-US" altLang="ja-JP" dirty="0" smtClean="0"/>
          </a:p>
          <a:p>
            <a:pPr>
              <a:buNone/>
            </a:pPr>
            <a:r>
              <a:rPr lang="en-US" altLang="ja-JP" sz="2800" dirty="0" smtClean="0">
                <a:latin typeface="ＭＳ ゴシック" pitchFamily="49" charset="-128"/>
                <a:ea typeface="ＭＳ ゴシック" pitchFamily="49" charset="-128"/>
              </a:rPr>
              <a:t>	$ FOO=123</a:t>
            </a:r>
          </a:p>
          <a:p>
            <a:pPr>
              <a:buNone/>
            </a:pPr>
            <a:r>
              <a:rPr lang="en-US" altLang="ja-JP" sz="2800" dirty="0" smtClean="0">
                <a:latin typeface="ＭＳ ゴシック" pitchFamily="49" charset="-128"/>
                <a:ea typeface="ＭＳ ゴシック" pitchFamily="49" charset="-128"/>
              </a:rPr>
              <a:t>	$ echo $FOO</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123</a:t>
            </a:r>
          </a:p>
          <a:p>
            <a:pPr>
              <a:buNone/>
            </a:pPr>
            <a:r>
              <a:rPr lang="en-US" altLang="ja-JP" sz="2800" dirty="0" smtClean="0">
                <a:latin typeface="ＭＳ ゴシック" pitchFamily="49" charset="-128"/>
                <a:ea typeface="ＭＳ ゴシック" pitchFamily="49" charset="-128"/>
              </a:rPr>
              <a:t>	$ bash</a:t>
            </a:r>
          </a:p>
          <a:p>
            <a:pPr>
              <a:buNone/>
            </a:pPr>
            <a:r>
              <a:rPr lang="en-US" altLang="ja-JP" sz="2800" dirty="0" smtClean="0">
                <a:latin typeface="ＭＳ ゴシック" pitchFamily="49" charset="-128"/>
                <a:ea typeface="ＭＳ ゴシック" pitchFamily="49" charset="-128"/>
              </a:rPr>
              <a:t>	$ echo $FOO</a:t>
            </a:r>
          </a:p>
          <a:p>
            <a:pPr>
              <a:buNone/>
            </a:pPr>
            <a:r>
              <a:rPr lang="en-US" altLang="ja-JP" sz="2800" dirty="0" smtClean="0">
                <a:latin typeface="ＭＳ ゴシック" pitchFamily="49" charset="-128"/>
                <a:ea typeface="ＭＳ ゴシック" pitchFamily="49" charset="-128"/>
              </a:rPr>
              <a:t>	</a:t>
            </a:r>
          </a:p>
          <a:p>
            <a:pPr>
              <a:buNone/>
            </a:pPr>
            <a:r>
              <a:rPr lang="en-US" altLang="ja-JP" sz="2800" dirty="0" smtClean="0">
                <a:latin typeface="ＭＳ ゴシック" pitchFamily="49" charset="-128"/>
                <a:ea typeface="ＭＳ ゴシック" pitchFamily="49" charset="-128"/>
              </a:rPr>
              <a:t>	$ exit</a:t>
            </a:r>
          </a:p>
          <a:p>
            <a:pPr>
              <a:buNone/>
            </a:pPr>
            <a:r>
              <a:rPr lang="en-US" altLang="ja-JP" sz="2800" dirty="0" smtClean="0">
                <a:latin typeface="ＭＳ ゴシック" pitchFamily="49" charset="-128"/>
                <a:ea typeface="ＭＳ ゴシック" pitchFamily="49" charset="-128"/>
              </a:rPr>
              <a:t>	$ echo $FOO</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123</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74</a:t>
            </a:fld>
            <a:endParaRPr lang="ja-JP"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変数</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環境変数の有効範囲</a:t>
            </a:r>
            <a:endParaRPr lang="en-US" altLang="ja-JP" dirty="0" smtClean="0"/>
          </a:p>
          <a:p>
            <a:pPr>
              <a:buNone/>
            </a:pPr>
            <a:r>
              <a:rPr lang="en-US" altLang="ja-JP" sz="2800" dirty="0" smtClean="0">
                <a:latin typeface="ＭＳ ゴシック" pitchFamily="49" charset="-128"/>
                <a:ea typeface="ＭＳ ゴシック" pitchFamily="49" charset="-128"/>
              </a:rPr>
              <a:t>	$ export BAR=456</a:t>
            </a:r>
          </a:p>
          <a:p>
            <a:pPr>
              <a:buNone/>
            </a:pPr>
            <a:r>
              <a:rPr lang="en-US" altLang="ja-JP" sz="2800" dirty="0" smtClean="0">
                <a:latin typeface="ＭＳ ゴシック" pitchFamily="49" charset="-128"/>
                <a:ea typeface="ＭＳ ゴシック" pitchFamily="49" charset="-128"/>
              </a:rPr>
              <a:t>	$ echo $BAR</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456</a:t>
            </a:r>
          </a:p>
          <a:p>
            <a:pPr>
              <a:buNone/>
            </a:pPr>
            <a:r>
              <a:rPr lang="en-US" altLang="ja-JP" sz="2800" dirty="0" smtClean="0">
                <a:latin typeface="ＭＳ ゴシック" pitchFamily="49" charset="-128"/>
                <a:ea typeface="ＭＳ ゴシック" pitchFamily="49" charset="-128"/>
              </a:rPr>
              <a:t>	$ bash</a:t>
            </a:r>
          </a:p>
          <a:p>
            <a:pPr>
              <a:buNone/>
            </a:pPr>
            <a:r>
              <a:rPr lang="en-US" altLang="ja-JP" sz="2800" dirty="0" smtClean="0">
                <a:latin typeface="ＭＳ ゴシック" pitchFamily="49" charset="-128"/>
                <a:ea typeface="ＭＳ ゴシック" pitchFamily="49" charset="-128"/>
              </a:rPr>
              <a:t>	$ echo $BAR</a:t>
            </a:r>
          </a:p>
          <a:p>
            <a:pPr>
              <a:buNone/>
            </a:pPr>
            <a:r>
              <a:rPr lang="en-US" altLang="ja-JP" sz="2800" dirty="0" smtClean="0">
                <a:latin typeface="ＭＳ ゴシック" pitchFamily="49" charset="-128"/>
                <a:ea typeface="ＭＳ ゴシック" pitchFamily="49" charset="-128"/>
              </a:rPr>
              <a:t>	</a:t>
            </a:r>
            <a:r>
              <a:rPr lang="en-US" altLang="ja-JP" sz="2400" dirty="0" smtClean="0">
                <a:solidFill>
                  <a:srgbClr val="C00000"/>
                </a:solidFill>
                <a:latin typeface="ＭＳ ゴシック" pitchFamily="49" charset="-128"/>
                <a:ea typeface="ＭＳ ゴシック" pitchFamily="49" charset="-128"/>
              </a:rPr>
              <a:t>456</a:t>
            </a:r>
          </a:p>
          <a:p>
            <a:pPr>
              <a:buNone/>
            </a:pPr>
            <a:r>
              <a:rPr lang="en-US" altLang="ja-JP" sz="2800" dirty="0" smtClean="0">
                <a:latin typeface="ＭＳ ゴシック" pitchFamily="49" charset="-128"/>
                <a:ea typeface="ＭＳ ゴシック" pitchFamily="49" charset="-128"/>
              </a:rPr>
              <a:t>	$ exit</a:t>
            </a:r>
          </a:p>
          <a:p>
            <a:pPr>
              <a:buNone/>
            </a:pPr>
            <a:r>
              <a:rPr lang="en-US" altLang="ja-JP" sz="2800" dirty="0" smtClean="0">
                <a:latin typeface="ＭＳ ゴシック" pitchFamily="49" charset="-128"/>
                <a:ea typeface="ＭＳ ゴシック" pitchFamily="49" charset="-128"/>
              </a:rPr>
              <a:t>	$ echo $BAR</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456</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75</a:t>
            </a:fld>
            <a:endParaRPr lang="ja-JP" alt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シェルの機能</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latin typeface="+mn-ea"/>
                <a:cs typeface="Courier New" pitchFamily="49" charset="0"/>
              </a:rPr>
              <a:t>標準入出力</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変数</a:t>
            </a:r>
            <a:endParaRPr lang="en-US" altLang="ja-JP" dirty="0" smtClean="0">
              <a:solidFill>
                <a:schemeClr val="bg1">
                  <a:lumMod val="85000"/>
                </a:schemeClr>
              </a:solidFill>
              <a:latin typeface="+mn-ea"/>
              <a:cs typeface="Courier New" pitchFamily="49" charset="0"/>
            </a:endParaRPr>
          </a:p>
          <a:p>
            <a:r>
              <a:rPr lang="ja-JP" altLang="en-US" dirty="0" smtClean="0">
                <a:latin typeface="+mn-ea"/>
                <a:cs typeface="Courier New" pitchFamily="49" charset="0"/>
              </a:rPr>
              <a:t>メタキャラクタ</a:t>
            </a:r>
            <a:endParaRPr lang="en-US" altLang="ja-JP" dirty="0" smtClean="0">
              <a:latin typeface="+mn-ea"/>
              <a:cs typeface="Courier New" pitchFamily="49" charset="0"/>
            </a:endParaRPr>
          </a:p>
          <a:p>
            <a:r>
              <a:rPr lang="ja-JP" altLang="en-US" dirty="0" smtClean="0">
                <a:solidFill>
                  <a:schemeClr val="bg1">
                    <a:lumMod val="85000"/>
                  </a:schemeClr>
                </a:solidFill>
                <a:latin typeface="+mn-ea"/>
                <a:cs typeface="Courier New" pitchFamily="49" charset="0"/>
              </a:rPr>
              <a:t>クォーティング</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コマンド展開</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シェルスクリプト</a:t>
            </a:r>
            <a:endParaRPr lang="en-US" altLang="ja-JP" dirty="0" smtClean="0">
              <a:solidFill>
                <a:schemeClr val="bg1">
                  <a:lumMod val="85000"/>
                </a:schemeClr>
              </a:solidFill>
              <a:latin typeface="+mn-ea"/>
              <a:cs typeface="Courier New" pitchFamily="49" charset="0"/>
            </a:endParaRPr>
          </a:p>
          <a:p>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sz="2800" dirty="0" smtClean="0">
              <a:latin typeface="ＭＳ ゴシック" pitchFamily="49" charset="-128"/>
              <a:ea typeface="ＭＳ ゴシック" pitchFamily="49" charset="-128"/>
              <a:cs typeface="Courier New" pitchFamily="49" charset="0"/>
            </a:endParaRPr>
          </a:p>
        </p:txBody>
      </p:sp>
      <p:sp>
        <p:nvSpPr>
          <p:cNvPr id="4" name="スライド番号プレースホルダ 3"/>
          <p:cNvSpPr>
            <a:spLocks noGrp="1"/>
          </p:cNvSpPr>
          <p:nvPr>
            <p:ph type="sldNum" sz="quarter" idx="12"/>
          </p:nvPr>
        </p:nvSpPr>
        <p:spPr>
          <a:xfrm>
            <a:off x="6553200" y="6356350"/>
            <a:ext cx="2133600" cy="365125"/>
          </a:xfrm>
        </p:spPr>
        <p:txBody>
          <a:bodyPr/>
          <a:lstStyle/>
          <a:p>
            <a:pPr>
              <a:defRPr/>
            </a:pPr>
            <a:fld id="{972A670F-227B-4142-9A65-F3442E210391}" type="slidenum">
              <a:rPr lang="ja-JP" altLang="en-US"/>
              <a:pPr>
                <a:defRPr/>
              </a:pPr>
              <a:t>76</a:t>
            </a:fld>
            <a:endParaRPr lang="ja-JP" alt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メタキャラクタ</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ファイル名の展開に利用される特殊文字</a:t>
            </a:r>
            <a:endParaRPr lang="en-US" altLang="ja-JP" dirty="0" smtClean="0"/>
          </a:p>
          <a:p>
            <a:pPr lvl="1"/>
            <a:r>
              <a:rPr lang="ja-JP" altLang="en-US" dirty="0" smtClean="0"/>
              <a:t>複数のファイルを効率よく指定できる</a:t>
            </a:r>
            <a:endParaRPr lang="en-US" altLang="ja-JP" dirty="0" smtClean="0"/>
          </a:p>
          <a:p>
            <a:pPr lvl="2"/>
            <a:r>
              <a:rPr lang="en-US" altLang="ja-JP" dirty="0" smtClean="0"/>
              <a:t>*(</a:t>
            </a:r>
            <a:r>
              <a:rPr lang="ja-JP" altLang="en-US" dirty="0" smtClean="0"/>
              <a:t>アスタリスク</a:t>
            </a:r>
            <a:r>
              <a:rPr lang="en-US" altLang="ja-JP" dirty="0" smtClean="0"/>
              <a:t>) </a:t>
            </a:r>
          </a:p>
          <a:p>
            <a:pPr lvl="3"/>
            <a:r>
              <a:rPr lang="ja-JP" altLang="en-US" dirty="0" smtClean="0"/>
              <a:t>任意個数の文字列</a:t>
            </a:r>
            <a:r>
              <a:rPr lang="en-US" altLang="ja-JP" dirty="0" smtClean="0"/>
              <a:t>(0</a:t>
            </a:r>
            <a:r>
              <a:rPr lang="ja-JP" altLang="en-US" dirty="0" smtClean="0"/>
              <a:t>個以上</a:t>
            </a:r>
            <a:r>
              <a:rPr lang="en-US" altLang="ja-JP" dirty="0" smtClean="0"/>
              <a:t>)</a:t>
            </a:r>
            <a:r>
              <a:rPr lang="ja-JP" altLang="en-US" dirty="0" smtClean="0"/>
              <a:t>を意味する</a:t>
            </a:r>
            <a:endParaRPr lang="en-US" altLang="ja-JP" dirty="0" smtClean="0"/>
          </a:p>
          <a:p>
            <a:pPr lvl="2"/>
            <a:r>
              <a:rPr lang="en-US" altLang="ja-JP" dirty="0" smtClean="0"/>
              <a:t>?(</a:t>
            </a:r>
            <a:r>
              <a:rPr lang="ja-JP" altLang="en-US" dirty="0" smtClean="0"/>
              <a:t>クエスチョン</a:t>
            </a:r>
            <a:r>
              <a:rPr lang="en-US" altLang="ja-JP" dirty="0" smtClean="0"/>
              <a:t>) </a:t>
            </a:r>
          </a:p>
          <a:p>
            <a:pPr lvl="3"/>
            <a:r>
              <a:rPr lang="ja-JP" altLang="en-US" dirty="0" smtClean="0"/>
              <a:t>任意の</a:t>
            </a:r>
            <a:r>
              <a:rPr lang="en-US" altLang="ja-JP" dirty="0" smtClean="0"/>
              <a:t>1</a:t>
            </a:r>
            <a:r>
              <a:rPr lang="ja-JP" altLang="en-US" dirty="0" smtClean="0"/>
              <a:t>文字を意味する</a:t>
            </a:r>
            <a:endParaRPr lang="en-US" altLang="ja-JP" dirty="0" smtClean="0"/>
          </a:p>
          <a:p>
            <a:pPr lvl="2"/>
            <a:r>
              <a:rPr lang="en-US" altLang="ja-JP" dirty="0" smtClean="0"/>
              <a:t>[](</a:t>
            </a:r>
            <a:r>
              <a:rPr lang="ja-JP" altLang="en-US" dirty="0" smtClean="0"/>
              <a:t>角括弧</a:t>
            </a:r>
            <a:r>
              <a:rPr lang="en-US" altLang="ja-JP" dirty="0" smtClean="0"/>
              <a:t>)</a:t>
            </a:r>
          </a:p>
          <a:p>
            <a:pPr lvl="3"/>
            <a:r>
              <a:rPr lang="en-US" altLang="ja-JP" dirty="0" smtClean="0"/>
              <a:t> </a:t>
            </a:r>
            <a:r>
              <a:rPr lang="ja-JP" altLang="en-US" dirty="0" smtClean="0"/>
              <a:t>括弧内のどれかの</a:t>
            </a:r>
            <a:r>
              <a:rPr lang="en-US" altLang="ja-JP" dirty="0" smtClean="0"/>
              <a:t>1</a:t>
            </a:r>
            <a:r>
              <a:rPr lang="ja-JP" altLang="en-US" dirty="0" smtClean="0"/>
              <a:t>文字を意味する</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77</a:t>
            </a:fld>
            <a:endParaRPr lang="ja-JP" alt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メタキャラクタ</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a:t>
            </a:r>
            <a:r>
              <a:rPr lang="ja-JP" altLang="en-US" dirty="0" smtClean="0"/>
              <a:t>アスタリスク</a:t>
            </a:r>
            <a:r>
              <a:rPr lang="en-US" altLang="ja-JP" dirty="0" smtClean="0"/>
              <a:t>)</a:t>
            </a:r>
          </a:p>
          <a:p>
            <a:pPr lvl="1"/>
            <a:r>
              <a:rPr lang="ja-JP" altLang="en-US" dirty="0" smtClean="0"/>
              <a:t>任意個数の文字列</a:t>
            </a:r>
            <a:r>
              <a:rPr lang="en-US" altLang="ja-JP" dirty="0" smtClean="0"/>
              <a:t>(0</a:t>
            </a:r>
            <a:r>
              <a:rPr lang="ja-JP" altLang="en-US" dirty="0" smtClean="0"/>
              <a:t>個以上</a:t>
            </a:r>
            <a:r>
              <a:rPr lang="en-US" altLang="ja-JP" dirty="0" smtClean="0"/>
              <a:t>)</a:t>
            </a:r>
            <a:r>
              <a:rPr lang="ja-JP" altLang="en-US" dirty="0" smtClean="0"/>
              <a:t>を意味する</a:t>
            </a:r>
            <a:r>
              <a:rPr lang="en-US" altLang="ja-JP" dirty="0" smtClean="0"/>
              <a:t>	</a:t>
            </a:r>
          </a:p>
          <a:p>
            <a:r>
              <a:rPr lang="ja-JP" altLang="en-US" dirty="0" smtClean="0"/>
              <a:t>例</a:t>
            </a:r>
            <a:endParaRPr lang="en-US" altLang="ja-JP" dirty="0" smtClean="0"/>
          </a:p>
          <a:p>
            <a:pPr lvl="1"/>
            <a:r>
              <a:rPr lang="ja-JP" altLang="en-US" dirty="0" smtClean="0"/>
              <a:t>最後が</a:t>
            </a:r>
            <a:r>
              <a:rPr lang="en-US" altLang="ja-JP" dirty="0" smtClean="0"/>
              <a:t>.c</a:t>
            </a:r>
            <a:r>
              <a:rPr lang="ja-JP" altLang="en-US" dirty="0" smtClean="0"/>
              <a:t>で終わる全てのファイルを表示</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rPr>
              <a:t>	$ touch test1.c test2.c test3.c test4.c \</a:t>
            </a:r>
          </a:p>
          <a:p>
            <a:pPr>
              <a:buNone/>
            </a:pPr>
            <a:r>
              <a:rPr lang="en-US" altLang="ja-JP" sz="2800" dirty="0" smtClean="0">
                <a:solidFill>
                  <a:prstClr val="black"/>
                </a:solidFill>
                <a:latin typeface="ＭＳ ゴシック" pitchFamily="49" charset="-128"/>
                <a:ea typeface="ＭＳ ゴシック" pitchFamily="49" charset="-128"/>
              </a:rPr>
              <a:t>		</a:t>
            </a:r>
            <a:r>
              <a:rPr lang="en-US" altLang="ja-JP" sz="2800" dirty="0" err="1" smtClean="0">
                <a:solidFill>
                  <a:prstClr val="black"/>
                </a:solidFill>
                <a:latin typeface="ＭＳ ゴシック" pitchFamily="49" charset="-128"/>
                <a:ea typeface="ＭＳ ゴシック" pitchFamily="49" charset="-128"/>
              </a:rPr>
              <a:t>test.c</a:t>
            </a:r>
            <a:endParaRPr lang="en-US" altLang="ja-JP" sz="2800" dirty="0" smtClean="0">
              <a:solidFill>
                <a:prstClr val="black"/>
              </a:solidFill>
              <a:latin typeface="ＭＳ ゴシック" pitchFamily="49" charset="-128"/>
              <a:ea typeface="ＭＳ ゴシック" pitchFamily="49" charset="-128"/>
            </a:endParaRPr>
          </a:p>
          <a:p>
            <a:pPr>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err="1" smtClean="0">
                <a:latin typeface="ＭＳ ゴシック" pitchFamily="49" charset="-128"/>
                <a:ea typeface="ＭＳ ゴシック" pitchFamily="49" charset="-128"/>
              </a:rPr>
              <a:t>ls</a:t>
            </a:r>
            <a:r>
              <a:rPr lang="en-US" altLang="ja-JP" sz="2800" dirty="0" smtClean="0">
                <a:latin typeface="ＭＳ ゴシック" pitchFamily="49" charset="-128"/>
                <a:ea typeface="ＭＳ ゴシック" pitchFamily="49" charset="-128"/>
              </a:rPr>
              <a:t> </a:t>
            </a:r>
            <a:r>
              <a:rPr lang="en-US" altLang="ja-JP" sz="2800" dirty="0" smtClean="0">
                <a:solidFill>
                  <a:srgbClr val="C00000"/>
                </a:solidFill>
                <a:latin typeface="ＭＳ ゴシック" pitchFamily="49" charset="-128"/>
                <a:ea typeface="ＭＳ ゴシック" pitchFamily="49" charset="-128"/>
              </a:rPr>
              <a:t>*</a:t>
            </a:r>
            <a:r>
              <a:rPr lang="en-US" altLang="ja-JP" sz="2800" dirty="0" smtClean="0">
                <a:latin typeface="ＭＳ ゴシック" pitchFamily="49" charset="-128"/>
                <a:ea typeface="ＭＳ ゴシック" pitchFamily="49" charset="-128"/>
              </a:rPr>
              <a:t>.c</a:t>
            </a:r>
          </a:p>
          <a:p>
            <a:pPr>
              <a:buNone/>
            </a:pPr>
            <a:r>
              <a:rPr lang="en-US" altLang="ja-JP" sz="28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test1.c</a:t>
            </a:r>
            <a:r>
              <a:rPr lang="ja-JP" altLang="en-US" sz="2400" dirty="0" smtClean="0">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test2.c  test3.c  test4.c  </a:t>
            </a:r>
            <a:r>
              <a:rPr lang="en-US" altLang="ja-JP" sz="2400" dirty="0" err="1" smtClean="0">
                <a:latin typeface="ＭＳ ゴシック" pitchFamily="49" charset="-128"/>
                <a:ea typeface="ＭＳ ゴシック" pitchFamily="49" charset="-128"/>
              </a:rPr>
              <a:t>test.c</a:t>
            </a:r>
            <a:endParaRPr lang="en-US" altLang="ja-JP" sz="2400" dirty="0" smtClean="0">
              <a:latin typeface="ＭＳ ゴシック" pitchFamily="49" charset="-128"/>
              <a:ea typeface="ＭＳ ゴシック" pitchFamily="49" charset="-128"/>
            </a:endParaRP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78</a:t>
            </a:fld>
            <a:endParaRPr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4000" dirty="0" smtClean="0"/>
              <a:t>Linux</a:t>
            </a:r>
            <a:r>
              <a:rPr lang="ja-JP" altLang="en-US" sz="4000" dirty="0" err="1" smtClean="0"/>
              <a:t>が普</a:t>
            </a:r>
            <a:r>
              <a:rPr lang="ja-JP" altLang="en-US" sz="4000" dirty="0" smtClean="0"/>
              <a:t>及した理由</a:t>
            </a:r>
          </a:p>
        </p:txBody>
      </p:sp>
      <p:sp>
        <p:nvSpPr>
          <p:cNvPr id="3075" name="コンテンツ プレースホルダ 2"/>
          <p:cNvSpPr>
            <a:spLocks noGrp="1"/>
          </p:cNvSpPr>
          <p:nvPr>
            <p:ph idx="1"/>
          </p:nvPr>
        </p:nvSpPr>
        <p:spPr>
          <a:xfrm>
            <a:off x="457200" y="1268413"/>
            <a:ext cx="8507288" cy="5040312"/>
          </a:xfrm>
        </p:spPr>
        <p:txBody>
          <a:bodyPr/>
          <a:lstStyle/>
          <a:p>
            <a:r>
              <a:rPr lang="ja-JP" altLang="en-US" dirty="0" smtClean="0"/>
              <a:t>オープンソースとして公開</a:t>
            </a:r>
            <a:endParaRPr lang="en-US" altLang="ja-JP" dirty="0" smtClean="0"/>
          </a:p>
          <a:p>
            <a:pPr lvl="1"/>
            <a:r>
              <a:rPr lang="ja-JP" altLang="en-US" dirty="0" smtClean="0"/>
              <a:t>オープンソース</a:t>
            </a:r>
            <a:endParaRPr lang="en-US" altLang="ja-JP" dirty="0" smtClean="0"/>
          </a:p>
          <a:p>
            <a:pPr lvl="2"/>
            <a:r>
              <a:rPr lang="ja-JP" altLang="en-US" dirty="0" smtClean="0"/>
              <a:t>ソースコードが無償で公開</a:t>
            </a:r>
            <a:endParaRPr lang="en-US" altLang="ja-JP" dirty="0" smtClean="0"/>
          </a:p>
          <a:p>
            <a:pPr lvl="2"/>
            <a:r>
              <a:rPr lang="ja-JP" altLang="en-US" dirty="0" smtClean="0"/>
              <a:t>ソフトウェアを自由に利用、再配布、改良できる</a:t>
            </a:r>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endParaRPr lang="en-US" altLang="ja-JP" dirty="0" smtClean="0"/>
          </a:p>
          <a:p>
            <a:pPr lvl="1"/>
            <a:r>
              <a:rPr lang="en-US" altLang="ja-JP" dirty="0" smtClean="0"/>
              <a:t>Linux</a:t>
            </a:r>
            <a:r>
              <a:rPr lang="ja-JP" altLang="en-US" dirty="0" smtClean="0"/>
              <a:t>の登場で、誰もがフリーな</a:t>
            </a:r>
            <a:r>
              <a:rPr lang="en-US" altLang="ja-JP" dirty="0" smtClean="0"/>
              <a:t>OS</a:t>
            </a:r>
            <a:r>
              <a:rPr lang="ja-JP" altLang="en-US" dirty="0" smtClean="0"/>
              <a:t>を利用可能</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a:t>
            </a:fld>
            <a:endParaRPr lang="ja-JP" altLang="en-US" dirty="0"/>
          </a:p>
        </p:txBody>
      </p:sp>
      <p:grpSp>
        <p:nvGrpSpPr>
          <p:cNvPr id="7" name="グループ化 6"/>
          <p:cNvGrpSpPr/>
          <p:nvPr/>
        </p:nvGrpSpPr>
        <p:grpSpPr>
          <a:xfrm>
            <a:off x="2229053" y="3356992"/>
            <a:ext cx="4685898" cy="2314708"/>
            <a:chOff x="2229053" y="4293096"/>
            <a:chExt cx="4685898" cy="2314708"/>
          </a:xfrm>
        </p:grpSpPr>
        <p:pic>
          <p:nvPicPr>
            <p:cNvPr id="5" name="図 4" descr="オープンコーラ.png"/>
            <p:cNvPicPr>
              <a:picLocks noChangeAspect="1"/>
            </p:cNvPicPr>
            <p:nvPr/>
          </p:nvPicPr>
          <p:blipFill>
            <a:blip r:embed="rId3" cstate="print"/>
            <a:stretch>
              <a:fillRect/>
            </a:stretch>
          </p:blipFill>
          <p:spPr>
            <a:xfrm>
              <a:off x="3832896" y="4293096"/>
              <a:ext cx="1478213" cy="1633425"/>
            </a:xfrm>
            <a:prstGeom prst="rect">
              <a:avLst/>
            </a:prstGeom>
          </p:spPr>
        </p:pic>
        <p:sp>
          <p:nvSpPr>
            <p:cNvPr id="6" name="テキスト ボックス 5"/>
            <p:cNvSpPr txBox="1"/>
            <p:nvPr/>
          </p:nvSpPr>
          <p:spPr>
            <a:xfrm>
              <a:off x="2229053" y="5838363"/>
              <a:ext cx="4685898" cy="769441"/>
            </a:xfrm>
            <a:prstGeom prst="rect">
              <a:avLst/>
            </a:prstGeom>
            <a:noFill/>
            <a:ln w="28575">
              <a:noFill/>
            </a:ln>
          </p:spPr>
          <p:txBody>
            <a:bodyPr wrap="none" rtlCol="0">
              <a:spAutoFit/>
            </a:bodyPr>
            <a:lstStyle/>
            <a:p>
              <a:pPr algn="ctr"/>
              <a:r>
                <a:rPr lang="ja-JP" altLang="en-US" sz="2400" dirty="0" smtClean="0">
                  <a:cs typeface="Arial" pitchFamily="34" charset="0"/>
                </a:rPr>
                <a:t>例</a:t>
              </a:r>
              <a:r>
                <a:rPr lang="en-US" altLang="ja-JP" sz="2400" dirty="0" smtClean="0">
                  <a:cs typeface="Arial" pitchFamily="34" charset="0"/>
                </a:rPr>
                <a:t>) </a:t>
              </a:r>
              <a:r>
                <a:rPr lang="ja-JP" altLang="en-US" sz="2400" dirty="0" smtClean="0">
                  <a:cs typeface="Arial" pitchFamily="34" charset="0"/>
                </a:rPr>
                <a:t>オープンコーラ</a:t>
              </a:r>
              <a:endParaRPr lang="en-US" altLang="ja-JP" sz="2400" dirty="0" smtClean="0">
                <a:cs typeface="Arial" pitchFamily="34" charset="0"/>
              </a:endParaRPr>
            </a:p>
            <a:p>
              <a:r>
                <a:rPr lang="ja-JP" altLang="en-US" sz="2000" dirty="0" smtClean="0">
                  <a:cs typeface="Arial" pitchFamily="34" charset="0"/>
                </a:rPr>
                <a:t>製法が公開され、自由に改良できるコーラ</a:t>
              </a:r>
              <a:endParaRPr lang="en-US" altLang="ja-JP" sz="2000" dirty="0" smtClean="0">
                <a:cs typeface="Arial" pitchFamily="34" charset="0"/>
              </a:endParaRPr>
            </a:p>
          </p:txBody>
        </p:sp>
      </p:gr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メタキャラクタ</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a:t>
            </a:r>
            <a:r>
              <a:rPr lang="ja-JP" altLang="en-US" dirty="0" smtClean="0"/>
              <a:t>クエスチョン</a:t>
            </a:r>
            <a:r>
              <a:rPr lang="en-US" altLang="ja-JP" dirty="0" smtClean="0"/>
              <a:t>)</a:t>
            </a:r>
          </a:p>
          <a:p>
            <a:pPr lvl="1"/>
            <a:r>
              <a:rPr lang="ja-JP" altLang="en-US" dirty="0" smtClean="0"/>
              <a:t>任意の</a:t>
            </a:r>
            <a:r>
              <a:rPr lang="en-US" altLang="ja-JP" dirty="0" smtClean="0"/>
              <a:t>1</a:t>
            </a:r>
            <a:r>
              <a:rPr lang="ja-JP" altLang="en-US" dirty="0" smtClean="0"/>
              <a:t>文字を意味する</a:t>
            </a:r>
            <a:endParaRPr lang="en-US" altLang="ja-JP" dirty="0" smtClean="0"/>
          </a:p>
          <a:p>
            <a:r>
              <a:rPr lang="ja-JP" altLang="en-US" dirty="0" smtClean="0"/>
              <a:t>例</a:t>
            </a:r>
            <a:endParaRPr lang="en-US" altLang="ja-JP" dirty="0" smtClean="0"/>
          </a:p>
          <a:p>
            <a:pPr lvl="1"/>
            <a:r>
              <a:rPr lang="en-US" altLang="ja-JP" dirty="0" smtClean="0"/>
              <a:t>test</a:t>
            </a:r>
            <a:r>
              <a:rPr lang="ja-JP" altLang="en-US" dirty="0" smtClean="0"/>
              <a:t>で始まり、任意の</a:t>
            </a:r>
            <a:r>
              <a:rPr lang="en-US" altLang="ja-JP" dirty="0" smtClean="0"/>
              <a:t>1</a:t>
            </a:r>
            <a:r>
              <a:rPr lang="ja-JP" altLang="en-US" dirty="0" smtClean="0"/>
              <a:t>文字があり</a:t>
            </a:r>
            <a:r>
              <a:rPr lang="en-US" altLang="ja-JP" dirty="0" smtClean="0"/>
              <a:t>.c</a:t>
            </a:r>
            <a:r>
              <a:rPr lang="ja-JP" altLang="en-US" dirty="0" smtClean="0"/>
              <a:t>で終わる</a:t>
            </a:r>
            <a:r>
              <a:rPr lang="en-US" altLang="ja-JP" dirty="0" smtClean="0"/>
              <a:t/>
            </a:r>
            <a:br>
              <a:rPr lang="en-US" altLang="ja-JP" dirty="0" smtClean="0"/>
            </a:br>
            <a:r>
              <a:rPr lang="ja-JP" altLang="en-US" dirty="0" smtClean="0"/>
              <a:t>全てのファイルを表示</a:t>
            </a:r>
            <a:endParaRPr lang="en-US" altLang="ja-JP" dirty="0" smtClean="0"/>
          </a:p>
          <a:p>
            <a:pPr>
              <a:buNone/>
            </a:pPr>
            <a:r>
              <a:rPr lang="en-US" altLang="ja-JP" sz="2800" dirty="0" smtClean="0">
                <a:solidFill>
                  <a:prstClr val="black"/>
                </a:solidFill>
                <a:latin typeface="ＭＳ ゴシック" pitchFamily="49" charset="-128"/>
                <a:ea typeface="ＭＳ ゴシック" pitchFamily="49" charset="-128"/>
              </a:rPr>
              <a:t>	$</a:t>
            </a:r>
            <a:r>
              <a:rPr lang="ja-JP" altLang="en-US" sz="2800" dirty="0" smtClean="0">
                <a:solidFill>
                  <a:prstClr val="black"/>
                </a:solidFill>
                <a:latin typeface="ＭＳ ゴシック" pitchFamily="49" charset="-128"/>
                <a:ea typeface="ＭＳ ゴシック" pitchFamily="49" charset="-128"/>
              </a:rPr>
              <a:t> </a:t>
            </a:r>
            <a:r>
              <a:rPr lang="en-US" altLang="ja-JP" sz="2800" dirty="0" err="1" smtClean="0">
                <a:solidFill>
                  <a:prstClr val="black"/>
                </a:solidFill>
                <a:latin typeface="ＭＳ ゴシック" pitchFamily="49" charset="-128"/>
                <a:ea typeface="ＭＳ ゴシック" pitchFamily="49" charset="-128"/>
              </a:rPr>
              <a:t>ls</a:t>
            </a:r>
            <a:r>
              <a:rPr lang="en-US" altLang="ja-JP" sz="2800" dirty="0" smtClean="0">
                <a:solidFill>
                  <a:prstClr val="black"/>
                </a:solidFill>
                <a:latin typeface="ＭＳ ゴシック" pitchFamily="49" charset="-128"/>
                <a:ea typeface="ＭＳ ゴシック" pitchFamily="49" charset="-128"/>
              </a:rPr>
              <a:t> test</a:t>
            </a:r>
            <a:r>
              <a:rPr lang="en-US" altLang="ja-JP" sz="2800" dirty="0" smtClean="0">
                <a:solidFill>
                  <a:srgbClr val="C00000"/>
                </a:solidFill>
                <a:latin typeface="ＭＳ ゴシック" pitchFamily="49" charset="-128"/>
                <a:ea typeface="ＭＳ ゴシック" pitchFamily="49" charset="-128"/>
              </a:rPr>
              <a:t>?</a:t>
            </a:r>
            <a:r>
              <a:rPr lang="en-US" altLang="ja-JP" sz="2800" dirty="0" smtClean="0">
                <a:solidFill>
                  <a:prstClr val="black"/>
                </a:solidFill>
                <a:latin typeface="ＭＳ ゴシック" pitchFamily="49" charset="-128"/>
                <a:ea typeface="ＭＳ ゴシック" pitchFamily="49" charset="-128"/>
              </a:rPr>
              <a:t>.c</a:t>
            </a:r>
          </a:p>
          <a:p>
            <a:pPr lvl="0">
              <a:buNone/>
            </a:pPr>
            <a:r>
              <a:rPr lang="en-US" altLang="ja-JP" sz="2800" dirty="0" smtClean="0">
                <a:solidFill>
                  <a:prstClr val="black"/>
                </a:solidFill>
                <a:latin typeface="ＭＳ ゴシック" pitchFamily="49" charset="-128"/>
                <a:ea typeface="ＭＳ ゴシック" pitchFamily="49" charset="-128"/>
              </a:rPr>
              <a:t>	</a:t>
            </a:r>
            <a:r>
              <a:rPr lang="en-US" altLang="ja-JP" sz="2400" dirty="0" smtClean="0">
                <a:solidFill>
                  <a:prstClr val="black"/>
                </a:solidFill>
                <a:latin typeface="ＭＳ ゴシック" pitchFamily="49" charset="-128"/>
                <a:ea typeface="ＭＳ ゴシック" pitchFamily="49" charset="-128"/>
              </a:rPr>
              <a:t>test1.c  test2.c  test3.c  test4.c</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79</a:t>
            </a:fld>
            <a:endParaRPr lang="ja-JP" alt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メタキャラクタ</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a:t>
            </a:r>
            <a:r>
              <a:rPr lang="ja-JP" altLang="en-US" dirty="0" smtClean="0"/>
              <a:t>角括弧</a:t>
            </a:r>
            <a:r>
              <a:rPr lang="en-US" altLang="ja-JP" dirty="0" smtClean="0"/>
              <a:t>)</a:t>
            </a:r>
          </a:p>
          <a:p>
            <a:pPr lvl="1"/>
            <a:r>
              <a:rPr lang="ja-JP" altLang="en-US" dirty="0" smtClean="0"/>
              <a:t>括弧内のどれかの</a:t>
            </a:r>
            <a:r>
              <a:rPr lang="en-US" altLang="ja-JP" dirty="0" smtClean="0"/>
              <a:t>1</a:t>
            </a:r>
            <a:r>
              <a:rPr lang="ja-JP" altLang="en-US" dirty="0" smtClean="0"/>
              <a:t>文字を意味する</a:t>
            </a:r>
            <a:endParaRPr lang="en-US" altLang="ja-JP" dirty="0" smtClean="0"/>
          </a:p>
          <a:p>
            <a:pPr lvl="2"/>
            <a:r>
              <a:rPr lang="en-US" altLang="ja-JP" dirty="0" smtClean="0"/>
              <a:t>[</a:t>
            </a:r>
            <a:r>
              <a:rPr lang="en-US" altLang="ja-JP" dirty="0" err="1" smtClean="0"/>
              <a:t>abc</a:t>
            </a:r>
            <a:r>
              <a:rPr lang="en-US" altLang="ja-JP" dirty="0" smtClean="0"/>
              <a:t>]</a:t>
            </a:r>
            <a:r>
              <a:rPr lang="ja-JP" altLang="en-US" dirty="0" smtClean="0"/>
              <a:t>は、</a:t>
            </a:r>
            <a:r>
              <a:rPr lang="en-US" altLang="ja-JP" dirty="0" err="1" smtClean="0"/>
              <a:t>abc</a:t>
            </a:r>
            <a:r>
              <a:rPr lang="ja-JP" altLang="en-US" dirty="0" smtClean="0"/>
              <a:t>のどれかの １文字を意味する</a:t>
            </a:r>
            <a:endParaRPr lang="en-US" altLang="ja-JP" dirty="0" smtClean="0"/>
          </a:p>
          <a:p>
            <a:pPr lvl="2"/>
            <a:r>
              <a:rPr lang="en-US" altLang="ja-JP" dirty="0" smtClean="0"/>
              <a:t>[1-5]</a:t>
            </a:r>
            <a:r>
              <a:rPr lang="ja-JP" altLang="en-US" dirty="0" smtClean="0"/>
              <a:t>は、</a:t>
            </a:r>
            <a:r>
              <a:rPr lang="en-US" altLang="ja-JP" dirty="0" smtClean="0"/>
              <a:t>[12345]</a:t>
            </a:r>
            <a:r>
              <a:rPr lang="ja-JP" altLang="en-US" dirty="0" smtClean="0"/>
              <a:t>を意味する</a:t>
            </a:r>
            <a:endParaRPr lang="en-US" altLang="ja-JP" dirty="0" smtClean="0"/>
          </a:p>
          <a:p>
            <a:r>
              <a:rPr lang="ja-JP" altLang="en-US" dirty="0" smtClean="0"/>
              <a:t>例</a:t>
            </a:r>
            <a:endParaRPr lang="en-US" altLang="ja-JP" dirty="0" smtClean="0"/>
          </a:p>
          <a:p>
            <a:pPr lvl="1"/>
            <a:r>
              <a:rPr lang="en-US" altLang="ja-JP" dirty="0" smtClean="0"/>
              <a:t>test1.c</a:t>
            </a:r>
            <a:r>
              <a:rPr lang="ja-JP" altLang="en-US" dirty="0" smtClean="0"/>
              <a:t>から</a:t>
            </a:r>
            <a:r>
              <a:rPr lang="en-US" altLang="ja-JP" dirty="0" smtClean="0"/>
              <a:t>test3.c</a:t>
            </a:r>
            <a:r>
              <a:rPr lang="ja-JP" altLang="en-US" dirty="0" err="1" smtClean="0"/>
              <a:t>までの</a:t>
            </a:r>
            <a:r>
              <a:rPr lang="ja-JP" altLang="en-US" dirty="0" smtClean="0"/>
              <a:t>ファイルを表示</a:t>
            </a:r>
            <a:endParaRPr lang="en-US" altLang="ja-JP" dirty="0" smtClean="0"/>
          </a:p>
          <a:p>
            <a:pPr>
              <a:buNone/>
            </a:pPr>
            <a:r>
              <a:rPr lang="en-US" altLang="ja-JP" sz="2800" dirty="0" smtClean="0">
                <a:latin typeface="ＭＳ ゴシック" pitchFamily="49" charset="-128"/>
                <a:ea typeface="ＭＳ ゴシック" pitchFamily="49" charset="-128"/>
              </a:rPr>
              <a:t>	$ </a:t>
            </a:r>
            <a:r>
              <a:rPr lang="en-US" altLang="ja-JP" sz="2800" dirty="0" err="1" smtClean="0">
                <a:latin typeface="ＭＳ ゴシック" pitchFamily="49" charset="-128"/>
                <a:ea typeface="ＭＳ ゴシック" pitchFamily="49" charset="-128"/>
              </a:rPr>
              <a:t>ls</a:t>
            </a:r>
            <a:r>
              <a:rPr lang="en-US" altLang="ja-JP" sz="2800" dirty="0" smtClean="0">
                <a:latin typeface="ＭＳ ゴシック" pitchFamily="49" charset="-128"/>
                <a:ea typeface="ＭＳ ゴシック" pitchFamily="49" charset="-128"/>
              </a:rPr>
              <a:t> test</a:t>
            </a:r>
            <a:r>
              <a:rPr lang="en-US" altLang="ja-JP" sz="2800" dirty="0" smtClean="0">
                <a:solidFill>
                  <a:srgbClr val="C00000"/>
                </a:solidFill>
                <a:latin typeface="ＭＳ ゴシック" pitchFamily="49" charset="-128"/>
                <a:ea typeface="ＭＳ ゴシック" pitchFamily="49" charset="-128"/>
              </a:rPr>
              <a:t>[1-3]</a:t>
            </a:r>
            <a:r>
              <a:rPr lang="en-US" altLang="ja-JP" sz="2800" dirty="0" smtClean="0">
                <a:latin typeface="ＭＳ ゴシック" pitchFamily="49" charset="-128"/>
                <a:ea typeface="ＭＳ ゴシック" pitchFamily="49" charset="-128"/>
              </a:rPr>
              <a:t>.c</a:t>
            </a:r>
          </a:p>
          <a:p>
            <a:pPr>
              <a:buNone/>
            </a:pPr>
            <a:r>
              <a:rPr lang="en-US" altLang="ja-JP" sz="2400" dirty="0" smtClean="0">
                <a:latin typeface="ＭＳ ゴシック" pitchFamily="49" charset="-128"/>
                <a:ea typeface="ＭＳ ゴシック" pitchFamily="49" charset="-128"/>
              </a:rPr>
              <a:t>	test1.c  test2.c  test3.c</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80</a:t>
            </a:fld>
            <a:endParaRPr lang="ja-JP" alt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シェルの機能</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latin typeface="+mn-ea"/>
                <a:cs typeface="Courier New" pitchFamily="49" charset="0"/>
              </a:rPr>
              <a:t>標準入出力</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変数</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メタキャラクタ</a:t>
            </a:r>
            <a:endParaRPr lang="en-US" altLang="ja-JP" dirty="0" smtClean="0">
              <a:solidFill>
                <a:schemeClr val="bg1">
                  <a:lumMod val="85000"/>
                </a:schemeClr>
              </a:solidFill>
              <a:latin typeface="+mn-ea"/>
              <a:cs typeface="Courier New" pitchFamily="49" charset="0"/>
            </a:endParaRPr>
          </a:p>
          <a:p>
            <a:r>
              <a:rPr lang="ja-JP" altLang="en-US" dirty="0" smtClean="0">
                <a:latin typeface="+mn-ea"/>
                <a:cs typeface="Courier New" pitchFamily="49" charset="0"/>
              </a:rPr>
              <a:t>クォーティング</a:t>
            </a:r>
            <a:endParaRPr lang="en-US" altLang="ja-JP" dirty="0" smtClean="0">
              <a:latin typeface="+mn-ea"/>
              <a:cs typeface="Courier New" pitchFamily="49" charset="0"/>
            </a:endParaRPr>
          </a:p>
          <a:p>
            <a:r>
              <a:rPr lang="ja-JP" altLang="en-US" dirty="0" smtClean="0">
                <a:solidFill>
                  <a:schemeClr val="bg1">
                    <a:lumMod val="85000"/>
                  </a:schemeClr>
                </a:solidFill>
                <a:latin typeface="+mn-ea"/>
                <a:cs typeface="Courier New" pitchFamily="49" charset="0"/>
              </a:rPr>
              <a:t>コマンド展開</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シェルスクリプト</a:t>
            </a:r>
            <a:endParaRPr lang="en-US" altLang="ja-JP" dirty="0" smtClean="0">
              <a:solidFill>
                <a:schemeClr val="bg1">
                  <a:lumMod val="85000"/>
                </a:schemeClr>
              </a:solidFill>
              <a:latin typeface="+mn-ea"/>
              <a:cs typeface="Courier New" pitchFamily="49" charset="0"/>
            </a:endParaRPr>
          </a:p>
          <a:p>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sz="2800" dirty="0" smtClean="0">
              <a:latin typeface="ＭＳ ゴシック" pitchFamily="49" charset="-128"/>
              <a:ea typeface="ＭＳ ゴシック" pitchFamily="49" charset="-128"/>
              <a:cs typeface="Courier New" pitchFamily="49" charset="0"/>
            </a:endParaRPr>
          </a:p>
        </p:txBody>
      </p:sp>
      <p:sp>
        <p:nvSpPr>
          <p:cNvPr id="4" name="スライド番号プレースホルダ 3"/>
          <p:cNvSpPr>
            <a:spLocks noGrp="1"/>
          </p:cNvSpPr>
          <p:nvPr>
            <p:ph type="sldNum" sz="quarter" idx="12"/>
          </p:nvPr>
        </p:nvSpPr>
        <p:spPr>
          <a:xfrm>
            <a:off x="6553200" y="6356350"/>
            <a:ext cx="2133600" cy="365125"/>
          </a:xfrm>
        </p:spPr>
        <p:txBody>
          <a:bodyPr/>
          <a:lstStyle/>
          <a:p>
            <a:pPr>
              <a:defRPr/>
            </a:pPr>
            <a:fld id="{972A670F-227B-4142-9A65-F3442E210391}" type="slidenum">
              <a:rPr lang="ja-JP" altLang="en-US"/>
              <a:pPr>
                <a:defRPr/>
              </a:pPr>
              <a:t>81</a:t>
            </a:fld>
            <a:endParaRPr lang="ja-JP" alt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クォーティング</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メタキャラクタのような特殊文字の意味を</a:t>
            </a:r>
            <a:r>
              <a:rPr lang="en-US" altLang="ja-JP" dirty="0" smtClean="0"/>
              <a:t/>
            </a:r>
            <a:br>
              <a:rPr lang="en-US" altLang="ja-JP" dirty="0" smtClean="0"/>
            </a:br>
            <a:r>
              <a:rPr lang="ja-JP" altLang="en-US" dirty="0" smtClean="0"/>
              <a:t>取り消し、通常文字として扱う</a:t>
            </a:r>
            <a:endParaRPr lang="en-US" altLang="ja-JP" dirty="0" smtClean="0"/>
          </a:p>
          <a:p>
            <a:pPr lvl="1"/>
            <a:r>
              <a:rPr lang="ja-JP" altLang="en-US" dirty="0" smtClean="0"/>
              <a:t>文字列検索などでよく使用する</a:t>
            </a:r>
            <a:endParaRPr lang="en-US" altLang="ja-JP" dirty="0" smtClean="0"/>
          </a:p>
          <a:p>
            <a:pPr lvl="2"/>
            <a:r>
              <a:rPr lang="en-US" altLang="ja-JP" dirty="0" smtClean="0"/>
              <a:t>"(</a:t>
            </a:r>
            <a:r>
              <a:rPr lang="ja-JP" altLang="en-US" dirty="0" smtClean="0"/>
              <a:t>ダブルクォート</a:t>
            </a:r>
            <a:r>
              <a:rPr lang="en-US" altLang="ja-JP" dirty="0" smtClean="0"/>
              <a:t>)</a:t>
            </a:r>
          </a:p>
          <a:p>
            <a:pPr lvl="3"/>
            <a:r>
              <a:rPr lang="ja-JP" altLang="en-US" dirty="0" smtClean="0"/>
              <a:t>囲まれた文字の、「</a:t>
            </a:r>
            <a:r>
              <a:rPr lang="en-US" altLang="ja-JP" dirty="0" smtClean="0"/>
              <a:t>$</a:t>
            </a:r>
            <a:r>
              <a:rPr lang="ja-JP" altLang="en-US" dirty="0" smtClean="0"/>
              <a:t>」</a:t>
            </a:r>
            <a:r>
              <a:rPr lang="en-US" altLang="ja-JP" dirty="0" smtClean="0"/>
              <a:t>(</a:t>
            </a:r>
            <a:r>
              <a:rPr lang="ja-JP" altLang="en-US" dirty="0" smtClean="0"/>
              <a:t>ドル</a:t>
            </a:r>
            <a:r>
              <a:rPr lang="en-US" altLang="ja-JP" dirty="0" smtClean="0"/>
              <a:t>)</a:t>
            </a:r>
            <a:r>
              <a:rPr lang="ja-JP" altLang="en-US" dirty="0" smtClean="0"/>
              <a:t>と「</a:t>
            </a:r>
            <a:r>
              <a:rPr lang="en-US" altLang="ja-JP" dirty="0" smtClean="0"/>
              <a:t>`</a:t>
            </a:r>
            <a:r>
              <a:rPr lang="ja-JP" altLang="en-US" dirty="0" smtClean="0"/>
              <a:t>」</a:t>
            </a:r>
            <a:r>
              <a:rPr lang="en-US" altLang="ja-JP" dirty="0" smtClean="0"/>
              <a:t>(</a:t>
            </a:r>
            <a:r>
              <a:rPr lang="ja-JP" altLang="en-US" dirty="0" smtClean="0"/>
              <a:t>バッククォート</a:t>
            </a:r>
            <a:r>
              <a:rPr lang="en-US" altLang="ja-JP" dirty="0" smtClean="0"/>
              <a:t>)</a:t>
            </a:r>
            <a:r>
              <a:rPr lang="ja-JP" altLang="en-US" dirty="0" err="1" smtClean="0"/>
              <a:t>だけを</a:t>
            </a:r>
            <a:r>
              <a:rPr lang="ja-JP" altLang="en-US" dirty="0" smtClean="0"/>
              <a:t>特殊文字とみなす</a:t>
            </a:r>
            <a:endParaRPr lang="en-US" altLang="ja-JP" dirty="0" smtClean="0"/>
          </a:p>
          <a:p>
            <a:pPr lvl="2"/>
            <a:r>
              <a:rPr lang="en-US" altLang="ja-JP" dirty="0" smtClean="0"/>
              <a:t>‘(</a:t>
            </a:r>
            <a:r>
              <a:rPr lang="ja-JP" altLang="en-US" dirty="0" smtClean="0"/>
              <a:t>シングルクォート</a:t>
            </a:r>
            <a:r>
              <a:rPr lang="en-US" altLang="ja-JP" dirty="0" smtClean="0"/>
              <a:t>)</a:t>
            </a:r>
          </a:p>
          <a:p>
            <a:pPr lvl="3"/>
            <a:r>
              <a:rPr lang="ja-JP" altLang="en-US" dirty="0" smtClean="0"/>
              <a:t>囲まれた文字すべてを通常の文字とみなす</a:t>
            </a:r>
            <a:endParaRPr lang="en-US" altLang="ja-JP" dirty="0" smtClean="0"/>
          </a:p>
          <a:p>
            <a:pPr lvl="2"/>
            <a:r>
              <a:rPr lang="en-US" altLang="ja-JP" dirty="0" smtClean="0"/>
              <a:t>\(</a:t>
            </a:r>
            <a:r>
              <a:rPr lang="ja-JP" altLang="en-US" dirty="0" smtClean="0"/>
              <a:t>バックスラッシュ</a:t>
            </a:r>
            <a:r>
              <a:rPr lang="en-US" altLang="ja-JP" dirty="0" smtClean="0"/>
              <a:t>)</a:t>
            </a:r>
          </a:p>
          <a:p>
            <a:pPr lvl="3"/>
            <a:r>
              <a:rPr lang="ja-JP" altLang="en-US" dirty="0" smtClean="0"/>
              <a:t>直後の文字を通常の文字とみなす</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82</a:t>
            </a:fld>
            <a:endParaRPr lang="ja-JP" alt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クォーティング</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a:t>
            </a:r>
            <a:r>
              <a:rPr lang="ja-JP" altLang="en-US" dirty="0" smtClean="0"/>
              <a:t>ダブルクォート</a:t>
            </a:r>
            <a:r>
              <a:rPr lang="en-US" altLang="ja-JP" dirty="0" smtClean="0"/>
              <a:t>)</a:t>
            </a:r>
          </a:p>
          <a:p>
            <a:pPr lvl="1"/>
            <a:r>
              <a:rPr lang="ja-JP" altLang="en-US" dirty="0" smtClean="0"/>
              <a:t>囲まれた文字の、「</a:t>
            </a:r>
            <a:r>
              <a:rPr lang="en-US" altLang="ja-JP" dirty="0" smtClean="0"/>
              <a:t>$</a:t>
            </a:r>
            <a:r>
              <a:rPr lang="ja-JP" altLang="en-US" dirty="0" smtClean="0"/>
              <a:t>」</a:t>
            </a:r>
            <a:r>
              <a:rPr lang="en-US" altLang="ja-JP" dirty="0" smtClean="0"/>
              <a:t>(</a:t>
            </a:r>
            <a:r>
              <a:rPr lang="ja-JP" altLang="en-US" dirty="0" smtClean="0"/>
              <a:t>ドル</a:t>
            </a:r>
            <a:r>
              <a:rPr lang="en-US" altLang="ja-JP" dirty="0" smtClean="0"/>
              <a:t>)</a:t>
            </a:r>
            <a:r>
              <a:rPr lang="ja-JP" altLang="en-US" dirty="0" smtClean="0"/>
              <a:t>と「</a:t>
            </a:r>
            <a:r>
              <a:rPr lang="en-US" altLang="ja-JP" dirty="0" smtClean="0"/>
              <a:t>`</a:t>
            </a:r>
            <a:r>
              <a:rPr lang="ja-JP" altLang="en-US" dirty="0" smtClean="0"/>
              <a:t>」</a:t>
            </a:r>
            <a:r>
              <a:rPr lang="en-US" altLang="ja-JP" dirty="0" smtClean="0"/>
              <a:t>(</a:t>
            </a:r>
            <a:r>
              <a:rPr lang="ja-JP" altLang="en-US" dirty="0" smtClean="0"/>
              <a:t>バッククォート</a:t>
            </a:r>
            <a:r>
              <a:rPr lang="en-US" altLang="ja-JP" dirty="0" smtClean="0"/>
              <a:t>)</a:t>
            </a:r>
            <a:r>
              <a:rPr lang="ja-JP" altLang="en-US" dirty="0" err="1" smtClean="0"/>
              <a:t>だけを</a:t>
            </a:r>
            <a:r>
              <a:rPr lang="ja-JP" altLang="en-US" dirty="0" smtClean="0"/>
              <a:t>特殊文字とみなす</a:t>
            </a:r>
            <a:endParaRPr lang="en-US" altLang="ja-JP" dirty="0" smtClean="0"/>
          </a:p>
          <a:p>
            <a:r>
              <a:rPr lang="ja-JP" altLang="en-US" dirty="0" smtClean="0"/>
              <a:t>例</a:t>
            </a:r>
            <a:endParaRPr lang="en-US" altLang="ja-JP" dirty="0" smtClean="0"/>
          </a:p>
          <a:p>
            <a:pPr lvl="1"/>
            <a:r>
              <a:rPr lang="ja-JP" altLang="en-US" dirty="0" smtClean="0"/>
              <a:t>変数</a:t>
            </a:r>
            <a:r>
              <a:rPr lang="en-US" altLang="ja-JP" dirty="0" smtClean="0"/>
              <a:t>FOO</a:t>
            </a:r>
            <a:r>
              <a:rPr lang="ja-JP" altLang="en-US" dirty="0" smtClean="0"/>
              <a:t>の内容が表示される</a:t>
            </a:r>
            <a:endParaRPr lang="en-US" altLang="ja-JP" dirty="0" smtClean="0"/>
          </a:p>
          <a:p>
            <a:pPr lvl="0">
              <a:buNone/>
            </a:pPr>
            <a:r>
              <a:rPr lang="en-US" altLang="ja-JP" sz="2800" dirty="0" smtClean="0">
                <a:solidFill>
                  <a:prstClr val="black"/>
                </a:solidFill>
                <a:latin typeface="ＭＳ ゴシック" pitchFamily="49" charset="-128"/>
                <a:ea typeface="ＭＳ ゴシック" pitchFamily="49" charset="-128"/>
              </a:rPr>
              <a:t>	$ FOO=123</a:t>
            </a:r>
          </a:p>
          <a:p>
            <a:pPr lvl="0">
              <a:buNone/>
            </a:pPr>
            <a:r>
              <a:rPr lang="en-US" altLang="ja-JP" sz="2800" dirty="0" smtClean="0">
                <a:solidFill>
                  <a:prstClr val="black"/>
                </a:solidFill>
                <a:latin typeface="ＭＳ ゴシック" pitchFamily="49" charset="-128"/>
                <a:ea typeface="ＭＳ ゴシック" pitchFamily="49" charset="-128"/>
              </a:rPr>
              <a:t>	$ echo </a:t>
            </a:r>
            <a:r>
              <a:rPr lang="en-US" altLang="ja-JP" sz="2800" dirty="0" smtClean="0">
                <a:solidFill>
                  <a:srgbClr val="C00000"/>
                </a:solidFill>
                <a:latin typeface="ＭＳ ゴシック" pitchFamily="49" charset="-128"/>
                <a:ea typeface="ＭＳ ゴシック" pitchFamily="49" charset="-128"/>
              </a:rPr>
              <a:t>"$FOO"</a:t>
            </a:r>
            <a:r>
              <a:rPr lang="en-US" altLang="ja-JP" sz="2800" dirty="0" smtClean="0">
                <a:latin typeface="ＭＳ ゴシック" pitchFamily="49" charset="-128"/>
                <a:ea typeface="ＭＳ ゴシック" pitchFamily="49" charset="-128"/>
              </a:rPr>
              <a:t>456</a:t>
            </a:r>
          </a:p>
          <a:p>
            <a:pPr lvl="0">
              <a:buNone/>
            </a:pPr>
            <a:r>
              <a:rPr lang="en-US" altLang="ja-JP" sz="2800" dirty="0" smtClean="0">
                <a:solidFill>
                  <a:srgbClr val="C00000"/>
                </a:solidFill>
                <a:latin typeface="ＭＳ ゴシック" pitchFamily="49" charset="-128"/>
                <a:ea typeface="ＭＳ ゴシック" pitchFamily="49" charset="-128"/>
              </a:rPr>
              <a:t>	</a:t>
            </a:r>
            <a:r>
              <a:rPr lang="en-US" altLang="ja-JP" sz="2400" dirty="0" smtClean="0">
                <a:latin typeface="ＭＳ ゴシック" pitchFamily="49" charset="-128"/>
                <a:ea typeface="ＭＳ ゴシック" pitchFamily="49" charset="-128"/>
              </a:rPr>
              <a:t>123456</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83</a:t>
            </a:fld>
            <a:endParaRPr lang="ja-JP"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クォーティング</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a:t>
            </a:r>
            <a:r>
              <a:rPr lang="ja-JP" altLang="en-US" dirty="0" smtClean="0"/>
              <a:t>シングルクォート</a:t>
            </a:r>
            <a:r>
              <a:rPr lang="en-US" altLang="ja-JP" dirty="0" smtClean="0"/>
              <a:t>)</a:t>
            </a:r>
          </a:p>
          <a:p>
            <a:pPr lvl="1"/>
            <a:r>
              <a:rPr lang="ja-JP" altLang="en-US" dirty="0" smtClean="0"/>
              <a:t>囲まれた文字すべてを通常の文字とみなす</a:t>
            </a:r>
            <a:endParaRPr lang="en-US" altLang="ja-JP" dirty="0" smtClean="0"/>
          </a:p>
          <a:p>
            <a:r>
              <a:rPr lang="ja-JP" altLang="en-US" dirty="0" smtClean="0"/>
              <a:t>例</a:t>
            </a:r>
            <a:endParaRPr lang="en-US" altLang="ja-JP" dirty="0" smtClean="0"/>
          </a:p>
          <a:p>
            <a:pPr lvl="1"/>
            <a:r>
              <a:rPr lang="ja-JP" altLang="en-US" dirty="0" smtClean="0"/>
              <a:t>文字列</a:t>
            </a:r>
            <a:r>
              <a:rPr lang="en-US" altLang="ja-JP" dirty="0" smtClean="0"/>
              <a:t>$FOO</a:t>
            </a:r>
            <a:r>
              <a:rPr lang="ja-JP" altLang="en-US" dirty="0" smtClean="0"/>
              <a:t>が表示される</a:t>
            </a:r>
            <a:endParaRPr lang="en-US" altLang="ja-JP" dirty="0" smtClean="0"/>
          </a:p>
          <a:p>
            <a:pPr lvl="0">
              <a:buNone/>
            </a:pPr>
            <a:r>
              <a:rPr lang="en-US" altLang="ja-JP" sz="2800" dirty="0" smtClean="0">
                <a:solidFill>
                  <a:prstClr val="black"/>
                </a:solidFill>
                <a:latin typeface="ＭＳ ゴシック" pitchFamily="49" charset="-128"/>
                <a:ea typeface="ＭＳ ゴシック" pitchFamily="49" charset="-128"/>
              </a:rPr>
              <a:t>	$ echo </a:t>
            </a:r>
            <a:r>
              <a:rPr lang="en-US" altLang="ja-JP" sz="2800" dirty="0" smtClean="0">
                <a:solidFill>
                  <a:srgbClr val="C00000"/>
                </a:solidFill>
                <a:latin typeface="ＭＳ ゴシック" pitchFamily="49" charset="-128"/>
                <a:ea typeface="ＭＳ ゴシック" pitchFamily="49" charset="-128"/>
              </a:rPr>
              <a:t>'$FOO'</a:t>
            </a:r>
            <a:r>
              <a:rPr lang="en-US" altLang="ja-JP" sz="2800" dirty="0" smtClean="0">
                <a:latin typeface="ＭＳ ゴシック" pitchFamily="49" charset="-128"/>
                <a:ea typeface="ＭＳ ゴシック" pitchFamily="49" charset="-128"/>
              </a:rPr>
              <a:t>456</a:t>
            </a:r>
          </a:p>
          <a:p>
            <a:pPr lvl="0">
              <a:buNone/>
            </a:pPr>
            <a:r>
              <a:rPr lang="en-US" altLang="ja-JP" sz="2800" dirty="0" smtClean="0">
                <a:solidFill>
                  <a:srgbClr val="C00000"/>
                </a:solidFill>
                <a:latin typeface="ＭＳ ゴシック" pitchFamily="49" charset="-128"/>
                <a:ea typeface="ＭＳ ゴシック" pitchFamily="49" charset="-128"/>
              </a:rPr>
              <a:t>	</a:t>
            </a:r>
            <a:r>
              <a:rPr lang="en-US" altLang="ja-JP" sz="2800" dirty="0" smtClean="0">
                <a:latin typeface="ＭＳ ゴシック" pitchFamily="49" charset="-128"/>
                <a:ea typeface="ＭＳ ゴシック" pitchFamily="49" charset="-128"/>
              </a:rPr>
              <a:t>$FOO456</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84</a:t>
            </a:fld>
            <a:endParaRPr lang="ja-JP" alt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クォーティング</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solidFill>
                  <a:prstClr val="black"/>
                </a:solidFill>
                <a:latin typeface="+mn-ea"/>
              </a:rPr>
              <a:t>\(</a:t>
            </a:r>
            <a:r>
              <a:rPr lang="ja-JP" altLang="en-US" dirty="0" smtClean="0">
                <a:solidFill>
                  <a:prstClr val="black"/>
                </a:solidFill>
                <a:latin typeface="+mn-ea"/>
              </a:rPr>
              <a:t>バックスラッシュ</a:t>
            </a:r>
            <a:r>
              <a:rPr lang="en-US" altLang="ja-JP" dirty="0" smtClean="0">
                <a:solidFill>
                  <a:prstClr val="black"/>
                </a:solidFill>
                <a:latin typeface="+mn-ea"/>
              </a:rPr>
              <a:t>)</a:t>
            </a:r>
          </a:p>
          <a:p>
            <a:pPr lvl="1"/>
            <a:r>
              <a:rPr lang="ja-JP" altLang="en-US" dirty="0" smtClean="0">
                <a:solidFill>
                  <a:prstClr val="black"/>
                </a:solidFill>
                <a:latin typeface="ＭＳ ゴシック" pitchFamily="49" charset="-128"/>
                <a:ea typeface="ＭＳ ゴシック" pitchFamily="49" charset="-128"/>
              </a:rPr>
              <a:t>直後の文字を通常の文字とみなす</a:t>
            </a:r>
            <a:endParaRPr lang="en-US" altLang="ja-JP" dirty="0" smtClean="0">
              <a:solidFill>
                <a:prstClr val="black"/>
              </a:solidFill>
              <a:latin typeface="ＭＳ ゴシック" pitchFamily="49" charset="-128"/>
              <a:ea typeface="ＭＳ ゴシック" pitchFamily="49" charset="-128"/>
            </a:endParaRPr>
          </a:p>
          <a:p>
            <a:r>
              <a:rPr lang="ja-JP" altLang="en-US" dirty="0" smtClean="0">
                <a:solidFill>
                  <a:prstClr val="black"/>
                </a:solidFill>
                <a:latin typeface="ＭＳ ゴシック" pitchFamily="49" charset="-128"/>
                <a:ea typeface="ＭＳ ゴシック" pitchFamily="49" charset="-128"/>
              </a:rPr>
              <a:t>例</a:t>
            </a:r>
            <a:endParaRPr lang="en-US" altLang="ja-JP" dirty="0" smtClean="0">
              <a:solidFill>
                <a:prstClr val="black"/>
              </a:solidFill>
              <a:latin typeface="ＭＳ ゴシック" pitchFamily="49" charset="-128"/>
              <a:ea typeface="ＭＳ ゴシック" pitchFamily="49" charset="-128"/>
            </a:endParaRPr>
          </a:p>
          <a:p>
            <a:pPr lvl="1"/>
            <a:r>
              <a:rPr lang="ja-JP" altLang="en-US" dirty="0" smtClean="0">
                <a:solidFill>
                  <a:prstClr val="black"/>
                </a:solidFill>
                <a:ea typeface="ＭＳ ゴシック" pitchFamily="49" charset="-128"/>
              </a:rPr>
              <a:t>文字列</a:t>
            </a:r>
            <a:r>
              <a:rPr lang="en-US" altLang="ja-JP" dirty="0" smtClean="0">
                <a:solidFill>
                  <a:prstClr val="black"/>
                </a:solidFill>
                <a:ea typeface="ＭＳ ゴシック" pitchFamily="49" charset="-128"/>
              </a:rPr>
              <a:t>$FOO</a:t>
            </a:r>
            <a:r>
              <a:rPr lang="ja-JP" altLang="en-US" dirty="0" smtClean="0">
                <a:solidFill>
                  <a:prstClr val="black"/>
                </a:solidFill>
                <a:ea typeface="ＭＳ ゴシック" pitchFamily="49" charset="-128"/>
              </a:rPr>
              <a:t>が表示される</a:t>
            </a:r>
            <a:endParaRPr lang="en-US" altLang="ja-JP" dirty="0" smtClean="0">
              <a:solidFill>
                <a:prstClr val="black"/>
              </a:solidFill>
              <a:ea typeface="ＭＳ ゴシック" pitchFamily="49" charset="-128"/>
            </a:endParaRPr>
          </a:p>
          <a:p>
            <a:pPr lvl="0">
              <a:buNone/>
            </a:pPr>
            <a:r>
              <a:rPr lang="en-US" altLang="ja-JP" sz="2800" dirty="0" smtClean="0">
                <a:solidFill>
                  <a:prstClr val="black"/>
                </a:solidFill>
                <a:latin typeface="ＭＳ ゴシック" pitchFamily="49" charset="-128"/>
                <a:ea typeface="ＭＳ ゴシック" pitchFamily="49" charset="-128"/>
              </a:rPr>
              <a:t>	$ echo </a:t>
            </a:r>
            <a:r>
              <a:rPr lang="en-US" altLang="ja-JP" sz="2800" dirty="0" smtClean="0">
                <a:latin typeface="ＭＳ ゴシック" pitchFamily="49" charset="-128"/>
                <a:ea typeface="ＭＳ ゴシック" pitchFamily="49" charset="-128"/>
              </a:rPr>
              <a:t>"</a:t>
            </a:r>
            <a:r>
              <a:rPr lang="en-US" altLang="ja-JP" sz="2800" dirty="0" smtClean="0">
                <a:solidFill>
                  <a:srgbClr val="C00000"/>
                </a:solidFill>
                <a:latin typeface="ＭＳ ゴシック" pitchFamily="49" charset="-128"/>
                <a:ea typeface="ＭＳ ゴシック" pitchFamily="49" charset="-128"/>
              </a:rPr>
              <a:t>\$</a:t>
            </a:r>
            <a:r>
              <a:rPr lang="en-US" altLang="ja-JP" sz="2800" dirty="0" smtClean="0">
                <a:latin typeface="ＭＳ ゴシック" pitchFamily="49" charset="-128"/>
                <a:ea typeface="ＭＳ ゴシック" pitchFamily="49" charset="-128"/>
              </a:rPr>
              <a:t>FOO"456</a:t>
            </a:r>
          </a:p>
          <a:p>
            <a:pPr lvl="0">
              <a:buNone/>
            </a:pPr>
            <a:r>
              <a:rPr lang="en-US" altLang="ja-JP" sz="2800" dirty="0" smtClean="0">
                <a:solidFill>
                  <a:srgbClr val="C00000"/>
                </a:solidFill>
                <a:latin typeface="ＭＳ ゴシック" pitchFamily="49" charset="-128"/>
                <a:ea typeface="ＭＳ ゴシック" pitchFamily="49" charset="-128"/>
              </a:rPr>
              <a:t>	</a:t>
            </a:r>
            <a:r>
              <a:rPr lang="en-US" altLang="ja-JP" sz="2800" dirty="0" smtClean="0">
                <a:latin typeface="ＭＳ ゴシック" pitchFamily="49" charset="-128"/>
                <a:ea typeface="ＭＳ ゴシック" pitchFamily="49" charset="-128"/>
              </a:rPr>
              <a:t>$FOO456</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85</a:t>
            </a:fld>
            <a:endParaRPr lang="ja-JP" alt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シェルの機能</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latin typeface="+mn-ea"/>
                <a:cs typeface="Courier New" pitchFamily="49" charset="0"/>
              </a:rPr>
              <a:t>標準入出力</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変数</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メタキャラクタ</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クォーティング</a:t>
            </a:r>
            <a:endParaRPr lang="en-US" altLang="ja-JP" dirty="0" smtClean="0">
              <a:solidFill>
                <a:schemeClr val="bg1">
                  <a:lumMod val="85000"/>
                </a:schemeClr>
              </a:solidFill>
              <a:latin typeface="+mn-ea"/>
              <a:cs typeface="Courier New" pitchFamily="49" charset="0"/>
            </a:endParaRPr>
          </a:p>
          <a:p>
            <a:r>
              <a:rPr lang="ja-JP" altLang="en-US" dirty="0" smtClean="0">
                <a:latin typeface="+mn-ea"/>
                <a:cs typeface="Courier New" pitchFamily="49" charset="0"/>
              </a:rPr>
              <a:t>コマンド展開</a:t>
            </a:r>
            <a:endParaRPr lang="en-US" altLang="ja-JP" dirty="0" smtClean="0">
              <a:latin typeface="+mn-ea"/>
              <a:cs typeface="Courier New" pitchFamily="49" charset="0"/>
            </a:endParaRPr>
          </a:p>
          <a:p>
            <a:r>
              <a:rPr lang="ja-JP" altLang="en-US" dirty="0" smtClean="0">
                <a:solidFill>
                  <a:schemeClr val="bg1">
                    <a:lumMod val="85000"/>
                  </a:schemeClr>
                </a:solidFill>
                <a:latin typeface="+mn-ea"/>
                <a:cs typeface="Courier New" pitchFamily="49" charset="0"/>
              </a:rPr>
              <a:t>シェルスクリプト</a:t>
            </a:r>
            <a:endParaRPr lang="en-US" altLang="ja-JP" dirty="0" smtClean="0">
              <a:solidFill>
                <a:schemeClr val="bg1">
                  <a:lumMod val="85000"/>
                </a:schemeClr>
              </a:solidFill>
              <a:latin typeface="+mn-ea"/>
              <a:cs typeface="Courier New" pitchFamily="49" charset="0"/>
            </a:endParaRPr>
          </a:p>
          <a:p>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sz="2800" dirty="0" smtClean="0">
              <a:latin typeface="ＭＳ ゴシック" pitchFamily="49" charset="-128"/>
              <a:ea typeface="ＭＳ ゴシック" pitchFamily="49" charset="-128"/>
              <a:cs typeface="Courier New" pitchFamily="49" charset="0"/>
            </a:endParaRPr>
          </a:p>
        </p:txBody>
      </p:sp>
      <p:sp>
        <p:nvSpPr>
          <p:cNvPr id="4" name="スライド番号プレースホルダ 3"/>
          <p:cNvSpPr>
            <a:spLocks noGrp="1"/>
          </p:cNvSpPr>
          <p:nvPr>
            <p:ph type="sldNum" sz="quarter" idx="12"/>
          </p:nvPr>
        </p:nvSpPr>
        <p:spPr>
          <a:xfrm>
            <a:off x="6553200" y="6356350"/>
            <a:ext cx="2133600" cy="365125"/>
          </a:xfrm>
        </p:spPr>
        <p:txBody>
          <a:bodyPr/>
          <a:lstStyle/>
          <a:p>
            <a:pPr>
              <a:defRPr/>
            </a:pPr>
            <a:fld id="{972A670F-227B-4142-9A65-F3442E210391}" type="slidenum">
              <a:rPr lang="ja-JP" altLang="en-US"/>
              <a:pPr>
                <a:defRPr/>
              </a:pPr>
              <a:t>86</a:t>
            </a:fld>
            <a:endParaRPr lang="ja-JP" alt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コマンド展開</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指定した文字列をコマンドとみなし、その実行結果へ置き換える</a:t>
            </a:r>
            <a:endParaRPr lang="en-US" altLang="ja-JP" dirty="0" smtClean="0"/>
          </a:p>
          <a:p>
            <a:pPr lvl="1"/>
            <a:r>
              <a:rPr lang="ja-JP" altLang="en-US" dirty="0" smtClean="0"/>
              <a:t>コマンドを「</a:t>
            </a:r>
            <a:r>
              <a:rPr lang="en-US" altLang="ja-JP" dirty="0" smtClean="0"/>
              <a:t>`</a:t>
            </a:r>
            <a:r>
              <a:rPr lang="ja-JP" altLang="en-US" dirty="0" smtClean="0"/>
              <a:t>」</a:t>
            </a:r>
            <a:r>
              <a:rPr lang="en-US" altLang="ja-JP" dirty="0" smtClean="0"/>
              <a:t>(</a:t>
            </a:r>
            <a:r>
              <a:rPr lang="ja-JP" altLang="en-US" dirty="0" smtClean="0"/>
              <a:t>バッククォート</a:t>
            </a:r>
            <a:r>
              <a:rPr lang="en-US" altLang="ja-JP" dirty="0" smtClean="0"/>
              <a:t>)</a:t>
            </a:r>
            <a:r>
              <a:rPr lang="ja-JP" altLang="en-US" dirty="0" smtClean="0"/>
              <a:t>か「</a:t>
            </a:r>
            <a:r>
              <a:rPr lang="en-US" altLang="ja-JP" dirty="0" smtClean="0"/>
              <a:t>$()</a:t>
            </a:r>
            <a:r>
              <a:rPr lang="ja-JP" altLang="en-US" dirty="0" smtClean="0"/>
              <a:t>」で囲む</a:t>
            </a:r>
            <a:endParaRPr lang="en-US" altLang="ja-JP" dirty="0" smtClean="0"/>
          </a:p>
          <a:p>
            <a:r>
              <a:rPr lang="ja-JP" altLang="en-US" dirty="0" smtClean="0"/>
              <a:t>例</a:t>
            </a:r>
            <a:endParaRPr lang="en-US" altLang="ja-JP" dirty="0" smtClean="0"/>
          </a:p>
          <a:p>
            <a:pPr lvl="0">
              <a:buNone/>
            </a:pPr>
            <a:r>
              <a:rPr lang="en-US" altLang="ja-JP" sz="2800" dirty="0" smtClean="0">
                <a:solidFill>
                  <a:prstClr val="black"/>
                </a:solidFill>
                <a:latin typeface="ＭＳ ゴシック" pitchFamily="49" charset="-128"/>
                <a:ea typeface="ＭＳ ゴシック" pitchFamily="49" charset="-128"/>
              </a:rPr>
              <a:t>	$ echo current directory=</a:t>
            </a:r>
            <a:r>
              <a:rPr lang="en-US" altLang="ja-JP" sz="2800" dirty="0" smtClean="0">
                <a:solidFill>
                  <a:srgbClr val="C00000"/>
                </a:solidFill>
                <a:latin typeface="ＭＳ ゴシック" pitchFamily="49" charset="-128"/>
                <a:ea typeface="ＭＳ ゴシック" pitchFamily="49" charset="-128"/>
              </a:rPr>
              <a:t>`</a:t>
            </a:r>
            <a:r>
              <a:rPr lang="en-US" altLang="ja-JP" sz="2800" dirty="0" err="1" smtClean="0">
                <a:solidFill>
                  <a:srgbClr val="C00000"/>
                </a:solidFill>
                <a:latin typeface="ＭＳ ゴシック" pitchFamily="49" charset="-128"/>
                <a:ea typeface="ＭＳ ゴシック" pitchFamily="49" charset="-128"/>
              </a:rPr>
              <a:t>pwd</a:t>
            </a:r>
            <a:r>
              <a:rPr lang="en-US" altLang="ja-JP" sz="2800" dirty="0" smtClean="0">
                <a:solidFill>
                  <a:srgbClr val="C00000"/>
                </a:solidFill>
                <a:latin typeface="ＭＳ ゴシック" pitchFamily="49" charset="-128"/>
                <a:ea typeface="ＭＳ ゴシック" pitchFamily="49" charset="-128"/>
              </a:rPr>
              <a:t>`</a:t>
            </a:r>
            <a:endParaRPr lang="en-US" altLang="ja-JP" dirty="0" smtClean="0">
              <a:solidFill>
                <a:srgbClr val="C00000"/>
              </a:solidFill>
              <a:latin typeface="ＭＳ ゴシック" pitchFamily="49" charset="-128"/>
              <a:ea typeface="ＭＳ ゴシック" pitchFamily="49" charset="-128"/>
            </a:endParaRPr>
          </a:p>
          <a:p>
            <a:pPr lvl="0">
              <a:buNone/>
            </a:pPr>
            <a:r>
              <a:rPr lang="en-US" altLang="ja-JP" sz="2800" dirty="0" smtClean="0">
                <a:solidFill>
                  <a:prstClr val="black"/>
                </a:solidFill>
                <a:latin typeface="ＭＳ ゴシック" pitchFamily="49" charset="-128"/>
                <a:ea typeface="ＭＳ ゴシック" pitchFamily="49" charset="-128"/>
              </a:rPr>
              <a:t>	$ echo current directory=</a:t>
            </a:r>
            <a:r>
              <a:rPr lang="en-US" altLang="ja-JP" sz="2800" dirty="0" smtClean="0">
                <a:solidFill>
                  <a:srgbClr val="C00000"/>
                </a:solidFill>
                <a:latin typeface="ＭＳ ゴシック" pitchFamily="49" charset="-128"/>
                <a:ea typeface="ＭＳ ゴシック" pitchFamily="49" charset="-128"/>
              </a:rPr>
              <a:t>$(</a:t>
            </a:r>
            <a:r>
              <a:rPr lang="en-US" altLang="ja-JP" sz="2800" dirty="0" err="1" smtClean="0">
                <a:solidFill>
                  <a:srgbClr val="C00000"/>
                </a:solidFill>
                <a:latin typeface="ＭＳ ゴシック" pitchFamily="49" charset="-128"/>
                <a:ea typeface="ＭＳ ゴシック" pitchFamily="49" charset="-128"/>
              </a:rPr>
              <a:t>pwd</a:t>
            </a:r>
            <a:r>
              <a:rPr lang="en-US" altLang="ja-JP" sz="2800" dirty="0" smtClean="0">
                <a:solidFill>
                  <a:srgbClr val="C00000"/>
                </a:solidFill>
                <a:latin typeface="ＭＳ ゴシック" pitchFamily="49" charset="-128"/>
                <a:ea typeface="ＭＳ ゴシック" pitchFamily="49" charset="-128"/>
              </a:rPr>
              <a:t>)</a:t>
            </a:r>
          </a:p>
          <a:p>
            <a:r>
              <a:rPr lang="ja-JP" altLang="en-US" dirty="0" smtClean="0"/>
              <a:t>実行結果</a:t>
            </a:r>
            <a:endParaRPr lang="en-US" altLang="ja-JP" dirty="0" smtClean="0"/>
          </a:p>
          <a:p>
            <a:pPr>
              <a:buNone/>
            </a:pPr>
            <a:r>
              <a:rPr lang="en-US" altLang="ja-JP" sz="2800" dirty="0" smtClean="0">
                <a:latin typeface="ＭＳ ゴシック" pitchFamily="49" charset="-128"/>
                <a:ea typeface="ＭＳ ゴシック" pitchFamily="49" charset="-128"/>
              </a:rPr>
              <a:t>	current directory=/home/tux</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87</a:t>
            </a:fld>
            <a:endParaRPr lang="ja-JP" alt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シェルの機能</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schemeClr val="bg1">
                    <a:lumMod val="85000"/>
                  </a:schemeClr>
                </a:solidFill>
                <a:latin typeface="+mn-ea"/>
                <a:cs typeface="Courier New" pitchFamily="49" charset="0"/>
              </a:rPr>
              <a:t>標準入出力</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変数</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メタキャラクタ</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クォーティング</a:t>
            </a:r>
            <a:endParaRPr lang="en-US" altLang="ja-JP" dirty="0" smtClean="0">
              <a:solidFill>
                <a:schemeClr val="bg1">
                  <a:lumMod val="85000"/>
                </a:schemeClr>
              </a:solidFill>
              <a:latin typeface="+mn-ea"/>
              <a:cs typeface="Courier New" pitchFamily="49" charset="0"/>
            </a:endParaRPr>
          </a:p>
          <a:p>
            <a:r>
              <a:rPr lang="ja-JP" altLang="en-US" dirty="0" smtClean="0">
                <a:solidFill>
                  <a:schemeClr val="bg1">
                    <a:lumMod val="85000"/>
                  </a:schemeClr>
                </a:solidFill>
                <a:latin typeface="+mn-ea"/>
                <a:cs typeface="Courier New" pitchFamily="49" charset="0"/>
              </a:rPr>
              <a:t>コマンド展開</a:t>
            </a:r>
            <a:endParaRPr lang="en-US" altLang="ja-JP" dirty="0" smtClean="0">
              <a:solidFill>
                <a:schemeClr val="bg1">
                  <a:lumMod val="85000"/>
                </a:schemeClr>
              </a:solidFill>
              <a:latin typeface="+mn-ea"/>
              <a:cs typeface="Courier New" pitchFamily="49" charset="0"/>
            </a:endParaRPr>
          </a:p>
          <a:p>
            <a:r>
              <a:rPr lang="ja-JP" altLang="en-US" dirty="0" smtClean="0">
                <a:latin typeface="+mn-ea"/>
                <a:cs typeface="Courier New" pitchFamily="49" charset="0"/>
              </a:rPr>
              <a:t>シェルスクリプト</a:t>
            </a:r>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dirty="0" smtClean="0">
              <a:latin typeface="+mn-ea"/>
              <a:cs typeface="Courier New" pitchFamily="49" charset="0"/>
            </a:endParaRPr>
          </a:p>
          <a:p>
            <a:endParaRPr lang="en-US" altLang="ja-JP" sz="2800" dirty="0" smtClean="0">
              <a:latin typeface="ＭＳ ゴシック" pitchFamily="49" charset="-128"/>
              <a:ea typeface="ＭＳ ゴシック" pitchFamily="49" charset="-128"/>
              <a:cs typeface="Courier New" pitchFamily="49" charset="0"/>
            </a:endParaRPr>
          </a:p>
        </p:txBody>
      </p:sp>
      <p:sp>
        <p:nvSpPr>
          <p:cNvPr id="4" name="スライド番号プレースホルダ 3"/>
          <p:cNvSpPr>
            <a:spLocks noGrp="1"/>
          </p:cNvSpPr>
          <p:nvPr>
            <p:ph type="sldNum" sz="quarter" idx="12"/>
          </p:nvPr>
        </p:nvSpPr>
        <p:spPr>
          <a:xfrm>
            <a:off x="6553200" y="6356350"/>
            <a:ext cx="2133600" cy="365125"/>
          </a:xfrm>
        </p:spPr>
        <p:txBody>
          <a:bodyPr/>
          <a:lstStyle/>
          <a:p>
            <a:pPr>
              <a:defRPr/>
            </a:pPr>
            <a:fld id="{972A670F-227B-4142-9A65-F3442E210391}" type="slidenum">
              <a:rPr lang="ja-JP" altLang="en-US"/>
              <a:pPr>
                <a:defRPr/>
              </a:pPr>
              <a:t>88</a:t>
            </a:fld>
            <a:endParaRPr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en-US" altLang="ja-JP" sz="4000" dirty="0" smtClean="0"/>
              <a:t>Linux</a:t>
            </a:r>
            <a:r>
              <a:rPr lang="ja-JP" altLang="en-US" sz="4000" dirty="0" err="1" smtClean="0"/>
              <a:t>が普</a:t>
            </a:r>
            <a:r>
              <a:rPr lang="ja-JP" altLang="en-US" sz="4000" dirty="0" smtClean="0"/>
              <a:t>及した理由</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UNIX</a:t>
            </a:r>
            <a:r>
              <a:rPr lang="ja-JP" altLang="en-US" dirty="0" smtClean="0"/>
              <a:t>との高い互換性</a:t>
            </a:r>
            <a:endParaRPr lang="en-US" altLang="ja-JP" dirty="0" smtClean="0"/>
          </a:p>
          <a:p>
            <a:pPr lvl="1"/>
            <a:r>
              <a:rPr lang="en-US" altLang="ja-JP" dirty="0" smtClean="0"/>
              <a:t>UNIX</a:t>
            </a:r>
          </a:p>
          <a:p>
            <a:pPr lvl="2"/>
            <a:r>
              <a:rPr lang="en-US" altLang="ja-JP" dirty="0" smtClean="0"/>
              <a:t>1969</a:t>
            </a:r>
            <a:r>
              <a:rPr lang="ja-JP" altLang="en-US" dirty="0" smtClean="0"/>
              <a:t>年に</a:t>
            </a:r>
            <a:r>
              <a:rPr lang="en-US" altLang="ja-JP" dirty="0" smtClean="0"/>
              <a:t>AT&amp;T</a:t>
            </a:r>
            <a:r>
              <a:rPr lang="ja-JP" altLang="en-US" dirty="0" smtClean="0"/>
              <a:t>社のベル研究所で開発された</a:t>
            </a:r>
            <a:r>
              <a:rPr lang="en-US" altLang="ja-JP" dirty="0" smtClean="0"/>
              <a:t>OS</a:t>
            </a:r>
          </a:p>
          <a:p>
            <a:pPr lvl="2"/>
            <a:r>
              <a:rPr lang="ja-JP" altLang="en-US" dirty="0" smtClean="0"/>
              <a:t>開発者は</a:t>
            </a:r>
            <a:r>
              <a:rPr lang="en-US" altLang="ja-JP" dirty="0" smtClean="0"/>
              <a:t>Dennis Ritchie </a:t>
            </a:r>
            <a:r>
              <a:rPr lang="ja-JP" altLang="en-US" dirty="0" smtClean="0"/>
              <a:t>と</a:t>
            </a:r>
            <a:r>
              <a:rPr lang="en-US" altLang="ja-JP" dirty="0" smtClean="0"/>
              <a:t>Kenneth Thompson</a:t>
            </a:r>
          </a:p>
          <a:p>
            <a:pPr lvl="1"/>
            <a:r>
              <a:rPr lang="en-US" altLang="ja-JP" dirty="0" smtClean="0"/>
              <a:t>UNIX</a:t>
            </a:r>
            <a:r>
              <a:rPr lang="ja-JP" altLang="en-US" dirty="0" smtClean="0"/>
              <a:t>は広く使われていたため、ユーザは容易に</a:t>
            </a:r>
            <a:r>
              <a:rPr lang="en-US" altLang="ja-JP" dirty="0" smtClean="0"/>
              <a:t>Linux</a:t>
            </a:r>
            <a:r>
              <a:rPr lang="ja-JP" altLang="en-US" dirty="0" smtClean="0"/>
              <a:t>へ移行できた</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8</a:t>
            </a:fld>
            <a:endParaRPr lang="ja-JP" alt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シェルスクリプト</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複数のコマンドを並べたテキストファイル</a:t>
            </a:r>
            <a:endParaRPr lang="en-US" altLang="ja-JP" dirty="0" smtClean="0"/>
          </a:p>
          <a:p>
            <a:pPr lvl="1"/>
            <a:r>
              <a:rPr lang="ja-JP" altLang="en-US" dirty="0" smtClean="0"/>
              <a:t>一連のコマンドが順番に実行される</a:t>
            </a:r>
            <a:endParaRPr lang="en-US" altLang="ja-JP" dirty="0" smtClean="0"/>
          </a:p>
          <a:p>
            <a:pPr lvl="1"/>
            <a:r>
              <a:rPr lang="ja-JP" altLang="en-US" dirty="0" smtClean="0"/>
              <a:t>シェルスクリプトはシェルによって解釈</a:t>
            </a:r>
            <a:endParaRPr lang="en-US" altLang="ja-JP" dirty="0" smtClean="0"/>
          </a:p>
          <a:p>
            <a:r>
              <a:rPr lang="ja-JP" altLang="en-US" dirty="0" smtClean="0"/>
              <a:t>用途</a:t>
            </a:r>
            <a:endParaRPr lang="en-US" altLang="ja-JP" dirty="0" smtClean="0"/>
          </a:p>
          <a:p>
            <a:pPr lvl="1"/>
            <a:r>
              <a:rPr lang="ja-JP" altLang="en-US" dirty="0" smtClean="0"/>
              <a:t>決まりきったコマンドを何回も入力する手間を省く</a:t>
            </a:r>
            <a:endParaRPr lang="en-US" altLang="ja-JP" dirty="0" smtClean="0"/>
          </a:p>
          <a:p>
            <a:pPr lvl="1"/>
            <a:r>
              <a:rPr lang="ja-JP" altLang="en-US" dirty="0" smtClean="0"/>
              <a:t>コマンドを組み合わせて独自のコマンドを作る</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89</a:t>
            </a:fld>
            <a:endParaRPr lang="ja-JP" alt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シェルスクリプト</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簡単な例</a:t>
            </a:r>
            <a:endParaRPr lang="en-US" altLang="ja-JP" sz="2400" dirty="0" smtClean="0"/>
          </a:p>
          <a:p>
            <a:pPr lvl="0">
              <a:buNone/>
            </a:pPr>
            <a:r>
              <a:rPr lang="en-US" altLang="ja-JP" sz="2800" dirty="0" smtClean="0">
                <a:solidFill>
                  <a:prstClr val="black"/>
                </a:solidFill>
                <a:latin typeface="ＭＳ ゴシック" pitchFamily="49" charset="-128"/>
                <a:ea typeface="ＭＳ ゴシック" pitchFamily="49" charset="-128"/>
              </a:rPr>
              <a:t>	$ cat sleep10.sh</a:t>
            </a:r>
          </a:p>
          <a:p>
            <a:pPr lvl="0">
              <a:buNone/>
            </a:pPr>
            <a:r>
              <a:rPr lang="en-US" altLang="ja-JP" sz="2800" dirty="0" smtClean="0">
                <a:solidFill>
                  <a:prstClr val="black"/>
                </a:solidFill>
                <a:latin typeface="ＭＳ ゴシック" pitchFamily="49" charset="-128"/>
                <a:ea typeface="ＭＳ ゴシック" pitchFamily="49" charset="-128"/>
              </a:rPr>
              <a:t>	</a:t>
            </a:r>
            <a:r>
              <a:rPr lang="en-US" altLang="ja-JP" sz="2400" dirty="0" smtClean="0">
                <a:solidFill>
                  <a:prstClr val="black"/>
                </a:solidFill>
                <a:latin typeface="ＭＳ ゴシック" pitchFamily="49" charset="-128"/>
                <a:ea typeface="ＭＳ ゴシック" pitchFamily="49" charset="-128"/>
              </a:rPr>
              <a:t>echo start</a:t>
            </a:r>
          </a:p>
          <a:p>
            <a:pPr lvl="0">
              <a:buNone/>
            </a:pPr>
            <a:r>
              <a:rPr lang="en-US" altLang="ja-JP" sz="2400" dirty="0" smtClean="0">
                <a:solidFill>
                  <a:prstClr val="black"/>
                </a:solidFill>
                <a:latin typeface="ＭＳ ゴシック" pitchFamily="49" charset="-128"/>
                <a:ea typeface="ＭＳ ゴシック" pitchFamily="49" charset="-128"/>
              </a:rPr>
              <a:t>	sleep 10 </a:t>
            </a:r>
            <a:r>
              <a:rPr lang="en-US" altLang="ja-JP" sz="2400" dirty="0" smtClean="0">
                <a:solidFill>
                  <a:srgbClr val="C00000"/>
                </a:solidFill>
                <a:latin typeface="ＭＳ ゴシック" pitchFamily="49" charset="-128"/>
                <a:ea typeface="ＭＳ ゴシック" pitchFamily="49" charset="-128"/>
              </a:rPr>
              <a:t># 10</a:t>
            </a:r>
            <a:r>
              <a:rPr lang="ja-JP" altLang="en-US" sz="2400" dirty="0" smtClean="0">
                <a:solidFill>
                  <a:srgbClr val="C00000"/>
                </a:solidFill>
                <a:latin typeface="ＭＳ ゴシック" pitchFamily="49" charset="-128"/>
                <a:ea typeface="ＭＳ ゴシック" pitchFamily="49" charset="-128"/>
              </a:rPr>
              <a:t>秒遅延</a:t>
            </a:r>
            <a:endParaRPr lang="en-US" altLang="ja-JP" sz="2400" dirty="0" smtClean="0">
              <a:solidFill>
                <a:srgbClr val="C00000"/>
              </a:solidFill>
              <a:latin typeface="ＭＳ ゴシック" pitchFamily="49" charset="-128"/>
              <a:ea typeface="ＭＳ ゴシック" pitchFamily="49" charset="-128"/>
            </a:endParaRPr>
          </a:p>
          <a:p>
            <a:pPr lvl="0">
              <a:buNone/>
            </a:pPr>
            <a:r>
              <a:rPr lang="en-US" altLang="ja-JP" sz="2400" dirty="0" smtClean="0">
                <a:solidFill>
                  <a:prstClr val="black"/>
                </a:solidFill>
                <a:latin typeface="ＭＳ ゴシック" pitchFamily="49" charset="-128"/>
                <a:ea typeface="ＭＳ ゴシック" pitchFamily="49" charset="-128"/>
              </a:rPr>
              <a:t>	echo end</a:t>
            </a:r>
          </a:p>
          <a:p>
            <a:r>
              <a:rPr lang="ja-JP" altLang="en-US" dirty="0" smtClean="0">
                <a:solidFill>
                  <a:prstClr val="black"/>
                </a:solidFill>
                <a:latin typeface="+mn-ea"/>
              </a:rPr>
              <a:t>実行結果</a:t>
            </a:r>
            <a:endParaRPr lang="en-US" altLang="ja-JP" dirty="0" smtClean="0">
              <a:solidFill>
                <a:prstClr val="black"/>
              </a:solidFill>
              <a:latin typeface="+mn-ea"/>
            </a:endParaRPr>
          </a:p>
          <a:p>
            <a:pPr>
              <a:buNone/>
            </a:pPr>
            <a:r>
              <a:rPr lang="en-US" altLang="ja-JP" sz="2800" dirty="0" smtClean="0">
                <a:solidFill>
                  <a:prstClr val="black"/>
                </a:solidFill>
                <a:latin typeface="ＭＳ ゴシック" pitchFamily="49" charset="-128"/>
                <a:ea typeface="ＭＳ ゴシック" pitchFamily="49" charset="-128"/>
              </a:rPr>
              <a:t>	$ </a:t>
            </a:r>
            <a:r>
              <a:rPr lang="en-US" altLang="ja-JP" sz="2800" dirty="0" err="1" smtClean="0">
                <a:solidFill>
                  <a:srgbClr val="C00000"/>
                </a:solidFill>
                <a:latin typeface="ＭＳ ゴシック" pitchFamily="49" charset="-128"/>
                <a:ea typeface="ＭＳ ゴシック" pitchFamily="49" charset="-128"/>
              </a:rPr>
              <a:t>sh</a:t>
            </a:r>
            <a:r>
              <a:rPr lang="en-US" altLang="ja-JP" sz="2800" dirty="0" smtClean="0">
                <a:solidFill>
                  <a:prstClr val="black"/>
                </a:solidFill>
                <a:latin typeface="ＭＳ ゴシック" pitchFamily="49" charset="-128"/>
                <a:ea typeface="ＭＳ ゴシック" pitchFamily="49" charset="-128"/>
              </a:rPr>
              <a:t> sleep10.sh</a:t>
            </a:r>
          </a:p>
          <a:p>
            <a:pPr>
              <a:buNone/>
            </a:pPr>
            <a:r>
              <a:rPr lang="en-US" altLang="ja-JP" sz="2800" dirty="0" smtClean="0">
                <a:solidFill>
                  <a:prstClr val="black"/>
                </a:solidFill>
                <a:latin typeface="ＭＳ ゴシック" pitchFamily="49" charset="-128"/>
                <a:ea typeface="ＭＳ ゴシック" pitchFamily="49" charset="-128"/>
              </a:rPr>
              <a:t>	</a:t>
            </a:r>
            <a:r>
              <a:rPr lang="en-US" altLang="ja-JP" sz="2400" dirty="0" smtClean="0">
                <a:solidFill>
                  <a:prstClr val="black"/>
                </a:solidFill>
                <a:latin typeface="ＭＳ ゴシック" pitchFamily="49" charset="-128"/>
                <a:ea typeface="ＭＳ ゴシック" pitchFamily="49" charset="-128"/>
              </a:rPr>
              <a:t>start</a:t>
            </a:r>
          </a:p>
          <a:p>
            <a:pPr>
              <a:buNone/>
            </a:pPr>
            <a:r>
              <a:rPr lang="en-US" altLang="ja-JP" sz="2400" dirty="0" smtClean="0">
                <a:solidFill>
                  <a:prstClr val="black"/>
                </a:solidFill>
                <a:latin typeface="ＭＳ ゴシック" pitchFamily="49" charset="-128"/>
                <a:ea typeface="ＭＳ ゴシック" pitchFamily="49" charset="-128"/>
              </a:rPr>
              <a:t>	</a:t>
            </a:r>
            <a:r>
              <a:rPr lang="en-US" altLang="ja-JP" sz="2400" dirty="0" smtClean="0">
                <a:solidFill>
                  <a:srgbClr val="C00000"/>
                </a:solidFill>
                <a:latin typeface="ＭＳ ゴシック" pitchFamily="49" charset="-128"/>
                <a:ea typeface="ＭＳ ゴシック" pitchFamily="49" charset="-128"/>
              </a:rPr>
              <a:t>10</a:t>
            </a:r>
            <a:r>
              <a:rPr lang="ja-JP" altLang="en-US" sz="2400" dirty="0" smtClean="0">
                <a:solidFill>
                  <a:srgbClr val="C00000"/>
                </a:solidFill>
                <a:latin typeface="ＭＳ ゴシック" pitchFamily="49" charset="-128"/>
                <a:ea typeface="ＭＳ ゴシック" pitchFamily="49" charset="-128"/>
              </a:rPr>
              <a:t>秒後</a:t>
            </a:r>
            <a:endParaRPr lang="en-US" altLang="ja-JP" sz="2400" dirty="0" smtClean="0">
              <a:solidFill>
                <a:srgbClr val="C00000"/>
              </a:solidFill>
              <a:latin typeface="ＭＳ ゴシック" pitchFamily="49" charset="-128"/>
              <a:ea typeface="ＭＳ ゴシック" pitchFamily="49" charset="-128"/>
            </a:endParaRPr>
          </a:p>
          <a:p>
            <a:pPr>
              <a:buNone/>
            </a:pPr>
            <a:r>
              <a:rPr lang="en-US" altLang="ja-JP" sz="2400" dirty="0" smtClean="0">
                <a:solidFill>
                  <a:prstClr val="black"/>
                </a:solidFill>
                <a:latin typeface="ＭＳ ゴシック" pitchFamily="49" charset="-128"/>
                <a:ea typeface="ＭＳ ゴシック" pitchFamily="49" charset="-128"/>
              </a:rPr>
              <a:t>	end</a:t>
            </a: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90</a:t>
            </a:fld>
            <a:endParaRPr lang="ja-JP" alt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目次</a:t>
            </a:r>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solidFill>
                  <a:schemeClr val="bg1">
                    <a:lumMod val="85000"/>
                  </a:schemeClr>
                </a:solidFill>
              </a:rPr>
              <a:t>Linux</a:t>
            </a:r>
            <a:r>
              <a:rPr lang="ja-JP" altLang="en-US" dirty="0" smtClean="0">
                <a:solidFill>
                  <a:schemeClr val="bg1">
                    <a:lumMod val="85000"/>
                  </a:schemeClr>
                </a:solidFill>
              </a:rPr>
              <a:t>とは</a:t>
            </a:r>
            <a:r>
              <a:rPr lang="en-US" altLang="ja-JP" dirty="0" smtClean="0">
                <a:solidFill>
                  <a:schemeClr val="bg1">
                    <a:lumMod val="85000"/>
                  </a:schemeClr>
                </a:solidFill>
              </a:rPr>
              <a:t>?</a:t>
            </a:r>
          </a:p>
          <a:p>
            <a:r>
              <a:rPr lang="ja-JP" altLang="en-US" dirty="0" smtClean="0">
                <a:solidFill>
                  <a:schemeClr val="bg1">
                    <a:lumMod val="85000"/>
                  </a:schemeClr>
                </a:solidFill>
              </a:rPr>
              <a:t>基本的なツール</a:t>
            </a:r>
          </a:p>
          <a:p>
            <a:pPr lvl="1"/>
            <a:r>
              <a:rPr lang="ja-JP" altLang="en-US" dirty="0" smtClean="0">
                <a:solidFill>
                  <a:schemeClr val="bg1">
                    <a:lumMod val="85000"/>
                  </a:schemeClr>
                </a:solidFill>
              </a:rPr>
              <a:t>シェル</a:t>
            </a:r>
            <a:endParaRPr lang="en-US" altLang="ja-JP" dirty="0" smtClean="0">
              <a:solidFill>
                <a:schemeClr val="bg1">
                  <a:lumMod val="85000"/>
                </a:schemeClr>
              </a:solidFill>
            </a:endParaRPr>
          </a:p>
          <a:p>
            <a:pPr lvl="1"/>
            <a:r>
              <a:rPr lang="ja-JP" altLang="en-US" dirty="0" smtClean="0"/>
              <a:t>エディタ</a:t>
            </a:r>
            <a:endParaRPr lang="en-US" altLang="ja-JP" dirty="0" smtClean="0"/>
          </a:p>
          <a:p>
            <a:pPr lvl="1"/>
            <a:r>
              <a:rPr lang="ja-JP" altLang="en-US" dirty="0" smtClean="0">
                <a:solidFill>
                  <a:schemeClr val="bg1">
                    <a:lumMod val="85000"/>
                  </a:schemeClr>
                </a:solidFill>
              </a:rPr>
              <a:t>ファイル転送</a:t>
            </a:r>
            <a:endParaRPr lang="en-US" altLang="ja-JP" dirty="0" smtClean="0">
              <a:solidFill>
                <a:schemeClr val="bg1">
                  <a:lumMod val="85000"/>
                </a:schemeClr>
              </a:solidFill>
            </a:endParaRPr>
          </a:p>
          <a:p>
            <a:pPr lvl="1"/>
            <a:r>
              <a:rPr lang="ja-JP" altLang="en-US" dirty="0" smtClean="0">
                <a:solidFill>
                  <a:schemeClr val="bg1">
                    <a:lumMod val="85000"/>
                  </a:schemeClr>
                </a:solidFill>
              </a:rPr>
              <a:t>リモートログイン</a:t>
            </a:r>
            <a:endParaRPr lang="en-US" altLang="ja-JP" dirty="0" smtClean="0">
              <a:solidFill>
                <a:schemeClr val="bg1">
                  <a:lumMod val="85000"/>
                </a:schemeClr>
              </a:solidFill>
            </a:endParaRPr>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91</a:t>
            </a:fld>
            <a:endParaRPr lang="ja-JP" alt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t>テキスト編集のためのソフトウェア</a:t>
            </a:r>
            <a:endParaRPr lang="en-US" altLang="ja-JP" dirty="0" smtClean="0"/>
          </a:p>
          <a:p>
            <a:r>
              <a:rPr lang="en-US" altLang="ja-JP" dirty="0" smtClean="0"/>
              <a:t>Linux</a:t>
            </a:r>
            <a:r>
              <a:rPr lang="ja-JP" altLang="en-US" dirty="0" smtClean="0"/>
              <a:t>で人気のあるエディタ</a:t>
            </a:r>
            <a:endParaRPr lang="en-US" altLang="ja-JP" dirty="0" smtClean="0"/>
          </a:p>
          <a:p>
            <a:pPr lvl="1"/>
            <a:r>
              <a:rPr lang="en-US" altLang="ja-JP" dirty="0" smtClean="0"/>
              <a:t>vi(vim)</a:t>
            </a:r>
          </a:p>
          <a:p>
            <a:pPr lvl="2"/>
            <a:r>
              <a:rPr lang="ja-JP" altLang="en-US" dirty="0" smtClean="0"/>
              <a:t>単純でコンパクト</a:t>
            </a:r>
            <a:endParaRPr lang="en-US" altLang="ja-JP" dirty="0" smtClean="0"/>
          </a:p>
          <a:p>
            <a:pPr lvl="2"/>
            <a:r>
              <a:rPr lang="ja-JP" altLang="en-US" dirty="0" smtClean="0"/>
              <a:t>標準でインストールされていることが多い</a:t>
            </a:r>
            <a:endParaRPr lang="en-US" altLang="ja-JP" dirty="0" smtClean="0"/>
          </a:p>
          <a:p>
            <a:pPr lvl="1"/>
            <a:r>
              <a:rPr lang="en-US" altLang="ja-JP" dirty="0" err="1" smtClean="0"/>
              <a:t>Emacs</a:t>
            </a:r>
            <a:endParaRPr lang="en-US" altLang="ja-JP" dirty="0" smtClean="0"/>
          </a:p>
          <a:p>
            <a:pPr lvl="2"/>
            <a:r>
              <a:rPr lang="ja-JP" altLang="en-US" dirty="0" smtClean="0"/>
              <a:t>多機能</a:t>
            </a:r>
            <a:endParaRPr lang="en-US" altLang="ja-JP" dirty="0" smtClean="0"/>
          </a:p>
          <a:p>
            <a:pPr lvl="2"/>
            <a:r>
              <a:rPr lang="ja-JP" altLang="en-US" dirty="0" smtClean="0"/>
              <a:t>独自の</a:t>
            </a:r>
            <a:r>
              <a:rPr lang="en-US" altLang="ja-JP" dirty="0" smtClean="0"/>
              <a:t>Lisp</a:t>
            </a:r>
            <a:r>
              <a:rPr lang="ja-JP" altLang="en-US" dirty="0" smtClean="0"/>
              <a:t>言語でプログラミングすることで、エディタの機能を容易に拡張可能</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972A670F-227B-4142-9A65-F3442E210391}" type="slidenum">
              <a:rPr lang="ja-JP" altLang="en-US"/>
              <a:pPr>
                <a:defRPr/>
              </a:pPr>
              <a:t>92</a:t>
            </a:fld>
            <a:endParaRPr lang="ja-JP" altLang="en-US" dirty="0"/>
          </a:p>
        </p:txBody>
      </p:sp>
      <p:grpSp>
        <p:nvGrpSpPr>
          <p:cNvPr id="7" name="グループ化 6"/>
          <p:cNvGrpSpPr/>
          <p:nvPr/>
        </p:nvGrpSpPr>
        <p:grpSpPr>
          <a:xfrm>
            <a:off x="2951820" y="5589240"/>
            <a:ext cx="3240360" cy="1080120"/>
            <a:chOff x="2915816" y="5229200"/>
            <a:chExt cx="3240360" cy="1080120"/>
          </a:xfrm>
        </p:grpSpPr>
        <p:pic>
          <p:nvPicPr>
            <p:cNvPr id="5" name="図 4" descr="Emacs_ロゴ.png"/>
            <p:cNvPicPr>
              <a:picLocks noChangeAspect="1"/>
            </p:cNvPicPr>
            <p:nvPr/>
          </p:nvPicPr>
          <p:blipFill>
            <a:blip r:embed="rId3" cstate="print"/>
            <a:stretch>
              <a:fillRect/>
            </a:stretch>
          </p:blipFill>
          <p:spPr>
            <a:xfrm>
              <a:off x="5076056" y="5229200"/>
              <a:ext cx="1080120" cy="1080120"/>
            </a:xfrm>
            <a:prstGeom prst="rect">
              <a:avLst/>
            </a:prstGeom>
          </p:spPr>
        </p:pic>
        <p:pic>
          <p:nvPicPr>
            <p:cNvPr id="6" name="図 5" descr="vim_ロゴ.jpg"/>
            <p:cNvPicPr>
              <a:picLocks noChangeAspect="1"/>
            </p:cNvPicPr>
            <p:nvPr/>
          </p:nvPicPr>
          <p:blipFill>
            <a:blip r:embed="rId4" cstate="print"/>
            <a:stretch>
              <a:fillRect/>
            </a:stretch>
          </p:blipFill>
          <p:spPr>
            <a:xfrm>
              <a:off x="2915816" y="5229200"/>
              <a:ext cx="1060892" cy="1060892"/>
            </a:xfrm>
            <a:prstGeom prst="rect">
              <a:avLst/>
            </a:prstGeom>
          </p:spPr>
        </p:pic>
      </p:gr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r>
              <a:rPr lang="en-US" altLang="ja-JP" sz="4000" dirty="0" smtClean="0"/>
              <a:t>vi</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en-US" altLang="ja-JP" dirty="0" smtClean="0"/>
              <a:t>vi</a:t>
            </a:r>
            <a:r>
              <a:rPr lang="ja-JP" altLang="en-US" dirty="0" smtClean="0"/>
              <a:t>の起動</a:t>
            </a:r>
            <a:endParaRPr lang="en-US" altLang="ja-JP"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93</a:t>
            </a:fld>
            <a:endParaRPr lang="ja-JP" altLang="en-US"/>
          </a:p>
        </p:txBody>
      </p:sp>
      <p:pic>
        <p:nvPicPr>
          <p:cNvPr id="6" name="図 5" descr="vi_起動.png"/>
          <p:cNvPicPr>
            <a:picLocks noChangeAspect="1"/>
          </p:cNvPicPr>
          <p:nvPr/>
        </p:nvPicPr>
        <p:blipFill>
          <a:blip r:embed="rId3" cstate="print"/>
          <a:stretch>
            <a:fillRect/>
          </a:stretch>
        </p:blipFill>
        <p:spPr>
          <a:xfrm>
            <a:off x="908022" y="1856629"/>
            <a:ext cx="7327954" cy="4596707"/>
          </a:xfrm>
          <a:prstGeom prst="rect">
            <a:avLst/>
          </a:prstGeom>
        </p:spPr>
      </p:pic>
      <p:sp>
        <p:nvSpPr>
          <p:cNvPr id="7" name="テキスト ボックス 6"/>
          <p:cNvSpPr txBox="1"/>
          <p:nvPr/>
        </p:nvSpPr>
        <p:spPr>
          <a:xfrm>
            <a:off x="3203848" y="2566646"/>
            <a:ext cx="1728192" cy="369332"/>
          </a:xfrm>
          <a:prstGeom prst="rect">
            <a:avLst/>
          </a:prstGeom>
          <a:solidFill>
            <a:schemeClr val="bg1">
              <a:lumMod val="85000"/>
            </a:schemeClr>
          </a:solidFill>
        </p:spPr>
        <p:txBody>
          <a:bodyPr wrap="square" rtlCol="0">
            <a:spAutoFit/>
          </a:bodyPr>
          <a:lstStyle/>
          <a:p>
            <a:r>
              <a:rPr kumimoji="1" lang="en-US" altLang="ja-JP" dirty="0" smtClean="0"/>
              <a:t>$ vi </a:t>
            </a:r>
            <a:r>
              <a:rPr kumimoji="1" lang="ja-JP" altLang="en-US" dirty="0" smtClean="0"/>
              <a:t>ファイル名</a:t>
            </a:r>
            <a:endParaRPr kumimoji="1" lang="ja-JP"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r>
              <a:rPr lang="en-US" altLang="ja-JP" sz="4000" dirty="0" smtClean="0"/>
              <a:t>vi</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pPr lvl="0"/>
            <a:r>
              <a:rPr lang="ja-JP" altLang="en-US" dirty="0" smtClean="0">
                <a:solidFill>
                  <a:prstClr val="black"/>
                </a:solidFill>
              </a:rPr>
              <a:t>起動時は「コマンドモード」</a:t>
            </a: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94</a:t>
            </a:fld>
            <a:endParaRPr lang="ja-JP" altLang="en-US"/>
          </a:p>
        </p:txBody>
      </p:sp>
      <p:pic>
        <p:nvPicPr>
          <p:cNvPr id="8" name="図 7" descr="vi_起動.png"/>
          <p:cNvPicPr>
            <a:picLocks noChangeAspect="1"/>
          </p:cNvPicPr>
          <p:nvPr/>
        </p:nvPicPr>
        <p:blipFill>
          <a:blip r:embed="rId3" cstate="print"/>
          <a:stretch>
            <a:fillRect/>
          </a:stretch>
        </p:blipFill>
        <p:spPr>
          <a:xfrm>
            <a:off x="908022" y="1858369"/>
            <a:ext cx="7327954" cy="4596707"/>
          </a:xfrm>
          <a:prstGeom prst="rect">
            <a:avLst/>
          </a:prstGeom>
        </p:spPr>
      </p:pic>
      <p:sp>
        <p:nvSpPr>
          <p:cNvPr id="9" name="テキスト ボックス 8"/>
          <p:cNvSpPr txBox="1"/>
          <p:nvPr/>
        </p:nvSpPr>
        <p:spPr>
          <a:xfrm>
            <a:off x="1259632" y="2424370"/>
            <a:ext cx="2880320" cy="646331"/>
          </a:xfrm>
          <a:prstGeom prst="rect">
            <a:avLst/>
          </a:prstGeom>
          <a:solidFill>
            <a:schemeClr val="bg1">
              <a:lumMod val="85000"/>
            </a:schemeClr>
          </a:solidFill>
        </p:spPr>
        <p:txBody>
          <a:bodyPr wrap="square" rtlCol="0">
            <a:spAutoFit/>
          </a:bodyPr>
          <a:lstStyle/>
          <a:p>
            <a:r>
              <a:rPr lang="ja-JP" altLang="en-US" dirty="0" smtClean="0"/>
              <a:t>ファイルの内容がない部分には「</a:t>
            </a:r>
            <a:r>
              <a:rPr lang="en-US" altLang="ja-JP" dirty="0" smtClean="0"/>
              <a:t>~</a:t>
            </a:r>
            <a:r>
              <a:rPr lang="ja-JP" altLang="en-US" dirty="0" smtClean="0"/>
              <a:t>」が表示される</a:t>
            </a:r>
            <a:endParaRPr kumimoji="1" lang="ja-JP" altLang="en-US" dirty="0"/>
          </a:p>
        </p:txBody>
      </p:sp>
      <p:sp>
        <p:nvSpPr>
          <p:cNvPr id="10" name="正方形/長方形 9"/>
          <p:cNvSpPr/>
          <p:nvPr/>
        </p:nvSpPr>
        <p:spPr>
          <a:xfrm>
            <a:off x="899592" y="2350621"/>
            <a:ext cx="144016" cy="38164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99592" y="6239053"/>
            <a:ext cx="7200800"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076056" y="5446965"/>
            <a:ext cx="2880320" cy="646331"/>
          </a:xfrm>
          <a:prstGeom prst="rect">
            <a:avLst/>
          </a:prstGeom>
          <a:solidFill>
            <a:schemeClr val="bg1">
              <a:lumMod val="85000"/>
            </a:schemeClr>
          </a:solidFill>
        </p:spPr>
        <p:txBody>
          <a:bodyPr wrap="square" rtlCol="0">
            <a:spAutoFit/>
          </a:bodyPr>
          <a:lstStyle/>
          <a:p>
            <a:r>
              <a:rPr lang="ja-JP" altLang="en-US" dirty="0" smtClean="0"/>
              <a:t>最下行は現在のモードなど、</a:t>
            </a:r>
            <a:r>
              <a:rPr lang="en-US" altLang="ja-JP" dirty="0" smtClean="0"/>
              <a:t/>
            </a:r>
            <a:br>
              <a:rPr lang="en-US" altLang="ja-JP" dirty="0" smtClean="0"/>
            </a:br>
            <a:r>
              <a:rPr lang="en-US" altLang="ja-JP" dirty="0" smtClean="0"/>
              <a:t>vi</a:t>
            </a:r>
            <a:r>
              <a:rPr lang="ja-JP" altLang="en-US" dirty="0" smtClean="0"/>
              <a:t>からの情報が表示される</a:t>
            </a:r>
            <a:endParaRPr kumimoji="1" lang="ja-JP" altLang="en-US" dirty="0"/>
          </a:p>
        </p:txBody>
      </p:sp>
      <p:sp>
        <p:nvSpPr>
          <p:cNvPr id="13" name="テキスト ボックス 12"/>
          <p:cNvSpPr txBox="1"/>
          <p:nvPr/>
        </p:nvSpPr>
        <p:spPr>
          <a:xfrm>
            <a:off x="5724128" y="1124744"/>
            <a:ext cx="2736304" cy="646331"/>
          </a:xfrm>
          <a:prstGeom prst="rect">
            <a:avLst/>
          </a:prstGeom>
          <a:solidFill>
            <a:schemeClr val="bg1">
              <a:lumMod val="85000"/>
            </a:schemeClr>
          </a:solidFill>
        </p:spPr>
        <p:txBody>
          <a:bodyPr wrap="square" rtlCol="0">
            <a:spAutoFit/>
          </a:bodyPr>
          <a:lstStyle/>
          <a:p>
            <a:r>
              <a:rPr lang="ja-JP" altLang="en-US" dirty="0" smtClean="0"/>
              <a:t>コマンドの詳細はテキスト</a:t>
            </a:r>
            <a:r>
              <a:rPr lang="en-US" altLang="ja-JP" dirty="0" smtClean="0"/>
              <a:t>23p.</a:t>
            </a:r>
            <a:r>
              <a:rPr lang="ja-JP" altLang="en-US" dirty="0" smtClean="0"/>
              <a:t>を参照</a:t>
            </a:r>
            <a:endParaRPr kumimoji="1" lang="ja-JP"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r>
              <a:rPr lang="en-US" altLang="ja-JP" sz="4000" dirty="0" smtClean="0"/>
              <a:t>vi</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prstClr val="black"/>
                </a:solidFill>
              </a:rPr>
              <a:t>「</a:t>
            </a:r>
            <a:r>
              <a:rPr lang="en-US" altLang="ja-JP" dirty="0" err="1" smtClean="0">
                <a:solidFill>
                  <a:prstClr val="black"/>
                </a:solidFill>
              </a:rPr>
              <a:t>i</a:t>
            </a:r>
            <a:r>
              <a:rPr lang="ja-JP" altLang="en-US" dirty="0" smtClean="0">
                <a:solidFill>
                  <a:prstClr val="black"/>
                </a:solidFill>
              </a:rPr>
              <a:t>」を押下して「挿入モード」へ入る</a:t>
            </a:r>
            <a:endParaRPr lang="en-US" altLang="ja-JP" dirty="0" smtClean="0"/>
          </a:p>
          <a:p>
            <a:pPr lvl="0"/>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95</a:t>
            </a:fld>
            <a:endParaRPr lang="ja-JP" altLang="en-US"/>
          </a:p>
        </p:txBody>
      </p:sp>
      <p:pic>
        <p:nvPicPr>
          <p:cNvPr id="14" name="図 13" descr="vi_起動.png"/>
          <p:cNvPicPr>
            <a:picLocks noChangeAspect="1"/>
          </p:cNvPicPr>
          <p:nvPr/>
        </p:nvPicPr>
        <p:blipFill>
          <a:blip r:embed="rId3" cstate="print"/>
          <a:stretch>
            <a:fillRect/>
          </a:stretch>
        </p:blipFill>
        <p:spPr>
          <a:xfrm>
            <a:off x="908022" y="1856628"/>
            <a:ext cx="7327954" cy="4596707"/>
          </a:xfrm>
          <a:prstGeom prst="rect">
            <a:avLst/>
          </a:prstGeom>
        </p:spPr>
      </p:pic>
      <p:sp>
        <p:nvSpPr>
          <p:cNvPr id="15" name="正方形/長方形 14"/>
          <p:cNvSpPr/>
          <p:nvPr/>
        </p:nvSpPr>
        <p:spPr>
          <a:xfrm>
            <a:off x="899592" y="6237312"/>
            <a:ext cx="1008112"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r>
              <a:rPr lang="en-US" altLang="ja-JP" sz="4000" dirty="0" smtClean="0"/>
              <a:t>vi</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pPr lvl="0"/>
            <a:r>
              <a:rPr lang="ja-JP" altLang="en-US" dirty="0" smtClean="0">
                <a:solidFill>
                  <a:prstClr val="black"/>
                </a:solidFill>
              </a:rPr>
              <a:t>テキストの編集と修正</a:t>
            </a: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96</a:t>
            </a:fld>
            <a:endParaRPr lang="ja-JP" altLang="en-US"/>
          </a:p>
        </p:txBody>
      </p:sp>
      <p:pic>
        <p:nvPicPr>
          <p:cNvPr id="5" name="図 4" descr="vi_起動.png"/>
          <p:cNvPicPr>
            <a:picLocks noChangeAspect="1"/>
          </p:cNvPicPr>
          <p:nvPr/>
        </p:nvPicPr>
        <p:blipFill>
          <a:blip r:embed="rId3" cstate="print"/>
          <a:stretch>
            <a:fillRect/>
          </a:stretch>
        </p:blipFill>
        <p:spPr>
          <a:xfrm>
            <a:off x="908023" y="1856630"/>
            <a:ext cx="7327952" cy="4596706"/>
          </a:xfrm>
          <a:prstGeom prst="rect">
            <a:avLst/>
          </a:prstGeom>
        </p:spPr>
      </p:pic>
      <p:sp>
        <p:nvSpPr>
          <p:cNvPr id="6" name="正方形/長方形 5"/>
          <p:cNvSpPr/>
          <p:nvPr/>
        </p:nvSpPr>
        <p:spPr>
          <a:xfrm>
            <a:off x="899592" y="2276872"/>
            <a:ext cx="1440160" cy="2880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1259632" y="2638653"/>
            <a:ext cx="3816424" cy="646331"/>
          </a:xfrm>
          <a:prstGeom prst="rect">
            <a:avLst/>
          </a:prstGeom>
          <a:solidFill>
            <a:schemeClr val="bg1">
              <a:lumMod val="85000"/>
            </a:schemeClr>
          </a:solidFill>
        </p:spPr>
        <p:txBody>
          <a:bodyPr wrap="square" rtlCol="0">
            <a:spAutoFit/>
          </a:bodyPr>
          <a:lstStyle/>
          <a:p>
            <a:r>
              <a:rPr kumimoji="1" lang="en-US" altLang="ja-JP" dirty="0" smtClean="0"/>
              <a:t>Enter</a:t>
            </a:r>
            <a:r>
              <a:rPr kumimoji="1" lang="ja-JP" altLang="en-US" dirty="0" smtClean="0"/>
              <a:t>キーで改行、</a:t>
            </a:r>
            <a:r>
              <a:rPr kumimoji="1" lang="en-US" altLang="ja-JP" dirty="0" smtClean="0"/>
              <a:t>Backspace</a:t>
            </a:r>
            <a:r>
              <a:rPr kumimoji="1" lang="ja-JP" altLang="en-US" dirty="0" smtClean="0"/>
              <a:t>キーで修正できる</a:t>
            </a:r>
            <a:endParaRPr kumimoji="1" lang="ja-JP" alt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r>
              <a:rPr lang="en-US" altLang="ja-JP" sz="4000" dirty="0" smtClean="0"/>
              <a:t>vi</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pPr lvl="0"/>
            <a:r>
              <a:rPr lang="en-US" altLang="ja-JP" dirty="0" smtClean="0">
                <a:solidFill>
                  <a:prstClr val="black"/>
                </a:solidFill>
              </a:rPr>
              <a:t>Escape</a:t>
            </a:r>
            <a:r>
              <a:rPr lang="ja-JP" altLang="en-US" dirty="0" smtClean="0">
                <a:solidFill>
                  <a:prstClr val="black"/>
                </a:solidFill>
              </a:rPr>
              <a:t>キーでコマンドモードへ戻る</a:t>
            </a: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97</a:t>
            </a:fld>
            <a:endParaRPr lang="ja-JP" altLang="en-US"/>
          </a:p>
        </p:txBody>
      </p:sp>
      <p:pic>
        <p:nvPicPr>
          <p:cNvPr id="5" name="図 4" descr="vi_起動.png"/>
          <p:cNvPicPr>
            <a:picLocks noChangeAspect="1"/>
          </p:cNvPicPr>
          <p:nvPr/>
        </p:nvPicPr>
        <p:blipFill>
          <a:blip r:embed="rId3" cstate="print"/>
          <a:stretch>
            <a:fillRect/>
          </a:stretch>
        </p:blipFill>
        <p:spPr>
          <a:xfrm>
            <a:off x="908023" y="1856628"/>
            <a:ext cx="7327952" cy="4596706"/>
          </a:xfrm>
          <a:prstGeom prst="rect">
            <a:avLst/>
          </a:prstGeom>
        </p:spPr>
      </p:pic>
      <p:sp>
        <p:nvSpPr>
          <p:cNvPr id="6" name="正方形/長方形 5"/>
          <p:cNvSpPr/>
          <p:nvPr/>
        </p:nvSpPr>
        <p:spPr>
          <a:xfrm>
            <a:off x="899592" y="6237312"/>
            <a:ext cx="1008112"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a:xfrm>
            <a:off x="457200" y="274638"/>
            <a:ext cx="8229600" cy="850900"/>
          </a:xfrm>
        </p:spPr>
        <p:txBody>
          <a:bodyPr/>
          <a:lstStyle/>
          <a:p>
            <a:pPr algn="l"/>
            <a:r>
              <a:rPr lang="ja-JP" altLang="en-US" sz="4000" dirty="0" smtClean="0"/>
              <a:t>エディタ～</a:t>
            </a:r>
            <a:r>
              <a:rPr lang="en-US" altLang="ja-JP" sz="4000" dirty="0" smtClean="0"/>
              <a:t>vi</a:t>
            </a:r>
            <a:endParaRPr lang="ja-JP" altLang="en-US" sz="4000" dirty="0" smtClean="0"/>
          </a:p>
        </p:txBody>
      </p:sp>
      <p:sp>
        <p:nvSpPr>
          <p:cNvPr id="3075" name="コンテンツ プレースホルダ 2"/>
          <p:cNvSpPr>
            <a:spLocks noGrp="1"/>
          </p:cNvSpPr>
          <p:nvPr>
            <p:ph idx="1"/>
          </p:nvPr>
        </p:nvSpPr>
        <p:spPr>
          <a:xfrm>
            <a:off x="457200" y="1268413"/>
            <a:ext cx="8229600" cy="5040312"/>
          </a:xfrm>
        </p:spPr>
        <p:txBody>
          <a:bodyPr/>
          <a:lstStyle/>
          <a:p>
            <a:r>
              <a:rPr lang="ja-JP" altLang="en-US" dirty="0" smtClean="0">
                <a:solidFill>
                  <a:prstClr val="black"/>
                </a:solidFill>
              </a:rPr>
              <a:t>「</a:t>
            </a:r>
            <a:r>
              <a:rPr lang="en-US" altLang="ja-JP" dirty="0" smtClean="0">
                <a:solidFill>
                  <a:prstClr val="black"/>
                </a:solidFill>
              </a:rPr>
              <a:t>:</a:t>
            </a:r>
            <a:r>
              <a:rPr lang="ja-JP" altLang="en-US" dirty="0" smtClean="0">
                <a:solidFill>
                  <a:prstClr val="black"/>
                </a:solidFill>
              </a:rPr>
              <a:t>」</a:t>
            </a:r>
            <a:r>
              <a:rPr lang="en-US" altLang="ja-JP" dirty="0" smtClean="0">
                <a:solidFill>
                  <a:prstClr val="black"/>
                </a:solidFill>
              </a:rPr>
              <a:t>(</a:t>
            </a:r>
            <a:r>
              <a:rPr lang="ja-JP" altLang="en-US" dirty="0" smtClean="0">
                <a:solidFill>
                  <a:prstClr val="black"/>
                </a:solidFill>
              </a:rPr>
              <a:t>コロン</a:t>
            </a:r>
            <a:r>
              <a:rPr lang="en-US" altLang="ja-JP" dirty="0" smtClean="0">
                <a:solidFill>
                  <a:prstClr val="black"/>
                </a:solidFill>
              </a:rPr>
              <a:t>)</a:t>
            </a:r>
            <a:r>
              <a:rPr lang="ja-JP" altLang="en-US" dirty="0" err="1" smtClean="0">
                <a:solidFill>
                  <a:prstClr val="black"/>
                </a:solidFill>
              </a:rPr>
              <a:t>を押</a:t>
            </a:r>
            <a:r>
              <a:rPr lang="ja-JP" altLang="en-US" dirty="0" smtClean="0">
                <a:solidFill>
                  <a:prstClr val="black"/>
                </a:solidFill>
              </a:rPr>
              <a:t>下して「</a:t>
            </a:r>
            <a:r>
              <a:rPr lang="en-US" altLang="ja-JP" dirty="0" smtClean="0">
                <a:solidFill>
                  <a:prstClr val="black"/>
                </a:solidFill>
              </a:rPr>
              <a:t>ex</a:t>
            </a:r>
            <a:r>
              <a:rPr lang="ja-JP" altLang="en-US" dirty="0" smtClean="0">
                <a:solidFill>
                  <a:prstClr val="black"/>
                </a:solidFill>
              </a:rPr>
              <a:t>モード」へ入る</a:t>
            </a:r>
            <a:endParaRPr lang="en-US" altLang="ja-JP" sz="2800" dirty="0" smtClean="0"/>
          </a:p>
        </p:txBody>
      </p:sp>
      <p:sp>
        <p:nvSpPr>
          <p:cNvPr id="4" name="スライド番号プレースホルダ 3"/>
          <p:cNvSpPr>
            <a:spLocks noGrp="1"/>
          </p:cNvSpPr>
          <p:nvPr>
            <p:ph type="sldNum" sz="quarter" idx="12"/>
          </p:nvPr>
        </p:nvSpPr>
        <p:spPr/>
        <p:txBody>
          <a:bodyPr/>
          <a:lstStyle/>
          <a:p>
            <a:pPr>
              <a:defRPr/>
            </a:pPr>
            <a:fld id="{74B38A31-4B8B-4222-885C-BCA022595ECD}" type="slidenum">
              <a:rPr lang="ja-JP" altLang="en-US"/>
              <a:pPr>
                <a:defRPr/>
              </a:pPr>
              <a:t>98</a:t>
            </a:fld>
            <a:endParaRPr lang="ja-JP" altLang="en-US"/>
          </a:p>
        </p:txBody>
      </p:sp>
      <p:pic>
        <p:nvPicPr>
          <p:cNvPr id="5" name="図 4" descr="vi_起動.png"/>
          <p:cNvPicPr>
            <a:picLocks noChangeAspect="1"/>
          </p:cNvPicPr>
          <p:nvPr/>
        </p:nvPicPr>
        <p:blipFill>
          <a:blip r:embed="rId3" cstate="print"/>
          <a:stretch>
            <a:fillRect/>
          </a:stretch>
        </p:blipFill>
        <p:spPr>
          <a:xfrm>
            <a:off x="908023" y="1856628"/>
            <a:ext cx="7327951" cy="4596705"/>
          </a:xfrm>
          <a:prstGeom prst="rect">
            <a:avLst/>
          </a:prstGeom>
        </p:spPr>
      </p:pic>
      <p:sp>
        <p:nvSpPr>
          <p:cNvPr id="6" name="正方形/長方形 5"/>
          <p:cNvSpPr/>
          <p:nvPr/>
        </p:nvSpPr>
        <p:spPr>
          <a:xfrm>
            <a:off x="899592" y="6237312"/>
            <a:ext cx="1008112" cy="2160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urseware_axe_2013122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courseware_axe_20131227</Template>
  <TotalTime>7520</TotalTime>
  <Words>2791</Words>
  <Application>Microsoft Office PowerPoint</Application>
  <PresentationFormat>画面に合わせる (4:3)</PresentationFormat>
  <Paragraphs>1225</Paragraphs>
  <Slides>113</Slides>
  <Notes>90</Notes>
  <HiddenSlides>0</HiddenSlides>
  <MMClips>0</MMClips>
  <ScaleCrop>false</ScaleCrop>
  <HeadingPairs>
    <vt:vector size="4" baseType="variant">
      <vt:variant>
        <vt:lpstr>テーマ</vt:lpstr>
      </vt:variant>
      <vt:variant>
        <vt:i4>1</vt:i4>
      </vt:variant>
      <vt:variant>
        <vt:lpstr>スライド タイトル</vt:lpstr>
      </vt:variant>
      <vt:variant>
        <vt:i4>113</vt:i4>
      </vt:variant>
    </vt:vector>
  </HeadingPairs>
  <TitlesOfParts>
    <vt:vector size="114" baseType="lpstr">
      <vt:lpstr>courseware_axe_20131227</vt:lpstr>
      <vt:lpstr>はじめに</vt:lpstr>
      <vt:lpstr>はじめに</vt:lpstr>
      <vt:lpstr>スライド 2</vt:lpstr>
      <vt:lpstr>目次</vt:lpstr>
      <vt:lpstr>目次</vt:lpstr>
      <vt:lpstr>Linuxとは?</vt:lpstr>
      <vt:lpstr>Linuxとは?</vt:lpstr>
      <vt:lpstr>Linuxが普及した理由</vt:lpstr>
      <vt:lpstr>Linuxが普及した理由</vt:lpstr>
      <vt:lpstr>Linuxディストリビューション</vt:lpstr>
      <vt:lpstr>目次</vt:lpstr>
      <vt:lpstr>シェルとは?</vt:lpstr>
      <vt:lpstr>シェルとは?</vt:lpstr>
      <vt:lpstr>端末</vt:lpstr>
      <vt:lpstr>端末エミュレータ</vt:lpstr>
      <vt:lpstr>端末エミュレータの起動</vt:lpstr>
      <vt:lpstr>端末エミュレータの起動</vt:lpstr>
      <vt:lpstr>コマンドの実行</vt:lpstr>
      <vt:lpstr>コマンドの実行</vt:lpstr>
      <vt:lpstr>よく使うコマンド</vt:lpstr>
      <vt:lpstr>よく使うコマンド</vt:lpstr>
      <vt:lpstr>マニュアル</vt:lpstr>
      <vt:lpstr>マニュアル</vt:lpstr>
      <vt:lpstr>マニュアル</vt:lpstr>
      <vt:lpstr>マニュアル</vt:lpstr>
      <vt:lpstr>よく使うコマンド</vt:lpstr>
      <vt:lpstr>ファイル</vt:lpstr>
      <vt:lpstr>ディレクトリ</vt:lpstr>
      <vt:lpstr>ディレクトリ</vt:lpstr>
      <vt:lpstr>ルートディレクトリ</vt:lpstr>
      <vt:lpstr>ワーキングディレクトリ</vt:lpstr>
      <vt:lpstr>親ディレクトリ</vt:lpstr>
      <vt:lpstr>ホームディレクトリ</vt:lpstr>
      <vt:lpstr>ディレクトリ</vt:lpstr>
      <vt:lpstr>ディレクトリ</vt:lpstr>
      <vt:lpstr>シェル～ディレクトリの移動</vt:lpstr>
      <vt:lpstr>シェル～ディレクトリの移動</vt:lpstr>
      <vt:lpstr>シェル～ディレクトリの移動</vt:lpstr>
      <vt:lpstr>シェル～ディレクトリの移動</vt:lpstr>
      <vt:lpstr>シェル～ディレクトリの移動</vt:lpstr>
      <vt:lpstr>シェル～ディレクトリの移動</vt:lpstr>
      <vt:lpstr>よく使うコマンド</vt:lpstr>
      <vt:lpstr>シェル～ファイルの操作</vt:lpstr>
      <vt:lpstr>シェル～ファイルの操作</vt:lpstr>
      <vt:lpstr>シェル～ファイルの操作</vt:lpstr>
      <vt:lpstr>シェル～ファイルの操作</vt:lpstr>
      <vt:lpstr>シェル～ファイルの操作</vt:lpstr>
      <vt:lpstr>シェル～ファイルの操作</vt:lpstr>
      <vt:lpstr>シェル～ファイルの操作</vt:lpstr>
      <vt:lpstr>よく使うコマンド</vt:lpstr>
      <vt:lpstr>プロセス</vt:lpstr>
      <vt:lpstr>シェル～プロセスの管理</vt:lpstr>
      <vt:lpstr>シェル～プロセスの管理</vt:lpstr>
      <vt:lpstr>シェル～プロセスの管理</vt:lpstr>
      <vt:lpstr>シェル～プロセスの管理</vt:lpstr>
      <vt:lpstr>シェル～プロセスの管理</vt:lpstr>
      <vt:lpstr>よく使うコマンド</vt:lpstr>
      <vt:lpstr>システムの管理</vt:lpstr>
      <vt:lpstr>シェル～システムの管理</vt:lpstr>
      <vt:lpstr>休憩 15分</vt:lpstr>
      <vt:lpstr>シェルの機能</vt:lpstr>
      <vt:lpstr>シェルの機能</vt:lpstr>
      <vt:lpstr>標準入出力</vt:lpstr>
      <vt:lpstr>標準入出力</vt:lpstr>
      <vt:lpstr>標準入出力</vt:lpstr>
      <vt:lpstr>標準入出力</vt:lpstr>
      <vt:lpstr>標準入出力</vt:lpstr>
      <vt:lpstr>標準入出力</vt:lpstr>
      <vt:lpstr>標準入出力</vt:lpstr>
      <vt:lpstr>シェルの機能</vt:lpstr>
      <vt:lpstr>変数</vt:lpstr>
      <vt:lpstr>変数</vt:lpstr>
      <vt:lpstr>変数</vt:lpstr>
      <vt:lpstr>変数</vt:lpstr>
      <vt:lpstr>変数</vt:lpstr>
      <vt:lpstr>変数</vt:lpstr>
      <vt:lpstr>シェルの機能</vt:lpstr>
      <vt:lpstr>メタキャラクタ</vt:lpstr>
      <vt:lpstr>メタキャラクタ</vt:lpstr>
      <vt:lpstr>メタキャラクタ</vt:lpstr>
      <vt:lpstr>メタキャラクタ</vt:lpstr>
      <vt:lpstr>シェルの機能</vt:lpstr>
      <vt:lpstr>クォーティング</vt:lpstr>
      <vt:lpstr>クォーティング</vt:lpstr>
      <vt:lpstr>クォーティング</vt:lpstr>
      <vt:lpstr>クォーティング</vt:lpstr>
      <vt:lpstr>シェルの機能</vt:lpstr>
      <vt:lpstr>コマンド展開</vt:lpstr>
      <vt:lpstr>シェルの機能</vt:lpstr>
      <vt:lpstr>シェルスクリプト</vt:lpstr>
      <vt:lpstr>シェルスクリプト</vt:lpstr>
      <vt:lpstr>目次</vt:lpstr>
      <vt:lpstr>エディタ</vt:lpstr>
      <vt:lpstr>エディタ～vi</vt:lpstr>
      <vt:lpstr>エディタ～vi</vt:lpstr>
      <vt:lpstr>エディタ～vi</vt:lpstr>
      <vt:lpstr>エディタ～vi</vt:lpstr>
      <vt:lpstr>エディタ～vi</vt:lpstr>
      <vt:lpstr>エディタ～vi</vt:lpstr>
      <vt:lpstr>エディタ～vi</vt:lpstr>
      <vt:lpstr>エディタ～vi</vt:lpstr>
      <vt:lpstr>目次</vt:lpstr>
      <vt:lpstr>ファイル転送</vt:lpstr>
      <vt:lpstr>ファイル転送～sftp</vt:lpstr>
      <vt:lpstr>ファイル転送～sftp</vt:lpstr>
      <vt:lpstr>ファイル転送～scp</vt:lpstr>
      <vt:lpstr>ファイル転送～scp</vt:lpstr>
      <vt:lpstr>ファイル転送</vt:lpstr>
      <vt:lpstr>目次</vt:lpstr>
      <vt:lpstr>リモートログイン</vt:lpstr>
      <vt:lpstr>リモートログイン～ssh</vt:lpstr>
      <vt:lpstr>リモートログイン～ssh</vt:lpstr>
      <vt:lpstr>以上</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0</dc:title>
  <dc:subject>データツールファースト</dc:subject>
  <dc:creator>tomoya</dc:creator>
  <cp:lastModifiedBy>tomoya</cp:lastModifiedBy>
  <cp:revision>780</cp:revision>
  <dcterms:created xsi:type="dcterms:W3CDTF">2014-01-29T12:18:26Z</dcterms:created>
  <dcterms:modified xsi:type="dcterms:W3CDTF">2014-03-26T10:50:03Z</dcterms:modified>
</cp:coreProperties>
</file>