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8" r:id="rId4"/>
    <p:sldId id="260" r:id="rId5"/>
    <p:sldId id="301" r:id="rId6"/>
    <p:sldId id="317" r:id="rId7"/>
    <p:sldId id="277" r:id="rId8"/>
    <p:sldId id="280" r:id="rId9"/>
    <p:sldId id="286" r:id="rId10"/>
    <p:sldId id="283" r:id="rId11"/>
    <p:sldId id="298" r:id="rId12"/>
    <p:sldId id="299" r:id="rId13"/>
    <p:sldId id="311" r:id="rId14"/>
    <p:sldId id="312" r:id="rId15"/>
    <p:sldId id="313" r:id="rId16"/>
    <p:sldId id="309" r:id="rId17"/>
    <p:sldId id="319" r:id="rId18"/>
    <p:sldId id="300" r:id="rId19"/>
    <p:sldId id="310" r:id="rId20"/>
    <p:sldId id="314" r:id="rId21"/>
    <p:sldId id="315" r:id="rId22"/>
    <p:sldId id="316" r:id="rId2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59" autoAdjust="0"/>
    <p:restoredTop sz="94975" autoAdjust="0"/>
  </p:normalViewPr>
  <p:slideViewPr>
    <p:cSldViewPr>
      <p:cViewPr>
        <p:scale>
          <a:sx n="75" d="100"/>
          <a:sy n="75" d="100"/>
        </p:scale>
        <p:origin x="-13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674D67-5A2B-4F2D-904A-3A758A94827C}" type="datetimeFigureOut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AAE1DE-3E97-4567-B6F6-40F22EB4CD8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2E6638-0256-4537-B58D-467EABF526E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AE1DE-3E97-4567-B6F6-40F22EB4CD8F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172C3-F3B1-42F5-A5B7-75A3B53D799B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87B9D-5B7C-444C-9204-052404DA618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FD3D-0471-40E0-86E5-89C0A9FE61DD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27D3E-2787-4469-B7A7-C03058D4D95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5C1C9-47F9-4202-A305-30B660612404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D2AD-CA24-4384-83EC-D6A89E6D931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7C35C-A5E6-47B4-BF6A-B819867972E8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8C06-79B3-4EFD-9471-893B14CE875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F0FFA-C27F-4147-80A3-E61185DD06B7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65E0-3E47-4AF8-8817-3D4A917A5DE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E857-063A-4BA8-9CE7-EB0201983BDB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EF000-1B91-4CEB-951E-8FDA8118E5C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52DD-6715-491B-A6D5-954E7E5D3467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E1E51-ECB9-463F-8DAD-75C1A7A5598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9CA51-5936-4FC2-85F7-C2FE83755EEE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82895-AF3B-46C2-81FE-2C8497B2A4F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5E948-5722-4388-82FB-CAD45968C818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29D1-CDE1-4D57-B9E0-658DE04573A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821C-D1B3-4D27-B5E7-7DB3C925B81E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50C40-6CE3-487B-925F-0E46B3154DF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4BC1-B6A1-4D45-B8EE-0BBEF0306291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E16C0-5923-4F82-94F5-F4754CFD0F0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4307F8-3E53-497F-AA1A-1FE49E014399}" type="datetime1">
              <a:rPr lang="ja-JP" altLang="en-US"/>
              <a:pPr>
                <a:defRPr/>
              </a:pPr>
              <a:t>2014/3/12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55A0A-D336-459E-B513-3A31099F5FD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2014/MAR/12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MPI</a:t>
                      </a:r>
                      <a:r>
                        <a:rPr lang="ja-JP" altLang="en-US" sz="4000" dirty="0" smtClean="0"/>
                        <a:t>入門　演習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4000" dirty="0" smtClean="0"/>
              <a:t>Gather </a:t>
            </a:r>
            <a:r>
              <a:rPr lang="ja-JP" altLang="en-US" sz="4000" dirty="0" smtClean="0"/>
              <a:t>練習問題</a:t>
            </a:r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1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を解いてみて</a:t>
            </a:r>
            <a:r>
              <a:rPr lang="ja-JP" altLang="en-US" dirty="0" smtClean="0"/>
              <a:t>下さい</a:t>
            </a:r>
            <a:endParaRPr lang="en-US" altLang="ja-JP" dirty="0" smtClean="0"/>
          </a:p>
          <a:p>
            <a:pPr lvl="1">
              <a:buNone/>
            </a:pP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練習問題 </a:t>
            </a:r>
            <a:r>
              <a:rPr lang="en-US" altLang="ja-JP" baseline="30000" dirty="0" smtClean="0"/>
              <a:t>1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　全ての</a:t>
            </a:r>
            <a:r>
              <a:rPr lang="ja-JP" altLang="en-US" baseline="30000" dirty="0" smtClean="0"/>
              <a:t>プロセス</a:t>
            </a:r>
            <a:r>
              <a:rPr lang="ja-JP" altLang="en-US" baseline="30000" dirty="0" smtClean="0"/>
              <a:t>から</a:t>
            </a:r>
            <a:r>
              <a:rPr lang="ja-JP" altLang="en-US" baseline="30000" dirty="0" smtClean="0"/>
              <a:t>ランク番号 </a:t>
            </a:r>
            <a:r>
              <a:rPr lang="en-US" altLang="ja-JP" baseline="30000" dirty="0" smtClean="0"/>
              <a:t>5 </a:t>
            </a:r>
            <a:r>
              <a:rPr lang="ja-JP" altLang="en-US" baseline="30000" dirty="0" smtClean="0"/>
              <a:t>の</a:t>
            </a:r>
            <a:r>
              <a:rPr lang="ja-JP" altLang="en-US" baseline="30000" dirty="0" smtClean="0"/>
              <a:t>プロセス</a:t>
            </a:r>
            <a:r>
              <a:rPr lang="ja-JP" altLang="en-US" baseline="30000" dirty="0" smtClean="0"/>
              <a:t>へデータを</a:t>
            </a:r>
            <a:r>
              <a:rPr lang="ja-JP" altLang="en-US" baseline="30000" dirty="0" smtClean="0"/>
              <a:t>送信するように修正して下さい</a:t>
            </a:r>
            <a:r>
              <a:rPr lang="ja-JP" altLang="en-US" baseline="30000" dirty="0" smtClean="0"/>
              <a:t>。</a:t>
            </a:r>
            <a:endParaRPr lang="en-US" altLang="ja-JP" baseline="30000" dirty="0" smtClean="0"/>
          </a:p>
          <a:p>
            <a:pPr lvl="1">
              <a:buNone/>
            </a:pP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2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ランク</a:t>
            </a:r>
            <a:r>
              <a:rPr lang="ja-JP" altLang="en-US" baseline="30000" dirty="0" smtClean="0"/>
              <a:t>番号 </a:t>
            </a:r>
            <a:r>
              <a:rPr lang="en-US" altLang="ja-JP" baseline="30000" dirty="0" smtClean="0"/>
              <a:t>1 </a:t>
            </a:r>
            <a:r>
              <a:rPr lang="ja-JP" altLang="en-US" baseline="30000" dirty="0" smtClean="0"/>
              <a:t>の</a:t>
            </a:r>
            <a:r>
              <a:rPr lang="ja-JP" altLang="en-US" baseline="30000" dirty="0" smtClean="0"/>
              <a:t>プロセスが</a:t>
            </a:r>
            <a:r>
              <a:rPr lang="en-US" altLang="ja-JP" baseline="30000" dirty="0" err="1" smtClean="0"/>
              <a:t>MPI_Gather</a:t>
            </a:r>
            <a:r>
              <a:rPr lang="en-US" altLang="ja-JP" baseline="30000" dirty="0" smtClean="0"/>
              <a:t>()</a:t>
            </a:r>
            <a:r>
              <a:rPr lang="ja-JP" altLang="en-US" baseline="30000" dirty="0" smtClean="0"/>
              <a:t>を行わないようにした場合、全体と</a:t>
            </a:r>
            <a:r>
              <a:rPr lang="ja-JP" altLang="en-US" baseline="30000" dirty="0" smtClean="0"/>
              <a:t>して</a:t>
            </a:r>
            <a:r>
              <a:rPr lang="ja-JP" altLang="en-US" baseline="30000" dirty="0" smtClean="0"/>
              <a:t>どの</a:t>
            </a:r>
            <a:r>
              <a:rPr lang="ja-JP" altLang="en-US" baseline="30000" dirty="0" smtClean="0"/>
              <a:t>ような</a:t>
            </a:r>
            <a:r>
              <a:rPr lang="ja-JP" altLang="en-US" baseline="30000" dirty="0" smtClean="0"/>
              <a:t>動作となるか確認して下さい。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</a:t>
            </a:r>
            <a:r>
              <a:rPr lang="ja-JP" altLang="en-US" sz="4000" dirty="0" smtClean="0"/>
              <a:t>問題</a:t>
            </a:r>
            <a:r>
              <a:rPr lang="en-US" altLang="ja-JP" sz="4000" dirty="0" smtClean="0"/>
              <a:t>1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100000</a:t>
            </a:r>
            <a:r>
              <a:rPr lang="ja-JP" altLang="en-US" dirty="0" smtClean="0"/>
              <a:t>個の要素を持つ</a:t>
            </a:r>
            <a:r>
              <a:rPr lang="en-US" dirty="0" smtClean="0"/>
              <a:t>long</a:t>
            </a:r>
            <a:r>
              <a:rPr lang="ja-JP" altLang="en-US" dirty="0" smtClean="0"/>
              <a:t>型の配列の各要素に</a:t>
            </a:r>
            <a:r>
              <a:rPr lang="en-US" dirty="0" smtClean="0"/>
              <a:t>0</a:t>
            </a:r>
            <a:r>
              <a:rPr lang="ja-JP" altLang="en-US" dirty="0" smtClean="0"/>
              <a:t>から</a:t>
            </a:r>
            <a:r>
              <a:rPr lang="en-US" dirty="0" smtClean="0"/>
              <a:t>99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整数をランダムにセットします。</a:t>
            </a:r>
          </a:p>
          <a:p>
            <a:pPr lvl="1">
              <a:buNone/>
            </a:pPr>
            <a:r>
              <a:rPr lang="en-US" dirty="0" smtClean="0"/>
              <a:t>	(</a:t>
            </a:r>
            <a:r>
              <a:rPr lang="en-US" dirty="0" smtClean="0"/>
              <a:t>1) MPI</a:t>
            </a:r>
            <a:r>
              <a:rPr lang="ja-JP" altLang="en-US" dirty="0" smtClean="0"/>
              <a:t>を使用しない逐次処理で、</a:t>
            </a:r>
            <a:r>
              <a:rPr lang="en-US" dirty="0" smtClean="0"/>
              <a:t>0</a:t>
            </a:r>
            <a:r>
              <a:rPr lang="ja-JP" altLang="en-US" dirty="0" smtClean="0"/>
              <a:t>から</a:t>
            </a:r>
            <a:r>
              <a:rPr lang="en-US" dirty="0" smtClean="0"/>
              <a:t>99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値のそれぞれの出現頻度を求めて下さい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None/>
            </a:pPr>
            <a:endParaRPr lang="ja-JP" alt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r>
              <a:rPr lang="en-US" dirty="0" smtClean="0"/>
              <a:t>2) MPI</a:t>
            </a:r>
            <a:r>
              <a:rPr lang="ja-JP" altLang="en-US" dirty="0" smtClean="0"/>
              <a:t>を使用した並列処理で、</a:t>
            </a:r>
            <a:r>
              <a:rPr lang="en-US" dirty="0" smtClean="0"/>
              <a:t>0</a:t>
            </a:r>
            <a:r>
              <a:rPr lang="ja-JP" altLang="en-US" dirty="0" smtClean="0"/>
              <a:t>から</a:t>
            </a:r>
            <a:r>
              <a:rPr lang="en-US" dirty="0" smtClean="0"/>
              <a:t>99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値のそれぞれの出現頻度を求めて下さい。配列は</a:t>
            </a:r>
            <a:r>
              <a:rPr lang="en-US" dirty="0" smtClean="0"/>
              <a:t>rank</a:t>
            </a:r>
            <a:r>
              <a:rPr lang="ja-JP" altLang="en-US" dirty="0" smtClean="0"/>
              <a:t>番号</a:t>
            </a:r>
            <a:r>
              <a:rPr lang="en-US" dirty="0" smtClean="0"/>
              <a:t>0</a:t>
            </a:r>
            <a:r>
              <a:rPr lang="ja-JP" altLang="en-US" dirty="0" smtClean="0"/>
              <a:t>のプロセスで値をセットして下さい。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1.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逐次処理</a:t>
            </a:r>
            <a:r>
              <a:rPr lang="en-US" altLang="ja-JP" sz="4000" dirty="0" smtClean="0"/>
              <a:t>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28662" y="2000240"/>
            <a:ext cx="65008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rot="5400000">
            <a:off x="999306" y="23574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28662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98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0100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rot="5400000">
            <a:off x="1427934" y="235663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357290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8728" y="1642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rot="5400000">
            <a:off x="1844044" y="23574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73400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44838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29058" y="1559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rot="5400000">
            <a:off x="6644496" y="235663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000892" y="214232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56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15140" y="16422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99999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29058" y="2130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1472" y="1345156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配列データ </a:t>
            </a:r>
            <a:r>
              <a:rPr lang="en-US" altLang="ja-JP" dirty="0" smtClean="0"/>
              <a:t>long data[100000]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714480" y="4773386"/>
            <a:ext cx="4286280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rot="5400000">
            <a:off x="1858150" y="5130576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14480" y="4997247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1012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30202" y="441619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5400000">
            <a:off x="2358216" y="513137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214546" y="499804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998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30268" y="44169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2910" y="4131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出現頻度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rot="5400000">
            <a:off x="5144298" y="5130576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00694" y="4997247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72132" y="441619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43042" y="570287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の出現頻度は</a:t>
            </a:r>
            <a:r>
              <a:rPr kumimoji="1" lang="en-US" altLang="ja-JP" dirty="0" smtClean="0"/>
              <a:t>1012</a:t>
            </a:r>
            <a:r>
              <a:rPr kumimoji="1" lang="ja-JP" altLang="en-US" dirty="0" smtClean="0"/>
              <a:t>回</a:t>
            </a:r>
            <a:endParaRPr kumimoji="1" lang="en-US" altLang="ja-JP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0100" y="284535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各要素は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99</a:t>
            </a:r>
            <a:r>
              <a:rPr lang="ja-JP" altLang="en-US" dirty="0" smtClean="0"/>
              <a:t>の値</a:t>
            </a:r>
            <a:endParaRPr kumimoji="1" lang="ja-JP" altLang="en-US" dirty="0"/>
          </a:p>
        </p:txBody>
      </p:sp>
      <p:sp>
        <p:nvSpPr>
          <p:cNvPr id="47" name="下矢印 46"/>
          <p:cNvSpPr/>
          <p:nvPr/>
        </p:nvSpPr>
        <p:spPr>
          <a:xfrm>
            <a:off x="3714744" y="3286124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86248" y="34290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要素を逐次カウントする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29058" y="4357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29058" y="49291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1.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1/4)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28662" y="2000240"/>
            <a:ext cx="650085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rot="5400000">
            <a:off x="999306" y="23574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28662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98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0100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rot="5400000">
            <a:off x="1427934" y="235663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357290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8728" y="1642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rot="5400000">
            <a:off x="1844044" y="23574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73400" y="21431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44838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29058" y="1559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rot="5400000">
            <a:off x="6644496" y="235663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000892" y="214232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56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15140" y="16422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99999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29058" y="2130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1472" y="1345156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配列データ </a:t>
            </a:r>
            <a:r>
              <a:rPr lang="en-US" altLang="ja-JP" dirty="0" smtClean="0"/>
              <a:t>long data[100000]</a:t>
            </a:r>
            <a:endParaRPr kumimoji="1" lang="ja-JP" altLang="en-US" dirty="0"/>
          </a:p>
        </p:txBody>
      </p:sp>
      <p:sp>
        <p:nvSpPr>
          <p:cNvPr id="47" name="下矢印 46"/>
          <p:cNvSpPr/>
          <p:nvPr/>
        </p:nvSpPr>
        <p:spPr>
          <a:xfrm rot="1135011">
            <a:off x="972769" y="3451972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71736" y="2714620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要素を各プロセスに分割する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MPI_Scatter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71472" y="47132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02796" y="5569758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/>
        </p:nvCxnSpPr>
        <p:spPr>
          <a:xfrm rot="5400000">
            <a:off x="173439" y="5926948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2795" y="571263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98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74233" y="5212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4348" y="5129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62" name="直線コネクタ 61"/>
          <p:cNvCxnSpPr/>
          <p:nvPr/>
        </p:nvCxnSpPr>
        <p:spPr>
          <a:xfrm rot="5400000">
            <a:off x="916938" y="5926154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273334" y="571184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80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102927" y="52117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24999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14348" y="5700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10121" y="47132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2388812" y="5571346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rot="5400000">
            <a:off x="2459455" y="592853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388811" y="571422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214546" y="52141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25000</a:t>
            </a:r>
            <a:endParaRPr kumimoji="1" lang="ja-JP" altLang="en-US" dirty="0"/>
          </a:p>
        </p:txBody>
      </p:sp>
      <p:cxnSp>
        <p:nvCxnSpPr>
          <p:cNvPr id="88" name="直線コネクタ 87"/>
          <p:cNvCxnSpPr/>
          <p:nvPr/>
        </p:nvCxnSpPr>
        <p:spPr>
          <a:xfrm rot="5400000">
            <a:off x="3202954" y="5927742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559350" y="571342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33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388943" y="52133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49999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000364" y="5702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000364" y="5141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3" name="下矢印 92"/>
          <p:cNvSpPr/>
          <p:nvPr/>
        </p:nvSpPr>
        <p:spPr>
          <a:xfrm rot="1135011">
            <a:off x="3170571" y="3463813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6380" y="47148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4746266" y="557293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/>
          <p:nvPr/>
        </p:nvCxnSpPr>
        <p:spPr>
          <a:xfrm rot="5400000">
            <a:off x="4816909" y="5930124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746265" y="571581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572000" y="52157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50000</a:t>
            </a:r>
            <a:endParaRPr kumimoji="1" lang="ja-JP" altLang="en-US" dirty="0"/>
          </a:p>
        </p:txBody>
      </p:sp>
      <p:cxnSp>
        <p:nvCxnSpPr>
          <p:cNvPr id="99" name="直線コネクタ 98"/>
          <p:cNvCxnSpPr/>
          <p:nvPr/>
        </p:nvCxnSpPr>
        <p:spPr>
          <a:xfrm rot="5400000">
            <a:off x="5560408" y="59293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916804" y="57150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55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746397" y="52149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74999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357818" y="5703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357818" y="514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04" name="下矢印 103"/>
          <p:cNvSpPr/>
          <p:nvPr/>
        </p:nvSpPr>
        <p:spPr>
          <a:xfrm rot="20832396">
            <a:off x="5202367" y="3465401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572396" y="47148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7032282" y="557293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rot="5400000">
            <a:off x="7102925" y="5930124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7131250" y="571581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858016" y="52157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75000</a:t>
            </a:r>
            <a:endParaRPr kumimoji="1" lang="ja-JP" altLang="en-US" dirty="0"/>
          </a:p>
        </p:txBody>
      </p:sp>
      <p:cxnSp>
        <p:nvCxnSpPr>
          <p:cNvPr id="110" name="直線コネクタ 109"/>
          <p:cNvCxnSpPr/>
          <p:nvPr/>
        </p:nvCxnSpPr>
        <p:spPr>
          <a:xfrm rot="5400000">
            <a:off x="7846424" y="592933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8202820" y="57150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56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8032413" y="52149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99999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643834" y="5703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643834" y="514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15" name="下矢印 114"/>
          <p:cNvSpPr/>
          <p:nvPr/>
        </p:nvSpPr>
        <p:spPr>
          <a:xfrm rot="20832396">
            <a:off x="7513533" y="3461253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0" y="10715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1.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2/4)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13</a:t>
            </a:fld>
            <a:endParaRPr lang="ja-JP" altLang="en-US" dirty="0"/>
          </a:p>
        </p:txBody>
      </p:sp>
      <p:sp>
        <p:nvSpPr>
          <p:cNvPr id="47" name="下矢印 46"/>
          <p:cNvSpPr/>
          <p:nvPr/>
        </p:nvSpPr>
        <p:spPr>
          <a:xfrm>
            <a:off x="714348" y="3714752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61800" y="3286124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要素を逐次カウントする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214282" y="4857760"/>
            <a:ext cx="1500198" cy="1130866"/>
            <a:chOff x="1714480" y="4357694"/>
            <a:chExt cx="1500198" cy="1130866"/>
          </a:xfrm>
        </p:grpSpPr>
        <p:sp>
          <p:nvSpPr>
            <p:cNvPr id="24" name="正方形/長方形 23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252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249</a:t>
              </a:r>
              <a:endParaRPr kumimoji="1" lang="ja-JP" altLang="en-US" sz="12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571472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02796" y="2496336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/>
        </p:nvCxnSpPr>
        <p:spPr>
          <a:xfrm rot="5400000">
            <a:off x="173439" y="2853526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2795" y="263921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98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74233" y="2139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4348" y="2056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 rot="5400000">
            <a:off x="916938" y="2852732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273334" y="263841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80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102927" y="21383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24999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14348" y="2627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810121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388812" y="249792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/>
          <p:nvPr/>
        </p:nvCxnSpPr>
        <p:spPr>
          <a:xfrm rot="5400000">
            <a:off x="2459455" y="2855114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388811" y="264080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14546" y="21407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25000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 rot="5400000">
            <a:off x="3202954" y="2854320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559350" y="264000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33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388943" y="21399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49999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00364" y="2628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000364" y="2068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286380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4746266" y="2499512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/>
          <p:cNvCxnSpPr/>
          <p:nvPr/>
        </p:nvCxnSpPr>
        <p:spPr>
          <a:xfrm rot="5400000">
            <a:off x="4816909" y="2856702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746265" y="264238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572000" y="21423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50000</a:t>
            </a:r>
            <a:endParaRPr kumimoji="1" lang="ja-JP" altLang="en-US" dirty="0"/>
          </a:p>
        </p:txBody>
      </p:sp>
      <p:cxnSp>
        <p:nvCxnSpPr>
          <p:cNvPr id="75" name="直線コネクタ 74"/>
          <p:cNvCxnSpPr/>
          <p:nvPr/>
        </p:nvCxnSpPr>
        <p:spPr>
          <a:xfrm rot="5400000">
            <a:off x="5560408" y="2855908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916804" y="264159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55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746397" y="21415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74999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357818" y="2630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57818" y="2070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572396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032282" y="2499512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/>
          <p:nvPr/>
        </p:nvCxnSpPr>
        <p:spPr>
          <a:xfrm rot="5400000">
            <a:off x="7102925" y="2856702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131250" y="2642388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858016" y="21423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75000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rot="5400000">
            <a:off x="7846424" y="2855908"/>
            <a:ext cx="71438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8202820" y="264159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56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032413" y="21415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99999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643834" y="2630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43834" y="2070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0" name="下矢印 89"/>
          <p:cNvSpPr/>
          <p:nvPr/>
        </p:nvSpPr>
        <p:spPr>
          <a:xfrm>
            <a:off x="3000364" y="3714752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/>
          <p:cNvGrpSpPr/>
          <p:nvPr/>
        </p:nvGrpSpPr>
        <p:grpSpPr>
          <a:xfrm>
            <a:off x="2500298" y="4857760"/>
            <a:ext cx="1500198" cy="1130866"/>
            <a:chOff x="1714480" y="4357694"/>
            <a:chExt cx="1500198" cy="1130866"/>
          </a:xfrm>
        </p:grpSpPr>
        <p:sp>
          <p:nvSpPr>
            <p:cNvPr id="92" name="正方形/長方形 91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247</a:t>
              </a:r>
              <a:endParaRPr kumimoji="1" lang="ja-JP" altLang="en-US" sz="120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101" name="下矢印 100"/>
          <p:cNvSpPr/>
          <p:nvPr/>
        </p:nvSpPr>
        <p:spPr>
          <a:xfrm>
            <a:off x="5357818" y="3714752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4857752" y="4857760"/>
            <a:ext cx="1500198" cy="1130866"/>
            <a:chOff x="1714480" y="4357694"/>
            <a:chExt cx="1500198" cy="1130866"/>
          </a:xfrm>
        </p:grpSpPr>
        <p:sp>
          <p:nvSpPr>
            <p:cNvPr id="103" name="正方形/長方形 102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" name="直線コネクタ 103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260</a:t>
              </a:r>
              <a:endParaRPr kumimoji="1" lang="ja-JP" altLang="en-US" sz="12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253</a:t>
              </a:r>
              <a:endParaRPr kumimoji="1" lang="ja-JP" altLang="en-US" sz="1200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112" name="下矢印 111"/>
          <p:cNvSpPr/>
          <p:nvPr/>
        </p:nvSpPr>
        <p:spPr>
          <a:xfrm>
            <a:off x="7643834" y="3714752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7143768" y="4857760"/>
            <a:ext cx="1500198" cy="1130866"/>
            <a:chOff x="1714480" y="4357694"/>
            <a:chExt cx="1500198" cy="1130866"/>
          </a:xfrm>
        </p:grpSpPr>
        <p:sp>
          <p:nvSpPr>
            <p:cNvPr id="114" name="正方形/長方形 113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5" name="直線コネクタ 114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18" name="直線コネクタ 117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251</a:t>
              </a:r>
              <a:endParaRPr kumimoji="1" lang="ja-JP" altLang="en-US" sz="12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123" name="テキスト ボックス 122"/>
          <p:cNvSpPr txBox="1"/>
          <p:nvPr/>
        </p:nvSpPr>
        <p:spPr>
          <a:xfrm>
            <a:off x="-32" y="463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出現頻度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1.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3/4)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14</a:t>
            </a:fld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4282" y="2201618"/>
            <a:ext cx="1428760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rot="5400000">
            <a:off x="357952" y="255880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14282" y="242547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252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0004" y="18444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rot="5400000">
            <a:off x="786580" y="255880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142976" y="242547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249</a:t>
            </a:r>
            <a:endParaRPr kumimoji="1" lang="ja-JP" altLang="en-US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214414" y="184442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4348" y="17859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4348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grpSp>
        <p:nvGrpSpPr>
          <p:cNvPr id="3" name="グループ化 90"/>
          <p:cNvGrpSpPr/>
          <p:nvPr/>
        </p:nvGrpSpPr>
        <p:grpSpPr>
          <a:xfrm>
            <a:off x="2500298" y="1785926"/>
            <a:ext cx="1500198" cy="1130866"/>
            <a:chOff x="1714480" y="4357694"/>
            <a:chExt cx="1500198" cy="1130866"/>
          </a:xfrm>
        </p:grpSpPr>
        <p:sp>
          <p:nvSpPr>
            <p:cNvPr id="92" name="正方形/長方形 91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247</a:t>
              </a:r>
              <a:endParaRPr kumimoji="1" lang="ja-JP" altLang="en-US" sz="120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5" name="グループ化 101"/>
          <p:cNvGrpSpPr/>
          <p:nvPr/>
        </p:nvGrpSpPr>
        <p:grpSpPr>
          <a:xfrm>
            <a:off x="4857752" y="1785926"/>
            <a:ext cx="1500198" cy="1130866"/>
            <a:chOff x="1714480" y="4357694"/>
            <a:chExt cx="1500198" cy="1130866"/>
          </a:xfrm>
        </p:grpSpPr>
        <p:sp>
          <p:nvSpPr>
            <p:cNvPr id="103" name="正方形/長方形 102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4" name="直線コネクタ 103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260</a:t>
              </a:r>
              <a:endParaRPr kumimoji="1" lang="ja-JP" altLang="en-US" sz="12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253</a:t>
              </a:r>
              <a:endParaRPr kumimoji="1" lang="ja-JP" altLang="en-US" sz="1200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6" name="グループ化 112"/>
          <p:cNvGrpSpPr/>
          <p:nvPr/>
        </p:nvGrpSpPr>
        <p:grpSpPr>
          <a:xfrm>
            <a:off x="7143768" y="1785926"/>
            <a:ext cx="1500198" cy="1130866"/>
            <a:chOff x="1714480" y="4357694"/>
            <a:chExt cx="1500198" cy="1130866"/>
          </a:xfrm>
        </p:grpSpPr>
        <p:sp>
          <p:nvSpPr>
            <p:cNvPr id="114" name="正方形/長方形 113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5" name="直線コネクタ 114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18" name="直線コネクタ 117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251</a:t>
              </a:r>
              <a:endParaRPr kumimoji="1" lang="ja-JP" altLang="en-US" sz="12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142844" y="121442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解法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MPI_Gather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による解法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71472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10121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286380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572396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125" name="正方形/長方形 124"/>
          <p:cNvSpPr/>
          <p:nvPr/>
        </p:nvSpPr>
        <p:spPr>
          <a:xfrm>
            <a:off x="1928794" y="4356900"/>
            <a:ext cx="4786346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000232" y="3999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0203" y="435769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long </a:t>
            </a:r>
          </a:p>
          <a:p>
            <a:r>
              <a:rPr lang="en-US" altLang="ja-JP" dirty="0" err="1" smtClean="0"/>
              <a:t>resultAll</a:t>
            </a:r>
            <a:r>
              <a:rPr lang="en-US" altLang="ja-JP" dirty="0" smtClean="0"/>
              <a:t>[100*4]</a:t>
            </a:r>
            <a:endParaRPr kumimoji="1" lang="ja-JP" altLang="en-US" dirty="0"/>
          </a:p>
        </p:txBody>
      </p:sp>
      <p:cxnSp>
        <p:nvCxnSpPr>
          <p:cNvPr id="142" name="直線コネクタ 141"/>
          <p:cNvCxnSpPr/>
          <p:nvPr/>
        </p:nvCxnSpPr>
        <p:spPr>
          <a:xfrm rot="5400000">
            <a:off x="1929588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1857356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252</a:t>
            </a:r>
            <a:endParaRPr kumimoji="1" lang="ja-JP" altLang="en-US" sz="1200" dirty="0"/>
          </a:p>
        </p:txBody>
      </p:sp>
      <p:cxnSp>
        <p:nvCxnSpPr>
          <p:cNvPr id="145" name="直線コネクタ 144"/>
          <p:cNvCxnSpPr/>
          <p:nvPr/>
        </p:nvCxnSpPr>
        <p:spPr>
          <a:xfrm rot="5400000">
            <a:off x="2713818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2643174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249</a:t>
            </a:r>
            <a:endParaRPr kumimoji="1" lang="ja-JP" altLang="en-US" sz="1200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2630656" y="39875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285984" y="392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85984" y="4500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51" name="直線コネクタ 150"/>
          <p:cNvCxnSpPr/>
          <p:nvPr/>
        </p:nvCxnSpPr>
        <p:spPr>
          <a:xfrm rot="5400000">
            <a:off x="2286778" y="471409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000364" y="3988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100</a:t>
            </a:r>
            <a:endParaRPr kumimoji="1" lang="ja-JP" altLang="en-US" dirty="0"/>
          </a:p>
        </p:txBody>
      </p:sp>
      <p:cxnSp>
        <p:nvCxnSpPr>
          <p:cNvPr id="161" name="直線コネクタ 160"/>
          <p:cNvCxnSpPr/>
          <p:nvPr/>
        </p:nvCxnSpPr>
        <p:spPr>
          <a:xfrm rot="5400000">
            <a:off x="3144034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071802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250</a:t>
            </a:r>
            <a:endParaRPr kumimoji="1" lang="ja-JP" altLang="en-US" sz="1200" dirty="0"/>
          </a:p>
        </p:txBody>
      </p:sp>
      <p:cxnSp>
        <p:nvCxnSpPr>
          <p:cNvPr id="163" name="直線コネクタ 162"/>
          <p:cNvCxnSpPr/>
          <p:nvPr/>
        </p:nvCxnSpPr>
        <p:spPr>
          <a:xfrm rot="5400000">
            <a:off x="3928264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857620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247</a:t>
            </a:r>
            <a:endParaRPr kumimoji="1" lang="ja-JP" altLang="en-US" sz="1200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3786182" y="39875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199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3500430" y="392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500430" y="4500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68" name="直線コネクタ 167"/>
          <p:cNvCxnSpPr/>
          <p:nvPr/>
        </p:nvCxnSpPr>
        <p:spPr>
          <a:xfrm rot="5400000">
            <a:off x="3501224" y="471409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214810" y="3988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200</a:t>
            </a:r>
            <a:endParaRPr kumimoji="1" lang="ja-JP" altLang="en-US" dirty="0"/>
          </a:p>
        </p:txBody>
      </p:sp>
      <p:cxnSp>
        <p:nvCxnSpPr>
          <p:cNvPr id="171" name="直線コネクタ 170"/>
          <p:cNvCxnSpPr/>
          <p:nvPr/>
        </p:nvCxnSpPr>
        <p:spPr>
          <a:xfrm rot="5400000">
            <a:off x="4358480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4286248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260</a:t>
            </a:r>
            <a:endParaRPr kumimoji="1" lang="ja-JP" altLang="en-US" sz="1200" dirty="0"/>
          </a:p>
        </p:txBody>
      </p:sp>
      <p:cxnSp>
        <p:nvCxnSpPr>
          <p:cNvPr id="173" name="直線コネクタ 172"/>
          <p:cNvCxnSpPr/>
          <p:nvPr/>
        </p:nvCxnSpPr>
        <p:spPr>
          <a:xfrm rot="5400000">
            <a:off x="5142710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/>
          <p:cNvSpPr txBox="1"/>
          <p:nvPr/>
        </p:nvSpPr>
        <p:spPr>
          <a:xfrm>
            <a:off x="5072066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253</a:t>
            </a:r>
            <a:endParaRPr kumimoji="1" lang="ja-JP" altLang="en-US" sz="1200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000628" y="39875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299</a:t>
            </a:r>
            <a:endParaRPr kumimoji="1" lang="ja-JP" altLang="en-US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4714876" y="392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4714876" y="4500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78" name="直線コネクタ 177"/>
          <p:cNvCxnSpPr/>
          <p:nvPr/>
        </p:nvCxnSpPr>
        <p:spPr>
          <a:xfrm rot="5400000">
            <a:off x="4715670" y="471409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5429256" y="3988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300</a:t>
            </a:r>
            <a:endParaRPr kumimoji="1" lang="ja-JP" altLang="en-US" dirty="0"/>
          </a:p>
        </p:txBody>
      </p:sp>
      <p:cxnSp>
        <p:nvCxnSpPr>
          <p:cNvPr id="181" name="直線コネクタ 180"/>
          <p:cNvCxnSpPr/>
          <p:nvPr/>
        </p:nvCxnSpPr>
        <p:spPr>
          <a:xfrm rot="5400000">
            <a:off x="5572926" y="470194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5500694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250</a:t>
            </a:r>
            <a:endParaRPr kumimoji="1" lang="ja-JP" altLang="en-US" sz="12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6286512" y="45807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251</a:t>
            </a:r>
            <a:endParaRPr kumimoji="1" lang="ja-JP" altLang="en-US" sz="12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6215074" y="398756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399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929322" y="3929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5929322" y="4500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88" name="直線コネクタ 187"/>
          <p:cNvCxnSpPr/>
          <p:nvPr/>
        </p:nvCxnSpPr>
        <p:spPr>
          <a:xfrm rot="5400000">
            <a:off x="5930116" y="471409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下矢印 188"/>
          <p:cNvSpPr/>
          <p:nvPr/>
        </p:nvSpPr>
        <p:spPr>
          <a:xfrm rot="19028986">
            <a:off x="1640899" y="2911241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下矢印 191"/>
          <p:cNvSpPr/>
          <p:nvPr/>
        </p:nvSpPr>
        <p:spPr>
          <a:xfrm rot="2003193">
            <a:off x="6516735" y="2945797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下矢印 192"/>
          <p:cNvSpPr/>
          <p:nvPr/>
        </p:nvSpPr>
        <p:spPr>
          <a:xfrm rot="20085226">
            <a:off x="3236683" y="3019072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下矢印 193"/>
          <p:cNvSpPr/>
          <p:nvPr/>
        </p:nvSpPr>
        <p:spPr>
          <a:xfrm rot="1483397">
            <a:off x="5002113" y="3038687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下矢印 194"/>
          <p:cNvSpPr/>
          <p:nvPr/>
        </p:nvSpPr>
        <p:spPr>
          <a:xfrm>
            <a:off x="4090494" y="5500702"/>
            <a:ext cx="428628" cy="50006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4572000" y="550070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要素を</a:t>
            </a:r>
            <a:r>
              <a:rPr lang="ja-JP" altLang="en-US" dirty="0" smtClean="0"/>
              <a:t>集計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3571868" y="32146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MPI_Gather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9545" y="592594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long </a:t>
            </a:r>
          </a:p>
          <a:p>
            <a:r>
              <a:rPr lang="en-US" altLang="ja-JP" dirty="0" smtClean="0"/>
              <a:t>result[100]</a:t>
            </a:r>
            <a:endParaRPr kumimoji="1" lang="ja-JP" altLang="en-US" dirty="0"/>
          </a:p>
        </p:txBody>
      </p:sp>
      <p:sp>
        <p:nvSpPr>
          <p:cNvPr id="199" name="正方形/長方形 198"/>
          <p:cNvSpPr/>
          <p:nvPr/>
        </p:nvSpPr>
        <p:spPr>
          <a:xfrm>
            <a:off x="2143108" y="6072206"/>
            <a:ext cx="4286280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0" name="直線コネクタ 199"/>
          <p:cNvCxnSpPr/>
          <p:nvPr/>
        </p:nvCxnSpPr>
        <p:spPr>
          <a:xfrm rot="5400000">
            <a:off x="2286778" y="6429396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2143108" y="6296067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1012</a:t>
            </a:r>
            <a:endParaRPr kumimoji="1" lang="ja-JP" altLang="en-US" sz="1200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2258830" y="571501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203" name="直線コネクタ 202"/>
          <p:cNvCxnSpPr/>
          <p:nvPr/>
        </p:nvCxnSpPr>
        <p:spPr>
          <a:xfrm rot="5400000">
            <a:off x="2786844" y="6430190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/>
          <p:cNvSpPr txBox="1"/>
          <p:nvPr/>
        </p:nvSpPr>
        <p:spPr>
          <a:xfrm>
            <a:off x="2643174" y="6296861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998</a:t>
            </a:r>
            <a:endParaRPr kumimoji="1" lang="ja-JP" altLang="en-US" sz="1200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2758896" y="57158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06" name="直線コネクタ 205"/>
          <p:cNvCxnSpPr/>
          <p:nvPr/>
        </p:nvCxnSpPr>
        <p:spPr>
          <a:xfrm rot="5400000">
            <a:off x="5572926" y="6429396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/>
          <p:cNvSpPr txBox="1"/>
          <p:nvPr/>
        </p:nvSpPr>
        <p:spPr>
          <a:xfrm>
            <a:off x="5929322" y="6296067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6000760" y="571501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357686" y="6228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142976" y="39290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cxnSp>
        <p:nvCxnSpPr>
          <p:cNvPr id="212" name="直線コネクタ 211"/>
          <p:cNvCxnSpPr/>
          <p:nvPr/>
        </p:nvCxnSpPr>
        <p:spPr>
          <a:xfrm rot="5400000">
            <a:off x="2000232" y="5214950"/>
            <a:ext cx="28575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rot="5400000">
            <a:off x="3142446" y="5214156"/>
            <a:ext cx="28575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rot="5400000">
            <a:off x="4358480" y="5214156"/>
            <a:ext cx="28575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rot="5400000">
            <a:off x="5572926" y="5214156"/>
            <a:ext cx="28575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rot="10800000">
            <a:off x="2143108" y="5357826"/>
            <a:ext cx="35719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/>
          <p:nvPr/>
        </p:nvCxnSpPr>
        <p:spPr>
          <a:xfrm rot="16200000" flipH="1">
            <a:off x="2250263" y="5536421"/>
            <a:ext cx="357191" cy="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1.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4/4)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2201618"/>
            <a:ext cx="1428760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rot="5400000">
            <a:off x="357952" y="255880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14282" y="242547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252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0004" y="18444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rot="5400000">
            <a:off x="786580" y="255880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42976" y="242547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249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14414" y="184442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4348" y="17859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48" y="2357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grpSp>
        <p:nvGrpSpPr>
          <p:cNvPr id="15" name="グループ化 90"/>
          <p:cNvGrpSpPr/>
          <p:nvPr/>
        </p:nvGrpSpPr>
        <p:grpSpPr>
          <a:xfrm>
            <a:off x="2500298" y="1785926"/>
            <a:ext cx="1500198" cy="1130866"/>
            <a:chOff x="1714480" y="4357694"/>
            <a:chExt cx="1500198" cy="1130866"/>
          </a:xfrm>
        </p:grpSpPr>
        <p:sp>
          <p:nvSpPr>
            <p:cNvPr id="16" name="正方形/長方形 15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247</a:t>
              </a:r>
              <a:endParaRPr kumimoji="1" lang="ja-JP" altLang="en-US" sz="1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25" name="グループ化 101"/>
          <p:cNvGrpSpPr/>
          <p:nvPr/>
        </p:nvGrpSpPr>
        <p:grpSpPr>
          <a:xfrm>
            <a:off x="4857752" y="1785926"/>
            <a:ext cx="1500198" cy="1130866"/>
            <a:chOff x="1714480" y="4357694"/>
            <a:chExt cx="1500198" cy="1130866"/>
          </a:xfrm>
        </p:grpSpPr>
        <p:sp>
          <p:nvSpPr>
            <p:cNvPr id="26" name="正方形/長方形 25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260</a:t>
              </a:r>
              <a:endParaRPr kumimoji="1" lang="ja-JP" altLang="en-US" sz="12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0" name="直線コネクタ 29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253</a:t>
              </a:r>
              <a:endParaRPr kumimoji="1" lang="ja-JP" altLang="en-US" sz="1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grpSp>
        <p:nvGrpSpPr>
          <p:cNvPr id="35" name="グループ化 112"/>
          <p:cNvGrpSpPr/>
          <p:nvPr/>
        </p:nvGrpSpPr>
        <p:grpSpPr>
          <a:xfrm>
            <a:off x="7143768" y="1785926"/>
            <a:ext cx="1500198" cy="1130866"/>
            <a:chOff x="1714480" y="4357694"/>
            <a:chExt cx="1500198" cy="1130866"/>
          </a:xfrm>
        </p:grpSpPr>
        <p:sp>
          <p:nvSpPr>
            <p:cNvPr id="36" name="正方形/長方形 35"/>
            <p:cNvSpPr/>
            <p:nvPr/>
          </p:nvSpPr>
          <p:spPr>
            <a:xfrm>
              <a:off x="1714480" y="4773386"/>
              <a:ext cx="1428760" cy="714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 rot="5400000">
              <a:off x="1858150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1714480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250</a:t>
              </a:r>
              <a:endParaRPr kumimoji="1" lang="ja-JP" altLang="en-US" sz="12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830202" y="441619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/>
            <p:nvPr/>
          </p:nvCxnSpPr>
          <p:spPr>
            <a:xfrm rot="5400000">
              <a:off x="2286778" y="5130576"/>
              <a:ext cx="71438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2643174" y="4997247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251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2714612" y="4416196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99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14546" y="43576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214546" y="49291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</a:t>
              </a:r>
              <a:endParaRPr kumimoji="1" lang="ja-JP" altLang="en-US" dirty="0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142844" y="121442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解法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kumimoji="1" lang="en-US" altLang="ja-JP" dirty="0" err="1" smtClean="0"/>
              <a:t>MPI_Reduce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による解法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1472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810121" y="16398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86380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572396" y="164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87" name="下矢印 86"/>
          <p:cNvSpPr/>
          <p:nvPr/>
        </p:nvSpPr>
        <p:spPr>
          <a:xfrm rot="19028986">
            <a:off x="1640899" y="2911241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下矢印 87"/>
          <p:cNvSpPr/>
          <p:nvPr/>
        </p:nvSpPr>
        <p:spPr>
          <a:xfrm rot="2003193">
            <a:off x="6516735" y="2945797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 rot="20085226">
            <a:off x="3236683" y="3019072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下矢印 89"/>
          <p:cNvSpPr/>
          <p:nvPr/>
        </p:nvSpPr>
        <p:spPr>
          <a:xfrm rot="1483397">
            <a:off x="5002113" y="3038687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934802" y="4274114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MPI_Reduce</a:t>
            </a:r>
            <a:r>
              <a:rPr kumimoji="1" lang="en-US" altLang="ja-JP" dirty="0" smtClean="0"/>
              <a:t>(…,MPI_SUM,…) = </a:t>
            </a:r>
            <a:r>
              <a:rPr kumimoji="1" lang="en-US" altLang="ja-JP" dirty="0" err="1" smtClean="0"/>
              <a:t>MPI_Gather</a:t>
            </a:r>
            <a:r>
              <a:rPr kumimoji="1" lang="en-US" altLang="ja-JP" dirty="0" smtClean="0"/>
              <a:t>()+</a:t>
            </a:r>
            <a:r>
              <a:rPr kumimoji="1" lang="ja-JP" altLang="en-US" dirty="0" smtClean="0"/>
              <a:t>集計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9545" y="499904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long </a:t>
            </a:r>
          </a:p>
          <a:p>
            <a:r>
              <a:rPr lang="en-US" altLang="ja-JP" dirty="0" smtClean="0"/>
              <a:t>result[100]</a:t>
            </a:r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2143108" y="4999048"/>
            <a:ext cx="4286280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/>
          <p:nvPr/>
        </p:nvCxnSpPr>
        <p:spPr>
          <a:xfrm rot="5400000">
            <a:off x="2286778" y="535623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2143108" y="522290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1012</a:t>
            </a:r>
            <a:endParaRPr kumimoji="1" lang="ja-JP" altLang="en-US" sz="12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258830" y="46418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99" name="直線コネクタ 98"/>
          <p:cNvCxnSpPr/>
          <p:nvPr/>
        </p:nvCxnSpPr>
        <p:spPr>
          <a:xfrm rot="5400000">
            <a:off x="2786844" y="5357032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643174" y="5223703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998</a:t>
            </a:r>
            <a:endParaRPr kumimoji="1" lang="ja-JP" altLang="en-US" sz="12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758896" y="464265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102" name="直線コネクタ 101"/>
          <p:cNvCxnSpPr/>
          <p:nvPr/>
        </p:nvCxnSpPr>
        <p:spPr>
          <a:xfrm rot="5400000">
            <a:off x="5572926" y="5356238"/>
            <a:ext cx="71438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929322" y="5222909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000760" y="464185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99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357686" y="5154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095609" y="40005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</a:t>
            </a:r>
            <a:r>
              <a:rPr lang="ja-JP" altLang="en-US" sz="4000" dirty="0" smtClean="0"/>
              <a:t>問題</a:t>
            </a:r>
            <a:r>
              <a:rPr lang="en-US" altLang="ja-JP" sz="4000" dirty="0" smtClean="0"/>
              <a:t>2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10000x10000</a:t>
            </a:r>
            <a:r>
              <a:rPr lang="ja-JP" altLang="en-US" dirty="0" smtClean="0"/>
              <a:t>の正方行列を</a:t>
            </a:r>
            <a:r>
              <a:rPr lang="en-US" dirty="0" smtClean="0"/>
              <a:t>2</a:t>
            </a:r>
            <a:r>
              <a:rPr lang="ja-JP" altLang="en-US" dirty="0" smtClean="0"/>
              <a:t>つ作成します。各要素は</a:t>
            </a:r>
            <a:r>
              <a:rPr lang="en-US" dirty="0" smtClean="0"/>
              <a:t>long</a:t>
            </a:r>
            <a:r>
              <a:rPr lang="ja-JP" altLang="en-US" dirty="0" smtClean="0"/>
              <a:t>型とし、</a:t>
            </a:r>
            <a:r>
              <a:rPr lang="en-US" dirty="0" smtClean="0"/>
              <a:t>0</a:t>
            </a:r>
            <a:r>
              <a:rPr lang="ja-JP" altLang="en-US" dirty="0" smtClean="0"/>
              <a:t>から</a:t>
            </a:r>
            <a:r>
              <a:rPr lang="en-US" dirty="0" smtClean="0"/>
              <a:t>99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整数をランダムにセットします。</a:t>
            </a:r>
          </a:p>
          <a:p>
            <a:pPr lvl="1">
              <a:buNone/>
            </a:pPr>
            <a:r>
              <a:rPr lang="en-US" dirty="0" smtClean="0"/>
              <a:t>	 </a:t>
            </a:r>
            <a:r>
              <a:rPr lang="en-US" dirty="0" smtClean="0"/>
              <a:t>(1) MPI</a:t>
            </a:r>
            <a:r>
              <a:rPr lang="ja-JP" altLang="en-US" dirty="0" smtClean="0"/>
              <a:t>を使用しない逐次処理で、</a:t>
            </a:r>
            <a:r>
              <a:rPr lang="en-US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行列の内積を計算して下さい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None/>
            </a:pPr>
            <a:endParaRPr lang="ja-JP" alt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r>
              <a:rPr lang="en-US" dirty="0" smtClean="0"/>
              <a:t>2) MPI</a:t>
            </a:r>
            <a:r>
              <a:rPr lang="ja-JP" altLang="en-US" dirty="0" smtClean="0"/>
              <a:t>を使用した並列処理で、</a:t>
            </a:r>
            <a:r>
              <a:rPr lang="en-US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行列の内積を計算して下さい。行列は</a:t>
            </a:r>
            <a:r>
              <a:rPr lang="en-US" dirty="0" smtClean="0"/>
              <a:t>rank</a:t>
            </a:r>
            <a:r>
              <a:rPr lang="ja-JP" altLang="en-US" dirty="0" smtClean="0"/>
              <a:t>番号</a:t>
            </a:r>
            <a:r>
              <a:rPr lang="en-US" dirty="0" smtClean="0"/>
              <a:t>0</a:t>
            </a:r>
            <a:r>
              <a:rPr lang="ja-JP" altLang="en-US" dirty="0" smtClean="0"/>
              <a:t>のプロセスで値をセットして下さい。また、結果は</a:t>
            </a:r>
            <a:r>
              <a:rPr lang="en-US" dirty="0" smtClean="0"/>
              <a:t>rank</a:t>
            </a:r>
            <a:r>
              <a:rPr lang="ja-JP" altLang="en-US" dirty="0" smtClean="0"/>
              <a:t>番号</a:t>
            </a:r>
            <a:r>
              <a:rPr lang="en-US" dirty="0" smtClean="0"/>
              <a:t>0</a:t>
            </a:r>
            <a:r>
              <a:rPr lang="ja-JP" altLang="en-US" dirty="0" smtClean="0"/>
              <a:t>のプロセスに集めるようにして下さい。</a:t>
            </a:r>
          </a:p>
          <a:p>
            <a:pPr lvl="1">
              <a:buNone/>
            </a:pPr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2. </a:t>
            </a:r>
            <a:r>
              <a:rPr lang="ja-JP" altLang="en-US" sz="4000" dirty="0" smtClean="0"/>
              <a:t>解答例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  <p:sp>
        <p:nvSpPr>
          <p:cNvPr id="5" name="左大かっこ 4"/>
          <p:cNvSpPr/>
          <p:nvPr/>
        </p:nvSpPr>
        <p:spPr>
          <a:xfrm>
            <a:off x="785786" y="1940944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大かっこ 5"/>
          <p:cNvSpPr/>
          <p:nvPr/>
        </p:nvSpPr>
        <p:spPr>
          <a:xfrm>
            <a:off x="2285984" y="1940944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0100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85852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71604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84510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0100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85852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1604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84510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0100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85852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71604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0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84510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0100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85852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71604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84510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14612" y="2428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00430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6182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071934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84840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00430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86182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071934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384840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500430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86182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071934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84840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0430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786182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71934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84840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86380" y="2428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0760" y="19288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86512" y="19288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43702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56608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072198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357950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43702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56608" y="2273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000760" y="26310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57950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643702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56608" y="2631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072198" y="2988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86512" y="29882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72264" y="29882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885170" y="29882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70" name="左大かっこ 69"/>
          <p:cNvSpPr/>
          <p:nvPr/>
        </p:nvSpPr>
        <p:spPr>
          <a:xfrm>
            <a:off x="3286116" y="1928802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大かっこ 70"/>
          <p:cNvSpPr/>
          <p:nvPr/>
        </p:nvSpPr>
        <p:spPr>
          <a:xfrm>
            <a:off x="4786314" y="1928802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左大かっこ 71"/>
          <p:cNvSpPr/>
          <p:nvPr/>
        </p:nvSpPr>
        <p:spPr>
          <a:xfrm>
            <a:off x="5786446" y="1928802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大かっこ 72"/>
          <p:cNvSpPr/>
          <p:nvPr/>
        </p:nvSpPr>
        <p:spPr>
          <a:xfrm>
            <a:off x="7286644" y="1928802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下矢印 73"/>
          <p:cNvSpPr/>
          <p:nvPr/>
        </p:nvSpPr>
        <p:spPr>
          <a:xfrm>
            <a:off x="1357290" y="3643314"/>
            <a:ext cx="428628" cy="78581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928794" y="378619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次元配列で表現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214282" y="4572008"/>
            <a:ext cx="3214710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214282" y="464344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3 1 1 2 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74687" y="464344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2 0 0 2 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760505" y="464344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3 1 0 1 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500298" y="464344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0 2 3 3</a:t>
            </a:r>
            <a:endParaRPr lang="ja-JP" altLang="en-US" dirty="0"/>
          </a:p>
        </p:txBody>
      </p:sp>
      <p:sp>
        <p:nvSpPr>
          <p:cNvPr id="84" name="下矢印 83"/>
          <p:cNvSpPr/>
          <p:nvPr/>
        </p:nvSpPr>
        <p:spPr>
          <a:xfrm>
            <a:off x="3929058" y="3643314"/>
            <a:ext cx="428628" cy="15716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下矢印 84"/>
          <p:cNvSpPr/>
          <p:nvPr/>
        </p:nvSpPr>
        <p:spPr>
          <a:xfrm>
            <a:off x="6500826" y="3643314"/>
            <a:ext cx="428628" cy="221457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571736" y="5357826"/>
            <a:ext cx="3214710" cy="500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2571736" y="542926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3 1 0 0</a:t>
            </a:r>
            <a:endParaRPr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3332141" y="542926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3 1 1 1</a:t>
            </a:r>
            <a:endParaRPr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4117959" y="542926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0 1 3 2</a:t>
            </a:r>
            <a:endParaRPr lang="ja-JP" altLang="en-US" dirty="0"/>
          </a:p>
        </p:txBody>
      </p:sp>
      <p:sp>
        <p:nvSpPr>
          <p:cNvPr id="90" name="正方形/長方形 89"/>
          <p:cNvSpPr/>
          <p:nvPr/>
        </p:nvSpPr>
        <p:spPr>
          <a:xfrm>
            <a:off x="4857752" y="54292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0 3 1 2 </a:t>
            </a:r>
            <a:endParaRPr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4572000" y="6072206"/>
            <a:ext cx="4000528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585660" y="6143644"/>
            <a:ext cx="11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12 11 6 7</a:t>
            </a:r>
            <a:endParaRPr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5610839" y="614364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6 8 2 4</a:t>
            </a:r>
            <a:endParaRPr lang="ja-JP" altLang="en-US" dirty="0"/>
          </a:p>
        </p:txBody>
      </p:sp>
      <p:sp>
        <p:nvSpPr>
          <p:cNvPr id="94" name="正方形/長方形 93"/>
          <p:cNvSpPr/>
          <p:nvPr/>
        </p:nvSpPr>
        <p:spPr>
          <a:xfrm>
            <a:off x="6357950" y="61436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12 7 2 3</a:t>
            </a:r>
            <a:endParaRPr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7286644" y="61436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6 14 14 14</a:t>
            </a:r>
            <a:endParaRPr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225661" y="15001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725991" y="150017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2.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1/3)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5720" y="3214686"/>
            <a:ext cx="3214710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5720" y="328612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3 1 1 2 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6125" y="328612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2 0 0 2 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31943" y="328612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3 1 0 1 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71736" y="328612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0 2 3 3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2844" y="27860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4546587" y="3214686"/>
            <a:ext cx="3240123" cy="500066"/>
            <a:chOff x="4546587" y="1714488"/>
            <a:chExt cx="3240123" cy="500066"/>
          </a:xfrm>
        </p:grpSpPr>
        <p:sp>
          <p:nvSpPr>
            <p:cNvPr id="11" name="正方形/長方形 10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546587" y="1785926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3 1 0 0</a:t>
              </a:r>
              <a:endParaRPr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306992" y="1785926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3 1 1 1</a:t>
              </a:r>
              <a:endParaRPr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092810" y="1785926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0 1 3 2</a:t>
              </a:r>
              <a:endParaRPr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32603" y="1785926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0 3 1 2 </a:t>
              </a:r>
              <a:endParaRPr lang="ja-JP" altLang="en-US" dirty="0"/>
            </a:p>
          </p:txBody>
        </p:sp>
      </p:grpSp>
      <p:sp>
        <p:nvSpPr>
          <p:cNvPr id="16" name="下矢印 15"/>
          <p:cNvSpPr/>
          <p:nvPr/>
        </p:nvSpPr>
        <p:spPr>
          <a:xfrm rot="1135011">
            <a:off x="984861" y="4005998"/>
            <a:ext cx="221678" cy="68874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1472" y="4703043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7489" y="4703043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06" y="5191268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1406" y="5262706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3 1 1 2 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71406" y="5834210"/>
            <a:ext cx="2000264" cy="440469"/>
            <a:chOff x="4546587" y="1714488"/>
            <a:chExt cx="3214710" cy="500066"/>
          </a:xfrm>
        </p:grpSpPr>
        <p:sp>
          <p:nvSpPr>
            <p:cNvPr id="64" name="正方形/長方形 63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75" name="正方形/長方形 74"/>
          <p:cNvSpPr/>
          <p:nvPr/>
        </p:nvSpPr>
        <p:spPr>
          <a:xfrm>
            <a:off x="2428860" y="5191268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2428860" y="5262706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2 0 0 2 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2428860" y="5834210"/>
            <a:ext cx="2000264" cy="440469"/>
            <a:chOff x="4546587" y="1714488"/>
            <a:chExt cx="3214710" cy="500066"/>
          </a:xfrm>
        </p:grpSpPr>
        <p:sp>
          <p:nvSpPr>
            <p:cNvPr id="78" name="正方形/長方形 77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83" name="正方形/長方形 82"/>
          <p:cNvSpPr/>
          <p:nvPr/>
        </p:nvSpPr>
        <p:spPr>
          <a:xfrm>
            <a:off x="4857752" y="5203109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4857752" y="5274547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3 1 0 1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4786314" y="5846051"/>
            <a:ext cx="2000264" cy="440469"/>
            <a:chOff x="4546587" y="1714488"/>
            <a:chExt cx="3214710" cy="500066"/>
          </a:xfrm>
        </p:grpSpPr>
        <p:sp>
          <p:nvSpPr>
            <p:cNvPr id="86" name="正方形/長方形 85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92" name="正方形/長方形 91"/>
          <p:cNvSpPr/>
          <p:nvPr/>
        </p:nvSpPr>
        <p:spPr>
          <a:xfrm>
            <a:off x="7143768" y="5191268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7143768" y="5262706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0 2 3 3</a:t>
            </a:r>
            <a:endParaRPr lang="ja-JP" altLang="en-US" sz="1000" dirty="0"/>
          </a:p>
        </p:txBody>
      </p:sp>
      <p:grpSp>
        <p:nvGrpSpPr>
          <p:cNvPr id="94" name="グループ化 93"/>
          <p:cNvGrpSpPr/>
          <p:nvPr/>
        </p:nvGrpSpPr>
        <p:grpSpPr>
          <a:xfrm>
            <a:off x="7072330" y="5834210"/>
            <a:ext cx="2000264" cy="440469"/>
            <a:chOff x="4546587" y="1714488"/>
            <a:chExt cx="3214710" cy="500066"/>
          </a:xfrm>
        </p:grpSpPr>
        <p:sp>
          <p:nvSpPr>
            <p:cNvPr id="95" name="正方形/長方形 94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100" name="下矢印 99"/>
          <p:cNvSpPr/>
          <p:nvPr/>
        </p:nvSpPr>
        <p:spPr>
          <a:xfrm rot="19893991">
            <a:off x="2094126" y="4007591"/>
            <a:ext cx="227890" cy="110667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下矢印 100"/>
          <p:cNvSpPr/>
          <p:nvPr/>
        </p:nvSpPr>
        <p:spPr>
          <a:xfrm rot="17412375">
            <a:off x="5145368" y="2614714"/>
            <a:ext cx="214133" cy="342825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00695" y="4703043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102" name="下矢印 101"/>
          <p:cNvSpPr/>
          <p:nvPr/>
        </p:nvSpPr>
        <p:spPr>
          <a:xfrm rot="17948047">
            <a:off x="3744985" y="3659158"/>
            <a:ext cx="218796" cy="199294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571604" y="37147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MPI_Scater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04" name="下矢印 103"/>
          <p:cNvSpPr/>
          <p:nvPr/>
        </p:nvSpPr>
        <p:spPr>
          <a:xfrm rot="3574785">
            <a:off x="2662869" y="2809184"/>
            <a:ext cx="220357" cy="342825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572132" y="37147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MPI_Bcast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06" name="下矢印 105"/>
          <p:cNvSpPr/>
          <p:nvPr/>
        </p:nvSpPr>
        <p:spPr>
          <a:xfrm rot="2453650">
            <a:off x="4293498" y="3758411"/>
            <a:ext cx="207369" cy="195570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下矢印 106"/>
          <p:cNvSpPr/>
          <p:nvPr/>
        </p:nvSpPr>
        <p:spPr>
          <a:xfrm>
            <a:off x="6143636" y="4143380"/>
            <a:ext cx="214314" cy="131533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下矢印 107"/>
          <p:cNvSpPr/>
          <p:nvPr/>
        </p:nvSpPr>
        <p:spPr>
          <a:xfrm rot="19450632">
            <a:off x="7550979" y="3845524"/>
            <a:ext cx="235060" cy="195570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43835" y="4703043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132" name="左大かっこ 131"/>
          <p:cNvSpPr/>
          <p:nvPr/>
        </p:nvSpPr>
        <p:spPr>
          <a:xfrm>
            <a:off x="1000100" y="1512316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右大かっこ 132"/>
          <p:cNvSpPr/>
          <p:nvPr/>
        </p:nvSpPr>
        <p:spPr>
          <a:xfrm>
            <a:off x="2500298" y="1512316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214414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500166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85918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098824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214414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500166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785918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2098824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14414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500166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785918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0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098824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1214414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500166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785918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098824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39975" y="107154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5500694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786446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6072198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6385104" y="15001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500694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86446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072198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6385104" y="1845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500694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786446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6072198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6385104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5500694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5786446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6072198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6385104" y="255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67" name="左大かっこ 166"/>
          <p:cNvSpPr/>
          <p:nvPr/>
        </p:nvSpPr>
        <p:spPr>
          <a:xfrm>
            <a:off x="5286380" y="1500174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右大かっこ 167"/>
          <p:cNvSpPr/>
          <p:nvPr/>
        </p:nvSpPr>
        <p:spPr>
          <a:xfrm>
            <a:off x="6786578" y="1500174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5726255" y="107154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概要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75297"/>
          </a:xfrm>
        </p:spPr>
        <p:txBody>
          <a:bodyPr/>
          <a:lstStyle/>
          <a:p>
            <a:r>
              <a:rPr lang="ja-JP" altLang="en-US" dirty="0" smtClean="0"/>
              <a:t>準備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サンプルコードの取得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スパコンの使い方</a:t>
            </a:r>
            <a:endParaRPr lang="en-US" altLang="ja-JP" dirty="0" smtClean="0"/>
          </a:p>
          <a:p>
            <a:r>
              <a:rPr lang="ja-JP" altLang="en-US" dirty="0" smtClean="0"/>
              <a:t>練習問題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Hello World </a:t>
            </a:r>
            <a:r>
              <a:rPr lang="ja-JP" altLang="en-US" dirty="0" smtClean="0"/>
              <a:t>練習問題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Send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Recv</a:t>
            </a:r>
            <a:r>
              <a:rPr lang="en-US" altLang="ja-JP" dirty="0" smtClean="0"/>
              <a:t> </a:t>
            </a:r>
            <a:r>
              <a:rPr lang="ja-JP" altLang="en-US" dirty="0" smtClean="0"/>
              <a:t>練習問題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Scatter </a:t>
            </a:r>
            <a:r>
              <a:rPr lang="ja-JP" altLang="en-US" dirty="0" smtClean="0"/>
              <a:t>練習問題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Gather</a:t>
            </a:r>
            <a:r>
              <a:rPr lang="ja-JP" altLang="en-US" dirty="0" smtClean="0"/>
              <a:t>練習問題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章末問題</a:t>
            </a:r>
            <a:endParaRPr lang="en-US" altLang="ja-JP" dirty="0" smtClean="0"/>
          </a:p>
          <a:p>
            <a:r>
              <a:rPr lang="ja-JP" altLang="en-US" dirty="0" smtClean="0"/>
              <a:t>付録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富士通製コンパイラ環境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2.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2/3)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1472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7489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06" y="2202713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1406" y="2274151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3 1 1 2 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71406" y="2845655"/>
            <a:ext cx="2000264" cy="440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71406" y="290857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3 1 0 0</a:t>
            </a:r>
            <a:endParaRPr lang="ja-JP" altLang="en-US" sz="1000" dirty="0"/>
          </a:p>
        </p:txBody>
      </p:sp>
      <p:sp>
        <p:nvSpPr>
          <p:cNvPr id="66" name="正方形/長方形 65"/>
          <p:cNvSpPr/>
          <p:nvPr/>
        </p:nvSpPr>
        <p:spPr>
          <a:xfrm>
            <a:off x="544547" y="290857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3 1 1 1</a:t>
            </a:r>
            <a:endParaRPr lang="ja-JP" altLang="en-US" sz="1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033500" y="290857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0 1 3 2</a:t>
            </a:r>
            <a:endParaRPr lang="ja-JP" altLang="en-US" sz="10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493816" y="2908579"/>
            <a:ext cx="378223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0 3 1 2 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2428860" y="2202713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2428860" y="2274151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2 0 0 2 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grpSp>
        <p:nvGrpSpPr>
          <p:cNvPr id="19" name="グループ化 76"/>
          <p:cNvGrpSpPr/>
          <p:nvPr/>
        </p:nvGrpSpPr>
        <p:grpSpPr>
          <a:xfrm>
            <a:off x="2428860" y="2845655"/>
            <a:ext cx="2000264" cy="440469"/>
            <a:chOff x="4546587" y="1714488"/>
            <a:chExt cx="3214710" cy="500066"/>
          </a:xfrm>
        </p:grpSpPr>
        <p:sp>
          <p:nvSpPr>
            <p:cNvPr id="78" name="正方形/長方形 77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83" name="正方形/長方形 82"/>
          <p:cNvSpPr/>
          <p:nvPr/>
        </p:nvSpPr>
        <p:spPr>
          <a:xfrm>
            <a:off x="4857752" y="2214554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4857752" y="2285992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3 1 0 1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grpSp>
        <p:nvGrpSpPr>
          <p:cNvPr id="21" name="グループ化 84"/>
          <p:cNvGrpSpPr/>
          <p:nvPr/>
        </p:nvGrpSpPr>
        <p:grpSpPr>
          <a:xfrm>
            <a:off x="4786314" y="2857496"/>
            <a:ext cx="2000264" cy="440469"/>
            <a:chOff x="4546587" y="1714488"/>
            <a:chExt cx="3214710" cy="500066"/>
          </a:xfrm>
        </p:grpSpPr>
        <p:sp>
          <p:nvSpPr>
            <p:cNvPr id="86" name="正方形/長方形 85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92" name="正方形/長方形 91"/>
          <p:cNvSpPr/>
          <p:nvPr/>
        </p:nvSpPr>
        <p:spPr>
          <a:xfrm>
            <a:off x="7143768" y="2202713"/>
            <a:ext cx="642942" cy="369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7143768" y="2274151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0 2 3 3</a:t>
            </a:r>
            <a:endParaRPr lang="ja-JP" altLang="en-US" sz="1000" dirty="0"/>
          </a:p>
        </p:txBody>
      </p:sp>
      <p:grpSp>
        <p:nvGrpSpPr>
          <p:cNvPr id="22" name="グループ化 93"/>
          <p:cNvGrpSpPr/>
          <p:nvPr/>
        </p:nvGrpSpPr>
        <p:grpSpPr>
          <a:xfrm>
            <a:off x="7072330" y="2845655"/>
            <a:ext cx="2000264" cy="440469"/>
            <a:chOff x="4546587" y="1714488"/>
            <a:chExt cx="3214710" cy="500066"/>
          </a:xfrm>
        </p:grpSpPr>
        <p:sp>
          <p:nvSpPr>
            <p:cNvPr id="95" name="正方形/長方形 94"/>
            <p:cNvSpPr/>
            <p:nvPr/>
          </p:nvSpPr>
          <p:spPr>
            <a:xfrm>
              <a:off x="4546587" y="1714488"/>
              <a:ext cx="3214710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4546587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3 1 0 0</a:t>
              </a:r>
              <a:endParaRPr lang="ja-JP" altLang="en-US" sz="1000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5306992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3 1 1 1</a:t>
              </a:r>
              <a:endParaRPr lang="ja-JP" altLang="en-US" sz="1000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6092810" y="1785926"/>
              <a:ext cx="5725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0 1 3 2</a:t>
              </a:r>
              <a:endParaRPr lang="ja-JP" altLang="en-US" sz="100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6832603" y="1785926"/>
              <a:ext cx="6078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00" dirty="0" smtClean="0"/>
                <a:t>0 3 1 2 </a:t>
              </a:r>
              <a:endParaRPr lang="ja-JP" altLang="en-US" sz="1000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500695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43835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>
            <a:off x="345489" y="364331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3 1 1 2 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1336257" y="3643314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3 1 0 0</a:t>
            </a:r>
            <a:endParaRPr lang="ja-JP" altLang="en-US" sz="1000" dirty="0"/>
          </a:p>
        </p:txBody>
      </p:sp>
      <p:sp>
        <p:nvSpPr>
          <p:cNvPr id="156" name="正方形/長方形 155"/>
          <p:cNvSpPr/>
          <p:nvPr/>
        </p:nvSpPr>
        <p:spPr>
          <a:xfrm>
            <a:off x="1336257" y="3788753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3 1 1 1</a:t>
            </a:r>
            <a:endParaRPr lang="ja-JP" altLang="en-US" sz="10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1336257" y="393162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0 1 3 2</a:t>
            </a:r>
            <a:endParaRPr lang="ja-JP" altLang="en-US" sz="1000" dirty="0"/>
          </a:p>
        </p:txBody>
      </p:sp>
      <p:sp>
        <p:nvSpPr>
          <p:cNvPr id="158" name="正方形/長方形 157"/>
          <p:cNvSpPr/>
          <p:nvPr/>
        </p:nvSpPr>
        <p:spPr>
          <a:xfrm>
            <a:off x="1336257" y="4074505"/>
            <a:ext cx="378223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0 3 1 2 </a:t>
            </a:r>
            <a:endParaRPr lang="ja-JP" altLang="en-US" sz="1000" dirty="0"/>
          </a:p>
        </p:txBody>
      </p:sp>
      <p:sp>
        <p:nvSpPr>
          <p:cNvPr id="160" name="左大かっこ 159"/>
          <p:cNvSpPr/>
          <p:nvPr/>
        </p:nvSpPr>
        <p:spPr>
          <a:xfrm>
            <a:off x="336125" y="3643314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右大かっこ 160"/>
          <p:cNvSpPr/>
          <p:nvPr/>
        </p:nvSpPr>
        <p:spPr>
          <a:xfrm>
            <a:off x="836191" y="3655456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左大かっこ 161"/>
          <p:cNvSpPr/>
          <p:nvPr/>
        </p:nvSpPr>
        <p:spPr>
          <a:xfrm>
            <a:off x="1357290" y="3643314"/>
            <a:ext cx="71438" cy="71438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右大かっこ 162"/>
          <p:cNvSpPr/>
          <p:nvPr/>
        </p:nvSpPr>
        <p:spPr>
          <a:xfrm>
            <a:off x="1857356" y="3643314"/>
            <a:ext cx="71438" cy="71438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003209" y="36520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x</a:t>
            </a:r>
            <a:endParaRPr kumimoji="1" lang="ja-JP" altLang="en-US" sz="1200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550439" y="45720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=</a:t>
            </a:r>
            <a:endParaRPr kumimoji="1" lang="ja-JP" altLang="en-US" sz="1200" dirty="0"/>
          </a:p>
        </p:txBody>
      </p:sp>
      <p:sp>
        <p:nvSpPr>
          <p:cNvPr id="167" name="正方形/長方形 166"/>
          <p:cNvSpPr/>
          <p:nvPr/>
        </p:nvSpPr>
        <p:spPr>
          <a:xfrm>
            <a:off x="836191" y="4611539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12  11  6  7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8" name="左大かっこ 167"/>
          <p:cNvSpPr/>
          <p:nvPr/>
        </p:nvSpPr>
        <p:spPr>
          <a:xfrm>
            <a:off x="898265" y="4611539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右大かっこ 168"/>
          <p:cNvSpPr/>
          <p:nvPr/>
        </p:nvSpPr>
        <p:spPr>
          <a:xfrm>
            <a:off x="1586926" y="4623681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2631505" y="3643314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2 0 0 2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3622273" y="3643314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3 1 0 0</a:t>
            </a:r>
            <a:endParaRPr lang="ja-JP" altLang="en-US" sz="1000" dirty="0"/>
          </a:p>
        </p:txBody>
      </p:sp>
      <p:sp>
        <p:nvSpPr>
          <p:cNvPr id="172" name="正方形/長方形 171"/>
          <p:cNvSpPr/>
          <p:nvPr/>
        </p:nvSpPr>
        <p:spPr>
          <a:xfrm>
            <a:off x="3622273" y="3788753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3 1 1 1</a:t>
            </a:r>
            <a:endParaRPr lang="ja-JP" altLang="en-US" sz="1000" dirty="0"/>
          </a:p>
        </p:txBody>
      </p:sp>
      <p:sp>
        <p:nvSpPr>
          <p:cNvPr id="173" name="正方形/長方形 172"/>
          <p:cNvSpPr/>
          <p:nvPr/>
        </p:nvSpPr>
        <p:spPr>
          <a:xfrm>
            <a:off x="3622273" y="393162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0 1 3 2</a:t>
            </a:r>
            <a:endParaRPr lang="ja-JP" altLang="en-US" sz="1000" dirty="0"/>
          </a:p>
        </p:txBody>
      </p:sp>
      <p:sp>
        <p:nvSpPr>
          <p:cNvPr id="174" name="正方形/長方形 173"/>
          <p:cNvSpPr/>
          <p:nvPr/>
        </p:nvSpPr>
        <p:spPr>
          <a:xfrm>
            <a:off x="3622273" y="4074505"/>
            <a:ext cx="378223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0 3 1 2 </a:t>
            </a:r>
            <a:endParaRPr lang="ja-JP" altLang="en-US" sz="1000" dirty="0"/>
          </a:p>
        </p:txBody>
      </p:sp>
      <p:sp>
        <p:nvSpPr>
          <p:cNvPr id="175" name="左大かっこ 174"/>
          <p:cNvSpPr/>
          <p:nvPr/>
        </p:nvSpPr>
        <p:spPr>
          <a:xfrm>
            <a:off x="2622141" y="3643314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右大かっこ 175"/>
          <p:cNvSpPr/>
          <p:nvPr/>
        </p:nvSpPr>
        <p:spPr>
          <a:xfrm>
            <a:off x="3122207" y="3655456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左大かっこ 176"/>
          <p:cNvSpPr/>
          <p:nvPr/>
        </p:nvSpPr>
        <p:spPr>
          <a:xfrm>
            <a:off x="3643306" y="3643314"/>
            <a:ext cx="71438" cy="71438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右大かっこ 177"/>
          <p:cNvSpPr/>
          <p:nvPr/>
        </p:nvSpPr>
        <p:spPr>
          <a:xfrm>
            <a:off x="4143372" y="3643314"/>
            <a:ext cx="71438" cy="71438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289225" y="36520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x</a:t>
            </a:r>
            <a:endParaRPr kumimoji="1" lang="ja-JP" altLang="en-US" sz="1200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836455" y="45720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=</a:t>
            </a:r>
            <a:endParaRPr kumimoji="1" lang="ja-JP" altLang="en-US" sz="1200" dirty="0"/>
          </a:p>
        </p:txBody>
      </p:sp>
      <p:sp>
        <p:nvSpPr>
          <p:cNvPr id="181" name="正方形/長方形 180"/>
          <p:cNvSpPr/>
          <p:nvPr/>
        </p:nvSpPr>
        <p:spPr>
          <a:xfrm>
            <a:off x="3250667" y="4611539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6  8  2  4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182" name="左大かっこ 181"/>
          <p:cNvSpPr/>
          <p:nvPr/>
        </p:nvSpPr>
        <p:spPr>
          <a:xfrm>
            <a:off x="3184281" y="4611539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右大かっこ 182"/>
          <p:cNvSpPr/>
          <p:nvPr/>
        </p:nvSpPr>
        <p:spPr>
          <a:xfrm>
            <a:off x="3872942" y="4623681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/>
          <p:cNvSpPr/>
          <p:nvPr/>
        </p:nvSpPr>
        <p:spPr>
          <a:xfrm>
            <a:off x="4988959" y="3643314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3 1 0 1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5979727" y="3643314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3 1 0 0</a:t>
            </a:r>
            <a:endParaRPr lang="ja-JP" altLang="en-US" sz="1000" dirty="0"/>
          </a:p>
        </p:txBody>
      </p:sp>
      <p:sp>
        <p:nvSpPr>
          <p:cNvPr id="186" name="正方形/長方形 185"/>
          <p:cNvSpPr/>
          <p:nvPr/>
        </p:nvSpPr>
        <p:spPr>
          <a:xfrm>
            <a:off x="5979727" y="3788753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3 1 1 1</a:t>
            </a:r>
            <a:endParaRPr lang="ja-JP" altLang="en-US" sz="1000" dirty="0"/>
          </a:p>
        </p:txBody>
      </p:sp>
      <p:sp>
        <p:nvSpPr>
          <p:cNvPr id="187" name="正方形/長方形 186"/>
          <p:cNvSpPr/>
          <p:nvPr/>
        </p:nvSpPr>
        <p:spPr>
          <a:xfrm>
            <a:off x="5979727" y="393162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0 1 3 2</a:t>
            </a:r>
            <a:endParaRPr lang="ja-JP" altLang="en-US" sz="1000" dirty="0"/>
          </a:p>
        </p:txBody>
      </p:sp>
      <p:sp>
        <p:nvSpPr>
          <p:cNvPr id="188" name="正方形/長方形 187"/>
          <p:cNvSpPr/>
          <p:nvPr/>
        </p:nvSpPr>
        <p:spPr>
          <a:xfrm>
            <a:off x="5979727" y="4074505"/>
            <a:ext cx="378223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0 3 1 2 </a:t>
            </a:r>
            <a:endParaRPr lang="ja-JP" altLang="en-US" sz="1000" dirty="0"/>
          </a:p>
        </p:txBody>
      </p:sp>
      <p:sp>
        <p:nvSpPr>
          <p:cNvPr id="189" name="左大かっこ 188"/>
          <p:cNvSpPr/>
          <p:nvPr/>
        </p:nvSpPr>
        <p:spPr>
          <a:xfrm>
            <a:off x="4979595" y="3643314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右大かっこ 189"/>
          <p:cNvSpPr/>
          <p:nvPr/>
        </p:nvSpPr>
        <p:spPr>
          <a:xfrm>
            <a:off x="5479661" y="3655456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左大かっこ 190"/>
          <p:cNvSpPr/>
          <p:nvPr/>
        </p:nvSpPr>
        <p:spPr>
          <a:xfrm>
            <a:off x="6000760" y="3643314"/>
            <a:ext cx="71438" cy="71438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右大かっこ 191"/>
          <p:cNvSpPr/>
          <p:nvPr/>
        </p:nvSpPr>
        <p:spPr>
          <a:xfrm>
            <a:off x="6500826" y="3643314"/>
            <a:ext cx="71438" cy="71438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5646679" y="36520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x</a:t>
            </a:r>
            <a:endParaRPr kumimoji="1" lang="ja-JP" altLang="en-US" sz="1200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193909" y="45720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=</a:t>
            </a:r>
            <a:endParaRPr kumimoji="1" lang="ja-JP" altLang="en-US" sz="1200" dirty="0"/>
          </a:p>
        </p:txBody>
      </p:sp>
      <p:sp>
        <p:nvSpPr>
          <p:cNvPr id="195" name="正方形/長方形 194"/>
          <p:cNvSpPr/>
          <p:nvPr/>
        </p:nvSpPr>
        <p:spPr>
          <a:xfrm>
            <a:off x="5537589" y="4611539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12  7  2  3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sp>
        <p:nvSpPr>
          <p:cNvPr id="196" name="左大かっこ 195"/>
          <p:cNvSpPr/>
          <p:nvPr/>
        </p:nvSpPr>
        <p:spPr>
          <a:xfrm>
            <a:off x="5541735" y="4611539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右大かっこ 196"/>
          <p:cNvSpPr/>
          <p:nvPr/>
        </p:nvSpPr>
        <p:spPr>
          <a:xfrm>
            <a:off x="6230396" y="4623681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7274975" y="364331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0 2 3 3 </a:t>
            </a:r>
            <a:endParaRPr lang="ja-JP" altLang="en-US" sz="1000" dirty="0"/>
          </a:p>
        </p:txBody>
      </p:sp>
      <p:sp>
        <p:nvSpPr>
          <p:cNvPr id="199" name="正方形/長方形 198"/>
          <p:cNvSpPr/>
          <p:nvPr/>
        </p:nvSpPr>
        <p:spPr>
          <a:xfrm>
            <a:off x="8265743" y="3643314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3 1 0 0</a:t>
            </a:r>
            <a:endParaRPr lang="ja-JP" altLang="en-US" sz="1000" dirty="0"/>
          </a:p>
        </p:txBody>
      </p:sp>
      <p:sp>
        <p:nvSpPr>
          <p:cNvPr id="200" name="正方形/長方形 199"/>
          <p:cNvSpPr/>
          <p:nvPr/>
        </p:nvSpPr>
        <p:spPr>
          <a:xfrm>
            <a:off x="8265743" y="3788753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3 1 1 1</a:t>
            </a:r>
            <a:endParaRPr lang="ja-JP" altLang="en-US" sz="10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8265743" y="3931629"/>
            <a:ext cx="356280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0 1 3 2</a:t>
            </a:r>
            <a:endParaRPr lang="ja-JP" altLang="en-US" sz="1000" dirty="0"/>
          </a:p>
        </p:txBody>
      </p:sp>
      <p:sp>
        <p:nvSpPr>
          <p:cNvPr id="202" name="正方形/長方形 201"/>
          <p:cNvSpPr/>
          <p:nvPr/>
        </p:nvSpPr>
        <p:spPr>
          <a:xfrm>
            <a:off x="8265743" y="4074505"/>
            <a:ext cx="378223" cy="216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0 3 1 2 </a:t>
            </a:r>
            <a:endParaRPr lang="ja-JP" altLang="en-US" sz="1000" dirty="0"/>
          </a:p>
        </p:txBody>
      </p:sp>
      <p:sp>
        <p:nvSpPr>
          <p:cNvPr id="203" name="左大かっこ 202"/>
          <p:cNvSpPr/>
          <p:nvPr/>
        </p:nvSpPr>
        <p:spPr>
          <a:xfrm>
            <a:off x="7265611" y="3643314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右大かっこ 203"/>
          <p:cNvSpPr/>
          <p:nvPr/>
        </p:nvSpPr>
        <p:spPr>
          <a:xfrm>
            <a:off x="7765677" y="3655456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左大かっこ 204"/>
          <p:cNvSpPr/>
          <p:nvPr/>
        </p:nvSpPr>
        <p:spPr>
          <a:xfrm>
            <a:off x="8286776" y="3643314"/>
            <a:ext cx="71438" cy="71438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右大かっこ 205"/>
          <p:cNvSpPr/>
          <p:nvPr/>
        </p:nvSpPr>
        <p:spPr>
          <a:xfrm>
            <a:off x="8786842" y="3643314"/>
            <a:ext cx="71438" cy="714380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932695" y="365206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x</a:t>
            </a:r>
            <a:endParaRPr kumimoji="1" lang="ja-JP" altLang="en-US" sz="1200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7479925" y="45720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=</a:t>
            </a:r>
            <a:endParaRPr kumimoji="1" lang="ja-JP" altLang="en-US" sz="1200" dirty="0"/>
          </a:p>
        </p:txBody>
      </p:sp>
      <p:sp>
        <p:nvSpPr>
          <p:cNvPr id="209" name="正方形/長方形 208"/>
          <p:cNvSpPr/>
          <p:nvPr/>
        </p:nvSpPr>
        <p:spPr>
          <a:xfrm>
            <a:off x="7765677" y="4611539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6  14  14  14</a:t>
            </a:r>
            <a:endParaRPr lang="ja-JP" altLang="en-US" sz="1000" dirty="0"/>
          </a:p>
        </p:txBody>
      </p:sp>
      <p:sp>
        <p:nvSpPr>
          <p:cNvPr id="210" name="左大かっこ 209"/>
          <p:cNvSpPr/>
          <p:nvPr/>
        </p:nvSpPr>
        <p:spPr>
          <a:xfrm>
            <a:off x="7827751" y="4611539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右大かっこ 210"/>
          <p:cNvSpPr/>
          <p:nvPr/>
        </p:nvSpPr>
        <p:spPr>
          <a:xfrm>
            <a:off x="8572528" y="4623681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000" dirty="0" smtClean="0"/>
              <a:t>章末問題 </a:t>
            </a:r>
            <a:r>
              <a:rPr lang="en-US" altLang="ja-JP" sz="4000" dirty="0" smtClean="0"/>
              <a:t>2. </a:t>
            </a:r>
            <a:r>
              <a:rPr lang="ja-JP" altLang="en-US" sz="4000" dirty="0" smtClean="0"/>
              <a:t>解答例 </a:t>
            </a:r>
            <a:r>
              <a:rPr lang="en-US" altLang="ja-JP" sz="4000" dirty="0" smtClean="0"/>
              <a:t>(4</a:t>
            </a:r>
            <a:r>
              <a:rPr lang="ja-JP" altLang="en-US" sz="4000" dirty="0" smtClean="0"/>
              <a:t>並列 </a:t>
            </a:r>
            <a:r>
              <a:rPr lang="en-US" altLang="ja-JP" sz="4000" dirty="0" smtClean="0"/>
              <a:t>3/3)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1472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7489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00695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rank2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43835" y="1714488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rank3</a:t>
            </a:r>
            <a:endParaRPr kumimoji="1" lang="ja-JP" altLang="en-US" dirty="0"/>
          </a:p>
        </p:txBody>
      </p:sp>
      <p:sp>
        <p:nvSpPr>
          <p:cNvPr id="167" name="正方形/長方形 166"/>
          <p:cNvSpPr/>
          <p:nvPr/>
        </p:nvSpPr>
        <p:spPr>
          <a:xfrm>
            <a:off x="500034" y="2182647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12  11  6  7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8" name="左大かっこ 167"/>
          <p:cNvSpPr/>
          <p:nvPr/>
        </p:nvSpPr>
        <p:spPr>
          <a:xfrm>
            <a:off x="562108" y="2182647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右大かっこ 168"/>
          <p:cNvSpPr/>
          <p:nvPr/>
        </p:nvSpPr>
        <p:spPr>
          <a:xfrm>
            <a:off x="1250769" y="2194789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2914510" y="2182647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6  8  2  4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182" name="左大かっこ 181"/>
          <p:cNvSpPr/>
          <p:nvPr/>
        </p:nvSpPr>
        <p:spPr>
          <a:xfrm>
            <a:off x="2848124" y="2182647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右大かっこ 182"/>
          <p:cNvSpPr/>
          <p:nvPr/>
        </p:nvSpPr>
        <p:spPr>
          <a:xfrm>
            <a:off x="3536785" y="2194789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5450829" y="2182647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12  7  2  3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sp>
        <p:nvSpPr>
          <p:cNvPr id="196" name="左大かっこ 195"/>
          <p:cNvSpPr/>
          <p:nvPr/>
        </p:nvSpPr>
        <p:spPr>
          <a:xfrm>
            <a:off x="5454975" y="2182647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右大かっこ 196"/>
          <p:cNvSpPr/>
          <p:nvPr/>
        </p:nvSpPr>
        <p:spPr>
          <a:xfrm>
            <a:off x="6143636" y="2194789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7539665" y="2182647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6  14  14  14</a:t>
            </a:r>
            <a:endParaRPr lang="ja-JP" altLang="en-US" sz="1000" dirty="0"/>
          </a:p>
        </p:txBody>
      </p:sp>
      <p:sp>
        <p:nvSpPr>
          <p:cNvPr id="210" name="左大かっこ 209"/>
          <p:cNvSpPr/>
          <p:nvPr/>
        </p:nvSpPr>
        <p:spPr>
          <a:xfrm>
            <a:off x="7601739" y="2182647"/>
            <a:ext cx="45719" cy="21431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右大かっこ 210"/>
          <p:cNvSpPr/>
          <p:nvPr/>
        </p:nvSpPr>
        <p:spPr>
          <a:xfrm>
            <a:off x="8346516" y="2194789"/>
            <a:ext cx="71438" cy="20217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642910" y="2548062"/>
            <a:ext cx="785818" cy="36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609273" y="2619500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12  11  6  7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857488" y="2548062"/>
            <a:ext cx="785818" cy="36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正方形/長方形 102"/>
          <p:cNvSpPr/>
          <p:nvPr/>
        </p:nvSpPr>
        <p:spPr>
          <a:xfrm>
            <a:off x="2928926" y="2619500"/>
            <a:ext cx="6783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70C0"/>
                </a:solidFill>
              </a:rPr>
              <a:t>6  8  2  4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5466151" y="2559903"/>
            <a:ext cx="714380" cy="36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正方形/長方形 104"/>
          <p:cNvSpPr/>
          <p:nvPr/>
        </p:nvSpPr>
        <p:spPr>
          <a:xfrm>
            <a:off x="5466151" y="2631341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>
                <a:solidFill>
                  <a:srgbClr val="00B050"/>
                </a:solidFill>
              </a:rPr>
              <a:t>12  7  2  3</a:t>
            </a:r>
            <a:endParaRPr lang="ja-JP" altLang="en-US" sz="1000" dirty="0">
              <a:solidFill>
                <a:srgbClr val="00B050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7605127" y="2548062"/>
            <a:ext cx="857256" cy="3690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06"/>
          <p:cNvSpPr/>
          <p:nvPr/>
        </p:nvSpPr>
        <p:spPr>
          <a:xfrm>
            <a:off x="7572396" y="2619500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6  14  14  14</a:t>
            </a:r>
            <a:endParaRPr lang="ja-JP" altLang="en-US" sz="1000" dirty="0"/>
          </a:p>
        </p:txBody>
      </p:sp>
      <p:sp>
        <p:nvSpPr>
          <p:cNvPr id="108" name="下矢印 107"/>
          <p:cNvSpPr/>
          <p:nvPr/>
        </p:nvSpPr>
        <p:spPr>
          <a:xfrm rot="19028986">
            <a:off x="1640899" y="2937003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下矢印 108"/>
          <p:cNvSpPr/>
          <p:nvPr/>
        </p:nvSpPr>
        <p:spPr>
          <a:xfrm rot="2003193">
            <a:off x="6627792" y="2971559"/>
            <a:ext cx="428628" cy="122492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/>
          <p:cNvSpPr/>
          <p:nvPr/>
        </p:nvSpPr>
        <p:spPr>
          <a:xfrm rot="20085226">
            <a:off x="3236683" y="3044834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483397">
            <a:off x="5002113" y="3064449"/>
            <a:ext cx="428628" cy="111168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571868" y="324044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MPI_Gather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000101" y="4274114"/>
            <a:ext cx="8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rank0</a:t>
            </a:r>
            <a:endParaRPr kumimoji="1" lang="ja-JP" altLang="en-US" dirty="0"/>
          </a:p>
        </p:txBody>
      </p:sp>
      <p:sp>
        <p:nvSpPr>
          <p:cNvPr id="114" name="スライド番号プレースホルダ 3"/>
          <p:cNvSpPr txBox="1">
            <a:spLocks/>
          </p:cNvSpPr>
          <p:nvPr/>
        </p:nvSpPr>
        <p:spPr>
          <a:xfrm>
            <a:off x="4338622" y="4641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29071-0DAB-4C51-B5B3-21360865DAD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357422" y="4357694"/>
            <a:ext cx="4000528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正方形/長方形 115"/>
          <p:cNvSpPr/>
          <p:nvPr/>
        </p:nvSpPr>
        <p:spPr>
          <a:xfrm>
            <a:off x="2371082" y="4429132"/>
            <a:ext cx="11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12 11 6 7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3396261" y="442913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6 8 2 4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4143372" y="442913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12 7 2 3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5072066" y="44291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6 14 14 14</a:t>
            </a:r>
            <a:endParaRPr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714744" y="51435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000496" y="514351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57686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4670592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786182" y="5488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6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71934" y="5488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8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357686" y="5488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2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670592" y="5488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4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714744" y="5845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12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071934" y="5845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7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357686" y="5845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670592" y="5845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786182" y="6202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00496" y="62029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286248" y="62029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599154" y="62029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136" name="左大かっこ 135"/>
          <p:cNvSpPr/>
          <p:nvPr/>
        </p:nvSpPr>
        <p:spPr>
          <a:xfrm>
            <a:off x="3500430" y="5143512"/>
            <a:ext cx="142876" cy="141661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右大かっこ 136"/>
          <p:cNvSpPr/>
          <p:nvPr/>
        </p:nvSpPr>
        <p:spPr>
          <a:xfrm>
            <a:off x="5000628" y="5143512"/>
            <a:ext cx="142876" cy="141661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付録</a:t>
            </a:r>
            <a:r>
              <a:rPr lang="en-US" altLang="ja-JP" sz="4000" dirty="0" smtClean="0"/>
              <a:t>.</a:t>
            </a:r>
            <a:r>
              <a:rPr lang="ja-JP" altLang="en-US" sz="4000" dirty="0" smtClean="0"/>
              <a:t> 富士通製コンパイラ環境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21</a:t>
            </a:fld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r>
              <a:rPr lang="ja-JP" altLang="en-US" dirty="0" smtClean="0"/>
              <a:t>スパコンでのコンパイル方法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</a:t>
            </a:r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ja-JP" altLang="en-US" dirty="0" err="1" smtClean="0">
                <a:latin typeface="ＭＳ ゴシック" pitchFamily="49" charset="-128"/>
                <a:ea typeface="ＭＳ ゴシック" pitchFamily="49" charset="-128"/>
              </a:rPr>
              <a:t>ｆ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cc –o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 ソースコード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mpi</a:t>
            </a:r>
            <a:r>
              <a:rPr lang="ja-JP" altLang="en-US" dirty="0" err="1" smtClean="0">
                <a:latin typeface="ＭＳ ゴシック" pitchFamily="49" charset="-128"/>
                <a:ea typeface="ＭＳ ゴシック" pitchFamily="49" charset="-128"/>
              </a:rPr>
              <a:t>ｆ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cc –o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 ソースコード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/>
              <a:t>スパコンでの実行方法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富士通環境では、プログラムの実行にバッチ処理を行う必要がある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下記参照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名古屋大学　教育研究用高性能コンピュータシステム利用者マニュアル　</a:t>
            </a:r>
            <a:r>
              <a:rPr lang="en-US" altLang="ja-JP" dirty="0" smtClean="0"/>
              <a:t>3.4 </a:t>
            </a:r>
            <a:r>
              <a:rPr lang="ja-JP" altLang="en-US" dirty="0" smtClean="0"/>
              <a:t>バッチジョブ投入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http://www2.itc.nagoya-u.ac.jp/center/ja/UserGuide.pdf</a:t>
            </a:r>
          </a:p>
          <a:p>
            <a:pPr lvl="2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準備 </a:t>
            </a:r>
            <a:r>
              <a:rPr lang="en-US" altLang="ja-JP" sz="4000" dirty="0" smtClean="0"/>
              <a:t>(1/4)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286412"/>
          </a:xfrm>
        </p:spPr>
        <p:txBody>
          <a:bodyPr/>
          <a:lstStyle/>
          <a:p>
            <a:r>
              <a:rPr lang="ja-JP" altLang="en-US" dirty="0" smtClean="0"/>
              <a:t>サンプルコードの取得</a:t>
            </a:r>
            <a:endParaRPr lang="en-US" altLang="ja-JP" dirty="0" smtClean="0"/>
          </a:p>
          <a:p>
            <a:pPr>
              <a:buNone/>
            </a:pPr>
            <a:r>
              <a:rPr lang="ja-JP" altLang="en-US" sz="2000" dirty="0" smtClean="0">
                <a:latin typeface="+mj-lt"/>
                <a:ea typeface="ＭＳ ゴシック" pitchFamily="49" charset="-128"/>
              </a:rPr>
              <a:t>　　　ブラウザで、</a:t>
            </a:r>
            <a:r>
              <a:rPr lang="en-US" altLang="ja-JP" sz="2000" dirty="0" smtClean="0">
                <a:latin typeface="+mj-lt"/>
                <a:ea typeface="ＭＳ ゴシック" pitchFamily="49" charset="-128"/>
              </a:rPr>
              <a:t>http://db2.ertl.jp:1280/dtf/mpi/chap3/ </a:t>
            </a:r>
            <a:r>
              <a:rPr lang="ja-JP" altLang="en-US" sz="2000" dirty="0" smtClean="0">
                <a:latin typeface="+mj-lt"/>
                <a:ea typeface="ＭＳ ゴシック" pitchFamily="49" charset="-128"/>
              </a:rPr>
              <a:t>からダウンロード</a:t>
            </a:r>
            <a:endParaRPr lang="en-US" altLang="ja-JP" sz="2000" dirty="0" smtClean="0">
              <a:latin typeface="+mj-lt"/>
              <a:ea typeface="ＭＳ ゴシック" pitchFamily="49" charset="-128"/>
            </a:endParaRPr>
          </a:p>
          <a:p>
            <a:pPr>
              <a:buNone/>
            </a:pPr>
            <a:endParaRPr lang="en-US" altLang="ja-JP" sz="220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/>
              <a:t>スパコンへのログイン方法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+mj-lt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+mj-lt"/>
                <a:ea typeface="ＭＳ ゴシック" pitchFamily="49" charset="-128"/>
              </a:rPr>
              <a:t>ssh</a:t>
            </a:r>
            <a:r>
              <a:rPr lang="en-US" altLang="ja-JP" dirty="0" smtClean="0">
                <a:latin typeface="+mj-lt"/>
                <a:ea typeface="ＭＳ ゴシック" pitchFamily="49" charset="-128"/>
              </a:rPr>
              <a:t> </a:t>
            </a:r>
            <a:r>
              <a:rPr lang="ja-JP" altLang="en-US" dirty="0" smtClean="0">
                <a:latin typeface="+mj-lt"/>
                <a:ea typeface="ＭＳ ゴシック" pitchFamily="49" charset="-128"/>
              </a:rPr>
              <a:t>ユーザ名</a:t>
            </a:r>
            <a:r>
              <a:rPr lang="en-US" altLang="ja-JP" dirty="0" smtClean="0">
                <a:latin typeface="+mj-lt"/>
                <a:ea typeface="ＭＳ ゴシック" pitchFamily="49" charset="-128"/>
              </a:rPr>
              <a:t>@</a:t>
            </a:r>
            <a:r>
              <a:rPr lang="en-US" altLang="ja-JP" dirty="0" err="1" smtClean="0">
                <a:latin typeface="+mj-lt"/>
                <a:ea typeface="ＭＳ ゴシック" pitchFamily="49" charset="-128"/>
              </a:rPr>
              <a:t>cx.cc.nagoya-u.ac.jp</a:t>
            </a:r>
            <a:endParaRPr lang="en-US" altLang="ja-JP" dirty="0" smtClean="0">
              <a:latin typeface="+mj-lt"/>
              <a:ea typeface="ＭＳ ゴシック" pitchFamily="49" charset="-128"/>
            </a:endParaRPr>
          </a:p>
          <a:p>
            <a:pPr lvl="3">
              <a:buNone/>
            </a:pPr>
            <a:r>
              <a:rPr lang="en-US" altLang="ja-JP" dirty="0" smtClean="0">
                <a:latin typeface="+mj-lt"/>
              </a:rPr>
              <a:t>// </a:t>
            </a:r>
            <a:r>
              <a:rPr lang="ja-JP" altLang="en-US" dirty="0" smtClean="0">
                <a:latin typeface="+mj-lt"/>
              </a:rPr>
              <a:t>パスワードはノート</a:t>
            </a:r>
            <a:r>
              <a:rPr lang="en-US" altLang="ja-JP" dirty="0" smtClean="0">
                <a:latin typeface="+mj-lt"/>
              </a:rPr>
              <a:t>PC</a:t>
            </a:r>
            <a:r>
              <a:rPr lang="ja-JP" altLang="en-US" dirty="0" err="1" smtClean="0">
                <a:latin typeface="+mj-lt"/>
              </a:rPr>
              <a:t>への</a:t>
            </a:r>
            <a:r>
              <a:rPr lang="ja-JP" altLang="en-US" dirty="0" smtClean="0">
                <a:latin typeface="+mj-lt"/>
              </a:rPr>
              <a:t>ログイン時と同じ</a:t>
            </a:r>
            <a:endParaRPr lang="en-US" altLang="ja-JP" dirty="0" smtClean="0">
              <a:latin typeface="+mj-lt"/>
            </a:endParaRPr>
          </a:p>
          <a:p>
            <a:pPr lvl="3">
              <a:buNone/>
            </a:pPr>
            <a:endParaRPr lang="en-US" altLang="ja-JP" dirty="0" smtClean="0">
              <a:latin typeface="+mj-lt"/>
            </a:endParaRPr>
          </a:p>
          <a:p>
            <a:pPr lvl="2">
              <a:buNone/>
            </a:pPr>
            <a:r>
              <a:rPr lang="en-US" altLang="ja-JP" dirty="0" smtClean="0">
                <a:latin typeface="+mj-lt"/>
              </a:rPr>
              <a:t>// </a:t>
            </a:r>
            <a:r>
              <a:rPr lang="ja-JP" altLang="en-US" dirty="0" smtClean="0">
                <a:latin typeface="+mj-lt"/>
              </a:rPr>
              <a:t>以下はスパコン上での作業</a:t>
            </a:r>
            <a:r>
              <a:rPr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ログイン毎に必要</a:t>
            </a:r>
            <a:r>
              <a:rPr lang="en-US" altLang="ja-JP" dirty="0" smtClean="0">
                <a:latin typeface="+mj-lt"/>
              </a:rPr>
              <a:t>)</a:t>
            </a:r>
          </a:p>
          <a:p>
            <a:pPr lvl="2">
              <a:buNone/>
            </a:pPr>
            <a:r>
              <a:rPr lang="en-US" altLang="ja-JP" dirty="0" smtClean="0">
                <a:latin typeface="+mj-lt"/>
              </a:rPr>
              <a:t>// </a:t>
            </a:r>
            <a:r>
              <a:rPr lang="ja-JP" altLang="en-US" dirty="0" smtClean="0">
                <a:latin typeface="+mj-lt"/>
              </a:rPr>
              <a:t>本演習ではインテル製コンパイラを使用</a:t>
            </a:r>
            <a:endParaRPr lang="en-US" altLang="ja-JP" dirty="0" smtClean="0">
              <a:latin typeface="+mj-lt"/>
            </a:endParaRPr>
          </a:p>
          <a:p>
            <a:pPr lvl="2">
              <a:buNone/>
            </a:pPr>
            <a:r>
              <a:rPr lang="en-US" altLang="ja-JP" dirty="0" smtClean="0">
                <a:latin typeface="+mj-lt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+mj-lt"/>
                <a:ea typeface="ＭＳ ゴシック" pitchFamily="49" charset="-128"/>
              </a:rPr>
              <a:t>intelset</a:t>
            </a:r>
            <a:endParaRPr lang="en-US" altLang="ja-JP" dirty="0" smtClean="0">
              <a:latin typeface="+mj-lt"/>
              <a:ea typeface="ＭＳ ゴシック" pitchFamily="49" charset="-128"/>
            </a:endParaRPr>
          </a:p>
          <a:p>
            <a:pPr lvl="2">
              <a:buNone/>
            </a:pPr>
            <a:r>
              <a:rPr lang="en-US" altLang="ja-JP" dirty="0" smtClean="0">
                <a:latin typeface="+mj-lt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+mj-lt"/>
                <a:ea typeface="ＭＳ ゴシック" pitchFamily="49" charset="-128"/>
              </a:rPr>
              <a:t>intelmpi</a:t>
            </a:r>
            <a:endParaRPr lang="en-US" altLang="ja-JP" dirty="0" smtClean="0">
              <a:latin typeface="+mj-lt"/>
              <a:ea typeface="ＭＳ ゴシック" pitchFamily="49" charset="-128"/>
            </a:endParaRPr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準備 </a:t>
            </a:r>
            <a:r>
              <a:rPr lang="en-US" altLang="ja-JP" sz="4000" dirty="0" smtClean="0"/>
              <a:t>(2/4)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429156"/>
          </a:xfrm>
        </p:spPr>
        <p:txBody>
          <a:bodyPr/>
          <a:lstStyle/>
          <a:p>
            <a:r>
              <a:rPr kumimoji="1" lang="ja-JP" altLang="en-US" dirty="0" smtClean="0"/>
              <a:t>ソースコード編集方法</a:t>
            </a:r>
            <a:r>
              <a:rPr kumimoji="1" lang="en-US" altLang="ja-JP" dirty="0" smtClean="0"/>
              <a:t>(1.</a:t>
            </a:r>
            <a:r>
              <a:rPr kumimoji="1" lang="ja-JP" altLang="en-US" dirty="0" err="1" smtClean="0"/>
              <a:t>、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どちらか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ローカルで編集してアップロード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scp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source.c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ユーザ名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@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cx.cc.nagoya-u.ac.jp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:</a:t>
            </a:r>
          </a:p>
          <a:p>
            <a:pPr lvl="2">
              <a:buNone/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None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スパコン上で編集</a:t>
            </a:r>
            <a:endParaRPr kumimoji="1" lang="en-US" altLang="ja-JP" dirty="0" smtClean="0"/>
          </a:p>
          <a:p>
            <a:pPr lvl="2">
              <a:buNone/>
            </a:pPr>
            <a:r>
              <a:rPr kumimoji="1" lang="en-US" altLang="ja-JP" dirty="0" err="1" smtClean="0"/>
              <a:t>Emacs</a:t>
            </a:r>
            <a:r>
              <a:rPr kumimoji="1" lang="en-US" altLang="ja-JP" dirty="0" smtClean="0"/>
              <a:t>, Vim </a:t>
            </a:r>
            <a:r>
              <a:rPr kumimoji="1" lang="ja-JP" altLang="en-US" dirty="0" smtClean="0"/>
              <a:t>などを使用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準備 </a:t>
            </a:r>
            <a:r>
              <a:rPr lang="en-US" altLang="ja-JP" sz="4000" dirty="0" smtClean="0"/>
              <a:t>(3/4)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r>
              <a:rPr lang="ja-JP" altLang="en-US" dirty="0" smtClean="0"/>
              <a:t>スパコンでのコンパイル方法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</a:t>
            </a:r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icc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–o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 ソースコード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mpiicc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–o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 ソースコード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/>
              <a:t>スパコンでの実行方法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</a:t>
            </a:r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./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en-US" altLang="ja-JP" dirty="0" smtClean="0"/>
              <a:t>MPI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mpirun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–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np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プロセス数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実行ファイル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2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準備 </a:t>
            </a:r>
            <a:r>
              <a:rPr lang="en-US" altLang="ja-JP" sz="4000" dirty="0" smtClean="0"/>
              <a:t>(4/4)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r>
              <a:rPr lang="ja-JP" altLang="en-US" dirty="0" smtClean="0"/>
              <a:t>インテル製コンパイラの詳細は下記参照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名古屋大学　教育研究用高性能コンピュータシステム利用者マニュアル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9. Intel </a:t>
            </a:r>
            <a:r>
              <a:rPr lang="ja-JP" altLang="en-US" dirty="0" smtClean="0"/>
              <a:t>コンパイラ・</a:t>
            </a:r>
            <a:r>
              <a:rPr lang="en-US" altLang="ja-JP" dirty="0" smtClean="0"/>
              <a:t>Xeon Phi </a:t>
            </a:r>
            <a:r>
              <a:rPr lang="ja-JP" altLang="en-US" dirty="0" smtClean="0"/>
              <a:t>利用について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http://www2.itc.nagoya-u.ac.jp/center/ja/UserGuide.pdf</a:t>
            </a:r>
          </a:p>
          <a:p>
            <a:pPr lvl="2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4000" dirty="0" smtClean="0"/>
              <a:t>Hello World </a:t>
            </a:r>
            <a:r>
              <a:rPr lang="ja-JP" altLang="en-US" sz="4000" dirty="0" smtClean="0"/>
              <a:t>練習問題</a:t>
            </a:r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解いてみて</a:t>
            </a:r>
            <a:r>
              <a:rPr lang="ja-JP" altLang="en-US" dirty="0" smtClean="0"/>
              <a:t>下さい</a:t>
            </a:r>
            <a:endParaRPr lang="en-US" altLang="ja-JP" dirty="0" smtClean="0"/>
          </a:p>
          <a:p>
            <a:pPr lvl="1"/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練習問題 </a:t>
            </a:r>
            <a:r>
              <a:rPr lang="en-US" altLang="ja-JP" baseline="30000" dirty="0" smtClean="0"/>
              <a:t>1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　ランク番号</a:t>
            </a:r>
            <a:r>
              <a:rPr lang="ja-JP" altLang="en-US" baseline="30000" dirty="0" smtClean="0"/>
              <a:t>が</a:t>
            </a:r>
            <a:r>
              <a:rPr lang="ja-JP" altLang="en-US" baseline="30000" dirty="0" smtClean="0"/>
              <a:t>偶数のプロセスだけ</a:t>
            </a:r>
            <a:r>
              <a:rPr lang="en-US" altLang="ja-JP" baseline="30000" dirty="0" smtClean="0"/>
              <a:t>“Hello </a:t>
            </a:r>
            <a:r>
              <a:rPr lang="en-US" altLang="ja-JP" baseline="30000" dirty="0" smtClean="0"/>
              <a:t>World</a:t>
            </a:r>
            <a:r>
              <a:rPr lang="en-US" altLang="ja-JP" baseline="30000" dirty="0" smtClean="0"/>
              <a:t>!!”</a:t>
            </a:r>
            <a:r>
              <a:rPr lang="ja-JP" altLang="en-US" baseline="30000" dirty="0" smtClean="0"/>
              <a:t>を</a:t>
            </a:r>
            <a:r>
              <a:rPr lang="ja-JP" altLang="en-US" baseline="30000" dirty="0" smtClean="0"/>
              <a:t>表示するように修正</a:t>
            </a:r>
            <a:r>
              <a:rPr lang="ja-JP" altLang="en-US" baseline="30000" dirty="0" smtClean="0"/>
              <a:t>してください。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4000" dirty="0" smtClean="0"/>
              <a:t>Send</a:t>
            </a:r>
            <a:r>
              <a:rPr lang="ja-JP" altLang="en-US" sz="4000" dirty="0" smtClean="0"/>
              <a:t>・</a:t>
            </a:r>
            <a:r>
              <a:rPr lang="en-US" altLang="ja-JP" sz="4000" dirty="0" err="1" smtClean="0"/>
              <a:t>Recv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練習問題</a:t>
            </a:r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1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4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解いてみて</a:t>
            </a:r>
            <a:r>
              <a:rPr lang="ja-JP" altLang="en-US" dirty="0" smtClean="0"/>
              <a:t>下さい</a:t>
            </a:r>
            <a:endParaRPr lang="en-US" altLang="ja-JP" dirty="0" smtClean="0"/>
          </a:p>
          <a:p>
            <a:pPr lvl="1">
              <a:buNone/>
            </a:pP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練習問題 </a:t>
            </a:r>
            <a:r>
              <a:rPr lang="en-US" altLang="ja-JP" baseline="30000" dirty="0" smtClean="0"/>
              <a:t>1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</a:t>
            </a:r>
            <a:r>
              <a:rPr lang="en-US" altLang="ja-JP" baseline="30000" dirty="0" smtClean="0"/>
              <a:t>double </a:t>
            </a:r>
            <a:r>
              <a:rPr lang="ja-JP" altLang="en-US" baseline="30000" dirty="0" smtClean="0"/>
              <a:t>型</a:t>
            </a:r>
            <a:r>
              <a:rPr lang="ja-JP" altLang="en-US" baseline="30000" dirty="0" smtClean="0"/>
              <a:t>の</a:t>
            </a:r>
            <a:r>
              <a:rPr lang="ja-JP" altLang="en-US" baseline="30000" dirty="0" smtClean="0"/>
              <a:t>データ</a:t>
            </a:r>
            <a:r>
              <a:rPr lang="ja-JP" altLang="en-US" baseline="30000" dirty="0" smtClean="0"/>
              <a:t>を</a:t>
            </a:r>
            <a:r>
              <a:rPr lang="ja-JP" altLang="en-US" baseline="30000" dirty="0" smtClean="0"/>
              <a:t>送受信するように修正して下さい</a:t>
            </a:r>
            <a:r>
              <a:rPr lang="ja-JP" altLang="en-US" baseline="30000" dirty="0" smtClean="0"/>
              <a:t>。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2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</a:t>
            </a:r>
            <a:r>
              <a:rPr lang="en-US" altLang="ja-JP" baseline="30000" dirty="0" err="1" smtClean="0"/>
              <a:t>MPI_Send</a:t>
            </a:r>
            <a:r>
              <a:rPr lang="en-US" altLang="ja-JP" baseline="30000" dirty="0" smtClean="0"/>
              <a:t>()</a:t>
            </a:r>
            <a:r>
              <a:rPr lang="ja-JP" altLang="en-US" baseline="30000" dirty="0" smtClean="0"/>
              <a:t>と </a:t>
            </a:r>
            <a:r>
              <a:rPr lang="en-US" altLang="ja-JP" baseline="30000" dirty="0" err="1" smtClean="0"/>
              <a:t>MPI_Recv</a:t>
            </a:r>
            <a:r>
              <a:rPr lang="en-US" altLang="ja-JP" baseline="30000" dirty="0" smtClean="0"/>
              <a:t>()</a:t>
            </a:r>
            <a:r>
              <a:rPr lang="ja-JP" altLang="en-US" baseline="30000" dirty="0" smtClean="0"/>
              <a:t>で</a:t>
            </a:r>
            <a:r>
              <a:rPr lang="ja-JP" altLang="en-US" baseline="30000" dirty="0" smtClean="0"/>
              <a:t>異なるタグを</a:t>
            </a:r>
            <a:r>
              <a:rPr lang="ja-JP" altLang="en-US" baseline="30000" dirty="0" smtClean="0"/>
              <a:t>指定した場合</a:t>
            </a:r>
            <a:r>
              <a:rPr lang="ja-JP" altLang="en-US" baseline="30000" dirty="0" smtClean="0"/>
              <a:t>、</a:t>
            </a:r>
            <a:r>
              <a:rPr lang="ja-JP" altLang="en-US" baseline="30000" dirty="0" smtClean="0"/>
              <a:t>ど</a:t>
            </a:r>
            <a:r>
              <a:rPr lang="ja-JP" altLang="en-US" baseline="30000" dirty="0" smtClean="0"/>
              <a:t>の</a:t>
            </a:r>
            <a:r>
              <a:rPr lang="ja-JP" altLang="en-US" baseline="30000" dirty="0" smtClean="0"/>
              <a:t>ような動作になるかを確認して下さい</a:t>
            </a:r>
            <a:r>
              <a:rPr lang="ja-JP" altLang="en-US" baseline="30000" dirty="0" smtClean="0"/>
              <a:t>。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3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受信データ数</a:t>
            </a:r>
            <a:r>
              <a:rPr lang="ja-JP" altLang="en-US" baseline="30000" dirty="0" smtClean="0"/>
              <a:t>を </a:t>
            </a:r>
            <a:r>
              <a:rPr lang="en-US" altLang="ja-JP" baseline="30000" dirty="0" err="1" smtClean="0"/>
              <a:t>MPI_Get_count</a:t>
            </a:r>
            <a:r>
              <a:rPr lang="en-US" altLang="ja-JP" baseline="30000" dirty="0" smtClean="0"/>
              <a:t>()</a:t>
            </a:r>
            <a:r>
              <a:rPr lang="ja-JP" altLang="en-US" baseline="30000" dirty="0" smtClean="0"/>
              <a:t>を用いて取得して下さい</a:t>
            </a:r>
            <a:r>
              <a:rPr lang="ja-JP" altLang="en-US" baseline="30000" dirty="0" smtClean="0"/>
              <a:t>。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4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送受信する</a:t>
            </a:r>
            <a:r>
              <a:rPr lang="ja-JP" altLang="en-US" baseline="30000" dirty="0" smtClean="0"/>
              <a:t>データ</a:t>
            </a:r>
            <a:r>
              <a:rPr lang="ja-JP" altLang="en-US" baseline="30000" dirty="0" smtClean="0"/>
              <a:t>数</a:t>
            </a:r>
            <a:r>
              <a:rPr lang="ja-JP" altLang="en-US" baseline="30000" dirty="0" smtClean="0"/>
              <a:t>を </a:t>
            </a:r>
            <a:r>
              <a:rPr lang="en-US" altLang="ja-JP" baseline="30000" dirty="0" smtClean="0"/>
              <a:t>2 </a:t>
            </a:r>
            <a:r>
              <a:rPr lang="ja-JP" altLang="en-US" baseline="30000" dirty="0" smtClean="0"/>
              <a:t>個に修正して下さい。受信</a:t>
            </a:r>
            <a:r>
              <a:rPr lang="ja-JP" altLang="en-US" baseline="30000" dirty="0" smtClean="0"/>
              <a:t>する</a:t>
            </a:r>
            <a:r>
              <a:rPr lang="ja-JP" altLang="en-US" baseline="30000" dirty="0" smtClean="0"/>
              <a:t>バイト</a:t>
            </a:r>
            <a:r>
              <a:rPr lang="ja-JP" altLang="en-US" baseline="30000" dirty="0" smtClean="0"/>
              <a:t>数</a:t>
            </a:r>
            <a:r>
              <a:rPr lang="ja-JP" altLang="en-US" baseline="30000" dirty="0" smtClean="0"/>
              <a:t>を計算して下さい。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4000" dirty="0" smtClean="0"/>
              <a:t>Scatter </a:t>
            </a:r>
            <a:r>
              <a:rPr lang="ja-JP" altLang="en-US" sz="4000" dirty="0" smtClean="0"/>
              <a:t>練習問題</a:t>
            </a:r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1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2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解いてみて</a:t>
            </a:r>
            <a:r>
              <a:rPr lang="ja-JP" altLang="en-US" dirty="0" smtClean="0"/>
              <a:t>下さい</a:t>
            </a:r>
            <a:endParaRPr lang="en-US" altLang="ja-JP" dirty="0" smtClean="0"/>
          </a:p>
          <a:p>
            <a:pPr lvl="1">
              <a:buNone/>
            </a:pP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1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ランク</a:t>
            </a:r>
            <a:r>
              <a:rPr lang="ja-JP" altLang="en-US" baseline="30000" dirty="0" smtClean="0"/>
              <a:t>番号 </a:t>
            </a:r>
            <a:r>
              <a:rPr lang="en-US" altLang="ja-JP" baseline="30000" dirty="0" smtClean="0"/>
              <a:t>3 </a:t>
            </a:r>
            <a:r>
              <a:rPr lang="ja-JP" altLang="en-US" baseline="30000" dirty="0" smtClean="0"/>
              <a:t>のプロセスから</a:t>
            </a:r>
            <a:r>
              <a:rPr lang="ja-JP" altLang="en-US" baseline="30000" dirty="0" smtClean="0"/>
              <a:t>全て</a:t>
            </a:r>
            <a:r>
              <a:rPr lang="ja-JP" altLang="en-US" baseline="30000" dirty="0" smtClean="0"/>
              <a:t>の</a:t>
            </a:r>
            <a:r>
              <a:rPr lang="ja-JP" altLang="en-US" baseline="30000" dirty="0" smtClean="0"/>
              <a:t>プロセス</a:t>
            </a:r>
            <a:r>
              <a:rPr lang="ja-JP" altLang="en-US" baseline="30000" dirty="0" smtClean="0"/>
              <a:t>へデータを</a:t>
            </a:r>
            <a:r>
              <a:rPr lang="ja-JP" altLang="en-US" baseline="30000" dirty="0" smtClean="0"/>
              <a:t>送信するように修正して下さい</a:t>
            </a:r>
            <a:r>
              <a:rPr lang="ja-JP" altLang="en-US" baseline="30000" dirty="0" smtClean="0"/>
              <a:t>。</a:t>
            </a:r>
            <a:endParaRPr lang="en-US" altLang="ja-JP" baseline="30000" dirty="0" smtClean="0"/>
          </a:p>
          <a:p>
            <a:pPr lvl="1">
              <a:buNone/>
            </a:pP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練習</a:t>
            </a:r>
            <a:r>
              <a:rPr lang="ja-JP" altLang="en-US" baseline="30000" dirty="0" smtClean="0"/>
              <a:t>問題 </a:t>
            </a:r>
            <a:r>
              <a:rPr lang="en-US" altLang="ja-JP" baseline="30000" dirty="0" smtClean="0"/>
              <a:t>2</a:t>
            </a:r>
            <a:r>
              <a:rPr lang="en-US" altLang="ja-JP" baseline="30000" dirty="0" smtClean="0"/>
              <a:t>. </a:t>
            </a:r>
            <a:endParaRPr lang="en-US" altLang="ja-JP" baseline="30000" dirty="0" smtClean="0"/>
          </a:p>
          <a:p>
            <a:pPr lvl="1">
              <a:buNone/>
            </a:pPr>
            <a:r>
              <a:rPr lang="ja-JP" altLang="en-US" baseline="30000" dirty="0" smtClean="0"/>
              <a:t>　</a:t>
            </a:r>
            <a:r>
              <a:rPr lang="ja-JP" altLang="en-US" baseline="30000" dirty="0" smtClean="0"/>
              <a:t>　ランク</a:t>
            </a:r>
            <a:r>
              <a:rPr lang="ja-JP" altLang="en-US" baseline="30000" dirty="0" smtClean="0"/>
              <a:t>番号 </a:t>
            </a:r>
            <a:r>
              <a:rPr lang="en-US" altLang="ja-JP" baseline="30000" dirty="0" smtClean="0"/>
              <a:t>1 </a:t>
            </a:r>
            <a:r>
              <a:rPr lang="ja-JP" altLang="en-US" baseline="30000" dirty="0" smtClean="0"/>
              <a:t>のプロセスが</a:t>
            </a:r>
            <a:r>
              <a:rPr lang="en-US" altLang="ja-JP" baseline="30000" dirty="0" err="1" smtClean="0"/>
              <a:t>MPI_Scatter</a:t>
            </a:r>
            <a:r>
              <a:rPr lang="en-US" altLang="ja-JP" baseline="30000" dirty="0" smtClean="0"/>
              <a:t>()</a:t>
            </a:r>
            <a:r>
              <a:rPr lang="ja-JP" altLang="en-US" baseline="30000" dirty="0" smtClean="0"/>
              <a:t>を行わないようにした場合、全体と</a:t>
            </a:r>
            <a:r>
              <a:rPr lang="ja-JP" altLang="en-US" baseline="30000" dirty="0" smtClean="0"/>
              <a:t>してどのような動作</a:t>
            </a:r>
            <a:r>
              <a:rPr lang="ja-JP" altLang="en-US" baseline="30000" dirty="0" smtClean="0"/>
              <a:t>となるか確認して下さい。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29071-0DAB-4C51-B5B3-21360865DAD4}" type="slidenum">
              <a:rPr lang="ja-JP" altLang="en-US"/>
              <a:pPr>
                <a:defRPr/>
              </a:pPr>
              <a:t>8</a:t>
            </a:fld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2450</TotalTime>
  <Words>1252</Words>
  <Application>Microsoft Office PowerPoint</Application>
  <PresentationFormat>画面に合わせる (4:3)</PresentationFormat>
  <Paragraphs>592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courseware_axe_20131227</vt:lpstr>
      <vt:lpstr>スライド 0</vt:lpstr>
      <vt:lpstr>概要</vt:lpstr>
      <vt:lpstr>準備 (1/4)</vt:lpstr>
      <vt:lpstr>準備 (2/4)</vt:lpstr>
      <vt:lpstr>準備 (3/4)</vt:lpstr>
      <vt:lpstr>準備 (4/4)</vt:lpstr>
      <vt:lpstr>Hello World 練習問題</vt:lpstr>
      <vt:lpstr>Send・Recv 練習問題</vt:lpstr>
      <vt:lpstr>Scatter 練習問題</vt:lpstr>
      <vt:lpstr>Gather 練習問題</vt:lpstr>
      <vt:lpstr>章末問題1</vt:lpstr>
      <vt:lpstr>章末問題 1. 解答例 (逐次処理)</vt:lpstr>
      <vt:lpstr>章末問題 1. 解答例 (4並列 1/4)</vt:lpstr>
      <vt:lpstr>章末問題 1. 解答例 (4並列 2/4)</vt:lpstr>
      <vt:lpstr>章末問題 1. 解答例 (4並列 3/4)</vt:lpstr>
      <vt:lpstr>章末問題 1. 解答例 (4並列 4/4)</vt:lpstr>
      <vt:lpstr>章末問題2</vt:lpstr>
      <vt:lpstr>章末問題 2. 解答例</vt:lpstr>
      <vt:lpstr>章末問題 2. 解答例 (4並列 1/3)</vt:lpstr>
      <vt:lpstr>章末問題 2. 解答例 (4並列 2/3)</vt:lpstr>
      <vt:lpstr>章末問題 2. 解答例 (4並列 3/3)</vt:lpstr>
      <vt:lpstr>付録. 富士通製コンパイラ環境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Jun Kawashima</dc:creator>
  <cp:lastModifiedBy>Jun Kawashima</cp:lastModifiedBy>
  <cp:revision>586</cp:revision>
  <dcterms:created xsi:type="dcterms:W3CDTF">2014-01-28T02:16:34Z</dcterms:created>
  <dcterms:modified xsi:type="dcterms:W3CDTF">2014-03-12T02:57:21Z</dcterms:modified>
</cp:coreProperties>
</file>