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321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79" r:id="rId13"/>
    <p:sldId id="265" r:id="rId14"/>
    <p:sldId id="280" r:id="rId15"/>
    <p:sldId id="297" r:id="rId16"/>
    <p:sldId id="310" r:id="rId17"/>
    <p:sldId id="311" r:id="rId18"/>
    <p:sldId id="313" r:id="rId19"/>
    <p:sldId id="319" r:id="rId20"/>
    <p:sldId id="314" r:id="rId21"/>
    <p:sldId id="298" r:id="rId22"/>
    <p:sldId id="320" r:id="rId23"/>
    <p:sldId id="266" r:id="rId24"/>
    <p:sldId id="299" r:id="rId25"/>
    <p:sldId id="312" r:id="rId26"/>
    <p:sldId id="300" r:id="rId27"/>
    <p:sldId id="322" r:id="rId28"/>
    <p:sldId id="301" r:id="rId29"/>
    <p:sldId id="323" r:id="rId30"/>
    <p:sldId id="302" r:id="rId31"/>
    <p:sldId id="328" r:id="rId32"/>
    <p:sldId id="278" r:id="rId33"/>
    <p:sldId id="317" r:id="rId34"/>
    <p:sldId id="282" r:id="rId35"/>
    <p:sldId id="268" r:id="rId36"/>
    <p:sldId id="270" r:id="rId37"/>
    <p:sldId id="318" r:id="rId38"/>
    <p:sldId id="283" r:id="rId39"/>
    <p:sldId id="285" r:id="rId40"/>
    <p:sldId id="324" r:id="rId41"/>
    <p:sldId id="330" r:id="rId42"/>
    <p:sldId id="326" r:id="rId43"/>
    <p:sldId id="305" r:id="rId44"/>
    <p:sldId id="284" r:id="rId45"/>
    <p:sldId id="304" r:id="rId46"/>
    <p:sldId id="325" r:id="rId47"/>
    <p:sldId id="303" r:id="rId48"/>
    <p:sldId id="272" r:id="rId49"/>
    <p:sldId id="273" r:id="rId50"/>
    <p:sldId id="290" r:id="rId51"/>
    <p:sldId id="274" r:id="rId52"/>
    <p:sldId id="288" r:id="rId53"/>
    <p:sldId id="316" r:id="rId54"/>
    <p:sldId id="329" r:id="rId55"/>
    <p:sldId id="327" r:id="rId56"/>
    <p:sldId id="306" r:id="rId57"/>
    <p:sldId id="307" r:id="rId58"/>
    <p:sldId id="291" r:id="rId59"/>
    <p:sldId id="295" r:id="rId60"/>
    <p:sldId id="289" r:id="rId61"/>
    <p:sldId id="292" r:id="rId62"/>
    <p:sldId id="296" r:id="rId63"/>
    <p:sldId id="275" r:id="rId64"/>
    <p:sldId id="315" r:id="rId65"/>
    <p:sldId id="308" r:id="rId66"/>
    <p:sldId id="309" r:id="rId67"/>
    <p:sldId id="293" r:id="rId68"/>
    <p:sldId id="294" r:id="rId69"/>
    <p:sldId id="331" r:id="rId70"/>
  </p:sldIdLst>
  <p:sldSz cx="9144000" cy="6858000" type="screen4x3"/>
  <p:notesSz cx="6734175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143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4474" y="0"/>
            <a:ext cx="2918143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1A598D0-B6F3-4016-AD21-E37F496170A4}" type="datetimeFigureOut">
              <a:rPr lang="ja-JP" altLang="en-US"/>
              <a:pPr>
                <a:defRPr/>
              </a:pPr>
              <a:t>2014/3/26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418" y="4686499"/>
            <a:ext cx="538734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143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4474" y="9371285"/>
            <a:ext cx="2918143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BCE9A2C-FCB5-43DB-AACE-B73596E79CC7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51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F3D01C-2DCF-4AAA-B94D-BA4599761CC6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D5710-8D82-409A-9C05-780AF75BD0BF}" type="datetime1">
              <a:rPr lang="ja-JP" altLang="en-US"/>
              <a:pPr>
                <a:defRPr/>
              </a:pPr>
              <a:t>2014/3/26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1B977-C295-4D14-BC8F-4D1ADB1D8CA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5AAAA-C837-4069-867B-52D431C98997}" type="datetime1">
              <a:rPr lang="ja-JP" altLang="en-US"/>
              <a:pPr>
                <a:defRPr/>
              </a:pPr>
              <a:t>2014/3/26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BC16F-B3A2-4764-AB1E-9F77903D295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F7C60-A0E7-471D-9DE8-C0D8121E8EFA}" type="datetime1">
              <a:rPr lang="ja-JP" altLang="en-US"/>
              <a:pPr>
                <a:defRPr/>
              </a:pPr>
              <a:t>2014/3/26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3146-93C2-4349-A6FD-80C56342B963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86445-7E20-4E20-8574-93C43F671AEF}" type="datetime1">
              <a:rPr lang="ja-JP" altLang="en-US"/>
              <a:pPr>
                <a:defRPr/>
              </a:pPr>
              <a:t>2014/3/26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E7B3E-1899-438C-935A-2B6F6E8A2CB8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03203-0E70-4C82-8891-7A25F335C3CA}" type="datetime1">
              <a:rPr lang="ja-JP" altLang="en-US"/>
              <a:pPr>
                <a:defRPr/>
              </a:pPr>
              <a:t>2014/3/26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1EBD0-C29F-4A9D-8A4B-58239966FFC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C38C4-B238-41C1-8B7B-03F288D83C9B}" type="datetime1">
              <a:rPr lang="ja-JP" altLang="en-US"/>
              <a:pPr>
                <a:defRPr/>
              </a:pPr>
              <a:t>2014/3/26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8F30E-29D2-4075-841B-897339B1076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02047-D1CC-4B24-B6EB-6CD89281023B}" type="datetime1">
              <a:rPr lang="ja-JP" altLang="en-US"/>
              <a:pPr>
                <a:defRPr/>
              </a:pPr>
              <a:t>2014/3/26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19B65-0AD8-4D96-A12D-6430807103D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66CF1-8B30-43D8-95F3-915020DF3235}" type="datetime1">
              <a:rPr lang="ja-JP" altLang="en-US"/>
              <a:pPr>
                <a:defRPr/>
              </a:pPr>
              <a:t>2014/3/26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3C9B8-D64F-41E6-A68C-A378A839E73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CAFD1-5CC2-4545-A161-2AFAD53724F6}" type="datetime1">
              <a:rPr lang="ja-JP" altLang="en-US"/>
              <a:pPr>
                <a:defRPr/>
              </a:pPr>
              <a:t>2014/3/26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C6101-7CEF-41E5-B15F-D556020F19B7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56B53-F6EA-4C78-BDA0-CC246A34AE89}" type="datetime1">
              <a:rPr lang="ja-JP" altLang="en-US"/>
              <a:pPr>
                <a:defRPr/>
              </a:pPr>
              <a:t>2014/3/26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FE4A8-347C-4B80-8F27-64A80206D37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4C1AD-C105-41CE-91E4-D6390BBD4C8D}" type="datetime1">
              <a:rPr lang="ja-JP" altLang="en-US"/>
              <a:pPr>
                <a:defRPr/>
              </a:pPr>
              <a:t>2014/3/26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E8CEE-2200-4264-86EA-7C2656B74D6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79BEF3-AAFD-4279-9C92-F25D9E5B3C65}" type="datetime1">
              <a:rPr lang="ja-JP" altLang="en-US"/>
              <a:pPr>
                <a:defRPr/>
              </a:pPr>
              <a:t>2014/3/26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B869E8-D806-4E0A-97BA-CBD6AA782F2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b2.ertl.jp:1280/dtf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4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1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4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6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4213" y="5229225"/>
            <a:ext cx="6400800" cy="696913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sz="2000" dirty="0" smtClean="0">
                <a:solidFill>
                  <a:schemeClr val="tx1"/>
                </a:solidFill>
              </a:rPr>
              <a:t>名古屋大学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2000" dirty="0" smtClean="0">
                <a:solidFill>
                  <a:schemeClr val="tx1"/>
                </a:solidFill>
              </a:rPr>
              <a:t>2014/MAR/27</a:t>
            </a:r>
            <a:endParaRPr lang="ja-JP" alt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611188" y="1397000"/>
          <a:ext cx="7008440" cy="1815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8440"/>
              </a:tblGrid>
              <a:tr h="1815976">
                <a:tc>
                  <a:txBody>
                    <a:bodyPr/>
                    <a:lstStyle/>
                    <a:p>
                      <a:r>
                        <a:rPr lang="ja-JP" altLang="en-US" sz="2000" dirty="0" smtClean="0"/>
                        <a:t>博士課程教育リーディングプログラム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2000" dirty="0" smtClean="0"/>
                        <a:t>実世界データ循環学リーダー人材育成プログラム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3200" dirty="0" smtClean="0"/>
                        <a:t>データツールファースト</a:t>
                      </a:r>
                      <a:r>
                        <a:rPr lang="en-US" altLang="ja-JP" dirty="0" smtClean="0"/>
                        <a:t/>
                      </a:r>
                      <a:br>
                        <a:rPr lang="en-US" altLang="ja-JP" dirty="0" smtClean="0"/>
                      </a:br>
                      <a:r>
                        <a:rPr lang="en-US" altLang="ja-JP" sz="4000" dirty="0" smtClean="0"/>
                        <a:t>Mahout</a:t>
                      </a:r>
                      <a:r>
                        <a:rPr lang="ja-JP" altLang="en-US" sz="4000" dirty="0" smtClean="0"/>
                        <a:t>入門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レコメンデーション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レコメンデーションとは</a:t>
            </a:r>
            <a:r>
              <a:rPr lang="en-US" altLang="ja-JP" dirty="0" smtClean="0"/>
              <a:t>?</a:t>
            </a:r>
          </a:p>
          <a:p>
            <a:r>
              <a:rPr lang="ja-JP" altLang="en-US" dirty="0" smtClean="0"/>
              <a:t>アルゴリズム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ユーザベースのレコメンデーション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アイテムベースのレコメンデーション</a:t>
            </a:r>
            <a:endParaRPr lang="en-US" altLang="ja-JP" dirty="0" smtClean="0"/>
          </a:p>
          <a:p>
            <a:r>
              <a:rPr lang="ja-JP" altLang="en-US" dirty="0" smtClean="0"/>
              <a:t>類似性指標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9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レコメンデーションとは</a:t>
            </a:r>
            <a:r>
              <a:rPr lang="en-US" altLang="ja-JP" sz="4000" dirty="0" smtClean="0"/>
              <a:t>?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嗜好</a:t>
            </a:r>
            <a:r>
              <a:rPr lang="en-US" altLang="ja-JP" dirty="0" smtClean="0"/>
              <a:t>(</a:t>
            </a:r>
            <a:r>
              <a:rPr lang="ja-JP" altLang="en-US" dirty="0" smtClean="0"/>
              <a:t>プリファレンス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を予測して、アイテムを推薦</a:t>
            </a:r>
            <a:r>
              <a:rPr lang="en-US" altLang="ja-JP" dirty="0" smtClean="0"/>
              <a:t>(</a:t>
            </a:r>
            <a:r>
              <a:rPr lang="ja-JP" altLang="en-US" dirty="0" smtClean="0"/>
              <a:t>レコメンド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すること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EC</a:t>
            </a:r>
            <a:r>
              <a:rPr lang="ja-JP" altLang="en-US" dirty="0" smtClean="0"/>
              <a:t>サイトのおすすめ、</a:t>
            </a:r>
            <a:r>
              <a:rPr lang="en-US" altLang="ja-JP" dirty="0" smtClean="0"/>
              <a:t>News</a:t>
            </a:r>
            <a:r>
              <a:rPr lang="ja-JP" altLang="en-US" dirty="0" smtClean="0"/>
              <a:t>サイトの類似記事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おおまかには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協調フィルタリング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購入履歴などの情報から予測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アイテムに関する知識が要らない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コンテンツベースのフィルタリング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アイテムの属性を解析して予測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例</a:t>
            </a:r>
            <a:r>
              <a:rPr lang="en-US" altLang="ja-JP" dirty="0" smtClean="0"/>
              <a:t>: xx</a:t>
            </a:r>
            <a:r>
              <a:rPr lang="ja-JP" altLang="en-US" dirty="0" smtClean="0"/>
              <a:t>社の本を買った人に、</a:t>
            </a:r>
            <a:r>
              <a:rPr lang="en-US" altLang="ja-JP" dirty="0" smtClean="0"/>
              <a:t>xx</a:t>
            </a:r>
            <a:r>
              <a:rPr lang="ja-JP" altLang="en-US" dirty="0" smtClean="0"/>
              <a:t>社の他の本を推薦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履歴情報は要らないが、アイテムの知識が必要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10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レコメンデーションとは</a:t>
            </a:r>
            <a:r>
              <a:rPr lang="en-US" altLang="ja-JP" sz="4000" dirty="0" smtClean="0"/>
              <a:t>?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嗜好</a:t>
            </a:r>
            <a:r>
              <a:rPr lang="en-US" altLang="ja-JP" dirty="0" smtClean="0"/>
              <a:t>(</a:t>
            </a:r>
            <a:r>
              <a:rPr lang="ja-JP" altLang="en-US" dirty="0" smtClean="0"/>
              <a:t>プリファレンス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を予測して、アイテムを推薦</a:t>
            </a:r>
            <a:r>
              <a:rPr lang="en-US" altLang="ja-JP" dirty="0" smtClean="0"/>
              <a:t>(</a:t>
            </a:r>
            <a:r>
              <a:rPr lang="ja-JP" altLang="en-US" dirty="0" smtClean="0"/>
              <a:t>レコメンド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すること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EC</a:t>
            </a:r>
            <a:r>
              <a:rPr lang="ja-JP" altLang="en-US" dirty="0" smtClean="0"/>
              <a:t>サイトのおすすめ、</a:t>
            </a:r>
            <a:r>
              <a:rPr lang="en-US" altLang="ja-JP" dirty="0" smtClean="0"/>
              <a:t>News</a:t>
            </a:r>
            <a:r>
              <a:rPr lang="ja-JP" altLang="en-US" dirty="0" smtClean="0"/>
              <a:t>サイトの類似記事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おおまかには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協調フィルタリング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購入履歴などの情報から予測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アイテムに関する知識が要らない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コンテンツベースのフィルタリング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アイテムの属性を解析して予測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例</a:t>
            </a:r>
            <a:r>
              <a:rPr lang="en-US" altLang="ja-JP" dirty="0" smtClean="0"/>
              <a:t>: xx</a:t>
            </a:r>
            <a:r>
              <a:rPr lang="ja-JP" altLang="en-US" dirty="0" smtClean="0"/>
              <a:t>社の本を買った人に、</a:t>
            </a:r>
            <a:r>
              <a:rPr lang="en-US" altLang="ja-JP" dirty="0" smtClean="0"/>
              <a:t>xx</a:t>
            </a:r>
            <a:r>
              <a:rPr lang="ja-JP" altLang="en-US" dirty="0" smtClean="0"/>
              <a:t>社の他の本を推薦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履歴情報は要らないが、アイテムの知識が必要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11</a:t>
            </a:fld>
            <a:endParaRPr lang="ja-JP" altLang="en-US" dirty="0"/>
          </a:p>
        </p:txBody>
      </p:sp>
      <p:sp>
        <p:nvSpPr>
          <p:cNvPr id="5" name="右矢印 4"/>
          <p:cNvSpPr/>
          <p:nvPr/>
        </p:nvSpPr>
        <p:spPr>
          <a:xfrm rot="20905668" flipH="1">
            <a:off x="4378183" y="3346544"/>
            <a:ext cx="1368152" cy="360040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68144" y="2996952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C00000"/>
                </a:solidFill>
              </a:rPr>
              <a:t>Mahout</a:t>
            </a:r>
            <a:r>
              <a:rPr kumimoji="1" lang="ja-JP" altLang="en-US" sz="3200" dirty="0" smtClean="0">
                <a:solidFill>
                  <a:srgbClr val="C00000"/>
                </a:solidFill>
              </a:rPr>
              <a:t>の対象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87624" y="3429000"/>
            <a:ext cx="29523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ユーザベースのレコメンデーション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ユーザ同士の類似性から推薦</a:t>
            </a:r>
            <a:endParaRPr lang="en-US" altLang="ja-JP" dirty="0" smtClean="0"/>
          </a:p>
          <a:p>
            <a:r>
              <a:rPr lang="ja-JP" altLang="en-US" dirty="0" smtClean="0"/>
              <a:t>アルゴリズム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ユーザ</a:t>
            </a:r>
            <a:r>
              <a:rPr lang="en-US" altLang="ja-JP" dirty="0" smtClean="0"/>
              <a:t>u</a:t>
            </a:r>
            <a:r>
              <a:rPr lang="ja-JP" altLang="en-US" dirty="0" smtClean="0"/>
              <a:t>がプリファレンスを持たないアイテム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のプリファレンスを予測し、上位のアイテムを推薦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一般的には、類似度の高い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近傍の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ユーザだけで計算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12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672" y="4437112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ユーザ</a:t>
            </a:r>
            <a:r>
              <a:rPr lang="en-US" altLang="ja-JP" dirty="0" smtClean="0"/>
              <a:t>v</a:t>
            </a:r>
            <a:r>
              <a:rPr lang="ja-JP" altLang="en-US" dirty="0" smtClean="0"/>
              <a:t>のアイテム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に対するプリファレンス</a:t>
            </a:r>
            <a:endParaRPr kumimoji="1" lang="ja-JP" altLang="en-US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/>
        </p:nvGraphicFramePr>
        <p:xfrm>
          <a:off x="1259632" y="3501008"/>
          <a:ext cx="2470150" cy="712787"/>
        </p:xfrm>
        <a:graphic>
          <a:graphicData uri="http://schemas.openxmlformats.org/presentationml/2006/ole">
            <p:oleObj spid="_x0000_s2050" name="数式" r:id="rId3" imgW="1231560" imgH="35532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259632" y="4365104"/>
          <a:ext cx="400050" cy="438150"/>
        </p:xfrm>
        <a:graphic>
          <a:graphicData uri="http://schemas.openxmlformats.org/presentationml/2006/ole">
            <p:oleObj spid="_x0000_s2051" name="数式" r:id="rId4" imgW="266400" imgH="29196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259632" y="4941168"/>
          <a:ext cx="400050" cy="381000"/>
        </p:xfrm>
        <a:graphic>
          <a:graphicData uri="http://schemas.openxmlformats.org/presentationml/2006/ole">
            <p:oleObj spid="_x0000_s2052" name="数式" r:id="rId5" imgW="266400" imgH="253800" progId="Equation.3">
              <p:embed/>
            </p:oleObj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619672" y="4941168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ユーザ</a:t>
            </a:r>
            <a:r>
              <a:rPr lang="en-US" altLang="ja-JP" dirty="0" smtClean="0"/>
              <a:t>u</a:t>
            </a:r>
            <a:r>
              <a:rPr lang="ja-JP" altLang="en-US" dirty="0" smtClean="0"/>
              <a:t>とユーザ</a:t>
            </a:r>
            <a:r>
              <a:rPr lang="en-US" altLang="ja-JP" dirty="0" smtClean="0"/>
              <a:t>v</a:t>
            </a:r>
            <a:r>
              <a:rPr lang="ja-JP" altLang="en-US" dirty="0" smtClean="0"/>
              <a:t>の類似度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ユーザベースのレコメンデーション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(1/9)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ユーザベースのレコメンデーションを行うプログラムを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で実装する例</a:t>
            </a:r>
            <a:endParaRPr lang="en-US" altLang="ja-JP" dirty="0" smtClean="0"/>
          </a:p>
          <a:p>
            <a:r>
              <a:rPr lang="ja-JP" altLang="en-US" dirty="0" smtClean="0"/>
              <a:t>入力データは</a:t>
            </a:r>
            <a:r>
              <a:rPr lang="en-US" altLang="ja-JP" dirty="0" smtClean="0"/>
              <a:t>CSV</a:t>
            </a:r>
          </a:p>
          <a:p>
            <a:pPr lvl="1"/>
            <a:r>
              <a:rPr lang="ja-JP" altLang="en-US" dirty="0" smtClean="0"/>
              <a:t>ユーザ</a:t>
            </a:r>
            <a:r>
              <a:rPr lang="en-US" altLang="ja-JP" dirty="0" smtClean="0"/>
              <a:t>ID,</a:t>
            </a:r>
            <a:r>
              <a:rPr lang="ja-JP" altLang="en-US" dirty="0" smtClean="0"/>
              <a:t>アイテム</a:t>
            </a:r>
            <a:r>
              <a:rPr lang="en-US" altLang="ja-JP" dirty="0" smtClean="0"/>
              <a:t>ID,</a:t>
            </a:r>
            <a:r>
              <a:rPr lang="ja-JP" altLang="en-US" dirty="0" smtClean="0"/>
              <a:t>プリファレンス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13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95536" y="3789040"/>
            <a:ext cx="1656184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1,101,5.0</a:t>
            </a:r>
            <a:endParaRPr lang="ja-JP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1,102,3.0</a:t>
            </a:r>
            <a:endParaRPr lang="ja-JP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1,103,2.5</a:t>
            </a:r>
            <a:endParaRPr lang="ja-JP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2,101,2.0</a:t>
            </a:r>
            <a:endParaRPr lang="ja-JP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2,102,2.5</a:t>
            </a:r>
            <a:endParaRPr lang="ja-JP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2,103,5.0</a:t>
            </a:r>
            <a:endParaRPr lang="ja-JP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kumimoji="1" lang="ja-JP" alt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2987824" y="3645024"/>
          <a:ext cx="5688634" cy="2592288"/>
        </p:xfrm>
        <a:graphic>
          <a:graphicData uri="http://schemas.openxmlformats.org/drawingml/2006/table">
            <a:tbl>
              <a:tblPr/>
              <a:tblGrid>
                <a:gridCol w="1008112"/>
                <a:gridCol w="668646"/>
                <a:gridCol w="668646"/>
                <a:gridCol w="668646"/>
                <a:gridCol w="668646"/>
                <a:gridCol w="668646"/>
                <a:gridCol w="668646"/>
                <a:gridCol w="668646"/>
              </a:tblGrid>
              <a:tr h="256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101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102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103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104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106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107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 dirty="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b="1" kern="100" dirty="0">
                        <a:solidFill>
                          <a:srgbClr val="C00000"/>
                        </a:solidFill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 dirty="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2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>
                          <a:latin typeface="Century"/>
                          <a:ea typeface="ＭＳ 明朝"/>
                          <a:cs typeface="Times New Roman"/>
                        </a:rPr>
                        <a:t>3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ＭＳ 明朝"/>
                          <a:cs typeface="Times New Roman"/>
                        </a:rPr>
                        <a:t>2.5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>
                          <a:latin typeface="Century"/>
                          <a:ea typeface="ＭＳ 明朝"/>
                          <a:cs typeface="Times New Roman"/>
                        </a:rPr>
                        <a:t>4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>
                          <a:latin typeface="Century"/>
                          <a:ea typeface="ＭＳ 明朝"/>
                          <a:cs typeface="Times New Roman"/>
                        </a:rPr>
                        <a:t>5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右矢印 12"/>
          <p:cNvSpPr/>
          <p:nvPr/>
        </p:nvSpPr>
        <p:spPr>
          <a:xfrm rot="10800000" flipH="1">
            <a:off x="2267744" y="4509120"/>
            <a:ext cx="576064" cy="6480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15816" y="6237312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 </a:t>
            </a:r>
            <a:r>
              <a:rPr kumimoji="1" lang="ja-JP" altLang="en-US" dirty="0" smtClean="0"/>
              <a:t>プリファレンス値は</a:t>
            </a:r>
            <a:r>
              <a:rPr kumimoji="1" lang="en-US" altLang="ja-JP" dirty="0" smtClean="0"/>
              <a:t>1.0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で、高いほどよい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ユーザベースのレコメンデーション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(2/9)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14</a:t>
            </a:fld>
            <a:endParaRPr lang="ja-JP" altLang="en-US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539552" y="1340768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下記インタフェースのインスタンスを用意するだけで実現可能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DataModel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(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データの保持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altLang="ja-JP" sz="2800" dirty="0" err="1" smtClean="0">
                <a:latin typeface="+mn-lt"/>
                <a:ea typeface="+mn-ea"/>
              </a:rPr>
              <a:t>UserSimilarity</a:t>
            </a:r>
            <a:r>
              <a:rPr lang="en-US" altLang="ja-JP" sz="2800" dirty="0" smtClean="0">
                <a:latin typeface="+mn-lt"/>
                <a:ea typeface="+mn-ea"/>
              </a:rPr>
              <a:t>	(</a:t>
            </a:r>
            <a:r>
              <a:rPr lang="ja-JP" altLang="en-US" sz="2800" dirty="0" smtClean="0">
                <a:latin typeface="+mn-lt"/>
                <a:ea typeface="+mn-ea"/>
              </a:rPr>
              <a:t>ユーザの類似度</a:t>
            </a:r>
            <a:r>
              <a:rPr lang="en-US" altLang="ja-JP" sz="2800" dirty="0" smtClean="0">
                <a:latin typeface="+mn-lt"/>
                <a:ea typeface="+mn-ea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UserNeighborhood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(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近傍のユーザ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altLang="ja-JP" sz="2800" dirty="0" smtClean="0">
                <a:latin typeface="+mn-lt"/>
                <a:ea typeface="+mn-ea"/>
              </a:rPr>
              <a:t>Recommender	(</a:t>
            </a:r>
            <a:r>
              <a:rPr lang="ja-JP" altLang="en-US" sz="2800" dirty="0" smtClean="0">
                <a:latin typeface="+mn-lt"/>
                <a:ea typeface="+mn-ea"/>
              </a:rPr>
              <a:t>レコメンデーションを行う</a:t>
            </a:r>
            <a:r>
              <a:rPr lang="en-US" altLang="ja-JP" sz="2800" dirty="0" smtClean="0">
                <a:latin typeface="+mn-lt"/>
                <a:ea typeface="+mn-ea"/>
              </a:rPr>
              <a:t>)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ユーザベースのレコメンデーション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(3/9)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データの読み込み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modelFile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= new File(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csvPathname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ja-JP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DataModel</a:t>
            </a:r>
            <a:r>
              <a:rPr lang="en-US" altLang="ja-JP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model = new </a:t>
            </a:r>
            <a:r>
              <a:rPr lang="en-US" altLang="ja-JP" sz="2400" b="1" dirty="0" err="1" smtClean="0">
                <a:latin typeface="Courier New" pitchFamily="49" charset="0"/>
                <a:cs typeface="Courier New" pitchFamily="49" charset="0"/>
              </a:rPr>
              <a:t>FileDataModel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modelFile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ja-JP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 // 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ユーザの類似度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ピアソン相関係数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ja-JP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UserSimilarity</a:t>
            </a:r>
            <a:r>
              <a:rPr lang="en-US" altLang="ja-JP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similarity =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new </a:t>
            </a:r>
            <a:r>
              <a:rPr lang="en-US" altLang="ja-JP" sz="2400" b="1" dirty="0" err="1" smtClean="0">
                <a:latin typeface="Courier New" pitchFamily="49" charset="0"/>
                <a:cs typeface="Courier New" pitchFamily="49" charset="0"/>
              </a:rPr>
              <a:t>PearsonCorrelationSimilarity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(model); 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近傍のユーザ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最も類似度の高い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人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ja-JP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UserNeighborhood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neighborhood =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new </a:t>
            </a:r>
            <a:r>
              <a:rPr lang="en-US" altLang="ja-JP" sz="2400" b="1" dirty="0" err="1" smtClean="0">
                <a:latin typeface="Courier New" pitchFamily="49" charset="0"/>
                <a:cs typeface="Courier New" pitchFamily="49" charset="0"/>
              </a:rPr>
              <a:t>NearestNUserNeighborhood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	2, similarity, model);</a:t>
            </a:r>
            <a:r>
              <a:rPr lang="en-US" altLang="ja-JP" sz="2800" dirty="0" smtClean="0">
                <a:latin typeface="+mn-ea"/>
              </a:rPr>
              <a:t> 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15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ユーザベースのレコメンデーション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(4/9)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ユーザベースのレコメンダ</a:t>
            </a:r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Recommender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recommender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ja-JP" sz="2200" b="1" dirty="0" err="1" smtClean="0">
                <a:latin typeface="Courier New" pitchFamily="49" charset="0"/>
                <a:cs typeface="Courier New" pitchFamily="49" charset="0"/>
              </a:rPr>
              <a:t>GenericUserBasedRecommender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ja-JP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    model, neighborhood, similarity);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ユーザ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に最大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ja-JP" altLang="en-US" sz="2200" dirty="0" err="1" smtClean="0">
                <a:latin typeface="Courier New" pitchFamily="49" charset="0"/>
                <a:cs typeface="Courier New" pitchFamily="49" charset="0"/>
              </a:rPr>
              <a:t>つの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アイテムをレコメンドする</a:t>
            </a:r>
            <a:endParaRPr lang="ja-JP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altLang="ja-JP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RecommendedItem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&gt; recommendations =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recommender.recommend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(1, 5);</a:t>
            </a:r>
            <a:endParaRPr lang="ja-JP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 // 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結果の出力</a:t>
            </a:r>
            <a:endParaRPr lang="ja-JP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RecommendedItem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item : recommendations) {</a:t>
            </a:r>
            <a:endParaRPr lang="ja-JP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item.getItemID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() + “:” +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item.getValue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ja-JP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16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ユーザベースのレコメンデーション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(5/9)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17</a:t>
            </a:fld>
            <a:endParaRPr lang="ja-JP" altLang="en-US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539552" y="1340768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600" dirty="0" smtClean="0"/>
              <a:t>演習用のサーバにログイン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db2.ertl.jp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ユーザ名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@db2.ertl.jp‘s password: (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パスワードを入力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ユーザベースのレコメンデーション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(6/9)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18</a:t>
            </a:fld>
            <a:endParaRPr lang="ja-JP" altLang="en-US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539552" y="1340768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600" dirty="0" smtClean="0"/>
              <a:t>クラスパスの設定</a:t>
            </a:r>
            <a:endParaRPr lang="en-US" altLang="ja-JP" sz="36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$ export HADOOP_LIB_DIR=/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/lib/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endParaRPr lang="en-US" altLang="ja-JP" sz="14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$ export MAHOUT_HOME=/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/local/mahout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$ CLASSPATH=.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$ CLASSPATH=${HADOOP_LIB_DIR}/hadoop-tools.jar:${CLASSPATH}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$ CLASSPATH=${HADOOP_LIB_DIR}/hadoop-ant.jar:${CLASSPATH}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$ CLASSPATH=${HADOOP_LIB_DIR}/hadoop-core.jar:${CLASSPATH}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$ CLASSPATH=${MAHOUT_HOME}/mahout-math-0.8.jar:${CLASSPATH}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$ CLASSPATH=${MAHOUT_HOME}/mahout-integration-0.8.jar:${CLASSPATH}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$ CLASSPATH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=${MAHOUT_HOME}/mahout-examples-0.8-job.jar:${CLASSPATH}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$ CLASSPATH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=${MAHOUT_HOME}/mahout-examples-0.8.jar:${CLASSPATH}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$ CLASSPATH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=${MAHOUT_HOME}/mahout-core-0.8-job.jar:${CLASSPATH}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$ CLASSPATH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=${MAHOUT_HOME}/mahout-core-0.8.jar:${CLASSPATH}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ja-JP" sz="2800" dirty="0" smtClean="0"/>
              <a:t>…</a:t>
            </a:r>
            <a:r>
              <a:rPr lang="ja-JP" altLang="en-US" sz="2800" dirty="0" smtClean="0"/>
              <a:t>は面倒なので、下記で一括</a:t>
            </a:r>
            <a:r>
              <a:rPr lang="ja-JP" altLang="en-US" sz="2800" dirty="0" smtClean="0"/>
              <a:t>設定します</a:t>
            </a:r>
            <a:endParaRPr lang="en-US" altLang="ja-JP" sz="28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sz="2400" dirty="0" smtClean="0"/>
              <a:t>	</a:t>
            </a:r>
            <a:r>
              <a:rPr lang="en-US" altLang="ja-JP" sz="2400" dirty="0" smtClean="0">
                <a:solidFill>
                  <a:prstClr val="black"/>
                </a:solidFill>
              </a:rPr>
              <a:t> </a:t>
            </a:r>
            <a:r>
              <a:rPr lang="en-US" altLang="ja-JP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$ . /home/courseware/mahout/mahout-env.sh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altLang="ja-JP" sz="3200" dirty="0" smtClean="0"/>
              <a:t>    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はじめる前に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err="1" smtClean="0"/>
              <a:t>CentOS</a:t>
            </a:r>
            <a:r>
              <a:rPr lang="ja-JP" altLang="en-US" dirty="0" smtClean="0"/>
              <a:t>を起動して、ログインしてください</a:t>
            </a:r>
            <a:endParaRPr lang="en-US" altLang="ja-JP" dirty="0" smtClean="0"/>
          </a:p>
          <a:p>
            <a:r>
              <a:rPr lang="ja-JP" altLang="en-US" dirty="0" smtClean="0"/>
              <a:t>ブラウザ</a:t>
            </a:r>
            <a:r>
              <a:rPr lang="en-US" altLang="ja-JP" dirty="0" smtClean="0"/>
              <a:t>(Firefox)</a:t>
            </a:r>
            <a:r>
              <a:rPr lang="ja-JP" altLang="en-US" dirty="0" smtClean="0"/>
              <a:t>を起動して、下記にアクセスしてください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hlinkClick r:id="rId2"/>
              </a:rPr>
              <a:t>http://db2.ertl.jp:1280/dtf/</a:t>
            </a:r>
            <a:endParaRPr lang="en-US" altLang="ja-JP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「</a:t>
            </a:r>
            <a:r>
              <a:rPr lang="en-US" altLang="ja-JP" sz="2800" dirty="0" smtClean="0"/>
              <a:t>mahout</a:t>
            </a:r>
            <a:r>
              <a:rPr lang="ja-JP" altLang="en-US" sz="2800" dirty="0" smtClean="0"/>
              <a:t>」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以下に、演習で使うファイルが、</a:t>
            </a:r>
            <a:endParaRPr lang="en-US" altLang="ja-JP" sz="2800" dirty="0" smtClean="0"/>
          </a:p>
          <a:p>
            <a:pPr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「</a:t>
            </a:r>
            <a:r>
              <a:rPr lang="en-US" altLang="ja-JP" sz="2800" dirty="0" smtClean="0"/>
              <a:t>TEXT</a:t>
            </a:r>
            <a:r>
              <a:rPr lang="ja-JP" altLang="en-US" sz="2800" dirty="0" smtClean="0"/>
              <a:t>」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以下に、テキストが、</a:t>
            </a:r>
            <a:endParaRPr lang="en-US" altLang="ja-JP" sz="2800" dirty="0" smtClean="0"/>
          </a:p>
          <a:p>
            <a:pPr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「</a:t>
            </a:r>
            <a:r>
              <a:rPr lang="en-US" altLang="ja-JP" sz="2800" dirty="0" smtClean="0"/>
              <a:t>PPT</a:t>
            </a:r>
            <a:r>
              <a:rPr lang="ja-JP" altLang="en-US" sz="2800" dirty="0" smtClean="0"/>
              <a:t>」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以下に、このプレゼン資料が、</a:t>
            </a:r>
            <a:endParaRPr lang="en-US" altLang="ja-JP" sz="2800" dirty="0" smtClean="0"/>
          </a:p>
          <a:p>
            <a:pPr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あります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1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ユーザベースのレコメンデーション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(7/9)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19</a:t>
            </a:fld>
            <a:endParaRPr lang="ja-JP" altLang="en-US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539552" y="1340768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600" dirty="0" smtClean="0"/>
              <a:t>ファイルのコピー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$ cp /home/courseware/mahout/UserRecommenderSample.java 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$ cp /home/courseware/mahout/data.csv 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UserRecommenderSample.java  data.csv</a:t>
            </a: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600" dirty="0" smtClean="0"/>
              <a:t>コンパイル</a:t>
            </a:r>
            <a:endParaRPr lang="en-US" altLang="ja-JP" sz="36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sz="3600" dirty="0" smtClean="0">
                <a:solidFill>
                  <a:prstClr val="black"/>
                </a:solidFill>
              </a:rPr>
              <a:t>	</a:t>
            </a:r>
            <a:r>
              <a:rPr lang="en-US" altLang="ja-JP" sz="28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$ </a:t>
            </a:r>
            <a:r>
              <a:rPr lang="en-US" altLang="ja-JP" sz="2800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javac</a:t>
            </a:r>
            <a:r>
              <a:rPr lang="en-US" altLang="ja-JP" sz="2800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ja-JP" sz="2800" dirty="0" smtClean="0">
                <a:latin typeface="Courier New" pitchFamily="49" charset="0"/>
                <a:ea typeface="+mn-ea"/>
                <a:cs typeface="Courier New" pitchFamily="49" charset="0"/>
              </a:rPr>
              <a:t>UserRecommenderSample.java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411760" y="3140968"/>
            <a:ext cx="345638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347864" y="2780928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740352" y="2348880"/>
            <a:ext cx="288032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実行 </a:t>
            </a:r>
            <a:r>
              <a:rPr lang="en-US" altLang="ja-JP" dirty="0" smtClean="0"/>
              <a:t>(</a:t>
            </a:r>
            <a:r>
              <a:rPr lang="ja-JP" altLang="en-US" dirty="0" smtClean="0"/>
              <a:t>ユーザ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の場合</a:t>
            </a:r>
            <a:r>
              <a:rPr lang="en-US" altLang="ja-JP" dirty="0" smtClean="0"/>
              <a:t>)</a:t>
            </a:r>
          </a:p>
          <a:p>
            <a:pPr>
              <a:buNone/>
            </a:pPr>
            <a:r>
              <a:rPr lang="en-US" altLang="ja-JP" sz="2800" dirty="0" smtClean="0"/>
              <a:t>	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$ MAHOUT_LOCAL=1 \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mahout  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UserRecommenderSample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 data.csv  1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Neighborhoods: 4   5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Results: 104:4.257081 106:4.0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915816" y="5157192"/>
            <a:ext cx="5832648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915816" y="3789040"/>
            <a:ext cx="5832648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ユーザベースのレコメンデーション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(8/9)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20</a:t>
            </a:fld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940152" y="3501008"/>
            <a:ext cx="792088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08304" y="3501008"/>
            <a:ext cx="792088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2987824" y="3573016"/>
          <a:ext cx="5688634" cy="2592288"/>
        </p:xfrm>
        <a:graphic>
          <a:graphicData uri="http://schemas.openxmlformats.org/drawingml/2006/table">
            <a:tbl>
              <a:tblPr/>
              <a:tblGrid>
                <a:gridCol w="1008112"/>
                <a:gridCol w="668646"/>
                <a:gridCol w="668646"/>
                <a:gridCol w="668646"/>
                <a:gridCol w="668646"/>
                <a:gridCol w="668646"/>
                <a:gridCol w="668646"/>
                <a:gridCol w="668646"/>
              </a:tblGrid>
              <a:tr h="256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101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102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103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104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106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107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 dirty="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C00000"/>
                          </a:solidFill>
                          <a:latin typeface="Century"/>
                          <a:ea typeface="ＭＳ 明朝"/>
                          <a:cs typeface="Times New Roman"/>
                        </a:rPr>
                        <a:t>4.26</a:t>
                      </a:r>
                      <a:endParaRPr lang="en-US" sz="1800" b="1" kern="100" dirty="0">
                        <a:solidFill>
                          <a:srgbClr val="C00000"/>
                        </a:solidFill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1" kern="100" dirty="0" smtClean="0">
                          <a:solidFill>
                            <a:srgbClr val="C00000"/>
                          </a:solidFill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en-US" sz="1800" b="1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 dirty="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2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>
                          <a:latin typeface="Century"/>
                          <a:ea typeface="ＭＳ 明朝"/>
                          <a:cs typeface="Times New Roman"/>
                        </a:rPr>
                        <a:t>3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ＭＳ 明朝"/>
                          <a:cs typeface="Times New Roman"/>
                        </a:rPr>
                        <a:t>2.5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>
                          <a:latin typeface="Century"/>
                          <a:ea typeface="ＭＳ 明朝"/>
                          <a:cs typeface="Times New Roman"/>
                        </a:rPr>
                        <a:t>4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>
                          <a:latin typeface="Century"/>
                          <a:ea typeface="ＭＳ 明朝"/>
                          <a:cs typeface="Times New Roman"/>
                        </a:rPr>
                        <a:t>5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7740352" y="2204864"/>
            <a:ext cx="288032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ユーザ</a:t>
            </a:r>
            <a:r>
              <a:rPr lang="en-US" altLang="ja-JP" dirty="0" smtClean="0"/>
              <a:t>2</a:t>
            </a:r>
            <a:r>
              <a:rPr lang="ja-JP" altLang="en-US" dirty="0" smtClean="0"/>
              <a:t>～</a:t>
            </a:r>
            <a:r>
              <a:rPr lang="en-US" altLang="ja-JP" dirty="0" smtClean="0"/>
              <a:t>5</a:t>
            </a:r>
            <a:r>
              <a:rPr lang="ja-JP" altLang="en-US" dirty="0" smtClean="0"/>
              <a:t> の場合の結果を確認しましょう</a:t>
            </a:r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$ MAHOUT_LOCAL=1 \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mahout  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UserRecommenderSample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 data.csv  2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n-US" altLang="ja-JP" sz="1800" dirty="0" smtClean="0"/>
              <a:t>	</a:t>
            </a:r>
            <a:endParaRPr lang="en-US" altLang="ja-JP" sz="2200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/>
        </p:nvGraphicFramePr>
        <p:xfrm>
          <a:off x="2987824" y="3645024"/>
          <a:ext cx="5688634" cy="2592288"/>
        </p:xfrm>
        <a:graphic>
          <a:graphicData uri="http://schemas.openxmlformats.org/drawingml/2006/table">
            <a:tbl>
              <a:tblPr/>
              <a:tblGrid>
                <a:gridCol w="1008112"/>
                <a:gridCol w="668646"/>
                <a:gridCol w="668646"/>
                <a:gridCol w="668646"/>
                <a:gridCol w="668646"/>
                <a:gridCol w="668646"/>
                <a:gridCol w="668646"/>
                <a:gridCol w="668646"/>
              </a:tblGrid>
              <a:tr h="256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101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102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103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104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106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107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 dirty="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b="1" kern="100" dirty="0">
                        <a:solidFill>
                          <a:srgbClr val="C00000"/>
                        </a:solidFill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 dirty="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2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>
                          <a:latin typeface="Century"/>
                          <a:ea typeface="ＭＳ 明朝"/>
                          <a:cs typeface="Times New Roman"/>
                        </a:rPr>
                        <a:t>3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ＭＳ 明朝"/>
                          <a:cs typeface="Times New Roman"/>
                        </a:rPr>
                        <a:t>2.5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>
                          <a:latin typeface="Century"/>
                          <a:ea typeface="ＭＳ 明朝"/>
                          <a:cs typeface="Times New Roman"/>
                        </a:rPr>
                        <a:t>4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>
                          <a:latin typeface="Century"/>
                          <a:ea typeface="ＭＳ 明朝"/>
                          <a:cs typeface="Times New Roman"/>
                        </a:rPr>
                        <a:t>5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ユーザベースのレコメンデーション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(9/9)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21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アイテムベースのレコメンデーション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アイテム同士の類似性から推薦</a:t>
            </a:r>
            <a:endParaRPr lang="en-US" altLang="ja-JP" dirty="0" smtClean="0"/>
          </a:p>
          <a:p>
            <a:r>
              <a:rPr lang="ja-JP" altLang="en-US" dirty="0" smtClean="0"/>
              <a:t>アルゴリズム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同様にプリファレンスを予測して、上位を推薦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22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86508" y="4161904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ユーザ</a:t>
            </a:r>
            <a:r>
              <a:rPr lang="en-US" altLang="ja-JP" dirty="0" smtClean="0"/>
              <a:t>u</a:t>
            </a:r>
            <a:r>
              <a:rPr lang="ja-JP" altLang="en-US" dirty="0" smtClean="0"/>
              <a:t>のアイテム</a:t>
            </a:r>
            <a:r>
              <a:rPr lang="en-US" altLang="ja-JP" dirty="0" err="1" smtClean="0"/>
              <a:t>j</a:t>
            </a:r>
            <a:r>
              <a:rPr lang="ja-JP" altLang="en-US" dirty="0" smtClean="0"/>
              <a:t>に対するプリファレンス</a:t>
            </a:r>
            <a:endParaRPr kumimoji="1" lang="ja-JP" altLang="en-US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/>
        </p:nvGraphicFramePr>
        <p:xfrm>
          <a:off x="1187624" y="3212976"/>
          <a:ext cx="2546350" cy="738188"/>
        </p:xfrm>
        <a:graphic>
          <a:graphicData uri="http://schemas.openxmlformats.org/presentationml/2006/ole">
            <p:oleObj spid="_x0000_s3074" name="数式" r:id="rId3" imgW="1269720" imgH="368280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06649" y="4079801"/>
          <a:ext cx="438150" cy="457200"/>
        </p:xfrm>
        <a:graphic>
          <a:graphicData uri="http://schemas.openxmlformats.org/presentationml/2006/ole">
            <p:oleObj spid="_x0000_s3075" name="数式" r:id="rId4" imgW="291960" imgH="30456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246188" y="4646613"/>
          <a:ext cx="361950" cy="419100"/>
        </p:xfrm>
        <a:graphic>
          <a:graphicData uri="http://schemas.openxmlformats.org/presentationml/2006/ole">
            <p:oleObj spid="_x0000_s3076" name="数式" r:id="rId5" imgW="241200" imgH="279360" progId="Equation.3">
              <p:embed/>
            </p:oleObj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586508" y="4665960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アイテム</a:t>
            </a:r>
            <a:r>
              <a:rPr kumimoji="1" lang="en-US" altLang="ja-JP" dirty="0" err="1" smtClean="0"/>
              <a:t>i</a:t>
            </a:r>
            <a:r>
              <a:rPr lang="ja-JP" altLang="en-US" dirty="0" smtClean="0"/>
              <a:t>とアイテム</a:t>
            </a:r>
            <a:r>
              <a:rPr lang="en-US" altLang="ja-JP" dirty="0" smtClean="0"/>
              <a:t>j</a:t>
            </a:r>
            <a:r>
              <a:rPr lang="ja-JP" altLang="en-US" dirty="0" smtClean="0"/>
              <a:t>の類似度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アイテムベースのレコメンデーション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(1/4)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23</a:t>
            </a:fld>
            <a:endParaRPr lang="ja-JP" altLang="en-US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395536" y="1268760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200" dirty="0" smtClean="0"/>
              <a:t>アイテムベースのレコメンデーションを行うプログラムを</a:t>
            </a:r>
            <a:r>
              <a:rPr lang="en-US" altLang="ja-JP" sz="3200" dirty="0" smtClean="0"/>
              <a:t>Java</a:t>
            </a:r>
            <a:r>
              <a:rPr lang="ja-JP" altLang="en-US" sz="3200" dirty="0" smtClean="0"/>
              <a:t>で作成する例</a:t>
            </a:r>
            <a:endParaRPr lang="en-US" altLang="ja-JP" sz="3200" dirty="0" smtClean="0"/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200" dirty="0" smtClean="0"/>
              <a:t>入力データは</a:t>
            </a:r>
            <a:r>
              <a:rPr lang="en-US" altLang="ja-JP" sz="3200" dirty="0" smtClean="0"/>
              <a:t>CSV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ja-JP" altLang="en-US" sz="2800" dirty="0" smtClean="0"/>
              <a:t>ユーザ</a:t>
            </a:r>
            <a:r>
              <a:rPr lang="en-US" altLang="ja-JP" sz="2800" dirty="0" smtClean="0"/>
              <a:t>ID,</a:t>
            </a:r>
            <a:r>
              <a:rPr lang="ja-JP" altLang="en-US" sz="2800" dirty="0" smtClean="0"/>
              <a:t>アイテム</a:t>
            </a:r>
            <a:r>
              <a:rPr lang="en-US" altLang="ja-JP" sz="2800" dirty="0" smtClean="0"/>
              <a:t>ID,</a:t>
            </a:r>
            <a:r>
              <a:rPr lang="ja-JP" altLang="en-US" sz="2800" dirty="0" smtClean="0"/>
              <a:t>プリファレンス</a:t>
            </a:r>
            <a:endParaRPr lang="en-US" altLang="ja-JP" sz="2800" dirty="0" smtClean="0"/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200" dirty="0" smtClean="0"/>
              <a:t>必要なインタフェースは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つのみ</a:t>
            </a:r>
            <a:endParaRPr lang="en-US" altLang="ja-JP" sz="3200" dirty="0" smtClean="0"/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ja-JP" sz="2800" dirty="0" err="1" smtClean="0"/>
              <a:t>DataModel</a:t>
            </a:r>
            <a:r>
              <a:rPr lang="en-US" altLang="ja-JP" sz="2800" dirty="0" smtClean="0"/>
              <a:t>		(</a:t>
            </a:r>
            <a:r>
              <a:rPr lang="ja-JP" altLang="en-US" sz="2800" dirty="0" smtClean="0"/>
              <a:t>データの保持</a:t>
            </a:r>
            <a:r>
              <a:rPr lang="en-US" altLang="ja-JP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ja-JP" sz="2800" dirty="0" err="1" smtClean="0"/>
              <a:t>ItemSimilarity</a:t>
            </a:r>
            <a:r>
              <a:rPr lang="en-US" altLang="ja-JP" sz="2800" dirty="0" smtClean="0"/>
              <a:t>	(</a:t>
            </a:r>
            <a:r>
              <a:rPr lang="ja-JP" altLang="en-US" sz="2800" dirty="0" smtClean="0"/>
              <a:t>アイテムの類似度</a:t>
            </a:r>
            <a:r>
              <a:rPr lang="en-US" altLang="ja-JP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ja-JP" sz="2800" dirty="0" smtClean="0"/>
              <a:t>Recommender	(</a:t>
            </a:r>
            <a:r>
              <a:rPr lang="ja-JP" altLang="en-US" sz="2800" dirty="0" smtClean="0"/>
              <a:t>レコメンデーションを行う</a:t>
            </a:r>
            <a:r>
              <a:rPr lang="en-US" altLang="ja-JP" sz="2800" dirty="0" smtClean="0"/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アイテムベースのレコメンデーション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(2/4)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入力データの読み込み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modelFile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= new File(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csvPathname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ja-JP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DataModel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model = new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FileDataModel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modelFile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ja-JP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 //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アイテムの類似度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ピアソン相関係数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ja-JP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ItemSimilarity</a:t>
            </a:r>
            <a:r>
              <a:rPr lang="en-US" altLang="ja-JP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similarity =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new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PearsonCorrelationSimilarity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(model); 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アイテムベースのレコメンダ</a:t>
            </a:r>
            <a:endParaRPr lang="ja-JP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Recommender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recommender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new </a:t>
            </a:r>
            <a:r>
              <a:rPr lang="en-US" altLang="ja-JP" sz="2000" b="1" dirty="0" err="1" smtClean="0">
                <a:latin typeface="Courier New" pitchFamily="49" charset="0"/>
                <a:cs typeface="Courier New" pitchFamily="49" charset="0"/>
              </a:rPr>
              <a:t>GenericItemBasedRecommender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(model, similarity);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ユーザ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に最大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ja-JP" altLang="en-US" sz="2000" dirty="0" err="1" smtClean="0">
                <a:latin typeface="Courier New" pitchFamily="49" charset="0"/>
                <a:cs typeface="Courier New" pitchFamily="49" charset="0"/>
              </a:rPr>
              <a:t>つの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アイテムをレコメンドする</a:t>
            </a:r>
            <a:endParaRPr lang="ja-JP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RecommendedItem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&gt; recommendations =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recommender.recommend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(1, 5);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24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483768" y="2636912"/>
            <a:ext cx="136815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7740352" y="2204864"/>
            <a:ext cx="288032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実行 </a:t>
            </a:r>
            <a:r>
              <a:rPr lang="en-US" altLang="ja-JP" dirty="0" smtClean="0"/>
              <a:t>(</a:t>
            </a:r>
            <a:r>
              <a:rPr lang="ja-JP" altLang="en-US" dirty="0" smtClean="0"/>
              <a:t>ユーザ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の場合</a:t>
            </a:r>
            <a:r>
              <a:rPr lang="en-US" altLang="ja-JP" dirty="0" smtClean="0"/>
              <a:t>)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MAHOUT_LOCAL=1 \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mahout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ItemRecommenderSample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data.csv 1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Results: 104:5.0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915816" y="3789040"/>
            <a:ext cx="1152128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アイテムベースのレコメンデーション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(3/4)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25</a:t>
            </a:fld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940152" y="3789040"/>
            <a:ext cx="792088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2987824" y="3573016"/>
          <a:ext cx="5688634" cy="2592288"/>
        </p:xfrm>
        <a:graphic>
          <a:graphicData uri="http://schemas.openxmlformats.org/drawingml/2006/table">
            <a:tbl>
              <a:tblPr/>
              <a:tblGrid>
                <a:gridCol w="1008112"/>
                <a:gridCol w="668646"/>
                <a:gridCol w="668646"/>
                <a:gridCol w="668646"/>
                <a:gridCol w="668646"/>
                <a:gridCol w="668646"/>
                <a:gridCol w="668646"/>
                <a:gridCol w="668646"/>
              </a:tblGrid>
              <a:tr h="256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101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102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103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104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106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107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 dirty="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C00000"/>
                          </a:solidFill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en-US" sz="1800" b="1" kern="100" dirty="0">
                        <a:solidFill>
                          <a:srgbClr val="C00000"/>
                        </a:solidFill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 dirty="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2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>
                          <a:latin typeface="Century"/>
                          <a:ea typeface="ＭＳ 明朝"/>
                          <a:cs typeface="Times New Roman"/>
                        </a:rPr>
                        <a:t>3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ＭＳ 明朝"/>
                          <a:cs typeface="Times New Roman"/>
                        </a:rPr>
                        <a:t>2.5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>
                          <a:latin typeface="Century"/>
                          <a:ea typeface="ＭＳ 明朝"/>
                          <a:cs typeface="Times New Roman"/>
                        </a:rPr>
                        <a:t>4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>
                          <a:latin typeface="Century"/>
                          <a:ea typeface="ＭＳ 明朝"/>
                          <a:cs typeface="Times New Roman"/>
                        </a:rPr>
                        <a:t>5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8100392" y="3068960"/>
            <a:ext cx="216024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それでは、</a:t>
            </a:r>
            <a:endParaRPr lang="en-US" altLang="ja-JP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	$ cp 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/home/courseware/mahout/ItemRecommenderSample.java 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 ItemRecommenderSample.java</a:t>
            </a:r>
          </a:p>
          <a:p>
            <a:r>
              <a:rPr lang="ja-JP" altLang="en-US" dirty="0" smtClean="0"/>
              <a:t>ユーザ</a:t>
            </a:r>
            <a:r>
              <a:rPr lang="en-US" altLang="ja-JP" dirty="0" smtClean="0"/>
              <a:t>2</a:t>
            </a:r>
            <a:r>
              <a:rPr lang="ja-JP" altLang="en-US" dirty="0" smtClean="0"/>
              <a:t>～</a:t>
            </a:r>
            <a:r>
              <a:rPr lang="en-US" altLang="ja-JP" dirty="0" smtClean="0"/>
              <a:t>5</a:t>
            </a:r>
            <a:r>
              <a:rPr lang="ja-JP" altLang="en-US" dirty="0" smtClean="0"/>
              <a:t> の場合の結果を確認しましょう</a:t>
            </a:r>
            <a:endParaRPr lang="en-US" altLang="ja-JP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700" dirty="0" smtClean="0">
                <a:latin typeface="Courier New" pitchFamily="49" charset="0"/>
                <a:cs typeface="Courier New" pitchFamily="49" charset="0"/>
              </a:rPr>
              <a:t>	$ MAHOUT_LOCAL=1 mahout </a:t>
            </a:r>
            <a:r>
              <a:rPr lang="en-US" altLang="ja-JP" sz="1700" dirty="0" err="1" smtClean="0">
                <a:latin typeface="Courier New" pitchFamily="49" charset="0"/>
                <a:cs typeface="Courier New" pitchFamily="49" charset="0"/>
              </a:rPr>
              <a:t>ItemRecommenderSample</a:t>
            </a:r>
            <a:r>
              <a:rPr lang="en-US" altLang="ja-JP" sz="1700" dirty="0" smtClean="0">
                <a:latin typeface="Courier New" pitchFamily="49" charset="0"/>
                <a:cs typeface="Courier New" pitchFamily="49" charset="0"/>
              </a:rPr>
              <a:t> data.csv  2</a:t>
            </a:r>
          </a:p>
          <a:p>
            <a:pPr>
              <a:buNone/>
            </a:pPr>
            <a:r>
              <a:rPr lang="en-US" altLang="ja-JP" sz="17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endParaRPr lang="en-US" altLang="ja-JP" sz="2800" dirty="0" smtClean="0">
              <a:latin typeface="+mn-ea"/>
            </a:endParaRPr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アイテムベースのレコメンデーション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(4/4)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26</a:t>
            </a:fld>
            <a:endParaRPr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2987824" y="3645024"/>
          <a:ext cx="5688634" cy="2592288"/>
        </p:xfrm>
        <a:graphic>
          <a:graphicData uri="http://schemas.openxmlformats.org/drawingml/2006/table">
            <a:tbl>
              <a:tblPr/>
              <a:tblGrid>
                <a:gridCol w="1008112"/>
                <a:gridCol w="668646"/>
                <a:gridCol w="668646"/>
                <a:gridCol w="668646"/>
                <a:gridCol w="668646"/>
                <a:gridCol w="668646"/>
                <a:gridCol w="668646"/>
                <a:gridCol w="668646"/>
              </a:tblGrid>
              <a:tr h="256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101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102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103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104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106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107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 dirty="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1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b="1" kern="100" dirty="0">
                        <a:solidFill>
                          <a:srgbClr val="C00000"/>
                        </a:solidFill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 dirty="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 dirty="0">
                          <a:latin typeface="Century"/>
                          <a:ea typeface="ＭＳ 明朝"/>
                          <a:cs typeface="Times New Roman"/>
                        </a:rPr>
                        <a:t>2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>
                          <a:latin typeface="Century"/>
                          <a:ea typeface="ＭＳ 明朝"/>
                          <a:cs typeface="Times New Roman"/>
                        </a:rPr>
                        <a:t>3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ＭＳ 明朝"/>
                          <a:cs typeface="Times New Roman"/>
                        </a:rPr>
                        <a:t>2.5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>
                          <a:latin typeface="Century"/>
                          <a:ea typeface="ＭＳ 明朝"/>
                          <a:cs typeface="Times New Roman"/>
                        </a:rPr>
                        <a:t>4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ＭＳ 明朝"/>
                          <a:cs typeface="Times New Roman"/>
                        </a:rPr>
                        <a:t>5.0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b="1" kern="100">
                          <a:latin typeface="Century"/>
                          <a:ea typeface="ＭＳ 明朝"/>
                          <a:cs typeface="Times New Roman"/>
                        </a:rPr>
                        <a:t>ユーザ</a:t>
                      </a:r>
                      <a:r>
                        <a:rPr lang="en-US" sz="1600" b="1" kern="100">
                          <a:latin typeface="Century"/>
                          <a:ea typeface="ＭＳ 明朝"/>
                          <a:cs typeface="Times New Roman"/>
                        </a:rPr>
                        <a:t>5</a:t>
                      </a:r>
                      <a:endParaRPr lang="ja-JP" sz="1600" kern="10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2.0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3.5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ＭＳ 明朝"/>
                          <a:cs typeface="Times New Roman"/>
                        </a:rPr>
                        <a:t>4.0</a:t>
                      </a:r>
                      <a:endParaRPr lang="ja-JP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アイテムベースのレコメンデーション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(1/4)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mahout</a:t>
            </a:r>
            <a:r>
              <a:rPr lang="ja-JP" altLang="en-US" dirty="0" smtClean="0"/>
              <a:t>コマンドでの実行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mahout 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recommenditembased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--input </a:t>
            </a:r>
            <a:r>
              <a:rPr lang="ja-JP" altLang="en-US" sz="2000" u="sng" dirty="0" smtClean="0">
                <a:latin typeface="Courier New" pitchFamily="49" charset="0"/>
                <a:cs typeface="Courier New" pitchFamily="49" charset="0"/>
              </a:rPr>
              <a:t>入力ファイル</a:t>
            </a:r>
            <a:r>
              <a:rPr lang="en-US" altLang="ja-JP" sz="2000" u="sng" dirty="0" smtClean="0">
                <a:latin typeface="Courier New" pitchFamily="49" charset="0"/>
                <a:cs typeface="Courier New" pitchFamily="49" charset="0"/>
              </a:rPr>
              <a:t>(CSV</a:t>
            </a:r>
            <a:r>
              <a:rPr lang="ja-JP" altLang="en-US" sz="2000" u="sng" dirty="0" smtClean="0">
                <a:latin typeface="Courier New" pitchFamily="49" charset="0"/>
                <a:cs typeface="Courier New" pitchFamily="49" charset="0"/>
              </a:rPr>
              <a:t>形式</a:t>
            </a:r>
            <a:r>
              <a:rPr lang="en-US" altLang="ja-JP" sz="2000" u="sng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--output </a:t>
            </a:r>
            <a:r>
              <a:rPr lang="ja-JP" altLang="en-US" sz="2000" u="sng" dirty="0" smtClean="0">
                <a:latin typeface="Courier New" pitchFamily="49" charset="0"/>
                <a:cs typeface="Courier New" pitchFamily="49" charset="0"/>
              </a:rPr>
              <a:t>出力ファイル</a:t>
            </a:r>
            <a:r>
              <a:rPr lang="en-US" altLang="ja-JP" sz="2000" u="sng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000" u="sng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ja-JP" altLang="en-US" sz="2000" u="sng" dirty="0" smtClean="0">
                <a:latin typeface="Courier New" pitchFamily="49" charset="0"/>
                <a:cs typeface="Courier New" pitchFamily="49" charset="0"/>
              </a:rPr>
              <a:t>の場合ディレクトリ</a:t>
            </a:r>
            <a:r>
              <a:rPr lang="en-US" altLang="ja-JP" sz="2000" u="sng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--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similarityClassname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ja-JP" altLang="en-US" sz="2000" u="sng" dirty="0" smtClean="0">
                <a:latin typeface="Courier New" pitchFamily="49" charset="0"/>
                <a:cs typeface="Courier New" pitchFamily="49" charset="0"/>
              </a:rPr>
              <a:t>類似度に使用する名前</a:t>
            </a:r>
            <a:endParaRPr lang="en-US" altLang="ja-JP" sz="2000" u="sng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アイテムベースのレコメンデーション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(2/4)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単一マシンで実行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MAHOUT_LOCAL=1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	mahout </a:t>
            </a:r>
            <a:r>
              <a:rPr lang="en-US" altLang="ja-JP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recommenditembased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	--input data.csv \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	--output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data.out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similarityClassname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SIMILARITY_PEARSON_CORRELATION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cat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data.out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1	[104:3.9258494]</a:t>
            </a:r>
          </a:p>
          <a:p>
            <a:pPr marL="457200" indent="-457200"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3	[102:3.2698717]</a:t>
            </a:r>
          </a:p>
          <a:p>
            <a:pPr marL="457200" indent="-457200"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4	[102:4.7433763]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88224" y="1340768"/>
            <a:ext cx="2339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単一マシン</a:t>
            </a:r>
            <a:r>
              <a:rPr lang="ja-JP" altLang="en-US" sz="2400" dirty="0" smtClean="0"/>
              <a:t>で</a:t>
            </a:r>
            <a:endParaRPr lang="en-US" altLang="ja-JP" sz="2400" dirty="0" smtClean="0"/>
          </a:p>
          <a:p>
            <a:r>
              <a:rPr lang="ja-JP" altLang="en-US" sz="2400" dirty="0" smtClean="0"/>
              <a:t>実行</a:t>
            </a:r>
            <a:r>
              <a:rPr kumimoji="1" lang="ja-JP" altLang="en-US" sz="2400" dirty="0" smtClean="0"/>
              <a:t>する</a:t>
            </a:r>
            <a:r>
              <a:rPr kumimoji="1" lang="ja-JP" altLang="en-US" sz="2400" dirty="0" smtClean="0"/>
              <a:t>ための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環境変数</a:t>
            </a:r>
            <a:r>
              <a:rPr lang="ja-JP" altLang="en-US" sz="2400" dirty="0" smtClean="0"/>
              <a:t>の指定</a:t>
            </a:r>
            <a:endParaRPr kumimoji="1" lang="ja-JP" altLang="en-US" sz="2400" dirty="0"/>
          </a:p>
        </p:txBody>
      </p:sp>
      <p:cxnSp>
        <p:nvCxnSpPr>
          <p:cNvPr id="9" name="直線矢印コネクタ 8"/>
          <p:cNvCxnSpPr>
            <a:stCxn id="8" idx="1"/>
          </p:cNvCxnSpPr>
          <p:nvPr/>
        </p:nvCxnSpPr>
        <p:spPr>
          <a:xfrm flipH="1">
            <a:off x="4283968" y="1940933"/>
            <a:ext cx="2304256" cy="47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12" idx="0"/>
          </p:cNvCxnSpPr>
          <p:nvPr/>
        </p:nvCxnSpPr>
        <p:spPr>
          <a:xfrm flipH="1" flipV="1">
            <a:off x="6228197" y="4005064"/>
            <a:ext cx="804816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796136" y="5013176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ピアソン相関係数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60032" y="58052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実行結果</a:t>
            </a:r>
            <a:endParaRPr kumimoji="1" lang="ja-JP" altLang="en-US" sz="2400" dirty="0"/>
          </a:p>
        </p:txBody>
      </p:sp>
      <p:cxnSp>
        <p:nvCxnSpPr>
          <p:cNvPr id="16" name="直線矢印コネクタ 15"/>
          <p:cNvCxnSpPr>
            <a:stCxn id="15" idx="1"/>
          </p:cNvCxnSpPr>
          <p:nvPr/>
        </p:nvCxnSpPr>
        <p:spPr>
          <a:xfrm flipH="1" flipV="1">
            <a:off x="4572000" y="5229200"/>
            <a:ext cx="288032" cy="8068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中かっこ 16"/>
          <p:cNvSpPr/>
          <p:nvPr/>
        </p:nvSpPr>
        <p:spPr>
          <a:xfrm>
            <a:off x="4283968" y="4581128"/>
            <a:ext cx="216024" cy="11521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内容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Mahout</a:t>
            </a:r>
            <a:r>
              <a:rPr lang="ja-JP" altLang="en-US" dirty="0" smtClean="0"/>
              <a:t>の概要</a:t>
            </a:r>
            <a:endParaRPr lang="en-US" altLang="ja-JP" dirty="0" smtClean="0"/>
          </a:p>
          <a:p>
            <a:r>
              <a:rPr lang="ja-JP" altLang="en-US" dirty="0" smtClean="0"/>
              <a:t>レコメンデーション</a:t>
            </a:r>
            <a:endParaRPr lang="en-US" altLang="ja-JP" dirty="0" smtClean="0"/>
          </a:p>
          <a:p>
            <a:r>
              <a:rPr lang="ja-JP" altLang="en-US" dirty="0" smtClean="0"/>
              <a:t>クラスタリング</a:t>
            </a:r>
            <a:endParaRPr lang="en-US" altLang="ja-JP" dirty="0" smtClean="0"/>
          </a:p>
          <a:p>
            <a:r>
              <a:rPr lang="ja-JP" altLang="en-US" dirty="0" smtClean="0"/>
              <a:t>分類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2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アイテムベースのレコメンデーション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(3/4)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err="1" smtClean="0"/>
              <a:t>Hadoop</a:t>
            </a:r>
            <a:r>
              <a:rPr lang="ja-JP" altLang="en-US" dirty="0" smtClean="0"/>
              <a:t>による分散処理も可能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mahout-data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-put data.csv mahout-data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$ mahout 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recommenditembased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--input mahout-data/data.csv \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--output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manout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-data/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data.out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similarityClassname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SIMILARITY_PEARSON_CORRELATION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-cat mahout-data/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data.out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/part-r-00000</a:t>
            </a:r>
          </a:p>
          <a:p>
            <a:pPr marL="457200" indent="-457200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1	[104:3.9258494]</a:t>
            </a:r>
          </a:p>
          <a:p>
            <a:pPr marL="457200" indent="-457200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3	[102:3.2698717]</a:t>
            </a:r>
          </a:p>
          <a:p>
            <a:pPr marL="457200" indent="-457200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4	[102:4.7433763]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86672" y="1916832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HDFS</a:t>
            </a:r>
            <a:r>
              <a:rPr kumimoji="1" lang="ja-JP" altLang="en-US" sz="2400" dirty="0" smtClean="0"/>
              <a:t>に置く</a:t>
            </a:r>
            <a:endParaRPr kumimoji="1" lang="ja-JP" altLang="en-US" sz="2400" dirty="0"/>
          </a:p>
        </p:txBody>
      </p:sp>
      <p:cxnSp>
        <p:nvCxnSpPr>
          <p:cNvPr id="12" name="直線矢印コネクタ 11"/>
          <p:cNvCxnSpPr>
            <a:stCxn id="11" idx="1"/>
          </p:cNvCxnSpPr>
          <p:nvPr/>
        </p:nvCxnSpPr>
        <p:spPr>
          <a:xfrm flipH="1">
            <a:off x="6050568" y="2147665"/>
            <a:ext cx="936104" cy="273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292080" y="5157192"/>
            <a:ext cx="332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単一マシンの結果と同じ</a:t>
            </a:r>
            <a:endParaRPr kumimoji="1" lang="ja-JP" altLang="en-US" sz="2400" dirty="0"/>
          </a:p>
        </p:txBody>
      </p:sp>
      <p:cxnSp>
        <p:nvCxnSpPr>
          <p:cNvPr id="14" name="直線矢印コネクタ 13"/>
          <p:cNvCxnSpPr>
            <a:stCxn id="13" idx="1"/>
          </p:cNvCxnSpPr>
          <p:nvPr/>
        </p:nvCxnSpPr>
        <p:spPr>
          <a:xfrm flipH="1" flipV="1">
            <a:off x="4211960" y="5301208"/>
            <a:ext cx="1080120" cy="868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中かっこ 8"/>
          <p:cNvSpPr/>
          <p:nvPr/>
        </p:nvSpPr>
        <p:spPr>
          <a:xfrm>
            <a:off x="3851920" y="4725144"/>
            <a:ext cx="216024" cy="10081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中かっこ 15"/>
          <p:cNvSpPr/>
          <p:nvPr/>
        </p:nvSpPr>
        <p:spPr>
          <a:xfrm>
            <a:off x="6300192" y="3212976"/>
            <a:ext cx="288032" cy="7200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6660232" y="3140968"/>
            <a:ext cx="72008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413912" y="278092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HDFS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850900"/>
          </a:xfrm>
        </p:spPr>
        <p:txBody>
          <a:bodyPr/>
          <a:lstStyle/>
          <a:p>
            <a:pPr algn="l"/>
            <a:r>
              <a:rPr lang="ja-JP" altLang="en-US" sz="3600" dirty="0" smtClean="0"/>
              <a:t>アイテムベースのレコメンデーション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例 </a:t>
            </a:r>
            <a:r>
              <a:rPr lang="en-US" altLang="ja-JP" sz="2800" dirty="0" smtClean="0"/>
              <a:t>(4/4)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part-r-*</a:t>
            </a:r>
            <a:r>
              <a:rPr lang="ja-JP" altLang="en-US" dirty="0" smtClean="0"/>
              <a:t>が複数ある場合は、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-cat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mahout-data/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data.out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/part-r-*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ja-JP" altLang="en-US" dirty="0" smtClean="0"/>
              <a:t>再実行</a:t>
            </a:r>
            <a:r>
              <a:rPr lang="ja-JP" altLang="en-US" dirty="0" smtClean="0"/>
              <a:t>する場合は、</a:t>
            </a:r>
            <a:r>
              <a:rPr lang="en-US" altLang="ja-JP" dirty="0" smtClean="0"/>
              <a:t>temp</a:t>
            </a:r>
            <a:r>
              <a:rPr lang="ja-JP" altLang="en-US" dirty="0" smtClean="0"/>
              <a:t>ディレクトリと出力ディレクトリを削除する</a:t>
            </a:r>
            <a:endParaRPr lang="en-US" altLang="ja-JP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rmr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temp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rmr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mahout-data/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data.out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テキスト ボックス 79"/>
          <p:cNvSpPr txBox="1"/>
          <p:nvPr/>
        </p:nvSpPr>
        <p:spPr>
          <a:xfrm>
            <a:off x="6804248" y="5733256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ユーザ</a:t>
            </a:r>
            <a:r>
              <a:rPr kumimoji="1" lang="en-US" altLang="ja-JP" sz="1400" dirty="0" smtClean="0"/>
              <a:t>X</a:t>
            </a:r>
            <a:r>
              <a:rPr kumimoji="1" lang="ja-JP" altLang="en-US" sz="1400" dirty="0" smtClean="0"/>
              <a:t>のプリファレンス</a:t>
            </a:r>
            <a:endParaRPr kumimoji="1" lang="ja-JP" altLang="en-US" sz="1400" dirty="0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類似性指標 </a:t>
            </a:r>
            <a:r>
              <a:rPr lang="en-US" altLang="ja-JP" sz="2800" dirty="0" smtClean="0"/>
              <a:t>(1/2)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  <a:ln>
            <a:noFill/>
          </a:ln>
        </p:spPr>
        <p:txBody>
          <a:bodyPr/>
          <a:lstStyle/>
          <a:p>
            <a:r>
              <a:rPr lang="ja-JP" altLang="en-US" dirty="0" smtClean="0"/>
              <a:t>ユークリッド距離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dirty="0" smtClean="0"/>
              <a:t>ピアソン相関係数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-1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の値で相関を表す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バイアスの影響を</a:t>
            </a:r>
            <a:r>
              <a:rPr lang="ja-JP" altLang="en-US" dirty="0" smtClean="0"/>
              <a:t>受けにくい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sz="2000" dirty="0" smtClean="0"/>
          </a:p>
          <a:p>
            <a:pPr lvl="1">
              <a:buNone/>
            </a:pPr>
            <a:r>
              <a:rPr lang="en-US" altLang="ja-JP" sz="2000" dirty="0" smtClean="0"/>
              <a:t>※ p </a:t>
            </a:r>
            <a:r>
              <a:rPr lang="ja-JP" altLang="ja-JP" sz="2000" dirty="0" smtClean="0"/>
              <a:t>は、</a:t>
            </a:r>
            <a:r>
              <a:rPr lang="en-US" altLang="ja-JP" sz="2000" dirty="0" smtClean="0"/>
              <a:t>p</a:t>
            </a:r>
            <a:r>
              <a:rPr lang="en-US" altLang="ja-JP" sz="1400" dirty="0" smtClean="0"/>
              <a:t>i</a:t>
            </a:r>
            <a:r>
              <a:rPr lang="ja-JP" altLang="ja-JP" sz="2000" dirty="0" smtClean="0"/>
              <a:t>の</a:t>
            </a:r>
            <a:r>
              <a:rPr lang="ja-JP" altLang="ja-JP" sz="2000" dirty="0" smtClean="0"/>
              <a:t>平均</a:t>
            </a:r>
            <a:endParaRPr lang="en-US" altLang="ja-JP" sz="2000" dirty="0" smtClean="0"/>
          </a:p>
          <a:p>
            <a:pPr lvl="1"/>
            <a:endParaRPr lang="en-US" altLang="ja-JP" sz="16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31</a:t>
            </a:fld>
            <a:endParaRPr lang="ja-JP" altLang="en-US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/>
        </p:nvGraphicFramePr>
        <p:xfrm>
          <a:off x="827584" y="1844824"/>
          <a:ext cx="2511425" cy="965200"/>
        </p:xfrm>
        <a:graphic>
          <a:graphicData uri="http://schemas.openxmlformats.org/presentationml/2006/ole">
            <p:oleObj spid="_x0000_s1026" name="数式" r:id="rId3" imgW="1257120" imgH="482400" progId="Equation.3">
              <p:embed/>
            </p:oleObj>
          </a:graphicData>
        </a:graphic>
      </p:graphicFrame>
      <p:cxnSp>
        <p:nvCxnSpPr>
          <p:cNvPr id="9" name="直線矢印コネクタ 8"/>
          <p:cNvCxnSpPr/>
          <p:nvPr/>
        </p:nvCxnSpPr>
        <p:spPr>
          <a:xfrm flipV="1">
            <a:off x="5868144" y="1772816"/>
            <a:ext cx="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5868144" y="3212976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オブジェクト 14"/>
          <p:cNvGraphicFramePr>
            <a:graphicFrameLocks noChangeAspect="1"/>
          </p:cNvGraphicFramePr>
          <p:nvPr/>
        </p:nvGraphicFramePr>
        <p:xfrm>
          <a:off x="6372200" y="3284984"/>
          <a:ext cx="228600" cy="292100"/>
        </p:xfrm>
        <a:graphic>
          <a:graphicData uri="http://schemas.openxmlformats.org/presentationml/2006/ole">
            <p:oleObj spid="_x0000_s1027" name="数式" r:id="rId4" imgW="228600" imgH="29196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508104" y="2132856"/>
          <a:ext cx="241300" cy="292100"/>
        </p:xfrm>
        <a:graphic>
          <a:graphicData uri="http://schemas.openxmlformats.org/presentationml/2006/ole">
            <p:oleObj spid="_x0000_s1028" name="数式" r:id="rId5" imgW="241200" imgH="29196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524328" y="3284984"/>
          <a:ext cx="190500" cy="292100"/>
        </p:xfrm>
        <a:graphic>
          <a:graphicData uri="http://schemas.openxmlformats.org/presentationml/2006/ole">
            <p:oleObj spid="_x0000_s1029" name="数式" r:id="rId6" imgW="190440" imgH="29196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508104" y="2708920"/>
          <a:ext cx="215900" cy="292100"/>
        </p:xfrm>
        <a:graphic>
          <a:graphicData uri="http://schemas.openxmlformats.org/presentationml/2006/ole">
            <p:oleObj spid="_x0000_s1030" name="数式" r:id="rId7" imgW="215640" imgH="291960" progId="Equation.3">
              <p:embed/>
            </p:oleObj>
          </a:graphicData>
        </a:graphic>
      </p:graphicFrame>
      <p:cxnSp>
        <p:nvCxnSpPr>
          <p:cNvPr id="21" name="直線コネクタ 20"/>
          <p:cNvCxnSpPr/>
          <p:nvPr/>
        </p:nvCxnSpPr>
        <p:spPr>
          <a:xfrm>
            <a:off x="5868144" y="2276872"/>
            <a:ext cx="648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868144" y="2852936"/>
            <a:ext cx="1800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7668344" y="2852936"/>
            <a:ext cx="0" cy="360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6516216" y="2276872"/>
            <a:ext cx="0" cy="936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6444208" y="2204864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7596336" y="2780928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>
            <a:stCxn id="30" idx="6"/>
            <a:endCxn id="33" idx="1"/>
          </p:cNvCxnSpPr>
          <p:nvPr/>
        </p:nvCxnSpPr>
        <p:spPr>
          <a:xfrm>
            <a:off x="6588224" y="2276872"/>
            <a:ext cx="1029203" cy="525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オブジェクト 37"/>
          <p:cNvGraphicFramePr>
            <a:graphicFrameLocks noChangeAspect="1"/>
          </p:cNvGraphicFramePr>
          <p:nvPr/>
        </p:nvGraphicFramePr>
        <p:xfrm>
          <a:off x="4319836" y="1916782"/>
          <a:ext cx="687388" cy="788988"/>
        </p:xfrm>
        <a:graphic>
          <a:graphicData uri="http://schemas.openxmlformats.org/presentationml/2006/ole">
            <p:oleObj spid="_x0000_s1032" name="数式" r:id="rId8" imgW="342720" imgH="393480" progId="Equation.3">
              <p:embed/>
            </p:oleObj>
          </a:graphicData>
        </a:graphic>
      </p:graphicFrame>
      <p:cxnSp>
        <p:nvCxnSpPr>
          <p:cNvPr id="40" name="直線矢印コネクタ 39"/>
          <p:cNvCxnSpPr/>
          <p:nvPr/>
        </p:nvCxnSpPr>
        <p:spPr>
          <a:xfrm>
            <a:off x="3455740" y="234883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455740" y="2420838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</a:t>
            </a:r>
            <a:r>
              <a:rPr kumimoji="1" lang="ja-JP" altLang="en-US" sz="1400" dirty="0" smtClean="0"/>
              <a:t>～</a:t>
            </a:r>
            <a:r>
              <a:rPr kumimoji="1" lang="en-US" altLang="ja-JP" sz="1400" dirty="0" smtClean="0"/>
              <a:t>1</a:t>
            </a:r>
            <a:r>
              <a:rPr kumimoji="1" lang="ja-JP" altLang="en-US" sz="1400" dirty="0" smtClean="0"/>
              <a:t>に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正規化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915779" y="3284984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商品</a:t>
            </a:r>
            <a:r>
              <a:rPr kumimoji="1" lang="en-US" altLang="ja-JP" sz="1400" dirty="0" smtClean="0"/>
              <a:t>1</a:t>
            </a:r>
            <a:r>
              <a:rPr kumimoji="1" lang="ja-JP" altLang="en-US" sz="1400" dirty="0" smtClean="0"/>
              <a:t>の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プリファレンス</a:t>
            </a:r>
            <a:endParaRPr kumimoji="1" lang="ja-JP" altLang="en-US" sz="1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64088" y="1196752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商品</a:t>
            </a:r>
            <a:r>
              <a:rPr kumimoji="1" lang="en-US" altLang="ja-JP" sz="1400" dirty="0" smtClean="0"/>
              <a:t>2</a:t>
            </a:r>
            <a:r>
              <a:rPr kumimoji="1" lang="ja-JP" altLang="en-US" sz="1400" dirty="0" smtClean="0"/>
              <a:t>の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プリファレンス</a:t>
            </a:r>
            <a:endParaRPr kumimoji="1" lang="ja-JP" altLang="en-US" sz="1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372200" y="1844824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ユーザ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668344" y="249289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ユーザ</a:t>
            </a:r>
            <a:r>
              <a:rPr lang="en-US" altLang="ja-JP" sz="1400" dirty="0" smtClean="0"/>
              <a:t>Y</a:t>
            </a:r>
            <a:endParaRPr kumimoji="1" lang="ja-JP" altLang="en-US" sz="1400" dirty="0"/>
          </a:p>
        </p:txBody>
      </p:sp>
      <p:cxnSp>
        <p:nvCxnSpPr>
          <p:cNvPr id="54" name="直線矢印コネクタ 53"/>
          <p:cNvCxnSpPr/>
          <p:nvPr/>
        </p:nvCxnSpPr>
        <p:spPr>
          <a:xfrm flipV="1">
            <a:off x="5868144" y="4246548"/>
            <a:ext cx="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5868144" y="5686708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円/楕円 63"/>
          <p:cNvSpPr/>
          <p:nvPr/>
        </p:nvSpPr>
        <p:spPr>
          <a:xfrm>
            <a:off x="6876256" y="4653136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7884368" y="4437112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48064" y="3933056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ユーザ</a:t>
            </a:r>
            <a:r>
              <a:rPr kumimoji="1" lang="en-US" altLang="ja-JP" sz="1400" dirty="0" smtClean="0"/>
              <a:t>Y</a:t>
            </a:r>
            <a:r>
              <a:rPr kumimoji="1" lang="ja-JP" altLang="en-US" sz="1400" dirty="0" smtClean="0"/>
              <a:t>のプリファレンス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588224" y="429309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商品</a:t>
            </a:r>
            <a:r>
              <a:rPr lang="en-US" altLang="ja-JP" sz="1400" dirty="0" smtClean="0"/>
              <a:t>2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516216" y="522920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商品</a:t>
            </a:r>
            <a:r>
              <a:rPr lang="en-US" altLang="ja-JP" sz="1400" dirty="0" smtClean="0"/>
              <a:t>1</a:t>
            </a:r>
            <a:endParaRPr kumimoji="1" lang="ja-JP" altLang="en-US" sz="1400" dirty="0"/>
          </a:p>
        </p:txBody>
      </p:sp>
      <p:sp>
        <p:nvSpPr>
          <p:cNvPr id="71" name="円/楕円 70"/>
          <p:cNvSpPr/>
          <p:nvPr/>
        </p:nvSpPr>
        <p:spPr>
          <a:xfrm>
            <a:off x="6372200" y="5229200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524328" y="501317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商品</a:t>
            </a:r>
            <a:r>
              <a:rPr lang="en-US" altLang="ja-JP" sz="1400" dirty="0" smtClean="0"/>
              <a:t>3</a:t>
            </a:r>
            <a:endParaRPr kumimoji="1" lang="ja-JP" altLang="en-US" sz="1400" dirty="0"/>
          </a:p>
        </p:txBody>
      </p:sp>
      <p:cxnSp>
        <p:nvCxnSpPr>
          <p:cNvPr id="73" name="直線コネクタ 72"/>
          <p:cNvCxnSpPr/>
          <p:nvPr/>
        </p:nvCxnSpPr>
        <p:spPr>
          <a:xfrm flipV="1">
            <a:off x="6084168" y="4509120"/>
            <a:ext cx="2088232" cy="720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/楕円 76"/>
          <p:cNvSpPr/>
          <p:nvPr/>
        </p:nvSpPr>
        <p:spPr>
          <a:xfrm>
            <a:off x="7452320" y="4869160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524328" y="414908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商品</a:t>
            </a:r>
            <a:r>
              <a:rPr lang="en-US" altLang="ja-JP" sz="1400" dirty="0" smtClean="0"/>
              <a:t>4</a:t>
            </a:r>
            <a:endParaRPr kumimoji="1" lang="ja-JP" altLang="en-US" sz="1400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5229200"/>
            <a:ext cx="2333625" cy="504825"/>
          </a:xfrm>
          <a:prstGeom prst="rect">
            <a:avLst/>
          </a:prstGeom>
          <a:noFill/>
        </p:spPr>
      </p:pic>
      <p:cxnSp>
        <p:nvCxnSpPr>
          <p:cNvPr id="51" name="直線コネクタ 50"/>
          <p:cNvCxnSpPr/>
          <p:nvPr/>
        </p:nvCxnSpPr>
        <p:spPr>
          <a:xfrm>
            <a:off x="1331640" y="609329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類似性指標 </a:t>
            </a:r>
            <a:r>
              <a:rPr lang="en-US" altLang="ja-JP" sz="2800" dirty="0" smtClean="0"/>
              <a:t>(2/2)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主な類似性指標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r>
              <a:rPr lang="en-US" altLang="ja-JP" sz="1600" dirty="0" err="1" smtClean="0"/>
              <a:t>org.apache.mahout.cf.taste.impl.similarity</a:t>
            </a:r>
            <a:r>
              <a:rPr lang="en-US" altLang="ja-JP" sz="1600" dirty="0" smtClean="0"/>
              <a:t>.*</a:t>
            </a:r>
          </a:p>
          <a:p>
            <a:pPr>
              <a:buNone/>
            </a:pPr>
            <a:r>
              <a:rPr lang="en-US" altLang="ja-JP" sz="1600" dirty="0" smtClean="0"/>
              <a:t>org.apache.mahout.math.hadoop.similarity.cooccurrence.measures.VectorSimilarityMeasures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32</a:t>
            </a:fld>
            <a:endParaRPr lang="ja-JP" altLang="en-US" dirty="0"/>
          </a:p>
        </p:txBody>
      </p:sp>
      <p:graphicFrame>
        <p:nvGraphicFramePr>
          <p:cNvPr id="42" name="表 41"/>
          <p:cNvGraphicFramePr>
            <a:graphicFrameLocks noGrp="1"/>
          </p:cNvGraphicFramePr>
          <p:nvPr/>
        </p:nvGraphicFramePr>
        <p:xfrm>
          <a:off x="539552" y="2204864"/>
          <a:ext cx="80648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664296"/>
                <a:gridCol w="34563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名前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クラス名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--</a:t>
                      </a:r>
                      <a:r>
                        <a:rPr kumimoji="1" lang="en-US" altLang="ja-JP" dirty="0" err="1" smtClean="0"/>
                        <a:t>similarityClassname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ユークリッド距離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EuclideanDistanceSimilarity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SIMILARITY_EUCLIDEAN_DISTANCE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マンハッタン距離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CityBlockSimilarity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SIMILARITY_CITY_BLOCK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ピアソン相関係数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PearsonCorrelationSimilarity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SIMILARITY_PEARSON_CORRELATION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Tanimoto</a:t>
                      </a:r>
                      <a:r>
                        <a:rPr kumimoji="1" lang="ja-JP" altLang="en-US" dirty="0" smtClean="0"/>
                        <a:t>係数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TanimotoCoefficientSimilarity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SIMILARITY_TANIMOTO_COEFFICIENT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対数尤度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LogLikelihoodSimilarity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SIMILARITY_LOGLIKELIHOOD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8" name="直線矢印コネクタ 47"/>
          <p:cNvCxnSpPr/>
          <p:nvPr/>
        </p:nvCxnSpPr>
        <p:spPr>
          <a:xfrm flipV="1">
            <a:off x="3491880" y="4437112"/>
            <a:ext cx="7200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5508104" y="4437112"/>
            <a:ext cx="216024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クラスタリング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クラスタリングとは</a:t>
            </a:r>
            <a:r>
              <a:rPr lang="en-US" altLang="ja-JP" dirty="0" smtClean="0"/>
              <a:t>?</a:t>
            </a:r>
          </a:p>
          <a:p>
            <a:r>
              <a:rPr lang="ja-JP" altLang="en-US" dirty="0" smtClean="0"/>
              <a:t>アルゴリズム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階層的クラスタリング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k</a:t>
            </a:r>
            <a:r>
              <a:rPr lang="ja-JP" altLang="en-US" dirty="0" smtClean="0"/>
              <a:t>平均法クラスタリング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キャノピークラスタリング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33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クラスタリングとは</a:t>
            </a:r>
            <a:r>
              <a:rPr lang="en-US" altLang="ja-JP" sz="4000" dirty="0" smtClean="0"/>
              <a:t>?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複数のアイテムを、その属性からグループに分けること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マーケティングで、顧客の分析に使う</a:t>
            </a:r>
            <a:endParaRPr lang="en-US" altLang="ja-JP" dirty="0" smtClean="0"/>
          </a:p>
          <a:p>
            <a:r>
              <a:rPr lang="ja-JP" altLang="en-US" dirty="0" smtClean="0"/>
              <a:t>後述の分類と異なる点は、正解がないこと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教師なし学習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34</a:t>
            </a:fld>
            <a:endParaRPr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5436096" y="4077072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5436096" y="6165304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92080" y="378904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</a:t>
            </a:r>
            <a:endParaRPr kumimoji="1" lang="ja-JP" altLang="en-US" sz="1400" dirty="0"/>
          </a:p>
        </p:txBody>
      </p:sp>
      <p:sp>
        <p:nvSpPr>
          <p:cNvPr id="15" name="円/楕円 14"/>
          <p:cNvSpPr/>
          <p:nvPr/>
        </p:nvSpPr>
        <p:spPr>
          <a:xfrm>
            <a:off x="5796136" y="5589240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28384" y="602128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19" name="円/楕円 18"/>
          <p:cNvSpPr/>
          <p:nvPr/>
        </p:nvSpPr>
        <p:spPr>
          <a:xfrm>
            <a:off x="5940152" y="5373216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6300192" y="5661248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7308304" y="5229200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6732240" y="4365104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6372200" y="4221088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6660232" y="4149080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7308304" y="5445224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7668344" y="5229200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7380312" y="5661248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300192" y="6021288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228184" y="5445224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300192" y="4005064"/>
            <a:ext cx="720080" cy="6480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7236296" y="5085184"/>
            <a:ext cx="720080" cy="79208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5724128" y="5301208"/>
            <a:ext cx="864096" cy="9361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下矢印 97"/>
          <p:cNvSpPr/>
          <p:nvPr/>
        </p:nvSpPr>
        <p:spPr>
          <a:xfrm>
            <a:off x="7236296" y="4293096"/>
            <a:ext cx="432048" cy="36004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下矢印 96"/>
          <p:cNvSpPr/>
          <p:nvPr/>
        </p:nvSpPr>
        <p:spPr>
          <a:xfrm>
            <a:off x="7236296" y="2492896"/>
            <a:ext cx="432048" cy="36004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階層的クラスタリング </a:t>
            </a:r>
            <a:r>
              <a:rPr lang="en-US" altLang="ja-JP" sz="2800" dirty="0" smtClean="0"/>
              <a:t>(1/2)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最も近い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つを</a:t>
            </a:r>
            <a:r>
              <a:rPr lang="ja-JP" altLang="en-US" dirty="0" smtClean="0"/>
              <a:t>グループ化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重心間の距離</a:t>
            </a:r>
            <a:endParaRPr lang="en-US" altLang="ja-JP" dirty="0" smtClean="0"/>
          </a:p>
          <a:p>
            <a:r>
              <a:rPr lang="ja-JP" altLang="en-US" dirty="0" smtClean="0"/>
              <a:t>デンドログラムで可視化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距離がわかる、比較できる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35</a:t>
            </a:fld>
            <a:endParaRPr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6372200" y="1124744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516216" y="1556792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7308304" y="1124744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452320" y="2060848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8100392" y="1700808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228184" y="980728"/>
            <a:ext cx="2448272" cy="158417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/>
          <p:cNvGrpSpPr/>
          <p:nvPr/>
        </p:nvGrpSpPr>
        <p:grpSpPr>
          <a:xfrm>
            <a:off x="6228184" y="2780928"/>
            <a:ext cx="2448272" cy="1584176"/>
            <a:chOff x="6228184" y="548680"/>
            <a:chExt cx="2448272" cy="1584176"/>
          </a:xfrm>
        </p:grpSpPr>
        <p:sp>
          <p:nvSpPr>
            <p:cNvPr id="28" name="角丸四角形 27"/>
            <p:cNvSpPr/>
            <p:nvPr/>
          </p:nvSpPr>
          <p:spPr>
            <a:xfrm>
              <a:off x="6372200" y="692696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6516216" y="1124744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2</a:t>
              </a:r>
              <a:endParaRPr kumimoji="1" lang="ja-JP" altLang="en-US" dirty="0"/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7308304" y="692696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3</a:t>
              </a: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7452320" y="1628800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4</a:t>
              </a: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8100392" y="1268760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5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6228184" y="548680"/>
              <a:ext cx="244827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6228184" y="4581128"/>
            <a:ext cx="2448272" cy="1584176"/>
            <a:chOff x="6228184" y="548680"/>
            <a:chExt cx="2448272" cy="1584176"/>
          </a:xfrm>
        </p:grpSpPr>
        <p:sp>
          <p:nvSpPr>
            <p:cNvPr id="35" name="角丸四角形 34"/>
            <p:cNvSpPr/>
            <p:nvPr/>
          </p:nvSpPr>
          <p:spPr>
            <a:xfrm>
              <a:off x="6372200" y="692696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6516216" y="1124744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2</a:t>
              </a:r>
              <a:endParaRPr kumimoji="1" lang="ja-JP" altLang="en-US" dirty="0"/>
            </a:p>
          </p:txBody>
        </p:sp>
        <p:sp>
          <p:nvSpPr>
            <p:cNvPr id="37" name="角丸四角形 36"/>
            <p:cNvSpPr/>
            <p:nvPr/>
          </p:nvSpPr>
          <p:spPr>
            <a:xfrm>
              <a:off x="7308304" y="692696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3</a:t>
              </a:r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7452320" y="1628800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4</a:t>
              </a:r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8100392" y="1268760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5</a:t>
              </a: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228184" y="548680"/>
              <a:ext cx="244827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角丸四角形 41"/>
          <p:cNvSpPr/>
          <p:nvPr/>
        </p:nvSpPr>
        <p:spPr>
          <a:xfrm>
            <a:off x="6300192" y="1052736"/>
            <a:ext cx="720080" cy="9361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6300192" y="2852936"/>
            <a:ext cx="720080" cy="9361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7380312" y="3429000"/>
            <a:ext cx="1224136" cy="86409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7380312" y="5229200"/>
            <a:ext cx="1224136" cy="86409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/>
          <p:cNvSpPr/>
          <p:nvPr/>
        </p:nvSpPr>
        <p:spPr>
          <a:xfrm>
            <a:off x="6300192" y="4653136"/>
            <a:ext cx="1512168" cy="9361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4139952" y="3789040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139952" y="4365104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4139952" y="4941168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4139952" y="5517232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4139952" y="6093296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cxnSp>
        <p:nvCxnSpPr>
          <p:cNvPr id="56" name="直線コネクタ 55"/>
          <p:cNvCxnSpPr>
            <a:endCxn id="50" idx="1"/>
          </p:cNvCxnSpPr>
          <p:nvPr/>
        </p:nvCxnSpPr>
        <p:spPr>
          <a:xfrm>
            <a:off x="3275856" y="4221088"/>
            <a:ext cx="864096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endCxn id="49" idx="1"/>
          </p:cNvCxnSpPr>
          <p:nvPr/>
        </p:nvCxnSpPr>
        <p:spPr>
          <a:xfrm flipV="1">
            <a:off x="3275856" y="3969060"/>
            <a:ext cx="864096" cy="2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2483768" y="6021288"/>
            <a:ext cx="1656184" cy="2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2483768" y="5697252"/>
            <a:ext cx="1656184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1835696" y="4653136"/>
            <a:ext cx="2304256" cy="468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1835696" y="4221088"/>
            <a:ext cx="144016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V="1">
            <a:off x="827584" y="4653136"/>
            <a:ext cx="1008112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827584" y="5301208"/>
            <a:ext cx="1656184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円/楕円 86"/>
          <p:cNvSpPr/>
          <p:nvPr/>
        </p:nvSpPr>
        <p:spPr>
          <a:xfrm>
            <a:off x="3203848" y="4149080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1763688" y="4581128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2483768" y="5949280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755576" y="5229200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右矢印 90"/>
          <p:cNvSpPr/>
          <p:nvPr/>
        </p:nvSpPr>
        <p:spPr>
          <a:xfrm flipH="1">
            <a:off x="4932040" y="4869160"/>
            <a:ext cx="792088" cy="6480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6588224" y="1412776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7956376" y="3789040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7956376" y="5589240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6588224" y="3212976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7020272" y="5013176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611560" y="3717032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デンドログラム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階層的クラスタリング </a:t>
            </a:r>
            <a:r>
              <a:rPr lang="en-US" altLang="ja-JP" sz="2800" dirty="0" smtClean="0"/>
              <a:t>(2/2)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計算量が多い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グループ化の度に距離の計算が必要</a:t>
            </a:r>
            <a:endParaRPr lang="en-US" altLang="ja-JP" dirty="0" smtClean="0"/>
          </a:p>
          <a:p>
            <a:r>
              <a:rPr lang="ja-JP" altLang="en-US" dirty="0" smtClean="0"/>
              <a:t>どの階層を使えばよいか、判断が難しい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36</a:t>
            </a:fld>
            <a:endParaRPr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8028384" y="3573016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8028384" y="4149080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8028384" y="4725144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8028384" y="5301208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8028384" y="5877272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cxnSp>
        <p:nvCxnSpPr>
          <p:cNvPr id="56" name="直線コネクタ 55"/>
          <p:cNvCxnSpPr>
            <a:endCxn id="50" idx="1"/>
          </p:cNvCxnSpPr>
          <p:nvPr/>
        </p:nvCxnSpPr>
        <p:spPr>
          <a:xfrm>
            <a:off x="7164288" y="4005064"/>
            <a:ext cx="864096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endCxn id="49" idx="1"/>
          </p:cNvCxnSpPr>
          <p:nvPr/>
        </p:nvCxnSpPr>
        <p:spPr>
          <a:xfrm flipV="1">
            <a:off x="7164288" y="3753036"/>
            <a:ext cx="864096" cy="2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6372200" y="5805264"/>
            <a:ext cx="1656184" cy="2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6372200" y="5481228"/>
            <a:ext cx="1656184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5724128" y="4437112"/>
            <a:ext cx="2304256" cy="468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5724128" y="4005064"/>
            <a:ext cx="144016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V="1">
            <a:off x="4716016" y="4437112"/>
            <a:ext cx="1008112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4716016" y="5085184"/>
            <a:ext cx="1656184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円/楕円 86"/>
          <p:cNvSpPr/>
          <p:nvPr/>
        </p:nvSpPr>
        <p:spPr>
          <a:xfrm>
            <a:off x="7092280" y="3933056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5652120" y="4365104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6372200" y="5733256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4644008" y="5013176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>
            <a:off x="7596336" y="3356992"/>
            <a:ext cx="0" cy="3024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6804248" y="3356992"/>
            <a:ext cx="0" cy="3024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012160" y="3356992"/>
            <a:ext cx="0" cy="3024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5148064" y="3356992"/>
            <a:ext cx="0" cy="3024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右中かっこ 71"/>
          <p:cNvSpPr/>
          <p:nvPr/>
        </p:nvSpPr>
        <p:spPr>
          <a:xfrm rot="16200000">
            <a:off x="6048164" y="1808820"/>
            <a:ext cx="576064" cy="2808312"/>
          </a:xfrm>
          <a:prstGeom prst="rightBrace">
            <a:avLst>
              <a:gd name="adj1" fmla="val 8333"/>
              <a:gd name="adj2" fmla="val 505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右矢印 157"/>
          <p:cNvSpPr/>
          <p:nvPr/>
        </p:nvSpPr>
        <p:spPr>
          <a:xfrm>
            <a:off x="3059832" y="4941168"/>
            <a:ext cx="360040" cy="36004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右矢印 158"/>
          <p:cNvSpPr/>
          <p:nvPr/>
        </p:nvSpPr>
        <p:spPr>
          <a:xfrm>
            <a:off x="5724128" y="4941168"/>
            <a:ext cx="360040" cy="36004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k</a:t>
            </a:r>
            <a:r>
              <a:rPr lang="ja-JP" altLang="en-US" sz="4000" dirty="0" smtClean="0"/>
              <a:t>平均法クラスタリング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非階層的クラスタリングのひとつ</a:t>
            </a:r>
            <a:endParaRPr lang="en-US" altLang="ja-JP" dirty="0" smtClean="0"/>
          </a:p>
          <a:p>
            <a:r>
              <a:rPr lang="ja-JP" altLang="en-US" dirty="0" smtClean="0"/>
              <a:t>重心が移動しなくなるまで以下を繰り返す</a:t>
            </a:r>
            <a:endParaRPr lang="en-US" altLang="ja-JP" sz="2400" dirty="0" smtClean="0"/>
          </a:p>
          <a:p>
            <a:pPr lvl="1"/>
            <a:r>
              <a:rPr lang="ja-JP" altLang="en-US" dirty="0" smtClean="0"/>
              <a:t>クラスタ数</a:t>
            </a:r>
            <a:r>
              <a:rPr lang="en-US" altLang="ja-JP" dirty="0" smtClean="0"/>
              <a:t>k</a:t>
            </a:r>
            <a:r>
              <a:rPr lang="ja-JP" altLang="en-US" dirty="0" smtClean="0"/>
              <a:t>を決め、ランダムに点</a:t>
            </a:r>
            <a:r>
              <a:rPr lang="en-US" altLang="ja-JP" dirty="0" smtClean="0"/>
              <a:t>(</a:t>
            </a:r>
            <a:r>
              <a:rPr lang="ja-JP" altLang="en-US" dirty="0" smtClean="0"/>
              <a:t>重心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を置く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アイテムを、最も近い重心に割り当てる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平均を新たな重心とする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37</a:t>
            </a:fld>
            <a:endParaRPr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827584" y="4437112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971600" y="4869160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1763688" y="4437112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1907704" y="5373216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</a:p>
        </p:txBody>
      </p:sp>
      <p:sp>
        <p:nvSpPr>
          <p:cNvPr id="58" name="角丸四角形 57"/>
          <p:cNvSpPr/>
          <p:nvPr/>
        </p:nvSpPr>
        <p:spPr>
          <a:xfrm>
            <a:off x="2555776" y="5013176"/>
            <a:ext cx="43204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</a:p>
        </p:txBody>
      </p:sp>
      <p:sp>
        <p:nvSpPr>
          <p:cNvPr id="59" name="正方形/長方形 58"/>
          <p:cNvSpPr/>
          <p:nvPr/>
        </p:nvSpPr>
        <p:spPr>
          <a:xfrm>
            <a:off x="683568" y="4293096"/>
            <a:ext cx="2448272" cy="158417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1835696" y="5301208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1547664" y="4365104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" name="グループ化 62"/>
          <p:cNvGrpSpPr/>
          <p:nvPr/>
        </p:nvGrpSpPr>
        <p:grpSpPr>
          <a:xfrm>
            <a:off x="3347864" y="4293096"/>
            <a:ext cx="2448272" cy="1584176"/>
            <a:chOff x="6228184" y="548680"/>
            <a:chExt cx="2448272" cy="1584176"/>
          </a:xfrm>
        </p:grpSpPr>
        <p:sp>
          <p:nvSpPr>
            <p:cNvPr id="64" name="角丸四角形 63"/>
            <p:cNvSpPr/>
            <p:nvPr/>
          </p:nvSpPr>
          <p:spPr>
            <a:xfrm>
              <a:off x="6372200" y="692696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6516216" y="1124744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2</a:t>
              </a:r>
              <a:endParaRPr kumimoji="1" lang="ja-JP" altLang="en-US" dirty="0"/>
            </a:p>
          </p:txBody>
        </p:sp>
        <p:sp>
          <p:nvSpPr>
            <p:cNvPr id="68" name="角丸四角形 67"/>
            <p:cNvSpPr/>
            <p:nvPr/>
          </p:nvSpPr>
          <p:spPr>
            <a:xfrm>
              <a:off x="7308304" y="692696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3</a:t>
              </a:r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452320" y="1628800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4</a:t>
              </a:r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8100392" y="1268760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5</a:t>
              </a: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6228184" y="548680"/>
              <a:ext cx="244827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円/楕円 75"/>
          <p:cNvSpPr/>
          <p:nvPr/>
        </p:nvSpPr>
        <p:spPr>
          <a:xfrm>
            <a:off x="4139952" y="4509120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4427984" y="5157192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8" name="グループ化 77"/>
          <p:cNvGrpSpPr/>
          <p:nvPr/>
        </p:nvGrpSpPr>
        <p:grpSpPr>
          <a:xfrm>
            <a:off x="6012160" y="4293096"/>
            <a:ext cx="2448272" cy="1584176"/>
            <a:chOff x="6228184" y="548680"/>
            <a:chExt cx="2448272" cy="1584176"/>
          </a:xfrm>
        </p:grpSpPr>
        <p:sp>
          <p:nvSpPr>
            <p:cNvPr id="79" name="角丸四角形 78"/>
            <p:cNvSpPr/>
            <p:nvPr/>
          </p:nvSpPr>
          <p:spPr>
            <a:xfrm>
              <a:off x="6372200" y="692696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80" name="角丸四角形 79"/>
            <p:cNvSpPr/>
            <p:nvPr/>
          </p:nvSpPr>
          <p:spPr>
            <a:xfrm>
              <a:off x="6516216" y="1124744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2</a:t>
              </a:r>
              <a:endParaRPr kumimoji="1" lang="ja-JP" altLang="en-US" dirty="0"/>
            </a:p>
          </p:txBody>
        </p:sp>
        <p:sp>
          <p:nvSpPr>
            <p:cNvPr id="81" name="角丸四角形 80"/>
            <p:cNvSpPr/>
            <p:nvPr/>
          </p:nvSpPr>
          <p:spPr>
            <a:xfrm>
              <a:off x="7308304" y="692696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3</a:t>
              </a:r>
            </a:p>
          </p:txBody>
        </p:sp>
        <p:sp>
          <p:nvSpPr>
            <p:cNvPr id="83" name="角丸四角形 82"/>
            <p:cNvSpPr/>
            <p:nvPr/>
          </p:nvSpPr>
          <p:spPr>
            <a:xfrm>
              <a:off x="7452320" y="1628800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4</a:t>
              </a:r>
            </a:p>
          </p:txBody>
        </p:sp>
        <p:sp>
          <p:nvSpPr>
            <p:cNvPr id="85" name="角丸四角形 84"/>
            <p:cNvSpPr/>
            <p:nvPr/>
          </p:nvSpPr>
          <p:spPr>
            <a:xfrm>
              <a:off x="8100392" y="1268760"/>
              <a:ext cx="432048" cy="3600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5</a:t>
              </a: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6228184" y="548680"/>
              <a:ext cx="244827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円/楕円 92"/>
          <p:cNvSpPr/>
          <p:nvPr/>
        </p:nvSpPr>
        <p:spPr>
          <a:xfrm>
            <a:off x="7740352" y="5301208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6804248" y="4725144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95"/>
          <p:cNvCxnSpPr>
            <a:stCxn id="62" idx="2"/>
            <a:endCxn id="47" idx="3"/>
          </p:cNvCxnSpPr>
          <p:nvPr/>
        </p:nvCxnSpPr>
        <p:spPr>
          <a:xfrm flipH="1">
            <a:off x="1259632" y="4437112"/>
            <a:ext cx="288032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61" idx="0"/>
            <a:endCxn id="48" idx="2"/>
          </p:cNvCxnSpPr>
          <p:nvPr/>
        </p:nvCxnSpPr>
        <p:spPr>
          <a:xfrm flipH="1" flipV="1">
            <a:off x="1187624" y="5229200"/>
            <a:ext cx="72008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62" idx="5"/>
            <a:endCxn id="54" idx="1"/>
          </p:cNvCxnSpPr>
          <p:nvPr/>
        </p:nvCxnSpPr>
        <p:spPr>
          <a:xfrm>
            <a:off x="1670589" y="4488029"/>
            <a:ext cx="93099" cy="129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61" idx="6"/>
            <a:endCxn id="55" idx="1"/>
          </p:cNvCxnSpPr>
          <p:nvPr/>
        </p:nvCxnSpPr>
        <p:spPr>
          <a:xfrm flipH="1">
            <a:off x="1907704" y="5373216"/>
            <a:ext cx="72008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61" idx="7"/>
            <a:endCxn id="58" idx="1"/>
          </p:cNvCxnSpPr>
          <p:nvPr/>
        </p:nvCxnSpPr>
        <p:spPr>
          <a:xfrm flipV="1">
            <a:off x="1958621" y="5193196"/>
            <a:ext cx="597155" cy="129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76" idx="3"/>
            <a:endCxn id="64" idx="3"/>
          </p:cNvCxnSpPr>
          <p:nvPr/>
        </p:nvCxnSpPr>
        <p:spPr>
          <a:xfrm flipH="1" flipV="1">
            <a:off x="3923928" y="4617132"/>
            <a:ext cx="237115" cy="14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>
            <a:stCxn id="76" idx="6"/>
            <a:endCxn id="68" idx="1"/>
          </p:cNvCxnSpPr>
          <p:nvPr/>
        </p:nvCxnSpPr>
        <p:spPr>
          <a:xfrm>
            <a:off x="4283968" y="4581128"/>
            <a:ext cx="14401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>
            <a:stCxn id="76" idx="4"/>
            <a:endCxn id="67" idx="3"/>
          </p:cNvCxnSpPr>
          <p:nvPr/>
        </p:nvCxnSpPr>
        <p:spPr>
          <a:xfrm flipH="1">
            <a:off x="4067944" y="4653136"/>
            <a:ext cx="14401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77" idx="4"/>
            <a:endCxn id="69" idx="0"/>
          </p:cNvCxnSpPr>
          <p:nvPr/>
        </p:nvCxnSpPr>
        <p:spPr>
          <a:xfrm>
            <a:off x="4499992" y="5301208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>
            <a:stCxn id="77" idx="7"/>
            <a:endCxn id="71" idx="1"/>
          </p:cNvCxnSpPr>
          <p:nvPr/>
        </p:nvCxnSpPr>
        <p:spPr>
          <a:xfrm>
            <a:off x="4550909" y="5178283"/>
            <a:ext cx="669163" cy="14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k</a:t>
            </a:r>
            <a:r>
              <a:rPr lang="ja-JP" altLang="en-US" sz="4000" dirty="0" smtClean="0"/>
              <a:t>平均法クラスタリングの例 </a:t>
            </a:r>
            <a:r>
              <a:rPr lang="en-US" altLang="ja-JP" sz="2800" dirty="0" smtClean="0"/>
              <a:t>(1/5)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mahout</a:t>
            </a:r>
            <a:r>
              <a:rPr lang="ja-JP" altLang="en-US" dirty="0" smtClean="0"/>
              <a:t>コマンドによる実行</a:t>
            </a:r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$ mahout </a:t>
            </a:r>
            <a:r>
              <a:rPr lang="en-US" altLang="ja-JP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kmeans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 \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distanceMeasure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ja-JP" altLang="en-US" sz="2200" u="sng" dirty="0" smtClean="0">
                <a:latin typeface="Courier New" pitchFamily="49" charset="0"/>
                <a:cs typeface="Courier New" pitchFamily="49" charset="0"/>
              </a:rPr>
              <a:t>アイテム間の距離算出に使うクラス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--input </a:t>
            </a:r>
            <a:r>
              <a:rPr lang="ja-JP" altLang="en-US" sz="2200" u="sng" dirty="0" smtClean="0">
                <a:latin typeface="Courier New" pitchFamily="49" charset="0"/>
                <a:cs typeface="Courier New" pitchFamily="49" charset="0"/>
              </a:rPr>
              <a:t>入力データ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--output </a:t>
            </a:r>
            <a:r>
              <a:rPr lang="ja-JP" altLang="en-US" sz="2200" u="sng" dirty="0" smtClean="0">
                <a:latin typeface="Courier New" pitchFamily="49" charset="0"/>
                <a:cs typeface="Courier New" pitchFamily="49" charset="0"/>
              </a:rPr>
              <a:t>出力ディレクトリ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--clusters </a:t>
            </a:r>
            <a:r>
              <a:rPr lang="ja-JP" altLang="en-US" sz="2200" u="sng" dirty="0" smtClean="0">
                <a:latin typeface="Courier New" pitchFamily="49" charset="0"/>
                <a:cs typeface="Courier New" pitchFamily="49" charset="0"/>
              </a:rPr>
              <a:t>クラスタの初期位置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\</a:t>
            </a:r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convergenceDelta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ja-JP" altLang="en-US" sz="2200" u="sng" dirty="0" smtClean="0">
                <a:latin typeface="Courier New" pitchFamily="49" charset="0"/>
                <a:cs typeface="Courier New" pitchFamily="49" charset="0"/>
              </a:rPr>
              <a:t>重心の移動距離の閾値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numClusters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ja-JP" altLang="en-US" sz="2200" u="sng" dirty="0" smtClean="0">
                <a:latin typeface="Courier New" pitchFamily="49" charset="0"/>
                <a:cs typeface="Courier New" pitchFamily="49" charset="0"/>
              </a:rPr>
              <a:t>クラスタ数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ja-JP" altLang="en-US" sz="2200" u="sng" dirty="0" smtClean="0">
                <a:latin typeface="Courier New" pitchFamily="49" charset="0"/>
                <a:cs typeface="Courier New" pitchFamily="49" charset="0"/>
              </a:rPr>
              <a:t>最大反復回数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--clustering</a:t>
            </a:r>
          </a:p>
          <a:p>
            <a:pPr>
              <a:buNone/>
            </a:pPr>
            <a:endParaRPr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38</a:t>
            </a:fld>
            <a:endParaRPr lang="ja-JP" altLang="en-US"/>
          </a:p>
        </p:txBody>
      </p:sp>
      <p:cxnSp>
        <p:nvCxnSpPr>
          <p:cNvPr id="45" name="直線矢印コネクタ 44"/>
          <p:cNvCxnSpPr>
            <a:stCxn id="46" idx="1"/>
          </p:cNvCxnSpPr>
          <p:nvPr/>
        </p:nvCxnSpPr>
        <p:spPr>
          <a:xfrm flipH="1" flipV="1">
            <a:off x="3923928" y="2780928"/>
            <a:ext cx="2952328" cy="487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876256" y="2852936"/>
            <a:ext cx="2021707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が番号</a:t>
            </a:r>
            <a:r>
              <a:rPr kumimoji="1" lang="en-US" altLang="ja-JP" sz="1600" dirty="0" smtClean="0"/>
              <a:t>(Long),</a:t>
            </a:r>
          </a:p>
          <a:p>
            <a:r>
              <a:rPr lang="en-US" altLang="ja-JP" sz="1600" dirty="0" smtClean="0"/>
              <a:t>value</a:t>
            </a:r>
            <a:r>
              <a:rPr lang="ja-JP" altLang="en-US" sz="1600" dirty="0" smtClean="0"/>
              <a:t>が座標</a:t>
            </a:r>
            <a:r>
              <a:rPr lang="en-US" altLang="ja-JP" sz="1600" dirty="0" smtClean="0"/>
              <a:t>(Vector)</a:t>
            </a:r>
          </a:p>
          <a:p>
            <a:r>
              <a:rPr kumimoji="1" lang="ja-JP" altLang="en-US" sz="1600" dirty="0" smtClean="0"/>
              <a:t>のシーケンスファイル</a:t>
            </a:r>
            <a:endParaRPr kumimoji="1" lang="ja-JP" altLang="en-US" sz="16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76256" y="4509120"/>
            <a:ext cx="2021707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が名前</a:t>
            </a:r>
            <a:r>
              <a:rPr kumimoji="1" lang="en-US" altLang="ja-JP" sz="1600" dirty="0" smtClean="0"/>
              <a:t>(Text),</a:t>
            </a:r>
          </a:p>
          <a:p>
            <a:r>
              <a:rPr lang="en-US" altLang="ja-JP" sz="1600" dirty="0" smtClean="0"/>
              <a:t>value</a:t>
            </a:r>
            <a:r>
              <a:rPr lang="ja-JP" altLang="en-US" sz="1600" dirty="0" smtClean="0"/>
              <a:t>が</a:t>
            </a:r>
            <a:r>
              <a:rPr lang="en-US" altLang="ja-JP" sz="1600" dirty="0" err="1" smtClean="0"/>
              <a:t>Kluster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のシーケンスファイル</a:t>
            </a:r>
            <a:endParaRPr kumimoji="1" lang="ja-JP" altLang="en-US" sz="1600" dirty="0"/>
          </a:p>
        </p:txBody>
      </p:sp>
      <p:cxnSp>
        <p:nvCxnSpPr>
          <p:cNvPr id="66" name="直線矢印コネクタ 65"/>
          <p:cNvCxnSpPr/>
          <p:nvPr/>
        </p:nvCxnSpPr>
        <p:spPr>
          <a:xfrm flipH="1" flipV="1">
            <a:off x="5724128" y="3645025"/>
            <a:ext cx="2160240" cy="144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endCxn id="48" idx="0"/>
          </p:cNvCxnSpPr>
          <p:nvPr/>
        </p:nvCxnSpPr>
        <p:spPr>
          <a:xfrm>
            <a:off x="7884368" y="3789040"/>
            <a:ext cx="2742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Mahout</a:t>
            </a:r>
            <a:r>
              <a:rPr lang="ja-JP" altLang="en-US" sz="4000" dirty="0" smtClean="0"/>
              <a:t>の概要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機械学習とは</a:t>
            </a:r>
            <a:r>
              <a:rPr lang="en-US" altLang="ja-JP" dirty="0" smtClean="0"/>
              <a:t>?</a:t>
            </a:r>
          </a:p>
          <a:p>
            <a:r>
              <a:rPr lang="en-US" altLang="ja-JP" dirty="0" smtClean="0"/>
              <a:t>Mahout</a:t>
            </a:r>
            <a:r>
              <a:rPr lang="ja-JP" altLang="en-US" dirty="0" smtClean="0"/>
              <a:t>とは</a:t>
            </a:r>
            <a:r>
              <a:rPr lang="en-US" altLang="ja-JP" dirty="0" smtClean="0"/>
              <a:t>?</a:t>
            </a:r>
          </a:p>
          <a:p>
            <a:r>
              <a:rPr lang="en-US" altLang="ja-JP" dirty="0" err="1" smtClean="0"/>
              <a:t>Hadoop</a:t>
            </a:r>
            <a:r>
              <a:rPr lang="ja-JP" altLang="en-US" dirty="0" smtClean="0"/>
              <a:t>による分散処理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3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k</a:t>
            </a:r>
            <a:r>
              <a:rPr lang="ja-JP" altLang="en-US" sz="4000" dirty="0" smtClean="0"/>
              <a:t>平均法クラスタリングの例 </a:t>
            </a:r>
            <a:r>
              <a:rPr lang="en-US" altLang="ja-JP" sz="2800" dirty="0" smtClean="0"/>
              <a:t>(2/5)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入力データの作成</a:t>
            </a:r>
            <a:endParaRPr lang="en-US" altLang="ja-JP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$ cp /home/courseware/mahout/points.csv .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$ /home/courseware/mahout/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ConvertPoints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points.csv  mahout-data/points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$ mahout </a:t>
            </a:r>
            <a:r>
              <a:rPr lang="en-US" altLang="ja-JP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seqdumper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–-input  mahout-data/points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Key: 0: Value: {1:1.0}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Key: 1: Value: {0:1.0,1:1.0}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Key: 2: Value: {0:2.0,1:1.0}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Key: 3: Value: {0:1.0,1:9.0}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Key: 4: Value: {0:2.0,1:9.0}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Key: 5: Value: {0:2.0,1:10.0}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Key: 6: Value: {0:9.0,1:5.0}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Key: 7: Value: {0:10.0,1:6.0}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Key: 8: Value: {0:11.0,1:6.0}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Key: 9: Value: {0:10.0,1:7.0}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39</a:t>
            </a:fld>
            <a:endParaRPr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932040" y="2780928"/>
            <a:ext cx="0" cy="3456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932040" y="6237312"/>
            <a:ext cx="3600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4932040" y="594928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932040" y="5661248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932040" y="5373216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932040" y="5085184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932040" y="4797152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932040" y="450912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4932040" y="4221088"/>
            <a:ext cx="3168352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932040" y="3933056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932040" y="3645024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932040" y="3356992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932040" y="306896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22007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508104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5796136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084168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6372200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66023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6948264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7236296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7524328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7812360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4860032" y="587727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5148064" y="587727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5436096" y="587727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5148064" y="357301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5436096" y="357301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5436096" y="3284984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7452320" y="4725144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7740352" y="443711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>
            <a:off x="810039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/楕円 57"/>
          <p:cNvSpPr/>
          <p:nvPr/>
        </p:nvSpPr>
        <p:spPr>
          <a:xfrm>
            <a:off x="8028384" y="443711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7740352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k</a:t>
            </a:r>
            <a:r>
              <a:rPr lang="ja-JP" altLang="en-US" sz="4000" dirty="0" smtClean="0"/>
              <a:t>平均法クラスタリングの例 </a:t>
            </a:r>
            <a:r>
              <a:rPr lang="en-US" altLang="ja-JP" sz="2800" dirty="0" smtClean="0"/>
              <a:t>(3/5)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クラスタの初期位置の作成</a:t>
            </a:r>
            <a:endParaRPr lang="en-US" altLang="ja-JP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$ cp /home/courseware/mahout/clusters.csv .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$ /home/courseware/mahout/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ConvertClusters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clusters.csv  mahout-data/clusters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$ mahout </a:t>
            </a:r>
            <a:r>
              <a:rPr lang="en-US" altLang="ja-JP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seqdumper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–-input  mahout-data/clusters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Key: CL-0: Value: CL-0{n=0 c=[2.000, 2.000] r=[]}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Key: CL-1: Value: CL-1{n=0 c=[5.000, 5.000] r=[]}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Key: CL-2: Value: CL-2{n=0 c=[8.000, 8.000] r=[]}</a:t>
            </a:r>
          </a:p>
          <a:p>
            <a:pPr>
              <a:buNone/>
            </a:pPr>
            <a:endParaRPr lang="en-US" altLang="ja-JP" sz="1600" dirty="0" smtClean="0">
              <a:latin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40</a:t>
            </a:fld>
            <a:endParaRPr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932040" y="2780928"/>
            <a:ext cx="0" cy="3456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932040" y="6237312"/>
            <a:ext cx="3600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4932040" y="594928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932040" y="5661248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932040" y="5373216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932040" y="5085184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932040" y="4797152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932040" y="450912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4932040" y="4221088"/>
            <a:ext cx="3168352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932040" y="3933056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932040" y="3645024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932040" y="3356992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932040" y="306896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22007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508104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5796136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084168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6372200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66023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6948264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7236296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7524328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7812360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810039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/楕円 60"/>
          <p:cNvSpPr/>
          <p:nvPr/>
        </p:nvSpPr>
        <p:spPr>
          <a:xfrm>
            <a:off x="5436096" y="5589240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6300192" y="4725144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7452320" y="3573016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k</a:t>
            </a:r>
            <a:r>
              <a:rPr lang="ja-JP" altLang="en-US" sz="4000" dirty="0" smtClean="0"/>
              <a:t>平均法クラスタリングの例 </a:t>
            </a:r>
            <a:r>
              <a:rPr lang="en-US" altLang="ja-JP" sz="2800" dirty="0" smtClean="0"/>
              <a:t>(4/5)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mahout</a:t>
            </a:r>
            <a:r>
              <a:rPr lang="ja-JP" altLang="en-US" dirty="0" smtClean="0"/>
              <a:t>コマンドによる実行</a:t>
            </a:r>
            <a:endParaRPr lang="en-US" altLang="ja-JP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$ mahout </a:t>
            </a:r>
            <a:r>
              <a:rPr lang="en-US" altLang="ja-JP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kmeans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distanceMeasure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org.apache.mahout.common.distance.EuclideanDistanceMeasure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--input mahout-data/points \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--output mahout-data/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kmoutput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--clusters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mahout-data/clusters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convergenceDelta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0.001 \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numClusters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3 \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10 \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--clustering</a:t>
            </a:r>
          </a:p>
          <a:p>
            <a:pPr>
              <a:buNone/>
            </a:pPr>
            <a:endParaRPr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41</a:t>
            </a:fld>
            <a:endParaRPr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932040" y="2780928"/>
            <a:ext cx="0" cy="3456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932040" y="6237312"/>
            <a:ext cx="3600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4932040" y="594928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932040" y="5661248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932040" y="5373216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932040" y="5085184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932040" y="4797152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932040" y="450912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4932040" y="4221088"/>
            <a:ext cx="3168352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932040" y="3933056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932040" y="3645024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932040" y="3356992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932040" y="306896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22007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508104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5796136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084168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6372200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66023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6948264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7236296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7524328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7812360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4860032" y="587727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5148064" y="587727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5436096" y="587727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5148064" y="357301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5436096" y="357301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5436096" y="3284984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7452320" y="4725144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7740352" y="443711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>
            <a:off x="810039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/楕円 57"/>
          <p:cNvSpPr/>
          <p:nvPr/>
        </p:nvSpPr>
        <p:spPr>
          <a:xfrm>
            <a:off x="8028384" y="443711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7740352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5436096" y="5589240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6300192" y="4725144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7452320" y="3573016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>
          <a:xfrm>
            <a:off x="4788024" y="5805264"/>
            <a:ext cx="936104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308304" y="4077072"/>
            <a:ext cx="1008112" cy="864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5076056" y="3212976"/>
            <a:ext cx="64807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755576" y="4437112"/>
            <a:ext cx="3312368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755576" y="2132856"/>
            <a:ext cx="4104456" cy="11521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k</a:t>
            </a:r>
            <a:r>
              <a:rPr lang="ja-JP" altLang="en-US" sz="4000" dirty="0" smtClean="0"/>
              <a:t>平均法クラスタリングの例 </a:t>
            </a:r>
            <a:r>
              <a:rPr lang="en-US" altLang="ja-JP" sz="2800" dirty="0" smtClean="0"/>
              <a:t>(5/5)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実行結果の確認</a:t>
            </a:r>
            <a:endParaRPr lang="en-US" altLang="ja-JP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$ mahout </a:t>
            </a:r>
            <a:r>
              <a:rPr lang="en-US" altLang="ja-JP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seqdumper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–-input mahout-data/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kmoutput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ja-JP" sz="1600" b="1" dirty="0" err="1" smtClean="0">
                <a:latin typeface="Courier New" pitchFamily="49" charset="0"/>
                <a:cs typeface="Courier New" pitchFamily="49" charset="0"/>
              </a:rPr>
              <a:t>clusteredPoints</a:t>
            </a:r>
            <a:endParaRPr lang="en-US" altLang="ja-JP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Key: 2: Value: 1.0: [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1:1.00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Key: 2: Value: 1.0: [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1.00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1.00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Key: 2: Value: 1.0: [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2.00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1.00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Key: 4: Value: 1.0: [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1.00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9.00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….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$ mahout </a:t>
            </a:r>
            <a:r>
              <a:rPr lang="en-US" altLang="ja-JP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clusterdump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	--input mahout-data/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kmoutput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/\</a:t>
            </a:r>
          </a:p>
          <a:p>
            <a:pPr>
              <a:buNone/>
            </a:pPr>
            <a:r>
              <a:rPr lang="en-US" altLang="ja-JP" sz="1600" b="1" dirty="0" smtClean="0">
                <a:latin typeface="Courier New" pitchFamily="49" charset="0"/>
                <a:cs typeface="Courier New" pitchFamily="49" charset="0"/>
              </a:rPr>
              <a:t>clusters-*-final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VL-9{n=4 c=[10.0, 6.0]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altLang="ja-JP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VL-2{n=3 c=[1.0, 1.0]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altLang="ja-JP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VL-4{n=3 c=[1.67, 9.33]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altLang="ja-JP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1800" dirty="0" smtClean="0"/>
          </a:p>
          <a:p>
            <a:pPr>
              <a:buNone/>
            </a:pP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42</a:t>
            </a:fld>
            <a:endParaRPr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932040" y="2780928"/>
            <a:ext cx="0" cy="3456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932040" y="6237312"/>
            <a:ext cx="3600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4932040" y="594928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932040" y="5661248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932040" y="5373216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932040" y="5085184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932040" y="4797152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932040" y="450912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4932040" y="4221088"/>
            <a:ext cx="3168352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932040" y="3933056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932040" y="3645024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932040" y="3356992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932040" y="306896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22007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508104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5796136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084168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6372200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66023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6948264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7236296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7524328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7812360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4860032" y="587727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5148064" y="587727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5436096" y="587727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5148064" y="357301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5436096" y="357301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5436096" y="3284984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7452320" y="4725144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7740352" y="443711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>
            <a:off x="810039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/楕円 57"/>
          <p:cNvSpPr/>
          <p:nvPr/>
        </p:nvSpPr>
        <p:spPr>
          <a:xfrm>
            <a:off x="8028384" y="443711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7740352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724128" y="602128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VL-2</a:t>
            </a:r>
            <a:endParaRPr kumimoji="1" lang="ja-JP" altLang="en-US" sz="2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44008" y="393305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VL-4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028384" y="357301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VL-9</a:t>
            </a:r>
            <a:endParaRPr kumimoji="1" lang="ja-JP" altLang="en-US" sz="2400" dirty="0"/>
          </a:p>
        </p:txBody>
      </p:sp>
      <p:sp>
        <p:nvSpPr>
          <p:cNvPr id="46" name="円/楕円 45"/>
          <p:cNvSpPr/>
          <p:nvPr/>
        </p:nvSpPr>
        <p:spPr>
          <a:xfrm>
            <a:off x="5148064" y="5877272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7740352" y="4437112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5364088" y="3501008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/>
        </p:nvSpPr>
        <p:spPr>
          <a:xfrm>
            <a:off x="5724128" y="5157192"/>
            <a:ext cx="1296144" cy="129614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940152" y="5373216"/>
            <a:ext cx="864096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キャノピークラスタリング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距離 </a:t>
            </a:r>
            <a:r>
              <a:rPr lang="en-US" altLang="ja-JP" dirty="0" smtClean="0"/>
              <a:t>T</a:t>
            </a:r>
            <a:r>
              <a:rPr lang="en-US" altLang="ja-JP" sz="2000" dirty="0" smtClean="0"/>
              <a:t>1</a:t>
            </a:r>
            <a:r>
              <a:rPr lang="en-US" altLang="ja-JP" dirty="0" smtClean="0"/>
              <a:t>,T</a:t>
            </a:r>
            <a:r>
              <a:rPr lang="en-US" altLang="ja-JP" sz="2000" dirty="0" smtClean="0"/>
              <a:t>2</a:t>
            </a:r>
            <a:r>
              <a:rPr lang="en-US" altLang="ja-JP" dirty="0" smtClean="0"/>
              <a:t> (T</a:t>
            </a:r>
            <a:r>
              <a:rPr lang="en-US" altLang="ja-JP" sz="2000" dirty="0" smtClean="0"/>
              <a:t>1</a:t>
            </a:r>
            <a:r>
              <a:rPr lang="en-US" altLang="ja-JP" dirty="0" smtClean="0"/>
              <a:t>&gt;T</a:t>
            </a:r>
            <a:r>
              <a:rPr lang="en-US" altLang="ja-JP" sz="1800" dirty="0" smtClean="0"/>
              <a:t>2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からクラスタ数と重心を推定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k</a:t>
            </a:r>
            <a:r>
              <a:rPr lang="ja-JP" altLang="en-US" dirty="0" smtClean="0"/>
              <a:t>平均法の前処理として使うことが多い</a:t>
            </a:r>
            <a:endParaRPr lang="en-US" altLang="ja-JP" dirty="0" smtClean="0"/>
          </a:p>
          <a:p>
            <a:r>
              <a:rPr lang="ja-JP" altLang="en-US" dirty="0" smtClean="0"/>
              <a:t>アイテムリストが空になるまで以下を繰り返す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アイテムを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つ選ぶ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距離</a:t>
            </a:r>
            <a:r>
              <a:rPr lang="en-US" altLang="ja-JP" dirty="0" smtClean="0"/>
              <a:t>T</a:t>
            </a:r>
            <a:r>
              <a:rPr lang="en-US" altLang="ja-JP" sz="1800" dirty="0" smtClean="0"/>
              <a:t>2</a:t>
            </a:r>
            <a:r>
              <a:rPr lang="ja-JP" altLang="en-US" dirty="0" smtClean="0"/>
              <a:t>内にあるアイテムをキャノピーに割り当て、リストから削除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距離</a:t>
            </a:r>
            <a:r>
              <a:rPr lang="en-US" altLang="ja-JP" dirty="0" smtClean="0"/>
              <a:t>T</a:t>
            </a:r>
            <a:r>
              <a:rPr lang="en-US" altLang="ja-JP" sz="1800" dirty="0" smtClean="0"/>
              <a:t>1</a:t>
            </a:r>
            <a:r>
              <a:rPr lang="ja-JP" altLang="en-US" dirty="0" smtClean="0"/>
              <a:t>内のアイテムの位置の平均を重心とする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43</a:t>
            </a:fld>
            <a:endParaRPr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5508104" y="5157192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5508104" y="6525344"/>
            <a:ext cx="19442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076056" y="508518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</a:t>
            </a:r>
            <a:endParaRPr kumimoji="1" lang="ja-JP" altLang="en-US" sz="1400" dirty="0"/>
          </a:p>
        </p:txBody>
      </p:sp>
      <p:sp>
        <p:nvSpPr>
          <p:cNvPr id="8" name="円/楕円 7"/>
          <p:cNvSpPr/>
          <p:nvPr/>
        </p:nvSpPr>
        <p:spPr>
          <a:xfrm>
            <a:off x="6084168" y="5949280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24328" y="63093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10" name="円/楕円 9"/>
          <p:cNvSpPr/>
          <p:nvPr/>
        </p:nvSpPr>
        <p:spPr>
          <a:xfrm>
            <a:off x="6156176" y="5589240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300192" y="573325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7092280" y="5733256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732240" y="6093296"/>
            <a:ext cx="144016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6516216" y="6237312"/>
            <a:ext cx="144016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7020272" y="6165304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6372200" y="551723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0" name="オブジェクト 29"/>
          <p:cNvGraphicFramePr>
            <a:graphicFrameLocks noChangeAspect="1"/>
          </p:cNvGraphicFramePr>
          <p:nvPr/>
        </p:nvGraphicFramePr>
        <p:xfrm>
          <a:off x="7020272" y="5373216"/>
          <a:ext cx="215900" cy="241300"/>
        </p:xfrm>
        <a:graphic>
          <a:graphicData uri="http://schemas.openxmlformats.org/presentationml/2006/ole">
            <p:oleObj spid="_x0000_s6146" name="数式" r:id="rId3" imgW="215640" imgH="24120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372200" y="5877272"/>
          <a:ext cx="228600" cy="241300"/>
        </p:xfrm>
        <a:graphic>
          <a:graphicData uri="http://schemas.openxmlformats.org/presentationml/2006/ole">
            <p:oleObj spid="_x0000_s6147" name="数式" r:id="rId4" imgW="228600" imgH="241200" progId="Equation.3">
              <p:embed/>
            </p:oleObj>
          </a:graphicData>
        </a:graphic>
      </p:graphicFrame>
      <p:cxnSp>
        <p:nvCxnSpPr>
          <p:cNvPr id="34" name="直線矢印コネクタ 33"/>
          <p:cNvCxnSpPr>
            <a:stCxn id="36" idx="3"/>
          </p:cNvCxnSpPr>
          <p:nvPr/>
        </p:nvCxnSpPr>
        <p:spPr>
          <a:xfrm>
            <a:off x="4739613" y="5470485"/>
            <a:ext cx="1342049" cy="186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611560" y="5301208"/>
            <a:ext cx="4128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T</a:t>
            </a:r>
            <a:r>
              <a:rPr kumimoji="1" lang="en-US" altLang="ja-JP" sz="1050" dirty="0" smtClean="0"/>
              <a:t>2</a:t>
            </a:r>
            <a:r>
              <a:rPr kumimoji="1" lang="ja-JP" altLang="en-US" sz="1600" dirty="0" smtClean="0"/>
              <a:t>内のアイテムはリストから削除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重複を防ぐ</a:t>
            </a:r>
            <a:r>
              <a:rPr kumimoji="1" lang="en-US" altLang="ja-JP" sz="1600" dirty="0" smtClean="0"/>
              <a:t>)</a:t>
            </a:r>
            <a:endParaRPr kumimoji="1" lang="ja-JP" altLang="en-US" sz="1600" dirty="0"/>
          </a:p>
        </p:txBody>
      </p:sp>
      <p:cxnSp>
        <p:nvCxnSpPr>
          <p:cNvPr id="37" name="直線矢印コネクタ 36"/>
          <p:cNvCxnSpPr>
            <a:stCxn id="40" idx="3"/>
          </p:cNvCxnSpPr>
          <p:nvPr/>
        </p:nvCxnSpPr>
        <p:spPr>
          <a:xfrm flipV="1">
            <a:off x="4664273" y="6309322"/>
            <a:ext cx="1801026" cy="4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11560" y="6021288"/>
            <a:ext cx="4052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T</a:t>
            </a:r>
            <a:r>
              <a:rPr kumimoji="1" lang="en-US" altLang="ja-JP" sz="1050" dirty="0" smtClean="0"/>
              <a:t>1</a:t>
            </a:r>
            <a:r>
              <a:rPr kumimoji="1" lang="ja-JP" altLang="en-US" sz="1600" dirty="0" smtClean="0"/>
              <a:t>内のアイテムは削除しないが、重心の計算</a:t>
            </a:r>
            <a:endParaRPr kumimoji="1" lang="en-US" altLang="ja-JP" sz="1600" dirty="0" smtClean="0"/>
          </a:p>
          <a:p>
            <a:r>
              <a:rPr kumimoji="1" lang="ja-JP" altLang="en-US" sz="1600" dirty="0" err="1" smtClean="0"/>
              <a:t>には</a:t>
            </a:r>
            <a:r>
              <a:rPr kumimoji="1" lang="ja-JP" altLang="en-US" sz="1600" dirty="0" smtClean="0"/>
              <a:t>利用</a:t>
            </a:r>
            <a:endParaRPr kumimoji="1"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キャノピークラスタリングの例 </a:t>
            </a:r>
            <a:r>
              <a:rPr lang="en-US" altLang="ja-JP" sz="2800" dirty="0" smtClean="0"/>
              <a:t>(1/3)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mahout</a:t>
            </a:r>
            <a:r>
              <a:rPr lang="ja-JP" altLang="en-US" dirty="0" smtClean="0"/>
              <a:t>コマンドによる実行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$ mahout </a:t>
            </a:r>
            <a:r>
              <a:rPr lang="en-US" altLang="ja-JP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canopy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 \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distanceMeasure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ja-JP" altLang="en-US" sz="2000" u="sng" dirty="0" smtClean="0">
                <a:latin typeface="Courier New" pitchFamily="49" charset="0"/>
                <a:cs typeface="Courier New" pitchFamily="49" charset="0"/>
              </a:rPr>
              <a:t>アイテム間の距離算出に使うクラス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--input </a:t>
            </a:r>
            <a:r>
              <a:rPr lang="ja-JP" altLang="en-US" sz="2000" u="sng" dirty="0" smtClean="0">
                <a:latin typeface="Courier New" pitchFamily="49" charset="0"/>
                <a:cs typeface="Courier New" pitchFamily="49" charset="0"/>
              </a:rPr>
              <a:t>入力データ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--output </a:t>
            </a:r>
            <a:r>
              <a:rPr lang="ja-JP" altLang="en-US" sz="2000" u="sng" dirty="0" smtClean="0">
                <a:latin typeface="Courier New" pitchFamily="49" charset="0"/>
                <a:cs typeface="Courier New" pitchFamily="49" charset="0"/>
              </a:rPr>
              <a:t>出力ディレクトリ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--t1 </a:t>
            </a:r>
            <a:r>
              <a:rPr lang="ja-JP" altLang="en-US" sz="2000" u="sng" dirty="0" smtClean="0">
                <a:latin typeface="Courier New" pitchFamily="49" charset="0"/>
                <a:cs typeface="Courier New" pitchFamily="49" charset="0"/>
              </a:rPr>
              <a:t>距離</a:t>
            </a:r>
            <a:r>
              <a:rPr lang="en-US" altLang="ja-JP" sz="2000" u="sng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--t2 </a:t>
            </a:r>
            <a:r>
              <a:rPr lang="ja-JP" altLang="en-US" sz="2000" u="sng" dirty="0" smtClean="0">
                <a:latin typeface="Courier New" pitchFamily="49" charset="0"/>
                <a:cs typeface="Courier New" pitchFamily="49" charset="0"/>
              </a:rPr>
              <a:t>距離</a:t>
            </a:r>
            <a:r>
              <a:rPr lang="en-US" altLang="ja-JP" sz="2000" u="sng" dirty="0" smtClean="0">
                <a:latin typeface="Courier New" pitchFamily="49" charset="0"/>
                <a:cs typeface="Courier New" pitchFamily="49" charset="0"/>
              </a:rPr>
              <a:t>T2</a:t>
            </a:r>
          </a:p>
          <a:p>
            <a:pPr>
              <a:buNone/>
            </a:pPr>
            <a:endParaRPr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44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キャノピークラスタリングの例 </a:t>
            </a:r>
            <a:r>
              <a:rPr lang="en-US" altLang="ja-JP" sz="2800" dirty="0" smtClean="0"/>
              <a:t>(2/3)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mahout</a:t>
            </a:r>
            <a:r>
              <a:rPr lang="ja-JP" altLang="en-US" dirty="0" smtClean="0"/>
              <a:t>コマンドによる実行</a:t>
            </a:r>
            <a:endParaRPr lang="en-US" altLang="ja-JP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	$ mahout </a:t>
            </a:r>
            <a:r>
              <a:rPr lang="en-US" altLang="ja-JP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canopy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distanceMeasure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org.apache.mahout.common.distance.EuclideanDistanceMeasure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	--input mahout-data/points \</a:t>
            </a:r>
          </a:p>
          <a:p>
            <a:pPr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	--output mahout-data/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cpclusters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	--t1 8 --t2 4</a:t>
            </a:r>
          </a:p>
          <a:p>
            <a:pPr>
              <a:buNone/>
            </a:pPr>
            <a:endParaRPr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45</a:t>
            </a:fld>
            <a:endParaRPr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932040" y="2780928"/>
            <a:ext cx="0" cy="3456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932040" y="6237312"/>
            <a:ext cx="3600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4932040" y="594928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932040" y="5661248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932040" y="5373216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932040" y="5085184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932040" y="4797152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932040" y="450912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4932040" y="4221088"/>
            <a:ext cx="3168352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932040" y="3933056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932040" y="3645024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932040" y="3356992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932040" y="306896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22007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508104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5796136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084168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6372200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66023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6948264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7236296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7524328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7812360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4860032" y="587727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5148064" y="587727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5436096" y="587727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5148064" y="357301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5436096" y="357301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5436096" y="3284984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7452320" y="4725144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7740352" y="443711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>
            <a:off x="810039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/楕円 57"/>
          <p:cNvSpPr/>
          <p:nvPr/>
        </p:nvSpPr>
        <p:spPr>
          <a:xfrm>
            <a:off x="8028384" y="443711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7740352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755576" y="2492896"/>
            <a:ext cx="4032448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キャノピークラスタリングの例 </a:t>
            </a:r>
            <a:r>
              <a:rPr lang="en-US" altLang="ja-JP" sz="2800" dirty="0" smtClean="0"/>
              <a:t>(3/3)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結果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$ mahout 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clusterdump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--input mahout-data/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cpclusters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/clusters-*-final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C-0 {n=1 c=[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1.0, 1.0] …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C-1 {n=1 c=[1.67, 9.33]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C-2 {n=1 c=[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10.0, 6.0] …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46</a:t>
            </a:fld>
            <a:endParaRPr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932040" y="2780928"/>
            <a:ext cx="0" cy="3456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932040" y="6237312"/>
            <a:ext cx="3600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4932040" y="594928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932040" y="5661248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932040" y="5373216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932040" y="5085184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932040" y="4797152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932040" y="450912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4932040" y="4221088"/>
            <a:ext cx="3168352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932040" y="3933056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932040" y="3645024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932040" y="3356992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932040" y="3068960"/>
            <a:ext cx="316835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22007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508104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5796136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084168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6372200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66023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6948264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7236296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7524328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7812360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4860032" y="587727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5148064" y="5877272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5436096" y="587727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5148064" y="357301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5436096" y="357301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5436096" y="3284984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7452320" y="4725144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7740352" y="4437112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>
            <a:off x="8100392" y="2852936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/楕円 57"/>
          <p:cNvSpPr/>
          <p:nvPr/>
        </p:nvSpPr>
        <p:spPr>
          <a:xfrm>
            <a:off x="8028384" y="443711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7740352" y="41490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364088" y="3501008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788024" y="6093296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C-0</a:t>
            </a:r>
            <a:endParaRPr kumimoji="1" lang="ja-JP" altLang="en-US" sz="2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220072" y="3717032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C-1</a:t>
            </a:r>
            <a:endParaRPr kumimoji="1" lang="ja-JP" altLang="en-US" sz="24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740352" y="4653136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C-2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分類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分類とは</a:t>
            </a:r>
            <a:r>
              <a:rPr lang="en-US" altLang="ja-JP" dirty="0" smtClean="0"/>
              <a:t>?</a:t>
            </a:r>
          </a:p>
          <a:p>
            <a:r>
              <a:rPr lang="ja-JP" altLang="en-US" dirty="0" smtClean="0"/>
              <a:t>アルゴリズム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単純ベイズ法</a:t>
            </a:r>
            <a:r>
              <a:rPr lang="en-US" altLang="ja-JP" dirty="0" smtClean="0"/>
              <a:t>(</a:t>
            </a:r>
            <a:r>
              <a:rPr lang="ja-JP" altLang="en-US" dirty="0" smtClean="0"/>
              <a:t>ナイーブベイズ法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決定木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Random Forest (Decision Forest)</a:t>
            </a:r>
          </a:p>
          <a:p>
            <a:r>
              <a:rPr lang="ja-JP" altLang="en-US" dirty="0" smtClean="0"/>
              <a:t>評価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正解率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混同行列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AUC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47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分類とは</a:t>
            </a:r>
            <a:r>
              <a:rPr lang="en-US" altLang="ja-JP" sz="4000" dirty="0" smtClean="0"/>
              <a:t>?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特定の情報</a:t>
            </a:r>
            <a:r>
              <a:rPr lang="en-US" altLang="ja-JP" dirty="0" smtClean="0"/>
              <a:t>(</a:t>
            </a:r>
            <a:r>
              <a:rPr lang="ja-JP" altLang="en-US" dirty="0" smtClean="0"/>
              <a:t>入力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を用いて、選択肢から単一の回答</a:t>
            </a:r>
            <a:r>
              <a:rPr lang="en-US" altLang="ja-JP" dirty="0" smtClean="0"/>
              <a:t>(</a:t>
            </a:r>
            <a:r>
              <a:rPr lang="ja-JP" altLang="en-US" dirty="0" smtClean="0"/>
              <a:t>出力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を選ぶ処理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SPAM</a:t>
            </a:r>
            <a:r>
              <a:rPr lang="ja-JP" altLang="en-US" dirty="0" smtClean="0"/>
              <a:t>フィルタ、文字認識</a:t>
            </a:r>
            <a:endParaRPr lang="en-US" altLang="ja-JP" dirty="0" smtClean="0"/>
          </a:p>
          <a:p>
            <a:r>
              <a:rPr lang="ja-JP" altLang="en-US" dirty="0" smtClean="0"/>
              <a:t>レコメンデーションやクラスタリングとの違い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出力の選択肢があらかじめ決まっている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答えがある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教師あり学習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分類では入出力を以下のように呼ぶ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説明変数 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モデルの入力として使う特徴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目的変数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モデルが推定する特徴</a:t>
            </a:r>
            <a:r>
              <a:rPr lang="en-US" altLang="ja-JP" dirty="0" smtClean="0"/>
              <a:t>(</a:t>
            </a:r>
            <a:r>
              <a:rPr lang="ja-JP" altLang="en-US" dirty="0" smtClean="0"/>
              <a:t>出力</a:t>
            </a:r>
            <a:r>
              <a:rPr lang="en-US" altLang="ja-JP" dirty="0" smtClean="0"/>
              <a:t>)</a:t>
            </a:r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en-US" altLang="ja-JP" sz="2400" dirty="0" smtClean="0">
                <a:solidFill>
                  <a:schemeClr val="bg1"/>
                </a:solidFill>
              </a:rPr>
              <a:t>※ </a:t>
            </a:r>
            <a:r>
              <a:rPr lang="ja-JP" altLang="en-US" sz="2400" dirty="0" smtClean="0">
                <a:solidFill>
                  <a:schemeClr val="bg1"/>
                </a:solidFill>
              </a:rPr>
              <a:t>確率</a:t>
            </a:r>
            <a:r>
              <a:rPr lang="en-US" altLang="ja-JP" sz="2400" dirty="0" smtClean="0">
                <a:solidFill>
                  <a:schemeClr val="bg1"/>
                </a:solidFill>
              </a:rPr>
              <a:t>p(X)</a:t>
            </a:r>
            <a:r>
              <a:rPr lang="ja-JP" altLang="en-US" sz="2400" dirty="0" smtClean="0">
                <a:solidFill>
                  <a:schemeClr val="bg1"/>
                </a:solidFill>
              </a:rPr>
              <a:t>の</a:t>
            </a:r>
            <a:r>
              <a:rPr lang="en-US" altLang="ja-JP" sz="2400" dirty="0" smtClean="0">
                <a:solidFill>
                  <a:schemeClr val="bg1"/>
                </a:solidFill>
              </a:rPr>
              <a:t>X</a:t>
            </a:r>
            <a:r>
              <a:rPr lang="ja-JP" altLang="en-US" sz="2400" dirty="0" smtClean="0">
                <a:solidFill>
                  <a:schemeClr val="bg1"/>
                </a:solidFill>
              </a:rPr>
              <a:t>は確率変数</a:t>
            </a:r>
            <a:endParaRPr lang="en-US" altLang="ja-JP" sz="2400" dirty="0" smtClean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48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機械学習とは</a:t>
            </a:r>
            <a:r>
              <a:rPr lang="en-US" altLang="ja-JP" sz="4000" dirty="0" smtClean="0"/>
              <a:t>? </a:t>
            </a:r>
            <a:r>
              <a:rPr lang="en-US" altLang="ja-JP" sz="2800" dirty="0" smtClean="0"/>
              <a:t>(1/3)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大量のデータを使用して、コンピュータが自ら学習し、推測や分類が行えるようにする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既存データを入力して学習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新たなデータをモデルに入力して、分類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4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動作の流れ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学習データを用いて、学習アルゴリズムに従ってモデルを学習</a:t>
            </a:r>
            <a:endParaRPr lang="en-US" altLang="ja-JP" dirty="0" smtClean="0"/>
          </a:p>
          <a:p>
            <a:r>
              <a:rPr lang="ja-JP" altLang="en-US" dirty="0" smtClean="0"/>
              <a:t>学習したモデルで新たなデータを分類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49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331640" y="3212976"/>
            <a:ext cx="1800200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学習サンプル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75656" y="3717032"/>
            <a:ext cx="15121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学習データ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75656" y="4437112"/>
            <a:ext cx="15121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評価データ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475656" y="5733256"/>
            <a:ext cx="15121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新しい</a:t>
            </a:r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211960" y="3717032"/>
            <a:ext cx="216024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学習</a:t>
            </a:r>
            <a:r>
              <a:rPr lang="ja-JP" altLang="en-US" dirty="0" smtClean="0">
                <a:solidFill>
                  <a:schemeClr val="tx1"/>
                </a:solidFill>
              </a:rPr>
              <a:t>アルゴリズム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804248" y="3717032"/>
            <a:ext cx="1512168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モデル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7" idx="3"/>
            <a:endCxn id="10" idx="1"/>
          </p:cNvCxnSpPr>
          <p:nvPr/>
        </p:nvCxnSpPr>
        <p:spPr>
          <a:xfrm>
            <a:off x="2987824" y="3969060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3"/>
            <a:endCxn id="11" idx="1"/>
          </p:cNvCxnSpPr>
          <p:nvPr/>
        </p:nvCxnSpPr>
        <p:spPr>
          <a:xfrm>
            <a:off x="6372200" y="396906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131840" y="33569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説明変数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目的変数</a:t>
            </a:r>
            <a:endParaRPr kumimoji="1" lang="ja-JP" altLang="en-US" sz="1600" dirty="0"/>
          </a:p>
        </p:txBody>
      </p:sp>
      <p:sp>
        <p:nvSpPr>
          <p:cNvPr id="26" name="正方形/長方形 25"/>
          <p:cNvSpPr/>
          <p:nvPr/>
        </p:nvSpPr>
        <p:spPr>
          <a:xfrm>
            <a:off x="4211960" y="4437112"/>
            <a:ext cx="1512168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モデル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8" idx="3"/>
            <a:endCxn id="26" idx="1"/>
          </p:cNvCxnSpPr>
          <p:nvPr/>
        </p:nvCxnSpPr>
        <p:spPr>
          <a:xfrm>
            <a:off x="2987824" y="4689140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131840" y="42930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説明変数</a:t>
            </a:r>
            <a:endParaRPr kumimoji="1" lang="en-US" altLang="ja-JP" sz="16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6372200" y="4437112"/>
            <a:ext cx="216024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生成した目的変数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stCxn id="26" idx="3"/>
            <a:endCxn id="31" idx="1"/>
          </p:cNvCxnSpPr>
          <p:nvPr/>
        </p:nvCxnSpPr>
        <p:spPr>
          <a:xfrm>
            <a:off x="5724128" y="468914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31" idx="2"/>
          </p:cNvCxnSpPr>
          <p:nvPr/>
        </p:nvCxnSpPr>
        <p:spPr>
          <a:xfrm flipV="1">
            <a:off x="7452320" y="494116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 flipV="1">
            <a:off x="2987824" y="4797152"/>
            <a:ext cx="2016224" cy="64807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5004048" y="5445224"/>
            <a:ext cx="24482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3203848" y="50851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目的変数</a:t>
            </a:r>
            <a:endParaRPr kumimoji="1" lang="en-US" altLang="ja-JP" sz="16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64088" y="5085184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答え合わせ</a:t>
            </a:r>
            <a:endParaRPr kumimoji="1" lang="en-US" altLang="ja-JP" sz="1600" dirty="0" smtClean="0"/>
          </a:p>
        </p:txBody>
      </p:sp>
      <p:sp>
        <p:nvSpPr>
          <p:cNvPr id="57" name="正方形/長方形 56"/>
          <p:cNvSpPr/>
          <p:nvPr/>
        </p:nvSpPr>
        <p:spPr>
          <a:xfrm>
            <a:off x="4211960" y="5733256"/>
            <a:ext cx="1512168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モデル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9" idx="3"/>
            <a:endCxn id="57" idx="1"/>
          </p:cNvCxnSpPr>
          <p:nvPr/>
        </p:nvCxnSpPr>
        <p:spPr>
          <a:xfrm>
            <a:off x="2987824" y="5985284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6372200" y="5733256"/>
            <a:ext cx="216024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生成した目的変数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線矢印コネクタ 59"/>
          <p:cNvCxnSpPr>
            <a:stCxn id="57" idx="3"/>
            <a:endCxn id="59" idx="1"/>
          </p:cNvCxnSpPr>
          <p:nvPr/>
        </p:nvCxnSpPr>
        <p:spPr>
          <a:xfrm>
            <a:off x="5724128" y="5985284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3131840" y="602128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説明変数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のみ</a:t>
            </a:r>
            <a:endParaRPr kumimoji="1" lang="en-US" altLang="ja-JP" sz="1600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67544" y="37170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学習</a:t>
            </a:r>
            <a:endParaRPr kumimoji="1" lang="en-US" altLang="ja-JP" sz="2400" dirty="0" smtClean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67544" y="44371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評価</a:t>
            </a:r>
            <a:endParaRPr kumimoji="1" lang="en-US" altLang="ja-JP" sz="2400" dirty="0" smtClean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67544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分類</a:t>
            </a:r>
            <a:endParaRPr kumimoji="1"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単純ベイズ法</a:t>
            </a:r>
            <a:r>
              <a:rPr lang="en-US" altLang="ja-JP" sz="4000" dirty="0" smtClean="0"/>
              <a:t>(</a:t>
            </a:r>
            <a:r>
              <a:rPr lang="ja-JP" altLang="en-US" sz="4000" dirty="0" smtClean="0"/>
              <a:t>ナイーブベイズ法</a:t>
            </a:r>
            <a:r>
              <a:rPr lang="en-US" altLang="ja-JP" sz="4000" dirty="0" smtClean="0"/>
              <a:t>)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ベイズの公式</a:t>
            </a:r>
            <a:endParaRPr lang="en-US" altLang="ja-JP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dirty="0" smtClean="0"/>
              <a:t>単純ベイズ法による分類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X</a:t>
            </a:r>
            <a:r>
              <a:rPr lang="ja-JP" altLang="en-US" dirty="0" smtClean="0"/>
              <a:t>が目的変数、</a:t>
            </a:r>
            <a:r>
              <a:rPr lang="en-US" altLang="ja-JP" dirty="0" smtClean="0"/>
              <a:t>Y</a:t>
            </a:r>
            <a:r>
              <a:rPr lang="en-US" altLang="ja-JP" sz="1800" dirty="0" smtClean="0"/>
              <a:t>i</a:t>
            </a:r>
            <a:r>
              <a:rPr lang="ja-JP" altLang="en-US" dirty="0" smtClean="0"/>
              <a:t>が説明変数、</a:t>
            </a:r>
            <a:r>
              <a:rPr lang="en-US" altLang="ja-JP" dirty="0" smtClean="0"/>
              <a:t>Y</a:t>
            </a:r>
            <a:r>
              <a:rPr lang="en-US" altLang="ja-JP" sz="1800" dirty="0" smtClean="0"/>
              <a:t>i</a:t>
            </a:r>
            <a:r>
              <a:rPr lang="ja-JP" altLang="en-US" dirty="0" smtClean="0"/>
              <a:t>同士が独立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50</a:t>
            </a:fld>
            <a:endParaRPr lang="ja-JP" altLang="en-US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/>
        </p:nvGraphicFramePr>
        <p:xfrm>
          <a:off x="899592" y="1916832"/>
          <a:ext cx="5030788" cy="406400"/>
        </p:xfrm>
        <a:graphic>
          <a:graphicData uri="http://schemas.openxmlformats.org/presentationml/2006/ole">
            <p:oleObj spid="_x0000_s7170" name="数式" r:id="rId3" imgW="2514600" imgH="20304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899592" y="2492896"/>
          <a:ext cx="3200400" cy="838200"/>
        </p:xfrm>
        <a:graphic>
          <a:graphicData uri="http://schemas.openxmlformats.org/presentationml/2006/ole">
            <p:oleObj spid="_x0000_s7171" name="数式" r:id="rId4" imgW="1600200" imgH="419040" progId="Equation.3">
              <p:embed/>
            </p:oleObj>
          </a:graphicData>
        </a:graphic>
      </p:graphicFrame>
      <p:sp>
        <p:nvSpPr>
          <p:cNvPr id="7" name="左カーブ矢印 6"/>
          <p:cNvSpPr/>
          <p:nvPr/>
        </p:nvSpPr>
        <p:spPr>
          <a:xfrm>
            <a:off x="6228184" y="2060848"/>
            <a:ext cx="360040" cy="100811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60232" y="2204864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p(Y)</a:t>
            </a:r>
            <a:r>
              <a:rPr kumimoji="1" lang="ja-JP" altLang="en-US" sz="2400" dirty="0" smtClean="0"/>
              <a:t>で割る</a:t>
            </a:r>
            <a:endParaRPr kumimoji="1" lang="ja-JP" altLang="en-US" sz="2400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804248" y="4725144"/>
          <a:ext cx="1997075" cy="304800"/>
        </p:xfrm>
        <a:graphic>
          <a:graphicData uri="http://schemas.openxmlformats.org/presentationml/2006/ole">
            <p:oleObj spid="_x0000_s7172" name="数式" r:id="rId5" imgW="1333440" imgH="203040" progId="Equation.3">
              <p:embed/>
            </p:oleObj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2195736" y="1772816"/>
            <a:ext cx="3816424" cy="6480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259632" y="4509120"/>
          <a:ext cx="4775200" cy="838200"/>
        </p:xfrm>
        <a:graphic>
          <a:graphicData uri="http://schemas.openxmlformats.org/presentationml/2006/ole">
            <p:oleObj spid="_x0000_s7173" name="数式" r:id="rId6" imgW="2387520" imgH="419040" progId="Equation.3">
              <p:embed/>
            </p:oleObj>
          </a:graphicData>
        </a:graphic>
      </p:graphicFrame>
      <p:sp>
        <p:nvSpPr>
          <p:cNvPr id="15" name="正方形/長方形 14"/>
          <p:cNvSpPr/>
          <p:nvPr/>
        </p:nvSpPr>
        <p:spPr>
          <a:xfrm>
            <a:off x="3419872" y="4509120"/>
            <a:ext cx="1872208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3203848" y="5373216"/>
          <a:ext cx="3632200" cy="838200"/>
        </p:xfrm>
        <a:graphic>
          <a:graphicData uri="http://schemas.openxmlformats.org/presentationml/2006/ole">
            <p:oleObj spid="_x0000_s7175" name="数式" r:id="rId7" imgW="1815840" imgH="419040" progId="Equation.3">
              <p:embed/>
            </p:oleObj>
          </a:graphicData>
        </a:graphic>
      </p:graphicFrame>
      <p:sp>
        <p:nvSpPr>
          <p:cNvPr id="20" name="正方形/長方形 19"/>
          <p:cNvSpPr/>
          <p:nvPr/>
        </p:nvSpPr>
        <p:spPr>
          <a:xfrm>
            <a:off x="3491880" y="5373216"/>
            <a:ext cx="2592288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020272" y="4005064"/>
            <a:ext cx="864096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732240" y="4653136"/>
            <a:ext cx="2088232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stCxn id="21" idx="2"/>
          </p:cNvCxnSpPr>
          <p:nvPr/>
        </p:nvCxnSpPr>
        <p:spPr>
          <a:xfrm flipH="1">
            <a:off x="7308304" y="4437112"/>
            <a:ext cx="144016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22" idx="1"/>
          </p:cNvCxnSpPr>
          <p:nvPr/>
        </p:nvCxnSpPr>
        <p:spPr>
          <a:xfrm flipV="1">
            <a:off x="6084168" y="4869160"/>
            <a:ext cx="648072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endCxn id="22" idx="1"/>
          </p:cNvCxnSpPr>
          <p:nvPr/>
        </p:nvCxnSpPr>
        <p:spPr>
          <a:xfrm>
            <a:off x="5292080" y="4869160"/>
            <a:ext cx="14401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単純ベイズ法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例 </a:t>
            </a:r>
            <a:r>
              <a:rPr lang="en-US" altLang="ja-JP" sz="2800" dirty="0" smtClean="0"/>
              <a:t>(1/6)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スパムメールの検出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メールは、分かち書きされている前提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latin typeface="+mn-ea"/>
              </a:rPr>
              <a:t>$ </a:t>
            </a:r>
            <a:r>
              <a:rPr lang="en-US" altLang="ja-JP" dirty="0" err="1" smtClean="0">
                <a:latin typeface="+mn-ea"/>
              </a:rPr>
              <a:t>nkf</a:t>
            </a:r>
            <a:r>
              <a:rPr lang="en-US" altLang="ja-JP" dirty="0" smtClean="0">
                <a:latin typeface="+mn-ea"/>
              </a:rPr>
              <a:t> –e mail.org | </a:t>
            </a:r>
            <a:r>
              <a:rPr lang="en-US" altLang="ja-JP" dirty="0" err="1" smtClean="0">
                <a:latin typeface="+mn-ea"/>
              </a:rPr>
              <a:t>mecab</a:t>
            </a:r>
            <a:r>
              <a:rPr lang="en-US" altLang="ja-JP" dirty="0" smtClean="0">
                <a:latin typeface="+mn-ea"/>
              </a:rPr>
              <a:t> –</a:t>
            </a:r>
            <a:r>
              <a:rPr lang="en-US" altLang="ja-JP" dirty="0" err="1" smtClean="0">
                <a:latin typeface="+mn-ea"/>
              </a:rPr>
              <a:t>Owakati</a:t>
            </a:r>
            <a:r>
              <a:rPr lang="en-US" altLang="ja-JP" dirty="0" smtClean="0">
                <a:latin typeface="+mn-ea"/>
              </a:rPr>
              <a:t> | \</a:t>
            </a:r>
          </a:p>
          <a:p>
            <a:pPr lvl="1">
              <a:buNone/>
            </a:pPr>
            <a:r>
              <a:rPr lang="en-US" altLang="ja-JP" dirty="0" smtClean="0">
                <a:latin typeface="+mn-ea"/>
              </a:rPr>
              <a:t>		</a:t>
            </a:r>
            <a:r>
              <a:rPr lang="en-US" altLang="ja-JP" dirty="0" err="1" smtClean="0">
                <a:latin typeface="+mn-ea"/>
              </a:rPr>
              <a:t>nkf</a:t>
            </a:r>
            <a:r>
              <a:rPr lang="en-US" altLang="ja-JP" dirty="0" smtClean="0">
                <a:latin typeface="+mn-ea"/>
              </a:rPr>
              <a:t> –w8 &gt; mail</a:t>
            </a:r>
          </a:p>
          <a:p>
            <a:r>
              <a:rPr lang="ja-JP" altLang="en-US" dirty="0" smtClean="0"/>
              <a:t>単語の出現頻度でベクトル化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メールごとにベクトル値を生成</a:t>
            </a:r>
            <a:endParaRPr lang="en-US" altLang="ja-JP" dirty="0" smtClean="0"/>
          </a:p>
          <a:p>
            <a:r>
              <a:rPr lang="ja-JP" altLang="en-US" dirty="0" smtClean="0"/>
              <a:t>学習・評価はコマンドで可能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コマンドでは分類ができない</a:t>
            </a:r>
            <a:r>
              <a:rPr lang="en-US" altLang="ja-JP" dirty="0" smtClean="0"/>
              <a:t>…</a:t>
            </a:r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51</a:t>
            </a:fld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804248" y="3429000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mail-train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228184" y="4293096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ham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812360" y="4293096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spam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>
            <a:stCxn id="24" idx="2"/>
            <a:endCxn id="27" idx="0"/>
          </p:cNvCxnSpPr>
          <p:nvPr/>
        </p:nvCxnSpPr>
        <p:spPr>
          <a:xfrm flipH="1">
            <a:off x="6696236" y="3861048"/>
            <a:ext cx="792088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4" idx="2"/>
            <a:endCxn id="28" idx="0"/>
          </p:cNvCxnSpPr>
          <p:nvPr/>
        </p:nvCxnSpPr>
        <p:spPr>
          <a:xfrm>
            <a:off x="7488324" y="3861048"/>
            <a:ext cx="792088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7596336" y="4005064"/>
            <a:ext cx="1368152" cy="20882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804248" y="3284984"/>
            <a:ext cx="28803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228184" y="4149080"/>
            <a:ext cx="28803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812360" y="4149080"/>
            <a:ext cx="28803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651576" y="5068416"/>
            <a:ext cx="936104" cy="592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mail1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803976" y="5220816"/>
            <a:ext cx="936104" cy="656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mail1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956376" y="5373216"/>
            <a:ext cx="93610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28" idx="2"/>
            <a:endCxn id="40" idx="0"/>
          </p:cNvCxnSpPr>
          <p:nvPr/>
        </p:nvCxnSpPr>
        <p:spPr>
          <a:xfrm flipH="1">
            <a:off x="8272028" y="4725144"/>
            <a:ext cx="8384" cy="495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6067400" y="5068416"/>
            <a:ext cx="936104" cy="592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mail1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219800" y="5220816"/>
            <a:ext cx="936104" cy="656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mail1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372200" y="5373216"/>
            <a:ext cx="93610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線矢印コネクタ 46"/>
          <p:cNvCxnSpPr>
            <a:stCxn id="27" idx="2"/>
            <a:endCxn id="45" idx="0"/>
          </p:cNvCxnSpPr>
          <p:nvPr/>
        </p:nvCxnSpPr>
        <p:spPr>
          <a:xfrm flipH="1">
            <a:off x="6687852" y="4725144"/>
            <a:ext cx="8384" cy="495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6012160" y="4005064"/>
            <a:ext cx="1368152" cy="20882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単純ベイズ法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例 </a:t>
            </a:r>
            <a:r>
              <a:rPr lang="en-US" altLang="ja-JP" sz="2800" dirty="0" smtClean="0"/>
              <a:t>(2/6)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ベクトル化</a:t>
            </a:r>
            <a:endParaRPr lang="en-US" altLang="ja-JP" sz="1100" dirty="0" smtClean="0"/>
          </a:p>
          <a:p>
            <a:pPr>
              <a:buNone/>
            </a:pPr>
            <a:r>
              <a:rPr lang="en-US" altLang="ja-JP" sz="2400" dirty="0" smtClean="0"/>
              <a:t>	</a:t>
            </a:r>
            <a:r>
              <a:rPr lang="en-US" altLang="ja-JP" sz="2800" dirty="0" smtClean="0">
                <a:latin typeface="+mn-ea"/>
              </a:rPr>
              <a:t>$ mahout </a:t>
            </a:r>
            <a:r>
              <a:rPr lang="en-US" altLang="ja-JP" sz="2800" dirty="0" err="1" smtClean="0">
                <a:solidFill>
                  <a:srgbClr val="C00000"/>
                </a:solidFill>
                <a:latin typeface="+mn-ea"/>
              </a:rPr>
              <a:t>seqdirectory</a:t>
            </a:r>
            <a:r>
              <a:rPr lang="en-US" altLang="ja-JP" sz="28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ja-JP" sz="2800" dirty="0" smtClean="0">
                <a:latin typeface="+mn-ea"/>
              </a:rPr>
              <a:t>--input mail-train \</a:t>
            </a:r>
          </a:p>
          <a:p>
            <a:pPr>
              <a:buNone/>
            </a:pPr>
            <a:r>
              <a:rPr lang="en-US" altLang="ja-JP" sz="2800" dirty="0" smtClean="0">
                <a:latin typeface="+mn-ea"/>
              </a:rPr>
              <a:t>	    --output mail-train-</a:t>
            </a:r>
            <a:r>
              <a:rPr lang="en-US" altLang="ja-JP" sz="2800" dirty="0" err="1" smtClean="0">
                <a:latin typeface="+mn-ea"/>
              </a:rPr>
              <a:t>seq</a:t>
            </a:r>
            <a:endParaRPr lang="en-US" altLang="ja-JP" sz="2800" dirty="0" smtClean="0">
              <a:latin typeface="+mn-ea"/>
            </a:endParaRPr>
          </a:p>
          <a:p>
            <a:pPr>
              <a:buNone/>
            </a:pPr>
            <a:r>
              <a:rPr lang="en-US" altLang="ja-JP" sz="2800" dirty="0" smtClean="0">
                <a:latin typeface="+mn-ea"/>
              </a:rPr>
              <a:t>	$ mahout </a:t>
            </a:r>
            <a:r>
              <a:rPr lang="en-US" altLang="ja-JP" sz="2800" dirty="0" smtClean="0">
                <a:solidFill>
                  <a:srgbClr val="C00000"/>
                </a:solidFill>
                <a:latin typeface="+mn-ea"/>
              </a:rPr>
              <a:t>seq2sparse</a:t>
            </a:r>
            <a:r>
              <a:rPr lang="en-US" altLang="ja-JP" sz="2800" dirty="0" smtClean="0">
                <a:latin typeface="+mn-ea"/>
              </a:rPr>
              <a:t> --input mail-train-</a:t>
            </a:r>
            <a:r>
              <a:rPr lang="en-US" altLang="ja-JP" sz="2800" dirty="0" err="1" smtClean="0">
                <a:latin typeface="+mn-ea"/>
              </a:rPr>
              <a:t>seq</a:t>
            </a:r>
            <a:r>
              <a:rPr lang="en-US" altLang="ja-JP" sz="2800" dirty="0" smtClean="0">
                <a:latin typeface="+mn-ea"/>
              </a:rPr>
              <a:t> \</a:t>
            </a:r>
          </a:p>
          <a:p>
            <a:pPr>
              <a:buNone/>
            </a:pPr>
            <a:r>
              <a:rPr lang="en-US" altLang="ja-JP" sz="2800" dirty="0" smtClean="0">
                <a:latin typeface="+mn-ea"/>
              </a:rPr>
              <a:t>	    --output mail-train-</a:t>
            </a:r>
            <a:r>
              <a:rPr lang="en-US" altLang="ja-JP" sz="2800" dirty="0" err="1" smtClean="0">
                <a:latin typeface="+mn-ea"/>
              </a:rPr>
              <a:t>vec</a:t>
            </a:r>
            <a:endParaRPr lang="en-US" altLang="ja-JP" sz="2800" dirty="0" smtClean="0">
              <a:latin typeface="+mn-ea"/>
            </a:endParaRPr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52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59632" y="407707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mail-train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941168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ham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23728" y="4941168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spam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>
            <a:stCxn id="5" idx="2"/>
            <a:endCxn id="6" idx="0"/>
          </p:cNvCxnSpPr>
          <p:nvPr/>
        </p:nvCxnSpPr>
        <p:spPr>
          <a:xfrm flipH="1">
            <a:off x="1295636" y="4509120"/>
            <a:ext cx="648072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2"/>
            <a:endCxn id="7" idx="0"/>
          </p:cNvCxnSpPr>
          <p:nvPr/>
        </p:nvCxnSpPr>
        <p:spPr>
          <a:xfrm>
            <a:off x="1943708" y="4509120"/>
            <a:ext cx="648072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683568" y="4653136"/>
            <a:ext cx="2520280" cy="8640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259632" y="3933056"/>
            <a:ext cx="28803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827584" y="4797152"/>
            <a:ext cx="28803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123728" y="4797152"/>
            <a:ext cx="28803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962944" y="5716488"/>
            <a:ext cx="936104" cy="592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mail1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115344" y="5868888"/>
            <a:ext cx="936104" cy="656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mail1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267744" y="6021288"/>
            <a:ext cx="93610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>
            <a:stCxn id="7" idx="2"/>
            <a:endCxn id="34" idx="0"/>
          </p:cNvCxnSpPr>
          <p:nvPr/>
        </p:nvCxnSpPr>
        <p:spPr>
          <a:xfrm flipH="1">
            <a:off x="2583396" y="5373216"/>
            <a:ext cx="8384" cy="495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37"/>
          <p:cNvSpPr/>
          <p:nvPr/>
        </p:nvSpPr>
        <p:spPr>
          <a:xfrm>
            <a:off x="3347864" y="4725144"/>
            <a:ext cx="576064" cy="5760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4067944" y="4077072"/>
            <a:ext cx="158417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mail-train-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seq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067944" y="3933056"/>
            <a:ext cx="28803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51520" y="4437112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目的変数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067944" y="5085184"/>
            <a:ext cx="158417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part-m-00000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39" idx="2"/>
            <a:endCxn id="51" idx="0"/>
          </p:cNvCxnSpPr>
          <p:nvPr/>
        </p:nvCxnSpPr>
        <p:spPr>
          <a:xfrm>
            <a:off x="4860032" y="450912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矢印 54"/>
          <p:cNvSpPr/>
          <p:nvPr/>
        </p:nvSpPr>
        <p:spPr>
          <a:xfrm>
            <a:off x="5796136" y="4725144"/>
            <a:ext cx="576064" cy="5760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444208" y="4077072"/>
            <a:ext cx="158417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mail-train-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vec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444208" y="3933056"/>
            <a:ext cx="28803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>
            <a:endCxn id="69" idx="1"/>
          </p:cNvCxnSpPr>
          <p:nvPr/>
        </p:nvCxnSpPr>
        <p:spPr>
          <a:xfrm>
            <a:off x="6660232" y="573325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666800" y="5716488"/>
            <a:ext cx="936104" cy="592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mail1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819200" y="5868888"/>
            <a:ext cx="936104" cy="656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mail1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971600" y="6021288"/>
            <a:ext cx="93610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6" idx="2"/>
            <a:endCxn id="61" idx="0"/>
          </p:cNvCxnSpPr>
          <p:nvPr/>
        </p:nvCxnSpPr>
        <p:spPr>
          <a:xfrm flipH="1">
            <a:off x="1287252" y="5373216"/>
            <a:ext cx="8384" cy="495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7020272" y="4797152"/>
            <a:ext cx="158417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tf</a:t>
            </a:r>
            <a:r>
              <a:rPr kumimoji="1" lang="en-US" altLang="ja-JP" dirty="0" smtClean="0">
                <a:solidFill>
                  <a:schemeClr val="tx1"/>
                </a:solidFill>
              </a:rPr>
              <a:t>-vectors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7020272" y="4653136"/>
            <a:ext cx="28803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020272" y="5517232"/>
            <a:ext cx="158417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tfidf</a:t>
            </a:r>
            <a:r>
              <a:rPr kumimoji="1" lang="en-US" altLang="ja-JP" dirty="0" smtClean="0">
                <a:solidFill>
                  <a:schemeClr val="tx1"/>
                </a:solidFill>
              </a:rPr>
              <a:t>-vectors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7020272" y="5373216"/>
            <a:ext cx="28803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/>
          <p:cNvCxnSpPr>
            <a:endCxn id="67" idx="1"/>
          </p:cNvCxnSpPr>
          <p:nvPr/>
        </p:nvCxnSpPr>
        <p:spPr>
          <a:xfrm>
            <a:off x="6660232" y="501317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6660232" y="4509120"/>
            <a:ext cx="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6516216" y="6093296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067944" y="5949280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key=</a:t>
            </a:r>
            <a:r>
              <a:rPr kumimoji="1" lang="ja-JP" altLang="en-US" sz="1600" dirty="0" smtClean="0"/>
              <a:t>ファイル名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value=</a:t>
            </a:r>
            <a:r>
              <a:rPr lang="ja-JP" altLang="en-US" sz="1600" dirty="0" smtClean="0"/>
              <a:t>テキスト</a:t>
            </a:r>
            <a:endParaRPr kumimoji="1"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単純ベイズ法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例 </a:t>
            </a:r>
            <a:r>
              <a:rPr lang="en-US" altLang="ja-JP" sz="2800" dirty="0" smtClean="0"/>
              <a:t>(3/6)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TF(Term Frequency)</a:t>
            </a:r>
            <a:r>
              <a:rPr lang="ja-JP" altLang="en-US" dirty="0" smtClean="0"/>
              <a:t>と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TF-IDF(TF-Inverse Document Frequency)</a:t>
            </a:r>
          </a:p>
          <a:p>
            <a:pPr>
              <a:buNone/>
            </a:pPr>
            <a:endParaRPr lang="en-US" altLang="ja-JP" dirty="0" smtClean="0"/>
          </a:p>
          <a:p>
            <a:endParaRPr lang="en-US" altLang="ja-JP" sz="2000" dirty="0" smtClean="0">
              <a:latin typeface="+mn-ea"/>
            </a:endParaRPr>
          </a:p>
          <a:p>
            <a:endParaRPr lang="en-US" altLang="ja-JP" sz="2000" dirty="0" smtClean="0">
              <a:latin typeface="+mn-ea"/>
            </a:endParaRPr>
          </a:p>
          <a:p>
            <a:endParaRPr lang="en-US" altLang="ja-JP" sz="2000" dirty="0" smtClean="0">
              <a:latin typeface="+mn-ea"/>
            </a:endParaRP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</a:t>
            </a:r>
            <a:r>
              <a:rPr lang="en-US" altLang="ja-JP" sz="2800" dirty="0" smtClean="0">
                <a:latin typeface="+mn-ea"/>
              </a:rPr>
              <a:t>TF</a:t>
            </a:r>
            <a:r>
              <a:rPr lang="ja-JP" altLang="en-US" sz="2800" dirty="0" smtClean="0">
                <a:latin typeface="+mn-ea"/>
              </a:rPr>
              <a:t>は </a:t>
            </a:r>
            <a:r>
              <a:rPr lang="en-US" altLang="ja-JP" sz="2800" dirty="0" err="1" smtClean="0">
                <a:latin typeface="+mn-ea"/>
              </a:rPr>
              <a:t>tf</a:t>
            </a:r>
            <a:r>
              <a:rPr lang="en-US" altLang="ja-JP" sz="1800" dirty="0" err="1" smtClean="0">
                <a:latin typeface="+mn-ea"/>
              </a:rPr>
              <a:t>ij</a:t>
            </a:r>
            <a:r>
              <a:rPr lang="ja-JP" altLang="en-US" sz="2800" dirty="0" err="1" smtClean="0">
                <a:latin typeface="+mn-ea"/>
              </a:rPr>
              <a:t>、</a:t>
            </a:r>
            <a:r>
              <a:rPr lang="en-US" altLang="ja-JP" sz="2800" dirty="0" smtClean="0">
                <a:latin typeface="+mn-ea"/>
              </a:rPr>
              <a:t>TF-IDF</a:t>
            </a:r>
            <a:r>
              <a:rPr lang="ja-JP" altLang="en-US" sz="2800" dirty="0" smtClean="0">
                <a:latin typeface="+mn-ea"/>
              </a:rPr>
              <a:t>は </a:t>
            </a:r>
            <a:r>
              <a:rPr lang="en-US" altLang="ja-JP" sz="2800" dirty="0" err="1" smtClean="0">
                <a:latin typeface="+mn-ea"/>
              </a:rPr>
              <a:t>tf</a:t>
            </a:r>
            <a:r>
              <a:rPr lang="en-US" altLang="ja-JP" sz="1800" dirty="0" err="1" smtClean="0">
                <a:latin typeface="+mn-ea"/>
              </a:rPr>
              <a:t>ij</a:t>
            </a:r>
            <a:r>
              <a:rPr lang="en-US" altLang="ja-JP" sz="2800" dirty="0" smtClean="0">
                <a:latin typeface="+mn-ea"/>
              </a:rPr>
              <a:t> </a:t>
            </a:r>
            <a:r>
              <a:rPr lang="ja-JP" altLang="en-US" sz="2800" dirty="0" smtClean="0">
                <a:latin typeface="+mn-ea"/>
              </a:rPr>
              <a:t>に </a:t>
            </a:r>
            <a:r>
              <a:rPr lang="en-US" altLang="ja-JP" sz="2800" dirty="0" err="1" smtClean="0">
                <a:latin typeface="+mn-ea"/>
              </a:rPr>
              <a:t>idf</a:t>
            </a:r>
            <a:r>
              <a:rPr lang="en-US" altLang="ja-JP" sz="1800" dirty="0" err="1" smtClean="0">
                <a:latin typeface="+mn-ea"/>
              </a:rPr>
              <a:t>i</a:t>
            </a:r>
            <a:r>
              <a:rPr lang="en-US" altLang="ja-JP" sz="2800" dirty="0" smtClean="0">
                <a:latin typeface="+mn-ea"/>
              </a:rPr>
              <a:t> </a:t>
            </a:r>
            <a:r>
              <a:rPr lang="ja-JP" altLang="en-US" sz="2800" dirty="0" smtClean="0">
                <a:latin typeface="+mn-ea"/>
              </a:rPr>
              <a:t>をかけた値</a:t>
            </a:r>
            <a:endParaRPr lang="en-US" altLang="ja-JP" sz="2800" dirty="0" smtClean="0">
              <a:latin typeface="+mn-ea"/>
            </a:endParaRPr>
          </a:p>
          <a:p>
            <a:pPr>
              <a:buNone/>
            </a:pPr>
            <a:endParaRPr lang="en-US" altLang="ja-JP" sz="2000" dirty="0" smtClean="0">
              <a:latin typeface="+mn-ea"/>
            </a:endParaRP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</a:t>
            </a:r>
            <a:r>
              <a:rPr lang="en-US" altLang="ja-JP" sz="2000" dirty="0" err="1" smtClean="0">
                <a:latin typeface="+mn-ea"/>
              </a:rPr>
              <a:t>n</a:t>
            </a:r>
            <a:r>
              <a:rPr lang="en-US" altLang="ja-JP" sz="1400" dirty="0" err="1" smtClean="0">
                <a:latin typeface="+mn-ea"/>
              </a:rPr>
              <a:t>ij</a:t>
            </a:r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2000" dirty="0" smtClean="0">
                <a:latin typeface="+mn-ea"/>
              </a:rPr>
              <a:t> : </a:t>
            </a:r>
            <a:r>
              <a:rPr lang="ja-JP" altLang="en-US" sz="2000" dirty="0" smtClean="0">
                <a:latin typeface="+mn-ea"/>
              </a:rPr>
              <a:t>単語</a:t>
            </a:r>
            <a:r>
              <a:rPr lang="en-US" altLang="ja-JP" sz="2000" dirty="0" err="1" smtClean="0">
                <a:latin typeface="+mn-ea"/>
              </a:rPr>
              <a:t>i</a:t>
            </a:r>
            <a:r>
              <a:rPr lang="ja-JP" altLang="en-US" sz="2000" dirty="0" smtClean="0">
                <a:latin typeface="+mn-ea"/>
              </a:rPr>
              <a:t>が文書</a:t>
            </a:r>
            <a:r>
              <a:rPr lang="en-US" altLang="ja-JP" sz="2000" dirty="0" smtClean="0">
                <a:latin typeface="+mn-ea"/>
              </a:rPr>
              <a:t>j</a:t>
            </a:r>
            <a:r>
              <a:rPr lang="ja-JP" altLang="en-US" sz="2000" dirty="0" smtClean="0">
                <a:latin typeface="+mn-ea"/>
              </a:rPr>
              <a:t>に出現する回数</a:t>
            </a:r>
            <a:endParaRPr lang="en-US" altLang="ja-JP" sz="2000" dirty="0" smtClean="0">
              <a:latin typeface="+mn-ea"/>
            </a:endParaRP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|D| : </a:t>
            </a:r>
            <a:r>
              <a:rPr lang="ja-JP" altLang="en-US" sz="2000" dirty="0" smtClean="0">
                <a:latin typeface="+mn-ea"/>
              </a:rPr>
              <a:t>総文書数</a:t>
            </a:r>
            <a:endParaRPr lang="en-US" altLang="ja-JP" sz="2000" dirty="0" smtClean="0">
              <a:latin typeface="+mn-ea"/>
            </a:endParaRP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|d:d </a:t>
            </a:r>
            <a:r>
              <a:rPr lang="ja-JP" altLang="en-US" sz="1800" dirty="0" smtClean="0">
                <a:latin typeface="+mn-ea"/>
              </a:rPr>
              <a:t>∋</a:t>
            </a:r>
            <a:r>
              <a:rPr lang="en-US" altLang="ja-JP" sz="2000" dirty="0" smtClean="0">
                <a:latin typeface="+mn-ea"/>
              </a:rPr>
              <a:t> </a:t>
            </a:r>
            <a:r>
              <a:rPr lang="en-US" altLang="ja-JP" sz="2000" dirty="0" err="1" smtClean="0">
                <a:latin typeface="+mn-ea"/>
              </a:rPr>
              <a:t>t</a:t>
            </a:r>
            <a:r>
              <a:rPr lang="en-US" altLang="ja-JP" sz="1400" dirty="0" err="1" smtClean="0">
                <a:latin typeface="+mn-ea"/>
              </a:rPr>
              <a:t>i</a:t>
            </a:r>
            <a:r>
              <a:rPr lang="en-US" altLang="ja-JP" sz="2000" dirty="0" smtClean="0">
                <a:latin typeface="+mn-ea"/>
              </a:rPr>
              <a:t>| : </a:t>
            </a:r>
            <a:r>
              <a:rPr lang="ja-JP" altLang="en-US" sz="2000" dirty="0" smtClean="0">
                <a:latin typeface="+mn-ea"/>
              </a:rPr>
              <a:t>単語</a:t>
            </a:r>
            <a:r>
              <a:rPr lang="en-US" altLang="ja-JP" sz="2000" dirty="0" err="1" smtClean="0">
                <a:latin typeface="+mn-ea"/>
              </a:rPr>
              <a:t>i</a:t>
            </a:r>
            <a:r>
              <a:rPr lang="ja-JP" altLang="en-US" sz="2000" dirty="0" smtClean="0">
                <a:latin typeface="+mn-ea"/>
              </a:rPr>
              <a:t>を含む文書数</a:t>
            </a:r>
            <a:endParaRPr lang="en-US" altLang="ja-JP" sz="2000" dirty="0" smtClean="0">
              <a:latin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53</a:t>
            </a:fld>
            <a:endParaRPr lang="ja-JP" altLang="en-US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1835696" y="2708920"/>
          <a:ext cx="1738313" cy="1339850"/>
        </p:xfrm>
        <a:graphic>
          <a:graphicData uri="http://schemas.openxmlformats.org/presentationml/2006/ole">
            <p:oleObj spid="_x0000_s72711" name="数式" r:id="rId3" imgW="723600" imgH="558720" progId="Equation.3">
              <p:embed/>
            </p:oleObj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4283968" y="2708920"/>
          <a:ext cx="2836863" cy="1127125"/>
        </p:xfrm>
        <a:graphic>
          <a:graphicData uri="http://schemas.openxmlformats.org/presentationml/2006/ole">
            <p:oleObj spid="_x0000_s72712" name="数式" r:id="rId4" imgW="1180800" imgH="469800" progId="Equation.3">
              <p:embed/>
            </p:oleObj>
          </a:graphicData>
        </a:graphic>
      </p:graphicFrame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単純ベイズ法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例 </a:t>
            </a:r>
            <a:r>
              <a:rPr lang="en-US" altLang="ja-JP" sz="2800" dirty="0" smtClean="0"/>
              <a:t>(4/6)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ベクトル化したデータの確認</a:t>
            </a:r>
            <a:endParaRPr lang="en-US" altLang="ja-JP" sz="1100" dirty="0" smtClean="0"/>
          </a:p>
          <a:p>
            <a:pPr>
              <a:buNone/>
            </a:pPr>
            <a:r>
              <a:rPr lang="en-US" altLang="ja-JP" sz="2400" dirty="0" smtClean="0"/>
              <a:t>	</a:t>
            </a:r>
            <a:r>
              <a:rPr lang="en-US" altLang="ja-JP" sz="2000" dirty="0" smtClean="0">
                <a:latin typeface="+mn-ea"/>
              </a:rPr>
              <a:t>$ mahout </a:t>
            </a:r>
            <a:r>
              <a:rPr lang="en-US" altLang="ja-JP" sz="2000" dirty="0" err="1" smtClean="0">
                <a:latin typeface="+mn-ea"/>
              </a:rPr>
              <a:t>seqdumper</a:t>
            </a:r>
            <a:r>
              <a:rPr lang="en-US" altLang="ja-JP" sz="20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ja-JP" sz="2000" dirty="0" smtClean="0">
                <a:latin typeface="+mn-ea"/>
              </a:rPr>
              <a:t>--input mail-train-</a:t>
            </a:r>
            <a:r>
              <a:rPr lang="en-US" altLang="ja-JP" sz="2000" dirty="0" err="1" smtClean="0">
                <a:latin typeface="+mn-ea"/>
              </a:rPr>
              <a:t>vec</a:t>
            </a:r>
            <a:r>
              <a:rPr lang="en-US" altLang="ja-JP" sz="2000" dirty="0" smtClean="0">
                <a:latin typeface="+mn-ea"/>
              </a:rPr>
              <a:t>/</a:t>
            </a:r>
            <a:r>
              <a:rPr lang="en-US" altLang="ja-JP" sz="2000" b="1" dirty="0" err="1" smtClean="0">
                <a:latin typeface="+mn-ea"/>
              </a:rPr>
              <a:t>tfidef</a:t>
            </a:r>
            <a:r>
              <a:rPr lang="en-US" altLang="ja-JP" sz="2000" b="1" dirty="0" smtClean="0">
                <a:latin typeface="+mn-ea"/>
              </a:rPr>
              <a:t>-vectors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Key: /spam/mail1: Value: {0:1.6931471824645996,1:3.6349031925201416,2:1.6931471824645996,3:2.0478410720825195,5:1.6931471824645996,7:1.6931471824645996,8:2.3944716453552246,11:2.967885971069336,12:1.6931471824645996,13:1.6931471824645996,14:1.6931471824645996,16:1.182321548461914,21:1.6931471824645996,...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$ mahout </a:t>
            </a:r>
            <a:r>
              <a:rPr lang="en-US" altLang="ja-JP" sz="2000" dirty="0" err="1" smtClean="0">
                <a:latin typeface="+mn-ea"/>
              </a:rPr>
              <a:t>seqdumper</a:t>
            </a:r>
            <a:r>
              <a:rPr lang="en-US" altLang="ja-JP" sz="2000" dirty="0" smtClean="0">
                <a:latin typeface="+mn-ea"/>
              </a:rPr>
              <a:t> --input mail-train-</a:t>
            </a:r>
            <a:r>
              <a:rPr lang="en-US" altLang="ja-JP" sz="2000" dirty="0" err="1" smtClean="0">
                <a:latin typeface="+mn-ea"/>
              </a:rPr>
              <a:t>vec</a:t>
            </a:r>
            <a:r>
              <a:rPr lang="en-US" altLang="ja-JP" sz="2000" dirty="0" smtClean="0">
                <a:latin typeface="+mn-ea"/>
              </a:rPr>
              <a:t>/</a:t>
            </a:r>
            <a:r>
              <a:rPr lang="en-US" altLang="ja-JP" sz="2000" b="1" dirty="0" smtClean="0">
                <a:latin typeface="+mn-ea"/>
              </a:rPr>
              <a:t>dictionary.file-0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…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Key: about: Value: 30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Key: above: Value: 31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Key: absolute: Value: 32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Key: access: Value: 33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…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54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単純ベイズ法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例 </a:t>
            </a:r>
            <a:r>
              <a:rPr lang="en-US" altLang="ja-JP" sz="2800" dirty="0" smtClean="0"/>
              <a:t>(5/6)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学習 </a:t>
            </a:r>
            <a:r>
              <a:rPr lang="en-US" altLang="ja-JP" dirty="0" smtClean="0"/>
              <a:t>(</a:t>
            </a:r>
            <a:r>
              <a:rPr lang="ja-JP" altLang="en-US" dirty="0" smtClean="0"/>
              <a:t>モデルの生成</a:t>
            </a:r>
            <a:r>
              <a:rPr lang="en-US" altLang="ja-JP" dirty="0" smtClean="0"/>
              <a:t>)</a:t>
            </a:r>
          </a:p>
          <a:p>
            <a:pPr>
              <a:buNone/>
            </a:pPr>
            <a:r>
              <a:rPr lang="en-US" altLang="ja-JP" sz="2400" dirty="0" smtClean="0"/>
              <a:t>	</a:t>
            </a:r>
            <a:r>
              <a:rPr lang="en-US" altLang="ja-JP" sz="2800" dirty="0" smtClean="0">
                <a:latin typeface="+mn-ea"/>
              </a:rPr>
              <a:t>$ mahout </a:t>
            </a:r>
            <a:r>
              <a:rPr lang="en-US" altLang="ja-JP" sz="2800" dirty="0" err="1" smtClean="0">
                <a:solidFill>
                  <a:srgbClr val="C00000"/>
                </a:solidFill>
                <a:latin typeface="+mn-ea"/>
              </a:rPr>
              <a:t>trainnb</a:t>
            </a:r>
            <a:r>
              <a:rPr lang="en-US" altLang="ja-JP" sz="28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ja-JP" sz="2800" dirty="0" smtClean="0">
                <a:latin typeface="+mn-ea"/>
              </a:rPr>
              <a:t>\</a:t>
            </a:r>
          </a:p>
          <a:p>
            <a:pPr>
              <a:buNone/>
            </a:pPr>
            <a:r>
              <a:rPr lang="en-US" altLang="ja-JP" sz="2800" dirty="0" smtClean="0">
                <a:solidFill>
                  <a:srgbClr val="C00000"/>
                </a:solidFill>
                <a:latin typeface="+mn-ea"/>
              </a:rPr>
              <a:t>	    </a:t>
            </a:r>
            <a:r>
              <a:rPr lang="en-US" altLang="ja-JP" sz="2800" dirty="0" smtClean="0">
                <a:latin typeface="+mn-ea"/>
              </a:rPr>
              <a:t>--input mail-train-</a:t>
            </a:r>
            <a:r>
              <a:rPr lang="en-US" altLang="ja-JP" sz="2800" dirty="0" err="1" smtClean="0">
                <a:latin typeface="+mn-ea"/>
              </a:rPr>
              <a:t>vec</a:t>
            </a:r>
            <a:r>
              <a:rPr lang="en-US" altLang="ja-JP" sz="2800" dirty="0" smtClean="0">
                <a:latin typeface="+mn-ea"/>
              </a:rPr>
              <a:t>/</a:t>
            </a:r>
            <a:r>
              <a:rPr lang="en-US" altLang="ja-JP" sz="2800" dirty="0" err="1" smtClean="0">
                <a:latin typeface="+mn-ea"/>
              </a:rPr>
              <a:t>tfidf</a:t>
            </a:r>
            <a:r>
              <a:rPr lang="en-US" altLang="ja-JP" sz="2800" dirty="0" smtClean="0">
                <a:latin typeface="+mn-ea"/>
              </a:rPr>
              <a:t>-vectors \</a:t>
            </a:r>
          </a:p>
          <a:p>
            <a:pPr>
              <a:buNone/>
            </a:pPr>
            <a:r>
              <a:rPr lang="en-US" altLang="ja-JP" sz="2800" dirty="0" smtClean="0">
                <a:latin typeface="+mn-ea"/>
              </a:rPr>
              <a:t>	    --output mail-</a:t>
            </a:r>
            <a:r>
              <a:rPr lang="en-US" altLang="ja-JP" sz="2800" dirty="0" err="1" smtClean="0">
                <a:latin typeface="+mn-ea"/>
              </a:rPr>
              <a:t>nbmodel</a:t>
            </a:r>
            <a:r>
              <a:rPr lang="en-US" altLang="ja-JP" sz="2800" dirty="0" smtClean="0">
                <a:latin typeface="+mn-ea"/>
              </a:rPr>
              <a:t> \</a:t>
            </a:r>
          </a:p>
          <a:p>
            <a:pPr>
              <a:buNone/>
            </a:pPr>
            <a:r>
              <a:rPr lang="en-US" altLang="ja-JP" sz="2800" dirty="0" smtClean="0">
                <a:latin typeface="+mn-ea"/>
              </a:rPr>
              <a:t>	    --</a:t>
            </a:r>
            <a:r>
              <a:rPr lang="en-US" altLang="ja-JP" sz="2800" dirty="0" err="1" smtClean="0">
                <a:latin typeface="+mn-ea"/>
              </a:rPr>
              <a:t>extractLabels</a:t>
            </a:r>
            <a:r>
              <a:rPr lang="en-US" altLang="ja-JP" sz="2800" dirty="0" smtClean="0">
                <a:latin typeface="+mn-ea"/>
              </a:rPr>
              <a:t> --</a:t>
            </a:r>
            <a:r>
              <a:rPr lang="en-US" altLang="ja-JP" sz="2800" dirty="0" err="1" smtClean="0">
                <a:latin typeface="+mn-ea"/>
              </a:rPr>
              <a:t>labelIndex</a:t>
            </a:r>
            <a:r>
              <a:rPr lang="en-US" altLang="ja-JP" sz="2800" dirty="0" smtClean="0">
                <a:latin typeface="+mn-ea"/>
              </a:rPr>
              <a:t> mail-</a:t>
            </a:r>
            <a:r>
              <a:rPr lang="en-US" altLang="ja-JP" sz="2800" dirty="0" err="1" smtClean="0">
                <a:latin typeface="+mn-ea"/>
              </a:rPr>
              <a:t>nbindex</a:t>
            </a:r>
            <a:endParaRPr lang="en-US" altLang="ja-JP" sz="2800" dirty="0" smtClean="0">
              <a:latin typeface="+mn-ea"/>
            </a:endParaRPr>
          </a:p>
          <a:p>
            <a:pPr>
              <a:buNone/>
            </a:pPr>
            <a:endParaRPr lang="en-US" altLang="ja-JP" sz="2800" dirty="0" smtClean="0">
              <a:latin typeface="+mn-ea"/>
            </a:endParaRPr>
          </a:p>
          <a:p>
            <a:pPr>
              <a:buNone/>
            </a:pPr>
            <a:r>
              <a:rPr lang="en-US" altLang="ja-JP" sz="2800" dirty="0" smtClean="0">
                <a:latin typeface="+mn-ea"/>
              </a:rPr>
              <a:t>	$ mahout </a:t>
            </a:r>
            <a:r>
              <a:rPr lang="en-US" altLang="ja-JP" sz="2800" dirty="0" err="1" smtClean="0">
                <a:latin typeface="+mn-ea"/>
              </a:rPr>
              <a:t>seqdumper</a:t>
            </a:r>
            <a:r>
              <a:rPr lang="en-US" altLang="ja-JP" sz="2800" dirty="0" smtClean="0">
                <a:latin typeface="+mn-ea"/>
              </a:rPr>
              <a:t> --input mail-</a:t>
            </a:r>
            <a:r>
              <a:rPr lang="en-US" altLang="ja-JP" sz="2800" dirty="0" err="1" smtClean="0">
                <a:latin typeface="+mn-ea"/>
              </a:rPr>
              <a:t>nbindex</a:t>
            </a:r>
            <a:endParaRPr lang="en-US" altLang="ja-JP" sz="2800" dirty="0" smtClean="0">
              <a:latin typeface="+mn-ea"/>
            </a:endParaRPr>
          </a:p>
          <a:p>
            <a:pPr>
              <a:buNone/>
            </a:pPr>
            <a:r>
              <a:rPr lang="en-US" altLang="ja-JP" sz="2800" dirty="0" smtClean="0">
                <a:latin typeface="+mn-ea"/>
              </a:rPr>
              <a:t>	Key: ham: Value: 0</a:t>
            </a:r>
            <a:endParaRPr lang="ja-JP" altLang="ja-JP" sz="2800" dirty="0" smtClean="0">
              <a:latin typeface="+mn-ea"/>
            </a:endParaRPr>
          </a:p>
          <a:p>
            <a:pPr>
              <a:buNone/>
            </a:pPr>
            <a:r>
              <a:rPr lang="en-US" altLang="ja-JP" sz="2800" dirty="0" smtClean="0">
                <a:latin typeface="+mn-ea"/>
              </a:rPr>
              <a:t>	Key: spam: Value: 1</a:t>
            </a:r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55</a:t>
            </a:fld>
            <a:endParaRPr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5148064" y="3140969"/>
            <a:ext cx="2664296" cy="720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6911752" y="1556792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学習した結果、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生成されるモデル</a:t>
            </a:r>
            <a:endParaRPr kumimoji="1" lang="ja-JP" altLang="en-US" sz="2000" dirty="0"/>
          </a:p>
        </p:txBody>
      </p:sp>
      <p:sp>
        <p:nvSpPr>
          <p:cNvPr id="37" name="右中かっこ 36"/>
          <p:cNvSpPr/>
          <p:nvPr/>
        </p:nvSpPr>
        <p:spPr>
          <a:xfrm>
            <a:off x="3851920" y="5085184"/>
            <a:ext cx="216024" cy="7200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83968" y="52292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目的変数</a:t>
            </a:r>
            <a:endParaRPr kumimoji="1" lang="ja-JP" altLang="en-US" sz="2000" dirty="0"/>
          </a:p>
        </p:txBody>
      </p:sp>
      <p:cxnSp>
        <p:nvCxnSpPr>
          <p:cNvPr id="40" name="直線矢印コネクタ 39"/>
          <p:cNvCxnSpPr/>
          <p:nvPr/>
        </p:nvCxnSpPr>
        <p:spPr>
          <a:xfrm flipH="1" flipV="1">
            <a:off x="7380312" y="3861048"/>
            <a:ext cx="144016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911752" y="5085184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目的変数を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説明する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ファイル</a:t>
            </a:r>
            <a:endParaRPr kumimoji="1" lang="ja-JP" altLang="en-US" sz="2000" dirty="0"/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6516216" y="4941168"/>
            <a:ext cx="1008112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27" idx="2"/>
          </p:cNvCxnSpPr>
          <p:nvPr/>
        </p:nvCxnSpPr>
        <p:spPr>
          <a:xfrm flipV="1">
            <a:off x="7812360" y="2264678"/>
            <a:ext cx="215516" cy="876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単純ベイズ法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例 </a:t>
            </a:r>
            <a:r>
              <a:rPr lang="en-US" altLang="ja-JP" sz="2800" dirty="0" smtClean="0"/>
              <a:t>(6/6)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モデルの評価</a:t>
            </a:r>
            <a:endParaRPr lang="en-US" altLang="ja-JP" sz="1100" dirty="0" smtClean="0"/>
          </a:p>
          <a:p>
            <a:pPr>
              <a:buNone/>
            </a:pPr>
            <a:r>
              <a:rPr lang="en-US" altLang="ja-JP" sz="2400" dirty="0" smtClean="0"/>
              <a:t>	</a:t>
            </a:r>
            <a:r>
              <a:rPr lang="en-US" altLang="ja-JP" sz="2400" dirty="0" smtClean="0">
                <a:latin typeface="+mn-ea"/>
              </a:rPr>
              <a:t>$ mahout </a:t>
            </a:r>
            <a:r>
              <a:rPr lang="en-US" altLang="ja-JP" sz="2400" dirty="0" err="1" smtClean="0">
                <a:solidFill>
                  <a:srgbClr val="C00000"/>
                </a:solidFill>
                <a:latin typeface="+mn-ea"/>
              </a:rPr>
              <a:t>testnb</a:t>
            </a:r>
            <a:r>
              <a:rPr lang="en-US" altLang="ja-JP" sz="24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ja-JP" sz="2400" dirty="0" smtClean="0">
                <a:latin typeface="+mn-ea"/>
              </a:rPr>
              <a:t>–-input mail-test-</a:t>
            </a:r>
            <a:r>
              <a:rPr lang="en-US" altLang="ja-JP" sz="2400" dirty="0" err="1" smtClean="0">
                <a:latin typeface="+mn-ea"/>
              </a:rPr>
              <a:t>vec</a:t>
            </a:r>
            <a:r>
              <a:rPr lang="en-US" altLang="ja-JP" sz="2400" dirty="0" smtClean="0">
                <a:latin typeface="+mn-ea"/>
              </a:rPr>
              <a:t>/</a:t>
            </a:r>
            <a:r>
              <a:rPr lang="en-US" altLang="ja-JP" sz="2400" dirty="0" err="1" smtClean="0">
                <a:latin typeface="+mn-ea"/>
              </a:rPr>
              <a:t>tfidf</a:t>
            </a:r>
            <a:r>
              <a:rPr lang="en-US" altLang="ja-JP" sz="2400" dirty="0" smtClean="0">
                <a:latin typeface="+mn-ea"/>
              </a:rPr>
              <a:t>-vectors \</a:t>
            </a: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--output mail-output \</a:t>
            </a: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--model mail-</a:t>
            </a:r>
            <a:r>
              <a:rPr lang="en-US" altLang="ja-JP" sz="2400" dirty="0" err="1" smtClean="0">
                <a:latin typeface="+mn-ea"/>
              </a:rPr>
              <a:t>nbmodel</a:t>
            </a:r>
            <a:r>
              <a:rPr lang="en-US" altLang="ja-JP" sz="2400" dirty="0" smtClean="0">
                <a:latin typeface="+mn-ea"/>
              </a:rPr>
              <a:t> \</a:t>
            </a: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--</a:t>
            </a:r>
            <a:r>
              <a:rPr lang="en-US" altLang="ja-JP" sz="2400" dirty="0" err="1" smtClean="0">
                <a:latin typeface="+mn-ea"/>
              </a:rPr>
              <a:t>labelIndex</a:t>
            </a:r>
            <a:r>
              <a:rPr lang="en-US" altLang="ja-JP" sz="2400" dirty="0" smtClean="0">
                <a:latin typeface="+mn-ea"/>
              </a:rPr>
              <a:t> mail-index</a:t>
            </a: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==================================</a:t>
            </a: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Confusion Matrix</a:t>
            </a:r>
            <a:endParaRPr lang="ja-JP" altLang="ja-JP" sz="2400" dirty="0" smtClean="0">
              <a:latin typeface="+mn-ea"/>
            </a:endParaRP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----------------------------------</a:t>
            </a:r>
            <a:endParaRPr lang="ja-JP" altLang="ja-JP" sz="2400" dirty="0" smtClean="0">
              <a:latin typeface="+mn-ea"/>
            </a:endParaRP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a    	  b    	&lt;--Classified as</a:t>
            </a:r>
            <a:endParaRPr lang="ja-JP" altLang="ja-JP" sz="2400" dirty="0" smtClean="0">
              <a:latin typeface="+mn-ea"/>
            </a:endParaRP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7    	  1    	 |  8      a     = ham</a:t>
            </a:r>
            <a:endParaRPr lang="ja-JP" altLang="ja-JP" sz="2400" dirty="0" smtClean="0">
              <a:latin typeface="+mn-ea"/>
            </a:endParaRP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7    	  3    	 |  10    b     = spam</a:t>
            </a:r>
            <a:endParaRPr lang="ja-JP" altLang="ja-JP" sz="2400" dirty="0" smtClean="0">
              <a:latin typeface="+mn-ea"/>
            </a:endParaRPr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56</a:t>
            </a:fld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 rot="1905391">
            <a:off x="630345" y="5572201"/>
            <a:ext cx="1440256" cy="48106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endCxn id="5" idx="3"/>
          </p:cNvCxnSpPr>
          <p:nvPr/>
        </p:nvCxnSpPr>
        <p:spPr>
          <a:xfrm flipH="1" flipV="1">
            <a:off x="1962792" y="6191744"/>
            <a:ext cx="2969248" cy="333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156176" y="5157192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正解はこれ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数が少ないため</a:t>
            </a:r>
            <a:endParaRPr lang="en-US" altLang="ja-JP" sz="2000" dirty="0" smtClean="0"/>
          </a:p>
          <a:p>
            <a:r>
              <a:rPr lang="ja-JP" altLang="en-US" sz="2000" dirty="0" smtClean="0"/>
              <a:t>精度はよくない</a:t>
            </a:r>
            <a:endParaRPr kumimoji="1" lang="ja-JP" altLang="en-US" sz="2000" dirty="0"/>
          </a:p>
        </p:txBody>
      </p:sp>
      <p:cxnSp>
        <p:nvCxnSpPr>
          <p:cNvPr id="11" name="直線コネクタ 10"/>
          <p:cNvCxnSpPr>
            <a:stCxn id="7" idx="2"/>
          </p:cNvCxnSpPr>
          <p:nvPr/>
        </p:nvCxnSpPr>
        <p:spPr>
          <a:xfrm flipH="1">
            <a:off x="4932040" y="6172855"/>
            <a:ext cx="2232248" cy="352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決定木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説明変数を使った簡単なルールで分岐を作り、データを分割して分類を行う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決定木をたどると理由がわかる</a:t>
            </a:r>
            <a:endParaRPr lang="en-US" altLang="ja-JP" dirty="0" smtClean="0"/>
          </a:p>
          <a:p>
            <a:r>
              <a:rPr lang="en-US" altLang="ja-JP" dirty="0" smtClean="0"/>
              <a:t>CART(Classification And Regression Trees)</a:t>
            </a:r>
          </a:p>
          <a:p>
            <a:pPr lvl="1"/>
            <a:r>
              <a:rPr lang="ja-JP" altLang="en-US" dirty="0" smtClean="0"/>
              <a:t>ルートノードを生成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最もよく分割する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純化される</a:t>
            </a:r>
            <a:r>
              <a:rPr lang="en-US" altLang="ja-JP" dirty="0" smtClean="0"/>
              <a:t>)</a:t>
            </a:r>
            <a:r>
              <a:rPr lang="ja-JP" altLang="en-US" dirty="0" smtClean="0"/>
              <a:t>変数を選ぶ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分割前後のデータの不純度</a:t>
            </a:r>
            <a:r>
              <a:rPr lang="en-US" altLang="ja-JP" dirty="0" smtClean="0"/>
              <a:t>(I(A))</a:t>
            </a:r>
            <a:r>
              <a:rPr lang="ja-JP" altLang="en-US" dirty="0" smtClean="0"/>
              <a:t>の差で選ぶ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データ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</a:t>
            </a:r>
            <a:r>
              <a:rPr lang="en-US" altLang="ja-JP" dirty="0" smtClean="0"/>
              <a:t>A</a:t>
            </a:r>
            <a:r>
              <a:rPr lang="en-US" altLang="ja-JP" sz="1600" dirty="0" smtClean="0"/>
              <a:t>L</a:t>
            </a:r>
            <a:r>
              <a:rPr lang="ja-JP" altLang="en-US" dirty="0" smtClean="0"/>
              <a:t>と</a:t>
            </a:r>
            <a:r>
              <a:rPr lang="en-US" altLang="ja-JP" dirty="0" smtClean="0"/>
              <a:t>A</a:t>
            </a:r>
            <a:r>
              <a:rPr lang="en-US" altLang="ja-JP" sz="1600" dirty="0" smtClean="0"/>
              <a:t>R</a:t>
            </a:r>
            <a:r>
              <a:rPr lang="ja-JP" altLang="en-US" dirty="0" smtClean="0"/>
              <a:t>に分割するとき、以下が最大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57</a:t>
            </a:fld>
            <a:endParaRPr lang="ja-JP" altLang="en-US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/>
        </p:nvGraphicFramePr>
        <p:xfrm>
          <a:off x="2411760" y="5589240"/>
          <a:ext cx="4422775" cy="406400"/>
        </p:xfrm>
        <a:graphic>
          <a:graphicData uri="http://schemas.openxmlformats.org/presentationml/2006/ole">
            <p:oleObj spid="_x0000_s47105" name="数式" r:id="rId3" imgW="22096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決定木の例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58</a:t>
            </a:fld>
            <a:endParaRPr lang="ja-JP" altLang="en-US"/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323528" y="1268760"/>
          <a:ext cx="3528392" cy="249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98"/>
                <a:gridCol w="882098"/>
                <a:gridCol w="882098"/>
                <a:gridCol w="882098"/>
              </a:tblGrid>
              <a:tr h="31203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天気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温度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湿度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洗濯物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晴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50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干す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雨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80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干さない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曇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19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70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干さない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雨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60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干さない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晴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55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干す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晴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60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干す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曇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75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干す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>
          <a:xfrm>
            <a:off x="5652120" y="1556792"/>
            <a:ext cx="144016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天気</a:t>
            </a:r>
            <a:r>
              <a:rPr kumimoji="1" lang="en-US" altLang="ja-JP" dirty="0" smtClean="0">
                <a:solidFill>
                  <a:schemeClr val="tx1"/>
                </a:solidFill>
              </a:rPr>
              <a:t>==</a:t>
            </a:r>
            <a:r>
              <a:rPr kumimoji="1" lang="ja-JP" altLang="en-US" dirty="0" smtClean="0">
                <a:solidFill>
                  <a:schemeClr val="tx1"/>
                </a:solidFill>
              </a:rPr>
              <a:t>晴</a:t>
            </a:r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588224" y="2564904"/>
            <a:ext cx="1440160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天気</a:t>
            </a:r>
            <a:r>
              <a:rPr kumimoji="1" lang="en-US" altLang="ja-JP" dirty="0" smtClean="0">
                <a:solidFill>
                  <a:schemeClr val="tx1"/>
                </a:solidFill>
              </a:rPr>
              <a:t>==</a:t>
            </a:r>
            <a:r>
              <a:rPr kumimoji="1" lang="ja-JP" altLang="en-US" dirty="0" smtClean="0">
                <a:solidFill>
                  <a:schemeClr val="tx1"/>
                </a:solidFill>
              </a:rPr>
              <a:t>曇</a:t>
            </a:r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508104" y="3501008"/>
            <a:ext cx="1584176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湿度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&gt;65?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524328" y="3501008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干さない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788024" y="2564904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干す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63688" y="3717032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  <p:sp>
        <p:nvSpPr>
          <p:cNvPr id="14" name="角丸四角形 13"/>
          <p:cNvSpPr/>
          <p:nvPr/>
        </p:nvSpPr>
        <p:spPr>
          <a:xfrm>
            <a:off x="4644008" y="4437112"/>
            <a:ext cx="1584176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温度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&gt;20?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88224" y="443711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干す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851920" y="5373216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干す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652120" y="5373216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干さない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stCxn id="8" idx="2"/>
            <a:endCxn id="12" idx="0"/>
          </p:cNvCxnSpPr>
          <p:nvPr/>
        </p:nvCxnSpPr>
        <p:spPr>
          <a:xfrm flipH="1">
            <a:off x="5472100" y="2060848"/>
            <a:ext cx="90010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2"/>
            <a:endCxn id="9" idx="0"/>
          </p:cNvCxnSpPr>
          <p:nvPr/>
        </p:nvCxnSpPr>
        <p:spPr>
          <a:xfrm>
            <a:off x="6372200" y="2060848"/>
            <a:ext cx="93610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292080" y="2132856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48264" y="213285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6372200" y="2996952"/>
            <a:ext cx="90010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272300" y="2996952"/>
            <a:ext cx="93610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192180" y="3068960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48364" y="306896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5436096" y="3933056"/>
            <a:ext cx="90010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6336196" y="3933056"/>
            <a:ext cx="93610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256076" y="4005064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912260" y="400506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4499992" y="4869160"/>
            <a:ext cx="90010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5400092" y="4869160"/>
            <a:ext cx="93610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319972" y="4941168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76156" y="494116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34" name="右矢印 33"/>
          <p:cNvSpPr/>
          <p:nvPr/>
        </p:nvSpPr>
        <p:spPr>
          <a:xfrm>
            <a:off x="4067944" y="3429000"/>
            <a:ext cx="576064" cy="50405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機械学習とは</a:t>
            </a:r>
            <a:r>
              <a:rPr lang="en-US" altLang="ja-JP" sz="4000" dirty="0" smtClean="0"/>
              <a:t>? </a:t>
            </a:r>
            <a:r>
              <a:rPr lang="en-US" altLang="ja-JP" sz="2800" dirty="0" smtClean="0"/>
              <a:t>(2/3)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文字認識、パターン認識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車の自動運転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遺伝子と病気の相関分析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株価予測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スパムメールの検出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サーバへの不正アクセス検出</a:t>
            </a:r>
            <a:endParaRPr lang="en-US" altLang="ja-JP" dirty="0" smtClean="0"/>
          </a:p>
          <a:p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不純度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GINI</a:t>
            </a:r>
            <a:r>
              <a:rPr lang="ja-JP" altLang="en-US" dirty="0" smtClean="0"/>
              <a:t>係数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誤差率、予測が正しくない率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X</a:t>
            </a:r>
            <a:r>
              <a:rPr lang="en-US" altLang="ja-JP" sz="1600" dirty="0" smtClean="0"/>
              <a:t>i</a:t>
            </a:r>
            <a:r>
              <a:rPr lang="ja-JP" altLang="en-US" dirty="0" smtClean="0"/>
              <a:t>だと思ったら</a:t>
            </a:r>
            <a:r>
              <a:rPr lang="en-US" altLang="ja-JP" dirty="0" err="1" smtClean="0"/>
              <a:t>X</a:t>
            </a:r>
            <a:r>
              <a:rPr lang="en-US" altLang="ja-JP" sz="1600" dirty="0" err="1" smtClean="0"/>
              <a:t>j</a:t>
            </a:r>
            <a:r>
              <a:rPr lang="ja-JP" altLang="en-US" dirty="0" err="1" smtClean="0"/>
              <a:t>だった</a:t>
            </a:r>
            <a:r>
              <a:rPr lang="ja-JP" altLang="en-US" dirty="0" smtClean="0"/>
              <a:t>確率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エントロピー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集合中の無秩序の量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X</a:t>
            </a:r>
            <a:r>
              <a:rPr lang="en-US" altLang="ja-JP" sz="1600" dirty="0" smtClean="0"/>
              <a:t>i</a:t>
            </a:r>
            <a:r>
              <a:rPr lang="ja-JP" altLang="en-US" dirty="0" smtClean="0"/>
              <a:t>同士がかけ離れていると大きくなる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59</a:t>
            </a:fld>
            <a:endParaRPr lang="ja-JP" altLang="en-US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/>
        </p:nvGraphicFramePr>
        <p:xfrm>
          <a:off x="1619672" y="5373216"/>
          <a:ext cx="5897563" cy="914400"/>
        </p:xfrm>
        <a:graphic>
          <a:graphicData uri="http://schemas.openxmlformats.org/presentationml/2006/ole">
            <p:oleObj spid="_x0000_s8194" name="数式" r:id="rId3" imgW="2946240" imgH="45720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619672" y="2852936"/>
          <a:ext cx="4603750" cy="882650"/>
        </p:xfrm>
        <a:graphic>
          <a:graphicData uri="http://schemas.openxmlformats.org/presentationml/2006/ole">
            <p:oleObj spid="_x0000_s8195" name="数式" r:id="rId4" imgW="191736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Random Forest (Decision Forest) </a:t>
            </a:r>
            <a:r>
              <a:rPr lang="en-US" altLang="ja-JP" sz="2800" dirty="0" smtClean="0"/>
              <a:t>(1/2)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複数の決定木</a:t>
            </a:r>
            <a:r>
              <a:rPr lang="en-US" altLang="ja-JP" dirty="0" smtClean="0"/>
              <a:t>(=</a:t>
            </a:r>
            <a:r>
              <a:rPr lang="ja-JP" altLang="en-US" dirty="0" smtClean="0"/>
              <a:t>森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を用いて多数決で決める</a:t>
            </a:r>
            <a:endParaRPr lang="en-US" altLang="ja-JP" dirty="0" smtClean="0"/>
          </a:p>
          <a:p>
            <a:r>
              <a:rPr lang="ja-JP" altLang="en-US" dirty="0" smtClean="0"/>
              <a:t>アルゴリズム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学習データからランダムに</a:t>
            </a:r>
            <a:r>
              <a:rPr lang="en-US" altLang="ja-JP" dirty="0" smtClean="0"/>
              <a:t>B</a:t>
            </a:r>
            <a:r>
              <a:rPr lang="ja-JP" altLang="en-US" dirty="0" smtClean="0"/>
              <a:t>組のサンプルを作成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サブサンプルごとに決定木を作成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各決定木ごとに推測し、多数決で結果を決める</a:t>
            </a:r>
            <a:endParaRPr lang="en-US" altLang="ja-JP" dirty="0" smtClean="0"/>
          </a:p>
          <a:p>
            <a:r>
              <a:rPr lang="ja-JP" altLang="en-US" dirty="0" smtClean="0"/>
              <a:t>利点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高速、並列処理しやすい、ノイズに強い</a:t>
            </a:r>
            <a:r>
              <a:rPr lang="en-US" altLang="ja-JP" dirty="0" smtClean="0"/>
              <a:t>…</a:t>
            </a:r>
          </a:p>
          <a:p>
            <a:r>
              <a:rPr lang="en-US" altLang="ja-JP" dirty="0" smtClean="0"/>
              <a:t>Mahout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Decision Forest</a:t>
            </a:r>
            <a:r>
              <a:rPr lang="ja-JP" altLang="en-US" dirty="0" smtClean="0"/>
              <a:t>と呼ばれる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60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Random Forest (Decision Forest) </a:t>
            </a:r>
            <a:r>
              <a:rPr lang="en-US" altLang="ja-JP" sz="2800" dirty="0" smtClean="0"/>
              <a:t>(2/2)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61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3212976"/>
            <a:ext cx="3816424" cy="2088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Random Forest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539552" y="3429000"/>
            <a:ext cx="936104" cy="1512168"/>
            <a:chOff x="611560" y="2780928"/>
            <a:chExt cx="936104" cy="1512168"/>
          </a:xfrm>
        </p:grpSpPr>
        <p:sp>
          <p:nvSpPr>
            <p:cNvPr id="8" name="正方形/長方形 7"/>
            <p:cNvSpPr/>
            <p:nvPr/>
          </p:nvSpPr>
          <p:spPr>
            <a:xfrm>
              <a:off x="611560" y="2780928"/>
              <a:ext cx="936104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</a:rPr>
                <a:t>決定木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971600" y="3212976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827584" y="3645024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115616" y="3645024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3568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71600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259632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/>
            <p:cNvCxnSpPr>
              <a:stCxn id="9" idx="2"/>
              <a:endCxn id="10" idx="0"/>
            </p:cNvCxnSpPr>
            <p:nvPr/>
          </p:nvCxnSpPr>
          <p:spPr>
            <a:xfrm flipH="1">
              <a:off x="935596" y="3356992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9" idx="2"/>
              <a:endCxn id="11" idx="0"/>
            </p:cNvCxnSpPr>
            <p:nvPr/>
          </p:nvCxnSpPr>
          <p:spPr>
            <a:xfrm>
              <a:off x="1079612" y="3356992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0" idx="2"/>
              <a:endCxn id="12" idx="0"/>
            </p:cNvCxnSpPr>
            <p:nvPr/>
          </p:nvCxnSpPr>
          <p:spPr>
            <a:xfrm flipH="1">
              <a:off x="791580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11" idx="2"/>
              <a:endCxn id="13" idx="0"/>
            </p:cNvCxnSpPr>
            <p:nvPr/>
          </p:nvCxnSpPr>
          <p:spPr>
            <a:xfrm flipH="1">
              <a:off x="1079612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11" idx="2"/>
              <a:endCxn id="14" idx="0"/>
            </p:cNvCxnSpPr>
            <p:nvPr/>
          </p:nvCxnSpPr>
          <p:spPr>
            <a:xfrm>
              <a:off x="1223628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/>
        </p:nvGrpSpPr>
        <p:grpSpPr>
          <a:xfrm>
            <a:off x="1619672" y="3429000"/>
            <a:ext cx="936104" cy="1512168"/>
            <a:chOff x="611560" y="2780928"/>
            <a:chExt cx="936104" cy="1512168"/>
          </a:xfrm>
        </p:grpSpPr>
        <p:sp>
          <p:nvSpPr>
            <p:cNvPr id="21" name="正方形/長方形 20"/>
            <p:cNvSpPr/>
            <p:nvPr/>
          </p:nvSpPr>
          <p:spPr>
            <a:xfrm>
              <a:off x="611560" y="2780928"/>
              <a:ext cx="936104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</a:rPr>
                <a:t>決定木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971600" y="3212976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827584" y="3645024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115616" y="3645024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83568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971600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259632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>
              <a:stCxn id="22" idx="2"/>
              <a:endCxn id="23" idx="0"/>
            </p:cNvCxnSpPr>
            <p:nvPr/>
          </p:nvCxnSpPr>
          <p:spPr>
            <a:xfrm flipH="1">
              <a:off x="935596" y="3356992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>
              <a:stCxn id="22" idx="2"/>
              <a:endCxn id="24" idx="0"/>
            </p:cNvCxnSpPr>
            <p:nvPr/>
          </p:nvCxnSpPr>
          <p:spPr>
            <a:xfrm>
              <a:off x="1079612" y="3356992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23" idx="2"/>
              <a:endCxn id="25" idx="0"/>
            </p:cNvCxnSpPr>
            <p:nvPr/>
          </p:nvCxnSpPr>
          <p:spPr>
            <a:xfrm flipH="1">
              <a:off x="791580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>
              <a:stCxn id="24" idx="2"/>
              <a:endCxn id="26" idx="0"/>
            </p:cNvCxnSpPr>
            <p:nvPr/>
          </p:nvCxnSpPr>
          <p:spPr>
            <a:xfrm flipH="1">
              <a:off x="1079612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4" idx="2"/>
              <a:endCxn id="27" idx="0"/>
            </p:cNvCxnSpPr>
            <p:nvPr/>
          </p:nvCxnSpPr>
          <p:spPr>
            <a:xfrm>
              <a:off x="1223628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/>
        </p:nvGrpSpPr>
        <p:grpSpPr>
          <a:xfrm>
            <a:off x="2987824" y="3429000"/>
            <a:ext cx="936104" cy="1512168"/>
            <a:chOff x="611560" y="2780928"/>
            <a:chExt cx="936104" cy="1512168"/>
          </a:xfrm>
        </p:grpSpPr>
        <p:sp>
          <p:nvSpPr>
            <p:cNvPr id="34" name="正方形/長方形 33"/>
            <p:cNvSpPr/>
            <p:nvPr/>
          </p:nvSpPr>
          <p:spPr>
            <a:xfrm>
              <a:off x="611560" y="2780928"/>
              <a:ext cx="936104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</a:rPr>
                <a:t>決定木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971600" y="3212976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827584" y="3645024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115616" y="3645024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683568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971600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259632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矢印コネクタ 40"/>
            <p:cNvCxnSpPr>
              <a:stCxn id="35" idx="2"/>
              <a:endCxn id="36" idx="0"/>
            </p:cNvCxnSpPr>
            <p:nvPr/>
          </p:nvCxnSpPr>
          <p:spPr>
            <a:xfrm flipH="1">
              <a:off x="935596" y="3356992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>
              <a:stCxn id="35" idx="2"/>
              <a:endCxn id="37" idx="0"/>
            </p:cNvCxnSpPr>
            <p:nvPr/>
          </p:nvCxnSpPr>
          <p:spPr>
            <a:xfrm>
              <a:off x="1079612" y="3356992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36" idx="2"/>
              <a:endCxn id="38" idx="0"/>
            </p:cNvCxnSpPr>
            <p:nvPr/>
          </p:nvCxnSpPr>
          <p:spPr>
            <a:xfrm flipH="1">
              <a:off x="791580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>
              <a:stCxn id="37" idx="2"/>
              <a:endCxn id="39" idx="0"/>
            </p:cNvCxnSpPr>
            <p:nvPr/>
          </p:nvCxnSpPr>
          <p:spPr>
            <a:xfrm flipH="1">
              <a:off x="1079612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37" idx="2"/>
              <a:endCxn id="40" idx="0"/>
            </p:cNvCxnSpPr>
            <p:nvPr/>
          </p:nvCxnSpPr>
          <p:spPr>
            <a:xfrm>
              <a:off x="1223628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/>
          <p:cNvSpPr txBox="1"/>
          <p:nvPr/>
        </p:nvSpPr>
        <p:spPr>
          <a:xfrm>
            <a:off x="2483768" y="393305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  <p:sp>
        <p:nvSpPr>
          <p:cNvPr id="47" name="正方形/長方形 46"/>
          <p:cNvSpPr/>
          <p:nvPr/>
        </p:nvSpPr>
        <p:spPr>
          <a:xfrm>
            <a:off x="323528" y="1484784"/>
            <a:ext cx="3816424" cy="57606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学習データ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39552" y="227687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サンプル</a:t>
            </a:r>
            <a:r>
              <a:rPr lang="en-US" altLang="ja-JP" sz="1400" dirty="0" smtClean="0">
                <a:solidFill>
                  <a:schemeClr val="tx1"/>
                </a:solidFill>
              </a:rPr>
              <a:t>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2"/>
            <a:endCxn id="8" idx="0"/>
          </p:cNvCxnSpPr>
          <p:nvPr/>
        </p:nvCxnSpPr>
        <p:spPr>
          <a:xfrm>
            <a:off x="1007604" y="278092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619672" y="227687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サンプル</a:t>
            </a:r>
            <a:r>
              <a:rPr lang="en-US" altLang="ja-JP" sz="1400" dirty="0" smtClean="0">
                <a:solidFill>
                  <a:schemeClr val="tx1"/>
                </a:solidFill>
              </a:rPr>
              <a:t>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50" idx="2"/>
            <a:endCxn id="21" idx="0"/>
          </p:cNvCxnSpPr>
          <p:nvPr/>
        </p:nvCxnSpPr>
        <p:spPr>
          <a:xfrm>
            <a:off x="2087724" y="278092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2987824" y="227687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サンプル</a:t>
            </a:r>
            <a:r>
              <a:rPr lang="en-US" altLang="ja-JP" sz="1400" dirty="0" smtClean="0">
                <a:solidFill>
                  <a:schemeClr val="tx1"/>
                </a:solidFill>
              </a:rPr>
              <a:t>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>
            <a:stCxn id="52" idx="2"/>
            <a:endCxn id="34" idx="0"/>
          </p:cNvCxnSpPr>
          <p:nvPr/>
        </p:nvCxnSpPr>
        <p:spPr>
          <a:xfrm>
            <a:off x="3455876" y="278092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539552" y="1700808"/>
            <a:ext cx="216024" cy="576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H="1" flipV="1">
            <a:off x="1187624" y="1844824"/>
            <a:ext cx="288032" cy="4320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1691680" y="1988840"/>
            <a:ext cx="504056" cy="2880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555776" y="1772816"/>
            <a:ext cx="432048" cy="504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 flipV="1">
            <a:off x="2555776" y="1988840"/>
            <a:ext cx="432048" cy="2880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 flipV="1">
            <a:off x="3347864" y="1628800"/>
            <a:ext cx="576064" cy="6480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67544" y="28529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学習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547664" y="28529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学習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915816" y="28529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学習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83768" y="22048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51520" y="9807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学習</a:t>
            </a:r>
            <a:endParaRPr kumimoji="1" lang="ja-JP" altLang="en-US" sz="2400" dirty="0"/>
          </a:p>
        </p:txBody>
      </p:sp>
      <p:sp>
        <p:nvSpPr>
          <p:cNvPr id="65" name="正方形/長方形 64"/>
          <p:cNvSpPr/>
          <p:nvPr/>
        </p:nvSpPr>
        <p:spPr>
          <a:xfrm>
            <a:off x="5004048" y="3212976"/>
            <a:ext cx="3816424" cy="3456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66" name="グループ化 65"/>
          <p:cNvGrpSpPr/>
          <p:nvPr/>
        </p:nvGrpSpPr>
        <p:grpSpPr>
          <a:xfrm>
            <a:off x="5220072" y="3429000"/>
            <a:ext cx="936104" cy="1512168"/>
            <a:chOff x="611560" y="2780928"/>
            <a:chExt cx="936104" cy="1512168"/>
          </a:xfrm>
        </p:grpSpPr>
        <p:sp>
          <p:nvSpPr>
            <p:cNvPr id="67" name="正方形/長方形 66"/>
            <p:cNvSpPr/>
            <p:nvPr/>
          </p:nvSpPr>
          <p:spPr>
            <a:xfrm>
              <a:off x="611560" y="2780928"/>
              <a:ext cx="936104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</a:rPr>
                <a:t>決定木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971600" y="3212976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827584" y="3645024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115616" y="3645024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683568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971600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259632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4" name="直線矢印コネクタ 73"/>
            <p:cNvCxnSpPr>
              <a:stCxn id="68" idx="2"/>
              <a:endCxn id="69" idx="0"/>
            </p:cNvCxnSpPr>
            <p:nvPr/>
          </p:nvCxnSpPr>
          <p:spPr>
            <a:xfrm flipH="1">
              <a:off x="935596" y="3356992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>
              <a:stCxn id="68" idx="2"/>
              <a:endCxn id="70" idx="0"/>
            </p:cNvCxnSpPr>
            <p:nvPr/>
          </p:nvCxnSpPr>
          <p:spPr>
            <a:xfrm>
              <a:off x="1079612" y="3356992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>
              <a:stCxn id="69" idx="2"/>
              <a:endCxn id="71" idx="0"/>
            </p:cNvCxnSpPr>
            <p:nvPr/>
          </p:nvCxnSpPr>
          <p:spPr>
            <a:xfrm flipH="1">
              <a:off x="791580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>
              <a:stCxn id="70" idx="2"/>
              <a:endCxn id="72" idx="0"/>
            </p:cNvCxnSpPr>
            <p:nvPr/>
          </p:nvCxnSpPr>
          <p:spPr>
            <a:xfrm flipH="1">
              <a:off x="1079612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>
              <a:stCxn id="70" idx="2"/>
              <a:endCxn id="73" idx="0"/>
            </p:cNvCxnSpPr>
            <p:nvPr/>
          </p:nvCxnSpPr>
          <p:spPr>
            <a:xfrm>
              <a:off x="1223628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/>
          <p:cNvGrpSpPr/>
          <p:nvPr/>
        </p:nvGrpSpPr>
        <p:grpSpPr>
          <a:xfrm>
            <a:off x="6300192" y="3429000"/>
            <a:ext cx="936104" cy="1512168"/>
            <a:chOff x="611560" y="2780928"/>
            <a:chExt cx="936104" cy="1512168"/>
          </a:xfrm>
        </p:grpSpPr>
        <p:sp>
          <p:nvSpPr>
            <p:cNvPr id="80" name="正方形/長方形 79"/>
            <p:cNvSpPr/>
            <p:nvPr/>
          </p:nvSpPr>
          <p:spPr>
            <a:xfrm>
              <a:off x="611560" y="2780928"/>
              <a:ext cx="936104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</a:rPr>
                <a:t>決定木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971600" y="3212976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827584" y="3645024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1115616" y="3645024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683568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971600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1259632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" name="直線矢印コネクタ 86"/>
            <p:cNvCxnSpPr>
              <a:stCxn id="81" idx="2"/>
              <a:endCxn id="82" idx="0"/>
            </p:cNvCxnSpPr>
            <p:nvPr/>
          </p:nvCxnSpPr>
          <p:spPr>
            <a:xfrm flipH="1">
              <a:off x="935596" y="3356992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81" idx="2"/>
              <a:endCxn id="83" idx="0"/>
            </p:cNvCxnSpPr>
            <p:nvPr/>
          </p:nvCxnSpPr>
          <p:spPr>
            <a:xfrm>
              <a:off x="1079612" y="3356992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/>
            <p:cNvCxnSpPr>
              <a:stCxn id="82" idx="2"/>
              <a:endCxn id="84" idx="0"/>
            </p:cNvCxnSpPr>
            <p:nvPr/>
          </p:nvCxnSpPr>
          <p:spPr>
            <a:xfrm flipH="1">
              <a:off x="791580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/>
            <p:cNvCxnSpPr>
              <a:stCxn id="83" idx="2"/>
              <a:endCxn id="85" idx="0"/>
            </p:cNvCxnSpPr>
            <p:nvPr/>
          </p:nvCxnSpPr>
          <p:spPr>
            <a:xfrm flipH="1">
              <a:off x="1079612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/>
            <p:cNvCxnSpPr>
              <a:stCxn id="83" idx="2"/>
              <a:endCxn id="86" idx="0"/>
            </p:cNvCxnSpPr>
            <p:nvPr/>
          </p:nvCxnSpPr>
          <p:spPr>
            <a:xfrm>
              <a:off x="1223628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グループ化 91"/>
          <p:cNvGrpSpPr/>
          <p:nvPr/>
        </p:nvGrpSpPr>
        <p:grpSpPr>
          <a:xfrm>
            <a:off x="7668344" y="3429000"/>
            <a:ext cx="936104" cy="1512168"/>
            <a:chOff x="611560" y="2780928"/>
            <a:chExt cx="936104" cy="1512168"/>
          </a:xfrm>
        </p:grpSpPr>
        <p:sp>
          <p:nvSpPr>
            <p:cNvPr id="93" name="正方形/長方形 92"/>
            <p:cNvSpPr/>
            <p:nvPr/>
          </p:nvSpPr>
          <p:spPr>
            <a:xfrm>
              <a:off x="611560" y="2780928"/>
              <a:ext cx="936104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</a:rPr>
                <a:t>決定木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971600" y="3212976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827584" y="3645024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1115616" y="3645024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683568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971600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1259632" y="4077072"/>
              <a:ext cx="21602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" name="直線矢印コネクタ 99"/>
            <p:cNvCxnSpPr>
              <a:stCxn id="94" idx="2"/>
              <a:endCxn id="95" idx="0"/>
            </p:cNvCxnSpPr>
            <p:nvPr/>
          </p:nvCxnSpPr>
          <p:spPr>
            <a:xfrm flipH="1">
              <a:off x="935596" y="3356992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>
              <a:stCxn id="94" idx="2"/>
              <a:endCxn id="96" idx="0"/>
            </p:cNvCxnSpPr>
            <p:nvPr/>
          </p:nvCxnSpPr>
          <p:spPr>
            <a:xfrm>
              <a:off x="1079612" y="3356992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>
              <a:stCxn id="95" idx="2"/>
              <a:endCxn id="97" idx="0"/>
            </p:cNvCxnSpPr>
            <p:nvPr/>
          </p:nvCxnSpPr>
          <p:spPr>
            <a:xfrm flipH="1">
              <a:off x="791580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>
              <a:stCxn id="96" idx="2"/>
              <a:endCxn id="98" idx="0"/>
            </p:cNvCxnSpPr>
            <p:nvPr/>
          </p:nvCxnSpPr>
          <p:spPr>
            <a:xfrm flipH="1">
              <a:off x="1079612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>
              <a:stCxn id="96" idx="2"/>
              <a:endCxn id="99" idx="0"/>
            </p:cNvCxnSpPr>
            <p:nvPr/>
          </p:nvCxnSpPr>
          <p:spPr>
            <a:xfrm>
              <a:off x="1223628" y="3789040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テキスト ボックス 104"/>
          <p:cNvSpPr txBox="1"/>
          <p:nvPr/>
        </p:nvSpPr>
        <p:spPr>
          <a:xfrm>
            <a:off x="7164288" y="393305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  <p:sp>
        <p:nvSpPr>
          <p:cNvPr id="106" name="正方形/長方形 105"/>
          <p:cNvSpPr/>
          <p:nvPr/>
        </p:nvSpPr>
        <p:spPr>
          <a:xfrm>
            <a:off x="5004048" y="1484784"/>
            <a:ext cx="1800200" cy="57606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評価データ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線矢印コネクタ 106"/>
          <p:cNvCxnSpPr>
            <a:stCxn id="106" idx="2"/>
            <a:endCxn id="67" idx="0"/>
          </p:cNvCxnSpPr>
          <p:nvPr/>
        </p:nvCxnSpPr>
        <p:spPr>
          <a:xfrm flipH="1">
            <a:off x="5688124" y="2060848"/>
            <a:ext cx="216024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106" idx="2"/>
            <a:endCxn id="80" idx="0"/>
          </p:cNvCxnSpPr>
          <p:nvPr/>
        </p:nvCxnSpPr>
        <p:spPr>
          <a:xfrm>
            <a:off x="5904148" y="2060848"/>
            <a:ext cx="864096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106" idx="2"/>
            <a:endCxn id="93" idx="0"/>
          </p:cNvCxnSpPr>
          <p:nvPr/>
        </p:nvCxnSpPr>
        <p:spPr>
          <a:xfrm>
            <a:off x="5904148" y="2060848"/>
            <a:ext cx="2232248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4932040" y="98072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評価・分類</a:t>
            </a:r>
            <a:endParaRPr kumimoji="1" lang="ja-JP" altLang="en-US" sz="2400" dirty="0"/>
          </a:p>
        </p:txBody>
      </p:sp>
      <p:sp>
        <p:nvSpPr>
          <p:cNvPr id="111" name="正方形/長方形 110"/>
          <p:cNvSpPr/>
          <p:nvPr/>
        </p:nvSpPr>
        <p:spPr>
          <a:xfrm>
            <a:off x="7020272" y="1484784"/>
            <a:ext cx="1800200" cy="57606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分類データ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5220072" y="5229200"/>
            <a:ext cx="93610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結果</a:t>
            </a:r>
            <a:r>
              <a:rPr lang="en-US" altLang="ja-JP" sz="1400" dirty="0" smtClean="0">
                <a:solidFill>
                  <a:schemeClr val="tx1"/>
                </a:solidFill>
              </a:rPr>
              <a:t>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6300192" y="5229200"/>
            <a:ext cx="93610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結果</a:t>
            </a:r>
            <a:r>
              <a:rPr lang="en-US" altLang="ja-JP" sz="1400" dirty="0" smtClean="0">
                <a:solidFill>
                  <a:schemeClr val="tx1"/>
                </a:solidFill>
              </a:rPr>
              <a:t>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7668344" y="5229200"/>
            <a:ext cx="93610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結果</a:t>
            </a:r>
            <a:r>
              <a:rPr lang="en-US" altLang="ja-JP" sz="1400" dirty="0" smtClean="0">
                <a:solidFill>
                  <a:schemeClr val="tx1"/>
                </a:solidFill>
              </a:rPr>
              <a:t>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15" name="直線矢印コネクタ 114"/>
          <p:cNvCxnSpPr>
            <a:stCxn id="67" idx="2"/>
            <a:endCxn id="112" idx="0"/>
          </p:cNvCxnSpPr>
          <p:nvPr/>
        </p:nvCxnSpPr>
        <p:spPr>
          <a:xfrm>
            <a:off x="5688124" y="494116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80" idx="2"/>
            <a:endCxn id="113" idx="0"/>
          </p:cNvCxnSpPr>
          <p:nvPr/>
        </p:nvCxnSpPr>
        <p:spPr>
          <a:xfrm>
            <a:off x="6768244" y="494116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93" idx="2"/>
            <a:endCxn id="114" idx="0"/>
          </p:cNvCxnSpPr>
          <p:nvPr/>
        </p:nvCxnSpPr>
        <p:spPr>
          <a:xfrm>
            <a:off x="8136396" y="494116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6228184" y="6093296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結果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19" name="直線コネクタ 118"/>
          <p:cNvCxnSpPr>
            <a:stCxn id="112" idx="2"/>
          </p:cNvCxnSpPr>
          <p:nvPr/>
        </p:nvCxnSpPr>
        <p:spPr>
          <a:xfrm>
            <a:off x="5688124" y="5661248"/>
            <a:ext cx="36004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14" idx="2"/>
          </p:cNvCxnSpPr>
          <p:nvPr/>
        </p:nvCxnSpPr>
        <p:spPr>
          <a:xfrm flipH="1">
            <a:off x="8100392" y="5661248"/>
            <a:ext cx="36004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 flipH="1">
            <a:off x="5724128" y="5877272"/>
            <a:ext cx="2376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113" idx="2"/>
            <a:endCxn id="118" idx="0"/>
          </p:cNvCxnSpPr>
          <p:nvPr/>
        </p:nvCxnSpPr>
        <p:spPr>
          <a:xfrm>
            <a:off x="6768244" y="566124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7236296" y="587727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多数決</a:t>
            </a:r>
            <a:endParaRPr kumimoji="1" lang="ja-JP" altLang="en-US" sz="1400" dirty="0"/>
          </a:p>
        </p:txBody>
      </p:sp>
      <p:cxnSp>
        <p:nvCxnSpPr>
          <p:cNvPr id="124" name="直線矢印コネクタ 123"/>
          <p:cNvCxnSpPr>
            <a:endCxn id="118" idx="1"/>
          </p:cNvCxnSpPr>
          <p:nvPr/>
        </p:nvCxnSpPr>
        <p:spPr>
          <a:xfrm>
            <a:off x="4716016" y="630932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/>
          <p:nvPr/>
        </p:nvCxnSpPr>
        <p:spPr>
          <a:xfrm flipV="1">
            <a:off x="4716016" y="2060848"/>
            <a:ext cx="28803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 flipV="1">
            <a:off x="4716016" y="2420888"/>
            <a:ext cx="0" cy="3888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右矢印 126"/>
          <p:cNvSpPr/>
          <p:nvPr/>
        </p:nvSpPr>
        <p:spPr>
          <a:xfrm>
            <a:off x="4283968" y="3933056"/>
            <a:ext cx="576064" cy="50405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635896" y="6093296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答え合わせ</a:t>
            </a:r>
            <a:endParaRPr kumimoji="1" lang="ja-JP" altLang="en-US" sz="1400" dirty="0"/>
          </a:p>
        </p:txBody>
      </p:sp>
      <p:cxnSp>
        <p:nvCxnSpPr>
          <p:cNvPr id="129" name="直線矢印コネクタ 128"/>
          <p:cNvCxnSpPr>
            <a:stCxn id="111" idx="2"/>
            <a:endCxn id="67" idx="0"/>
          </p:cNvCxnSpPr>
          <p:nvPr/>
        </p:nvCxnSpPr>
        <p:spPr>
          <a:xfrm flipH="1">
            <a:off x="5688124" y="2060848"/>
            <a:ext cx="2232248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111" idx="2"/>
            <a:endCxn id="80" idx="0"/>
          </p:cNvCxnSpPr>
          <p:nvPr/>
        </p:nvCxnSpPr>
        <p:spPr>
          <a:xfrm flipH="1">
            <a:off x="6768244" y="2060848"/>
            <a:ext cx="1152128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stCxn id="111" idx="2"/>
            <a:endCxn id="93" idx="0"/>
          </p:cNvCxnSpPr>
          <p:nvPr/>
        </p:nvCxnSpPr>
        <p:spPr>
          <a:xfrm>
            <a:off x="7920372" y="2060848"/>
            <a:ext cx="216024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フィッシャーのアヤメの分類</a:t>
            </a:r>
            <a:endParaRPr lang="en-US" altLang="ja-JP" dirty="0" smtClean="0"/>
          </a:p>
          <a:p>
            <a:pPr lvl="1"/>
            <a:r>
              <a:rPr lang="ja-JP" altLang="ja-JP" dirty="0" err="1" smtClean="0"/>
              <a:t>がく</a:t>
            </a:r>
            <a:r>
              <a:rPr lang="ja-JP" altLang="ja-JP" dirty="0" smtClean="0"/>
              <a:t>片の長さと幅、花弁の長さと幅</a:t>
            </a:r>
            <a:r>
              <a:rPr lang="ja-JP" altLang="en-US" dirty="0" smtClean="0"/>
              <a:t>から分類</a:t>
            </a:r>
            <a:endParaRPr lang="en-US" altLang="ja-JP" dirty="0" smtClean="0"/>
          </a:p>
          <a:p>
            <a:pPr>
              <a:buNone/>
            </a:pPr>
            <a:r>
              <a:rPr lang="en-US" altLang="ja-JP" sz="2000" dirty="0" smtClean="0"/>
              <a:t>	</a:t>
            </a:r>
            <a:r>
              <a:rPr lang="en-US" altLang="ja-JP" sz="2400" dirty="0" smtClean="0">
                <a:latin typeface="+mn-ea"/>
              </a:rPr>
              <a:t>$ </a:t>
            </a:r>
            <a:r>
              <a:rPr lang="pt-BR" altLang="ja-JP" sz="2400" dirty="0" smtClean="0">
                <a:latin typeface="+mn-ea"/>
              </a:rPr>
              <a:t>awk '/^[1-9]/ {printf "%s,%s,%s,%s,%s\n", $2,$3,$4,$5,$6}' iris.txt &gt; iris.csv</a:t>
            </a:r>
            <a:endParaRPr lang="en-US" altLang="ja-JP" sz="2400" dirty="0" smtClean="0"/>
          </a:p>
          <a:p>
            <a:pPr>
              <a:buNone/>
            </a:pPr>
            <a:r>
              <a:rPr lang="en-US" altLang="ja-JP" sz="2400" dirty="0" smtClean="0"/>
              <a:t>	</a:t>
            </a:r>
            <a:r>
              <a:rPr lang="en-US" altLang="ja-JP" sz="2400" dirty="0" smtClean="0">
                <a:latin typeface="+mn-ea"/>
              </a:rPr>
              <a:t>$ cat iris-train.csv</a:t>
            </a: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5.1,3.5,1.4,0.2,setosa</a:t>
            </a:r>
            <a:endParaRPr lang="ja-JP" altLang="ja-JP" sz="2400" dirty="0" smtClean="0">
              <a:latin typeface="+mn-ea"/>
            </a:endParaRP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4.9,3.0,1.4,0.2,setosa</a:t>
            </a:r>
            <a:endParaRPr lang="ja-JP" altLang="ja-JP" sz="2400" dirty="0" smtClean="0">
              <a:latin typeface="+mn-ea"/>
            </a:endParaRP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4.7,3.2,1.3,0.2,setosa</a:t>
            </a:r>
            <a:endParaRPr lang="ja-JP" altLang="ja-JP" sz="2400" dirty="0" smtClean="0">
              <a:latin typeface="+mn-ea"/>
            </a:endParaRP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…</a:t>
            </a:r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755576" y="3573016"/>
            <a:ext cx="1728192" cy="17281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555776" y="3573016"/>
            <a:ext cx="1008112" cy="17281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Random Forest:</a:t>
            </a:r>
            <a:r>
              <a:rPr lang="ja-JP" altLang="en-US" sz="4000" dirty="0" smtClean="0"/>
              <a:t>例 </a:t>
            </a:r>
            <a:r>
              <a:rPr lang="en-US" altLang="ja-JP" sz="2800" dirty="0" smtClean="0"/>
              <a:t>(1/4)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62</a:t>
            </a:fld>
            <a:endParaRPr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3568" y="5733256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4</a:t>
            </a:r>
            <a:r>
              <a:rPr kumimoji="1" lang="ja-JP" altLang="en-US" sz="2000" dirty="0" err="1" smtClean="0"/>
              <a:t>つの</a:t>
            </a:r>
            <a:r>
              <a:rPr kumimoji="1" lang="ja-JP" altLang="en-US" sz="2000" dirty="0" smtClean="0"/>
              <a:t>説明変数  </a:t>
            </a:r>
            <a:r>
              <a:rPr lang="ja-JP" altLang="en-US" sz="2000" dirty="0" smtClean="0"/>
              <a:t>目的変数</a:t>
            </a:r>
            <a:endParaRPr kumimoji="1" lang="ja-JP" altLang="en-US" sz="2000" dirty="0"/>
          </a:p>
        </p:txBody>
      </p:sp>
      <p:pic>
        <p:nvPicPr>
          <p:cNvPr id="15" name="図 14" descr="ayame_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3933056"/>
            <a:ext cx="3121152" cy="2340864"/>
          </a:xfrm>
          <a:prstGeom prst="rect">
            <a:avLst/>
          </a:prstGeom>
        </p:spPr>
      </p:pic>
      <p:cxnSp>
        <p:nvCxnSpPr>
          <p:cNvPr id="18" name="直線矢印コネクタ 17"/>
          <p:cNvCxnSpPr>
            <a:stCxn id="22" idx="1"/>
          </p:cNvCxnSpPr>
          <p:nvPr/>
        </p:nvCxnSpPr>
        <p:spPr>
          <a:xfrm flipH="1">
            <a:off x="7164288" y="3541658"/>
            <a:ext cx="864096" cy="12554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028384" y="335699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 smtClean="0"/>
              <a:t>がく</a:t>
            </a:r>
            <a:r>
              <a:rPr kumimoji="1" lang="ja-JP" altLang="en-US" dirty="0" smtClean="0"/>
              <a:t>片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28" idx="3"/>
          </p:cNvCxnSpPr>
          <p:nvPr/>
        </p:nvCxnSpPr>
        <p:spPr>
          <a:xfrm flipV="1">
            <a:off x="5290339" y="5805264"/>
            <a:ext cx="865837" cy="4006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644008" y="60212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花弁</a:t>
            </a:r>
            <a:endParaRPr kumimoji="1" lang="ja-JP" altLang="en-US" dirty="0"/>
          </a:p>
        </p:txBody>
      </p:sp>
      <p:sp>
        <p:nvSpPr>
          <p:cNvPr id="17" name="右中かっこ 16"/>
          <p:cNvSpPr/>
          <p:nvPr/>
        </p:nvSpPr>
        <p:spPr>
          <a:xfrm rot="5400000">
            <a:off x="2915816" y="5085184"/>
            <a:ext cx="288032" cy="10081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中かっこ 23"/>
          <p:cNvSpPr/>
          <p:nvPr/>
        </p:nvSpPr>
        <p:spPr>
          <a:xfrm rot="5400000">
            <a:off x="1475656" y="4797152"/>
            <a:ext cx="288032" cy="158417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Random Forest:</a:t>
            </a:r>
            <a:r>
              <a:rPr lang="ja-JP" altLang="en-US" sz="4000" dirty="0" smtClean="0"/>
              <a:t>例 </a:t>
            </a:r>
            <a:r>
              <a:rPr lang="en-US" altLang="ja-JP" sz="2800" dirty="0" smtClean="0"/>
              <a:t>(2/4)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学習データと評価データに分ける</a:t>
            </a:r>
            <a:endParaRPr lang="en-US" altLang="ja-JP" dirty="0" smtClean="0"/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$ </a:t>
            </a:r>
            <a:r>
              <a:rPr lang="en-US" altLang="ja-JP" sz="2400" dirty="0" err="1" smtClean="0">
                <a:latin typeface="+mn-ea"/>
              </a:rPr>
              <a:t>awk</a:t>
            </a:r>
            <a:r>
              <a:rPr lang="en-US" altLang="ja-JP" sz="2400" dirty="0" smtClean="0">
                <a:latin typeface="+mn-ea"/>
              </a:rPr>
              <a:t> 'NR%3!=0' iris.csv &gt; iris-train.csv</a:t>
            </a: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$ </a:t>
            </a:r>
            <a:r>
              <a:rPr lang="en-US" altLang="ja-JP" sz="2400" dirty="0" err="1" smtClean="0">
                <a:latin typeface="+mn-ea"/>
              </a:rPr>
              <a:t>awk</a:t>
            </a:r>
            <a:r>
              <a:rPr lang="en-US" altLang="ja-JP" sz="2400" dirty="0" smtClean="0">
                <a:latin typeface="+mn-ea"/>
              </a:rPr>
              <a:t> 'NR%3==0' iris.csv &gt; iris-test.csv</a:t>
            </a: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$ </a:t>
            </a:r>
            <a:r>
              <a:rPr lang="en-US" altLang="ja-JP" sz="2400" dirty="0" err="1" smtClean="0">
                <a:latin typeface="+mn-ea"/>
              </a:rPr>
              <a:t>hadoop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en-US" altLang="ja-JP" sz="2400" dirty="0" err="1" smtClean="0">
                <a:latin typeface="+mn-ea"/>
              </a:rPr>
              <a:t>fs</a:t>
            </a:r>
            <a:r>
              <a:rPr lang="en-US" altLang="ja-JP" sz="2400" dirty="0" smtClean="0">
                <a:latin typeface="+mn-ea"/>
              </a:rPr>
              <a:t> -put iris-train.csv mahout-data</a:t>
            </a: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$ </a:t>
            </a:r>
            <a:r>
              <a:rPr lang="en-US" altLang="ja-JP" sz="2400" dirty="0" err="1" smtClean="0">
                <a:latin typeface="+mn-ea"/>
              </a:rPr>
              <a:t>hadoop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en-US" altLang="ja-JP" sz="2400" dirty="0" err="1" smtClean="0">
                <a:latin typeface="+mn-ea"/>
              </a:rPr>
              <a:t>fs</a:t>
            </a:r>
            <a:r>
              <a:rPr lang="en-US" altLang="ja-JP" sz="2400" dirty="0" smtClean="0">
                <a:latin typeface="+mn-ea"/>
              </a:rPr>
              <a:t> -put iris-test.csv mahout-data</a:t>
            </a:r>
          </a:p>
          <a:p>
            <a:r>
              <a:rPr lang="ja-JP" altLang="en-US" dirty="0" smtClean="0"/>
              <a:t>ディスクリプタファイルの作成</a:t>
            </a:r>
            <a:endParaRPr lang="en-US" altLang="ja-JP" dirty="0" smtClean="0"/>
          </a:p>
          <a:p>
            <a:pPr>
              <a:buNone/>
            </a:pPr>
            <a:r>
              <a:rPr lang="en-US" altLang="ja-JP" sz="2400" dirty="0" smtClean="0"/>
              <a:t>	</a:t>
            </a:r>
            <a:r>
              <a:rPr lang="en-US" altLang="ja-JP" sz="2400" dirty="0" smtClean="0">
                <a:latin typeface="+mn-ea"/>
              </a:rPr>
              <a:t>$ mahout \</a:t>
            </a:r>
          </a:p>
          <a:p>
            <a:pPr>
              <a:buNone/>
            </a:pPr>
            <a:r>
              <a:rPr lang="en-US" altLang="ja-JP" sz="2400" b="1" dirty="0" smtClean="0">
                <a:solidFill>
                  <a:srgbClr val="C00000"/>
                </a:solidFill>
                <a:latin typeface="+mn-ea"/>
              </a:rPr>
              <a:t>	    </a:t>
            </a:r>
            <a:r>
              <a:rPr lang="en-US" altLang="ja-JP" sz="2400" b="1" dirty="0" err="1" smtClean="0">
                <a:solidFill>
                  <a:srgbClr val="C00000"/>
                </a:solidFill>
                <a:latin typeface="+mn-ea"/>
              </a:rPr>
              <a:t>org.apache.mahout.classifier.df.tools.Describe</a:t>
            </a:r>
            <a:r>
              <a:rPr lang="en-US" altLang="ja-JP" sz="2400" dirty="0" smtClean="0">
                <a:latin typeface="+mn-ea"/>
              </a:rPr>
              <a:t> \</a:t>
            </a: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    --path mahout-data/iris-train.csv \</a:t>
            </a: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    --file mahout-data/iris-dataset \</a:t>
            </a: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    --descriptor 4 N   L</a:t>
            </a:r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63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563888" y="6021288"/>
            <a:ext cx="36004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64088" y="5877272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4</a:t>
            </a:r>
            <a:r>
              <a:rPr kumimoji="1" lang="ja-JP" altLang="en-US" sz="2000" dirty="0" err="1" smtClean="0"/>
              <a:t>つの</a:t>
            </a:r>
            <a:r>
              <a:rPr kumimoji="1" lang="ja-JP" altLang="en-US" sz="2000" dirty="0" smtClean="0"/>
              <a:t>数値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説明変数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と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目的変数</a:t>
            </a:r>
            <a:endParaRPr kumimoji="1" lang="ja-JP" altLang="en-US" sz="2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2843808" y="6021288"/>
            <a:ext cx="64807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endCxn id="14" idx="1"/>
          </p:cNvCxnSpPr>
          <p:nvPr/>
        </p:nvCxnSpPr>
        <p:spPr>
          <a:xfrm>
            <a:off x="4067944" y="6165304"/>
            <a:ext cx="1296144" cy="6591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V="1">
            <a:off x="5724128" y="5301208"/>
            <a:ext cx="1800200" cy="36004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372200" y="3861048"/>
            <a:ext cx="2518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出力される</a:t>
            </a:r>
            <a:endParaRPr lang="en-US" altLang="ja-JP" sz="2000" dirty="0" smtClean="0"/>
          </a:p>
          <a:p>
            <a:r>
              <a:rPr lang="ja-JP" altLang="en-US" sz="2000" dirty="0" smtClean="0"/>
              <a:t>ディスクリプタファイル</a:t>
            </a:r>
            <a:endParaRPr kumimoji="1" lang="ja-JP" altLang="en-US" sz="2000" dirty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7524328" y="4653136"/>
            <a:ext cx="288032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Random Forest:</a:t>
            </a:r>
            <a:r>
              <a:rPr lang="ja-JP" altLang="en-US" sz="4000" dirty="0" smtClean="0"/>
              <a:t>例 </a:t>
            </a:r>
            <a:r>
              <a:rPr lang="en-US" altLang="ja-JP" sz="2800" dirty="0" smtClean="0"/>
              <a:t>(3/4)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5040312"/>
          </a:xfrm>
        </p:spPr>
        <p:txBody>
          <a:bodyPr/>
          <a:lstStyle/>
          <a:p>
            <a:r>
              <a:rPr lang="ja-JP" altLang="en-US" dirty="0" smtClean="0"/>
              <a:t>学習</a:t>
            </a:r>
            <a:endParaRPr lang="en-US" altLang="ja-JP" dirty="0" smtClean="0"/>
          </a:p>
          <a:p>
            <a:pPr>
              <a:buNone/>
            </a:pPr>
            <a:r>
              <a:rPr lang="en-US" altLang="ja-JP" sz="2400" dirty="0" smtClean="0"/>
              <a:t>	</a:t>
            </a:r>
            <a:r>
              <a:rPr lang="en-US" altLang="ja-JP" sz="2800" dirty="0" smtClean="0">
                <a:latin typeface="+mn-ea"/>
              </a:rPr>
              <a:t>$ mahout \</a:t>
            </a:r>
          </a:p>
          <a:p>
            <a:pPr>
              <a:buNone/>
            </a:pPr>
            <a:r>
              <a:rPr lang="en-US" altLang="ja-JP" sz="2800" b="1" dirty="0" smtClean="0">
                <a:solidFill>
                  <a:srgbClr val="C00000"/>
                </a:solidFill>
                <a:latin typeface="+mn-ea"/>
              </a:rPr>
              <a:t>	    </a:t>
            </a:r>
            <a:r>
              <a:rPr lang="en-US" altLang="ja-JP" sz="2400" b="1" dirty="0" err="1" smtClean="0">
                <a:solidFill>
                  <a:srgbClr val="C00000"/>
                </a:solidFill>
                <a:latin typeface="+mn-ea"/>
              </a:rPr>
              <a:t>org.apache.mahout.classifier.df.mapreduce.BuildForest</a:t>
            </a:r>
            <a:r>
              <a:rPr lang="en-US" altLang="ja-JP" sz="24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ja-JP" sz="2800" dirty="0" smtClean="0">
                <a:latin typeface="+mn-ea"/>
              </a:rPr>
              <a:t>\</a:t>
            </a:r>
          </a:p>
          <a:p>
            <a:pPr>
              <a:buNone/>
            </a:pPr>
            <a:r>
              <a:rPr lang="en-US" altLang="ja-JP" sz="2800" dirty="0" smtClean="0">
                <a:latin typeface="+mn-ea"/>
              </a:rPr>
              <a:t>	    --input mahout-data/iris-train.csv \</a:t>
            </a:r>
          </a:p>
          <a:p>
            <a:pPr>
              <a:buNone/>
            </a:pPr>
            <a:r>
              <a:rPr lang="en-US" altLang="ja-JP" sz="2800" dirty="0" smtClean="0">
                <a:latin typeface="+mn-ea"/>
              </a:rPr>
              <a:t>	    --dataset mahout-data/iris-dataset \</a:t>
            </a:r>
          </a:p>
          <a:p>
            <a:pPr>
              <a:buNone/>
            </a:pPr>
            <a:r>
              <a:rPr lang="en-US" altLang="ja-JP" sz="2800" dirty="0" smtClean="0">
                <a:latin typeface="+mn-ea"/>
              </a:rPr>
              <a:t>	    --output mahout-data/iris-model-</a:t>
            </a:r>
            <a:r>
              <a:rPr lang="en-US" altLang="ja-JP" sz="2800" dirty="0" err="1" smtClean="0">
                <a:latin typeface="+mn-ea"/>
              </a:rPr>
              <a:t>df</a:t>
            </a:r>
            <a:r>
              <a:rPr lang="en-US" altLang="ja-JP" sz="2800" dirty="0" smtClean="0">
                <a:latin typeface="+mn-ea"/>
              </a:rPr>
              <a:t> \</a:t>
            </a:r>
          </a:p>
          <a:p>
            <a:pPr>
              <a:buNone/>
            </a:pPr>
            <a:r>
              <a:rPr lang="en-US" altLang="ja-JP" sz="2800" dirty="0" smtClean="0">
                <a:latin typeface="+mn-ea"/>
              </a:rPr>
              <a:t>	    --</a:t>
            </a:r>
            <a:r>
              <a:rPr lang="en-US" altLang="ja-JP" sz="2800" dirty="0" err="1" smtClean="0">
                <a:latin typeface="+mn-ea"/>
              </a:rPr>
              <a:t>nbtree</a:t>
            </a:r>
            <a:r>
              <a:rPr lang="en-US" altLang="ja-JP" sz="2800" dirty="0" smtClean="0">
                <a:latin typeface="+mn-ea"/>
              </a:rPr>
              <a:t> 3</a:t>
            </a:r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</p:txBody>
      </p:sp>
      <p:cxnSp>
        <p:nvCxnSpPr>
          <p:cNvPr id="15" name="直線矢印コネクタ 14"/>
          <p:cNvCxnSpPr>
            <a:stCxn id="17" idx="1"/>
          </p:cNvCxnSpPr>
          <p:nvPr/>
        </p:nvCxnSpPr>
        <p:spPr>
          <a:xfrm flipH="1" flipV="1">
            <a:off x="4788024" y="4437112"/>
            <a:ext cx="1080120" cy="6321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868144" y="486916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生成されるモデル</a:t>
            </a:r>
            <a:endParaRPr kumimoji="1" lang="ja-JP" altLang="en-US" sz="2000" dirty="0"/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3131840" y="4725144"/>
            <a:ext cx="1872208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3968" y="566124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決定木の数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Random Forest:</a:t>
            </a:r>
            <a:r>
              <a:rPr lang="ja-JP" altLang="en-US" sz="4000" dirty="0" smtClean="0"/>
              <a:t>例 </a:t>
            </a:r>
            <a:r>
              <a:rPr lang="en-US" altLang="ja-JP" sz="2800" dirty="0" smtClean="0"/>
              <a:t>(4/4)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5040312"/>
          </a:xfrm>
        </p:spPr>
        <p:txBody>
          <a:bodyPr/>
          <a:lstStyle/>
          <a:p>
            <a:r>
              <a:rPr lang="ja-JP" altLang="en-US" dirty="0" smtClean="0"/>
              <a:t>評価</a:t>
            </a:r>
            <a:endParaRPr lang="en-US" altLang="ja-JP" dirty="0" smtClean="0"/>
          </a:p>
          <a:p>
            <a:pPr>
              <a:buNone/>
            </a:pPr>
            <a:r>
              <a:rPr lang="en-US" altLang="ja-JP" sz="2000" dirty="0" smtClean="0"/>
              <a:t>	</a:t>
            </a:r>
            <a:r>
              <a:rPr lang="en-US" altLang="ja-JP" sz="2000" dirty="0" smtClean="0">
                <a:latin typeface="+mn-ea"/>
              </a:rPr>
              <a:t>$ mahout 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+mn-ea"/>
              </a:rPr>
              <a:t>org.apache.mahout.classifier.df.mapreduce.TestForest</a:t>
            </a:r>
            <a:r>
              <a:rPr lang="en-US" altLang="ja-JP" sz="2000" dirty="0" smtClean="0">
                <a:latin typeface="+mn-ea"/>
              </a:rPr>
              <a:t> \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	--input mahout-data/iris-test.csv \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	--dataset mahout-data/iris-dataset \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	--model mahout-data/iris-model-</a:t>
            </a:r>
            <a:r>
              <a:rPr lang="en-US" altLang="ja-JP" sz="2000" dirty="0" err="1" smtClean="0">
                <a:latin typeface="+mn-ea"/>
              </a:rPr>
              <a:t>df</a:t>
            </a:r>
            <a:r>
              <a:rPr lang="en-US" altLang="ja-JP" sz="2000" dirty="0" smtClean="0">
                <a:latin typeface="+mn-ea"/>
              </a:rPr>
              <a:t> \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	--analyze  --</a:t>
            </a:r>
            <a:r>
              <a:rPr lang="en-US" altLang="ja-JP" sz="2000" dirty="0" err="1" smtClean="0">
                <a:latin typeface="+mn-ea"/>
              </a:rPr>
              <a:t>mapreduce</a:t>
            </a:r>
            <a:r>
              <a:rPr lang="en-US" altLang="ja-JP" sz="2000" dirty="0" smtClean="0">
                <a:latin typeface="+mn-ea"/>
              </a:rPr>
              <a:t> \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	--output mahout-data/iris-test.out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==================================</a:t>
            </a:r>
            <a:endParaRPr lang="ja-JP" altLang="ja-JP" sz="2000" dirty="0" smtClean="0">
              <a:latin typeface="+mn-ea"/>
            </a:endParaRP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Confusion Matrix</a:t>
            </a:r>
            <a:endParaRPr lang="ja-JP" altLang="ja-JP" sz="2000" dirty="0" smtClean="0">
              <a:latin typeface="+mn-ea"/>
            </a:endParaRP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----------------------------------</a:t>
            </a:r>
            <a:endParaRPr lang="ja-JP" altLang="ja-JP" sz="2000" dirty="0" smtClean="0">
              <a:latin typeface="+mn-ea"/>
            </a:endParaRP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a    	  b    	c    	&lt;--Classified as</a:t>
            </a:r>
            <a:endParaRPr lang="ja-JP" altLang="ja-JP" sz="2000" dirty="0" smtClean="0">
              <a:latin typeface="+mn-ea"/>
            </a:endParaRP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16     1    	0    	 |  17    	a     = </a:t>
            </a:r>
            <a:r>
              <a:rPr lang="en-US" altLang="ja-JP" sz="2000" dirty="0" err="1" smtClean="0">
                <a:latin typeface="+mn-ea"/>
              </a:rPr>
              <a:t>virginica</a:t>
            </a:r>
            <a:endParaRPr lang="ja-JP" altLang="ja-JP" sz="2000" dirty="0" smtClean="0">
              <a:latin typeface="+mn-ea"/>
            </a:endParaRP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2    	  15   	0    	 |  17    	b     = </a:t>
            </a:r>
            <a:r>
              <a:rPr lang="en-US" altLang="ja-JP" sz="2000" dirty="0" err="1" smtClean="0">
                <a:latin typeface="+mn-ea"/>
              </a:rPr>
              <a:t>versicolor</a:t>
            </a:r>
            <a:endParaRPr lang="ja-JP" altLang="ja-JP" sz="2000" dirty="0" smtClean="0">
              <a:latin typeface="+mn-ea"/>
            </a:endParaRPr>
          </a:p>
          <a:p>
            <a:pPr>
              <a:buNone/>
            </a:pPr>
            <a:r>
              <a:rPr lang="en-US" altLang="ja-JP" sz="2000" dirty="0" smtClean="0">
                <a:latin typeface="+mn-ea"/>
              </a:rPr>
              <a:t>	0    	  0    	16   	 |  16    	c     = </a:t>
            </a:r>
            <a:r>
              <a:rPr lang="en-US" altLang="ja-JP" sz="2000" dirty="0" err="1" smtClean="0">
                <a:latin typeface="+mn-ea"/>
              </a:rPr>
              <a:t>setosa</a:t>
            </a:r>
            <a:endParaRPr lang="en-US" altLang="ja-JP" sz="2000" dirty="0" smtClean="0">
              <a:latin typeface="+mn-ea"/>
            </a:endParaRPr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endParaRPr lang="en-US" altLang="ja-JP" sz="2000" dirty="0" smtClean="0"/>
          </a:p>
        </p:txBody>
      </p:sp>
      <p:sp>
        <p:nvSpPr>
          <p:cNvPr id="4" name="角丸四角形 3"/>
          <p:cNvSpPr/>
          <p:nvPr/>
        </p:nvSpPr>
        <p:spPr>
          <a:xfrm rot="1569979">
            <a:off x="710990" y="5884227"/>
            <a:ext cx="2202479" cy="32379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分類の評価 </a:t>
            </a:r>
            <a:r>
              <a:rPr lang="en-US" altLang="ja-JP" sz="2800" dirty="0" smtClean="0"/>
              <a:t>(1/2)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正解率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</a:t>
            </a:r>
            <a:r>
              <a:rPr lang="ja-JP" altLang="en-US" dirty="0" smtClean="0"/>
              <a:t>択で同じ結果しか出力しなくても </a:t>
            </a:r>
            <a:r>
              <a:rPr lang="en-US" altLang="ja-JP" dirty="0" smtClean="0"/>
              <a:t>0.5</a:t>
            </a:r>
          </a:p>
          <a:p>
            <a:r>
              <a:rPr lang="ja-JP" altLang="en-US" dirty="0" smtClean="0"/>
              <a:t>混同行列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行に目的変数の実際の値、列にモデルの出力を示した行列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対角線上に値が集中する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err="1" smtClean="0"/>
              <a:t>ほど</a:t>
            </a:r>
            <a:r>
              <a:rPr lang="ja-JP" altLang="en-US" dirty="0" smtClean="0"/>
              <a:t>良い結果</a:t>
            </a:r>
            <a:endParaRPr lang="en-US" altLang="ja-JP" dirty="0" smtClean="0"/>
          </a:p>
          <a:p>
            <a:pPr lvl="1"/>
            <a:endParaRPr lang="en-US" altLang="ja-JP" sz="1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66</a:t>
            </a:fld>
            <a:endParaRPr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724128" y="3717032"/>
          <a:ext cx="29039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797"/>
                <a:gridCol w="580797"/>
                <a:gridCol w="580797"/>
                <a:gridCol w="580797"/>
                <a:gridCol w="580797"/>
              </a:tblGrid>
              <a:tr h="33695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3695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3695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3695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3695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>
          <a:xfrm rot="2070489">
            <a:off x="6376573" y="4623834"/>
            <a:ext cx="2391803" cy="40906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分類の評価 </a:t>
            </a:r>
            <a:r>
              <a:rPr lang="en-US" altLang="ja-JP" sz="2800" dirty="0" smtClean="0"/>
              <a:t>(2/2)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AUC(Area Under the Curve)</a:t>
            </a:r>
          </a:p>
          <a:p>
            <a:pPr lvl="1"/>
            <a:r>
              <a:rPr lang="ja-JP" altLang="en-US" dirty="0" smtClean="0"/>
              <a:t>目的変数の値が</a:t>
            </a:r>
            <a:r>
              <a:rPr lang="en-US" altLang="ja-JP" dirty="0" smtClean="0"/>
              <a:t>0,1</a:t>
            </a:r>
            <a:r>
              <a:rPr lang="ja-JP" altLang="en-US" dirty="0" smtClean="0"/>
              <a:t>のとき、感度</a:t>
            </a:r>
            <a:r>
              <a:rPr lang="en-US" altLang="ja-JP" dirty="0" smtClean="0"/>
              <a:t>(</a:t>
            </a:r>
            <a:r>
              <a:rPr lang="ja-JP" altLang="en-US" dirty="0" smtClean="0"/>
              <a:t>実際が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の場合の正解率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と特異度</a:t>
            </a:r>
            <a:r>
              <a:rPr lang="en-US" altLang="ja-JP" dirty="0" smtClean="0"/>
              <a:t>(0</a:t>
            </a:r>
            <a:r>
              <a:rPr lang="ja-JP" altLang="en-US" dirty="0" smtClean="0"/>
              <a:t>の正解率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で評価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ランダムだと </a:t>
            </a:r>
            <a:r>
              <a:rPr lang="en-US" altLang="ja-JP" dirty="0" smtClean="0"/>
              <a:t>0.5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0.7</a:t>
            </a:r>
            <a:r>
              <a:rPr lang="ja-JP" altLang="en-US" dirty="0" smtClean="0"/>
              <a:t>～</a:t>
            </a:r>
            <a:r>
              <a:rPr lang="en-US" altLang="ja-JP" dirty="0" smtClean="0"/>
              <a:t>0.9</a:t>
            </a:r>
            <a:r>
              <a:rPr lang="ja-JP" altLang="en-US" dirty="0" smtClean="0"/>
              <a:t>だと良い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67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043608" y="3717032"/>
          <a:ext cx="3863752" cy="227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17"/>
                <a:gridCol w="956119"/>
                <a:gridCol w="1075634"/>
                <a:gridCol w="1294182"/>
              </a:tblGrid>
              <a:tr h="568862">
                <a:tc rowSpan="2" gridSpan="2"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2400" dirty="0" smtClean="0"/>
                        <a:t>モデルの出力</a:t>
                      </a:r>
                      <a:endParaRPr lang="ja-JP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68862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68862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solidFill>
                            <a:schemeClr val="bg1"/>
                          </a:solidFill>
                        </a:rPr>
                        <a:t>実際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TP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FN</a:t>
                      </a:r>
                      <a:endParaRPr kumimoji="1" lang="ja-JP" altLang="en-US" sz="2400" dirty="0"/>
                    </a:p>
                  </a:txBody>
                  <a:tcPr anchor="ctr"/>
                </a:tc>
              </a:tr>
              <a:tr h="56886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FP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TN</a:t>
                      </a:r>
                      <a:endParaRPr kumimoji="1" lang="ja-JP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/>
        </p:nvGraphicFramePr>
        <p:xfrm>
          <a:off x="5436096" y="3789040"/>
          <a:ext cx="2108200" cy="787400"/>
        </p:xfrm>
        <a:graphic>
          <a:graphicData uri="http://schemas.openxmlformats.org/presentationml/2006/ole">
            <p:oleObj spid="_x0000_s51202" name="数式" r:id="rId3" imgW="1054080" imgH="393480" progId="Equation.3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5364088" y="4869160"/>
          <a:ext cx="2413000" cy="787400"/>
        </p:xfrm>
        <a:graphic>
          <a:graphicData uri="http://schemas.openxmlformats.org/presentationml/2006/ole">
            <p:oleObj spid="_x0000_s51203" name="数式" r:id="rId4" imgW="12063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参考文献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lvl="0"/>
            <a:r>
              <a:rPr lang="en-US" altLang="ja-JP" sz="2400" dirty="0" smtClean="0"/>
              <a:t>Sean Owen, Robin Anil, Ted Dunning, Ellen Friedman </a:t>
            </a:r>
            <a:r>
              <a:rPr lang="ja-JP" altLang="ja-JP" sz="2400" dirty="0" smtClean="0"/>
              <a:t>著</a:t>
            </a:r>
            <a:r>
              <a:rPr lang="en-US" altLang="ja-JP" sz="2400" dirty="0" smtClean="0"/>
              <a:t>,</a:t>
            </a:r>
          </a:p>
          <a:p>
            <a:pPr lvl="0">
              <a:buNone/>
            </a:pPr>
            <a:r>
              <a:rPr lang="en-US" altLang="ja-JP" sz="2400" dirty="0" smtClean="0"/>
              <a:t>	</a:t>
            </a:r>
            <a:r>
              <a:rPr lang="ja-JP" altLang="ja-JP" sz="2400" dirty="0" smtClean="0"/>
              <a:t>「</a:t>
            </a:r>
            <a:r>
              <a:rPr lang="en-US" altLang="ja-JP" sz="2400" dirty="0" smtClean="0"/>
              <a:t>Mahout</a:t>
            </a:r>
            <a:r>
              <a:rPr lang="ja-JP" altLang="ja-JP" sz="2400" dirty="0" smtClean="0"/>
              <a:t>イン・アクション」オライリー・ジャパン</a:t>
            </a:r>
            <a:r>
              <a:rPr lang="en-US" altLang="ja-JP" sz="2400" dirty="0" smtClean="0"/>
              <a:t>, 2012</a:t>
            </a:r>
            <a:endParaRPr lang="ja-JP" altLang="ja-JP" sz="2400" dirty="0" smtClean="0"/>
          </a:p>
          <a:p>
            <a:pPr lvl="0"/>
            <a:r>
              <a:rPr lang="en-US" altLang="ja-JP" sz="2400" dirty="0" smtClean="0"/>
              <a:t>Toby </a:t>
            </a:r>
            <a:r>
              <a:rPr lang="en-US" altLang="ja-JP" sz="2400" dirty="0" err="1" smtClean="0"/>
              <a:t>Segaran</a:t>
            </a:r>
            <a:r>
              <a:rPr lang="en-US" altLang="ja-JP" sz="2400" dirty="0" smtClean="0"/>
              <a:t> </a:t>
            </a:r>
            <a:r>
              <a:rPr lang="ja-JP" altLang="ja-JP" sz="2400" dirty="0" smtClean="0"/>
              <a:t>著</a:t>
            </a:r>
            <a:r>
              <a:rPr lang="en-US" altLang="ja-JP" sz="2400" dirty="0" smtClean="0"/>
              <a:t>,</a:t>
            </a:r>
          </a:p>
          <a:p>
            <a:pPr lvl="0">
              <a:buNone/>
            </a:pPr>
            <a:r>
              <a:rPr lang="en-US" altLang="ja-JP" sz="2400" dirty="0" smtClean="0"/>
              <a:t>	</a:t>
            </a:r>
            <a:r>
              <a:rPr lang="en-US" altLang="ja-JP" sz="2400" dirty="0" smtClean="0"/>
              <a:t> </a:t>
            </a:r>
            <a:r>
              <a:rPr lang="ja-JP" altLang="ja-JP" sz="2400" dirty="0" smtClean="0"/>
              <a:t>「集合知プログラミング」オライリー・ジャパン</a:t>
            </a:r>
            <a:r>
              <a:rPr lang="en-US" altLang="ja-JP" sz="2400" dirty="0" smtClean="0"/>
              <a:t>, 2008</a:t>
            </a:r>
            <a:endParaRPr lang="ja-JP" altLang="ja-JP" sz="2400" dirty="0" smtClean="0"/>
          </a:p>
          <a:p>
            <a:pPr lvl="0"/>
            <a:r>
              <a:rPr lang="ja-JP" altLang="ja-JP" sz="2000" dirty="0" smtClean="0"/>
              <a:t>太田一樹</a:t>
            </a:r>
            <a:r>
              <a:rPr lang="en-US" altLang="ja-JP" sz="2000" dirty="0" smtClean="0"/>
              <a:t>, </a:t>
            </a:r>
            <a:r>
              <a:rPr lang="ja-JP" altLang="ja-JP" sz="2000" dirty="0" smtClean="0"/>
              <a:t>岩崎正剛</a:t>
            </a:r>
            <a:r>
              <a:rPr lang="en-US" altLang="ja-JP" sz="2000" dirty="0" smtClean="0"/>
              <a:t>, </a:t>
            </a:r>
            <a:r>
              <a:rPr lang="ja-JP" altLang="ja-JP" sz="2000" dirty="0" smtClean="0"/>
              <a:t>猿田浩輔</a:t>
            </a:r>
            <a:r>
              <a:rPr lang="en-US" altLang="ja-JP" sz="2000" dirty="0" smtClean="0"/>
              <a:t>, </a:t>
            </a:r>
            <a:r>
              <a:rPr lang="ja-JP" altLang="ja-JP" sz="2000" dirty="0" smtClean="0"/>
              <a:t>下垣徹</a:t>
            </a:r>
            <a:r>
              <a:rPr lang="en-US" altLang="ja-JP" sz="2000" dirty="0" smtClean="0"/>
              <a:t>, </a:t>
            </a:r>
            <a:r>
              <a:rPr lang="ja-JP" altLang="ja-JP" sz="2000" dirty="0" smtClean="0"/>
              <a:t>藤井達朗</a:t>
            </a:r>
            <a:r>
              <a:rPr lang="en-US" altLang="ja-JP" sz="2000" dirty="0" smtClean="0"/>
              <a:t>, </a:t>
            </a:r>
            <a:r>
              <a:rPr lang="ja-JP" altLang="ja-JP" sz="2000" dirty="0" smtClean="0"/>
              <a:t>山下</a:t>
            </a:r>
            <a:r>
              <a:rPr lang="ja-JP" altLang="ja-JP" sz="2000" dirty="0" smtClean="0"/>
              <a:t>真一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著</a:t>
            </a:r>
            <a:r>
              <a:rPr lang="en-US" altLang="ja-JP" sz="2000" dirty="0" smtClean="0"/>
              <a:t>,</a:t>
            </a:r>
          </a:p>
          <a:p>
            <a:pPr lvl="0">
              <a:buNone/>
            </a:pPr>
            <a:r>
              <a:rPr lang="en-US" altLang="ja-JP" sz="2400" dirty="0" smtClean="0"/>
              <a:t>	</a:t>
            </a:r>
            <a:r>
              <a:rPr lang="ja-JP" altLang="ja-JP" sz="2400" dirty="0" smtClean="0"/>
              <a:t>「</a:t>
            </a:r>
            <a:r>
              <a:rPr lang="en-US" altLang="ja-JP" sz="2400" dirty="0" err="1" smtClean="0"/>
              <a:t>Hadoop</a:t>
            </a:r>
            <a:r>
              <a:rPr lang="ja-JP" altLang="ja-JP" sz="2400" dirty="0" smtClean="0"/>
              <a:t>徹底入門 第</a:t>
            </a:r>
            <a:r>
              <a:rPr lang="en-US" altLang="ja-JP" sz="2400" dirty="0" smtClean="0"/>
              <a:t>2</a:t>
            </a:r>
            <a:r>
              <a:rPr lang="ja-JP" altLang="ja-JP" sz="2400" dirty="0" smtClean="0"/>
              <a:t>版」翔泳社</a:t>
            </a:r>
            <a:r>
              <a:rPr lang="en-US" altLang="ja-JP" sz="2400" dirty="0" smtClean="0"/>
              <a:t>, 2013</a:t>
            </a:r>
            <a:endParaRPr lang="ja-JP" altLang="ja-JP" sz="2400" dirty="0" smtClean="0"/>
          </a:p>
          <a:p>
            <a:pPr lvl="0"/>
            <a:r>
              <a:rPr lang="ja-JP" altLang="ja-JP" sz="2400" dirty="0" smtClean="0"/>
              <a:t>中野猛</a:t>
            </a:r>
            <a:r>
              <a:rPr lang="en-US" altLang="ja-JP" sz="2400" dirty="0" smtClean="0"/>
              <a:t>, </a:t>
            </a:r>
            <a:r>
              <a:rPr lang="ja-JP" altLang="ja-JP" sz="2400" dirty="0" smtClean="0"/>
              <a:t>山下真一</a:t>
            </a:r>
            <a:r>
              <a:rPr lang="en-US" altLang="ja-JP" sz="2400" dirty="0" smtClean="0"/>
              <a:t>, </a:t>
            </a:r>
            <a:r>
              <a:rPr lang="ja-JP" altLang="ja-JP" sz="2400" dirty="0" smtClean="0"/>
              <a:t>猿田浩輔</a:t>
            </a:r>
            <a:r>
              <a:rPr lang="en-US" altLang="ja-JP" sz="2400" dirty="0" smtClean="0"/>
              <a:t>, </a:t>
            </a:r>
            <a:r>
              <a:rPr lang="ja-JP" altLang="ja-JP" sz="2400" dirty="0" smtClean="0"/>
              <a:t>上新卓也</a:t>
            </a:r>
            <a:r>
              <a:rPr lang="en-US" altLang="ja-JP" sz="2400" dirty="0" smtClean="0"/>
              <a:t>, </a:t>
            </a:r>
            <a:r>
              <a:rPr lang="ja-JP" altLang="ja-JP" sz="2400" dirty="0" smtClean="0"/>
              <a:t>小林</a:t>
            </a:r>
            <a:r>
              <a:rPr lang="ja-JP" altLang="ja-JP" sz="2400" dirty="0" smtClean="0"/>
              <a:t>隆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著</a:t>
            </a:r>
            <a:r>
              <a:rPr lang="en-US" altLang="ja-JP" sz="2400" dirty="0" smtClean="0"/>
              <a:t>,</a:t>
            </a:r>
          </a:p>
          <a:p>
            <a:pPr lvl="0">
              <a:buNone/>
            </a:pPr>
            <a:r>
              <a:rPr lang="en-US" altLang="ja-JP" sz="2400" dirty="0" smtClean="0"/>
              <a:t>	</a:t>
            </a:r>
            <a:r>
              <a:rPr lang="ja-JP" altLang="ja-JP" sz="2400" dirty="0" smtClean="0"/>
              <a:t>「</a:t>
            </a:r>
            <a:r>
              <a:rPr lang="en-US" altLang="ja-JP" sz="2400" dirty="0" err="1" smtClean="0"/>
              <a:t>Hadoop</a:t>
            </a:r>
            <a:r>
              <a:rPr lang="en-US" altLang="ja-JP" sz="2400" dirty="0" smtClean="0"/>
              <a:t> </a:t>
            </a:r>
            <a:r>
              <a:rPr lang="en-US" altLang="ja-JP" sz="2400" dirty="0" smtClean="0"/>
              <a:t>Hacks</a:t>
            </a:r>
            <a:r>
              <a:rPr lang="ja-JP" altLang="ja-JP" sz="2400" dirty="0" smtClean="0"/>
              <a:t>」</a:t>
            </a:r>
            <a:r>
              <a:rPr lang="ja-JP" altLang="ja-JP" sz="2400" dirty="0" smtClean="0"/>
              <a:t>オライリー・ジャパン</a:t>
            </a:r>
            <a:r>
              <a:rPr lang="en-US" altLang="ja-JP" sz="2400" dirty="0" smtClean="0"/>
              <a:t>, 2012.</a:t>
            </a:r>
            <a:endParaRPr lang="ja-JP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68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機械学習とは</a:t>
            </a:r>
            <a:r>
              <a:rPr lang="en-US" altLang="ja-JP" sz="4000" dirty="0" smtClean="0"/>
              <a:t>? </a:t>
            </a:r>
            <a:r>
              <a:rPr lang="en-US" altLang="ja-JP" sz="2800" dirty="0" smtClean="0"/>
              <a:t>(3/3)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大まかな種類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教師あり学習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正解がある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入力と出力の対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教師なし学習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正解がない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入力のみ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クラスタリング、データマイニング</a:t>
            </a:r>
            <a:endParaRPr lang="en-US" altLang="ja-JP" dirty="0" smtClean="0"/>
          </a:p>
          <a:p>
            <a:r>
              <a:rPr lang="ja-JP" altLang="en-US" dirty="0" smtClean="0"/>
              <a:t>多彩なアルゴリズム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決定木学習、相関ルール学習、ニューラルネットワーク、遺伝的プログラミング、ベイジアンネットワーク、</a:t>
            </a:r>
            <a:r>
              <a:rPr lang="en-US" altLang="ja-JP" dirty="0" smtClean="0"/>
              <a:t>…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6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Mahout</a:t>
            </a:r>
            <a:r>
              <a:rPr lang="ja-JP" altLang="en-US" sz="4000" dirty="0" smtClean="0"/>
              <a:t>とは</a:t>
            </a:r>
            <a:r>
              <a:rPr lang="en-US" altLang="ja-JP" sz="4000" dirty="0" smtClean="0"/>
              <a:t>?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機械学習を行うための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のライブラリ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レコメンデーション、クラスタリング、分類 など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コマンドもある </a:t>
            </a:r>
            <a:r>
              <a:rPr lang="en-US" altLang="ja-JP" dirty="0" smtClean="0"/>
              <a:t>(</a:t>
            </a:r>
            <a:r>
              <a:rPr lang="ja-JP" altLang="en-US" dirty="0" smtClean="0"/>
              <a:t>プログラミング不要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Apache Software Foundation</a:t>
            </a:r>
            <a:r>
              <a:rPr lang="ja-JP" altLang="en-US" dirty="0" smtClean="0"/>
              <a:t>のプロジェクト</a:t>
            </a:r>
            <a:endParaRPr lang="en-US" altLang="ja-JP" dirty="0" smtClean="0"/>
          </a:p>
          <a:p>
            <a:r>
              <a:rPr lang="en-US" altLang="ja-JP" dirty="0" err="1" smtClean="0"/>
              <a:t>Hadoop</a:t>
            </a:r>
            <a:r>
              <a:rPr lang="ja-JP" altLang="en-US" dirty="0" smtClean="0"/>
              <a:t>を使った分散処理も可能</a:t>
            </a:r>
            <a:endParaRPr lang="en-US" altLang="ja-JP" dirty="0" smtClean="0"/>
          </a:p>
          <a:p>
            <a:r>
              <a:rPr lang="en-US" altLang="ja-JP" dirty="0" smtClean="0"/>
              <a:t>Mahout(</a:t>
            </a:r>
            <a:r>
              <a:rPr lang="ja-JP" altLang="en-US" dirty="0" smtClean="0"/>
              <a:t>マハウト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は、ヒンズー語で</a:t>
            </a:r>
            <a:r>
              <a:rPr lang="en-US" altLang="ja-JP" dirty="0" smtClean="0"/>
              <a:t>”</a:t>
            </a:r>
            <a:r>
              <a:rPr lang="ja-JP" altLang="en-US" dirty="0" smtClean="0"/>
              <a:t>象使い</a:t>
            </a:r>
            <a:r>
              <a:rPr lang="en-US" altLang="ja-JP" dirty="0" smtClean="0"/>
              <a:t>”</a:t>
            </a:r>
          </a:p>
          <a:p>
            <a:pPr lvl="1"/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7</a:t>
            </a:fld>
            <a:endParaRPr lang="ja-JP" altLang="en-US"/>
          </a:p>
        </p:txBody>
      </p:sp>
      <p:pic>
        <p:nvPicPr>
          <p:cNvPr id="5" name="図 4" descr="mahout-logo-4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4725144"/>
            <a:ext cx="4188714" cy="1752600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>
            <a:off x="2987824" y="5589240"/>
            <a:ext cx="1152128" cy="14401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220072" y="4581128"/>
            <a:ext cx="1872208" cy="28803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83568" y="5013176"/>
            <a:ext cx="223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Hadoop</a:t>
            </a:r>
            <a:r>
              <a:rPr kumimoji="1" lang="ja-JP" altLang="en-US" sz="2400" dirty="0" smtClean="0"/>
              <a:t>の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マスコットが</a:t>
            </a:r>
            <a:r>
              <a:rPr lang="en-US" altLang="ja-JP" sz="2400" dirty="0" smtClean="0"/>
              <a:t>“</a:t>
            </a:r>
            <a:r>
              <a:rPr lang="ja-JP" altLang="en-US" sz="2400" dirty="0" smtClean="0"/>
              <a:t>象</a:t>
            </a:r>
            <a:r>
              <a:rPr lang="en-US" altLang="ja-JP" sz="2400" dirty="0" smtClean="0"/>
              <a:t>”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err="1" smtClean="0"/>
              <a:t>Hadoop</a:t>
            </a:r>
            <a:r>
              <a:rPr lang="ja-JP" altLang="en-US" sz="4000" dirty="0" smtClean="0"/>
              <a:t>による分散処理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人間では処理しきれない大量のデータを扱う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複数マシンで分散処理可能なものが多い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Mahout</a:t>
            </a:r>
            <a:r>
              <a:rPr lang="ja-JP" altLang="en-US" dirty="0" smtClean="0"/>
              <a:t>では、</a:t>
            </a:r>
            <a:r>
              <a:rPr lang="en-US" altLang="ja-JP" dirty="0" err="1" smtClean="0"/>
              <a:t>Hadoop</a:t>
            </a:r>
            <a:r>
              <a:rPr lang="ja-JP" altLang="en-US" dirty="0" smtClean="0"/>
              <a:t>による分散処理を前提として作られている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すべて</a:t>
            </a:r>
            <a:r>
              <a:rPr lang="en-US" altLang="ja-JP" dirty="0" err="1" smtClean="0"/>
              <a:t>Hadoop</a:t>
            </a:r>
            <a:r>
              <a:rPr lang="ja-JP" altLang="en-US" dirty="0" smtClean="0"/>
              <a:t>に対応しているわけではない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Hadoop</a:t>
            </a:r>
            <a:r>
              <a:rPr lang="ja-JP" altLang="en-US" dirty="0" smtClean="0"/>
              <a:t>を使わず、単一マシンでの実行も可能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8</a:t>
            </a:fld>
            <a:endParaRPr lang="ja-JP" altLang="en-US" dirty="0"/>
          </a:p>
        </p:txBody>
      </p:sp>
      <p:sp>
        <p:nvSpPr>
          <p:cNvPr id="5" name="下矢印 4"/>
          <p:cNvSpPr/>
          <p:nvPr/>
        </p:nvSpPr>
        <p:spPr>
          <a:xfrm>
            <a:off x="3923928" y="2564904"/>
            <a:ext cx="792088" cy="64807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ware_axe_2013122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courseware_axe_20131227</Template>
  <TotalTime>10699</TotalTime>
  <Words>2669</Words>
  <Application>Microsoft Office PowerPoint</Application>
  <PresentationFormat>画面に合わせる (4:3)</PresentationFormat>
  <Paragraphs>1086</Paragraphs>
  <Slides>69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69</vt:i4>
      </vt:variant>
    </vt:vector>
  </HeadingPairs>
  <TitlesOfParts>
    <vt:vector size="71" baseType="lpstr">
      <vt:lpstr>courseware_axe_20131227</vt:lpstr>
      <vt:lpstr>数式</vt:lpstr>
      <vt:lpstr>スライド 0</vt:lpstr>
      <vt:lpstr>はじめる前に</vt:lpstr>
      <vt:lpstr>内容</vt:lpstr>
      <vt:lpstr>Mahoutの概要</vt:lpstr>
      <vt:lpstr>機械学習とは? (1/3)</vt:lpstr>
      <vt:lpstr>機械学習とは? (2/3)</vt:lpstr>
      <vt:lpstr>機械学習とは? (3/3)</vt:lpstr>
      <vt:lpstr>Mahoutとは?</vt:lpstr>
      <vt:lpstr>Hadoopによる分散処理</vt:lpstr>
      <vt:lpstr>レコメンデーション</vt:lpstr>
      <vt:lpstr>レコメンデーションとは?</vt:lpstr>
      <vt:lpstr>レコメンデーションとは?</vt:lpstr>
      <vt:lpstr>ユーザベースのレコメンデーション</vt:lpstr>
      <vt:lpstr>ユーザベースのレコメンデーション:例 (1/9)</vt:lpstr>
      <vt:lpstr>ユーザベースのレコメンデーション:例 (2/9)</vt:lpstr>
      <vt:lpstr>ユーザベースのレコメンデーション:例 (3/9)</vt:lpstr>
      <vt:lpstr>ユーザベースのレコメンデーション:例 (4/9)</vt:lpstr>
      <vt:lpstr>ユーザベースのレコメンデーション:例 (5/9)</vt:lpstr>
      <vt:lpstr>ユーザベースのレコメンデーション:例 (6/9)</vt:lpstr>
      <vt:lpstr>ユーザベースのレコメンデーション:例 (7/9)</vt:lpstr>
      <vt:lpstr>ユーザベースのレコメンデーション:例 (8/9)</vt:lpstr>
      <vt:lpstr>ユーザベースのレコメンデーション:例 (9/9)</vt:lpstr>
      <vt:lpstr>アイテムベースのレコメンデーション</vt:lpstr>
      <vt:lpstr>アイテムベースのレコメンデーション:例 (1/4)</vt:lpstr>
      <vt:lpstr>アイテムベースのレコメンデーション:例 (2/4)</vt:lpstr>
      <vt:lpstr>アイテムベースのレコメンデーション:例 (3/4)</vt:lpstr>
      <vt:lpstr>アイテムベースのレコメンデーション:例 (4/4)</vt:lpstr>
      <vt:lpstr>アイテムベースのレコメンデーション:例 (1/4)</vt:lpstr>
      <vt:lpstr>アイテムベースのレコメンデーション:例 (2/4)</vt:lpstr>
      <vt:lpstr>アイテムベースのレコメンデーション:例 (3/4)</vt:lpstr>
      <vt:lpstr>アイテムベースのレコメンデーション:例 (4/4)</vt:lpstr>
      <vt:lpstr>類似性指標 (1/2)</vt:lpstr>
      <vt:lpstr>類似性指標 (2/2)</vt:lpstr>
      <vt:lpstr>クラスタリング</vt:lpstr>
      <vt:lpstr>クラスタリングとは?</vt:lpstr>
      <vt:lpstr>階層的クラスタリング (1/2)</vt:lpstr>
      <vt:lpstr>階層的クラスタリング (2/2)</vt:lpstr>
      <vt:lpstr>k平均法クラスタリング</vt:lpstr>
      <vt:lpstr>k平均法クラスタリングの例 (1/5)</vt:lpstr>
      <vt:lpstr>k平均法クラスタリングの例 (2/5)</vt:lpstr>
      <vt:lpstr>k平均法クラスタリングの例 (3/5)</vt:lpstr>
      <vt:lpstr>k平均法クラスタリングの例 (4/5)</vt:lpstr>
      <vt:lpstr>k平均法クラスタリングの例 (5/5)</vt:lpstr>
      <vt:lpstr>キャノピークラスタリング</vt:lpstr>
      <vt:lpstr>キャノピークラスタリングの例 (1/3)</vt:lpstr>
      <vt:lpstr>キャノピークラスタリングの例 (2/3)</vt:lpstr>
      <vt:lpstr>キャノピークラスタリングの例 (3/3)</vt:lpstr>
      <vt:lpstr>分類</vt:lpstr>
      <vt:lpstr>分類とは?</vt:lpstr>
      <vt:lpstr>動作の流れ</vt:lpstr>
      <vt:lpstr>単純ベイズ法(ナイーブベイズ法)</vt:lpstr>
      <vt:lpstr>単純ベイズ法:例 (1/6)</vt:lpstr>
      <vt:lpstr>単純ベイズ法:例 (2/6)</vt:lpstr>
      <vt:lpstr>単純ベイズ法:例 (3/6)</vt:lpstr>
      <vt:lpstr>単純ベイズ法:例 (4/6)</vt:lpstr>
      <vt:lpstr>単純ベイズ法:例 (5/6)</vt:lpstr>
      <vt:lpstr>単純ベイズ法:例 (6/6)</vt:lpstr>
      <vt:lpstr>決定木</vt:lpstr>
      <vt:lpstr>決定木の例</vt:lpstr>
      <vt:lpstr>不純度</vt:lpstr>
      <vt:lpstr>Random Forest (Decision Forest) (1/2)</vt:lpstr>
      <vt:lpstr>Random Forest (Decision Forest) (2/2)</vt:lpstr>
      <vt:lpstr>Random Forest:例 (1/4)</vt:lpstr>
      <vt:lpstr>Random Forest:例 (2/4)</vt:lpstr>
      <vt:lpstr>Random Forest:例 (3/4)</vt:lpstr>
      <vt:lpstr>Random Forest:例 (4/4)</vt:lpstr>
      <vt:lpstr>分類の評価 (1/2)</vt:lpstr>
      <vt:lpstr>分類の評価 (2/2)</vt:lpstr>
      <vt:lpstr>参考文献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subject>データツールファースト</dc:subject>
  <dc:creator>usuda</dc:creator>
  <cp:lastModifiedBy>usuda</cp:lastModifiedBy>
  <cp:revision>522</cp:revision>
  <dcterms:created xsi:type="dcterms:W3CDTF">2014-01-08T02:38:20Z</dcterms:created>
  <dcterms:modified xsi:type="dcterms:W3CDTF">2014-03-26T14:30:08Z</dcterms:modified>
</cp:coreProperties>
</file>