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72" r:id="rId5"/>
    <p:sldId id="293" r:id="rId6"/>
    <p:sldId id="273" r:id="rId7"/>
    <p:sldId id="291" r:id="rId8"/>
    <p:sldId id="290" r:id="rId9"/>
    <p:sldId id="281" r:id="rId10"/>
    <p:sldId id="292" r:id="rId11"/>
    <p:sldId id="282" r:id="rId12"/>
    <p:sldId id="294" r:id="rId13"/>
    <p:sldId id="278" r:id="rId14"/>
    <p:sldId id="283" r:id="rId15"/>
    <p:sldId id="298" r:id="rId16"/>
    <p:sldId id="284" r:id="rId17"/>
    <p:sldId id="285" r:id="rId18"/>
    <p:sldId id="286" r:id="rId19"/>
    <p:sldId id="287" r:id="rId20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102" y="-5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684A2191-4E56-44A4-B115-9CC77E01DD66}" type="datetimeFigureOut">
              <a:rPr lang="ja-JP" altLang="en-US"/>
              <a:pPr>
                <a:defRPr/>
              </a:pPr>
              <a:t>2014/3/4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 smtClean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BD3BC2C9-9AFC-43CD-A1B1-DD527A0D0F1C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ja-JP" altLang="en-US" smtClean="0"/>
          </a:p>
        </p:txBody>
      </p:sp>
      <p:sp>
        <p:nvSpPr>
          <p:cNvPr id="5124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E655FBE-86C2-4EBD-A008-D084633648A7}" type="slidenum">
              <a:rPr lang="ja-JP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0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3BC2C9-9AFC-43CD-A1B1-DD527A0D0F1C}" type="slidenum">
              <a:rPr lang="ja-JP" altLang="en-US" smtClean="0"/>
              <a:pPr>
                <a:defRPr/>
              </a:pPr>
              <a:t>14</a:t>
            </a:fld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2EA0B7-30A2-46FF-97E9-18F83DC723E7}" type="datetime1">
              <a:rPr lang="ja-JP" altLang="en-US"/>
              <a:pPr>
                <a:defRPr/>
              </a:pPr>
              <a:t>2014/3/4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BD20F8-D28C-4275-AD6F-03161711545E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21C3E4-8C1C-41D5-9DC8-555E8D089135}" type="datetime1">
              <a:rPr lang="ja-JP" altLang="en-US"/>
              <a:pPr>
                <a:defRPr/>
              </a:pPr>
              <a:t>2014/3/4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CCEE14-5B3B-4A9B-90DE-20C8BA7349E8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B83F89-7EB1-4424-B9BF-7F901D96405F}" type="datetime1">
              <a:rPr lang="ja-JP" altLang="en-US"/>
              <a:pPr>
                <a:defRPr/>
              </a:pPr>
              <a:t>2014/3/4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AC2AB-0659-48AE-B864-01EE6DD60A59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0F43D8-4E08-4602-A836-B568BF9B435D}" type="datetime1">
              <a:rPr lang="ja-JP" altLang="en-US"/>
              <a:pPr>
                <a:defRPr/>
              </a:pPr>
              <a:t>2014/3/4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B076C8-A341-4221-812D-C2DF3EBC66CE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35FD7E-4E84-47DC-AA57-122530051EC1}" type="datetime1">
              <a:rPr lang="ja-JP" altLang="en-US"/>
              <a:pPr>
                <a:defRPr/>
              </a:pPr>
              <a:t>2014/3/4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FE7894-6819-4B71-B7D0-A331F0B7DD06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128280-FCF1-45AA-89BD-2A4BBE08D249}" type="datetime1">
              <a:rPr lang="ja-JP" altLang="en-US"/>
              <a:pPr>
                <a:defRPr/>
              </a:pPr>
              <a:t>2014/3/4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78B489-185B-44C3-8453-BDA8EF637A65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0F72EF-58E0-4CC5-A1DE-D7E0CF549319}" type="datetime1">
              <a:rPr lang="ja-JP" altLang="en-US"/>
              <a:pPr>
                <a:defRPr/>
              </a:pPr>
              <a:t>2014/3/4</a:t>
            </a:fld>
            <a:endParaRPr lang="ja-JP" altLang="en-US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6B034F-8DDF-4FED-B80C-049108679CEC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52E4C7-FB2B-47E7-8485-CF697581FCA7}" type="datetime1">
              <a:rPr lang="ja-JP" altLang="en-US"/>
              <a:pPr>
                <a:defRPr/>
              </a:pPr>
              <a:t>2014/3/4</a:t>
            </a:fld>
            <a:endParaRPr lang="ja-JP" altLang="en-US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79FBEF-B7F8-418D-8EC0-2FA2E1D17EAA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0ED4E6-F520-4B61-9FBD-DD884C08700D}" type="datetime1">
              <a:rPr lang="ja-JP" altLang="en-US"/>
              <a:pPr>
                <a:defRPr/>
              </a:pPr>
              <a:t>2014/3/4</a:t>
            </a:fld>
            <a:endParaRPr lang="ja-JP" altLang="en-US"/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63A14-A224-4D54-8FE2-A2838C9AAE86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B13124-2610-4446-8F2B-8298C057FFE5}" type="datetime1">
              <a:rPr lang="ja-JP" altLang="en-US"/>
              <a:pPr>
                <a:defRPr/>
              </a:pPr>
              <a:t>2014/3/4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FF2FBD-73B1-42BB-857B-5D49C1F24BA0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 smtClean="0"/>
              <a:t>アイコンをクリックして図を追加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55BAB-2C6D-4EC6-89AB-21E0BAE94C2F}" type="datetime1">
              <a:rPr lang="ja-JP" altLang="en-US"/>
              <a:pPr>
                <a:defRPr/>
              </a:pPr>
              <a:t>2014/3/4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E9472C-3754-44D3-8357-84738CAA4392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A295BA3-0D31-4744-B583-E5614A886E34}" type="datetime1">
              <a:rPr lang="ja-JP" altLang="en-US"/>
              <a:pPr>
                <a:defRPr/>
              </a:pPr>
              <a:t>2014/3/4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60BA808-BB26-469F-956D-6A857921EAAE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4213" y="5229225"/>
            <a:ext cx="6400800" cy="696913"/>
          </a:xfrm>
        </p:spPr>
        <p:txBody>
          <a:bodyPr rtlCol="0">
            <a:normAutofit fontScale="92500" lnSpcReduction="10000"/>
          </a:bodyPr>
          <a:lstStyle/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ja-JP" altLang="en-US" sz="2000" dirty="0" smtClean="0">
                <a:solidFill>
                  <a:schemeClr val="tx1"/>
                </a:solidFill>
              </a:rPr>
              <a:t>名古屋大学</a:t>
            </a:r>
            <a:endParaRPr lang="en-US" altLang="ja-JP" sz="2000" dirty="0" smtClean="0">
              <a:solidFill>
                <a:schemeClr val="tx1"/>
              </a:solidFill>
            </a:endParaRPr>
          </a:p>
          <a:p>
            <a:pPr algn="l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ja-JP" sz="2000" dirty="0" smtClean="0">
                <a:solidFill>
                  <a:schemeClr val="tx1"/>
                </a:solidFill>
              </a:rPr>
              <a:t>2014/MAR/4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/>
        </p:nvGraphicFramePr>
        <p:xfrm>
          <a:off x="611188" y="1397000"/>
          <a:ext cx="7008440" cy="18159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08440"/>
              </a:tblGrid>
              <a:tr h="1815976">
                <a:tc>
                  <a:txBody>
                    <a:bodyPr/>
                    <a:lstStyle/>
                    <a:p>
                      <a:r>
                        <a:rPr lang="ja-JP" altLang="en-US" sz="2000" dirty="0" smtClean="0"/>
                        <a:t>博士課程教育リーディングプログラム</a:t>
                      </a:r>
                      <a:r>
                        <a:rPr lang="en-US" altLang="ja-JP" sz="2000" dirty="0" smtClean="0"/>
                        <a:t/>
                      </a:r>
                      <a:br>
                        <a:rPr lang="en-US" altLang="ja-JP" sz="2000" dirty="0" smtClean="0"/>
                      </a:br>
                      <a:r>
                        <a:rPr lang="ja-JP" altLang="en-US" sz="2000" dirty="0" smtClean="0"/>
                        <a:t>実世界データ循環学リーダー人材育成プログラム</a:t>
                      </a:r>
                      <a:r>
                        <a:rPr lang="en-US" altLang="ja-JP" sz="2000" dirty="0" smtClean="0"/>
                        <a:t/>
                      </a:r>
                      <a:br>
                        <a:rPr lang="en-US" altLang="ja-JP" sz="2000" dirty="0" smtClean="0"/>
                      </a:br>
                      <a:r>
                        <a:rPr lang="ja-JP" altLang="en-US" sz="3200" dirty="0" smtClean="0"/>
                        <a:t>データツールファースト</a:t>
                      </a:r>
                      <a:r>
                        <a:rPr lang="en-US" altLang="ja-JP" dirty="0" smtClean="0"/>
                        <a:t/>
                      </a:r>
                      <a:br>
                        <a:rPr lang="en-US" altLang="ja-JP" dirty="0" smtClean="0"/>
                      </a:br>
                      <a:r>
                        <a:rPr lang="en-US" altLang="ja-JP" sz="4000" dirty="0" smtClean="0"/>
                        <a:t>Mahout</a:t>
                      </a:r>
                      <a:r>
                        <a:rPr lang="ja-JP" altLang="en-US" sz="4000" dirty="0" smtClean="0"/>
                        <a:t>入門</a:t>
                      </a:r>
                      <a:endParaRPr kumimoji="1" lang="ja-JP" altLang="en-US" sz="40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28575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en-US" altLang="ja-JP" sz="4000" dirty="0" smtClean="0"/>
              <a:t>mahout</a:t>
            </a:r>
            <a:r>
              <a:rPr lang="ja-JP" altLang="en-US" sz="4000" dirty="0" smtClean="0"/>
              <a:t>コマンドによる実行</a:t>
            </a:r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>
                <a:solidFill>
                  <a:prstClr val="black"/>
                </a:solidFill>
              </a:rPr>
              <a:t>結果の確認</a:t>
            </a:r>
            <a:endParaRPr lang="en-US" altLang="ja-JP" sz="2800" dirty="0" smtClean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altLang="ja-JP" sz="2800" dirty="0" smtClean="0">
                <a:solidFill>
                  <a:prstClr val="black"/>
                </a:solidFill>
              </a:rPr>
              <a:t>	$ </a:t>
            </a:r>
            <a:r>
              <a:rPr lang="en-US" altLang="ja-JP" sz="2800" dirty="0" err="1" smtClean="0">
                <a:solidFill>
                  <a:prstClr val="black"/>
                </a:solidFill>
              </a:rPr>
              <a:t>hadoop</a:t>
            </a:r>
            <a:r>
              <a:rPr lang="en-US" altLang="ja-JP" sz="2800" dirty="0" smtClean="0">
                <a:solidFill>
                  <a:prstClr val="black"/>
                </a:solidFill>
              </a:rPr>
              <a:t> </a:t>
            </a:r>
            <a:r>
              <a:rPr lang="en-US" altLang="ja-JP" sz="2800" dirty="0" err="1" smtClean="0">
                <a:solidFill>
                  <a:prstClr val="black"/>
                </a:solidFill>
              </a:rPr>
              <a:t>fs</a:t>
            </a:r>
            <a:r>
              <a:rPr lang="en-US" altLang="ja-JP" sz="2800" dirty="0" smtClean="0">
                <a:solidFill>
                  <a:prstClr val="black"/>
                </a:solidFill>
              </a:rPr>
              <a:t> </a:t>
            </a:r>
            <a:r>
              <a:rPr lang="en-US" altLang="ja-JP" sz="2800" dirty="0" smtClean="0">
                <a:solidFill>
                  <a:prstClr val="black"/>
                </a:solidFill>
              </a:rPr>
              <a:t>-</a:t>
            </a:r>
            <a:r>
              <a:rPr lang="en-US" altLang="ja-JP" sz="2800" dirty="0" err="1" smtClean="0">
                <a:solidFill>
                  <a:prstClr val="black"/>
                </a:solidFill>
              </a:rPr>
              <a:t>ls</a:t>
            </a:r>
            <a:r>
              <a:rPr lang="en-US" altLang="ja-JP" sz="2800" dirty="0" smtClean="0">
                <a:solidFill>
                  <a:prstClr val="black"/>
                </a:solidFill>
              </a:rPr>
              <a:t> </a:t>
            </a:r>
            <a:r>
              <a:rPr lang="en-US" altLang="ja-JP" sz="2800" dirty="0" smtClean="0">
                <a:solidFill>
                  <a:srgbClr val="C00000"/>
                </a:solidFill>
              </a:rPr>
              <a:t>mahout-data/</a:t>
            </a:r>
            <a:r>
              <a:rPr lang="en-US" altLang="ja-JP" sz="2800" dirty="0" err="1" smtClean="0">
                <a:solidFill>
                  <a:srgbClr val="C00000"/>
                </a:solidFill>
              </a:rPr>
              <a:t>data.out</a:t>
            </a:r>
            <a:endParaRPr lang="en-US" altLang="ja-JP" sz="2800" dirty="0" smtClean="0">
              <a:solidFill>
                <a:prstClr val="black"/>
              </a:solidFill>
            </a:endParaRPr>
          </a:p>
          <a:p>
            <a:pPr lvl="0">
              <a:buNone/>
            </a:pPr>
            <a:r>
              <a:rPr lang="en-US" altLang="ja-JP" sz="2800" dirty="0" smtClean="0">
                <a:solidFill>
                  <a:prstClr val="black"/>
                </a:solidFill>
              </a:rPr>
              <a:t>	$ </a:t>
            </a:r>
            <a:r>
              <a:rPr lang="en-US" altLang="ja-JP" sz="2800" dirty="0" err="1" smtClean="0">
                <a:solidFill>
                  <a:prstClr val="black"/>
                </a:solidFill>
              </a:rPr>
              <a:t>hadoop</a:t>
            </a:r>
            <a:r>
              <a:rPr lang="en-US" altLang="ja-JP" sz="2800" dirty="0" smtClean="0">
                <a:solidFill>
                  <a:prstClr val="black"/>
                </a:solidFill>
              </a:rPr>
              <a:t> </a:t>
            </a:r>
            <a:r>
              <a:rPr lang="en-US" altLang="ja-JP" sz="2800" dirty="0" err="1" smtClean="0">
                <a:solidFill>
                  <a:prstClr val="black"/>
                </a:solidFill>
              </a:rPr>
              <a:t>fs</a:t>
            </a:r>
            <a:r>
              <a:rPr lang="en-US" altLang="ja-JP" sz="2800" dirty="0" smtClean="0">
                <a:solidFill>
                  <a:prstClr val="black"/>
                </a:solidFill>
              </a:rPr>
              <a:t> -cat </a:t>
            </a:r>
            <a:r>
              <a:rPr lang="en-US" altLang="ja-JP" sz="2800" dirty="0" smtClean="0">
                <a:solidFill>
                  <a:srgbClr val="C00000"/>
                </a:solidFill>
              </a:rPr>
              <a:t>mahout-data/</a:t>
            </a:r>
            <a:r>
              <a:rPr lang="en-US" altLang="ja-JP" sz="2800" dirty="0" err="1" smtClean="0">
                <a:solidFill>
                  <a:srgbClr val="C00000"/>
                </a:solidFill>
              </a:rPr>
              <a:t>data.out</a:t>
            </a:r>
            <a:r>
              <a:rPr lang="en-US" altLang="ja-JP" sz="2800" dirty="0" smtClean="0">
                <a:solidFill>
                  <a:srgbClr val="C00000"/>
                </a:solidFill>
              </a:rPr>
              <a:t>/part-r-*</a:t>
            </a:r>
            <a:endParaRPr lang="en-US" altLang="ja-JP" sz="2800" dirty="0" smtClean="0">
              <a:solidFill>
                <a:srgbClr val="C00000"/>
              </a:solidFill>
            </a:endParaRPr>
          </a:p>
          <a:p>
            <a:r>
              <a:rPr lang="ja-JP" altLang="en-US" dirty="0" smtClean="0">
                <a:solidFill>
                  <a:prstClr val="black"/>
                </a:solidFill>
              </a:rPr>
              <a:t>再実行する場合</a:t>
            </a:r>
            <a:endParaRPr lang="en-US" altLang="ja-JP" sz="2800" dirty="0" smtClean="0"/>
          </a:p>
          <a:p>
            <a:pPr>
              <a:buNone/>
            </a:pPr>
            <a:r>
              <a:rPr lang="en-US" altLang="ja-JP" sz="2800" dirty="0" smtClean="0"/>
              <a:t>	$ </a:t>
            </a:r>
            <a:r>
              <a:rPr lang="en-US" altLang="ja-JP" sz="2800" dirty="0" err="1" smtClean="0"/>
              <a:t>hadoop</a:t>
            </a:r>
            <a:r>
              <a:rPr lang="en-US" altLang="ja-JP" sz="2800" dirty="0" smtClean="0"/>
              <a:t> </a:t>
            </a:r>
            <a:r>
              <a:rPr lang="en-US" altLang="ja-JP" sz="2800" dirty="0" err="1" smtClean="0"/>
              <a:t>fs</a:t>
            </a:r>
            <a:r>
              <a:rPr lang="en-US" altLang="ja-JP" sz="2800" dirty="0" smtClean="0"/>
              <a:t> -</a:t>
            </a:r>
            <a:r>
              <a:rPr lang="en-US" altLang="ja-JP" sz="2800" dirty="0" err="1" smtClean="0"/>
              <a:t>rmr</a:t>
            </a:r>
            <a:r>
              <a:rPr lang="en-US" altLang="ja-JP" sz="2800" dirty="0" smtClean="0"/>
              <a:t> </a:t>
            </a:r>
            <a:r>
              <a:rPr lang="en-US" altLang="ja-JP" sz="2800" dirty="0" smtClean="0">
                <a:solidFill>
                  <a:srgbClr val="C00000"/>
                </a:solidFill>
              </a:rPr>
              <a:t>temp</a:t>
            </a:r>
          </a:p>
          <a:p>
            <a:pPr>
              <a:buNone/>
            </a:pPr>
            <a:r>
              <a:rPr lang="en-US" altLang="ja-JP" sz="2800" dirty="0" smtClean="0"/>
              <a:t>	$ </a:t>
            </a:r>
            <a:r>
              <a:rPr lang="en-US" altLang="ja-JP" sz="2800" dirty="0" err="1" smtClean="0"/>
              <a:t>hadoop</a:t>
            </a:r>
            <a:r>
              <a:rPr lang="en-US" altLang="ja-JP" sz="2800" dirty="0" smtClean="0"/>
              <a:t> </a:t>
            </a:r>
            <a:r>
              <a:rPr lang="en-US" altLang="ja-JP" sz="2800" dirty="0" err="1" smtClean="0"/>
              <a:t>fs</a:t>
            </a:r>
            <a:r>
              <a:rPr lang="en-US" altLang="ja-JP" sz="2800" dirty="0" smtClean="0"/>
              <a:t> -</a:t>
            </a:r>
            <a:r>
              <a:rPr lang="en-US" altLang="ja-JP" sz="2800" dirty="0" err="1" smtClean="0"/>
              <a:t>rmr</a:t>
            </a:r>
            <a:r>
              <a:rPr lang="en-US" altLang="ja-JP" sz="2800" dirty="0" smtClean="0"/>
              <a:t> </a:t>
            </a:r>
            <a:r>
              <a:rPr lang="en-US" altLang="ja-JP" sz="2800" dirty="0" smtClean="0">
                <a:solidFill>
                  <a:srgbClr val="C00000"/>
                </a:solidFill>
              </a:rPr>
              <a:t>mahout-data/</a:t>
            </a:r>
            <a:r>
              <a:rPr lang="en-US" altLang="ja-JP" sz="2800" dirty="0" err="1" smtClean="0">
                <a:solidFill>
                  <a:srgbClr val="C00000"/>
                </a:solidFill>
              </a:rPr>
              <a:t>data.out</a:t>
            </a:r>
            <a:endParaRPr lang="en-US" altLang="ja-JP" sz="2800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altLang="ja-JP" sz="28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38A31-4B8B-4222-885C-BCA022595ECD}" type="slidenum">
              <a:rPr lang="ja-JP" altLang="en-US"/>
              <a:pPr>
                <a:defRPr/>
              </a:pPr>
              <a:t>9</a:t>
            </a:fld>
            <a:endParaRPr lang="ja-JP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en-US" altLang="ja-JP" sz="4000" dirty="0" smtClean="0"/>
              <a:t>Random Forest</a:t>
            </a:r>
            <a:endParaRPr lang="ja-JP" altLang="en-US" sz="40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フィッシャーのアヤメを分類</a:t>
            </a:r>
            <a:endParaRPr lang="en-US" altLang="ja-JP" dirty="0" smtClean="0"/>
          </a:p>
          <a:p>
            <a:r>
              <a:rPr lang="ja-JP" altLang="en-US" dirty="0" smtClean="0"/>
              <a:t>演習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5.4.2</a:t>
            </a:r>
            <a:r>
              <a:rPr lang="ja-JP" altLang="en-US" dirty="0" smtClean="0"/>
              <a:t>の</a:t>
            </a:r>
            <a:r>
              <a:rPr lang="ja-JP" altLang="ja-JP" dirty="0" smtClean="0"/>
              <a:t>学習データを少しずつ増やしながら、正解率、混同行列の変化を見てみましょう。</a:t>
            </a:r>
            <a:endParaRPr lang="en-US" altLang="ja-JP" dirty="0" smtClean="0"/>
          </a:p>
          <a:p>
            <a:r>
              <a:rPr lang="ja-JP" altLang="en-US" dirty="0" smtClean="0"/>
              <a:t>再実行する場合</a:t>
            </a:r>
            <a:endParaRPr lang="en-US" altLang="ja-JP" dirty="0" smtClean="0"/>
          </a:p>
          <a:p>
            <a:pPr lvl="0">
              <a:buNone/>
            </a:pPr>
            <a:r>
              <a:rPr lang="en-US" altLang="ja-JP" sz="2800" dirty="0" smtClean="0">
                <a:solidFill>
                  <a:srgbClr val="C00000"/>
                </a:solidFill>
              </a:rPr>
              <a:t>	</a:t>
            </a:r>
            <a:r>
              <a:rPr lang="en-US" altLang="ja-JP" sz="2800" dirty="0" smtClean="0">
                <a:solidFill>
                  <a:prstClr val="black"/>
                </a:solidFill>
              </a:rPr>
              <a:t>$ </a:t>
            </a:r>
            <a:r>
              <a:rPr lang="en-US" altLang="ja-JP" sz="2800" dirty="0" err="1" smtClean="0">
                <a:solidFill>
                  <a:prstClr val="black"/>
                </a:solidFill>
              </a:rPr>
              <a:t>hadoop</a:t>
            </a:r>
            <a:r>
              <a:rPr lang="en-US" altLang="ja-JP" sz="2800" dirty="0" smtClean="0">
                <a:solidFill>
                  <a:prstClr val="black"/>
                </a:solidFill>
              </a:rPr>
              <a:t> </a:t>
            </a:r>
            <a:r>
              <a:rPr lang="en-US" altLang="ja-JP" sz="2800" dirty="0" err="1" smtClean="0">
                <a:solidFill>
                  <a:prstClr val="black"/>
                </a:solidFill>
              </a:rPr>
              <a:t>fs</a:t>
            </a:r>
            <a:r>
              <a:rPr lang="en-US" altLang="ja-JP" sz="2800" dirty="0" smtClean="0">
                <a:solidFill>
                  <a:prstClr val="black"/>
                </a:solidFill>
              </a:rPr>
              <a:t> -</a:t>
            </a:r>
            <a:r>
              <a:rPr lang="en-US" altLang="ja-JP" sz="2800" dirty="0" err="1" smtClean="0">
                <a:solidFill>
                  <a:prstClr val="black"/>
                </a:solidFill>
              </a:rPr>
              <a:t>rm</a:t>
            </a:r>
            <a:r>
              <a:rPr lang="en-US" altLang="ja-JP" sz="2800" dirty="0" smtClean="0">
                <a:solidFill>
                  <a:prstClr val="black"/>
                </a:solidFill>
              </a:rPr>
              <a:t> </a:t>
            </a:r>
            <a:r>
              <a:rPr lang="en-US" altLang="ja-JP" sz="2800" dirty="0" smtClean="0">
                <a:solidFill>
                  <a:srgbClr val="C00000"/>
                </a:solidFill>
              </a:rPr>
              <a:t>mahout-data/iris-train.csv</a:t>
            </a:r>
          </a:p>
          <a:p>
            <a:pPr>
              <a:buNone/>
            </a:pPr>
            <a:r>
              <a:rPr lang="en-US" altLang="ja-JP" sz="2800" dirty="0" smtClean="0">
                <a:solidFill>
                  <a:srgbClr val="C00000"/>
                </a:solidFill>
              </a:rPr>
              <a:t>	</a:t>
            </a:r>
            <a:r>
              <a:rPr lang="en-US" altLang="ja-JP" sz="2800" dirty="0" smtClean="0">
                <a:solidFill>
                  <a:prstClr val="black"/>
                </a:solidFill>
              </a:rPr>
              <a:t>$ </a:t>
            </a:r>
            <a:r>
              <a:rPr lang="en-US" altLang="ja-JP" sz="2800" dirty="0" err="1" smtClean="0">
                <a:solidFill>
                  <a:prstClr val="black"/>
                </a:solidFill>
              </a:rPr>
              <a:t>hadoop</a:t>
            </a:r>
            <a:r>
              <a:rPr lang="en-US" altLang="ja-JP" sz="2800" dirty="0" smtClean="0">
                <a:solidFill>
                  <a:prstClr val="black"/>
                </a:solidFill>
              </a:rPr>
              <a:t> </a:t>
            </a:r>
            <a:r>
              <a:rPr lang="en-US" altLang="ja-JP" sz="2800" dirty="0" err="1" smtClean="0">
                <a:solidFill>
                  <a:prstClr val="black"/>
                </a:solidFill>
              </a:rPr>
              <a:t>fs</a:t>
            </a:r>
            <a:r>
              <a:rPr lang="en-US" altLang="ja-JP" sz="2800" dirty="0" smtClean="0">
                <a:solidFill>
                  <a:prstClr val="black"/>
                </a:solidFill>
              </a:rPr>
              <a:t> -</a:t>
            </a:r>
            <a:r>
              <a:rPr lang="en-US" altLang="ja-JP" sz="2800" dirty="0" err="1" smtClean="0">
                <a:solidFill>
                  <a:prstClr val="black"/>
                </a:solidFill>
              </a:rPr>
              <a:t>rm</a:t>
            </a:r>
            <a:r>
              <a:rPr lang="en-US" altLang="ja-JP" sz="2800" dirty="0" smtClean="0">
                <a:solidFill>
                  <a:prstClr val="black"/>
                </a:solidFill>
              </a:rPr>
              <a:t> </a:t>
            </a:r>
            <a:r>
              <a:rPr lang="en-US" altLang="ja-JP" sz="2800" dirty="0" smtClean="0">
                <a:solidFill>
                  <a:srgbClr val="C00000"/>
                </a:solidFill>
              </a:rPr>
              <a:t>mahout-data/iris-dataset</a:t>
            </a:r>
          </a:p>
          <a:p>
            <a:pPr>
              <a:buNone/>
            </a:pPr>
            <a:r>
              <a:rPr lang="en-US" altLang="ja-JP" sz="2800" dirty="0" smtClean="0">
                <a:solidFill>
                  <a:srgbClr val="C00000"/>
                </a:solidFill>
              </a:rPr>
              <a:t>	</a:t>
            </a:r>
            <a:r>
              <a:rPr lang="en-US" altLang="ja-JP" sz="2800" dirty="0" smtClean="0">
                <a:solidFill>
                  <a:prstClr val="black"/>
                </a:solidFill>
              </a:rPr>
              <a:t>$ </a:t>
            </a:r>
            <a:r>
              <a:rPr lang="en-US" altLang="ja-JP" sz="2800" dirty="0" err="1" smtClean="0">
                <a:solidFill>
                  <a:prstClr val="black"/>
                </a:solidFill>
              </a:rPr>
              <a:t>hadoop</a:t>
            </a:r>
            <a:r>
              <a:rPr lang="en-US" altLang="ja-JP" sz="2800" dirty="0" smtClean="0">
                <a:solidFill>
                  <a:prstClr val="black"/>
                </a:solidFill>
              </a:rPr>
              <a:t> </a:t>
            </a:r>
            <a:r>
              <a:rPr lang="en-US" altLang="ja-JP" sz="2800" dirty="0" err="1" smtClean="0">
                <a:solidFill>
                  <a:prstClr val="black"/>
                </a:solidFill>
              </a:rPr>
              <a:t>fs</a:t>
            </a:r>
            <a:r>
              <a:rPr lang="en-US" altLang="ja-JP" sz="2800" dirty="0" smtClean="0">
                <a:solidFill>
                  <a:prstClr val="black"/>
                </a:solidFill>
              </a:rPr>
              <a:t> -</a:t>
            </a:r>
            <a:r>
              <a:rPr lang="en-US" altLang="ja-JP" sz="2800" dirty="0" err="1" smtClean="0">
                <a:solidFill>
                  <a:prstClr val="black"/>
                </a:solidFill>
              </a:rPr>
              <a:t>rmr</a:t>
            </a:r>
            <a:r>
              <a:rPr lang="en-US" altLang="ja-JP" sz="2800" dirty="0" smtClean="0">
                <a:solidFill>
                  <a:prstClr val="black"/>
                </a:solidFill>
              </a:rPr>
              <a:t> </a:t>
            </a:r>
            <a:r>
              <a:rPr lang="en-US" altLang="ja-JP" sz="2800" dirty="0" smtClean="0">
                <a:solidFill>
                  <a:srgbClr val="C00000"/>
                </a:solidFill>
              </a:rPr>
              <a:t>mahout-data/iris-model-</a:t>
            </a:r>
            <a:r>
              <a:rPr lang="en-US" altLang="ja-JP" sz="2800" dirty="0" err="1" smtClean="0">
                <a:solidFill>
                  <a:srgbClr val="C00000"/>
                </a:solidFill>
              </a:rPr>
              <a:t>df</a:t>
            </a:r>
            <a:endParaRPr lang="en-US" altLang="ja-JP" sz="28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altLang="ja-JP" sz="2800" dirty="0" smtClean="0">
                <a:solidFill>
                  <a:srgbClr val="C00000"/>
                </a:solidFill>
              </a:rPr>
              <a:t>	</a:t>
            </a:r>
            <a:r>
              <a:rPr lang="en-US" altLang="ja-JP" sz="2800" dirty="0" smtClean="0">
                <a:solidFill>
                  <a:prstClr val="black"/>
                </a:solidFill>
              </a:rPr>
              <a:t>$ </a:t>
            </a:r>
            <a:r>
              <a:rPr lang="en-US" altLang="ja-JP" sz="2800" dirty="0" err="1" smtClean="0">
                <a:solidFill>
                  <a:prstClr val="black"/>
                </a:solidFill>
              </a:rPr>
              <a:t>hadoop</a:t>
            </a:r>
            <a:r>
              <a:rPr lang="en-US" altLang="ja-JP" sz="2800" dirty="0" smtClean="0">
                <a:solidFill>
                  <a:prstClr val="black"/>
                </a:solidFill>
              </a:rPr>
              <a:t> </a:t>
            </a:r>
            <a:r>
              <a:rPr lang="en-US" altLang="ja-JP" sz="2800" dirty="0" err="1" smtClean="0">
                <a:solidFill>
                  <a:prstClr val="black"/>
                </a:solidFill>
              </a:rPr>
              <a:t>fs</a:t>
            </a:r>
            <a:r>
              <a:rPr lang="en-US" altLang="ja-JP" sz="2800" dirty="0" smtClean="0">
                <a:solidFill>
                  <a:prstClr val="black"/>
                </a:solidFill>
              </a:rPr>
              <a:t> -</a:t>
            </a:r>
            <a:r>
              <a:rPr lang="en-US" altLang="ja-JP" sz="2800" dirty="0" err="1" smtClean="0">
                <a:solidFill>
                  <a:prstClr val="black"/>
                </a:solidFill>
              </a:rPr>
              <a:t>rmr</a:t>
            </a:r>
            <a:r>
              <a:rPr lang="en-US" altLang="ja-JP" sz="2800" dirty="0" smtClean="0">
                <a:solidFill>
                  <a:prstClr val="black"/>
                </a:solidFill>
              </a:rPr>
              <a:t> </a:t>
            </a:r>
            <a:r>
              <a:rPr lang="en-US" altLang="ja-JP" sz="2800" dirty="0" smtClean="0">
                <a:solidFill>
                  <a:srgbClr val="C00000"/>
                </a:solidFill>
              </a:rPr>
              <a:t>mahout-data/iris-test-output</a:t>
            </a:r>
          </a:p>
          <a:p>
            <a:pPr>
              <a:buNone/>
            </a:pPr>
            <a:endParaRPr lang="en-US" altLang="ja-JP" sz="2800" dirty="0" smtClean="0">
              <a:solidFill>
                <a:srgbClr val="C00000"/>
              </a:solidFill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38A31-4B8B-4222-885C-BCA022595ECD}" type="slidenum">
              <a:rPr lang="ja-JP" altLang="en-US"/>
              <a:pPr>
                <a:defRPr/>
              </a:pPr>
              <a:t>10</a:t>
            </a:fld>
            <a:endParaRPr lang="ja-JP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en-US" altLang="ja-JP" sz="4000" dirty="0" smtClean="0"/>
              <a:t>Random Forest</a:t>
            </a:r>
            <a:endParaRPr lang="ja-JP" altLang="en-US" sz="4000" dirty="0" smtClean="0"/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任意の数の各アヤメの学習データを抽出</a:t>
            </a:r>
            <a:endParaRPr lang="en-US" altLang="ja-JP" dirty="0" smtClean="0"/>
          </a:p>
          <a:p>
            <a:pPr>
              <a:buNone/>
            </a:pPr>
            <a:r>
              <a:rPr lang="en-US" altLang="ja-JP" sz="2800" dirty="0" smtClean="0"/>
              <a:t>	$ </a:t>
            </a:r>
            <a:r>
              <a:rPr lang="en-US" altLang="ja-JP" sz="2800" dirty="0" smtClean="0">
                <a:solidFill>
                  <a:srgbClr val="C00000"/>
                </a:solidFill>
              </a:rPr>
              <a:t>./generate-iris-train.sh</a:t>
            </a:r>
            <a:r>
              <a:rPr lang="en-US" altLang="ja-JP" sz="2800" dirty="0" smtClean="0"/>
              <a:t> 1</a:t>
            </a:r>
            <a:endParaRPr lang="ja-JP" altLang="ja-JP" sz="2800" dirty="0" smtClean="0"/>
          </a:p>
          <a:p>
            <a:pPr>
              <a:buNone/>
            </a:pPr>
            <a:r>
              <a:rPr lang="en-US" altLang="ja-JP" sz="2800" dirty="0" smtClean="0"/>
              <a:t>	$ cat </a:t>
            </a:r>
            <a:r>
              <a:rPr lang="en-US" altLang="ja-JP" sz="2800" dirty="0" smtClean="0">
                <a:solidFill>
                  <a:srgbClr val="C00000"/>
                </a:solidFill>
              </a:rPr>
              <a:t>iris-train.csv</a:t>
            </a:r>
            <a:endParaRPr lang="ja-JP" altLang="ja-JP" sz="2800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altLang="ja-JP" sz="2800" dirty="0" smtClean="0"/>
              <a:t>	5.1,3.5,1.4,0.2,setosa</a:t>
            </a:r>
            <a:endParaRPr lang="ja-JP" altLang="ja-JP" sz="2800" dirty="0" smtClean="0"/>
          </a:p>
          <a:p>
            <a:pPr>
              <a:buNone/>
            </a:pPr>
            <a:r>
              <a:rPr lang="en-US" altLang="ja-JP" sz="2800" dirty="0" smtClean="0"/>
              <a:t>	7,3.2,4.7,1.4,versicolor</a:t>
            </a:r>
            <a:endParaRPr lang="ja-JP" altLang="ja-JP" sz="2800" dirty="0" smtClean="0"/>
          </a:p>
          <a:p>
            <a:pPr>
              <a:buNone/>
            </a:pPr>
            <a:r>
              <a:rPr lang="en-US" altLang="ja-JP" sz="2800" dirty="0" smtClean="0"/>
              <a:t>	6.3,3.3,6,2.5,virginica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38A31-4B8B-4222-885C-BCA022595ECD}" type="slidenum">
              <a:rPr lang="ja-JP" altLang="en-US"/>
              <a:pPr>
                <a:defRPr/>
              </a:pPr>
              <a:t>11</a:t>
            </a:fld>
            <a:endParaRPr lang="ja-JP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en-US" altLang="ja-JP" sz="4000" dirty="0" smtClean="0"/>
              <a:t>Random Forest:</a:t>
            </a:r>
            <a:r>
              <a:rPr lang="ja-JP" altLang="en-US" sz="4000" dirty="0" smtClean="0"/>
              <a:t>例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38A31-4B8B-4222-885C-BCA022595ECD}" type="slidenum">
              <a:rPr lang="ja-JP" altLang="en-US"/>
              <a:pPr>
                <a:defRPr/>
              </a:pPr>
              <a:t>12</a:t>
            </a:fld>
            <a:endParaRPr lang="ja-JP" altLang="en-US" dirty="0"/>
          </a:p>
        </p:txBody>
      </p:sp>
      <p:sp>
        <p:nvSpPr>
          <p:cNvPr id="6" name="コンテンツ プレースホルダ 2"/>
          <p:cNvSpPr txBox="1">
            <a:spLocks/>
          </p:cNvSpPr>
          <p:nvPr/>
        </p:nvSpPr>
        <p:spPr bwMode="auto">
          <a:xfrm>
            <a:off x="457200" y="1268413"/>
            <a:ext cx="8229600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各アヤメの学習データ</a:t>
            </a:r>
            <a:r>
              <a:rPr lang="ja-JP" altLang="en-US" sz="3200" dirty="0" smtClean="0">
                <a:latin typeface="+mn-lt"/>
                <a:ea typeface="+mn-ea"/>
              </a:rPr>
              <a:t>数</a:t>
            </a:r>
            <a:r>
              <a:rPr lang="en-US" altLang="ja-JP" sz="3200" dirty="0" smtClean="0">
                <a:latin typeface="+mn-lt"/>
                <a:ea typeface="+mn-ea"/>
              </a:rPr>
              <a:t>1</a:t>
            </a:r>
            <a:r>
              <a:rPr lang="ja-JP" altLang="en-US" sz="3200" dirty="0" smtClean="0">
                <a:latin typeface="+mn-lt"/>
                <a:ea typeface="+mn-ea"/>
              </a:rPr>
              <a:t>～</a:t>
            </a:r>
            <a:r>
              <a:rPr lang="en-US" altLang="ja-JP" sz="3200" dirty="0" smtClean="0">
                <a:latin typeface="+mn-lt"/>
                <a:ea typeface="+mn-ea"/>
              </a:rPr>
              <a:t>50</a:t>
            </a:r>
            <a:r>
              <a:rPr lang="ja-JP" altLang="en-US" sz="3200" dirty="0" smtClean="0">
                <a:latin typeface="+mn-lt"/>
                <a:ea typeface="+mn-ea"/>
              </a:rPr>
              <a:t>の正解率</a:t>
            </a:r>
            <a:endParaRPr kumimoji="1" lang="en-US" altLang="ja-JP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図 6" descr="random-forest-5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1881336"/>
            <a:ext cx="6096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キャノピークラスタリング</a:t>
            </a:r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フィッシャーのアヤメをクラスタリング</a:t>
            </a:r>
            <a:endParaRPr lang="en-US" altLang="ja-JP" dirty="0" smtClean="0"/>
          </a:p>
          <a:p>
            <a:r>
              <a:rPr lang="ja-JP" altLang="en-US" dirty="0" smtClean="0"/>
              <a:t>演習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4.4.3</a:t>
            </a:r>
            <a:r>
              <a:rPr lang="ja-JP" altLang="en-US" dirty="0" smtClean="0"/>
              <a:t>の</a:t>
            </a:r>
            <a:r>
              <a:rPr lang="en-US" altLang="ja-JP" dirty="0" err="1" smtClean="0"/>
              <a:t>CanopySample</a:t>
            </a:r>
            <a:r>
              <a:rPr lang="ja-JP" altLang="en-US" dirty="0" smtClean="0"/>
              <a:t>を変更して、花弁のデータをキャノピークラスタリングしてみましょう。</a:t>
            </a:r>
            <a:endParaRPr lang="en-US" altLang="ja-JP" dirty="0" smtClean="0"/>
          </a:p>
          <a:p>
            <a:pPr lvl="1"/>
            <a:r>
              <a:rPr lang="ja-JP" altLang="ja-JP" dirty="0" smtClean="0"/>
              <a:t>閾値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T1</a:t>
            </a:r>
            <a:r>
              <a:rPr lang="ja-JP" altLang="en-US" dirty="0" err="1" smtClean="0"/>
              <a:t>、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T2</a:t>
            </a:r>
            <a:r>
              <a:rPr lang="ja-JP" altLang="ja-JP" dirty="0" smtClean="0"/>
              <a:t>を少しずつ変更して、クラスタの重心の変化を見てみましょう。</a:t>
            </a:r>
            <a:endParaRPr lang="en-US" altLang="ja-JP" sz="2800" dirty="0" smtClean="0"/>
          </a:p>
          <a:p>
            <a:pPr>
              <a:buNone/>
            </a:pPr>
            <a:endParaRPr lang="en-US" altLang="ja-JP" sz="28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38A31-4B8B-4222-885C-BCA022595ECD}" type="slidenum">
              <a:rPr lang="ja-JP" altLang="en-US"/>
              <a:pPr>
                <a:defRPr/>
              </a:pPr>
              <a:t>13</a:t>
            </a:fld>
            <a:endParaRPr lang="ja-JP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キャノピークラスタリング</a:t>
            </a:r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endParaRPr lang="en-US" altLang="ja-JP" dirty="0" smtClean="0"/>
          </a:p>
          <a:p>
            <a:pPr>
              <a:buNone/>
            </a:pPr>
            <a:endParaRPr lang="en-US" altLang="ja-JP" sz="2800" dirty="0" smtClean="0"/>
          </a:p>
          <a:p>
            <a:pPr>
              <a:buNone/>
            </a:pPr>
            <a:endParaRPr lang="en-US" altLang="ja-JP" sz="28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38A31-4B8B-4222-885C-BCA022595ECD}" type="slidenum">
              <a:rPr lang="ja-JP" altLang="en-US"/>
              <a:pPr>
                <a:defRPr/>
              </a:pPr>
              <a:t>14</a:t>
            </a:fld>
            <a:endParaRPr lang="ja-JP" altLang="en-US"/>
          </a:p>
        </p:txBody>
      </p:sp>
      <p:sp>
        <p:nvSpPr>
          <p:cNvPr id="5" name="コンテンツ プレースホルダ 2"/>
          <p:cNvSpPr txBox="1">
            <a:spLocks/>
          </p:cNvSpPr>
          <p:nvPr/>
        </p:nvSpPr>
        <p:spPr bwMode="auto">
          <a:xfrm>
            <a:off x="457200" y="1268760"/>
            <a:ext cx="8229600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ja-JP" altLang="en-US" sz="3200" dirty="0" smtClean="0">
                <a:latin typeface="+mn-lt"/>
                <a:ea typeface="+mn-ea"/>
              </a:rPr>
              <a:t>花弁のデータを</a:t>
            </a:r>
            <a:r>
              <a:rPr lang="en-US" altLang="ja-JP" sz="3200" dirty="0" smtClean="0">
                <a:latin typeface="+mn-lt"/>
                <a:ea typeface="+mn-ea"/>
              </a:rPr>
              <a:t>CSV</a:t>
            </a:r>
            <a:r>
              <a:rPr lang="ja-JP" altLang="en-US" sz="3200" dirty="0" smtClean="0">
                <a:latin typeface="+mn-lt"/>
                <a:ea typeface="+mn-ea"/>
              </a:rPr>
              <a:t>形式に変換</a:t>
            </a:r>
            <a:endParaRPr lang="en-US" altLang="ja-JP" sz="3200" dirty="0" smtClean="0">
              <a:latin typeface="+mn-lt"/>
              <a:ea typeface="+mn-ea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ja-JP" sz="2800" dirty="0" smtClean="0">
                <a:latin typeface="+mn-lt"/>
              </a:rPr>
              <a:t>	$ </a:t>
            </a:r>
            <a:r>
              <a:rPr lang="en-US" altLang="ja-JP" sz="2800" dirty="0" err="1" smtClean="0">
                <a:latin typeface="+mn-lt"/>
              </a:rPr>
              <a:t>awk</a:t>
            </a:r>
            <a:r>
              <a:rPr lang="en-US" altLang="ja-JP" sz="2800" dirty="0" smtClean="0">
                <a:latin typeface="+mn-lt"/>
              </a:rPr>
              <a:t> '/^[1-9]/ {</a:t>
            </a:r>
            <a:r>
              <a:rPr lang="en-US" altLang="ja-JP" sz="2800" dirty="0" err="1" smtClean="0">
                <a:latin typeface="+mn-lt"/>
              </a:rPr>
              <a:t>printf</a:t>
            </a:r>
            <a:r>
              <a:rPr lang="en-US" altLang="ja-JP" sz="2800" dirty="0" smtClean="0">
                <a:latin typeface="+mn-lt"/>
              </a:rPr>
              <a:t> "%</a:t>
            </a:r>
            <a:r>
              <a:rPr lang="en-US" altLang="ja-JP" sz="2800" dirty="0" err="1" smtClean="0">
                <a:latin typeface="+mn-lt"/>
              </a:rPr>
              <a:t>s,%s</a:t>
            </a:r>
            <a:r>
              <a:rPr lang="en-US" altLang="ja-JP" sz="2800" dirty="0" smtClean="0">
                <a:latin typeface="+mn-lt"/>
              </a:rPr>
              <a:t>\n", $4,$5}' iris.txt &gt; \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ja-JP" sz="2800" dirty="0" smtClean="0">
                <a:latin typeface="+mn-lt"/>
              </a:rPr>
              <a:t>		petal.csv</a:t>
            </a:r>
            <a:endParaRPr kumimoji="1" lang="en-US" altLang="ja-JP" sz="2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ja-JP" altLang="en-US" sz="3200" dirty="0" smtClean="0">
                <a:latin typeface="+mn-lt"/>
                <a:ea typeface="+mn-ea"/>
              </a:rPr>
              <a:t>実行</a:t>
            </a:r>
            <a:endParaRPr lang="en-US" altLang="ja-JP" sz="3200" dirty="0" smtClean="0">
              <a:latin typeface="+mn-lt"/>
              <a:ea typeface="+mn-ea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ja-JP" sz="2800" dirty="0" smtClean="0">
                <a:solidFill>
                  <a:prstClr val="black"/>
                </a:solidFill>
                <a:latin typeface="+mn-lt"/>
              </a:rPr>
              <a:t>	$ </a:t>
            </a:r>
            <a:r>
              <a:rPr lang="en-US" altLang="ja-JP" sz="2800" dirty="0" smtClean="0">
                <a:latin typeface="Calibri"/>
                <a:ea typeface="ＭＳ Ｐゴシック"/>
              </a:rPr>
              <a:t>MAHOUT_LOCAL=1 mahout</a:t>
            </a:r>
            <a:r>
              <a:rPr lang="en-US" altLang="ja-JP" sz="2800" dirty="0" smtClean="0">
                <a:latin typeface="+mn-lt"/>
              </a:rPr>
              <a:t> </a:t>
            </a:r>
            <a:r>
              <a:rPr lang="en-US" altLang="ja-JP" sz="2800" dirty="0" err="1" smtClean="0">
                <a:latin typeface="+mn-lt"/>
              </a:rPr>
              <a:t>CanopySample</a:t>
            </a:r>
            <a:r>
              <a:rPr lang="en-US" altLang="ja-JP" sz="2800" dirty="0" smtClean="0">
                <a:latin typeface="+mn-lt"/>
              </a:rPr>
              <a:t> \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ja-JP" sz="2800" dirty="0" smtClean="0">
                <a:latin typeface="+mn-lt"/>
              </a:rPr>
              <a:t>		petal.csv </a:t>
            </a:r>
            <a:r>
              <a:rPr lang="en-US" altLang="ja-JP" sz="2800" dirty="0" smtClean="0">
                <a:solidFill>
                  <a:srgbClr val="C00000"/>
                </a:solidFill>
                <a:latin typeface="+mn-lt"/>
              </a:rPr>
              <a:t>2.0 1.0 </a:t>
            </a:r>
            <a:r>
              <a:rPr lang="en-US" altLang="ja-JP" sz="2800" dirty="0" smtClean="0">
                <a:latin typeface="+mn-lt"/>
              </a:rPr>
              <a:t>&gt; result.txt</a:t>
            </a:r>
            <a:endParaRPr lang="ja-JP" altLang="ja-JP" sz="2800" dirty="0" smtClean="0">
              <a:latin typeface="+mn-lt"/>
            </a:endParaRPr>
          </a:p>
          <a:p>
            <a:pPr marL="342900" lvl="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ja-JP" altLang="en-US" sz="3200" dirty="0" smtClean="0">
                <a:solidFill>
                  <a:prstClr val="black"/>
                </a:solidFill>
                <a:latin typeface="Calibri"/>
                <a:ea typeface="ＭＳ Ｐゴシック"/>
              </a:rPr>
              <a:t>プロットした結果をローカルへコピー</a:t>
            </a:r>
            <a:endParaRPr lang="en-US" altLang="ja-JP" sz="3200" dirty="0" smtClean="0">
              <a:solidFill>
                <a:prstClr val="black"/>
              </a:solidFill>
              <a:latin typeface="Calibri"/>
              <a:ea typeface="ＭＳ Ｐゴシック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altLang="ja-JP" sz="2800" dirty="0" smtClean="0">
                <a:solidFill>
                  <a:prstClr val="black"/>
                </a:solidFill>
                <a:latin typeface="+mn-lt"/>
              </a:rPr>
              <a:t>	$ </a:t>
            </a:r>
            <a:r>
              <a:rPr lang="en-US" altLang="ja-JP" sz="2800" dirty="0" smtClean="0">
                <a:solidFill>
                  <a:srgbClr val="C00000"/>
                </a:solidFill>
                <a:latin typeface="+mn-lt"/>
              </a:rPr>
              <a:t>./graph-from-canopy.sh</a:t>
            </a:r>
            <a:r>
              <a:rPr lang="en-US" altLang="ja-JP" sz="2800" dirty="0" smtClean="0">
                <a:latin typeface="+mn-lt"/>
              </a:rPr>
              <a:t> result.txt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ja-JP" sz="2800" dirty="0" smtClean="0">
                <a:latin typeface="+mn-lt"/>
              </a:rPr>
              <a:t>	$</a:t>
            </a:r>
            <a:r>
              <a:rPr lang="ja-JP" altLang="en-US" sz="2800" dirty="0" smtClean="0">
                <a:latin typeface="+mn-lt"/>
              </a:rPr>
              <a:t> </a:t>
            </a:r>
            <a:r>
              <a:rPr lang="en-US" altLang="ja-JP" sz="2800" dirty="0" err="1" smtClean="0">
                <a:latin typeface="+mn-lt"/>
              </a:rPr>
              <a:t>scp</a:t>
            </a:r>
            <a:r>
              <a:rPr lang="en-US" altLang="ja-JP" sz="2800" dirty="0" smtClean="0">
                <a:latin typeface="+mn-lt"/>
              </a:rPr>
              <a:t> tux@db2.ertl.jp:</a:t>
            </a:r>
            <a:r>
              <a:rPr lang="en-US" altLang="ja-JP" sz="2800" dirty="0" smtClean="0">
                <a:solidFill>
                  <a:srgbClr val="C00000"/>
                </a:solidFill>
                <a:latin typeface="+mn-lt"/>
              </a:rPr>
              <a:t>result.png</a:t>
            </a:r>
            <a:r>
              <a:rPr lang="en-US" altLang="ja-JP" sz="2800" dirty="0" smtClean="0">
                <a:latin typeface="+mn-lt"/>
              </a:rPr>
              <a:t> ./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807014" y="4032000"/>
            <a:ext cx="272542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T1</a:t>
            </a:r>
            <a:r>
              <a:rPr lang="ja-JP" altLang="en-US" dirty="0" err="1" smtClean="0"/>
              <a:t>、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T2</a:t>
            </a:r>
            <a:r>
              <a:rPr lang="ja-JP" altLang="en-US" dirty="0" smtClean="0"/>
              <a:t>を変更して実行する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258298" y="5517232"/>
            <a:ext cx="245932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dirty="0" err="1" smtClean="0"/>
              <a:t>scp</a:t>
            </a:r>
            <a:r>
              <a:rPr lang="ja-JP" altLang="en-US" dirty="0" smtClean="0"/>
              <a:t>はローカルホスト で</a:t>
            </a:r>
            <a:endParaRPr lang="en-US" altLang="ja-JP" dirty="0" smtClean="0"/>
          </a:p>
          <a:p>
            <a:r>
              <a:rPr lang="ja-JP" altLang="en-US" dirty="0" smtClean="0"/>
              <a:t>実行する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キャノピークラスタリング</a:t>
            </a:r>
            <a:r>
              <a:rPr lang="en-US" altLang="ja-JP" sz="4000" dirty="0" smtClean="0"/>
              <a:t>:</a:t>
            </a:r>
            <a:r>
              <a:rPr lang="ja-JP" altLang="en-US" sz="4000" dirty="0" smtClean="0"/>
              <a:t>例</a:t>
            </a:r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  <a:cs typeface="Arial" pitchFamily="34" charset="0"/>
              </a:rPr>
              <a:t>T1=2.0,T2=1.0</a:t>
            </a:r>
            <a:r>
              <a:rPr lang="ja-JP" altLang="en-US" dirty="0" smtClean="0"/>
              <a:t>のベクトル</a:t>
            </a:r>
            <a:endParaRPr lang="en-US" altLang="ja-JP" sz="2800" dirty="0" smtClean="0"/>
          </a:p>
          <a:p>
            <a:pPr>
              <a:buNone/>
            </a:pPr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38A31-4B8B-4222-885C-BCA022595ECD}" type="slidenum">
              <a:rPr lang="ja-JP" altLang="en-US"/>
              <a:pPr>
                <a:defRPr/>
              </a:pPr>
              <a:t>15</a:t>
            </a:fld>
            <a:endParaRPr lang="ja-JP" altLang="en-US"/>
          </a:p>
        </p:txBody>
      </p:sp>
      <p:pic>
        <p:nvPicPr>
          <p:cNvPr id="9" name="図 8" descr="canopy-2.0-1.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1953344"/>
            <a:ext cx="6096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キャノピークラスタリング</a:t>
            </a:r>
            <a:r>
              <a:rPr lang="en-US" altLang="ja-JP" sz="4000" dirty="0" smtClean="0"/>
              <a:t>:</a:t>
            </a:r>
            <a:r>
              <a:rPr lang="ja-JP" altLang="en-US" sz="4000" dirty="0" smtClean="0"/>
              <a:t>例</a:t>
            </a:r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  <a:cs typeface="Arial" pitchFamily="34" charset="0"/>
              </a:rPr>
              <a:t>T1=4.0,T2=2.0</a:t>
            </a:r>
            <a:r>
              <a:rPr lang="ja-JP" altLang="en-US" dirty="0" smtClean="0"/>
              <a:t>のベクトル</a:t>
            </a:r>
            <a:endParaRPr lang="en-US" altLang="ja-JP" sz="2800" dirty="0" smtClean="0"/>
          </a:p>
          <a:p>
            <a:pPr>
              <a:buNone/>
            </a:pPr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38A31-4B8B-4222-885C-BCA022595ECD}" type="slidenum">
              <a:rPr lang="ja-JP" altLang="en-US"/>
              <a:pPr>
                <a:defRPr/>
              </a:pPr>
              <a:t>16</a:t>
            </a:fld>
            <a:endParaRPr lang="ja-JP" altLang="en-US"/>
          </a:p>
        </p:txBody>
      </p:sp>
      <p:pic>
        <p:nvPicPr>
          <p:cNvPr id="9" name="図 8" descr="canopy-2.0-1.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1953344"/>
            <a:ext cx="6096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キャノピークラスタリング</a:t>
            </a:r>
            <a:r>
              <a:rPr lang="en-US" altLang="ja-JP" sz="4000" dirty="0" smtClean="0"/>
              <a:t>:</a:t>
            </a:r>
            <a:r>
              <a:rPr lang="ja-JP" altLang="en-US" sz="4000" dirty="0" smtClean="0"/>
              <a:t>例</a:t>
            </a:r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  <a:cs typeface="Arial" pitchFamily="34" charset="0"/>
              </a:rPr>
              <a:t>T1=8.0,T2=4.0</a:t>
            </a:r>
            <a:r>
              <a:rPr lang="ja-JP" altLang="en-US" dirty="0" smtClean="0"/>
              <a:t>のベクトル</a:t>
            </a:r>
            <a:endParaRPr lang="en-US" altLang="ja-JP" sz="2800" dirty="0" smtClean="0"/>
          </a:p>
          <a:p>
            <a:pPr>
              <a:buNone/>
            </a:pPr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38A31-4B8B-4222-885C-BCA022595ECD}" type="slidenum">
              <a:rPr lang="ja-JP" altLang="en-US"/>
              <a:pPr>
                <a:defRPr/>
              </a:pPr>
              <a:t>17</a:t>
            </a:fld>
            <a:endParaRPr lang="ja-JP" altLang="en-US"/>
          </a:p>
        </p:txBody>
      </p:sp>
      <p:pic>
        <p:nvPicPr>
          <p:cNvPr id="9" name="図 8" descr="canopy-2.0-1.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1953344"/>
            <a:ext cx="6096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キャノピークラスタリング</a:t>
            </a:r>
            <a:r>
              <a:rPr lang="en-US" altLang="ja-JP" sz="4000" dirty="0" smtClean="0"/>
              <a:t>:</a:t>
            </a:r>
            <a:r>
              <a:rPr lang="ja-JP" altLang="en-US" sz="4000" dirty="0" smtClean="0"/>
              <a:t>例</a:t>
            </a:r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  <a:cs typeface="Arial" pitchFamily="34" charset="0"/>
              </a:rPr>
              <a:t>T1=16.0,T2=8.0</a:t>
            </a:r>
            <a:r>
              <a:rPr lang="ja-JP" altLang="en-US" dirty="0" smtClean="0"/>
              <a:t>のベクトル</a:t>
            </a:r>
            <a:endParaRPr lang="en-US" altLang="ja-JP" sz="2800" dirty="0" smtClean="0"/>
          </a:p>
          <a:p>
            <a:pPr>
              <a:buNone/>
            </a:pPr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38A31-4B8B-4222-885C-BCA022595ECD}" type="slidenum">
              <a:rPr lang="ja-JP" altLang="en-US"/>
              <a:pPr>
                <a:defRPr/>
              </a:pPr>
              <a:t>18</a:t>
            </a:fld>
            <a:endParaRPr lang="ja-JP" altLang="en-US"/>
          </a:p>
        </p:txBody>
      </p:sp>
      <p:pic>
        <p:nvPicPr>
          <p:cNvPr id="9" name="図 8" descr="canopy-2.0-1.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0" y="1953344"/>
            <a:ext cx="6096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演習</a:t>
            </a:r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en-US" altLang="ja-JP" dirty="0" smtClean="0"/>
              <a:t>Mahout</a:t>
            </a:r>
            <a:r>
              <a:rPr lang="ja-JP" altLang="en-US" dirty="0" smtClean="0"/>
              <a:t>を使ってみる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演習サーバのログイン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HDFS</a:t>
            </a:r>
            <a:r>
              <a:rPr lang="ja-JP" altLang="en-US" dirty="0" smtClean="0"/>
              <a:t>の使い方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Java</a:t>
            </a:r>
            <a:r>
              <a:rPr lang="ja-JP" altLang="en-US" dirty="0" smtClean="0"/>
              <a:t>ライブラリによる実行 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mahout</a:t>
            </a:r>
            <a:r>
              <a:rPr lang="ja-JP" altLang="en-US" dirty="0" smtClean="0"/>
              <a:t>コマンドによる実行 </a:t>
            </a:r>
            <a:endParaRPr lang="en-US" altLang="ja-JP" dirty="0" smtClean="0"/>
          </a:p>
          <a:p>
            <a:r>
              <a:rPr lang="ja-JP" altLang="en-US" dirty="0" smtClean="0"/>
              <a:t>実データを使った機械学習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Random Forest</a:t>
            </a:r>
          </a:p>
          <a:p>
            <a:pPr lvl="1"/>
            <a:r>
              <a:rPr lang="ja-JP" altLang="en-US" dirty="0" smtClean="0"/>
              <a:t>キャノピークラスタリング</a:t>
            </a:r>
            <a:endParaRPr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38A31-4B8B-4222-885C-BCA022595ECD}" type="slidenum">
              <a:rPr lang="ja-JP" altLang="en-US"/>
              <a:pPr>
                <a:defRPr/>
              </a:pPr>
              <a:t>1</a:t>
            </a:fld>
            <a:endParaRPr lang="ja-JP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ja-JP" altLang="en-US" sz="4000" dirty="0" smtClean="0"/>
              <a:t>演習サーバのログイン</a:t>
            </a:r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演習サーバのログイン</a:t>
            </a:r>
            <a:endParaRPr lang="en-US" altLang="ja-JP" dirty="0" smtClean="0"/>
          </a:p>
          <a:p>
            <a:pPr>
              <a:buNone/>
            </a:pPr>
            <a:r>
              <a:rPr lang="en-US" altLang="ja-JP" sz="2800" dirty="0" smtClean="0"/>
              <a:t>	$ </a:t>
            </a:r>
            <a:r>
              <a:rPr lang="en-US" altLang="ja-JP" sz="2800" dirty="0" err="1" smtClean="0"/>
              <a:t>ssh</a:t>
            </a:r>
            <a:r>
              <a:rPr lang="en-US" altLang="ja-JP" sz="2800" dirty="0" smtClean="0"/>
              <a:t> tux@</a:t>
            </a:r>
            <a:r>
              <a:rPr lang="en-US" altLang="ja-JP" sz="2800" dirty="0" smtClean="0">
                <a:solidFill>
                  <a:srgbClr val="C00000"/>
                </a:solidFill>
              </a:rPr>
              <a:t>db2.ertl.jp</a:t>
            </a:r>
            <a:r>
              <a:rPr lang="en-US" altLang="ja-JP" sz="2800" dirty="0" smtClean="0"/>
              <a:t> </a:t>
            </a:r>
          </a:p>
          <a:p>
            <a:pPr>
              <a:buNone/>
            </a:pPr>
            <a:r>
              <a:rPr lang="en-US" altLang="ja-JP" sz="2800" dirty="0" smtClean="0"/>
              <a:t>	tux@db2.ertl.jp‘s password: </a:t>
            </a:r>
            <a:r>
              <a:rPr lang="ja-JP" altLang="en-US" sz="2800" dirty="0" smtClean="0"/>
              <a:t>パスワードを入力</a:t>
            </a:r>
            <a:endParaRPr lang="en-US" altLang="ja-JP" sz="2800" dirty="0" smtClean="0"/>
          </a:p>
          <a:p>
            <a:r>
              <a:rPr lang="en-US" altLang="ja-JP" dirty="0" smtClean="0"/>
              <a:t>HDFS</a:t>
            </a:r>
            <a:r>
              <a:rPr lang="ja-JP" altLang="en-US" dirty="0" smtClean="0"/>
              <a:t>に演習用ディレクトリを作成</a:t>
            </a:r>
            <a:endParaRPr lang="en-US" altLang="ja-JP" dirty="0" smtClean="0"/>
          </a:p>
          <a:p>
            <a:pPr>
              <a:buNone/>
            </a:pPr>
            <a:r>
              <a:rPr lang="en-US" altLang="ja-JP" sz="2800" dirty="0" smtClean="0"/>
              <a:t>	$ </a:t>
            </a:r>
            <a:r>
              <a:rPr lang="en-US" altLang="ja-JP" sz="2800" dirty="0" err="1" smtClean="0"/>
              <a:t>hadoop</a:t>
            </a:r>
            <a:r>
              <a:rPr lang="en-US" altLang="ja-JP" sz="2800" dirty="0" smtClean="0"/>
              <a:t> </a:t>
            </a:r>
            <a:r>
              <a:rPr lang="en-US" altLang="ja-JP" sz="2800" dirty="0" err="1" smtClean="0"/>
              <a:t>fs</a:t>
            </a:r>
            <a:r>
              <a:rPr lang="en-US" altLang="ja-JP" sz="2800" dirty="0" smtClean="0"/>
              <a:t> -</a:t>
            </a:r>
            <a:r>
              <a:rPr lang="en-US" altLang="ja-JP" sz="2800" dirty="0" err="1" smtClean="0"/>
              <a:t>mkdir</a:t>
            </a:r>
            <a:r>
              <a:rPr lang="en-US" altLang="ja-JP" sz="2800" dirty="0" smtClean="0"/>
              <a:t> mahout-data</a:t>
            </a:r>
          </a:p>
          <a:p>
            <a:pPr>
              <a:buNone/>
            </a:pPr>
            <a:r>
              <a:rPr lang="en-US" altLang="ja-JP" sz="2800" dirty="0" smtClean="0"/>
              <a:t>	$ </a:t>
            </a:r>
            <a:r>
              <a:rPr lang="en-US" altLang="ja-JP" sz="2800" dirty="0" err="1" smtClean="0"/>
              <a:t>hadoop</a:t>
            </a:r>
            <a:r>
              <a:rPr lang="en-US" altLang="ja-JP" sz="2800" dirty="0" smtClean="0"/>
              <a:t> </a:t>
            </a:r>
            <a:r>
              <a:rPr lang="en-US" altLang="ja-JP" sz="2800" dirty="0" err="1" smtClean="0"/>
              <a:t>fs</a:t>
            </a:r>
            <a:r>
              <a:rPr lang="en-US" altLang="ja-JP" sz="2800" dirty="0" smtClean="0"/>
              <a:t> -</a:t>
            </a:r>
            <a:r>
              <a:rPr lang="en-US" altLang="ja-JP" sz="2800" dirty="0" err="1" smtClean="0"/>
              <a:t>ls</a:t>
            </a:r>
            <a:endParaRPr lang="en-US" altLang="ja-JP" sz="2800" dirty="0" smtClean="0"/>
          </a:p>
          <a:p>
            <a:pPr>
              <a:buNone/>
            </a:pPr>
            <a:r>
              <a:rPr lang="en-US" altLang="ja-JP" sz="2800" dirty="0" smtClean="0"/>
              <a:t>	…</a:t>
            </a:r>
          </a:p>
          <a:p>
            <a:pPr>
              <a:buNone/>
            </a:pPr>
            <a:r>
              <a:rPr lang="en-US" altLang="ja-JP" sz="2800" dirty="0" smtClean="0"/>
              <a:t>	</a:t>
            </a:r>
            <a:r>
              <a:rPr lang="en-US" altLang="ja-JP" sz="2800" dirty="0" err="1" smtClean="0"/>
              <a:t>drwxr</a:t>
            </a:r>
            <a:r>
              <a:rPr lang="en-US" altLang="ja-JP" sz="2800" dirty="0" smtClean="0"/>
              <a:t>-</a:t>
            </a:r>
            <a:r>
              <a:rPr lang="en-US" altLang="ja-JP" sz="2800" dirty="0" err="1" smtClean="0"/>
              <a:t>xr</a:t>
            </a:r>
            <a:r>
              <a:rPr lang="en-US" altLang="ja-JP" sz="2800" dirty="0" smtClean="0"/>
              <a:t>-x   - tux </a:t>
            </a:r>
            <a:r>
              <a:rPr lang="en-US" altLang="ja-JP" sz="2800" dirty="0" err="1" smtClean="0"/>
              <a:t>supergroup</a:t>
            </a:r>
            <a:r>
              <a:rPr lang="en-US" altLang="ja-JP" sz="2800" dirty="0" smtClean="0"/>
              <a:t>          0 2014-02-02 18:45 /user/tux/</a:t>
            </a:r>
            <a:r>
              <a:rPr lang="en-US" altLang="ja-JP" sz="2800" dirty="0" smtClean="0">
                <a:solidFill>
                  <a:srgbClr val="C00000"/>
                </a:solidFill>
              </a:rPr>
              <a:t>mahout-data</a:t>
            </a:r>
          </a:p>
          <a:p>
            <a:pPr>
              <a:buNone/>
            </a:pPr>
            <a:endParaRPr lang="en-US" altLang="ja-JP" sz="28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38A31-4B8B-4222-885C-BCA022595ECD}" type="slidenum">
              <a:rPr lang="ja-JP" altLang="en-US"/>
              <a:pPr>
                <a:defRPr/>
              </a:pPr>
              <a:t>2</a:t>
            </a:fld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283968" y="1916832"/>
            <a:ext cx="360226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tux</a:t>
            </a:r>
            <a:r>
              <a:rPr lang="ja-JP" altLang="en-US" dirty="0" smtClean="0"/>
              <a:t>は自分のユーザ名に置き換える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en-US" altLang="ja-JP" sz="4000" dirty="0" smtClean="0"/>
              <a:t>HDFS</a:t>
            </a:r>
            <a:r>
              <a:rPr lang="ja-JP" altLang="en-US" sz="4000" dirty="0" smtClean="0"/>
              <a:t>の使い方</a:t>
            </a:r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ディレクトリを作成</a:t>
            </a:r>
            <a:endParaRPr lang="en-US" altLang="ja-JP" dirty="0" smtClean="0"/>
          </a:p>
          <a:p>
            <a:pPr lvl="0">
              <a:buNone/>
            </a:pPr>
            <a:r>
              <a:rPr lang="en-US" altLang="ja-JP" sz="2800" dirty="0" smtClean="0">
                <a:solidFill>
                  <a:prstClr val="black"/>
                </a:solidFill>
              </a:rPr>
              <a:t>	$ </a:t>
            </a:r>
            <a:r>
              <a:rPr lang="en-US" altLang="ja-JP" sz="2800" dirty="0" err="1" smtClean="0">
                <a:solidFill>
                  <a:prstClr val="black"/>
                </a:solidFill>
              </a:rPr>
              <a:t>hadoop</a:t>
            </a:r>
            <a:r>
              <a:rPr lang="en-US" altLang="ja-JP" sz="2800" dirty="0" smtClean="0">
                <a:solidFill>
                  <a:prstClr val="black"/>
                </a:solidFill>
              </a:rPr>
              <a:t> </a:t>
            </a:r>
            <a:r>
              <a:rPr lang="en-US" altLang="ja-JP" sz="2800" dirty="0" err="1" smtClean="0">
                <a:solidFill>
                  <a:prstClr val="black"/>
                </a:solidFill>
              </a:rPr>
              <a:t>fs</a:t>
            </a:r>
            <a:r>
              <a:rPr lang="en-US" altLang="ja-JP" sz="2800" dirty="0" smtClean="0">
                <a:solidFill>
                  <a:prstClr val="black"/>
                </a:solidFill>
              </a:rPr>
              <a:t> </a:t>
            </a:r>
            <a:r>
              <a:rPr lang="en-US" altLang="ja-JP" sz="2800" dirty="0" smtClean="0">
                <a:solidFill>
                  <a:srgbClr val="C00000"/>
                </a:solidFill>
              </a:rPr>
              <a:t>-</a:t>
            </a:r>
            <a:r>
              <a:rPr lang="en-US" altLang="ja-JP" sz="2800" dirty="0" err="1" smtClean="0">
                <a:solidFill>
                  <a:srgbClr val="C00000"/>
                </a:solidFill>
              </a:rPr>
              <a:t>mkdir</a:t>
            </a:r>
            <a:r>
              <a:rPr lang="en-US" altLang="ja-JP" sz="2800" dirty="0" smtClean="0">
                <a:solidFill>
                  <a:prstClr val="black"/>
                </a:solidFill>
              </a:rPr>
              <a:t> mahout-data/</a:t>
            </a:r>
            <a:r>
              <a:rPr lang="en-US" altLang="ja-JP" sz="2800" dirty="0" err="1" smtClean="0">
                <a:solidFill>
                  <a:prstClr val="black"/>
                </a:solidFill>
              </a:rPr>
              <a:t>tmp</a:t>
            </a:r>
            <a:endParaRPr lang="en-US" altLang="ja-JP" dirty="0" smtClean="0"/>
          </a:p>
          <a:p>
            <a:r>
              <a:rPr lang="ja-JP" altLang="en-US" dirty="0" smtClean="0"/>
              <a:t>ローカルからファイルをコピー</a:t>
            </a:r>
            <a:endParaRPr lang="en-US" altLang="ja-JP" dirty="0" smtClean="0"/>
          </a:p>
          <a:p>
            <a:pPr>
              <a:buNone/>
            </a:pPr>
            <a:r>
              <a:rPr lang="en-US" altLang="ja-JP" sz="2800" dirty="0" smtClean="0"/>
              <a:t>	$ </a:t>
            </a:r>
            <a:r>
              <a:rPr lang="en-US" altLang="ja-JP" sz="2800" dirty="0" err="1" smtClean="0"/>
              <a:t>hadoop</a:t>
            </a:r>
            <a:r>
              <a:rPr lang="en-US" altLang="ja-JP" sz="2800" dirty="0" smtClean="0"/>
              <a:t> </a:t>
            </a:r>
            <a:r>
              <a:rPr lang="en-US" altLang="ja-JP" sz="2800" dirty="0" err="1" smtClean="0"/>
              <a:t>fs</a:t>
            </a:r>
            <a:r>
              <a:rPr lang="en-US" altLang="ja-JP" sz="2800" dirty="0" smtClean="0"/>
              <a:t> </a:t>
            </a:r>
            <a:r>
              <a:rPr lang="en-US" altLang="ja-JP" sz="2800" dirty="0" smtClean="0">
                <a:solidFill>
                  <a:srgbClr val="C00000"/>
                </a:solidFill>
              </a:rPr>
              <a:t>-put </a:t>
            </a:r>
            <a:r>
              <a:rPr lang="en-US" altLang="ja-JP" sz="2800" dirty="0" smtClean="0"/>
              <a:t>/etc/services \</a:t>
            </a:r>
          </a:p>
          <a:p>
            <a:pPr>
              <a:buNone/>
            </a:pPr>
            <a:r>
              <a:rPr lang="en-US" altLang="ja-JP" sz="2800" dirty="0" smtClean="0"/>
              <a:t>		mahout-data/</a:t>
            </a:r>
            <a:r>
              <a:rPr lang="en-US" altLang="ja-JP" sz="2800" dirty="0" err="1" smtClean="0"/>
              <a:t>tmp</a:t>
            </a:r>
            <a:r>
              <a:rPr lang="en-US" altLang="ja-JP" sz="2800" dirty="0" smtClean="0"/>
              <a:t>/services</a:t>
            </a:r>
          </a:p>
          <a:p>
            <a:pPr lvl="0"/>
            <a:r>
              <a:rPr lang="ja-JP" altLang="en-US" dirty="0" smtClean="0">
                <a:solidFill>
                  <a:prstClr val="black"/>
                </a:solidFill>
              </a:rPr>
              <a:t>ファイルの内容を表示</a:t>
            </a:r>
            <a:endParaRPr lang="en-US" altLang="ja-JP" sz="2800" dirty="0" smtClean="0"/>
          </a:p>
          <a:p>
            <a:pPr>
              <a:buNone/>
            </a:pPr>
            <a:r>
              <a:rPr lang="en-US" altLang="ja-JP" sz="2800" dirty="0" smtClean="0"/>
              <a:t>	$ </a:t>
            </a:r>
            <a:r>
              <a:rPr lang="en-US" altLang="ja-JP" sz="2800" dirty="0" err="1" smtClean="0"/>
              <a:t>hadoop</a:t>
            </a:r>
            <a:r>
              <a:rPr lang="en-US" altLang="ja-JP" sz="2800" dirty="0" smtClean="0"/>
              <a:t> </a:t>
            </a:r>
            <a:r>
              <a:rPr lang="en-US" altLang="ja-JP" sz="2800" dirty="0" err="1" smtClean="0"/>
              <a:t>fs</a:t>
            </a:r>
            <a:r>
              <a:rPr lang="en-US" altLang="ja-JP" sz="2800" dirty="0" smtClean="0"/>
              <a:t> </a:t>
            </a:r>
            <a:r>
              <a:rPr lang="en-US" altLang="ja-JP" sz="2800" dirty="0" smtClean="0">
                <a:solidFill>
                  <a:srgbClr val="C00000"/>
                </a:solidFill>
              </a:rPr>
              <a:t>-cat </a:t>
            </a:r>
            <a:r>
              <a:rPr lang="en-US" altLang="ja-JP" sz="2800" dirty="0" smtClean="0"/>
              <a:t>mahout-data/</a:t>
            </a:r>
            <a:r>
              <a:rPr lang="en-US" altLang="ja-JP" sz="2800" dirty="0" err="1" smtClean="0"/>
              <a:t>tmp</a:t>
            </a:r>
            <a:r>
              <a:rPr lang="en-US" altLang="ja-JP" sz="2800" dirty="0" smtClean="0"/>
              <a:t>/services</a:t>
            </a:r>
          </a:p>
          <a:p>
            <a:pPr lvl="0"/>
            <a:r>
              <a:rPr lang="ja-JP" altLang="en-US" dirty="0" smtClean="0">
                <a:solidFill>
                  <a:prstClr val="black"/>
                </a:solidFill>
              </a:rPr>
              <a:t>ローカルへファイルをコピー</a:t>
            </a:r>
            <a:endParaRPr lang="en-US" altLang="ja-JP" dirty="0" smtClean="0">
              <a:solidFill>
                <a:prstClr val="black"/>
              </a:solidFill>
            </a:endParaRPr>
          </a:p>
          <a:p>
            <a:pPr lvl="0">
              <a:buNone/>
            </a:pPr>
            <a:r>
              <a:rPr lang="en-US" altLang="ja-JP" sz="2800" dirty="0" smtClean="0"/>
              <a:t>	$ </a:t>
            </a:r>
            <a:r>
              <a:rPr lang="en-US" altLang="ja-JP" sz="2800" dirty="0" err="1" smtClean="0"/>
              <a:t>hadoop</a:t>
            </a:r>
            <a:r>
              <a:rPr lang="en-US" altLang="ja-JP" sz="2800" dirty="0" smtClean="0"/>
              <a:t> </a:t>
            </a:r>
            <a:r>
              <a:rPr lang="en-US" altLang="ja-JP" sz="2800" dirty="0" err="1" smtClean="0"/>
              <a:t>fs</a:t>
            </a:r>
            <a:r>
              <a:rPr lang="en-US" altLang="ja-JP" sz="2800" dirty="0" smtClean="0"/>
              <a:t> </a:t>
            </a:r>
            <a:r>
              <a:rPr lang="en-US" altLang="ja-JP" sz="2800" dirty="0" smtClean="0">
                <a:solidFill>
                  <a:srgbClr val="C00000"/>
                </a:solidFill>
              </a:rPr>
              <a:t>-get </a:t>
            </a:r>
            <a:r>
              <a:rPr lang="en-US" altLang="ja-JP" sz="2800" dirty="0" smtClean="0"/>
              <a:t>mahout-data/</a:t>
            </a:r>
            <a:r>
              <a:rPr lang="en-US" altLang="ja-JP" sz="2800" dirty="0" err="1" smtClean="0"/>
              <a:t>tmp</a:t>
            </a:r>
            <a:r>
              <a:rPr lang="en-US" altLang="ja-JP" sz="2800" dirty="0" smtClean="0"/>
              <a:t>/services </a:t>
            </a:r>
            <a:r>
              <a:rPr lang="en-US" altLang="ja-JP" sz="2800" dirty="0" err="1" smtClean="0"/>
              <a:t>services</a:t>
            </a:r>
            <a:endParaRPr lang="en-US" altLang="ja-JP" sz="2800" dirty="0" smtClean="0"/>
          </a:p>
          <a:p>
            <a:pPr lvl="0">
              <a:buNone/>
            </a:pPr>
            <a:endParaRPr lang="en-US" altLang="ja-JP" sz="2800" dirty="0" smtClean="0">
              <a:solidFill>
                <a:prstClr val="black"/>
              </a:solidFill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38A31-4B8B-4222-885C-BCA022595ECD}" type="slidenum">
              <a:rPr lang="ja-JP" altLang="en-US"/>
              <a:pPr>
                <a:defRPr/>
              </a:pPr>
              <a:t>3</a:t>
            </a:fld>
            <a:endParaRPr lang="ja-JP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en-US" altLang="ja-JP" sz="4000" dirty="0" smtClean="0"/>
              <a:t>HDFS</a:t>
            </a:r>
            <a:r>
              <a:rPr lang="ja-JP" altLang="en-US" sz="4000" dirty="0" smtClean="0"/>
              <a:t>の使い方</a:t>
            </a:r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ファイルのコピーと移動</a:t>
            </a:r>
            <a:endParaRPr lang="en-US" altLang="ja-JP" dirty="0" smtClean="0"/>
          </a:p>
          <a:p>
            <a:pPr>
              <a:buNone/>
            </a:pPr>
            <a:r>
              <a:rPr lang="en-US" altLang="ja-JP" sz="2800" dirty="0" smtClean="0"/>
              <a:t>	$ </a:t>
            </a:r>
            <a:r>
              <a:rPr lang="en-US" altLang="ja-JP" sz="2800" dirty="0" err="1" smtClean="0"/>
              <a:t>hadoop</a:t>
            </a:r>
            <a:r>
              <a:rPr lang="en-US" altLang="ja-JP" sz="2800" dirty="0" smtClean="0"/>
              <a:t> </a:t>
            </a:r>
            <a:r>
              <a:rPr lang="en-US" altLang="ja-JP" sz="2800" dirty="0" err="1" smtClean="0"/>
              <a:t>fs</a:t>
            </a:r>
            <a:r>
              <a:rPr lang="en-US" altLang="ja-JP" sz="2800" dirty="0" smtClean="0"/>
              <a:t> </a:t>
            </a:r>
            <a:r>
              <a:rPr lang="en-US" altLang="ja-JP" sz="2800" dirty="0" smtClean="0">
                <a:solidFill>
                  <a:srgbClr val="C00000"/>
                </a:solidFill>
              </a:rPr>
              <a:t>-cp</a:t>
            </a:r>
            <a:r>
              <a:rPr lang="en-US" altLang="ja-JP" sz="2800" dirty="0" smtClean="0"/>
              <a:t> mahout-data/</a:t>
            </a:r>
            <a:r>
              <a:rPr lang="en-US" altLang="ja-JP" sz="2800" dirty="0" err="1" smtClean="0"/>
              <a:t>tmp</a:t>
            </a:r>
            <a:r>
              <a:rPr lang="en-US" altLang="ja-JP" sz="2800" dirty="0" smtClean="0"/>
              <a:t>/services \</a:t>
            </a:r>
          </a:p>
          <a:p>
            <a:pPr>
              <a:buNone/>
            </a:pPr>
            <a:r>
              <a:rPr lang="en-US" altLang="ja-JP" sz="2800" dirty="0" smtClean="0"/>
              <a:t>		mahout-data/</a:t>
            </a:r>
            <a:r>
              <a:rPr lang="en-US" altLang="ja-JP" sz="2800" dirty="0" err="1" smtClean="0"/>
              <a:t>tmp</a:t>
            </a:r>
            <a:r>
              <a:rPr lang="en-US" altLang="ja-JP" sz="2800" dirty="0" smtClean="0"/>
              <a:t>/foo.txt</a:t>
            </a:r>
          </a:p>
          <a:p>
            <a:pPr>
              <a:buNone/>
            </a:pPr>
            <a:r>
              <a:rPr lang="en-US" altLang="ja-JP" sz="2800" dirty="0" smtClean="0"/>
              <a:t>	$ </a:t>
            </a:r>
            <a:r>
              <a:rPr lang="en-US" altLang="ja-JP" sz="2800" dirty="0" err="1" smtClean="0"/>
              <a:t>hadoop</a:t>
            </a:r>
            <a:r>
              <a:rPr lang="en-US" altLang="ja-JP" sz="2800" dirty="0" smtClean="0"/>
              <a:t> </a:t>
            </a:r>
            <a:r>
              <a:rPr lang="en-US" altLang="ja-JP" sz="2800" dirty="0" err="1" smtClean="0"/>
              <a:t>fs</a:t>
            </a:r>
            <a:r>
              <a:rPr lang="en-US" altLang="ja-JP" sz="2800" dirty="0" smtClean="0"/>
              <a:t> </a:t>
            </a:r>
            <a:r>
              <a:rPr lang="en-US" altLang="ja-JP" sz="2800" dirty="0" smtClean="0">
                <a:solidFill>
                  <a:srgbClr val="C00000"/>
                </a:solidFill>
              </a:rPr>
              <a:t>-</a:t>
            </a:r>
            <a:r>
              <a:rPr lang="en-US" altLang="ja-JP" sz="2800" dirty="0" err="1" smtClean="0">
                <a:solidFill>
                  <a:srgbClr val="C00000"/>
                </a:solidFill>
              </a:rPr>
              <a:t>mv</a:t>
            </a:r>
            <a:r>
              <a:rPr lang="en-US" altLang="ja-JP" sz="2800" dirty="0" smtClean="0">
                <a:solidFill>
                  <a:srgbClr val="C00000"/>
                </a:solidFill>
              </a:rPr>
              <a:t> </a:t>
            </a:r>
            <a:r>
              <a:rPr lang="en-US" altLang="ja-JP" sz="2800" dirty="0" smtClean="0"/>
              <a:t>mahout-data/</a:t>
            </a:r>
            <a:r>
              <a:rPr lang="en-US" altLang="ja-JP" sz="2800" dirty="0" err="1" smtClean="0"/>
              <a:t>tmp</a:t>
            </a:r>
            <a:r>
              <a:rPr lang="en-US" altLang="ja-JP" sz="2800" dirty="0" smtClean="0"/>
              <a:t>/services \</a:t>
            </a:r>
          </a:p>
          <a:p>
            <a:pPr>
              <a:buNone/>
            </a:pPr>
            <a:r>
              <a:rPr lang="en-US" altLang="ja-JP" sz="2800" dirty="0" smtClean="0"/>
              <a:t>		mahout-data/</a:t>
            </a:r>
            <a:r>
              <a:rPr lang="en-US" altLang="ja-JP" sz="2800" dirty="0" err="1" smtClean="0"/>
              <a:t>tmp</a:t>
            </a:r>
            <a:r>
              <a:rPr lang="en-US" altLang="ja-JP" sz="2800" dirty="0" smtClean="0"/>
              <a:t>/baz.txt</a:t>
            </a:r>
          </a:p>
          <a:p>
            <a:pPr lvl="0"/>
            <a:r>
              <a:rPr lang="ja-JP" altLang="en-US" dirty="0" smtClean="0">
                <a:solidFill>
                  <a:prstClr val="black"/>
                </a:solidFill>
              </a:rPr>
              <a:t>ファイルのリストを表示</a:t>
            </a:r>
            <a:endParaRPr lang="en-US" altLang="ja-JP" sz="2800" dirty="0" smtClean="0"/>
          </a:p>
          <a:p>
            <a:pPr>
              <a:buNone/>
            </a:pPr>
            <a:r>
              <a:rPr lang="en-US" altLang="ja-JP" sz="2800" dirty="0" smtClean="0"/>
              <a:t>	$ </a:t>
            </a:r>
            <a:r>
              <a:rPr lang="en-US" altLang="ja-JP" sz="2800" dirty="0" err="1" smtClean="0"/>
              <a:t>hadoop</a:t>
            </a:r>
            <a:r>
              <a:rPr lang="en-US" altLang="ja-JP" sz="2800" dirty="0" smtClean="0"/>
              <a:t> </a:t>
            </a:r>
            <a:r>
              <a:rPr lang="en-US" altLang="ja-JP" sz="2800" dirty="0" err="1" smtClean="0"/>
              <a:t>fs</a:t>
            </a:r>
            <a:r>
              <a:rPr lang="en-US" altLang="ja-JP" sz="2800" dirty="0" smtClean="0"/>
              <a:t> </a:t>
            </a:r>
            <a:r>
              <a:rPr lang="en-US" altLang="ja-JP" sz="2800" dirty="0" smtClean="0">
                <a:solidFill>
                  <a:srgbClr val="C00000"/>
                </a:solidFill>
              </a:rPr>
              <a:t>-</a:t>
            </a:r>
            <a:r>
              <a:rPr lang="en-US" altLang="ja-JP" sz="2800" dirty="0" err="1" smtClean="0">
                <a:solidFill>
                  <a:srgbClr val="C00000"/>
                </a:solidFill>
              </a:rPr>
              <a:t>ls</a:t>
            </a:r>
            <a:r>
              <a:rPr lang="en-US" altLang="ja-JP" sz="2800" dirty="0" smtClean="0"/>
              <a:t> mahout-data</a:t>
            </a:r>
          </a:p>
          <a:p>
            <a:pPr>
              <a:buNone/>
            </a:pPr>
            <a:r>
              <a:rPr lang="en-US" altLang="ja-JP" sz="2800" dirty="0" smtClean="0"/>
              <a:t>	$ </a:t>
            </a:r>
            <a:r>
              <a:rPr lang="en-US" altLang="ja-JP" sz="2800" dirty="0" err="1" smtClean="0"/>
              <a:t>hadoop</a:t>
            </a:r>
            <a:r>
              <a:rPr lang="en-US" altLang="ja-JP" sz="2800" dirty="0" smtClean="0"/>
              <a:t> </a:t>
            </a:r>
            <a:r>
              <a:rPr lang="en-US" altLang="ja-JP" sz="2800" dirty="0" err="1" smtClean="0"/>
              <a:t>fs</a:t>
            </a:r>
            <a:r>
              <a:rPr lang="en-US" altLang="ja-JP" sz="2800" dirty="0" smtClean="0"/>
              <a:t> </a:t>
            </a:r>
            <a:r>
              <a:rPr lang="en-US" altLang="ja-JP" sz="2800" dirty="0" smtClean="0">
                <a:solidFill>
                  <a:srgbClr val="C00000"/>
                </a:solidFill>
              </a:rPr>
              <a:t>-</a:t>
            </a:r>
            <a:r>
              <a:rPr lang="en-US" altLang="ja-JP" sz="2800" dirty="0" err="1" smtClean="0">
                <a:solidFill>
                  <a:srgbClr val="C00000"/>
                </a:solidFill>
              </a:rPr>
              <a:t>lsr</a:t>
            </a:r>
            <a:r>
              <a:rPr lang="en-US" altLang="ja-JP" sz="2800" dirty="0" smtClean="0"/>
              <a:t> mahout-data</a:t>
            </a: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38A31-4B8B-4222-885C-BCA022595ECD}" type="slidenum">
              <a:rPr lang="ja-JP" altLang="en-US"/>
              <a:pPr>
                <a:defRPr/>
              </a:pPr>
              <a:t>4</a:t>
            </a:fld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520012" y="5085184"/>
            <a:ext cx="271420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-</a:t>
            </a:r>
            <a:r>
              <a:rPr kumimoji="1" lang="en-US" altLang="ja-JP" dirty="0" err="1" smtClean="0"/>
              <a:t>lsr</a:t>
            </a:r>
            <a:r>
              <a:rPr kumimoji="1" lang="ja-JP" altLang="en-US" dirty="0" smtClean="0"/>
              <a:t>は再帰的に実行される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en-US" altLang="ja-JP" sz="4000" dirty="0" smtClean="0"/>
              <a:t>HDFS</a:t>
            </a:r>
            <a:r>
              <a:rPr lang="ja-JP" altLang="en-US" sz="4000" dirty="0" smtClean="0"/>
              <a:t>の使い方</a:t>
            </a:r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pPr lvl="0"/>
            <a:r>
              <a:rPr lang="ja-JP" altLang="en-US" dirty="0" smtClean="0">
                <a:solidFill>
                  <a:prstClr val="black"/>
                </a:solidFill>
              </a:rPr>
              <a:t>ファイルを削除</a:t>
            </a:r>
            <a:endParaRPr lang="en-US" altLang="ja-JP" sz="2800" dirty="0" smtClean="0">
              <a:solidFill>
                <a:prstClr val="black"/>
              </a:solidFill>
            </a:endParaRPr>
          </a:p>
          <a:p>
            <a:pPr>
              <a:buNone/>
            </a:pPr>
            <a:r>
              <a:rPr lang="en-US" altLang="ja-JP" sz="2800" dirty="0" smtClean="0"/>
              <a:t>	$ </a:t>
            </a:r>
            <a:r>
              <a:rPr lang="en-US" altLang="ja-JP" sz="2800" dirty="0" err="1" smtClean="0"/>
              <a:t>hadoop</a:t>
            </a:r>
            <a:r>
              <a:rPr lang="en-US" altLang="ja-JP" sz="2800" dirty="0" smtClean="0"/>
              <a:t> </a:t>
            </a:r>
            <a:r>
              <a:rPr lang="en-US" altLang="ja-JP" sz="2800" dirty="0" err="1" smtClean="0"/>
              <a:t>fs</a:t>
            </a:r>
            <a:r>
              <a:rPr lang="en-US" altLang="ja-JP" sz="2800" dirty="0" smtClean="0"/>
              <a:t> </a:t>
            </a:r>
            <a:r>
              <a:rPr lang="en-US" altLang="ja-JP" sz="2800" dirty="0" smtClean="0">
                <a:solidFill>
                  <a:srgbClr val="C00000"/>
                </a:solidFill>
              </a:rPr>
              <a:t>-</a:t>
            </a:r>
            <a:r>
              <a:rPr lang="en-US" altLang="ja-JP" sz="2800" dirty="0" err="1" smtClean="0">
                <a:solidFill>
                  <a:srgbClr val="C00000"/>
                </a:solidFill>
              </a:rPr>
              <a:t>rm</a:t>
            </a:r>
            <a:r>
              <a:rPr lang="en-US" altLang="ja-JP" sz="2800" dirty="0" smtClean="0"/>
              <a:t> mahout-data/</a:t>
            </a:r>
            <a:r>
              <a:rPr lang="en-US" altLang="ja-JP" sz="2800" dirty="0" err="1" smtClean="0"/>
              <a:t>tmp</a:t>
            </a:r>
            <a:r>
              <a:rPr lang="en-US" altLang="ja-JP" sz="2800" dirty="0" smtClean="0"/>
              <a:t>/baz.txt</a:t>
            </a:r>
          </a:p>
          <a:p>
            <a:pPr>
              <a:buNone/>
            </a:pPr>
            <a:r>
              <a:rPr lang="en-US" altLang="ja-JP" sz="2800" dirty="0" smtClean="0"/>
              <a:t>	$ </a:t>
            </a:r>
            <a:r>
              <a:rPr lang="en-US" altLang="ja-JP" sz="2800" dirty="0" err="1" smtClean="0"/>
              <a:t>hadoop</a:t>
            </a:r>
            <a:r>
              <a:rPr lang="en-US" altLang="ja-JP" sz="2800" dirty="0" smtClean="0"/>
              <a:t> </a:t>
            </a:r>
            <a:r>
              <a:rPr lang="en-US" altLang="ja-JP" sz="2800" dirty="0" err="1" smtClean="0"/>
              <a:t>fs</a:t>
            </a:r>
            <a:r>
              <a:rPr lang="en-US" altLang="ja-JP" sz="2800" dirty="0" smtClean="0"/>
              <a:t> </a:t>
            </a:r>
            <a:r>
              <a:rPr lang="en-US" altLang="ja-JP" sz="2800" dirty="0" smtClean="0">
                <a:solidFill>
                  <a:srgbClr val="C00000"/>
                </a:solidFill>
              </a:rPr>
              <a:t>-</a:t>
            </a:r>
            <a:r>
              <a:rPr lang="en-US" altLang="ja-JP" sz="2800" dirty="0" err="1" smtClean="0">
                <a:solidFill>
                  <a:srgbClr val="C00000"/>
                </a:solidFill>
              </a:rPr>
              <a:t>rmr</a:t>
            </a:r>
            <a:r>
              <a:rPr lang="en-US" altLang="ja-JP" sz="2800" dirty="0" smtClean="0"/>
              <a:t> mahout-data/</a:t>
            </a:r>
            <a:r>
              <a:rPr lang="en-US" altLang="ja-JP" sz="2800" dirty="0" err="1" smtClean="0"/>
              <a:t>tmp</a:t>
            </a:r>
            <a:endParaRPr lang="en-US" altLang="ja-JP" sz="2800" dirty="0" smtClean="0"/>
          </a:p>
          <a:p>
            <a:pPr>
              <a:buNone/>
            </a:pPr>
            <a:endParaRPr lang="en-US" altLang="ja-JP" sz="28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38A31-4B8B-4222-885C-BCA022595ECD}" type="slidenum">
              <a:rPr lang="ja-JP" altLang="en-US"/>
              <a:pPr>
                <a:defRPr/>
              </a:pPr>
              <a:t>5</a:t>
            </a:fld>
            <a:endParaRPr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643635" y="2852936"/>
            <a:ext cx="281679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-</a:t>
            </a:r>
            <a:r>
              <a:rPr lang="en-US" altLang="ja-JP" dirty="0" err="1" smtClean="0"/>
              <a:t>rmr</a:t>
            </a:r>
            <a:r>
              <a:rPr kumimoji="1" lang="ja-JP" altLang="en-US" dirty="0" smtClean="0"/>
              <a:t>は再帰的に</a:t>
            </a:r>
            <a:r>
              <a:rPr lang="ja-JP" altLang="en-US" dirty="0" smtClean="0"/>
              <a:t>実行される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en-US" altLang="ja-JP" sz="4000" dirty="0" smtClean="0"/>
              <a:t>Java</a:t>
            </a:r>
            <a:r>
              <a:rPr lang="ja-JP" altLang="en-US" sz="4000" dirty="0" smtClean="0"/>
              <a:t>ライブラリによる実行</a:t>
            </a:r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19256" cy="5040312"/>
          </a:xfrm>
        </p:spPr>
        <p:txBody>
          <a:bodyPr/>
          <a:lstStyle/>
          <a:p>
            <a:r>
              <a:rPr lang="ja-JP" altLang="en-US" dirty="0" smtClean="0"/>
              <a:t>クラスパスを設定</a:t>
            </a:r>
            <a:endParaRPr lang="en-US" altLang="ja-JP" dirty="0" smtClean="0"/>
          </a:p>
          <a:p>
            <a:pPr lvl="0">
              <a:buNone/>
            </a:pPr>
            <a:r>
              <a:rPr lang="en-US" altLang="ja-JP" dirty="0" smtClean="0"/>
              <a:t>	</a:t>
            </a:r>
            <a:r>
              <a:rPr lang="en-US" altLang="ja-JP" sz="2800" dirty="0" smtClean="0">
                <a:solidFill>
                  <a:prstClr val="black"/>
                </a:solidFill>
              </a:rPr>
              <a:t>$ export </a:t>
            </a:r>
            <a:r>
              <a:rPr lang="en-US" altLang="ja-JP" sz="2800" dirty="0" smtClean="0"/>
              <a:t>HADOOP_LIB_DIR</a:t>
            </a:r>
            <a:r>
              <a:rPr lang="en-US" altLang="ja-JP" sz="2800" dirty="0" smtClean="0">
                <a:solidFill>
                  <a:prstClr val="black"/>
                </a:solidFill>
              </a:rPr>
              <a:t>=/</a:t>
            </a:r>
            <a:r>
              <a:rPr lang="en-US" altLang="ja-JP" sz="2800" dirty="0" err="1" smtClean="0">
                <a:solidFill>
                  <a:prstClr val="black"/>
                </a:solidFill>
              </a:rPr>
              <a:t>usr</a:t>
            </a:r>
            <a:r>
              <a:rPr lang="en-US" altLang="ja-JP" sz="2800" dirty="0" smtClean="0">
                <a:solidFill>
                  <a:prstClr val="black"/>
                </a:solidFill>
              </a:rPr>
              <a:t>/lib/</a:t>
            </a:r>
            <a:r>
              <a:rPr lang="en-US" altLang="ja-JP" sz="2800" dirty="0" err="1" smtClean="0">
                <a:solidFill>
                  <a:prstClr val="black"/>
                </a:solidFill>
              </a:rPr>
              <a:t>hadoop</a:t>
            </a:r>
            <a:endParaRPr lang="en-US" altLang="ja-JP" sz="2800" dirty="0" smtClean="0">
              <a:solidFill>
                <a:prstClr val="black"/>
              </a:solidFill>
            </a:endParaRPr>
          </a:p>
          <a:p>
            <a:pPr lvl="0">
              <a:buNone/>
            </a:pPr>
            <a:r>
              <a:rPr lang="en-US" altLang="ja-JP" sz="2800" dirty="0" smtClean="0">
                <a:solidFill>
                  <a:prstClr val="black"/>
                </a:solidFill>
              </a:rPr>
              <a:t>	$ export </a:t>
            </a:r>
            <a:r>
              <a:rPr lang="en-US" altLang="ja-JP" sz="2800" dirty="0" smtClean="0"/>
              <a:t>MAHOUT_HOME</a:t>
            </a:r>
            <a:r>
              <a:rPr lang="en-US" altLang="ja-JP" sz="2800" dirty="0" smtClean="0">
                <a:solidFill>
                  <a:prstClr val="black"/>
                </a:solidFill>
              </a:rPr>
              <a:t>=/</a:t>
            </a:r>
            <a:r>
              <a:rPr lang="en-US" altLang="ja-JP" sz="2800" dirty="0" err="1" smtClean="0">
                <a:solidFill>
                  <a:prstClr val="black"/>
                </a:solidFill>
              </a:rPr>
              <a:t>usr</a:t>
            </a:r>
            <a:r>
              <a:rPr lang="en-US" altLang="ja-JP" sz="2800" dirty="0" smtClean="0">
                <a:solidFill>
                  <a:prstClr val="black"/>
                </a:solidFill>
              </a:rPr>
              <a:t>/local/mahout</a:t>
            </a:r>
          </a:p>
          <a:p>
            <a:pPr lvl="0">
              <a:buNone/>
            </a:pPr>
            <a:r>
              <a:rPr lang="en-US" altLang="ja-JP" sz="2800" dirty="0" smtClean="0">
                <a:solidFill>
                  <a:prstClr val="black"/>
                </a:solidFill>
              </a:rPr>
              <a:t>	$ CLASSPATH=.</a:t>
            </a:r>
          </a:p>
          <a:p>
            <a:pPr lvl="0">
              <a:buNone/>
            </a:pPr>
            <a:r>
              <a:rPr lang="en-US" altLang="ja-JP" sz="2800" dirty="0" smtClean="0">
                <a:solidFill>
                  <a:prstClr val="black"/>
                </a:solidFill>
              </a:rPr>
              <a:t>	$ CLASSPATH=${HADOOP_LIB_DIR}/\</a:t>
            </a:r>
          </a:p>
          <a:p>
            <a:pPr lvl="0">
              <a:buNone/>
            </a:pPr>
            <a:r>
              <a:rPr lang="en-US" altLang="ja-JP" sz="2800" dirty="0" smtClean="0">
                <a:solidFill>
                  <a:prstClr val="black"/>
                </a:solidFill>
              </a:rPr>
              <a:t>		hadoop-tools.jar:${CLASSPATH}</a:t>
            </a:r>
          </a:p>
          <a:p>
            <a:pPr lvl="0">
              <a:buNone/>
            </a:pPr>
            <a:r>
              <a:rPr lang="en-US" altLang="ja-JP" sz="2800" dirty="0" smtClean="0">
                <a:solidFill>
                  <a:prstClr val="black"/>
                </a:solidFill>
              </a:rPr>
              <a:t>	…</a:t>
            </a:r>
          </a:p>
          <a:p>
            <a:pPr lvl="0">
              <a:buNone/>
            </a:pPr>
            <a:r>
              <a:rPr lang="en-US" altLang="ja-JP" sz="2800" dirty="0" smtClean="0">
                <a:solidFill>
                  <a:prstClr val="black"/>
                </a:solidFill>
              </a:rPr>
              <a:t>	$ export </a:t>
            </a:r>
            <a:r>
              <a:rPr lang="en-US" altLang="ja-JP" sz="2800" dirty="0" smtClean="0">
                <a:solidFill>
                  <a:srgbClr val="C00000"/>
                </a:solidFill>
              </a:rPr>
              <a:t>CLASSPATH</a:t>
            </a:r>
          </a:p>
          <a:p>
            <a:pPr lvl="0">
              <a:buNone/>
            </a:pPr>
            <a:endParaRPr lang="en-US" altLang="ja-JP" sz="2800" dirty="0" smtClean="0">
              <a:solidFill>
                <a:prstClr val="black"/>
              </a:solidFill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38A31-4B8B-4222-885C-BCA022595ECD}" type="slidenum">
              <a:rPr lang="ja-JP" altLang="en-US"/>
              <a:pPr>
                <a:defRPr/>
              </a:pPr>
              <a:t>6</a:t>
            </a:fld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56124" y="5651956"/>
            <a:ext cx="527631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. /home/courseware/mahout/mahout-env.sh</a:t>
            </a:r>
            <a:r>
              <a:rPr lang="ja-JP" altLang="en-US" dirty="0" smtClean="0"/>
              <a:t>を実行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en-US" altLang="ja-JP" sz="4000" dirty="0" smtClean="0"/>
              <a:t>Java</a:t>
            </a:r>
            <a:r>
              <a:rPr lang="ja-JP" altLang="en-US" sz="4000" dirty="0" smtClean="0"/>
              <a:t>ライブラリによる実行</a:t>
            </a:r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ja-JP" altLang="en-US" dirty="0" smtClean="0"/>
              <a:t>アイテムベースのレコメンデーション</a:t>
            </a:r>
            <a:endParaRPr lang="en-US" altLang="ja-JP" dirty="0" smtClean="0">
              <a:solidFill>
                <a:prstClr val="black"/>
              </a:solidFill>
            </a:endParaRPr>
          </a:p>
          <a:p>
            <a:pPr lvl="0"/>
            <a:r>
              <a:rPr lang="ja-JP" altLang="en-US" dirty="0" smtClean="0">
                <a:solidFill>
                  <a:prstClr val="black"/>
                </a:solidFill>
              </a:rPr>
              <a:t>コンパイル</a:t>
            </a:r>
            <a:endParaRPr lang="en-US" altLang="ja-JP" dirty="0" smtClean="0">
              <a:solidFill>
                <a:prstClr val="black"/>
              </a:solidFill>
            </a:endParaRPr>
          </a:p>
          <a:p>
            <a:pPr lvl="0">
              <a:buNone/>
            </a:pPr>
            <a:r>
              <a:rPr lang="en-US" altLang="ja-JP" sz="2800" dirty="0" smtClean="0">
                <a:solidFill>
                  <a:prstClr val="black"/>
                </a:solidFill>
              </a:rPr>
              <a:t>	$ </a:t>
            </a:r>
            <a:r>
              <a:rPr lang="en-US" altLang="ja-JP" sz="2800" dirty="0" err="1" smtClean="0">
                <a:solidFill>
                  <a:srgbClr val="C00000"/>
                </a:solidFill>
              </a:rPr>
              <a:t>javac</a:t>
            </a:r>
            <a:r>
              <a:rPr lang="en-US" altLang="ja-JP" sz="2800" dirty="0" smtClean="0"/>
              <a:t> -</a:t>
            </a:r>
            <a:r>
              <a:rPr lang="en-US" altLang="ja-JP" sz="2800" dirty="0" err="1" smtClean="0"/>
              <a:t>classpath</a:t>
            </a:r>
            <a:r>
              <a:rPr lang="en-US" altLang="ja-JP" sz="2800" dirty="0" smtClean="0"/>
              <a:t> ${CLASSPATH} \</a:t>
            </a:r>
          </a:p>
          <a:p>
            <a:pPr lvl="0">
              <a:buNone/>
            </a:pPr>
            <a:r>
              <a:rPr lang="en-US" altLang="ja-JP" sz="2800" dirty="0" smtClean="0"/>
              <a:t>		ItemRecommenderSample.java</a:t>
            </a:r>
            <a:endParaRPr lang="en-US" altLang="ja-JP" dirty="0" smtClean="0"/>
          </a:p>
          <a:p>
            <a:r>
              <a:rPr lang="ja-JP" altLang="en-US" dirty="0" smtClean="0"/>
              <a:t>実行</a:t>
            </a:r>
            <a:endParaRPr lang="en-US" altLang="ja-JP" dirty="0" smtClean="0"/>
          </a:p>
          <a:p>
            <a:pPr lvl="0">
              <a:buNone/>
            </a:pPr>
            <a:r>
              <a:rPr lang="en-US" altLang="ja-JP" dirty="0" smtClean="0"/>
              <a:t>	</a:t>
            </a:r>
            <a:r>
              <a:rPr lang="en-US" altLang="ja-JP" sz="2800" dirty="0" smtClean="0">
                <a:solidFill>
                  <a:prstClr val="black"/>
                </a:solidFill>
              </a:rPr>
              <a:t>$ </a:t>
            </a:r>
            <a:r>
              <a:rPr lang="en-US" altLang="ja-JP" sz="2800" dirty="0" smtClean="0">
                <a:solidFill>
                  <a:srgbClr val="C00000"/>
                </a:solidFill>
              </a:rPr>
              <a:t>MAHOUT_LOCAL=1 mahout</a:t>
            </a:r>
            <a:r>
              <a:rPr lang="en-US" altLang="ja-JP" sz="2800" dirty="0" smtClean="0">
                <a:solidFill>
                  <a:prstClr val="black"/>
                </a:solidFill>
              </a:rPr>
              <a:t> \</a:t>
            </a:r>
          </a:p>
          <a:p>
            <a:pPr lvl="0">
              <a:buNone/>
            </a:pPr>
            <a:r>
              <a:rPr lang="en-US" altLang="ja-JP" sz="2800" dirty="0" smtClean="0"/>
              <a:t>		</a:t>
            </a:r>
            <a:r>
              <a:rPr lang="en-US" altLang="ja-JP" sz="2800" dirty="0" err="1" smtClean="0">
                <a:solidFill>
                  <a:prstClr val="black"/>
                </a:solidFill>
              </a:rPr>
              <a:t>ItemRecommenderSample</a:t>
            </a:r>
            <a:r>
              <a:rPr lang="en-US" altLang="ja-JP" sz="2800" dirty="0" smtClean="0">
                <a:solidFill>
                  <a:prstClr val="black"/>
                </a:solidFill>
              </a:rPr>
              <a:t> data.csv 1</a:t>
            </a:r>
          </a:p>
          <a:p>
            <a:pPr lvl="0">
              <a:buNone/>
            </a:pPr>
            <a:r>
              <a:rPr lang="en-US" altLang="ja-JP" sz="2800" dirty="0" smtClean="0">
                <a:solidFill>
                  <a:prstClr val="black"/>
                </a:solidFill>
              </a:rPr>
              <a:t>	…</a:t>
            </a:r>
          </a:p>
          <a:p>
            <a:pPr lvl="0">
              <a:buNone/>
            </a:pPr>
            <a:r>
              <a:rPr lang="en-US" altLang="ja-JP" sz="2800" dirty="0" smtClean="0">
                <a:solidFill>
                  <a:prstClr val="black"/>
                </a:solidFill>
              </a:rPr>
              <a:t>	Results: </a:t>
            </a:r>
            <a:r>
              <a:rPr lang="en-US" altLang="ja-JP" sz="2800" dirty="0" smtClean="0">
                <a:solidFill>
                  <a:srgbClr val="C00000"/>
                </a:solidFill>
              </a:rPr>
              <a:t>104</a:t>
            </a:r>
            <a:r>
              <a:rPr lang="en-US" altLang="ja-JP" sz="2800" dirty="0" smtClean="0">
                <a:solidFill>
                  <a:prstClr val="black"/>
                </a:solidFill>
              </a:rPr>
              <a:t>:5.0</a:t>
            </a:r>
          </a:p>
          <a:p>
            <a:pPr lvl="0">
              <a:buNone/>
            </a:pPr>
            <a:endParaRPr lang="en-US" altLang="ja-JP" sz="2800" dirty="0" smtClean="0">
              <a:solidFill>
                <a:prstClr val="black"/>
              </a:solidFill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38A31-4B8B-4222-885C-BCA022595ECD}" type="slidenum">
              <a:rPr lang="ja-JP" altLang="en-US"/>
              <a:pPr>
                <a:defRPr/>
              </a:pPr>
              <a:t>7</a:t>
            </a:fld>
            <a:endParaRPr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563888" y="5723964"/>
            <a:ext cx="353013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ユーザ</a:t>
            </a:r>
            <a:r>
              <a:rPr lang="en-US" altLang="ja-JP" dirty="0" smtClean="0"/>
              <a:t>1</a:t>
            </a:r>
            <a:r>
              <a:rPr lang="ja-JP" altLang="en-US" dirty="0" smtClean="0"/>
              <a:t>に推薦する</a:t>
            </a:r>
            <a:r>
              <a:rPr kumimoji="1" lang="ja-JP" altLang="en-US" dirty="0" smtClean="0"/>
              <a:t>アイテムは</a:t>
            </a:r>
            <a:r>
              <a:rPr kumimoji="1" lang="en-US" altLang="ja-JP" dirty="0" smtClean="0"/>
              <a:t>104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900"/>
          </a:xfrm>
        </p:spPr>
        <p:txBody>
          <a:bodyPr/>
          <a:lstStyle/>
          <a:p>
            <a:pPr algn="l"/>
            <a:r>
              <a:rPr lang="en-US" altLang="ja-JP" sz="4000" dirty="0" smtClean="0"/>
              <a:t>mahout</a:t>
            </a:r>
            <a:r>
              <a:rPr lang="ja-JP" altLang="en-US" sz="4000" dirty="0" smtClean="0"/>
              <a:t>コマンドによる実行</a:t>
            </a:r>
          </a:p>
        </p:txBody>
      </p:sp>
      <p:sp>
        <p:nvSpPr>
          <p:cNvPr id="307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5040312"/>
          </a:xfrm>
        </p:spPr>
        <p:txBody>
          <a:bodyPr/>
          <a:lstStyle/>
          <a:p>
            <a:r>
              <a:rPr lang="en-US" altLang="ja-JP" dirty="0" smtClean="0"/>
              <a:t>HDFS</a:t>
            </a:r>
            <a:r>
              <a:rPr lang="ja-JP" altLang="en-US" dirty="0" smtClean="0"/>
              <a:t>に入力ファイルを置く</a:t>
            </a:r>
            <a:endParaRPr lang="en-US" altLang="ja-JP" dirty="0" smtClean="0"/>
          </a:p>
          <a:p>
            <a:pPr>
              <a:buNone/>
            </a:pPr>
            <a:r>
              <a:rPr lang="en-US" altLang="ja-JP" sz="2800" dirty="0" smtClean="0"/>
              <a:t>	$ </a:t>
            </a:r>
            <a:r>
              <a:rPr lang="en-US" altLang="ja-JP" sz="2800" dirty="0" err="1" smtClean="0"/>
              <a:t>hadoop</a:t>
            </a:r>
            <a:r>
              <a:rPr lang="en-US" altLang="ja-JP" sz="2800" dirty="0" smtClean="0"/>
              <a:t> </a:t>
            </a:r>
            <a:r>
              <a:rPr lang="en-US" altLang="ja-JP" sz="2800" dirty="0" err="1" smtClean="0"/>
              <a:t>fs</a:t>
            </a:r>
            <a:r>
              <a:rPr lang="en-US" altLang="ja-JP" sz="2800" dirty="0" smtClean="0"/>
              <a:t> -put data.csv mahout-data</a:t>
            </a:r>
          </a:p>
          <a:p>
            <a:pPr lvl="0"/>
            <a:r>
              <a:rPr lang="ja-JP" altLang="en-US" dirty="0" smtClean="0">
                <a:solidFill>
                  <a:prstClr val="black"/>
                </a:solidFill>
              </a:rPr>
              <a:t>実行</a:t>
            </a:r>
            <a:endParaRPr lang="en-US" altLang="ja-JP" dirty="0" smtClean="0">
              <a:solidFill>
                <a:prstClr val="black"/>
              </a:solidFill>
            </a:endParaRPr>
          </a:p>
          <a:p>
            <a:pPr>
              <a:buNone/>
            </a:pPr>
            <a:r>
              <a:rPr lang="en-US" altLang="ja-JP" sz="2800" dirty="0" smtClean="0"/>
              <a:t>	$ </a:t>
            </a:r>
            <a:r>
              <a:rPr lang="en-US" altLang="ja-JP" sz="2800" dirty="0" smtClean="0">
                <a:solidFill>
                  <a:srgbClr val="C00000"/>
                </a:solidFill>
              </a:rPr>
              <a:t>mahout</a:t>
            </a:r>
            <a:r>
              <a:rPr lang="en-US" altLang="ja-JP" sz="2800" dirty="0" smtClean="0"/>
              <a:t> </a:t>
            </a:r>
            <a:r>
              <a:rPr lang="en-US" altLang="ja-JP" sz="2800" dirty="0" err="1" smtClean="0"/>
              <a:t>recommenditembased</a:t>
            </a:r>
            <a:r>
              <a:rPr lang="en-US" altLang="ja-JP" sz="2800" dirty="0" smtClean="0"/>
              <a:t> \</a:t>
            </a:r>
          </a:p>
          <a:p>
            <a:pPr>
              <a:buNone/>
            </a:pPr>
            <a:r>
              <a:rPr lang="en-US" altLang="ja-JP" sz="2800" dirty="0" smtClean="0"/>
              <a:t>		--input mahout-data/data.csv \</a:t>
            </a:r>
          </a:p>
          <a:p>
            <a:pPr>
              <a:buNone/>
            </a:pPr>
            <a:r>
              <a:rPr lang="en-US" altLang="ja-JP" sz="2800" dirty="0" smtClean="0"/>
              <a:t>		--output mahout-data/</a:t>
            </a:r>
            <a:r>
              <a:rPr lang="en-US" altLang="ja-JP" sz="2800" dirty="0" err="1" smtClean="0"/>
              <a:t>data.out</a:t>
            </a:r>
            <a:r>
              <a:rPr lang="en-US" altLang="ja-JP" sz="2800" dirty="0" smtClean="0"/>
              <a:t> \</a:t>
            </a:r>
          </a:p>
          <a:p>
            <a:pPr>
              <a:buNone/>
            </a:pPr>
            <a:r>
              <a:rPr lang="en-US" altLang="ja-JP" sz="2800" dirty="0" smtClean="0"/>
              <a:t>		--</a:t>
            </a:r>
            <a:r>
              <a:rPr lang="en-US" altLang="ja-JP" sz="2800" dirty="0" err="1" smtClean="0"/>
              <a:t>similarityClassname</a:t>
            </a:r>
            <a:r>
              <a:rPr lang="en-US" altLang="ja-JP" sz="2800" dirty="0" smtClean="0"/>
              <a:t> \</a:t>
            </a:r>
          </a:p>
          <a:p>
            <a:pPr>
              <a:buNone/>
            </a:pPr>
            <a:r>
              <a:rPr lang="en-US" altLang="ja-JP" sz="2800" dirty="0" smtClean="0"/>
              <a:t>			SIMILARITY_PEARSON_CORRELATION</a:t>
            </a:r>
          </a:p>
          <a:p>
            <a:pPr>
              <a:buNone/>
            </a:pPr>
            <a:endParaRPr lang="en-US" altLang="ja-JP" sz="28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B38A31-4B8B-4222-885C-BCA022595ECD}" type="slidenum">
              <a:rPr lang="ja-JP" altLang="en-US"/>
              <a:pPr>
                <a:defRPr/>
              </a:pPr>
              <a:t>8</a:t>
            </a:fld>
            <a:endParaRPr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urseware_axe_2013122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courseware_axe_20131227</Template>
  <TotalTime>1272</TotalTime>
  <Words>299</Words>
  <Application>Microsoft Office PowerPoint</Application>
  <PresentationFormat>画面に合わせる (4:3)</PresentationFormat>
  <Paragraphs>149</Paragraphs>
  <Slides>19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0" baseType="lpstr">
      <vt:lpstr>courseware_axe_20131227</vt:lpstr>
      <vt:lpstr>スライド 0</vt:lpstr>
      <vt:lpstr>演習</vt:lpstr>
      <vt:lpstr>演習サーバのログイン</vt:lpstr>
      <vt:lpstr>HDFSの使い方</vt:lpstr>
      <vt:lpstr>HDFSの使い方</vt:lpstr>
      <vt:lpstr>HDFSの使い方</vt:lpstr>
      <vt:lpstr>Javaライブラリによる実行</vt:lpstr>
      <vt:lpstr>Javaライブラリによる実行</vt:lpstr>
      <vt:lpstr>mahoutコマンドによる実行</vt:lpstr>
      <vt:lpstr>mahoutコマンドによる実行</vt:lpstr>
      <vt:lpstr>Random Forest</vt:lpstr>
      <vt:lpstr>Random Forest</vt:lpstr>
      <vt:lpstr>Random Forest:例</vt:lpstr>
      <vt:lpstr>キャノピークラスタリング</vt:lpstr>
      <vt:lpstr>キャノピークラスタリング</vt:lpstr>
      <vt:lpstr>キャノピークラスタリング:例</vt:lpstr>
      <vt:lpstr>キャノピークラスタリング:例</vt:lpstr>
      <vt:lpstr>キャノピークラスタリング:例</vt:lpstr>
      <vt:lpstr>キャノピークラスタリング:例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0</dc:title>
  <dc:subject>データツールファースト</dc:subject>
  <dc:creator>usuda</dc:creator>
  <cp:lastModifiedBy>tomoya</cp:lastModifiedBy>
  <cp:revision>183</cp:revision>
  <dcterms:created xsi:type="dcterms:W3CDTF">2014-01-31T04:16:07Z</dcterms:created>
  <dcterms:modified xsi:type="dcterms:W3CDTF">2014-03-04T13:28:51Z</dcterms:modified>
</cp:coreProperties>
</file>