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9" r:id="rId5"/>
    <p:sldId id="266" r:id="rId6"/>
    <p:sldId id="262" r:id="rId7"/>
    <p:sldId id="261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9" autoAdjust="0"/>
    <p:restoredTop sz="94660"/>
  </p:normalViewPr>
  <p:slideViewPr>
    <p:cSldViewPr>
      <p:cViewPr varScale="1">
        <p:scale>
          <a:sx n="94" d="100"/>
          <a:sy n="94" d="100"/>
        </p:scale>
        <p:origin x="36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A27C783-8BEB-4AF1-BF8C-6A9C8C0EF977}" type="datetimeFigureOut">
              <a:rPr lang="ja-JP" altLang="en-US"/>
              <a:pPr>
                <a:defRPr/>
              </a:pPr>
              <a:t>2014/3/11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A4BED7F-F9EC-4EE6-83DC-4B03B6587225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67803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512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fld id="{3A0D0DA4-5AE8-4AFB-A2E8-43349D31C88D}" type="slidenum">
              <a:rPr lang="ja-JP" altLang="en-US"/>
              <a:pPr/>
              <a:t>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3231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AD47A-7BBE-4AC2-B2C8-42912F8920B3}" type="datetime1">
              <a:rPr lang="ja-JP" altLang="en-US"/>
              <a:pPr>
                <a:defRPr/>
              </a:pPr>
              <a:t>2014/3/11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B7B49A-39E7-4D7C-B022-0C2D9B81CDA8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5914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4BF2A-732D-4BF8-AC80-2D5BD878A1D5}" type="datetime1">
              <a:rPr lang="ja-JP" altLang="en-US"/>
              <a:pPr>
                <a:defRPr/>
              </a:pPr>
              <a:t>2014/3/11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2A9FB-F151-4FEF-AC90-A7FC0ACEDF80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8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1D456-AA29-4BB6-BABF-DB4469A1104F}" type="datetime1">
              <a:rPr lang="ja-JP" altLang="en-US"/>
              <a:pPr>
                <a:defRPr/>
              </a:pPr>
              <a:t>2014/3/11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71235-844A-471E-9840-6A88864A83C2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2303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48F33-E4C8-4CDE-8C95-8763189F0B68}" type="datetime1">
              <a:rPr lang="ja-JP" altLang="en-US"/>
              <a:pPr>
                <a:defRPr/>
              </a:pPr>
              <a:t>2014/3/11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568C6A-05D6-4405-84BC-A83462C2FD9C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7914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BF828-B31D-4C7B-9E35-BE6BF837FAB1}" type="datetime1">
              <a:rPr lang="ja-JP" altLang="en-US"/>
              <a:pPr>
                <a:defRPr/>
              </a:pPr>
              <a:t>2014/3/11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5B971-FC3B-420F-8B1F-917292D73A9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0959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911D4-8938-47DE-AD31-8FB4547D626C}" type="datetime1">
              <a:rPr lang="ja-JP" altLang="en-US"/>
              <a:pPr>
                <a:defRPr/>
              </a:pPr>
              <a:t>2014/3/11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4DEA7-60F3-42B7-AC9B-866BAF2F72A5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4910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E81B8-FA4F-4FFC-826A-0C9F3C9DC616}" type="datetime1">
              <a:rPr lang="ja-JP" altLang="en-US"/>
              <a:pPr>
                <a:defRPr/>
              </a:pPr>
              <a:t>2014/3/11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5C5E3C-DEB5-4915-9203-BA11B1E43CCE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8260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15482-D65B-42EF-A696-899B8021669B}" type="datetime1">
              <a:rPr lang="ja-JP" altLang="en-US"/>
              <a:pPr>
                <a:defRPr/>
              </a:pPr>
              <a:t>2014/3/11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A79738-855C-4ECE-9382-176C56AE5663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2785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22131-EAFD-4A45-9C93-E40D50DCDB00}" type="datetime1">
              <a:rPr lang="ja-JP" altLang="en-US"/>
              <a:pPr>
                <a:defRPr/>
              </a:pPr>
              <a:t>2014/3/11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B25A90-DE61-4AAD-BBA4-B71AC4B446BB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2878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F2810-06CC-4DF9-8AC1-C811B8463938}" type="datetime1">
              <a:rPr lang="ja-JP" altLang="en-US"/>
              <a:pPr>
                <a:defRPr/>
              </a:pPr>
              <a:t>2014/3/11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A9CA04-1C6B-44B8-9A49-52BCD06AB81B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7752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135ED-ED63-4E2E-BF65-7E9BB93E68AB}" type="datetime1">
              <a:rPr lang="ja-JP" altLang="en-US"/>
              <a:pPr>
                <a:defRPr/>
              </a:pPr>
              <a:t>2014/3/11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D4AE8D-B061-4DE1-BCEC-DB3292333F8F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1867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7C2A50A-8EFB-4D6A-88CC-C4E83226E2E2}" type="datetime1">
              <a:rPr lang="ja-JP" altLang="en-US"/>
              <a:pPr>
                <a:defRPr/>
              </a:pPr>
              <a:t>2014/3/11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567FFA4D-CDA2-4000-91E8-392758714801}" type="slidenum">
              <a:rPr lang="ja-JP" altLang="en-US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4213" y="5229225"/>
            <a:ext cx="6400800" cy="696913"/>
          </a:xfrm>
        </p:spPr>
        <p:txBody>
          <a:bodyPr rtlCol="0">
            <a:normAutofit fontScale="92500" lnSpcReduction="1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ja-JP" altLang="en-US" sz="2000" dirty="0" smtClean="0">
                <a:solidFill>
                  <a:schemeClr val="tx1"/>
                </a:solidFill>
              </a:rPr>
              <a:t>名古屋大学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altLang="ja-JP" sz="2000" dirty="0" smtClean="0">
                <a:solidFill>
                  <a:schemeClr val="tx1"/>
                </a:solidFill>
              </a:rPr>
              <a:t>2014/MAR/11</a:t>
            </a:r>
            <a:endParaRPr lang="ja-JP" altLang="en-US" sz="2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07027"/>
              </p:ext>
            </p:extLst>
          </p:nvPr>
        </p:nvGraphicFramePr>
        <p:xfrm>
          <a:off x="611188" y="1397000"/>
          <a:ext cx="7008812" cy="181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8812"/>
              </a:tblGrid>
              <a:tr h="1816100">
                <a:tc>
                  <a:txBody>
                    <a:bodyPr/>
                    <a:lstStyle/>
                    <a:p>
                      <a:r>
                        <a:rPr lang="ja-JP" altLang="en-US" sz="2000" dirty="0" smtClean="0"/>
                        <a:t>博士課程教育リーディングプログラム</a:t>
                      </a:r>
                      <a:r>
                        <a:rPr lang="en-US" altLang="ja-JP" sz="2000" dirty="0" smtClean="0"/>
                        <a:t/>
                      </a:r>
                      <a:br>
                        <a:rPr lang="en-US" altLang="ja-JP" sz="2000" dirty="0" smtClean="0"/>
                      </a:br>
                      <a:r>
                        <a:rPr lang="ja-JP" altLang="en-US" sz="2000" dirty="0" smtClean="0"/>
                        <a:t>実世界データ循環学リーダー人材育成プログラム</a:t>
                      </a:r>
                      <a:r>
                        <a:rPr lang="en-US" altLang="ja-JP" sz="2000" dirty="0" smtClean="0"/>
                        <a:t/>
                      </a:r>
                      <a:br>
                        <a:rPr lang="en-US" altLang="ja-JP" sz="2000" dirty="0" smtClean="0"/>
                      </a:br>
                      <a:r>
                        <a:rPr lang="ja-JP" altLang="en-US" sz="3200" dirty="0" smtClean="0"/>
                        <a:t>データツールファースト</a:t>
                      </a:r>
                      <a:r>
                        <a:rPr lang="en-US" altLang="ja-JP" sz="1800" dirty="0" smtClean="0"/>
                        <a:t/>
                      </a:r>
                      <a:br>
                        <a:rPr lang="en-US" altLang="ja-JP" sz="1800" dirty="0" smtClean="0"/>
                      </a:br>
                      <a:r>
                        <a:rPr lang="en-US" altLang="ja-JP" sz="4000" dirty="0" err="1" smtClean="0"/>
                        <a:t>OpenCV</a:t>
                      </a:r>
                      <a:r>
                        <a:rPr lang="ja-JP" altLang="en-US" sz="4000" dirty="0" smtClean="0"/>
                        <a:t>入門 演習</a:t>
                      </a:r>
                      <a:endParaRPr kumimoji="1" lang="ja-JP" altLang="en-US" sz="4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5" marR="91445" marT="45723" marB="45723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以上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8C6A-05D6-4405-84BC-A83462C2FD9C}" type="slidenum">
              <a:rPr lang="ja-JP" altLang="en-US" smtClean="0"/>
              <a:pPr/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4278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目次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インストール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確認</a:t>
            </a:r>
            <a:endParaRPr lang="en-US" altLang="ja-JP" dirty="0" smtClean="0"/>
          </a:p>
          <a:p>
            <a:r>
              <a:rPr lang="ja-JP" altLang="en-US" dirty="0" smtClean="0"/>
              <a:t>サンプルコード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ビルドと実行</a:t>
            </a:r>
            <a:endParaRPr lang="en-US" altLang="ja-JP" dirty="0" smtClean="0"/>
          </a:p>
          <a:p>
            <a:r>
              <a:rPr lang="ja-JP" altLang="en-US" dirty="0" smtClean="0"/>
              <a:t>演習問題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fld id="{0389AB09-4BBE-46CF-9536-88564E0A0418}" type="slidenum">
              <a:rPr lang="ja-JP" altLang="en-US">
                <a:solidFill>
                  <a:srgbClr val="898989"/>
                </a:solidFill>
              </a:rPr>
              <a:pPr/>
              <a:t>1</a:t>
            </a:fld>
            <a:endParaRPr lang="ja-JP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インストール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sz="2400" dirty="0" smtClean="0"/>
              <a:t>インストール手順は、テキストの通り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インストール済み</a:t>
            </a:r>
            <a:endParaRPr lang="en-US" altLang="ja-JP" sz="2000" dirty="0" smtClean="0"/>
          </a:p>
          <a:p>
            <a:pPr lvl="1"/>
            <a:endParaRPr lang="en-US" altLang="ja-JP" sz="2400" dirty="0" smtClean="0"/>
          </a:p>
          <a:p>
            <a:r>
              <a:rPr lang="ja-JP" altLang="en-US" sz="2400" dirty="0" smtClean="0"/>
              <a:t>インストールバージョンの確認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下記の</a:t>
            </a:r>
            <a:r>
              <a:rPr lang="ja-JP" altLang="en-US" sz="2000" dirty="0" smtClean="0"/>
              <a:t>定数など確認</a:t>
            </a:r>
            <a:endParaRPr lang="en-US" altLang="ja-JP" sz="2000" dirty="0" smtClean="0"/>
          </a:p>
          <a:p>
            <a:pPr marL="914400" lvl="2" indent="0">
              <a:buNone/>
            </a:pPr>
            <a:r>
              <a:rPr lang="en-US" altLang="ja-JP" sz="1800" dirty="0" smtClean="0"/>
              <a:t>CV_VERSION </a:t>
            </a:r>
          </a:p>
          <a:p>
            <a:pPr marL="914400" lvl="2" indent="0">
              <a:buNone/>
            </a:pPr>
            <a:r>
              <a:rPr lang="en-US" altLang="ja-JP" sz="1800" dirty="0" smtClean="0"/>
              <a:t>CV_VERSION_EPOCH</a:t>
            </a:r>
          </a:p>
          <a:p>
            <a:pPr marL="914400" lvl="2" indent="0">
              <a:buNone/>
            </a:pPr>
            <a:r>
              <a:rPr lang="en-US" altLang="ja-JP" sz="1800" dirty="0" smtClean="0"/>
              <a:t>CV_VERSION_MAJOR</a:t>
            </a:r>
          </a:p>
          <a:p>
            <a:pPr marL="914400" lvl="2" indent="0">
              <a:buNone/>
            </a:pPr>
            <a:r>
              <a:rPr lang="en-US" altLang="ja-JP" sz="1800" dirty="0" smtClean="0"/>
              <a:t>CV_VERSION_MINOR</a:t>
            </a:r>
          </a:p>
          <a:p>
            <a:pPr marL="914400" lvl="2" indent="0">
              <a:buNone/>
            </a:pPr>
            <a:r>
              <a:rPr lang="en-US" altLang="ja-JP" sz="1800" dirty="0" smtClean="0"/>
              <a:t>CV_VERSION_REVISION</a:t>
            </a:r>
          </a:p>
          <a:p>
            <a:pPr lvl="1"/>
            <a:r>
              <a:rPr lang="ja-JP" altLang="en-US" sz="2000" dirty="0" smtClean="0"/>
              <a:t>ここでは、下記ファイルを直接参照</a:t>
            </a:r>
            <a:endParaRPr lang="en-US" altLang="ja-JP" sz="2000" dirty="0" smtClean="0"/>
          </a:p>
          <a:p>
            <a:pPr marL="914400" lvl="2" indent="0">
              <a:buNone/>
            </a:pPr>
            <a:r>
              <a:rPr lang="en-US" altLang="ja-JP" sz="2000" dirty="0" smtClean="0"/>
              <a:t>/</a:t>
            </a:r>
            <a:r>
              <a:rPr lang="en-US" altLang="ja-JP" sz="2000" dirty="0" err="1" smtClean="0"/>
              <a:t>usr</a:t>
            </a:r>
            <a:r>
              <a:rPr lang="en-US" altLang="ja-JP" sz="2000" dirty="0" smtClean="0"/>
              <a:t>/local/include/opencv2/core/version.hpp</a:t>
            </a:r>
            <a:endParaRPr lang="en-US" altLang="ja-JP" sz="2800" dirty="0" smtClean="0"/>
          </a:p>
          <a:p>
            <a:pPr marL="914400" lvl="2" indent="0">
              <a:buNone/>
            </a:pPr>
            <a:r>
              <a:rPr lang="en-US" altLang="ja-JP" sz="1600" dirty="0" smtClean="0"/>
              <a:t>(</a:t>
            </a:r>
            <a:r>
              <a:rPr lang="ja-JP" altLang="en-US" sz="1600" dirty="0" smtClean="0"/>
              <a:t>インストール先が異なる場合は、適宜対応</a:t>
            </a:r>
            <a:r>
              <a:rPr lang="en-US" altLang="ja-JP" sz="1600" dirty="0" smtClean="0"/>
              <a:t>)</a:t>
            </a:r>
          </a:p>
          <a:p>
            <a:pPr marL="914400" lvl="2" indent="0">
              <a:buNone/>
            </a:pPr>
            <a:endParaRPr lang="en-US" altLang="ja-JP" sz="16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fld id="{0389AB09-4BBE-46CF-9536-88564E0A0418}" type="slidenum">
              <a:rPr lang="ja-JP" altLang="en-US">
                <a:solidFill>
                  <a:srgbClr val="898989"/>
                </a:solidFill>
              </a:rPr>
              <a:pPr/>
              <a:t>2</a:t>
            </a:fld>
            <a:endParaRPr lang="ja-JP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26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サンプルコード </a:t>
            </a:r>
            <a:r>
              <a:rPr lang="en-US" altLang="ja-JP" sz="4000" dirty="0" smtClean="0"/>
              <a:t>(1/3)</a:t>
            </a:r>
            <a:endParaRPr lang="ja-JP" altLang="en-US" sz="40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sz="2400" dirty="0" smtClean="0"/>
              <a:t>サンプルコード</a:t>
            </a:r>
            <a:r>
              <a:rPr lang="en-US" altLang="ja-JP" sz="2400" dirty="0" smtClean="0"/>
              <a:t>(</a:t>
            </a:r>
            <a:r>
              <a:rPr lang="en-US" altLang="ja-JP" sz="2400" dirty="0"/>
              <a:t>+</a:t>
            </a:r>
            <a:r>
              <a:rPr lang="ja-JP" altLang="en-US" sz="2400" dirty="0" smtClean="0"/>
              <a:t>サンプルデータ</a:t>
            </a:r>
            <a:r>
              <a:rPr lang="en-US" altLang="ja-JP" sz="2400" dirty="0" smtClean="0"/>
              <a:t>)</a:t>
            </a:r>
            <a:r>
              <a:rPr lang="ja-JP" altLang="en-US" sz="2400" dirty="0" smtClean="0"/>
              <a:t>の</a:t>
            </a:r>
            <a:r>
              <a:rPr lang="ja-JP" altLang="en-US" sz="2400" dirty="0" smtClean="0"/>
              <a:t>取得</a:t>
            </a:r>
            <a:endParaRPr lang="en-US" altLang="ja-JP" sz="2400" dirty="0" smtClean="0"/>
          </a:p>
          <a:p>
            <a:pPr marL="457200" lvl="1" indent="0">
              <a:buNone/>
            </a:pPr>
            <a:endParaRPr lang="en-US" altLang="ja-JP" sz="2400" dirty="0"/>
          </a:p>
          <a:p>
            <a:pPr marL="457200" lvl="1" indent="0">
              <a:buNone/>
            </a:pPr>
            <a:r>
              <a:rPr lang="en-US" altLang="ja-JP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$ 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scp</a:t>
            </a:r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–r </a:t>
            </a:r>
            <a:r>
              <a:rPr lang="ja-JP" altLang="en-US" sz="2400" b="1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ユーザ</a:t>
            </a:r>
            <a:r>
              <a:rPr lang="en-US" altLang="ja-JP" sz="2400" b="1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ID</a:t>
            </a:r>
            <a:r>
              <a:rPr lang="en-US" altLang="ja-JP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@db2.ertl.jp:</a:t>
            </a:r>
          </a:p>
          <a:p>
            <a:pPr marL="457200" lvl="1" indent="0">
              <a:buNone/>
            </a:pPr>
            <a:endParaRPr lang="en-US" altLang="ja-JP" sz="24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457200" lvl="1" indent="0">
              <a:buNone/>
            </a:pPr>
            <a:r>
              <a:rPr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</a:t>
            </a:r>
            <a:r>
              <a:rPr lang="en-US" altLang="ja-JP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en-US" altLang="ja-JP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home/courseware/</a:t>
            </a:r>
            <a:r>
              <a:rPr lang="en-US" altLang="ja-JP" sz="2400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opencv</a:t>
            </a:r>
            <a:r>
              <a:rPr lang="en-US" altLang="ja-JP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en-US" altLang="ja-JP" sz="2400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opencv_sample</a:t>
            </a:r>
            <a:r>
              <a:rPr lang="en-US" altLang="ja-JP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2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./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fld id="{0389AB09-4BBE-46CF-9536-88564E0A0418}" type="slidenum">
              <a:rPr lang="ja-JP" altLang="en-US">
                <a:solidFill>
                  <a:srgbClr val="898989"/>
                </a:solidFill>
              </a:rPr>
              <a:pPr/>
              <a:t>3</a:t>
            </a:fld>
            <a:endParaRPr lang="ja-JP" altLang="en-US">
              <a:solidFill>
                <a:srgbClr val="898989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98096" y="220660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C00000"/>
                </a:solidFill>
              </a:rPr>
              <a:t>空白なく</a:t>
            </a:r>
            <a:endParaRPr kumimoji="1" lang="en-US" altLang="ja-JP" dirty="0" smtClean="0">
              <a:solidFill>
                <a:srgbClr val="C00000"/>
              </a:solidFill>
            </a:endParaRPr>
          </a:p>
          <a:p>
            <a:r>
              <a:rPr kumimoji="1" lang="ja-JP" altLang="en-US" dirty="0" smtClean="0">
                <a:solidFill>
                  <a:srgbClr val="C00000"/>
                </a:solidFill>
              </a:rPr>
              <a:t>続けて入力</a:t>
            </a:r>
            <a:endParaRPr kumimoji="1" lang="en-US" altLang="ja-JP" dirty="0" smtClean="0">
              <a:solidFill>
                <a:srgbClr val="C00000"/>
              </a:solidFill>
            </a:endParaRPr>
          </a:p>
        </p:txBody>
      </p:sp>
      <p:grpSp>
        <p:nvGrpSpPr>
          <p:cNvPr id="3077" name="グループ化 3076"/>
          <p:cNvGrpSpPr/>
          <p:nvPr/>
        </p:nvGrpSpPr>
        <p:grpSpPr>
          <a:xfrm>
            <a:off x="1331640" y="2420888"/>
            <a:ext cx="4320480" cy="864094"/>
            <a:chOff x="1331640" y="2420888"/>
            <a:chExt cx="4320480" cy="864094"/>
          </a:xfrm>
        </p:grpSpPr>
        <p:cxnSp>
          <p:nvCxnSpPr>
            <p:cNvPr id="10" name="曲線コネクタ 9"/>
            <p:cNvCxnSpPr/>
            <p:nvPr/>
          </p:nvCxnSpPr>
          <p:spPr>
            <a:xfrm rot="10800000" flipV="1">
              <a:off x="1331640" y="2852935"/>
              <a:ext cx="1944216" cy="432047"/>
            </a:xfrm>
            <a:prstGeom prst="curvedConnector3">
              <a:avLst>
                <a:gd name="adj1" fmla="val 123683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曲線コネクタ 24"/>
            <p:cNvCxnSpPr/>
            <p:nvPr/>
          </p:nvCxnSpPr>
          <p:spPr>
            <a:xfrm rot="10800000" flipV="1">
              <a:off x="3275856" y="2420888"/>
              <a:ext cx="2376264" cy="432046"/>
            </a:xfrm>
            <a:prstGeom prst="curvedConnector3">
              <a:avLst>
                <a:gd name="adj1" fmla="val -23541"/>
              </a:avLst>
            </a:prstGeom>
            <a:ln w="381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559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サンプルコード </a:t>
            </a:r>
            <a:r>
              <a:rPr lang="en-US" altLang="ja-JP" sz="4000" dirty="0" smtClean="0"/>
              <a:t>(2/3)</a:t>
            </a:r>
            <a:endParaRPr lang="ja-JP" altLang="en-US" sz="40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sz="2400" dirty="0" smtClean="0"/>
              <a:t>sample1.cpp</a:t>
            </a:r>
            <a:endParaRPr lang="en-US" altLang="ja-JP" sz="2000" dirty="0"/>
          </a:p>
          <a:p>
            <a:pPr lvl="1"/>
            <a:r>
              <a:rPr lang="ja-JP" altLang="en-US" sz="2000" dirty="0" smtClean="0"/>
              <a:t>静止画を扱うサンプル、オブジェクト検出のサンプル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ビルド手順</a:t>
            </a:r>
            <a:endParaRPr lang="ja-JP" altLang="en-US" sz="2000" dirty="0"/>
          </a:p>
          <a:p>
            <a:pPr marL="914400" lvl="2" indent="0">
              <a:buNone/>
            </a:pPr>
            <a:r>
              <a:rPr lang="pt-BR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$ c</a:t>
            </a:r>
            <a:r>
              <a:rPr lang="pt-BR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++ sample1.cpp –o sample1 –lopencv_objdetect	</a:t>
            </a:r>
          </a:p>
          <a:p>
            <a:pPr marL="914400" lvl="2" indent="0">
              <a:buNone/>
            </a:pPr>
            <a:r>
              <a:rPr lang="en-US" altLang="ja-JP" sz="1600" dirty="0" smtClean="0"/>
              <a:t>(</a:t>
            </a:r>
            <a:r>
              <a:rPr lang="ja-JP" altLang="en-US" sz="1600" dirty="0" smtClean="0"/>
              <a:t>モジュール依存</a:t>
            </a:r>
            <a:r>
              <a:rPr lang="ja-JP" altLang="en-US" sz="1600" dirty="0"/>
              <a:t>関係により</a:t>
            </a:r>
            <a:r>
              <a:rPr lang="ja-JP" altLang="en-US" sz="1600" dirty="0" smtClean="0"/>
              <a:t>、</a:t>
            </a:r>
            <a:r>
              <a:rPr lang="en-US" altLang="ja-JP" sz="1600" dirty="0" err="1" smtClean="0"/>
              <a:t>objdetect</a:t>
            </a:r>
            <a:r>
              <a:rPr lang="ja-JP" altLang="en-US" sz="1600" dirty="0" smtClean="0"/>
              <a:t>をリンクすると、</a:t>
            </a:r>
            <a:r>
              <a:rPr lang="en-US" altLang="ja-JP" sz="1600" dirty="0" smtClean="0"/>
              <a:t>core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imgproc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highgui</a:t>
            </a:r>
            <a:r>
              <a:rPr lang="en-US" altLang="ja-JP" sz="1600" dirty="0"/>
              <a:t> </a:t>
            </a:r>
            <a:r>
              <a:rPr lang="ja-JP" altLang="en-US" sz="1600" dirty="0" smtClean="0"/>
              <a:t>もリンクされる</a:t>
            </a:r>
            <a:r>
              <a:rPr lang="en-US" altLang="ja-JP" sz="1600" dirty="0" smtClean="0"/>
              <a:t>)</a:t>
            </a:r>
          </a:p>
          <a:p>
            <a:pPr lvl="1"/>
            <a:r>
              <a:rPr lang="ja-JP" altLang="en-US" sz="2000" dirty="0" smtClean="0"/>
              <a:t>実行手順</a:t>
            </a:r>
            <a:endParaRPr lang="en-US" altLang="ja-JP" sz="2000" dirty="0" smtClean="0"/>
          </a:p>
          <a:p>
            <a:pPr marL="914400" lvl="2" indent="0">
              <a:buNone/>
            </a:pP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$ ./sample1</a:t>
            </a:r>
          </a:p>
          <a:p>
            <a:pPr marL="914400" lvl="2" indent="0">
              <a:buNone/>
            </a:pP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sample.jpg</a:t>
            </a:r>
            <a:r>
              <a:rPr lang="ja-JP" altLang="en-US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を読み込む</a:t>
            </a:r>
            <a:endParaRPr lang="en-US" altLang="ja-JP" sz="16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914400" lvl="2" indent="0">
              <a:buNone/>
            </a:pP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Input</a:t>
            </a:r>
            <a:r>
              <a:rPr lang="ja-JP" altLang="en-US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ウインドウに表示、</a:t>
            </a:r>
            <a:endParaRPr lang="en-US" altLang="ja-JP" sz="16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914400" lvl="2" indent="0">
              <a:buNone/>
            </a:pP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ja-JP" altLang="en-US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顔検出後の画像を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Output</a:t>
            </a:r>
            <a:r>
              <a:rPr lang="ja-JP" altLang="en-US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ウインドウに表示</a:t>
            </a:r>
            <a:endParaRPr lang="en-US" altLang="ja-JP" sz="16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914400" lvl="2" indent="0">
              <a:buNone/>
            </a:pP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result.jpg</a:t>
            </a:r>
            <a:r>
              <a:rPr lang="ja-JP" altLang="en-US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に書き込む</a:t>
            </a:r>
            <a:endParaRPr lang="en-US" altLang="ja-JP" sz="16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914400" lvl="2" indent="0">
              <a:buNone/>
            </a:pPr>
            <a:endParaRPr lang="en-US" altLang="ja-JP" sz="16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914400" lvl="2" indent="0">
              <a:buNone/>
            </a:pP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$ ./sample1 someother.jpg</a:t>
            </a:r>
          </a:p>
          <a:p>
            <a:pPr marL="914400" lvl="2" indent="0">
              <a:buNone/>
            </a:pP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ja-JP" altLang="en-US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引数の 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someother.jpg </a:t>
            </a:r>
            <a:r>
              <a:rPr lang="ja-JP" altLang="en-US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を読み込む</a:t>
            </a:r>
            <a:endParaRPr lang="en-US" altLang="ja-JP" sz="16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914400" lvl="2" indent="0">
              <a:buNone/>
            </a:pP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以降は同上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lang="en-US" altLang="ja-JP" sz="16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fld id="{0389AB09-4BBE-46CF-9536-88564E0A0418}" type="slidenum">
              <a:rPr lang="ja-JP" altLang="en-US">
                <a:solidFill>
                  <a:srgbClr val="898989"/>
                </a:solidFill>
              </a:rPr>
              <a:pPr/>
              <a:t>4</a:t>
            </a:fld>
            <a:endParaRPr lang="ja-JP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30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サンプルコード </a:t>
            </a:r>
            <a:r>
              <a:rPr lang="en-US" altLang="ja-JP" sz="4000" dirty="0" smtClean="0"/>
              <a:t>(3/3)</a:t>
            </a:r>
            <a:endParaRPr lang="ja-JP" altLang="en-US" sz="40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sz="2400" dirty="0" smtClean="0"/>
              <a:t>sample2.cpp</a:t>
            </a:r>
          </a:p>
          <a:p>
            <a:pPr lvl="1"/>
            <a:r>
              <a:rPr lang="ja-JP" altLang="en-US" sz="2000" dirty="0" smtClean="0"/>
              <a:t>カメラキャプチャまたは動画ファイルを扱うサンプル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ビルド手順</a:t>
            </a:r>
            <a:endParaRPr lang="ja-JP" altLang="en-US" sz="2000" dirty="0"/>
          </a:p>
          <a:p>
            <a:pPr marL="914400" lvl="2" indent="0">
              <a:buNone/>
            </a:pP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$ </a:t>
            </a:r>
            <a:r>
              <a:rPr lang="en-US" altLang="ja-JP" sz="1600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++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sample2.cpp 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–o 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sample2 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–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lopencv_highgui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</a:p>
          <a:p>
            <a:pPr marL="914400" lvl="2" indent="0">
              <a:buNone/>
            </a:pPr>
            <a:r>
              <a:rPr lang="ja-JP" altLang="en-US" sz="1600" dirty="0" smtClean="0"/>
              <a:t>（モジュール依存関係により、</a:t>
            </a:r>
            <a:r>
              <a:rPr lang="en-US" altLang="ja-JP" sz="1600" dirty="0" err="1" smtClean="0"/>
              <a:t>highgui</a:t>
            </a:r>
            <a:r>
              <a:rPr lang="ja-JP" altLang="en-US" sz="1600" dirty="0" smtClean="0"/>
              <a:t>をリンクすると、</a:t>
            </a:r>
            <a:r>
              <a:rPr lang="en-US" altLang="ja-JP" sz="1600" dirty="0" smtClean="0"/>
              <a:t>core</a:t>
            </a:r>
            <a:r>
              <a:rPr lang="en-US" altLang="ja-JP" sz="1600" dirty="0"/>
              <a:t>, </a:t>
            </a:r>
            <a:r>
              <a:rPr lang="en-US" altLang="ja-JP" sz="1600" dirty="0" err="1" smtClean="0"/>
              <a:t>imgproc</a:t>
            </a:r>
            <a:r>
              <a:rPr lang="ja-JP" altLang="en-US" sz="1600" dirty="0" smtClean="0"/>
              <a:t>も</a:t>
            </a:r>
            <a:r>
              <a:rPr lang="ja-JP" altLang="en-US" sz="1600" dirty="0"/>
              <a:t>リンク</a:t>
            </a:r>
            <a:r>
              <a:rPr lang="ja-JP" altLang="en-US" sz="1600" dirty="0" smtClean="0"/>
              <a:t>される）</a:t>
            </a:r>
            <a:endParaRPr lang="en-US" altLang="ja-JP" sz="1600" dirty="0" smtClean="0"/>
          </a:p>
          <a:p>
            <a:pPr lvl="1"/>
            <a:r>
              <a:rPr lang="ja-JP" altLang="en-US" sz="2000" dirty="0" smtClean="0"/>
              <a:t>実行手順</a:t>
            </a:r>
            <a:endParaRPr lang="en-US" altLang="ja-JP" sz="2000" dirty="0" smtClean="0"/>
          </a:p>
          <a:p>
            <a:pPr marL="914400" lvl="2" indent="0">
              <a:buNone/>
            </a:pP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$ ./sample2</a:t>
            </a:r>
          </a:p>
          <a:p>
            <a:pPr marL="914400" lvl="2" indent="0">
              <a:buNone/>
            </a:pP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ja-JP" altLang="en-US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カメラから画像キャプチャ</a:t>
            </a:r>
            <a:endParaRPr lang="en-US" altLang="ja-JP" sz="16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914400" lvl="2" indent="0">
              <a:buNone/>
            </a:pP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ja-JP" altLang="en-US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ウインドウに鏡像表示し、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result.avi </a:t>
            </a:r>
            <a:r>
              <a:rPr lang="ja-JP" altLang="en-US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へ書き込む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914400" lvl="2" indent="0">
              <a:buNone/>
            </a:pP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q</a:t>
            </a:r>
            <a:r>
              <a:rPr lang="ja-JP" altLang="en-US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で終了 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カメラ終了処理させるため、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Ctrl-C</a:t>
            </a:r>
            <a:r>
              <a:rPr lang="ja-JP" altLang="en-US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は無視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914400" lvl="2" indent="0">
              <a:buNone/>
            </a:pPr>
            <a:endParaRPr lang="en-US" altLang="ja-JP" sz="16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914400" lvl="2" indent="0">
              <a:buNone/>
            </a:pP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$ ./sample2 someother.avi</a:t>
            </a:r>
          </a:p>
          <a:p>
            <a:pPr marL="914400" lvl="2" indent="0">
              <a:buNone/>
            </a:pP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ja-JP" altLang="en-US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引数の 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someother.avi </a:t>
            </a:r>
            <a:r>
              <a:rPr lang="ja-JP" altLang="en-US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を読み込む</a:t>
            </a:r>
            <a:endParaRPr lang="en-US" altLang="ja-JP" sz="16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914400" lvl="2" indent="0">
              <a:buNone/>
            </a:pP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以降は同上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914400" lvl="2" indent="0">
              <a:buNone/>
            </a:pPr>
            <a:endParaRPr lang="en-US" altLang="ja-JP" sz="16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fld id="{0389AB09-4BBE-46CF-9536-88564E0A0418}" type="slidenum">
              <a:rPr lang="ja-JP" altLang="en-US">
                <a:solidFill>
                  <a:srgbClr val="898989"/>
                </a:solidFill>
              </a:rPr>
              <a:pPr/>
              <a:t>5</a:t>
            </a:fld>
            <a:endParaRPr lang="ja-JP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84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演習問題 </a:t>
            </a:r>
            <a:r>
              <a:rPr lang="en-US" altLang="ja-JP" sz="4000" dirty="0" smtClean="0"/>
              <a:t>(1/3)</a:t>
            </a:r>
            <a:endParaRPr lang="ja-JP" altLang="en-US" sz="40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000" dirty="0" smtClean="0"/>
              <a:t>サンプルコード</a:t>
            </a:r>
            <a:r>
              <a:rPr lang="ja-JP" altLang="en-US" sz="2000" dirty="0"/>
              <a:t>を</a:t>
            </a:r>
            <a:r>
              <a:rPr lang="ja-JP" altLang="en-US" sz="2000" dirty="0" smtClean="0"/>
              <a:t>参考に、紹介した</a:t>
            </a:r>
            <a:r>
              <a:rPr lang="en-US" altLang="ja-JP" sz="2000" dirty="0" err="1" smtClean="0"/>
              <a:t>OpenCV</a:t>
            </a:r>
            <a:r>
              <a:rPr lang="ja-JP" altLang="en-US" sz="2000" dirty="0" smtClean="0"/>
              <a:t>の機能を確認</a:t>
            </a:r>
            <a:endParaRPr lang="en-US" altLang="ja-JP" sz="2000" dirty="0" smtClean="0"/>
          </a:p>
          <a:p>
            <a:endParaRPr lang="ja-JP" altLang="en-US" sz="2000" dirty="0"/>
          </a:p>
          <a:p>
            <a:r>
              <a:rPr lang="ja-JP" altLang="en-US" sz="2000" dirty="0"/>
              <a:t>演習</a:t>
            </a:r>
            <a:r>
              <a:rPr lang="en-US" altLang="ja-JP" sz="2000" dirty="0" smtClean="0"/>
              <a:t>1</a:t>
            </a:r>
          </a:p>
          <a:p>
            <a:pPr lvl="1"/>
            <a:r>
              <a:rPr lang="ja-JP" altLang="en-US" sz="1600" dirty="0" smtClean="0"/>
              <a:t>静止画</a:t>
            </a:r>
            <a:r>
              <a:rPr lang="ja-JP" altLang="en-US" sz="1600" dirty="0"/>
              <a:t>ファイルを、</a:t>
            </a:r>
            <a:r>
              <a:rPr lang="ja-JP" altLang="en-US" sz="1600" dirty="0" smtClean="0"/>
              <a:t>白黒画像</a:t>
            </a:r>
            <a:r>
              <a:rPr lang="ja-JP" altLang="en-US" sz="1600" dirty="0"/>
              <a:t>として</a:t>
            </a:r>
            <a:r>
              <a:rPr lang="ja-JP" altLang="en-US" sz="1600" dirty="0" smtClean="0"/>
              <a:t>読み込み、ネガポジ反転</a:t>
            </a:r>
            <a:endParaRPr lang="en-US" altLang="ja-JP" sz="1600" dirty="0" smtClean="0"/>
          </a:p>
          <a:p>
            <a:pPr lvl="1"/>
            <a:r>
              <a:rPr lang="ja-JP" altLang="en-US" sz="1600" dirty="0" smtClean="0"/>
              <a:t>カラー</a:t>
            </a:r>
            <a:r>
              <a:rPr lang="ja-JP" altLang="en-US" sz="1600" dirty="0"/>
              <a:t>画像として</a:t>
            </a:r>
            <a:r>
              <a:rPr lang="ja-JP" altLang="en-US" sz="1600" dirty="0" smtClean="0"/>
              <a:t>読み込み、白黒画像</a:t>
            </a:r>
            <a:r>
              <a:rPr lang="ja-JP" altLang="en-US" sz="1600" dirty="0"/>
              <a:t>へ変換し、ネガポジ</a:t>
            </a:r>
            <a:r>
              <a:rPr lang="ja-JP" altLang="en-US" sz="1600" dirty="0" smtClean="0"/>
              <a:t>反転</a:t>
            </a:r>
            <a:endParaRPr lang="ja-JP" altLang="en-US" sz="2000" dirty="0"/>
          </a:p>
          <a:p>
            <a:r>
              <a:rPr lang="ja-JP" altLang="en-US" sz="2000" dirty="0"/>
              <a:t>演習</a:t>
            </a:r>
            <a:r>
              <a:rPr lang="en-US" altLang="ja-JP" sz="2000" dirty="0" smtClean="0"/>
              <a:t>2</a:t>
            </a:r>
          </a:p>
          <a:p>
            <a:pPr lvl="1"/>
            <a:r>
              <a:rPr lang="ja-JP" altLang="en-US" sz="1600" dirty="0" smtClean="0"/>
              <a:t>静止画</a:t>
            </a:r>
            <a:r>
              <a:rPr lang="ja-JP" altLang="en-US" sz="1600" dirty="0"/>
              <a:t>ファイルで画像の</a:t>
            </a:r>
            <a:r>
              <a:rPr lang="ja-JP" altLang="en-US" sz="1600" dirty="0" smtClean="0"/>
              <a:t>合成、</a:t>
            </a:r>
            <a:r>
              <a:rPr lang="ja-JP" altLang="en-US" sz="1600" dirty="0"/>
              <a:t>上下反転、左右</a:t>
            </a:r>
            <a:r>
              <a:rPr lang="ja-JP" altLang="en-US" sz="1600" dirty="0" smtClean="0"/>
              <a:t>反転のいずれか</a:t>
            </a:r>
            <a:endParaRPr lang="en-US" altLang="ja-JP" sz="1600" dirty="0" smtClean="0"/>
          </a:p>
          <a:p>
            <a:pPr lvl="1"/>
            <a:r>
              <a:rPr lang="ja-JP" altLang="en-US" sz="1600" dirty="0" smtClean="0"/>
              <a:t>余裕があれば、カメラ画像にも適用</a:t>
            </a:r>
            <a:endParaRPr lang="ja-JP" altLang="en-US" sz="1600" dirty="0"/>
          </a:p>
          <a:p>
            <a:r>
              <a:rPr lang="ja-JP" altLang="en-US" sz="2000" dirty="0" smtClean="0"/>
              <a:t>演習</a:t>
            </a:r>
            <a:r>
              <a:rPr lang="en-US" altLang="ja-JP" sz="2000" dirty="0" smtClean="0"/>
              <a:t>3</a:t>
            </a:r>
            <a:endParaRPr lang="ja-JP" altLang="en-US" sz="2000" dirty="0"/>
          </a:p>
          <a:p>
            <a:pPr lvl="1"/>
            <a:r>
              <a:rPr lang="ja-JP" altLang="en-US" sz="1600" dirty="0" smtClean="0"/>
              <a:t>静止画ファイルを読み込み、画像の上に、直線、矩形、円、文字列を描画</a:t>
            </a:r>
            <a:endParaRPr lang="en-US" altLang="ja-JP" sz="1600" dirty="0" smtClean="0"/>
          </a:p>
          <a:p>
            <a:pPr lvl="1"/>
            <a:r>
              <a:rPr lang="ja-JP" altLang="en-US" sz="1600" dirty="0" smtClean="0"/>
              <a:t>余裕があれば、カメラ画像にも適用</a:t>
            </a:r>
            <a:endParaRPr lang="en-US" altLang="ja-JP" sz="16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fld id="{0389AB09-4BBE-46CF-9536-88564E0A0418}" type="slidenum">
              <a:rPr lang="ja-JP" altLang="en-US">
                <a:solidFill>
                  <a:srgbClr val="898989"/>
                </a:solidFill>
              </a:rPr>
              <a:pPr/>
              <a:t>6</a:t>
            </a:fld>
            <a:endParaRPr lang="ja-JP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07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演習問題 </a:t>
            </a:r>
            <a:r>
              <a:rPr lang="en-US" altLang="ja-JP" sz="4000" dirty="0" smtClean="0"/>
              <a:t>(2/3)</a:t>
            </a:r>
            <a:endParaRPr lang="ja-JP" altLang="en-US" sz="40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000" dirty="0" smtClean="0"/>
              <a:t>サンプルコード</a:t>
            </a:r>
            <a:r>
              <a:rPr lang="ja-JP" altLang="en-US" sz="2000" dirty="0"/>
              <a:t>を</a:t>
            </a:r>
            <a:r>
              <a:rPr lang="ja-JP" altLang="en-US" sz="2000" dirty="0" smtClean="0"/>
              <a:t>参考に、紹介した</a:t>
            </a:r>
            <a:r>
              <a:rPr lang="en-US" altLang="ja-JP" sz="2000" dirty="0" err="1" smtClean="0"/>
              <a:t>OpenCV</a:t>
            </a:r>
            <a:r>
              <a:rPr lang="ja-JP" altLang="en-US" sz="2000" dirty="0" smtClean="0"/>
              <a:t>の機能を確認</a:t>
            </a:r>
            <a:endParaRPr lang="en-US" altLang="ja-JP" sz="2000" dirty="0" smtClean="0"/>
          </a:p>
          <a:p>
            <a:endParaRPr lang="ja-JP" altLang="en-US" sz="2000" dirty="0"/>
          </a:p>
          <a:p>
            <a:r>
              <a:rPr lang="ja-JP" altLang="en-US" sz="2000" dirty="0" smtClean="0"/>
              <a:t>演習</a:t>
            </a:r>
            <a:r>
              <a:rPr lang="en-US" altLang="ja-JP" sz="2000" dirty="0" smtClean="0"/>
              <a:t>4</a:t>
            </a:r>
            <a:endParaRPr lang="ja-JP" altLang="en-US" sz="2000" dirty="0"/>
          </a:p>
          <a:p>
            <a:pPr lvl="1"/>
            <a:r>
              <a:rPr lang="ja-JP" altLang="en-US" sz="1600" dirty="0"/>
              <a:t>静止画ファイル</a:t>
            </a:r>
            <a:r>
              <a:rPr lang="ja-JP" altLang="en-US" sz="1600" dirty="0" smtClean="0"/>
              <a:t>で</a:t>
            </a:r>
            <a:r>
              <a:rPr lang="en-US" altLang="ja-JP" sz="1600" dirty="0" smtClean="0"/>
              <a:t>2</a:t>
            </a:r>
            <a:r>
              <a:rPr lang="ja-JP" altLang="en-US" sz="1600" dirty="0" smtClean="0"/>
              <a:t>値化、幾何学</a:t>
            </a:r>
            <a:r>
              <a:rPr lang="ja-JP" altLang="en-US" sz="1600" dirty="0"/>
              <a:t>変換、</a:t>
            </a:r>
            <a:r>
              <a:rPr lang="ja-JP" altLang="en-US" sz="1600" dirty="0" smtClean="0"/>
              <a:t>フィルタリングのいずれか</a:t>
            </a:r>
            <a:endParaRPr lang="en-US" altLang="ja-JP" sz="1600" dirty="0" smtClean="0"/>
          </a:p>
          <a:p>
            <a:pPr lvl="1"/>
            <a:r>
              <a:rPr lang="ja-JP" altLang="en-US" sz="1600" dirty="0" smtClean="0"/>
              <a:t>余裕があれば、カメラ画像にも適用</a:t>
            </a:r>
            <a:endParaRPr lang="en-US" altLang="ja-JP" sz="1600" dirty="0" smtClean="0"/>
          </a:p>
          <a:p>
            <a:r>
              <a:rPr lang="ja-JP" altLang="en-US" sz="2000" dirty="0" smtClean="0"/>
              <a:t>演習</a:t>
            </a:r>
            <a:r>
              <a:rPr lang="en-US" altLang="ja-JP" sz="2000" dirty="0" smtClean="0"/>
              <a:t>5</a:t>
            </a:r>
            <a:endParaRPr lang="ja-JP" altLang="en-US" sz="2000" dirty="0"/>
          </a:p>
          <a:p>
            <a:pPr lvl="1"/>
            <a:r>
              <a:rPr lang="ja-JP" altLang="en-US" sz="1600" dirty="0"/>
              <a:t>静止画ファイルで輪郭の</a:t>
            </a:r>
            <a:r>
              <a:rPr lang="ja-JP" altLang="en-US" sz="1600" dirty="0" smtClean="0"/>
              <a:t>抽出、外接図形描画のいずれか</a:t>
            </a:r>
            <a:endParaRPr lang="en-US" altLang="ja-JP" sz="1600" dirty="0" smtClean="0"/>
          </a:p>
          <a:p>
            <a:pPr lvl="1"/>
            <a:r>
              <a:rPr lang="ja-JP" altLang="en-US" sz="1600" dirty="0" smtClean="0"/>
              <a:t>余裕があれば、カメラ画像にも適用</a:t>
            </a:r>
            <a:endParaRPr lang="en-US" altLang="ja-JP" sz="1600" dirty="0" smtClean="0"/>
          </a:p>
          <a:p>
            <a:r>
              <a:rPr lang="ja-JP" altLang="en-US" sz="2000" dirty="0" smtClean="0"/>
              <a:t>演習</a:t>
            </a:r>
            <a:r>
              <a:rPr lang="en-US" altLang="ja-JP" sz="2000" dirty="0" smtClean="0"/>
              <a:t>6</a:t>
            </a:r>
          </a:p>
          <a:p>
            <a:pPr lvl="1"/>
            <a:r>
              <a:rPr lang="ja-JP" altLang="en-US" sz="1600" dirty="0" smtClean="0"/>
              <a:t>静止画</a:t>
            </a:r>
            <a:r>
              <a:rPr lang="ja-JP" altLang="en-US" sz="1600" dirty="0"/>
              <a:t>ファイルでエッジ検出、直線や円の</a:t>
            </a:r>
            <a:r>
              <a:rPr lang="ja-JP" altLang="en-US" sz="1600" dirty="0" smtClean="0"/>
              <a:t>検出のいずれか</a:t>
            </a:r>
            <a:endParaRPr lang="en-US" altLang="ja-JP" sz="1600" dirty="0" smtClean="0"/>
          </a:p>
          <a:p>
            <a:pPr lvl="1"/>
            <a:r>
              <a:rPr lang="ja-JP" altLang="en-US" sz="1600" dirty="0" smtClean="0"/>
              <a:t>余裕があれば、カメラ画像にも適用</a:t>
            </a:r>
            <a:endParaRPr lang="ja-JP" altLang="en-US" sz="2000" dirty="0" smtClean="0"/>
          </a:p>
          <a:p>
            <a:r>
              <a:rPr lang="ja-JP" altLang="en-US" sz="2000" dirty="0" smtClean="0"/>
              <a:t>演習</a:t>
            </a:r>
            <a:r>
              <a:rPr lang="en-US" altLang="ja-JP" sz="2000" dirty="0" smtClean="0"/>
              <a:t>7</a:t>
            </a:r>
            <a:endParaRPr lang="ja-JP" altLang="en-US" sz="2000" dirty="0"/>
          </a:p>
          <a:p>
            <a:pPr lvl="1"/>
            <a:r>
              <a:rPr lang="ja-JP" altLang="en-US" sz="1600" dirty="0"/>
              <a:t>静止画ファイルで</a:t>
            </a:r>
            <a:r>
              <a:rPr lang="ja-JP" altLang="en-US" sz="1600" dirty="0" smtClean="0"/>
              <a:t>オブジェクト検出のいずれか</a:t>
            </a:r>
            <a:endParaRPr lang="en-US" altLang="ja-JP" sz="2000" dirty="0"/>
          </a:p>
          <a:p>
            <a:pPr lvl="1"/>
            <a:r>
              <a:rPr lang="ja-JP" altLang="en-US" sz="1600" dirty="0" smtClean="0"/>
              <a:t>余裕があれば、カメラ画像にも適用</a:t>
            </a:r>
            <a:endParaRPr lang="en-US" altLang="ja-JP" sz="1600" dirty="0" smtClean="0"/>
          </a:p>
          <a:p>
            <a:pPr marL="457200" lvl="1" indent="0">
              <a:buNone/>
            </a:pPr>
            <a:endParaRPr lang="en-US" altLang="ja-JP" sz="16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fld id="{0389AB09-4BBE-46CF-9536-88564E0A0418}" type="slidenum">
              <a:rPr lang="ja-JP" altLang="en-US">
                <a:solidFill>
                  <a:srgbClr val="898989"/>
                </a:solidFill>
              </a:rPr>
              <a:pPr/>
              <a:t>7</a:t>
            </a:fld>
            <a:endParaRPr lang="ja-JP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731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演習問題 </a:t>
            </a:r>
            <a:r>
              <a:rPr lang="en-US" altLang="ja-JP" sz="4000" dirty="0" smtClean="0"/>
              <a:t>(3/3)</a:t>
            </a:r>
            <a:endParaRPr lang="ja-JP" altLang="en-US" sz="40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000" dirty="0" smtClean="0"/>
              <a:t>サンプルコード</a:t>
            </a:r>
            <a:r>
              <a:rPr lang="ja-JP" altLang="en-US" sz="2000" dirty="0"/>
              <a:t>を</a:t>
            </a:r>
            <a:r>
              <a:rPr lang="ja-JP" altLang="en-US" sz="2000" dirty="0" smtClean="0"/>
              <a:t>参考に、紹介した</a:t>
            </a:r>
            <a:r>
              <a:rPr lang="en-US" altLang="ja-JP" sz="2000" dirty="0" err="1" smtClean="0"/>
              <a:t>OpenCV</a:t>
            </a:r>
            <a:r>
              <a:rPr lang="ja-JP" altLang="en-US" sz="2000" dirty="0" smtClean="0"/>
              <a:t>の機能を確認</a:t>
            </a:r>
            <a:endParaRPr lang="en-US" altLang="ja-JP" sz="2000" dirty="0" smtClean="0"/>
          </a:p>
          <a:p>
            <a:pPr marL="0" indent="0">
              <a:buNone/>
            </a:pPr>
            <a:endParaRPr lang="ja-JP" altLang="en-US" sz="2000" dirty="0"/>
          </a:p>
          <a:p>
            <a:r>
              <a:rPr lang="ja-JP" altLang="en-US" sz="2000" dirty="0" smtClean="0"/>
              <a:t>演習</a:t>
            </a:r>
            <a:r>
              <a:rPr lang="en-US" altLang="ja-JP" sz="2000" dirty="0" smtClean="0"/>
              <a:t>8</a:t>
            </a:r>
            <a:endParaRPr lang="ja-JP" altLang="en-US" sz="2000" dirty="0" smtClean="0"/>
          </a:p>
          <a:p>
            <a:pPr lvl="1"/>
            <a:r>
              <a:rPr lang="ja-JP" altLang="en-US" sz="1600" dirty="0" smtClean="0"/>
              <a:t>トラックバーを配置し、演習</a:t>
            </a:r>
            <a:r>
              <a:rPr lang="en-US" altLang="ja-JP" sz="1600" dirty="0" smtClean="0"/>
              <a:t>4〜7</a:t>
            </a:r>
            <a:r>
              <a:rPr lang="ja-JP" altLang="en-US" sz="1600" dirty="0" smtClean="0"/>
              <a:t>のいずれかのパラメータを動的に変化</a:t>
            </a:r>
            <a:endParaRPr lang="en-US" altLang="ja-JP" sz="1600" dirty="0" smtClean="0"/>
          </a:p>
          <a:p>
            <a:pPr lvl="1"/>
            <a:endParaRPr lang="en-US" altLang="ja-JP" sz="16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fld id="{0389AB09-4BBE-46CF-9536-88564E0A0418}" type="slidenum">
              <a:rPr lang="ja-JP" altLang="en-US">
                <a:solidFill>
                  <a:srgbClr val="898989"/>
                </a:solidFill>
              </a:rPr>
              <a:pPr/>
              <a:t>8</a:t>
            </a:fld>
            <a:endParaRPr lang="ja-JP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05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courseware_axe_20131227</Template>
  <TotalTime>229</TotalTime>
  <Words>389</Words>
  <Application>Microsoft Office PowerPoint</Application>
  <PresentationFormat>画面に合わせる (4:3)</PresentationFormat>
  <Paragraphs>105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ＭＳ Ｐゴシック</vt:lpstr>
      <vt:lpstr>ＭＳ ゴシック</vt:lpstr>
      <vt:lpstr>Arial</vt:lpstr>
      <vt:lpstr>Calibri</vt:lpstr>
      <vt:lpstr>Office テーマ</vt:lpstr>
      <vt:lpstr>PowerPoint プレゼンテーション</vt:lpstr>
      <vt:lpstr>目次</vt:lpstr>
      <vt:lpstr>インストール</vt:lpstr>
      <vt:lpstr>サンプルコード (1/3)</vt:lpstr>
      <vt:lpstr>サンプルコード (2/3)</vt:lpstr>
      <vt:lpstr>サンプルコード (3/3)</vt:lpstr>
      <vt:lpstr>演習問題 (1/3)</vt:lpstr>
      <vt:lpstr>演習問題 (2/3)</vt:lpstr>
      <vt:lpstr>演習問題 (3/3)</vt:lpstr>
      <vt:lpstr>以上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>データツールファースト</dc:subject>
  <dc:creator>komae</dc:creator>
  <cp:lastModifiedBy>komae</cp:lastModifiedBy>
  <cp:revision>23</cp:revision>
  <dcterms:created xsi:type="dcterms:W3CDTF">2014-02-07T11:20:45Z</dcterms:created>
  <dcterms:modified xsi:type="dcterms:W3CDTF">2014-03-11T12:56:09Z</dcterms:modified>
</cp:coreProperties>
</file>