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309" r:id="rId5"/>
    <p:sldId id="260" r:id="rId6"/>
    <p:sldId id="273" r:id="rId7"/>
    <p:sldId id="302" r:id="rId8"/>
    <p:sldId id="303" r:id="rId9"/>
    <p:sldId id="261" r:id="rId10"/>
    <p:sldId id="308" r:id="rId11"/>
    <p:sldId id="259" r:id="rId12"/>
    <p:sldId id="262" r:id="rId13"/>
    <p:sldId id="269" r:id="rId14"/>
    <p:sldId id="263" r:id="rId15"/>
    <p:sldId id="292" r:id="rId16"/>
    <p:sldId id="270" r:id="rId17"/>
    <p:sldId id="271" r:id="rId18"/>
    <p:sldId id="293" r:id="rId19"/>
    <p:sldId id="272" r:id="rId20"/>
    <p:sldId id="274" r:id="rId21"/>
    <p:sldId id="294" r:id="rId22"/>
    <p:sldId id="295" r:id="rId23"/>
    <p:sldId id="264" r:id="rId24"/>
    <p:sldId id="306" r:id="rId25"/>
    <p:sldId id="275" r:id="rId26"/>
    <p:sldId id="276" r:id="rId27"/>
    <p:sldId id="277" r:id="rId28"/>
    <p:sldId id="296" r:id="rId29"/>
    <p:sldId id="278" r:id="rId30"/>
    <p:sldId id="279" r:id="rId31"/>
    <p:sldId id="280" r:id="rId32"/>
    <p:sldId id="265" r:id="rId33"/>
    <p:sldId id="307" r:id="rId34"/>
    <p:sldId id="281" r:id="rId35"/>
    <p:sldId id="297" r:id="rId36"/>
    <p:sldId id="266" r:id="rId37"/>
    <p:sldId id="282" r:id="rId38"/>
    <p:sldId id="283" r:id="rId39"/>
    <p:sldId id="285" r:id="rId40"/>
    <p:sldId id="284" r:id="rId41"/>
    <p:sldId id="298" r:id="rId42"/>
    <p:sldId id="267" r:id="rId43"/>
    <p:sldId id="304" r:id="rId44"/>
    <p:sldId id="305" r:id="rId45"/>
    <p:sldId id="286" r:id="rId46"/>
    <p:sldId id="287" r:id="rId47"/>
    <p:sldId id="299" r:id="rId48"/>
    <p:sldId id="268" r:id="rId49"/>
    <p:sldId id="289" r:id="rId50"/>
    <p:sldId id="288" r:id="rId51"/>
    <p:sldId id="300" r:id="rId52"/>
    <p:sldId id="290" r:id="rId53"/>
    <p:sldId id="291" r:id="rId54"/>
    <p:sldId id="301" r:id="rId55"/>
    <p:sldId id="310" r:id="rId5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B72AA4F-A225-4177-863F-B1A20AE60ECF}" type="datetimeFigureOut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7DDE5CF-A316-4822-860E-C4DF9B52A5C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dirty="0" smtClean="0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EC6D6D-3800-4505-88A7-E7C519CB857C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DDE5CF-A316-4822-860E-C4DF9B52A5C2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DDE5CF-A316-4822-860E-C4DF9B52A5C2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09CE2-0C58-4419-9651-DA8F98C8AA5D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05358-1F90-4F54-AE4F-2D77E6C0172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94172-54C4-4C21-A4EA-25309C04E542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D41A6-8AE0-49E7-82EB-5B6B4DB0A75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468AE-F705-4735-8B54-BFD41A0FE041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39735-38D9-4A81-9B91-FF4BF642099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BE74A-C00A-4043-9308-ECE76FBC142D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008BC-3005-41E6-8410-E68E1C01327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D496-980D-407F-848F-1124D494D82B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B4429-9978-45C1-8CEE-A4612B6D7FD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A000D-68DE-4A65-BF22-FF5716DC3403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96209-2488-4C1B-BDFA-3D222F680AE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4679E-17FF-4C93-AA6F-E66147EE2469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AED48-F9FD-4DED-8506-E8E13714A85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46527-4B7C-4269-A751-940C9F6051EE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ABCDC-93CF-4097-8A76-574EF89C4AD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4310C-A8CF-41F1-A9A1-9FE5EF653F98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1D9C9-0DEC-4FAA-BC8D-2E9DCD34812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12B3-5628-4E43-935A-085119F967F7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EB98D-F9F6-4EF5-A862-C673364957E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333E8-7B40-4D34-A499-3B6A2D58B043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4928F-18E5-4339-A66B-BCF0CB8DF01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A2817E-C4B4-415B-91D5-E62FB1362FAD}" type="datetime1">
              <a:rPr lang="ja-JP" altLang="en-US"/>
              <a:pPr>
                <a:defRPr/>
              </a:pPr>
              <a:t>2014/3/27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E20FB6-C7D5-434B-8118-54301243F02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b2.ertl.jp:2180/dtf/openg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b2.ertl.jp:1280/dtf/PPT/" TargetMode="External"/><Relationship Id="rId2" Type="http://schemas.openxmlformats.org/officeDocument/2006/relationships/hyperlink" Target="http://db2.ertl.jp:1280/dt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2.ertl.jp:2180/dtf/opengl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opengl/" TargetMode="External"/><Relationship Id="rId2" Type="http://schemas.openxmlformats.org/officeDocument/2006/relationships/hyperlink" Target="http://www.wakayama-u.ac.jp/~tokoi/opengl/libglu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4213" y="5229225"/>
            <a:ext cx="6400800" cy="696913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2000" dirty="0" smtClean="0">
                <a:solidFill>
                  <a:schemeClr val="tx1"/>
                </a:solidFill>
              </a:rPr>
              <a:t>名古屋大学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2000" dirty="0" smtClean="0">
                <a:solidFill>
                  <a:schemeClr val="tx1"/>
                </a:solidFill>
              </a:rPr>
              <a:t>2014/MAR/27</a:t>
            </a:r>
            <a:endParaRPr lang="ja-JP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611188" y="1397000"/>
          <a:ext cx="7008440" cy="1815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8440"/>
              </a:tblGrid>
              <a:tr h="1815976"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博士課程教育リーディングプログラム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2000" dirty="0" smtClean="0"/>
                        <a:t>実世界データ循環学リーダー人材育成プログラム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3200" dirty="0" smtClean="0"/>
                        <a:t>データツールファースト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en-US" altLang="ja-JP" sz="4000" dirty="0" smtClean="0"/>
                        <a:t>OpenGL</a:t>
                      </a:r>
                      <a:r>
                        <a:rPr lang="ja-JP" altLang="en-US" sz="4000" dirty="0" smtClean="0"/>
                        <a:t>入門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ウィンドウの生成 </a:t>
            </a:r>
            <a:r>
              <a:rPr lang="en-US" altLang="ja-JP" sz="3200" dirty="0" smtClean="0"/>
              <a:t>(0-window.c)</a:t>
            </a:r>
            <a:endParaRPr lang="ja-JP" altLang="en-US" sz="3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9</a:t>
            </a:fld>
            <a:endParaRPr lang="ja-JP" altLang="en-US" dirty="0"/>
          </a:p>
        </p:txBody>
      </p:sp>
      <p:sp>
        <p:nvSpPr>
          <p:cNvPr id="1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以下から持ってきて、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>
                <a:hlinkClick r:id="rId2"/>
              </a:rPr>
              <a:t>http://db2.ertl.jp:1280/dtf/opengl/</a:t>
            </a:r>
            <a:endParaRPr lang="en-US" altLang="ja-JP" dirty="0" smtClean="0"/>
          </a:p>
          <a:p>
            <a:r>
              <a:rPr lang="ja-JP" altLang="en-US" dirty="0" smtClean="0"/>
              <a:t>コンパイルして、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gcc</a:t>
            </a:r>
            <a:r>
              <a:rPr lang="en-US" altLang="ja-JP" dirty="0" smtClean="0"/>
              <a:t> –O4 –o 0-window 0-window.c –</a:t>
            </a:r>
            <a:r>
              <a:rPr lang="en-US" altLang="ja-JP" dirty="0" err="1" smtClean="0"/>
              <a:t>lglut</a:t>
            </a:r>
            <a:r>
              <a:rPr lang="en-US" altLang="ja-JP" dirty="0" smtClean="0"/>
              <a:t> –</a:t>
            </a:r>
            <a:r>
              <a:rPr lang="en-US" altLang="ja-JP" dirty="0" err="1" smtClean="0"/>
              <a:t>lGLU</a:t>
            </a:r>
            <a:r>
              <a:rPr lang="en-US" altLang="ja-JP" dirty="0" smtClean="0"/>
              <a:t> -</a:t>
            </a:r>
            <a:r>
              <a:rPr lang="en-US" altLang="ja-JP" dirty="0" err="1" smtClean="0"/>
              <a:t>lGL</a:t>
            </a:r>
            <a:endParaRPr lang="en-US" altLang="ja-JP" dirty="0" smtClean="0"/>
          </a:p>
          <a:p>
            <a:r>
              <a:rPr lang="ja-JP" altLang="en-US" dirty="0" smtClean="0"/>
              <a:t>実行してみてください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$ ./0-window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OpenGL</a:t>
            </a:r>
            <a:r>
              <a:rPr lang="ja-JP" altLang="en-US" sz="4000" dirty="0" err="1" smtClean="0"/>
              <a:t>の関</a:t>
            </a:r>
            <a:r>
              <a:rPr lang="ja-JP" altLang="en-US" sz="4000" dirty="0" smtClean="0"/>
              <a:t>数名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接頭語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gl</a:t>
            </a:r>
            <a:r>
              <a:rPr lang="en-US" altLang="ja-JP" dirty="0" smtClean="0"/>
              <a:t>=OpenGL, </a:t>
            </a:r>
            <a:r>
              <a:rPr lang="en-US" altLang="ja-JP" dirty="0" err="1" smtClean="0"/>
              <a:t>glu</a:t>
            </a:r>
            <a:r>
              <a:rPr lang="en-US" altLang="ja-JP" dirty="0" smtClean="0"/>
              <a:t>=GLU, glut=GLUT</a:t>
            </a:r>
          </a:p>
          <a:p>
            <a:r>
              <a:rPr lang="ja-JP" altLang="en-US" dirty="0" smtClean="0"/>
              <a:t>コマンド名</a:t>
            </a:r>
            <a:endParaRPr lang="en-US" altLang="ja-JP" dirty="0" smtClean="0"/>
          </a:p>
          <a:p>
            <a:r>
              <a:rPr lang="ja-JP" altLang="en-US" dirty="0" smtClean="0"/>
              <a:t>接尾語</a:t>
            </a:r>
            <a:r>
              <a:rPr lang="en-US" altLang="ja-JP" dirty="0" smtClean="0"/>
              <a:t>: </a:t>
            </a:r>
            <a:r>
              <a:rPr lang="ja-JP" altLang="en-US" dirty="0" smtClean="0"/>
              <a:t>引数の数</a:t>
            </a:r>
            <a:r>
              <a:rPr lang="en-US" altLang="ja-JP" dirty="0" smtClean="0"/>
              <a:t>+</a:t>
            </a:r>
            <a:r>
              <a:rPr lang="ja-JP" altLang="en-US" dirty="0" smtClean="0"/>
              <a:t>型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f=float, d=double,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, s=short, v=vector(pointer)</a:t>
            </a:r>
          </a:p>
          <a:p>
            <a:pPr lvl="1">
              <a:buNone/>
            </a:pPr>
            <a:r>
              <a:rPr lang="en-US" altLang="ja-JP" sz="2000" dirty="0" smtClean="0"/>
              <a:t>※ </a:t>
            </a:r>
            <a:r>
              <a:rPr lang="ja-JP" altLang="en-US" sz="2000" dirty="0" smtClean="0"/>
              <a:t>接尾語がつかない関数もある</a:t>
            </a:r>
            <a:endParaRPr lang="en-US" altLang="ja-JP" sz="2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10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11760" y="4437112"/>
            <a:ext cx="4682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u="sng" dirty="0" err="1" smtClean="0"/>
              <a:t>gl</a:t>
            </a:r>
            <a:r>
              <a:rPr kumimoji="1" lang="en-US" altLang="ja-JP" sz="4000" dirty="0" smtClean="0"/>
              <a:t> </a:t>
            </a:r>
            <a:r>
              <a:rPr kumimoji="1" lang="en-US" altLang="ja-JP" sz="4000" u="sng" dirty="0" smtClean="0"/>
              <a:t>Vertex</a:t>
            </a:r>
            <a:r>
              <a:rPr kumimoji="1" lang="en-US" altLang="ja-JP" sz="4000" dirty="0" smtClean="0"/>
              <a:t> </a:t>
            </a:r>
            <a:r>
              <a:rPr kumimoji="1" lang="en-US" altLang="ja-JP" sz="4000" u="sng" dirty="0" smtClean="0"/>
              <a:t>3f</a:t>
            </a:r>
            <a:r>
              <a:rPr kumimoji="1" lang="en-US" altLang="ja-JP" sz="4000" dirty="0" smtClean="0"/>
              <a:t> (</a:t>
            </a:r>
            <a:r>
              <a:rPr kumimoji="1" lang="en-US" altLang="ja-JP" sz="4000" u="sng" dirty="0" smtClean="0"/>
              <a:t>x, y, z</a:t>
            </a:r>
            <a:r>
              <a:rPr kumimoji="1" lang="en-US" altLang="ja-JP" sz="4000" dirty="0" smtClean="0"/>
              <a:t>);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35696" y="5661248"/>
            <a:ext cx="506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接頭語    コマンド名    接尾語     引数</a:t>
            </a:r>
            <a:endParaRPr kumimoji="1" lang="ja-JP" altLang="en-US" sz="2400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483768" y="5085184"/>
            <a:ext cx="21602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 flipV="1">
            <a:off x="3563888" y="5085184"/>
            <a:ext cx="1440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4860032" y="5085184"/>
            <a:ext cx="36004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6012160" y="5085184"/>
            <a:ext cx="36004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err="1" smtClean="0"/>
              <a:t>glBegin</a:t>
            </a:r>
            <a:r>
              <a:rPr lang="en-US" altLang="ja-JP" dirty="0" smtClean="0"/>
              <a:t>()</a:t>
            </a:r>
            <a:r>
              <a:rPr lang="ja-JP" altLang="en-US" dirty="0" smtClean="0"/>
              <a:t>～</a:t>
            </a:r>
            <a:r>
              <a:rPr lang="en-US" altLang="ja-JP" dirty="0" err="1" smtClean="0"/>
              <a:t>glEnd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で描く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glBegin</a:t>
            </a:r>
            <a:r>
              <a:rPr lang="en-US" altLang="ja-JP" dirty="0" smtClean="0"/>
              <a:t>(</a:t>
            </a:r>
            <a:r>
              <a:rPr lang="ja-JP" altLang="en-US" dirty="0" smtClean="0"/>
              <a:t>モード</a:t>
            </a:r>
            <a:r>
              <a:rPr lang="en-US" altLang="ja-JP" dirty="0" smtClean="0"/>
              <a:t>);</a:t>
            </a:r>
          </a:p>
          <a:p>
            <a:pPr lvl="1">
              <a:buNone/>
            </a:pPr>
            <a:r>
              <a:rPr lang="en-US" altLang="ja-JP" dirty="0" smtClean="0"/>
              <a:t>glVertex3f(x</a:t>
            </a:r>
            <a:r>
              <a:rPr lang="en-US" altLang="ja-JP" sz="1600" dirty="0" smtClean="0"/>
              <a:t>0</a:t>
            </a:r>
            <a:r>
              <a:rPr lang="en-US" altLang="ja-JP" dirty="0" smtClean="0"/>
              <a:t>, y</a:t>
            </a:r>
            <a:r>
              <a:rPr lang="en-US" altLang="ja-JP" sz="1600" dirty="0" smtClean="0"/>
              <a:t>0</a:t>
            </a:r>
            <a:r>
              <a:rPr lang="en-US" altLang="ja-JP" dirty="0" smtClean="0"/>
              <a:t>, z</a:t>
            </a:r>
            <a:r>
              <a:rPr lang="en-US" altLang="ja-JP" sz="1600" dirty="0" smtClean="0"/>
              <a:t>0</a:t>
            </a:r>
            <a:r>
              <a:rPr lang="en-US" altLang="ja-JP" dirty="0" smtClean="0"/>
              <a:t>);</a:t>
            </a:r>
          </a:p>
          <a:p>
            <a:pPr lvl="1">
              <a:buNone/>
            </a:pPr>
            <a:r>
              <a:rPr lang="en-US" altLang="ja-JP" dirty="0" smtClean="0"/>
              <a:t>…</a:t>
            </a:r>
          </a:p>
          <a:p>
            <a:pPr lvl="1">
              <a:buNone/>
            </a:pPr>
            <a:r>
              <a:rPr lang="en-US" altLang="ja-JP" dirty="0" smtClean="0"/>
              <a:t>glVertex3f(</a:t>
            </a:r>
            <a:r>
              <a:rPr lang="en-US" altLang="ja-JP" dirty="0" err="1" smtClean="0"/>
              <a:t>x</a:t>
            </a:r>
            <a:r>
              <a:rPr lang="en-US" altLang="ja-JP" sz="1600" dirty="0" err="1" smtClean="0"/>
              <a:t>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y</a:t>
            </a:r>
            <a:r>
              <a:rPr lang="en-US" altLang="ja-JP" sz="1600" dirty="0" err="1" smtClean="0"/>
              <a:t>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z</a:t>
            </a:r>
            <a:r>
              <a:rPr lang="en-US" altLang="ja-JP" sz="1600" dirty="0" err="1" smtClean="0"/>
              <a:t>n</a:t>
            </a:r>
            <a:r>
              <a:rPr lang="en-US" altLang="ja-JP" dirty="0" smtClean="0"/>
              <a:t>);</a:t>
            </a:r>
          </a:p>
          <a:p>
            <a:pPr lvl="1">
              <a:buNone/>
            </a:pPr>
            <a:r>
              <a:rPr lang="en-US" altLang="ja-JP" dirty="0" err="1" smtClean="0"/>
              <a:t>glEnd</a:t>
            </a:r>
            <a:r>
              <a:rPr lang="en-US" altLang="ja-JP" dirty="0" smtClean="0"/>
              <a:t>();</a:t>
            </a:r>
          </a:p>
          <a:p>
            <a:r>
              <a:rPr lang="ja-JP" altLang="en-US" dirty="0" smtClean="0"/>
              <a:t>反時計回りが表</a:t>
            </a:r>
          </a:p>
        </p:txBody>
      </p:sp>
      <p:sp>
        <p:nvSpPr>
          <p:cNvPr id="64" name="フリーフォーム 63"/>
          <p:cNvSpPr/>
          <p:nvPr/>
        </p:nvSpPr>
        <p:spPr>
          <a:xfrm>
            <a:off x="7308304" y="4509120"/>
            <a:ext cx="1336431" cy="942536"/>
          </a:xfrm>
          <a:custGeom>
            <a:avLst/>
            <a:gdLst>
              <a:gd name="connsiteX0" fmla="*/ 773723 w 1336431"/>
              <a:gd name="connsiteY0" fmla="*/ 0 h 942536"/>
              <a:gd name="connsiteX1" fmla="*/ 1336431 w 1336431"/>
              <a:gd name="connsiteY1" fmla="*/ 365760 h 942536"/>
              <a:gd name="connsiteX2" fmla="*/ 956603 w 1336431"/>
              <a:gd name="connsiteY2" fmla="*/ 942536 h 942536"/>
              <a:gd name="connsiteX3" fmla="*/ 0 w 1336431"/>
              <a:gd name="connsiteY3" fmla="*/ 422031 h 942536"/>
              <a:gd name="connsiteX4" fmla="*/ 562708 w 1336431"/>
              <a:gd name="connsiteY4" fmla="*/ 365760 h 942536"/>
              <a:gd name="connsiteX5" fmla="*/ 773723 w 1336431"/>
              <a:gd name="connsiteY5" fmla="*/ 0 h 942536"/>
              <a:gd name="connsiteX0" fmla="*/ 773723 w 1336431"/>
              <a:gd name="connsiteY0" fmla="*/ 0 h 942536"/>
              <a:gd name="connsiteX1" fmla="*/ 1336431 w 1336431"/>
              <a:gd name="connsiteY1" fmla="*/ 365760 h 942536"/>
              <a:gd name="connsiteX2" fmla="*/ 956603 w 1336431"/>
              <a:gd name="connsiteY2" fmla="*/ 942536 h 942536"/>
              <a:gd name="connsiteX3" fmla="*/ 0 w 1336431"/>
              <a:gd name="connsiteY3" fmla="*/ 422031 h 942536"/>
              <a:gd name="connsiteX4" fmla="*/ 473540 w 1336431"/>
              <a:gd name="connsiteY4" fmla="*/ 369633 h 942536"/>
              <a:gd name="connsiteX5" fmla="*/ 773723 w 1336431"/>
              <a:gd name="connsiteY5" fmla="*/ 0 h 9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6431" h="942536">
                <a:moveTo>
                  <a:pt x="773723" y="0"/>
                </a:moveTo>
                <a:lnTo>
                  <a:pt x="1336431" y="365760"/>
                </a:lnTo>
                <a:lnTo>
                  <a:pt x="956603" y="942536"/>
                </a:lnTo>
                <a:lnTo>
                  <a:pt x="0" y="422031"/>
                </a:lnTo>
                <a:lnTo>
                  <a:pt x="473540" y="369633"/>
                </a:lnTo>
                <a:lnTo>
                  <a:pt x="77372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/>
        </p:nvSpPr>
        <p:spPr>
          <a:xfrm>
            <a:off x="4962556" y="4499527"/>
            <a:ext cx="1336431" cy="942536"/>
          </a:xfrm>
          <a:custGeom>
            <a:avLst/>
            <a:gdLst>
              <a:gd name="connsiteX0" fmla="*/ 773723 w 1336431"/>
              <a:gd name="connsiteY0" fmla="*/ 0 h 942536"/>
              <a:gd name="connsiteX1" fmla="*/ 1336431 w 1336431"/>
              <a:gd name="connsiteY1" fmla="*/ 365760 h 942536"/>
              <a:gd name="connsiteX2" fmla="*/ 956603 w 1336431"/>
              <a:gd name="connsiteY2" fmla="*/ 942536 h 942536"/>
              <a:gd name="connsiteX3" fmla="*/ 0 w 1336431"/>
              <a:gd name="connsiteY3" fmla="*/ 422031 h 942536"/>
              <a:gd name="connsiteX4" fmla="*/ 562708 w 1336431"/>
              <a:gd name="connsiteY4" fmla="*/ 365760 h 942536"/>
              <a:gd name="connsiteX5" fmla="*/ 773723 w 1336431"/>
              <a:gd name="connsiteY5" fmla="*/ 0 h 942536"/>
              <a:gd name="connsiteX0" fmla="*/ 773723 w 1336431"/>
              <a:gd name="connsiteY0" fmla="*/ 0 h 942536"/>
              <a:gd name="connsiteX1" fmla="*/ 1336431 w 1336431"/>
              <a:gd name="connsiteY1" fmla="*/ 365760 h 942536"/>
              <a:gd name="connsiteX2" fmla="*/ 956603 w 1336431"/>
              <a:gd name="connsiteY2" fmla="*/ 942536 h 942536"/>
              <a:gd name="connsiteX3" fmla="*/ 0 w 1336431"/>
              <a:gd name="connsiteY3" fmla="*/ 422031 h 942536"/>
              <a:gd name="connsiteX4" fmla="*/ 473540 w 1336431"/>
              <a:gd name="connsiteY4" fmla="*/ 369633 h 942536"/>
              <a:gd name="connsiteX5" fmla="*/ 773723 w 1336431"/>
              <a:gd name="connsiteY5" fmla="*/ 0 h 9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6431" h="942536">
                <a:moveTo>
                  <a:pt x="773723" y="0"/>
                </a:moveTo>
                <a:lnTo>
                  <a:pt x="1336431" y="365760"/>
                </a:lnTo>
                <a:lnTo>
                  <a:pt x="956603" y="942536"/>
                </a:lnTo>
                <a:lnTo>
                  <a:pt x="0" y="422031"/>
                </a:lnTo>
                <a:lnTo>
                  <a:pt x="473540" y="369633"/>
                </a:lnTo>
                <a:lnTo>
                  <a:pt x="773723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図形の描画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11</a:t>
            </a:fld>
            <a:endParaRPr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4572000" y="2132856"/>
            <a:ext cx="1800200" cy="1665476"/>
            <a:chOff x="4499992" y="1484784"/>
            <a:chExt cx="1800200" cy="1665476"/>
          </a:xfrm>
        </p:grpSpPr>
        <p:sp>
          <p:nvSpPr>
            <p:cNvPr id="5" name="円/楕円 4"/>
            <p:cNvSpPr/>
            <p:nvPr/>
          </p:nvSpPr>
          <p:spPr>
            <a:xfrm>
              <a:off x="5292080" y="184482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4860032" y="191683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5796136" y="242088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156176" y="184482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436096" y="22768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499992" y="17008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788024" y="278092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GL_POINTS</a:t>
              </a:r>
              <a:endParaRPr kumimoji="1" lang="ja-JP" altLang="en-US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948264" y="2132856"/>
            <a:ext cx="1800200" cy="1665476"/>
            <a:chOff x="4499992" y="1484784"/>
            <a:chExt cx="1800200" cy="1665476"/>
          </a:xfrm>
        </p:grpSpPr>
        <p:sp>
          <p:nvSpPr>
            <p:cNvPr id="24" name="円/楕円 23"/>
            <p:cNvSpPr/>
            <p:nvPr/>
          </p:nvSpPr>
          <p:spPr>
            <a:xfrm>
              <a:off x="5292080" y="184482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860032" y="1916832"/>
              <a:ext cx="144016" cy="144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5796136" y="242088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6156176" y="184482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36096" y="22768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499992" y="17008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788024" y="278092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GL_LINES</a:t>
              </a:r>
              <a:endParaRPr kumimoji="1" lang="ja-JP" altLang="en-US" dirty="0"/>
            </a:p>
          </p:txBody>
        </p:sp>
      </p:grpSp>
      <p:cxnSp>
        <p:nvCxnSpPr>
          <p:cNvPr id="32" name="直線コネクタ 31"/>
          <p:cNvCxnSpPr>
            <a:stCxn id="27" idx="7"/>
            <a:endCxn id="28" idx="3"/>
          </p:cNvCxnSpPr>
          <p:nvPr/>
        </p:nvCxnSpPr>
        <p:spPr>
          <a:xfrm flipV="1">
            <a:off x="8367333" y="2615821"/>
            <a:ext cx="258206" cy="474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4" idx="7"/>
            <a:endCxn id="26" idx="3"/>
          </p:cNvCxnSpPr>
          <p:nvPr/>
        </p:nvCxnSpPr>
        <p:spPr>
          <a:xfrm flipV="1">
            <a:off x="7863277" y="2255781"/>
            <a:ext cx="186198" cy="258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4572000" y="4437112"/>
            <a:ext cx="1975093" cy="1665476"/>
            <a:chOff x="4499992" y="1484784"/>
            <a:chExt cx="1975093" cy="1665476"/>
          </a:xfrm>
        </p:grpSpPr>
        <p:sp>
          <p:nvSpPr>
            <p:cNvPr id="42" name="円/楕円 41"/>
            <p:cNvSpPr/>
            <p:nvPr/>
          </p:nvSpPr>
          <p:spPr>
            <a:xfrm>
              <a:off x="5292080" y="184482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4860032" y="191683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5796136" y="242088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6156176" y="184482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436096" y="22768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499992" y="17008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572000" y="2780928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GL_LINE_LOOP</a:t>
              </a:r>
              <a:endParaRPr kumimoji="1" lang="ja-JP" altLang="en-US" dirty="0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6948264" y="4437112"/>
            <a:ext cx="1888917" cy="1665476"/>
            <a:chOff x="4499992" y="1484784"/>
            <a:chExt cx="1888917" cy="1665476"/>
          </a:xfrm>
        </p:grpSpPr>
        <p:sp>
          <p:nvSpPr>
            <p:cNvPr id="51" name="円/楕円 50"/>
            <p:cNvSpPr/>
            <p:nvPr/>
          </p:nvSpPr>
          <p:spPr>
            <a:xfrm>
              <a:off x="5292080" y="184482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4860032" y="191683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5796136" y="242088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6156176" y="184482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5436096" y="22768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4499992" y="17008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4644008" y="2780928"/>
              <a:ext cx="1744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GL_POLYGON</a:t>
              </a:r>
              <a:endParaRPr kumimoji="1" lang="ja-JP" altLang="en-US" dirty="0"/>
            </a:p>
          </p:txBody>
        </p:sp>
      </p:grpSp>
      <p:sp>
        <p:nvSpPr>
          <p:cNvPr id="75" name="フリーフォーム 74"/>
          <p:cNvSpPr/>
          <p:nvPr/>
        </p:nvSpPr>
        <p:spPr>
          <a:xfrm>
            <a:off x="1907704" y="5264532"/>
            <a:ext cx="1336431" cy="942536"/>
          </a:xfrm>
          <a:custGeom>
            <a:avLst/>
            <a:gdLst>
              <a:gd name="connsiteX0" fmla="*/ 773723 w 1336431"/>
              <a:gd name="connsiteY0" fmla="*/ 0 h 942536"/>
              <a:gd name="connsiteX1" fmla="*/ 1336431 w 1336431"/>
              <a:gd name="connsiteY1" fmla="*/ 365760 h 942536"/>
              <a:gd name="connsiteX2" fmla="*/ 956603 w 1336431"/>
              <a:gd name="connsiteY2" fmla="*/ 942536 h 942536"/>
              <a:gd name="connsiteX3" fmla="*/ 0 w 1336431"/>
              <a:gd name="connsiteY3" fmla="*/ 422031 h 942536"/>
              <a:gd name="connsiteX4" fmla="*/ 562708 w 1336431"/>
              <a:gd name="connsiteY4" fmla="*/ 365760 h 942536"/>
              <a:gd name="connsiteX5" fmla="*/ 773723 w 1336431"/>
              <a:gd name="connsiteY5" fmla="*/ 0 h 942536"/>
              <a:gd name="connsiteX0" fmla="*/ 773723 w 1336431"/>
              <a:gd name="connsiteY0" fmla="*/ 0 h 942536"/>
              <a:gd name="connsiteX1" fmla="*/ 1336431 w 1336431"/>
              <a:gd name="connsiteY1" fmla="*/ 365760 h 942536"/>
              <a:gd name="connsiteX2" fmla="*/ 956603 w 1336431"/>
              <a:gd name="connsiteY2" fmla="*/ 942536 h 942536"/>
              <a:gd name="connsiteX3" fmla="*/ 0 w 1336431"/>
              <a:gd name="connsiteY3" fmla="*/ 422031 h 942536"/>
              <a:gd name="connsiteX4" fmla="*/ 473540 w 1336431"/>
              <a:gd name="connsiteY4" fmla="*/ 369633 h 942536"/>
              <a:gd name="connsiteX5" fmla="*/ 773723 w 1336431"/>
              <a:gd name="connsiteY5" fmla="*/ 0 h 9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6431" h="942536">
                <a:moveTo>
                  <a:pt x="773723" y="0"/>
                </a:moveTo>
                <a:lnTo>
                  <a:pt x="1336431" y="365760"/>
                </a:lnTo>
                <a:lnTo>
                  <a:pt x="956603" y="942536"/>
                </a:lnTo>
                <a:lnTo>
                  <a:pt x="0" y="422031"/>
                </a:lnTo>
                <a:lnTo>
                  <a:pt x="473540" y="369633"/>
                </a:lnTo>
                <a:lnTo>
                  <a:pt x="77372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/>
          <p:cNvGrpSpPr/>
          <p:nvPr/>
        </p:nvGrpSpPr>
        <p:grpSpPr>
          <a:xfrm>
            <a:off x="1547664" y="5192524"/>
            <a:ext cx="1800200" cy="1161420"/>
            <a:chOff x="4499992" y="1484784"/>
            <a:chExt cx="1800200" cy="1161420"/>
          </a:xfrm>
        </p:grpSpPr>
        <p:sp>
          <p:nvSpPr>
            <p:cNvPr id="77" name="円/楕円 76"/>
            <p:cNvSpPr/>
            <p:nvPr/>
          </p:nvSpPr>
          <p:spPr>
            <a:xfrm>
              <a:off x="5292080" y="184482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4860032" y="191683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5796136" y="242088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6156176" y="184482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5436096" y="22768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4499992" y="17008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88" name="フリーフォーム 87"/>
          <p:cNvSpPr/>
          <p:nvPr/>
        </p:nvSpPr>
        <p:spPr>
          <a:xfrm>
            <a:off x="2453030" y="5431536"/>
            <a:ext cx="637642" cy="581558"/>
          </a:xfrm>
          <a:custGeom>
            <a:avLst/>
            <a:gdLst>
              <a:gd name="connsiteX0" fmla="*/ 407213 w 637642"/>
              <a:gd name="connsiteY0" fmla="*/ 581558 h 581558"/>
              <a:gd name="connsiteX1" fmla="*/ 619354 w 637642"/>
              <a:gd name="connsiteY1" fmla="*/ 267005 h 581558"/>
              <a:gd name="connsiteX2" fmla="*/ 297485 w 637642"/>
              <a:gd name="connsiteY2" fmla="*/ 10973 h 581558"/>
              <a:gd name="connsiteX3" fmla="*/ 121920 w 637642"/>
              <a:gd name="connsiteY3" fmla="*/ 201168 h 581558"/>
              <a:gd name="connsiteX4" fmla="*/ 4877 w 637642"/>
              <a:gd name="connsiteY4" fmla="*/ 362102 h 581558"/>
              <a:gd name="connsiteX5" fmla="*/ 92660 w 637642"/>
              <a:gd name="connsiteY5" fmla="*/ 486461 h 58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42" h="581558">
                <a:moveTo>
                  <a:pt x="407213" y="581558"/>
                </a:moveTo>
                <a:cubicBezTo>
                  <a:pt x="522427" y="471830"/>
                  <a:pt x="637642" y="362102"/>
                  <a:pt x="619354" y="267005"/>
                </a:cubicBezTo>
                <a:cubicBezTo>
                  <a:pt x="601066" y="171908"/>
                  <a:pt x="380391" y="21946"/>
                  <a:pt x="297485" y="10973"/>
                </a:cubicBezTo>
                <a:cubicBezTo>
                  <a:pt x="214579" y="0"/>
                  <a:pt x="170688" y="142647"/>
                  <a:pt x="121920" y="201168"/>
                </a:cubicBezTo>
                <a:cubicBezTo>
                  <a:pt x="73152" y="259689"/>
                  <a:pt x="9754" y="314553"/>
                  <a:pt x="4877" y="362102"/>
                </a:cubicBezTo>
                <a:cubicBezTo>
                  <a:pt x="0" y="409651"/>
                  <a:pt x="63399" y="464515"/>
                  <a:pt x="92660" y="486461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/>
          <p:cNvCxnSpPr/>
          <p:nvPr/>
        </p:nvCxnSpPr>
        <p:spPr>
          <a:xfrm flipH="1" flipV="1">
            <a:off x="2195736" y="5085184"/>
            <a:ext cx="576064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平面投影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glOrtho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100" dirty="0" smtClean="0">
                <a:latin typeface="Courier New" pitchFamily="49" charset="0"/>
                <a:cs typeface="Courier New" pitchFamily="49" charset="0"/>
              </a:rPr>
              <a:t>left, right, bottom, top, near, far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ja-JP" altLang="en-US" dirty="0" smtClean="0"/>
              <a:t>透視投影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gluPerspective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fovy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, aspect, near, far);</a:t>
            </a:r>
            <a:endParaRPr lang="ja-JP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投影法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329780" y="4142978"/>
            <a:ext cx="2088232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761828" y="4791050"/>
            <a:ext cx="2088232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/>
          <p:cNvCxnSpPr/>
          <p:nvPr/>
        </p:nvCxnSpPr>
        <p:spPr>
          <a:xfrm flipH="1" flipV="1">
            <a:off x="1329780" y="4142978"/>
            <a:ext cx="432048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1329780" y="5151090"/>
            <a:ext cx="432048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3418012" y="4142978"/>
            <a:ext cx="432048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3418012" y="5151090"/>
            <a:ext cx="432048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/楕円 74"/>
          <p:cNvSpPr/>
          <p:nvPr/>
        </p:nvSpPr>
        <p:spPr>
          <a:xfrm>
            <a:off x="2985964" y="4935066"/>
            <a:ext cx="576064" cy="57606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/>
          <p:cNvSpPr/>
          <p:nvPr/>
        </p:nvSpPr>
        <p:spPr>
          <a:xfrm>
            <a:off x="1331640" y="4149080"/>
            <a:ext cx="438150" cy="1638300"/>
          </a:xfrm>
          <a:custGeom>
            <a:avLst/>
            <a:gdLst>
              <a:gd name="connsiteX0" fmla="*/ 0 w 438150"/>
              <a:gd name="connsiteY0" fmla="*/ 0 h 1638300"/>
              <a:gd name="connsiteX1" fmla="*/ 438150 w 438150"/>
              <a:gd name="connsiteY1" fmla="*/ 647700 h 1638300"/>
              <a:gd name="connsiteX2" fmla="*/ 438150 w 438150"/>
              <a:gd name="connsiteY2" fmla="*/ 1638300 h 1638300"/>
              <a:gd name="connsiteX3" fmla="*/ 9525 w 438150"/>
              <a:gd name="connsiteY3" fmla="*/ 1009650 h 1638300"/>
              <a:gd name="connsiteX4" fmla="*/ 0 w 438150"/>
              <a:gd name="connsiteY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1638300">
                <a:moveTo>
                  <a:pt x="0" y="0"/>
                </a:moveTo>
                <a:lnTo>
                  <a:pt x="438150" y="647700"/>
                </a:lnTo>
                <a:lnTo>
                  <a:pt x="438150" y="1638300"/>
                </a:lnTo>
                <a:lnTo>
                  <a:pt x="9525" y="10096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/>
          <p:cNvCxnSpPr>
            <a:stCxn id="78" idx="0"/>
          </p:cNvCxnSpPr>
          <p:nvPr/>
        </p:nvCxnSpPr>
        <p:spPr>
          <a:xfrm flipV="1">
            <a:off x="1198710" y="5439122"/>
            <a:ext cx="275086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753716" y="587117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bottom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977852" y="6159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near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562028" y="615920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far</a:t>
            </a:r>
            <a:endParaRPr kumimoji="1" lang="ja-JP" altLang="en-US" dirty="0"/>
          </a:p>
        </p:txBody>
      </p:sp>
      <p:cxnSp>
        <p:nvCxnSpPr>
          <p:cNvPr id="81" name="直線矢印コネクタ 80"/>
          <p:cNvCxnSpPr>
            <a:stCxn id="79" idx="0"/>
          </p:cNvCxnSpPr>
          <p:nvPr/>
        </p:nvCxnSpPr>
        <p:spPr>
          <a:xfrm flipH="1" flipV="1">
            <a:off x="1833836" y="5871170"/>
            <a:ext cx="46718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80" idx="0"/>
          </p:cNvCxnSpPr>
          <p:nvPr/>
        </p:nvCxnSpPr>
        <p:spPr>
          <a:xfrm flipV="1">
            <a:off x="3789013" y="5871170"/>
            <a:ext cx="61047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1835696" y="364502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cxnSp>
        <p:nvCxnSpPr>
          <p:cNvPr id="89" name="直線矢印コネクタ 88"/>
          <p:cNvCxnSpPr>
            <a:stCxn id="88" idx="2"/>
          </p:cNvCxnSpPr>
          <p:nvPr/>
        </p:nvCxnSpPr>
        <p:spPr>
          <a:xfrm flipH="1">
            <a:off x="1619672" y="4014356"/>
            <a:ext cx="468658" cy="422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395536" y="40770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left</a:t>
            </a:r>
            <a:endParaRPr kumimoji="1" lang="ja-JP" altLang="en-US" dirty="0"/>
          </a:p>
        </p:txBody>
      </p:sp>
      <p:cxnSp>
        <p:nvCxnSpPr>
          <p:cNvPr id="93" name="直線矢印コネクタ 92"/>
          <p:cNvCxnSpPr>
            <a:stCxn id="92" idx="3"/>
          </p:cNvCxnSpPr>
          <p:nvPr/>
        </p:nvCxnSpPr>
        <p:spPr>
          <a:xfrm>
            <a:off x="887979" y="4261738"/>
            <a:ext cx="371653" cy="103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267744" y="436510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right</a:t>
            </a:r>
            <a:endParaRPr kumimoji="1" lang="ja-JP" altLang="en-US" dirty="0"/>
          </a:p>
        </p:txBody>
      </p:sp>
      <p:cxnSp>
        <p:nvCxnSpPr>
          <p:cNvPr id="97" name="直線矢印コネクタ 96"/>
          <p:cNvCxnSpPr>
            <a:stCxn id="96" idx="1"/>
          </p:cNvCxnSpPr>
          <p:nvPr/>
        </p:nvCxnSpPr>
        <p:spPr>
          <a:xfrm flipH="1">
            <a:off x="1835696" y="4549770"/>
            <a:ext cx="432048" cy="391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H="1">
            <a:off x="4644008" y="3670143"/>
            <a:ext cx="3168352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109" idx="3"/>
          </p:cNvCxnSpPr>
          <p:nvPr/>
        </p:nvCxnSpPr>
        <p:spPr>
          <a:xfrm flipH="1">
            <a:off x="4716016" y="5090208"/>
            <a:ext cx="3111998" cy="92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フリーフォーム 106"/>
          <p:cNvSpPr/>
          <p:nvPr/>
        </p:nvSpPr>
        <p:spPr>
          <a:xfrm>
            <a:off x="6444208" y="4318215"/>
            <a:ext cx="360040" cy="1296144"/>
          </a:xfrm>
          <a:custGeom>
            <a:avLst/>
            <a:gdLst>
              <a:gd name="connsiteX0" fmla="*/ 0 w 438150"/>
              <a:gd name="connsiteY0" fmla="*/ 0 h 1638300"/>
              <a:gd name="connsiteX1" fmla="*/ 438150 w 438150"/>
              <a:gd name="connsiteY1" fmla="*/ 647700 h 1638300"/>
              <a:gd name="connsiteX2" fmla="*/ 438150 w 438150"/>
              <a:gd name="connsiteY2" fmla="*/ 1638300 h 1638300"/>
              <a:gd name="connsiteX3" fmla="*/ 9525 w 438150"/>
              <a:gd name="connsiteY3" fmla="*/ 1009650 h 1638300"/>
              <a:gd name="connsiteX4" fmla="*/ 0 w 438150"/>
              <a:gd name="connsiteY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1638300">
                <a:moveTo>
                  <a:pt x="0" y="0"/>
                </a:moveTo>
                <a:lnTo>
                  <a:pt x="438150" y="647700"/>
                </a:lnTo>
                <a:lnTo>
                  <a:pt x="438150" y="1638300"/>
                </a:lnTo>
                <a:lnTo>
                  <a:pt x="9525" y="10096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フリーフォーム 108"/>
          <p:cNvSpPr/>
          <p:nvPr/>
        </p:nvSpPr>
        <p:spPr>
          <a:xfrm>
            <a:off x="7812360" y="3670143"/>
            <a:ext cx="720080" cy="2304256"/>
          </a:xfrm>
          <a:custGeom>
            <a:avLst/>
            <a:gdLst>
              <a:gd name="connsiteX0" fmla="*/ 0 w 438150"/>
              <a:gd name="connsiteY0" fmla="*/ 0 h 1638300"/>
              <a:gd name="connsiteX1" fmla="*/ 438150 w 438150"/>
              <a:gd name="connsiteY1" fmla="*/ 647700 h 1638300"/>
              <a:gd name="connsiteX2" fmla="*/ 438150 w 438150"/>
              <a:gd name="connsiteY2" fmla="*/ 1638300 h 1638300"/>
              <a:gd name="connsiteX3" fmla="*/ 9525 w 438150"/>
              <a:gd name="connsiteY3" fmla="*/ 1009650 h 1638300"/>
              <a:gd name="connsiteX4" fmla="*/ 0 w 438150"/>
              <a:gd name="connsiteY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1638300">
                <a:moveTo>
                  <a:pt x="0" y="0"/>
                </a:moveTo>
                <a:lnTo>
                  <a:pt x="438150" y="647700"/>
                </a:lnTo>
                <a:lnTo>
                  <a:pt x="438150" y="1638300"/>
                </a:lnTo>
                <a:lnTo>
                  <a:pt x="9525" y="100965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コネクタ 111"/>
          <p:cNvCxnSpPr>
            <a:stCxn id="109" idx="2"/>
          </p:cNvCxnSpPr>
          <p:nvPr/>
        </p:nvCxnSpPr>
        <p:spPr>
          <a:xfrm flipH="1" flipV="1">
            <a:off x="4644008" y="5182311"/>
            <a:ext cx="3888432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109" idx="1"/>
          </p:cNvCxnSpPr>
          <p:nvPr/>
        </p:nvCxnSpPr>
        <p:spPr>
          <a:xfrm flipH="1">
            <a:off x="4644008" y="4581128"/>
            <a:ext cx="3888432" cy="601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6516216" y="60932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near</a:t>
            </a:r>
            <a:endParaRPr kumimoji="1" lang="ja-JP" altLang="en-US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7596336" y="609329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far</a:t>
            </a:r>
            <a:endParaRPr kumimoji="1" lang="ja-JP" altLang="en-US" dirty="0"/>
          </a:p>
        </p:txBody>
      </p:sp>
      <p:cxnSp>
        <p:nvCxnSpPr>
          <p:cNvPr id="129" name="直線矢印コネクタ 128"/>
          <p:cNvCxnSpPr>
            <a:stCxn id="127" idx="0"/>
          </p:cNvCxnSpPr>
          <p:nvPr/>
        </p:nvCxnSpPr>
        <p:spPr>
          <a:xfrm flipH="1" flipV="1">
            <a:off x="6804248" y="5733256"/>
            <a:ext cx="3513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128" idx="3"/>
          </p:cNvCxnSpPr>
          <p:nvPr/>
        </p:nvCxnSpPr>
        <p:spPr>
          <a:xfrm flipV="1">
            <a:off x="8050306" y="6021288"/>
            <a:ext cx="482134" cy="256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フリーフォーム 135"/>
          <p:cNvSpPr/>
          <p:nvPr/>
        </p:nvSpPr>
        <p:spPr>
          <a:xfrm>
            <a:off x="5573864" y="5041127"/>
            <a:ext cx="95416" cy="341906"/>
          </a:xfrm>
          <a:custGeom>
            <a:avLst/>
            <a:gdLst>
              <a:gd name="connsiteX0" fmla="*/ 0 w 95416"/>
              <a:gd name="connsiteY0" fmla="*/ 0 h 341906"/>
              <a:gd name="connsiteX1" fmla="*/ 55659 w 95416"/>
              <a:gd name="connsiteY1" fmla="*/ 63610 h 341906"/>
              <a:gd name="connsiteX2" fmla="*/ 71562 w 95416"/>
              <a:gd name="connsiteY2" fmla="*/ 87464 h 341906"/>
              <a:gd name="connsiteX3" fmla="*/ 95416 w 95416"/>
              <a:gd name="connsiteY3" fmla="*/ 166977 h 341906"/>
              <a:gd name="connsiteX4" fmla="*/ 71562 w 95416"/>
              <a:gd name="connsiteY4" fmla="*/ 302150 h 341906"/>
              <a:gd name="connsiteX5" fmla="*/ 55659 w 95416"/>
              <a:gd name="connsiteY5" fmla="*/ 326003 h 341906"/>
              <a:gd name="connsiteX6" fmla="*/ 31806 w 95416"/>
              <a:gd name="connsiteY6" fmla="*/ 333955 h 341906"/>
              <a:gd name="connsiteX7" fmla="*/ 23854 w 95416"/>
              <a:gd name="connsiteY7" fmla="*/ 341906 h 34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16" h="341906">
                <a:moveTo>
                  <a:pt x="0" y="0"/>
                </a:moveTo>
                <a:cubicBezTo>
                  <a:pt x="39756" y="26505"/>
                  <a:pt x="18553" y="7951"/>
                  <a:pt x="55659" y="63610"/>
                </a:cubicBezTo>
                <a:lnTo>
                  <a:pt x="71562" y="87464"/>
                </a:lnTo>
                <a:cubicBezTo>
                  <a:pt x="90921" y="145539"/>
                  <a:pt x="83400" y="118910"/>
                  <a:pt x="95416" y="166977"/>
                </a:cubicBezTo>
                <a:cubicBezTo>
                  <a:pt x="92885" y="194816"/>
                  <a:pt x="92750" y="270370"/>
                  <a:pt x="71562" y="302150"/>
                </a:cubicBezTo>
                <a:cubicBezTo>
                  <a:pt x="66261" y="310101"/>
                  <a:pt x="63121" y="320033"/>
                  <a:pt x="55659" y="326003"/>
                </a:cubicBezTo>
                <a:cubicBezTo>
                  <a:pt x="49114" y="331239"/>
                  <a:pt x="39302" y="330207"/>
                  <a:pt x="31806" y="333955"/>
                </a:cubicBezTo>
                <a:cubicBezTo>
                  <a:pt x="28453" y="335631"/>
                  <a:pt x="26505" y="339256"/>
                  <a:pt x="23854" y="34190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292080" y="57332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fovy</a:t>
            </a:r>
            <a:endParaRPr kumimoji="1" lang="ja-JP" altLang="en-US" dirty="0"/>
          </a:p>
        </p:txBody>
      </p:sp>
      <p:cxnSp>
        <p:nvCxnSpPr>
          <p:cNvPr id="138" name="直線矢印コネクタ 137"/>
          <p:cNvCxnSpPr>
            <a:stCxn id="137" idx="0"/>
          </p:cNvCxnSpPr>
          <p:nvPr/>
        </p:nvCxnSpPr>
        <p:spPr>
          <a:xfrm flipH="1" flipV="1">
            <a:off x="5580112" y="5373216"/>
            <a:ext cx="1589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円/楕円 138"/>
          <p:cNvSpPr/>
          <p:nvPr/>
        </p:nvSpPr>
        <p:spPr>
          <a:xfrm>
            <a:off x="4572000" y="50851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>
            <a:off x="251520" y="50851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179512" y="4653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視点</a:t>
            </a:r>
            <a:endParaRPr kumimoji="1" lang="ja-JP" altLang="en-US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4283968" y="4653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視点</a:t>
            </a:r>
            <a:endParaRPr kumimoji="1" lang="ja-JP" altLang="en-US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4427984" y="37170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aspect = w/h</a:t>
            </a:r>
            <a:endParaRPr kumimoji="1" lang="ja-JP" altLang="en-US" dirty="0"/>
          </a:p>
        </p:txBody>
      </p:sp>
      <p:cxnSp>
        <p:nvCxnSpPr>
          <p:cNvPr id="144" name="直線矢印コネクタ 143"/>
          <p:cNvCxnSpPr/>
          <p:nvPr/>
        </p:nvCxnSpPr>
        <p:spPr>
          <a:xfrm>
            <a:off x="6624834" y="4293096"/>
            <a:ext cx="323430" cy="4320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 flipV="1">
            <a:off x="6948264" y="486916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/>
          <p:cNvSpPr txBox="1"/>
          <p:nvPr/>
        </p:nvSpPr>
        <p:spPr>
          <a:xfrm>
            <a:off x="6804248" y="42210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7020272" y="5157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152" name="円/楕円 151"/>
          <p:cNvSpPr/>
          <p:nvPr/>
        </p:nvSpPr>
        <p:spPr>
          <a:xfrm>
            <a:off x="7524328" y="4869160"/>
            <a:ext cx="576064" cy="57606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例</a:t>
            </a:r>
            <a:r>
              <a:rPr lang="en-US" altLang="ja-JP" sz="4000" dirty="0" smtClean="0"/>
              <a:t>:2</a:t>
            </a:r>
            <a:r>
              <a:rPr lang="ja-JP" altLang="en-US" sz="4000" dirty="0" smtClean="0"/>
              <a:t>次元図形の描画 </a:t>
            </a:r>
            <a:r>
              <a:rPr lang="en-US" altLang="ja-JP" sz="3200" dirty="0" smtClean="0"/>
              <a:t>(1-2d.c)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平面投影に設定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000" dirty="0" err="1" smtClean="0"/>
              <a:t>glMatrixMode</a:t>
            </a:r>
            <a:r>
              <a:rPr lang="en-US" altLang="ja-JP" sz="2000" dirty="0" smtClean="0"/>
              <a:t>(GL_PROJECTION);</a:t>
            </a:r>
          </a:p>
          <a:p>
            <a:pPr lvl="1">
              <a:buNone/>
            </a:pPr>
            <a:r>
              <a:rPr lang="en-US" altLang="ja-JP" sz="2000" dirty="0" err="1" smtClean="0"/>
              <a:t>glLoadIdentity</a:t>
            </a:r>
            <a:r>
              <a:rPr lang="en-US" altLang="ja-JP" sz="2000" dirty="0" smtClean="0"/>
              <a:t>();</a:t>
            </a:r>
          </a:p>
          <a:p>
            <a:pPr lvl="1">
              <a:buNone/>
            </a:pPr>
            <a:r>
              <a:rPr lang="en-US" altLang="ja-JP" sz="2000" dirty="0" err="1" smtClean="0"/>
              <a:t>glOrtho</a:t>
            </a:r>
            <a:r>
              <a:rPr lang="en-US" altLang="ja-JP" sz="2000" dirty="0" smtClean="0"/>
              <a:t>(-1.0, 1.0, -1.0, 1.0, 0.0, 0.0);</a:t>
            </a:r>
          </a:p>
          <a:p>
            <a:pPr lvl="1">
              <a:buNone/>
            </a:pPr>
            <a:endParaRPr lang="en-US" altLang="ja-JP" sz="1000" dirty="0" smtClean="0"/>
          </a:p>
          <a:p>
            <a:r>
              <a:rPr lang="ja-JP" altLang="en-US" dirty="0" smtClean="0"/>
              <a:t>三角形の描画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000" dirty="0" err="1" smtClean="0"/>
              <a:t>glBegin</a:t>
            </a:r>
            <a:r>
              <a:rPr lang="en-US" altLang="ja-JP" sz="2000" dirty="0" smtClean="0"/>
              <a:t>(GL_POLYGON); </a:t>
            </a:r>
          </a:p>
          <a:p>
            <a:pPr lvl="1">
              <a:buNone/>
            </a:pPr>
            <a:r>
              <a:rPr lang="en-US" altLang="ja-JP" sz="2000" dirty="0" smtClean="0"/>
              <a:t>glColor3f(1.0, 0.0, 0.0);</a:t>
            </a:r>
          </a:p>
          <a:p>
            <a:pPr lvl="1">
              <a:buNone/>
            </a:pPr>
            <a:r>
              <a:rPr lang="en-US" altLang="ja-JP" sz="2000" dirty="0" smtClean="0"/>
              <a:t>glVertex3f(0.0, 0.8, 0.0);</a:t>
            </a:r>
          </a:p>
          <a:p>
            <a:pPr lvl="1">
              <a:buNone/>
            </a:pPr>
            <a:r>
              <a:rPr lang="en-US" altLang="ja-JP" sz="2000" dirty="0" smtClean="0"/>
              <a:t>glColor3f(0.0, 1.0, 0.0);</a:t>
            </a:r>
          </a:p>
          <a:p>
            <a:pPr lvl="1">
              <a:buNone/>
            </a:pPr>
            <a:r>
              <a:rPr lang="en-US" altLang="ja-JP" sz="2000" dirty="0" smtClean="0"/>
              <a:t>glVertex3f(-0.8, -0.8, 0.0);</a:t>
            </a:r>
          </a:p>
          <a:p>
            <a:pPr lvl="1">
              <a:buNone/>
            </a:pPr>
            <a:r>
              <a:rPr lang="en-US" altLang="ja-JP" sz="2000" dirty="0" smtClean="0"/>
              <a:t>glColor3f(0.0, 0.0, 1.0);</a:t>
            </a:r>
          </a:p>
          <a:p>
            <a:pPr lvl="1">
              <a:buNone/>
            </a:pPr>
            <a:r>
              <a:rPr lang="en-US" altLang="ja-JP" sz="2000" dirty="0" smtClean="0"/>
              <a:t>glVertex3f(0.8, -0.8, 0.0);</a:t>
            </a:r>
          </a:p>
          <a:p>
            <a:pPr lvl="1">
              <a:buNone/>
            </a:pPr>
            <a:r>
              <a:rPr lang="en-US" altLang="ja-JP" sz="2000" dirty="0" err="1" smtClean="0"/>
              <a:t>glEnd</a:t>
            </a:r>
            <a:r>
              <a:rPr lang="en-US" altLang="ja-JP" sz="2000" dirty="0" smtClean="0"/>
              <a:t>();</a:t>
            </a:r>
          </a:p>
          <a:p>
            <a:pPr lvl="1">
              <a:buNone/>
            </a:pPr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13</a:t>
            </a:fld>
            <a:endParaRPr lang="ja-JP" altLang="en-US"/>
          </a:p>
        </p:txBody>
      </p:sp>
      <p:pic>
        <p:nvPicPr>
          <p:cNvPr id="6" name="図 5" descr="1-2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717032"/>
            <a:ext cx="3086100" cy="2581275"/>
          </a:xfrm>
          <a:prstGeom prst="rect">
            <a:avLst/>
          </a:prstGeom>
        </p:spPr>
      </p:pic>
      <p:sp>
        <p:nvSpPr>
          <p:cNvPr id="7" name="右中かっこ 6"/>
          <p:cNvSpPr/>
          <p:nvPr/>
        </p:nvSpPr>
        <p:spPr>
          <a:xfrm>
            <a:off x="3851920" y="4149080"/>
            <a:ext cx="216024" cy="5760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67944" y="42210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</a:t>
            </a:r>
            <a:endParaRPr kumimoji="1" lang="ja-JP" altLang="en-US" dirty="0"/>
          </a:p>
        </p:txBody>
      </p:sp>
      <p:sp>
        <p:nvSpPr>
          <p:cNvPr id="9" name="右中かっこ 8"/>
          <p:cNvSpPr/>
          <p:nvPr/>
        </p:nvSpPr>
        <p:spPr>
          <a:xfrm>
            <a:off x="3851920" y="4869160"/>
            <a:ext cx="216024" cy="5760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67944" y="494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左下</a:t>
            </a:r>
            <a:endParaRPr kumimoji="1" lang="ja-JP" altLang="en-US" dirty="0"/>
          </a:p>
        </p:txBody>
      </p:sp>
      <p:sp>
        <p:nvSpPr>
          <p:cNvPr id="11" name="右中かっこ 10"/>
          <p:cNvSpPr/>
          <p:nvPr/>
        </p:nvSpPr>
        <p:spPr>
          <a:xfrm>
            <a:off x="3851920" y="5661248"/>
            <a:ext cx="216024" cy="5760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67944" y="5733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右下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7018412" y="1190650"/>
            <a:ext cx="432048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7018412" y="2198762"/>
            <a:ext cx="432048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 14"/>
          <p:cNvSpPr/>
          <p:nvPr/>
        </p:nvSpPr>
        <p:spPr>
          <a:xfrm>
            <a:off x="7020272" y="1196752"/>
            <a:ext cx="438150" cy="1638300"/>
          </a:xfrm>
          <a:custGeom>
            <a:avLst/>
            <a:gdLst>
              <a:gd name="connsiteX0" fmla="*/ 0 w 438150"/>
              <a:gd name="connsiteY0" fmla="*/ 0 h 1638300"/>
              <a:gd name="connsiteX1" fmla="*/ 438150 w 438150"/>
              <a:gd name="connsiteY1" fmla="*/ 647700 h 1638300"/>
              <a:gd name="connsiteX2" fmla="*/ 438150 w 438150"/>
              <a:gd name="connsiteY2" fmla="*/ 1638300 h 1638300"/>
              <a:gd name="connsiteX3" fmla="*/ 9525 w 438150"/>
              <a:gd name="connsiteY3" fmla="*/ 1009650 h 1638300"/>
              <a:gd name="connsiteX4" fmla="*/ 0 w 438150"/>
              <a:gd name="connsiteY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1638300">
                <a:moveTo>
                  <a:pt x="0" y="0"/>
                </a:moveTo>
                <a:lnTo>
                  <a:pt x="438150" y="647700"/>
                </a:lnTo>
                <a:lnTo>
                  <a:pt x="438150" y="1638300"/>
                </a:lnTo>
                <a:lnTo>
                  <a:pt x="9525" y="10096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7" idx="0"/>
          </p:cNvCxnSpPr>
          <p:nvPr/>
        </p:nvCxnSpPr>
        <p:spPr>
          <a:xfrm flipV="1">
            <a:off x="6591298" y="2420888"/>
            <a:ext cx="42590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300192" y="285293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-1.0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100392" y="28529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0.0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8" idx="1"/>
          </p:cNvCxnSpPr>
          <p:nvPr/>
        </p:nvCxnSpPr>
        <p:spPr>
          <a:xfrm flipH="1" flipV="1">
            <a:off x="7596336" y="2852936"/>
            <a:ext cx="504056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524328" y="6926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20" idx="2"/>
          </p:cNvCxnSpPr>
          <p:nvPr/>
        </p:nvCxnSpPr>
        <p:spPr>
          <a:xfrm flipH="1">
            <a:off x="7308305" y="1062028"/>
            <a:ext cx="468657" cy="422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084168" y="112474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-1.0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22" idx="3"/>
          </p:cNvCxnSpPr>
          <p:nvPr/>
        </p:nvCxnSpPr>
        <p:spPr>
          <a:xfrm>
            <a:off x="6666379" y="1309410"/>
            <a:ext cx="281885" cy="103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956376" y="141277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1.0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</p:cNvCxnSpPr>
          <p:nvPr/>
        </p:nvCxnSpPr>
        <p:spPr>
          <a:xfrm flipH="1">
            <a:off x="7524328" y="1597442"/>
            <a:ext cx="432048" cy="391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5940152" y="213285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8144" y="1700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視点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  <a:r>
              <a:rPr lang="en-US" altLang="ja-JP" sz="4000" dirty="0" smtClean="0"/>
              <a:t>:2</a:t>
            </a:r>
            <a:r>
              <a:rPr lang="ja-JP" altLang="en-US" sz="4000" dirty="0" smtClean="0"/>
              <a:t>次元図形の描画 </a:t>
            </a:r>
            <a:r>
              <a:rPr lang="en-US" altLang="ja-JP" sz="3200" dirty="0" smtClean="0"/>
              <a:t>(1-2d.c)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四角形を描いてみましょう。</a:t>
            </a:r>
            <a:endParaRPr lang="en-US" altLang="ja-JP" dirty="0" smtClean="0"/>
          </a:p>
          <a:p>
            <a:r>
              <a:rPr lang="ja-JP" altLang="en-US" dirty="0" smtClean="0"/>
              <a:t>色を変えてみましょう。</a:t>
            </a:r>
            <a:endParaRPr lang="en-US" altLang="ja-JP" dirty="0" smtClean="0"/>
          </a:p>
          <a:p>
            <a:r>
              <a:rPr lang="ja-JP" altLang="en-US" dirty="0" smtClean="0"/>
              <a:t>モードを「</a:t>
            </a:r>
            <a:r>
              <a:rPr lang="en-US" altLang="ja-JP" dirty="0" smtClean="0"/>
              <a:t>GL_LINE_LOOP</a:t>
            </a:r>
            <a:r>
              <a:rPr lang="ja-JP" altLang="en-US" dirty="0" smtClean="0"/>
              <a:t>」にしてみましょう。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14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幾何変換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平行移動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glTranslatef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ja-JP" dirty="0" err="1" smtClean="0"/>
              <a:t>t</a:t>
            </a:r>
            <a:r>
              <a:rPr lang="en-US" altLang="ja-JP" sz="1400" dirty="0" err="1" smtClean="0"/>
              <a:t>x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</a:t>
            </a:r>
            <a:r>
              <a:rPr lang="en-US" altLang="ja-JP" sz="1400" dirty="0" err="1" smtClean="0"/>
              <a:t>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</a:t>
            </a:r>
            <a:r>
              <a:rPr lang="en-US" altLang="ja-JP" sz="1400" dirty="0" err="1" smtClean="0"/>
              <a:t>z</a:t>
            </a:r>
            <a:r>
              <a:rPr lang="ja-JP" altLang="en-US" dirty="0" smtClean="0"/>
              <a:t>は各軸方向の移動量</a:t>
            </a:r>
            <a:endParaRPr lang="en-US" altLang="ja-JP" dirty="0" smtClean="0"/>
          </a:p>
          <a:p>
            <a:r>
              <a:rPr lang="ja-JP" altLang="en-US" dirty="0" smtClean="0"/>
              <a:t>回転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glRotatef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(angle, x, y, z);</a:t>
            </a:r>
          </a:p>
          <a:p>
            <a:pPr lvl="1">
              <a:buNone/>
            </a:pPr>
            <a:r>
              <a:rPr lang="en-US" altLang="ja-JP" dirty="0" smtClean="0"/>
              <a:t>angle</a:t>
            </a:r>
            <a:r>
              <a:rPr lang="ja-JP" altLang="en-US" dirty="0" smtClean="0"/>
              <a:t>は回転角度</a:t>
            </a:r>
            <a:r>
              <a:rPr lang="en-US" altLang="ja-JP" dirty="0" smtClean="0"/>
              <a:t>(</a:t>
            </a:r>
            <a:r>
              <a:rPr lang="ja-JP" altLang="en-US" dirty="0" smtClean="0"/>
              <a:t>反時計回り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x,y,z</a:t>
            </a:r>
            <a:r>
              <a:rPr lang="ja-JP" altLang="en-US" dirty="0" smtClean="0"/>
              <a:t>は回転軸のベクトル</a:t>
            </a:r>
            <a:endParaRPr lang="en-US" altLang="ja-JP" dirty="0" smtClean="0"/>
          </a:p>
          <a:p>
            <a:r>
              <a:rPr lang="ja-JP" altLang="en-US" dirty="0" smtClean="0"/>
              <a:t>拡大縮小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glScalef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ja-JP" dirty="0" err="1" smtClean="0"/>
              <a:t>s</a:t>
            </a:r>
            <a:r>
              <a:rPr lang="en-US" altLang="ja-JP" sz="1200" dirty="0" err="1" smtClean="0"/>
              <a:t>x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</a:t>
            </a:r>
            <a:r>
              <a:rPr lang="en-US" altLang="ja-JP" sz="1200" dirty="0" err="1" smtClean="0"/>
              <a:t>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</a:t>
            </a:r>
            <a:r>
              <a:rPr lang="en-US" altLang="ja-JP" sz="1200" dirty="0" err="1" smtClean="0"/>
              <a:t>z</a:t>
            </a:r>
            <a:r>
              <a:rPr lang="ja-JP" altLang="en-US" dirty="0" smtClean="0"/>
              <a:t>は各軸方向の拡大率</a:t>
            </a:r>
            <a:r>
              <a:rPr lang="en-US" altLang="ja-JP" dirty="0" smtClean="0"/>
              <a:t>(</a:t>
            </a:r>
            <a:r>
              <a:rPr lang="ja-JP" altLang="en-US" dirty="0" smtClean="0"/>
              <a:t>マイナスで反転</a:t>
            </a:r>
            <a:r>
              <a:rPr lang="en-US" altLang="ja-JP" dirty="0" smtClean="0"/>
              <a:t>)</a:t>
            </a:r>
          </a:p>
          <a:p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15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例</a:t>
            </a:r>
            <a:r>
              <a:rPr lang="en-US" altLang="ja-JP" sz="4000" dirty="0" smtClean="0"/>
              <a:t>:3</a:t>
            </a:r>
            <a:r>
              <a:rPr lang="ja-JP" altLang="en-US" sz="4000" dirty="0" smtClean="0"/>
              <a:t>次元図形の描画 </a:t>
            </a:r>
            <a:r>
              <a:rPr lang="en-US" altLang="ja-JP" sz="3200" dirty="0" smtClean="0"/>
              <a:t>(2-3d.c)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透視投影に設定</a:t>
            </a:r>
            <a:endParaRPr lang="en-US" altLang="ja-JP" dirty="0" smtClean="0"/>
          </a:p>
          <a:p>
            <a:pPr lvl="1">
              <a:buNone/>
            </a:pPr>
            <a:r>
              <a:rPr lang="fr-FR" altLang="ja-JP" sz="2400" dirty="0" smtClean="0">
                <a:latin typeface="Courier New" pitchFamily="49" charset="0"/>
                <a:cs typeface="Courier New" pitchFamily="49" charset="0"/>
              </a:rPr>
              <a:t>glMatrixMode(GL_PROJECTION);</a:t>
            </a:r>
          </a:p>
          <a:p>
            <a:pPr lvl="1">
              <a:buNone/>
            </a:pPr>
            <a:r>
              <a:rPr lang="fr-FR" altLang="ja-JP" sz="2400" dirty="0" smtClean="0">
                <a:latin typeface="Courier New" pitchFamily="49" charset="0"/>
                <a:cs typeface="Courier New" pitchFamily="49" charset="0"/>
              </a:rPr>
              <a:t>glLoadIdentity();</a:t>
            </a:r>
          </a:p>
          <a:p>
            <a:pPr lvl="1">
              <a:buNone/>
            </a:pPr>
            <a:r>
              <a:rPr lang="fr-FR" altLang="ja-JP" sz="2400" dirty="0" smtClean="0">
                <a:latin typeface="Courier New" pitchFamily="49" charset="0"/>
                <a:cs typeface="Courier New" pitchFamily="49" charset="0"/>
              </a:rPr>
              <a:t>gluPerspective(45.0, 1.0, 2.0, 10.0);</a:t>
            </a:r>
          </a:p>
          <a:p>
            <a:pPr lvl="1">
              <a:buNone/>
            </a:pPr>
            <a:endParaRPr lang="en-US" altLang="ja-JP" sz="800" dirty="0" smtClean="0"/>
          </a:p>
          <a:p>
            <a:r>
              <a:rPr lang="en-US" altLang="ja-JP" dirty="0" smtClean="0"/>
              <a:t>z</a:t>
            </a:r>
            <a:r>
              <a:rPr lang="ja-JP" altLang="en-US" dirty="0" smtClean="0"/>
              <a:t>方向に移動</a:t>
            </a:r>
            <a:r>
              <a:rPr lang="en-US" altLang="ja-JP" dirty="0" smtClean="0"/>
              <a:t>&amp;30</a:t>
            </a:r>
            <a:r>
              <a:rPr lang="ja-JP" altLang="en-US" dirty="0" smtClean="0"/>
              <a:t>度回転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glTranslatef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(0.0, 0.0, -4.0);</a:t>
            </a:r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glRotatef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(30.0, 1.0, 1.0, 0.0);</a:t>
            </a:r>
          </a:p>
          <a:p>
            <a:pPr lvl="1">
              <a:buNone/>
            </a:pPr>
            <a:endParaRPr lang="en-US" altLang="ja-JP" sz="800" dirty="0" smtClean="0"/>
          </a:p>
          <a:p>
            <a:r>
              <a:rPr lang="ja-JP" altLang="en-US" dirty="0" smtClean="0"/>
              <a:t>立方体を描画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glColor3f(1.0, 1.0, 1.0);</a:t>
            </a:r>
          </a:p>
          <a:p>
            <a:pPr lvl="1">
              <a:buNone/>
            </a:pP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glutWireCube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(1.0);</a:t>
            </a:r>
          </a:p>
          <a:p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16</a:t>
            </a:fld>
            <a:endParaRPr lang="ja-JP" altLang="en-US"/>
          </a:p>
        </p:txBody>
      </p:sp>
      <p:pic>
        <p:nvPicPr>
          <p:cNvPr id="5" name="図 4" descr="2-3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3212976"/>
            <a:ext cx="2777490" cy="3008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  <a:r>
              <a:rPr lang="en-US" altLang="ja-JP" sz="4000" dirty="0" smtClean="0"/>
              <a:t>:3</a:t>
            </a:r>
            <a:r>
              <a:rPr lang="ja-JP" altLang="en-US" sz="4000" dirty="0" smtClean="0"/>
              <a:t>次元図形の描画 </a:t>
            </a:r>
            <a:r>
              <a:rPr lang="en-US" altLang="ja-JP" sz="3200" dirty="0" smtClean="0"/>
              <a:t>(2-3d.c)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err="1" smtClean="0"/>
              <a:t>x,y,z</a:t>
            </a:r>
            <a:r>
              <a:rPr lang="ja-JP" altLang="en-US" dirty="0" smtClean="0"/>
              <a:t>方向をそれぞれ「</a:t>
            </a:r>
            <a:r>
              <a:rPr lang="en-US" altLang="ja-JP" dirty="0" smtClean="0"/>
              <a:t>1.5</a:t>
            </a:r>
            <a:r>
              <a:rPr lang="ja-JP" altLang="en-US" dirty="0" smtClean="0"/>
              <a:t>倍」に拡大しましょう。</a:t>
            </a:r>
            <a:endParaRPr lang="en-US" altLang="ja-JP" dirty="0" smtClean="0"/>
          </a:p>
          <a:p>
            <a:r>
              <a:rPr lang="ja-JP" altLang="en-US" dirty="0" smtClean="0"/>
              <a:t>立方体の代わりに、ティーポットを描画してみましょう。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glutWireTeapot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(1.0);  </a:t>
            </a:r>
            <a:r>
              <a:rPr lang="en-US" altLang="ja-JP" dirty="0" smtClean="0"/>
              <a:t>// </a:t>
            </a:r>
            <a:r>
              <a:rPr lang="ja-JP" altLang="en-US" dirty="0" smtClean="0"/>
              <a:t>引数はサイズ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17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隠面処理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Z</a:t>
            </a:r>
            <a:r>
              <a:rPr lang="ja-JP" altLang="en-US" dirty="0" smtClean="0"/>
              <a:t>バッファ法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視点～物体までの距離が最も近い可視面を描画</a:t>
            </a:r>
            <a:endParaRPr lang="en-US" altLang="ja-JP" dirty="0" smtClean="0"/>
          </a:p>
          <a:p>
            <a:r>
              <a:rPr lang="en-US" altLang="ja-JP" dirty="0" smtClean="0"/>
              <a:t>Z</a:t>
            </a:r>
            <a:r>
              <a:rPr lang="ja-JP" altLang="en-US" dirty="0" smtClean="0"/>
              <a:t>バッファ利用の宣言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glutInitDisplayMode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(GLUT_RGBA|</a:t>
            </a:r>
            <a:r>
              <a:rPr lang="en-US" altLang="ja-JP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GLUT_DEPTH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ja-JP" dirty="0" smtClean="0"/>
              <a:t>Z</a:t>
            </a:r>
            <a:r>
              <a:rPr lang="ja-JP" altLang="en-US" dirty="0" smtClean="0"/>
              <a:t>バッファの初期化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(GL_COLOR_BUFFER_BIT|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GL_DEPTH_BUFFER_BIT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ja-JP" altLang="en-US" dirty="0" smtClean="0"/>
              <a:t>隠面処理の有効範囲の指定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(GL_DEPTH_TEST); 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～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glDisable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(GL_DEPTH_TEST);</a:t>
            </a:r>
            <a:endParaRPr lang="ja-JP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18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アジェンダ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OpenGL</a:t>
            </a:r>
            <a:r>
              <a:rPr lang="ja-JP" altLang="en-US" dirty="0" smtClean="0"/>
              <a:t>とは</a:t>
            </a:r>
            <a:r>
              <a:rPr lang="en-US" altLang="ja-JP" dirty="0" smtClean="0"/>
              <a:t>?</a:t>
            </a:r>
          </a:p>
          <a:p>
            <a:r>
              <a:rPr lang="ja-JP" altLang="en-US" dirty="0" smtClean="0"/>
              <a:t>図形の描画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投影法</a:t>
            </a:r>
            <a:endParaRPr lang="en-US" altLang="ja-JP" dirty="0" smtClean="0"/>
          </a:p>
          <a:p>
            <a:r>
              <a:rPr lang="ja-JP" altLang="en-US" dirty="0" smtClean="0"/>
              <a:t>イベント処理</a:t>
            </a:r>
            <a:endParaRPr lang="en-US" altLang="ja-JP" dirty="0" smtClean="0"/>
          </a:p>
          <a:p>
            <a:r>
              <a:rPr lang="ja-JP" altLang="en-US" dirty="0" smtClean="0"/>
              <a:t>アニメーション</a:t>
            </a:r>
            <a:endParaRPr lang="en-US" altLang="ja-JP" dirty="0" smtClean="0"/>
          </a:p>
          <a:p>
            <a:r>
              <a:rPr lang="ja-JP" altLang="en-US" dirty="0" smtClean="0"/>
              <a:t>シェーディング</a:t>
            </a:r>
            <a:endParaRPr lang="en-US" altLang="ja-JP" dirty="0" smtClean="0"/>
          </a:p>
          <a:p>
            <a:r>
              <a:rPr lang="ja-JP" altLang="en-US" dirty="0" smtClean="0"/>
              <a:t>光源設定</a:t>
            </a:r>
            <a:endParaRPr lang="en-US" altLang="ja-JP" dirty="0" smtClean="0"/>
          </a:p>
          <a:p>
            <a:r>
              <a:rPr lang="ja-JP" altLang="en-US" dirty="0" smtClean="0"/>
              <a:t>テクスチャマッピング</a:t>
            </a:r>
            <a:endParaRPr lang="en-US" altLang="ja-JP" dirty="0" smtClean="0"/>
          </a:p>
          <a:p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1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例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隠面処理 </a:t>
            </a:r>
            <a:r>
              <a:rPr lang="en-US" altLang="ja-JP" sz="3200" dirty="0" smtClean="0"/>
              <a:t>(3-depth.c)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宣言、初期化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は略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前述の通り</a:t>
            </a:r>
            <a:r>
              <a:rPr lang="en-US" altLang="ja-JP" dirty="0" smtClean="0"/>
              <a:t>)</a:t>
            </a:r>
            <a:endParaRPr lang="en-US" altLang="ja-JP" sz="400" dirty="0" smtClean="0"/>
          </a:p>
          <a:p>
            <a:r>
              <a:rPr lang="ja-JP" altLang="en-US" dirty="0" smtClean="0"/>
              <a:t>立方体と長方形の描画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err="1" smtClean="0"/>
              <a:t>glEnable</a:t>
            </a:r>
            <a:r>
              <a:rPr lang="en-US" altLang="ja-JP" sz="2400" dirty="0" smtClean="0"/>
              <a:t>(GL_DEPTH_TEST);</a:t>
            </a:r>
          </a:p>
          <a:p>
            <a:pPr lvl="1">
              <a:buNone/>
            </a:pPr>
            <a:r>
              <a:rPr lang="en-US" altLang="ja-JP" sz="2400" dirty="0" smtClean="0"/>
              <a:t>glColor3f(0.0, 1.0, 1.0);</a:t>
            </a:r>
          </a:p>
          <a:p>
            <a:pPr lvl="1">
              <a:buNone/>
            </a:pPr>
            <a:r>
              <a:rPr lang="en-US" altLang="ja-JP" sz="2400" dirty="0" err="1" smtClean="0"/>
              <a:t>glutSolidCube</a:t>
            </a:r>
            <a:r>
              <a:rPr lang="en-US" altLang="ja-JP" sz="2400" dirty="0" smtClean="0"/>
              <a:t>(1.0);</a:t>
            </a:r>
          </a:p>
          <a:p>
            <a:pPr lvl="1">
              <a:buNone/>
            </a:pPr>
            <a:r>
              <a:rPr lang="en-US" altLang="ja-JP" sz="2400" dirty="0" smtClean="0"/>
              <a:t>glColor3f(1.0, 0.0, 0.0);</a:t>
            </a:r>
          </a:p>
          <a:p>
            <a:pPr lvl="1">
              <a:buNone/>
            </a:pPr>
            <a:r>
              <a:rPr lang="en-US" altLang="ja-JP" sz="2400" dirty="0" err="1" smtClean="0"/>
              <a:t>glRectf</a:t>
            </a:r>
            <a:r>
              <a:rPr lang="en-US" altLang="ja-JP" sz="2400" dirty="0" smtClean="0"/>
              <a:t>(-1.5, -0.5, 1.5, 0.5);</a:t>
            </a:r>
          </a:p>
          <a:p>
            <a:pPr lvl="1">
              <a:buNone/>
            </a:pPr>
            <a:r>
              <a:rPr lang="en-US" altLang="ja-JP" sz="2400" dirty="0" err="1" smtClean="0"/>
              <a:t>glDisable</a:t>
            </a:r>
            <a:r>
              <a:rPr lang="en-US" altLang="ja-JP" sz="2400" dirty="0" smtClean="0"/>
              <a:t>(GL_DEPTH_TEST);</a:t>
            </a:r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19</a:t>
            </a:fld>
            <a:endParaRPr lang="ja-JP" altLang="en-US"/>
          </a:p>
        </p:txBody>
      </p:sp>
      <p:pic>
        <p:nvPicPr>
          <p:cNvPr id="7" name="図 6" descr="3-3d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3645024"/>
            <a:ext cx="2468880" cy="267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隠面処理 </a:t>
            </a:r>
            <a:r>
              <a:rPr lang="en-US" altLang="ja-JP" sz="3200" dirty="0" smtClean="0"/>
              <a:t>(3-depth.c)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隠面処理を行わないとどう表示されるか、確認しましょう。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20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隠面処理 </a:t>
            </a:r>
            <a:r>
              <a:rPr lang="en-US" altLang="ja-JP" sz="3200" dirty="0" smtClean="0"/>
              <a:t>(3-depth.c)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隠面処理を行わないとどう表示されるか、確認しましょう。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こうなります。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21</a:t>
            </a:fld>
            <a:endParaRPr lang="ja-JP" altLang="en-US"/>
          </a:p>
        </p:txBody>
      </p:sp>
      <p:pic>
        <p:nvPicPr>
          <p:cNvPr id="6" name="図 5" descr="3-3d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3573016"/>
            <a:ext cx="2468880" cy="267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イベント処理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キーボード</a:t>
            </a:r>
            <a:endParaRPr lang="en-US" altLang="ja-JP" dirty="0" smtClean="0"/>
          </a:p>
          <a:p>
            <a:r>
              <a:rPr lang="ja-JP" altLang="en-US" dirty="0" smtClean="0"/>
              <a:t>マウス</a:t>
            </a:r>
            <a:endParaRPr lang="en-US" altLang="ja-JP" dirty="0" smtClean="0"/>
          </a:p>
          <a:p>
            <a:r>
              <a:rPr lang="ja-JP" altLang="en-US" dirty="0" smtClean="0"/>
              <a:t>ウィンドウのリシェープ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22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イベント処理とは</a:t>
            </a:r>
            <a:r>
              <a:rPr lang="en-US" altLang="ja-JP" sz="4000" dirty="0" smtClean="0"/>
              <a:t>?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err="1" smtClean="0"/>
              <a:t>glutMainLoop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でメインループを開始すると、イベントが発生するまで待ち状態になる</a:t>
            </a:r>
            <a:endParaRPr lang="en-US" altLang="ja-JP" dirty="0" smtClean="0"/>
          </a:p>
          <a:p>
            <a:r>
              <a:rPr lang="ja-JP" altLang="en-US" dirty="0" smtClean="0"/>
              <a:t>キーボードやマウスなどのイベントが発生すると、対応するコールバック関数を呼び出す</a:t>
            </a:r>
            <a:endParaRPr lang="en-US" altLang="ja-JP" dirty="0" smtClean="0"/>
          </a:p>
          <a:p>
            <a:r>
              <a:rPr lang="ja-JP" altLang="en-US" dirty="0" smtClean="0"/>
              <a:t>コールバック関数の処理が終わると、再びメインループに戻り、待ち状態になる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23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5157192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初期化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67744" y="4869160"/>
            <a:ext cx="1512168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glutMainLoop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04048" y="4725144"/>
            <a:ext cx="36004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キーイベントのコールバック関数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48" y="5445224"/>
            <a:ext cx="36004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再描画のコールバック関数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88224" y="6021288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3600" dirty="0" smtClean="0"/>
              <a:t>…</a:t>
            </a:r>
            <a:endParaRPr kumimoji="1" lang="ja-JP" altLang="en-US" sz="3600" dirty="0"/>
          </a:p>
        </p:txBody>
      </p:sp>
      <p:cxnSp>
        <p:nvCxnSpPr>
          <p:cNvPr id="12" name="直線矢印コネクタ 11"/>
          <p:cNvCxnSpPr>
            <a:stCxn id="5" idx="3"/>
            <a:endCxn id="7" idx="1"/>
          </p:cNvCxnSpPr>
          <p:nvPr/>
        </p:nvCxnSpPr>
        <p:spPr>
          <a:xfrm>
            <a:off x="1835696" y="5481228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3779912" y="4797152"/>
            <a:ext cx="1224136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779912" y="5517232"/>
            <a:ext cx="122413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23928" y="4653136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キー押下</a:t>
            </a:r>
            <a:endParaRPr kumimoji="1" lang="ja-JP" altLang="en-US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23928" y="52292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再描画要求</a:t>
            </a:r>
            <a:endParaRPr kumimoji="1" lang="ja-JP" altLang="en-US" sz="1400" dirty="0"/>
          </a:p>
        </p:txBody>
      </p:sp>
      <p:cxnSp>
        <p:nvCxnSpPr>
          <p:cNvPr id="36" name="直線矢印コネクタ 35"/>
          <p:cNvCxnSpPr>
            <a:stCxn id="8" idx="1"/>
          </p:cNvCxnSpPr>
          <p:nvPr/>
        </p:nvCxnSpPr>
        <p:spPr>
          <a:xfrm flipH="1">
            <a:off x="3779912" y="4941168"/>
            <a:ext cx="1224136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9" idx="1"/>
          </p:cNvCxnSpPr>
          <p:nvPr/>
        </p:nvCxnSpPr>
        <p:spPr>
          <a:xfrm flipH="1">
            <a:off x="3779912" y="5661248"/>
            <a:ext cx="122413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環状矢印 44"/>
          <p:cNvSpPr/>
          <p:nvPr/>
        </p:nvSpPr>
        <p:spPr>
          <a:xfrm>
            <a:off x="2555776" y="5805264"/>
            <a:ext cx="720080" cy="64807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環状矢印 45"/>
          <p:cNvSpPr/>
          <p:nvPr/>
        </p:nvSpPr>
        <p:spPr>
          <a:xfrm rot="10800000">
            <a:off x="2555776" y="5877272"/>
            <a:ext cx="720080" cy="64807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275856" y="623731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イベントを待つ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キー押下のイベント処理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コールバック関数の登録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glutKeyboardFunc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(callback);</a:t>
            </a:r>
          </a:p>
          <a:p>
            <a:pPr>
              <a:buNone/>
            </a:pPr>
            <a:endParaRPr lang="en-US" altLang="ja-JP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 smtClean="0"/>
              <a:t>コールバック関数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void callback(unsigned char key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>
              <a:buNone/>
            </a:pPr>
            <a:r>
              <a:rPr lang="en-US" altLang="ja-JP" dirty="0" smtClean="0"/>
              <a:t>	key: </a:t>
            </a:r>
            <a:r>
              <a:rPr lang="ja-JP" altLang="en-US" dirty="0" smtClean="0"/>
              <a:t>押されたキーの</a:t>
            </a:r>
            <a:r>
              <a:rPr lang="en-US" altLang="ja-JP" dirty="0" smtClean="0"/>
              <a:t>ASCII</a:t>
            </a:r>
            <a:r>
              <a:rPr lang="ja-JP" altLang="en-US" dirty="0" smtClean="0"/>
              <a:t>コード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マウスポインタの位置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24</a:t>
            </a:fld>
            <a:endParaRPr lang="ja-JP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特殊キー押下のイベント処理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コールバック関数の登録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glutSpecialFunc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(callback);</a:t>
            </a:r>
          </a:p>
          <a:p>
            <a:pPr>
              <a:buNone/>
            </a:pPr>
            <a:endParaRPr lang="en-US" altLang="ja-JP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 smtClean="0"/>
              <a:t>コールバック関数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void callback(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key,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y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dirty="0" smtClean="0"/>
              <a:t>	key: </a:t>
            </a:r>
            <a:r>
              <a:rPr lang="ja-JP" altLang="en-US" dirty="0" smtClean="0"/>
              <a:t>押されたキー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		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GLUT_KEY_F1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～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F12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	GLUT_KEY_(LEFT|RIGHT|UP|DOWN)</a:t>
            </a:r>
          </a:p>
          <a:p>
            <a:pPr>
              <a:buNone/>
            </a:pPr>
            <a:r>
              <a:rPr lang="en-US" altLang="ja-JP" sz="2400" dirty="0" smtClean="0"/>
              <a:t>		…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マウスポインタの位置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25</a:t>
            </a:fld>
            <a:endParaRPr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例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キーイベント処理 </a:t>
            </a:r>
            <a:r>
              <a:rPr lang="en-US" altLang="ja-JP" sz="3200" dirty="0" smtClean="0"/>
              <a:t>(4-key.c)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カーソルキーで回転</a:t>
            </a:r>
            <a:endParaRPr lang="en-US" altLang="ja-JP" sz="400" dirty="0" smtClean="0"/>
          </a:p>
          <a:p>
            <a:r>
              <a:rPr lang="ja-JP" altLang="en-US" dirty="0" smtClean="0"/>
              <a:t>コールバック関数の処理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smtClean="0"/>
              <a:t>switch (key) {</a:t>
            </a:r>
          </a:p>
          <a:p>
            <a:pPr lvl="1">
              <a:buNone/>
            </a:pPr>
            <a:r>
              <a:rPr lang="en-US" altLang="ja-JP" sz="2400" dirty="0" smtClean="0"/>
              <a:t>case GLUT_KEY_LEFT:</a:t>
            </a:r>
          </a:p>
          <a:p>
            <a:pPr lvl="1">
              <a:buNone/>
            </a:pPr>
            <a:r>
              <a:rPr lang="en-US" altLang="ja-JP" sz="2400" dirty="0" smtClean="0"/>
              <a:t>		</a:t>
            </a:r>
            <a:r>
              <a:rPr lang="en-US" altLang="ja-JP" sz="2400" dirty="0" err="1" smtClean="0"/>
              <a:t>glRotatef</a:t>
            </a:r>
            <a:r>
              <a:rPr lang="en-US" altLang="ja-JP" sz="2400" dirty="0" smtClean="0"/>
              <a:t>(-10, 0.0, 1.0, 0.0);</a:t>
            </a:r>
          </a:p>
          <a:p>
            <a:pPr lvl="1">
              <a:buNone/>
            </a:pPr>
            <a:r>
              <a:rPr lang="en-US" altLang="ja-JP" sz="2400" dirty="0" smtClean="0"/>
              <a:t>		break;</a:t>
            </a:r>
          </a:p>
          <a:p>
            <a:pPr lvl="1">
              <a:buNone/>
            </a:pPr>
            <a:r>
              <a:rPr lang="en-US" altLang="ja-JP" sz="2400" dirty="0" smtClean="0"/>
              <a:t>case GLUT_KEY_UP:</a:t>
            </a:r>
          </a:p>
          <a:p>
            <a:pPr lvl="1">
              <a:buNone/>
            </a:pPr>
            <a:r>
              <a:rPr lang="en-US" altLang="ja-JP" sz="2400" dirty="0" smtClean="0"/>
              <a:t>		</a:t>
            </a:r>
            <a:r>
              <a:rPr lang="en-US" altLang="ja-JP" sz="2400" dirty="0" err="1" smtClean="0"/>
              <a:t>glRotatef</a:t>
            </a:r>
            <a:r>
              <a:rPr lang="en-US" altLang="ja-JP" sz="2400" dirty="0" smtClean="0"/>
              <a:t>(-10, 1.0, 0.0, 0.0);</a:t>
            </a:r>
          </a:p>
          <a:p>
            <a:pPr lvl="1">
              <a:buNone/>
            </a:pPr>
            <a:r>
              <a:rPr lang="en-US" altLang="ja-JP" sz="2400" dirty="0" smtClean="0"/>
              <a:t>		break;</a:t>
            </a:r>
          </a:p>
          <a:p>
            <a:pPr lvl="1">
              <a:buNone/>
            </a:pPr>
            <a:r>
              <a:rPr lang="en-US" altLang="ja-JP" sz="2400" dirty="0" smtClean="0"/>
              <a:t>… }</a:t>
            </a:r>
          </a:p>
          <a:p>
            <a:pPr lvl="1">
              <a:buNone/>
            </a:pPr>
            <a:r>
              <a:rPr lang="en-US" altLang="ja-JP" sz="2400" dirty="0" err="1" smtClean="0"/>
              <a:t>glutPostRedisplay</a:t>
            </a:r>
            <a:r>
              <a:rPr lang="en-US" altLang="ja-JP" sz="2400" dirty="0" smtClean="0"/>
              <a:t>();</a:t>
            </a:r>
            <a:endParaRPr lang="ja-JP" altLang="en-US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26</a:t>
            </a:fld>
            <a:endParaRPr lang="ja-JP" altLang="en-US"/>
          </a:p>
        </p:txBody>
      </p:sp>
      <p:pic>
        <p:nvPicPr>
          <p:cNvPr id="9" name="図 8" descr="4-k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3212976"/>
            <a:ext cx="2777490" cy="3008948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>
          <a:xfrm>
            <a:off x="4355976" y="5229200"/>
            <a:ext cx="1080120" cy="504056"/>
          </a:xfrm>
          <a:prstGeom prst="wedgeRectCallout">
            <a:avLst>
              <a:gd name="adj1" fmla="val -172604"/>
              <a:gd name="adj2" fmla="val 105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再描画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キーイベント処理 </a:t>
            </a:r>
            <a:r>
              <a:rPr lang="en-US" altLang="ja-JP" sz="3200" dirty="0" smtClean="0"/>
              <a:t>(4-key.c)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[+]</a:t>
            </a:r>
            <a:r>
              <a:rPr lang="ja-JP" altLang="en-US" dirty="0" smtClean="0"/>
              <a:t>キーで拡大、</a:t>
            </a:r>
            <a:r>
              <a:rPr lang="en-US" altLang="ja-JP" dirty="0" smtClean="0"/>
              <a:t>[-]</a:t>
            </a:r>
            <a:r>
              <a:rPr lang="ja-JP" altLang="en-US" dirty="0" smtClean="0"/>
              <a:t>キーで縮小するようにしてみましょう。</a:t>
            </a:r>
            <a:endParaRPr lang="ja-JP" altLang="en-US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27</a:t>
            </a:fld>
            <a:endParaRPr lang="ja-JP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マウスボタンクリックのイベント処理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コールバック関数の登録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glutMouseFunc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(callback);</a:t>
            </a:r>
          </a:p>
          <a:p>
            <a:pPr>
              <a:buNone/>
            </a:pPr>
            <a:endParaRPr lang="en-US" altLang="ja-JP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 smtClean="0"/>
              <a:t>コールバック関数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void callback(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button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800" dirty="0" smtClean="0"/>
              <a:t>button: 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GLUT_(LEFT|RIGHT|MIDDLE)_BUTTON</a:t>
            </a:r>
          </a:p>
          <a:p>
            <a:pPr>
              <a:buNone/>
            </a:pPr>
            <a:r>
              <a:rPr lang="en-US" altLang="ja-JP" sz="2800" dirty="0" smtClean="0"/>
              <a:t>	state: 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GLUT_(DOWN|UP)</a:t>
            </a:r>
          </a:p>
          <a:p>
            <a:pPr>
              <a:buNone/>
            </a:pPr>
            <a:r>
              <a:rPr lang="en-US" altLang="ja-JP" sz="2800" dirty="0" smtClean="0"/>
              <a:t>	</a:t>
            </a:r>
            <a:r>
              <a:rPr lang="en-US" altLang="ja-JP" sz="2800" dirty="0" err="1" smtClean="0"/>
              <a:t>x,y</a:t>
            </a:r>
            <a:r>
              <a:rPr lang="en-US" altLang="ja-JP" sz="2800" dirty="0" smtClean="0"/>
              <a:t>: </a:t>
            </a:r>
            <a:r>
              <a:rPr lang="ja-JP" altLang="en-US" sz="2800" dirty="0" smtClean="0"/>
              <a:t>マウスポインタの位置</a:t>
            </a: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28</a:t>
            </a:fld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はじめるまえに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err="1" smtClean="0"/>
              <a:t>CentOS</a:t>
            </a:r>
            <a:r>
              <a:rPr lang="ja-JP" altLang="en-US" dirty="0" smtClean="0"/>
              <a:t>を起動し、ログインしてください</a:t>
            </a:r>
            <a:endParaRPr lang="en-US" altLang="ja-JP" dirty="0" smtClean="0"/>
          </a:p>
          <a:p>
            <a:r>
              <a:rPr lang="ja-JP" altLang="en-US" dirty="0" smtClean="0"/>
              <a:t>まずは以下にアクセスしてください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>
                <a:hlinkClick r:id="rId2"/>
              </a:rPr>
              <a:t>http://db2.ertl.jp:1280/dtf/</a:t>
            </a:r>
            <a:endParaRPr lang="en-US" altLang="ja-JP" dirty="0" smtClean="0"/>
          </a:p>
          <a:p>
            <a:r>
              <a:rPr lang="ja-JP" altLang="en-US" dirty="0" smtClean="0"/>
              <a:t>このプレゼン資料は以下に、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>
                <a:hlinkClick r:id="rId3"/>
              </a:rPr>
              <a:t>http://db2.ertl.jp:1280/dtf/PPT/</a:t>
            </a:r>
            <a:endParaRPr lang="en-US" altLang="ja-JP" dirty="0" smtClean="0"/>
          </a:p>
          <a:p>
            <a:r>
              <a:rPr lang="ja-JP" altLang="en-US" dirty="0" smtClean="0"/>
              <a:t>演習で使うソースコードは以下に、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>
                <a:hlinkClick r:id="rId4"/>
              </a:rPr>
              <a:t>http://db2.ertl.jp:1280/dtf/opengl/</a:t>
            </a:r>
            <a:endParaRPr lang="en-US" altLang="ja-JP" dirty="0" smtClean="0"/>
          </a:p>
          <a:p>
            <a:r>
              <a:rPr lang="ja-JP" altLang="en-US" dirty="0" smtClean="0"/>
              <a:t>あります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2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マウスドラッグのイベント処理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コールバック関数の登録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glutMotionFunc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(callback);</a:t>
            </a:r>
          </a:p>
          <a:p>
            <a:pPr>
              <a:buNone/>
            </a:pPr>
            <a:endParaRPr lang="en-US" altLang="ja-JP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 smtClean="0"/>
              <a:t>コールバック関数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void callback(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>
              <a:buNone/>
            </a:pPr>
            <a:r>
              <a:rPr lang="en-US" altLang="ja-JP" dirty="0" smtClean="0"/>
              <a:t> </a:t>
            </a:r>
            <a:r>
              <a:rPr lang="en-US" altLang="ja-JP" sz="2800" dirty="0" smtClean="0"/>
              <a:t>	</a:t>
            </a:r>
            <a:r>
              <a:rPr lang="en-US" altLang="ja-JP" sz="2800" dirty="0" err="1" smtClean="0"/>
              <a:t>x,y</a:t>
            </a:r>
            <a:r>
              <a:rPr lang="en-US" altLang="ja-JP" sz="2800" dirty="0" smtClean="0"/>
              <a:t>: </a:t>
            </a:r>
            <a:r>
              <a:rPr lang="ja-JP" altLang="en-US" sz="2800" dirty="0" smtClean="0"/>
              <a:t>マウスポインタの位置</a:t>
            </a: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29</a:t>
            </a:fld>
            <a:endParaRPr lang="ja-JP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ウィンドウリシェープのイベント処理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コールバック関数の登録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glutReshapeFunc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(callback);</a:t>
            </a:r>
          </a:p>
          <a:p>
            <a:pPr>
              <a:buNone/>
            </a:pPr>
            <a:endParaRPr lang="en-US" altLang="ja-JP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 smtClean="0"/>
              <a:t>コールバック関数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void callback(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width,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height)</a:t>
            </a:r>
          </a:p>
          <a:p>
            <a:pPr>
              <a:buNone/>
            </a:pPr>
            <a:r>
              <a:rPr lang="en-US" altLang="ja-JP" dirty="0" smtClean="0"/>
              <a:t> </a:t>
            </a:r>
            <a:r>
              <a:rPr lang="en-US" altLang="ja-JP" sz="2800" dirty="0" smtClean="0"/>
              <a:t>	width, height: </a:t>
            </a:r>
            <a:r>
              <a:rPr lang="ja-JP" altLang="en-US" sz="2800" dirty="0" smtClean="0"/>
              <a:t>ウィンドウサイズ</a:t>
            </a: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30</a:t>
            </a:fld>
            <a:endParaRPr lang="ja-JP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アニメーション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イベントがないとき、</a:t>
            </a:r>
            <a:r>
              <a:rPr lang="en-US" altLang="ja-JP" dirty="0" smtClean="0"/>
              <a:t>callback</a:t>
            </a:r>
            <a:r>
              <a:rPr lang="ja-JP" altLang="en-US" dirty="0" smtClean="0"/>
              <a:t>関数を繰り返し呼ぶ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glutIdleFunc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(callback);</a:t>
            </a:r>
          </a:p>
          <a:p>
            <a:pPr lvl="1">
              <a:buNone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	void callback(void)</a:t>
            </a:r>
          </a:p>
          <a:p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31</a:t>
            </a:fld>
            <a:endParaRPr lang="ja-JP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ダブルバッファ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ちらつきを防ぐため、裏のバッファに描画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描画が終わったら、表のバッファとスワップ</a:t>
            </a:r>
            <a:endParaRPr lang="en-US" altLang="ja-JP" dirty="0" smtClean="0"/>
          </a:p>
          <a:p>
            <a:r>
              <a:rPr lang="ja-JP" altLang="en-US" dirty="0" smtClean="0"/>
              <a:t>宣言</a:t>
            </a:r>
            <a:endParaRPr lang="en-US" altLang="ja-JP" dirty="0" smtClean="0"/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glutInitDisplayMode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(GLUT_RGBA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altLang="ja-JP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GLUT_DOUBLE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ja-JP" altLang="en-US" dirty="0" smtClean="0"/>
              <a:t>バッファのスワップ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glutSwapBuffers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ja-JP" sz="2800" dirty="0" smtClean="0"/>
              <a:t>	</a:t>
            </a:r>
            <a:r>
              <a:rPr lang="en-US" altLang="ja-JP" sz="2000" dirty="0" smtClean="0"/>
              <a:t>※ </a:t>
            </a:r>
            <a:r>
              <a:rPr lang="ja-JP" altLang="en-US" sz="2000" dirty="0" smtClean="0"/>
              <a:t>内部で </a:t>
            </a:r>
            <a:r>
              <a:rPr lang="en-US" altLang="ja-JP" sz="2000" dirty="0" err="1" smtClean="0"/>
              <a:t>glFlush</a:t>
            </a:r>
            <a:r>
              <a:rPr lang="en-US" altLang="ja-JP" sz="2000" dirty="0" smtClean="0"/>
              <a:t>()</a:t>
            </a:r>
            <a:r>
              <a:rPr lang="ja-JP" altLang="en-US" sz="2000" dirty="0" smtClean="0"/>
              <a:t> が呼ばれる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32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932040" y="4221088"/>
            <a:ext cx="1296144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932040" y="4365104"/>
            <a:ext cx="129614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932040" y="5445224"/>
            <a:ext cx="129614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マイル 7"/>
          <p:cNvSpPr/>
          <p:nvPr/>
        </p:nvSpPr>
        <p:spPr>
          <a:xfrm>
            <a:off x="5508104" y="4581128"/>
            <a:ext cx="576064" cy="432048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太陽 8"/>
          <p:cNvSpPr/>
          <p:nvPr/>
        </p:nvSpPr>
        <p:spPr>
          <a:xfrm>
            <a:off x="5004048" y="4509120"/>
            <a:ext cx="288032" cy="288032"/>
          </a:xfrm>
          <a:prstGeom prst="su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マイル 9"/>
          <p:cNvSpPr/>
          <p:nvPr/>
        </p:nvSpPr>
        <p:spPr>
          <a:xfrm>
            <a:off x="5436096" y="5589240"/>
            <a:ext cx="576064" cy="432048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太陽 10"/>
          <p:cNvSpPr/>
          <p:nvPr/>
        </p:nvSpPr>
        <p:spPr>
          <a:xfrm>
            <a:off x="5004048" y="5589240"/>
            <a:ext cx="288032" cy="288032"/>
          </a:xfrm>
          <a:prstGeom prst="su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 rot="19431580">
            <a:off x="4680446" y="5998197"/>
            <a:ext cx="50405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55776" y="6093296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裏のバッファに描画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7164288" y="4221088"/>
            <a:ext cx="1296144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164288" y="4365104"/>
            <a:ext cx="129614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164288" y="5445224"/>
            <a:ext cx="129614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柱 20"/>
          <p:cNvSpPr/>
          <p:nvPr/>
        </p:nvSpPr>
        <p:spPr>
          <a:xfrm>
            <a:off x="5292080" y="5877272"/>
            <a:ext cx="360040" cy="36004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/>
          <p:cNvSpPr/>
          <p:nvPr/>
        </p:nvSpPr>
        <p:spPr>
          <a:xfrm>
            <a:off x="7668344" y="4509120"/>
            <a:ext cx="576064" cy="432048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太陽 22"/>
          <p:cNvSpPr/>
          <p:nvPr/>
        </p:nvSpPr>
        <p:spPr>
          <a:xfrm>
            <a:off x="7236296" y="4509120"/>
            <a:ext cx="288032" cy="288032"/>
          </a:xfrm>
          <a:prstGeom prst="su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柱 23"/>
          <p:cNvSpPr/>
          <p:nvPr/>
        </p:nvSpPr>
        <p:spPr>
          <a:xfrm>
            <a:off x="7524328" y="4797152"/>
            <a:ext cx="360040" cy="36004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マイル 24"/>
          <p:cNvSpPr/>
          <p:nvPr/>
        </p:nvSpPr>
        <p:spPr>
          <a:xfrm>
            <a:off x="7740352" y="5661248"/>
            <a:ext cx="576064" cy="432048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太陽 25"/>
          <p:cNvSpPr/>
          <p:nvPr/>
        </p:nvSpPr>
        <p:spPr>
          <a:xfrm>
            <a:off x="7236296" y="5589240"/>
            <a:ext cx="288032" cy="288032"/>
          </a:xfrm>
          <a:prstGeom prst="su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6444208" y="5085184"/>
            <a:ext cx="504056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方向矢印 27"/>
          <p:cNvSpPr/>
          <p:nvPr/>
        </p:nvSpPr>
        <p:spPr>
          <a:xfrm rot="18892620">
            <a:off x="8132083" y="4819158"/>
            <a:ext cx="827584" cy="864096"/>
          </a:xfrm>
          <a:prstGeom prst="left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532440" y="2924944"/>
            <a:ext cx="461665" cy="18315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バッファのスワップ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例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アニメーション </a:t>
            </a:r>
            <a:r>
              <a:rPr lang="en-US" altLang="ja-JP" sz="3200" dirty="0" smtClean="0"/>
              <a:t>(5-anim.c)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描画の最後でバッファスワップ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glutSwapBuffers</a:t>
            </a:r>
            <a:r>
              <a:rPr lang="en-US" altLang="ja-JP" dirty="0" smtClean="0"/>
              <a:t>();</a:t>
            </a:r>
          </a:p>
          <a:p>
            <a:r>
              <a:rPr lang="ja-JP" altLang="en-US" dirty="0" smtClean="0"/>
              <a:t>アイドルのコールバック関数で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回転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glRotatef</a:t>
            </a:r>
            <a:r>
              <a:rPr lang="en-US" altLang="ja-JP" dirty="0" smtClean="0"/>
              <a:t>(0.1, 1.0, 0.5, 0.2);</a:t>
            </a:r>
          </a:p>
          <a:p>
            <a:pPr lvl="1">
              <a:buNone/>
            </a:pPr>
            <a:r>
              <a:rPr lang="en-US" altLang="ja-JP" dirty="0" err="1" smtClean="0"/>
              <a:t>glutPostRedisplay</a:t>
            </a:r>
            <a:r>
              <a:rPr lang="en-US" altLang="ja-JP" dirty="0" smtClean="0"/>
              <a:t>();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33</a:t>
            </a:fld>
            <a:endParaRPr lang="ja-JP" altLang="en-US"/>
          </a:p>
        </p:txBody>
      </p:sp>
      <p:pic>
        <p:nvPicPr>
          <p:cNvPr id="7" name="図 6" descr="5-ani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620688"/>
            <a:ext cx="2468880" cy="2674620"/>
          </a:xfrm>
          <a:prstGeom prst="rect">
            <a:avLst/>
          </a:prstGeom>
        </p:spPr>
      </p:pic>
      <p:pic>
        <p:nvPicPr>
          <p:cNvPr id="8" name="図 7" descr="5-anim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429000"/>
            <a:ext cx="246888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アニメーション </a:t>
            </a:r>
            <a:r>
              <a:rPr lang="en-US" altLang="ja-JP" sz="3200" dirty="0" smtClean="0"/>
              <a:t>(5-anim.c)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マウスの左ボタンと右ボタンで回転方向を変えてみましょう。</a:t>
            </a:r>
            <a:endParaRPr lang="en-US" altLang="ja-JP" dirty="0" smtClean="0"/>
          </a:p>
          <a:p>
            <a:r>
              <a:rPr lang="ja-JP" altLang="en-US" dirty="0" smtClean="0"/>
              <a:t>マウスの押された位置によって回転スピードを変えてみましょう。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34</a:t>
            </a:fld>
            <a:endParaRPr lang="ja-JP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陰影をつける処理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反射成分から輝度を求める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683568" y="4869160"/>
            <a:ext cx="24482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シェーディング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35</a:t>
            </a:fld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83568" y="4869160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1907704" y="3356992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619672" y="2924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法線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568" y="2924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入射光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1115616" y="3356992"/>
            <a:ext cx="792088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1907704" y="4437112"/>
            <a:ext cx="144016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1907704" y="4517504"/>
            <a:ext cx="296416" cy="351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1907704" y="4725144"/>
            <a:ext cx="36004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547664" y="4725144"/>
            <a:ext cx="36004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 flipV="1">
            <a:off x="1619672" y="4581128"/>
            <a:ext cx="28803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 flipV="1">
            <a:off x="1835696" y="4437112"/>
            <a:ext cx="7200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331640" y="522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拡散反射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3275856" y="4869160"/>
            <a:ext cx="24482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3275856" y="4869160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4499992" y="3356992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211960" y="2924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法線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75856" y="2924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入射光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3707904" y="3356992"/>
            <a:ext cx="792088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499992" y="4077072"/>
            <a:ext cx="288032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4499992" y="3356992"/>
            <a:ext cx="792088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4499992" y="4221088"/>
            <a:ext cx="50405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V="1">
            <a:off x="4499992" y="4437112"/>
            <a:ext cx="7200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4499992" y="4581128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3923928" y="522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鏡面反射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5868144" y="4869160"/>
            <a:ext cx="24482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5868144" y="4869160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7092280" y="3356992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804248" y="2924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法線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68344" y="3284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環境光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/>
          <p:nvPr/>
        </p:nvCxnSpPr>
        <p:spPr>
          <a:xfrm flipV="1">
            <a:off x="7092280" y="3645024"/>
            <a:ext cx="432048" cy="12241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V="1">
            <a:off x="7092280" y="3933056"/>
            <a:ext cx="936104" cy="93610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V="1">
            <a:off x="7092280" y="4437112"/>
            <a:ext cx="1152128" cy="4320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 flipV="1">
            <a:off x="6012160" y="4437112"/>
            <a:ext cx="1080120" cy="4320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 flipH="1" flipV="1">
            <a:off x="6300192" y="4005064"/>
            <a:ext cx="792088" cy="8640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 flipV="1">
            <a:off x="6673974" y="3645024"/>
            <a:ext cx="418306" cy="122413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6444208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環境光反射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光源を有効にする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GL_LIGHTx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altLang="ja-JP" dirty="0" smtClean="0"/>
              <a:t>// x: 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7</a:t>
            </a:r>
            <a:r>
              <a:rPr lang="ja-JP" altLang="en-US" dirty="0" smtClean="0"/>
              <a:t>の</a:t>
            </a:r>
            <a:r>
              <a:rPr lang="en-US" altLang="ja-JP" dirty="0" smtClean="0"/>
              <a:t>8</a:t>
            </a:r>
            <a:r>
              <a:rPr lang="ja-JP" altLang="en-US" dirty="0" smtClean="0"/>
              <a:t>個あり</a:t>
            </a:r>
            <a:endParaRPr lang="en-US" altLang="ja-JP" dirty="0" smtClean="0"/>
          </a:p>
          <a:p>
            <a:r>
              <a:rPr lang="ja-JP" altLang="en-US" dirty="0" smtClean="0"/>
              <a:t>法線ベクトルの設定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glNormal3f(x, y, z);</a:t>
            </a:r>
          </a:p>
          <a:p>
            <a:pPr lvl="1">
              <a:buNone/>
            </a:pPr>
            <a:r>
              <a:rPr lang="en-US" altLang="ja-JP" dirty="0" err="1" smtClean="0"/>
              <a:t>x,y,z</a:t>
            </a:r>
            <a:r>
              <a:rPr lang="ja-JP" altLang="en-US" dirty="0" smtClean="0"/>
              <a:t>の長さを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にするか、下記で囲む必要あり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(GL_NORMALIZE);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～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glDisable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(GL_NORMALIZE);</a:t>
            </a:r>
          </a:p>
          <a:p>
            <a:r>
              <a:rPr lang="ja-JP" altLang="en-US" dirty="0" smtClean="0"/>
              <a:t>シェーディング処理の範囲の指定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(GL_LIGHTING);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～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glDisable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(GL_LIGHTING);</a:t>
            </a:r>
          </a:p>
          <a:p>
            <a:pPr lvl="1">
              <a:buNone/>
            </a:pPr>
            <a:endParaRPr lang="en-US" altLang="ja-JP" sz="2400" dirty="0" smtClean="0"/>
          </a:p>
          <a:p>
            <a:endParaRPr lang="ja-JP" altLang="en-US" dirty="0" smtClean="0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シェーディングの設定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36</a:t>
            </a:fld>
            <a:endParaRPr lang="ja-JP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拡散反射成分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float values[] =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{R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G, B,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A};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それぞれ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0.0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～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1.0</a:t>
            </a:r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glMaterialfv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(GL_(FRONT|BACK|…), 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GL_DIFFUSE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values);</a:t>
            </a:r>
          </a:p>
          <a:p>
            <a:r>
              <a:rPr lang="ja-JP" altLang="en-US" dirty="0" smtClean="0"/>
              <a:t>鏡面反射成分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float values[] = { R, G, B, A }; // </a:t>
            </a:r>
            <a:r>
              <a:rPr lang="ja-JP" altLang="en-US" sz="1800" dirty="0" smtClean="0">
                <a:latin typeface="Courier New" pitchFamily="49" charset="0"/>
                <a:cs typeface="Courier New" pitchFamily="49" charset="0"/>
              </a:rPr>
              <a:t>それぞれ 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0.0</a:t>
            </a:r>
            <a:r>
              <a:rPr lang="ja-JP" altLang="en-US" sz="1800" dirty="0" smtClean="0">
                <a:latin typeface="Courier New" pitchFamily="49" charset="0"/>
                <a:cs typeface="Courier New" pitchFamily="49" charset="0"/>
              </a:rPr>
              <a:t>～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1.0</a:t>
            </a:r>
          </a:p>
          <a:p>
            <a:pPr lvl="1">
              <a:buNone/>
            </a:pP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glMaterialfv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(GL_(FRONT|BACK|…), </a:t>
            </a:r>
            <a:r>
              <a:rPr lang="en-US" altLang="ja-JP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GL_SPECULAR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values);</a:t>
            </a:r>
          </a:p>
          <a:p>
            <a:pPr lvl="1">
              <a:buNone/>
            </a:pP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glMaterialf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(GL_(FRONT|BACK|…), </a:t>
            </a:r>
            <a:r>
              <a:rPr lang="en-US" altLang="ja-JP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GL_SHININESS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value);</a:t>
            </a:r>
          </a:p>
          <a:p>
            <a:pPr lvl="1">
              <a:buNone/>
            </a:pPr>
            <a:r>
              <a:rPr lang="ja-JP" altLang="en-US" sz="2400" dirty="0" smtClean="0"/>
              <a:t>  </a:t>
            </a:r>
            <a:r>
              <a:rPr lang="en-US" altLang="ja-JP" sz="2400" dirty="0" smtClean="0"/>
              <a:t>// </a:t>
            </a:r>
            <a:r>
              <a:rPr lang="ja-JP" altLang="en-US" sz="2400" dirty="0" smtClean="0"/>
              <a:t>鏡面反射光の鋭さ</a:t>
            </a:r>
            <a:r>
              <a:rPr lang="en-US" altLang="ja-JP" sz="2400" dirty="0" smtClean="0"/>
              <a:t>(value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0.0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128.0)</a:t>
            </a:r>
          </a:p>
          <a:p>
            <a:r>
              <a:rPr lang="ja-JP" altLang="en-US" dirty="0" smtClean="0"/>
              <a:t>環境光反射成分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float values[] =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{R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G, B,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A};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それぞれ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0.0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～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1.0</a:t>
            </a:r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glMaterialfv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(GL_(FRONT|BACK|…), 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GL_AMBIENT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values);</a:t>
            </a:r>
          </a:p>
          <a:p>
            <a:pPr lvl="1">
              <a:buNone/>
            </a:pPr>
            <a:endParaRPr lang="ja-JP" altLang="en-US" dirty="0" smtClean="0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表面属性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37</a:t>
            </a:fld>
            <a:endParaRPr lang="ja-JP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フラットシェーディング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glShadeModel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GL_FLAT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ja-JP" altLang="en-US" dirty="0" smtClean="0"/>
              <a:t>スムースシェーディング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glShadeModel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GL_SMOOTH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ja-JP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シェーディングの種類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38</a:t>
            </a:fld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OpenGL</a:t>
            </a:r>
            <a:r>
              <a:rPr lang="ja-JP" altLang="en-US" sz="4000" dirty="0" smtClean="0"/>
              <a:t>とは</a:t>
            </a:r>
            <a:r>
              <a:rPr lang="en-US" altLang="ja-JP" sz="4000" dirty="0" smtClean="0"/>
              <a:t>?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3</a:t>
            </a:r>
            <a:r>
              <a:rPr lang="ja-JP" altLang="en-US" dirty="0" smtClean="0"/>
              <a:t>次元</a:t>
            </a:r>
            <a:r>
              <a:rPr lang="en-US" altLang="ja-JP" dirty="0" smtClean="0"/>
              <a:t>CG</a:t>
            </a:r>
            <a:r>
              <a:rPr lang="ja-JP" altLang="en-US" dirty="0" smtClean="0"/>
              <a:t>のグラフィックスライブラリ</a:t>
            </a:r>
            <a:endParaRPr lang="en-US" altLang="ja-JP" dirty="0" smtClean="0"/>
          </a:p>
          <a:p>
            <a:r>
              <a:rPr lang="en-US" altLang="ja-JP" dirty="0" smtClean="0"/>
              <a:t>OS</a:t>
            </a:r>
            <a:r>
              <a:rPr lang="ja-JP" altLang="en-US" dirty="0" smtClean="0"/>
              <a:t>非依存</a:t>
            </a:r>
            <a:r>
              <a:rPr lang="en-US" altLang="ja-JP" dirty="0" smtClean="0"/>
              <a:t>(Windows, </a:t>
            </a:r>
            <a:r>
              <a:rPr lang="en-US" altLang="ja-JP" dirty="0" err="1" smtClean="0"/>
              <a:t>MacOS</a:t>
            </a:r>
            <a:r>
              <a:rPr lang="en-US" altLang="ja-JP" dirty="0" smtClean="0"/>
              <a:t>, UNIX</a:t>
            </a:r>
            <a:r>
              <a:rPr lang="ja-JP" altLang="en-US" dirty="0" smtClean="0"/>
              <a:t>系で動作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ハードウェアのサポートがある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ハードのサポートがなくても</a:t>
            </a:r>
            <a:r>
              <a:rPr lang="en-US" altLang="ja-JP" dirty="0" smtClean="0"/>
              <a:t>(</a:t>
            </a:r>
            <a:r>
              <a:rPr lang="ja-JP" altLang="en-US" dirty="0" smtClean="0"/>
              <a:t>ソフトだけで</a:t>
            </a:r>
            <a:r>
              <a:rPr lang="en-US" altLang="ja-JP" dirty="0" smtClean="0"/>
              <a:t>)</a:t>
            </a:r>
            <a:r>
              <a:rPr lang="ja-JP" altLang="en-US" dirty="0" smtClean="0"/>
              <a:t>動く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次元</a:t>
            </a:r>
            <a:r>
              <a:rPr lang="en-US" altLang="ja-JP" dirty="0" smtClean="0"/>
              <a:t>CG</a:t>
            </a:r>
            <a:r>
              <a:rPr lang="ja-JP" altLang="en-US" dirty="0" smtClean="0"/>
              <a:t>を比較的簡単に書くことができる</a:t>
            </a:r>
            <a:endParaRPr lang="en-US" altLang="ja-JP" dirty="0" smtClean="0"/>
          </a:p>
          <a:p>
            <a:r>
              <a:rPr lang="ja-JP" altLang="en-US" dirty="0" smtClean="0"/>
              <a:t>組み込み向けの「</a:t>
            </a:r>
            <a:r>
              <a:rPr lang="en-US" altLang="ja-JP" dirty="0" smtClean="0"/>
              <a:t>OpenGL ES</a:t>
            </a:r>
            <a:r>
              <a:rPr lang="ja-JP" altLang="en-US" dirty="0" smtClean="0"/>
              <a:t>」もある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Android, </a:t>
            </a:r>
            <a:r>
              <a:rPr lang="en-US" altLang="ja-JP" dirty="0" err="1" smtClean="0"/>
              <a:t>iOS</a:t>
            </a:r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3</a:t>
            </a:fld>
            <a:endParaRPr lang="ja-JP" altLang="en-US"/>
          </a:p>
        </p:txBody>
      </p:sp>
      <p:pic>
        <p:nvPicPr>
          <p:cNvPr id="5" name="図 4" descr="OpenGL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4653136"/>
            <a:ext cx="3413760" cy="192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例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シェーディング </a:t>
            </a:r>
            <a:r>
              <a:rPr lang="en-US" altLang="ja-JP" sz="3200" dirty="0" smtClean="0"/>
              <a:t>(6-shade.c)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光源の有効化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glEnable</a:t>
            </a:r>
            <a:r>
              <a:rPr lang="en-US" altLang="ja-JP" dirty="0" smtClean="0"/>
              <a:t>(GL_LIGHT0);</a:t>
            </a:r>
          </a:p>
          <a:p>
            <a:r>
              <a:rPr lang="ja-JP" altLang="en-US" dirty="0" smtClean="0"/>
              <a:t>表面属性の設定</a:t>
            </a: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static float diffuse[] = {0.0, 1.0, 1.0, 1.0};</a:t>
            </a:r>
          </a:p>
          <a:p>
            <a:pPr>
              <a:buNone/>
            </a:pPr>
            <a:r>
              <a:rPr lang="en-US" altLang="ja-JP" sz="1600" dirty="0" smtClean="0"/>
              <a:t>	static float </a:t>
            </a:r>
            <a:r>
              <a:rPr lang="en-US" altLang="ja-JP" sz="1600" dirty="0" err="1" smtClean="0"/>
              <a:t>specular</a:t>
            </a:r>
            <a:r>
              <a:rPr lang="en-US" altLang="ja-JP" sz="1600" dirty="0" smtClean="0"/>
              <a:t>[] = {0.8, 0.8, 0.8, 1.0};</a:t>
            </a:r>
          </a:p>
          <a:p>
            <a:pPr>
              <a:buNone/>
            </a:pPr>
            <a:r>
              <a:rPr lang="en-US" altLang="ja-JP" sz="1600" dirty="0" smtClean="0"/>
              <a:t>	static float ambient[] = {0.1, 0.1, 0.1, 1.0};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glMaterialfv</a:t>
            </a:r>
            <a:r>
              <a:rPr lang="en-US" altLang="ja-JP" sz="1600" dirty="0" smtClean="0"/>
              <a:t>(GL_FRONT_AND_BACK, GL_DIFFUSE, diffuse);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glMaterialfv</a:t>
            </a:r>
            <a:r>
              <a:rPr lang="en-US" altLang="ja-JP" sz="1600" dirty="0" smtClean="0"/>
              <a:t>(GL_FRONT_AND_BACK, GL_SPECULAR, </a:t>
            </a:r>
            <a:r>
              <a:rPr lang="en-US" altLang="ja-JP" sz="1600" dirty="0" err="1" smtClean="0"/>
              <a:t>specular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glMaterialfv</a:t>
            </a:r>
            <a:r>
              <a:rPr lang="en-US" altLang="ja-JP" sz="1600" dirty="0" smtClean="0"/>
              <a:t>(GL_FRONT_AND_BACK, GL_AMBIENT, ambient);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glMaterialf</a:t>
            </a:r>
            <a:r>
              <a:rPr lang="en-US" altLang="ja-JP" sz="1600" dirty="0" smtClean="0"/>
              <a:t>(GL_FRONT_AND_BACK, GL_SHININESS, 32.0);</a:t>
            </a:r>
          </a:p>
          <a:p>
            <a:r>
              <a:rPr lang="ja-JP" altLang="en-US" dirty="0" smtClean="0"/>
              <a:t>キーで</a:t>
            </a:r>
            <a:r>
              <a:rPr lang="en-US" altLang="ja-JP" dirty="0" smtClean="0"/>
              <a:t>FLAT|SMOOTH</a:t>
            </a:r>
            <a:r>
              <a:rPr lang="ja-JP" altLang="en-US" dirty="0" smtClean="0"/>
              <a:t>切り替え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/>
              <a:t>glShadeModel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GL_xx</a:t>
            </a:r>
            <a:r>
              <a:rPr lang="en-US" altLang="ja-JP" dirty="0" smtClean="0"/>
              <a:t>);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39</a:t>
            </a:fld>
            <a:endParaRPr lang="ja-JP" altLang="en-US"/>
          </a:p>
        </p:txBody>
      </p:sp>
      <p:pic>
        <p:nvPicPr>
          <p:cNvPr id="9" name="図 8" descr="6-sha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501008"/>
            <a:ext cx="2468880" cy="2674620"/>
          </a:xfrm>
          <a:prstGeom prst="rect">
            <a:avLst/>
          </a:prstGeom>
        </p:spPr>
      </p:pic>
      <p:pic>
        <p:nvPicPr>
          <p:cNvPr id="10" name="図 9" descr="6-shad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620688"/>
            <a:ext cx="2468880" cy="2674620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4788024" y="2060848"/>
            <a:ext cx="936104" cy="504056"/>
          </a:xfrm>
          <a:prstGeom prst="wedgeRectCallout">
            <a:avLst>
              <a:gd name="adj1" fmla="val -99624"/>
              <a:gd name="adj2" fmla="val 13386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水色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シェーディング </a:t>
            </a:r>
            <a:r>
              <a:rPr lang="en-US" altLang="ja-JP" sz="3200" dirty="0" smtClean="0"/>
              <a:t>(6-shade.c)</a:t>
            </a:r>
            <a:endParaRPr lang="ja-JP" altLang="en-US" sz="32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紫色の球にしてみましょう。</a:t>
            </a:r>
            <a:endParaRPr lang="en-US" altLang="ja-JP" dirty="0" smtClean="0"/>
          </a:p>
          <a:p>
            <a:r>
              <a:rPr lang="ja-JP" altLang="en-US" dirty="0" smtClean="0"/>
              <a:t>環境光を強くしてみましょう。</a:t>
            </a:r>
            <a:endParaRPr lang="en-US" altLang="ja-JP" dirty="0" smtClean="0"/>
          </a:p>
          <a:p>
            <a:r>
              <a:rPr lang="en-US" altLang="ja-JP" dirty="0" smtClean="0"/>
              <a:t>GL_SHININESS</a:t>
            </a:r>
            <a:r>
              <a:rPr lang="ja-JP" altLang="en-US" dirty="0" smtClean="0"/>
              <a:t>の値を大きくするとどうなるか、小さくするとどうなるか確認しましょう。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40</a:t>
            </a:fld>
            <a:endParaRPr lang="ja-JP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光源設定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3</a:t>
            </a:r>
            <a:r>
              <a:rPr lang="ja-JP" altLang="en-US" dirty="0" smtClean="0"/>
              <a:t>種類の光源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平行光源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点光源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スポット光源</a:t>
            </a:r>
            <a:endParaRPr lang="en-US" altLang="ja-JP" dirty="0" smtClean="0"/>
          </a:p>
          <a:p>
            <a:r>
              <a:rPr lang="ja-JP" altLang="en-US" dirty="0" smtClean="0"/>
              <a:t>共通の属性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拡散反射成分</a:t>
            </a:r>
            <a:r>
              <a:rPr lang="en-US" altLang="ja-JP" dirty="0" smtClean="0"/>
              <a:t>: GL_DIFFUSE</a:t>
            </a:r>
          </a:p>
          <a:p>
            <a:pPr lvl="1"/>
            <a:r>
              <a:rPr lang="ja-JP" altLang="en-US" dirty="0" smtClean="0"/>
              <a:t>鏡面反射成分</a:t>
            </a:r>
            <a:r>
              <a:rPr lang="en-US" altLang="ja-JP" dirty="0" smtClean="0"/>
              <a:t>: GL_SPECULAR</a:t>
            </a:r>
          </a:p>
          <a:p>
            <a:pPr lvl="1"/>
            <a:r>
              <a:rPr lang="ja-JP" altLang="en-US" dirty="0" smtClean="0"/>
              <a:t>環境光成分</a:t>
            </a:r>
            <a:r>
              <a:rPr lang="en-US" altLang="ja-JP" dirty="0" smtClean="0"/>
              <a:t>: GL_AMBIENT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41</a:t>
            </a:fld>
            <a:endParaRPr lang="ja-JP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光源設定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平行光源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float light[] = {x, y, z, 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glLightfv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GL_LIGHTx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, light);</a:t>
            </a:r>
          </a:p>
          <a:p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42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635896" y="5517232"/>
            <a:ext cx="489654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3635896" y="5517232"/>
            <a:ext cx="4896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139952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427984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4716016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275856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563888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851920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004048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292080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868144" y="3645024"/>
            <a:ext cx="3091232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xyz</a:t>
            </a:r>
            <a:r>
              <a:rPr kumimoji="1" lang="ja-JP" altLang="en-US" dirty="0" smtClean="0"/>
              <a:t>はベクトル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6444208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732240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020272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5580112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5868144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156176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308304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7596336" y="4077072"/>
            <a:ext cx="72008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光源設定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点光源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float light[] = {x, y, z, 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glLightfv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GL_LIGHTx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, light);</a:t>
            </a:r>
          </a:p>
          <a:p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43</a:t>
            </a:fld>
            <a:endParaRPr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707904" y="5517232"/>
            <a:ext cx="489654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>
            <a:off x="3707904" y="5517232"/>
            <a:ext cx="4896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796136" y="3501008"/>
            <a:ext cx="2446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xyz</a:t>
            </a:r>
            <a:r>
              <a:rPr kumimoji="1" lang="ja-JP" altLang="en-US" dirty="0" smtClean="0"/>
              <a:t>は位置</a:t>
            </a:r>
            <a:endParaRPr kumimoji="1"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4860032" y="3861048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stCxn id="39" idx="4"/>
          </p:cNvCxnSpPr>
          <p:nvPr/>
        </p:nvCxnSpPr>
        <p:spPr>
          <a:xfrm>
            <a:off x="5004048" y="414908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9" idx="6"/>
          </p:cNvCxnSpPr>
          <p:nvPr/>
        </p:nvCxnSpPr>
        <p:spPr>
          <a:xfrm>
            <a:off x="5148064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9" idx="0"/>
          </p:cNvCxnSpPr>
          <p:nvPr/>
        </p:nvCxnSpPr>
        <p:spPr>
          <a:xfrm flipV="1">
            <a:off x="5004048" y="335699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39" idx="2"/>
          </p:cNvCxnSpPr>
          <p:nvPr/>
        </p:nvCxnSpPr>
        <p:spPr>
          <a:xfrm flipH="1">
            <a:off x="4355976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9" idx="7"/>
          </p:cNvCxnSpPr>
          <p:nvPr/>
        </p:nvCxnSpPr>
        <p:spPr>
          <a:xfrm flipV="1">
            <a:off x="5105883" y="3573016"/>
            <a:ext cx="330213" cy="330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9" idx="5"/>
          </p:cNvCxnSpPr>
          <p:nvPr/>
        </p:nvCxnSpPr>
        <p:spPr>
          <a:xfrm>
            <a:off x="5105883" y="4106899"/>
            <a:ext cx="330213" cy="330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9" idx="1"/>
          </p:cNvCxnSpPr>
          <p:nvPr/>
        </p:nvCxnSpPr>
        <p:spPr>
          <a:xfrm flipH="1" flipV="1">
            <a:off x="4572000" y="3573016"/>
            <a:ext cx="330213" cy="330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39" idx="3"/>
          </p:cNvCxnSpPr>
          <p:nvPr/>
        </p:nvCxnSpPr>
        <p:spPr>
          <a:xfrm flipH="1">
            <a:off x="4572000" y="4106899"/>
            <a:ext cx="330213" cy="330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光源設定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スポット光源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float light[] = {x, y, z, 1};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float direction[] = {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xd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yd,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zd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位置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glLightfv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GL_LIGHTx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light);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方向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glLightfv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GL_LIGHTx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GL_SPOT_DIRECTION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direction);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広がり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glLightf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GL_LIGHTx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GL_SPOT_CUTOFF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cutoff);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減衰率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glLightf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GL_LIGHTx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GL_SPOT_EXPONENT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exponent);</a:t>
            </a:r>
          </a:p>
          <a:p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44</a:t>
            </a:fld>
            <a:endParaRPr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868144" y="2564904"/>
            <a:ext cx="24482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>
            <a:off x="5868144" y="2564904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516216" y="10527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xyz</a:t>
            </a:r>
            <a:r>
              <a:rPr kumimoji="1" lang="ja-JP" altLang="en-US" dirty="0" smtClean="0"/>
              <a:t>は位置</a:t>
            </a:r>
            <a:endParaRPr kumimoji="1"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6300192" y="141277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stCxn id="39" idx="5"/>
          </p:cNvCxnSpPr>
          <p:nvPr/>
        </p:nvCxnSpPr>
        <p:spPr>
          <a:xfrm>
            <a:off x="6423117" y="1535701"/>
            <a:ext cx="327540" cy="541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9" idx="5"/>
          </p:cNvCxnSpPr>
          <p:nvPr/>
        </p:nvCxnSpPr>
        <p:spPr>
          <a:xfrm>
            <a:off x="6423117" y="1535701"/>
            <a:ext cx="453139" cy="4531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9" idx="5"/>
          </p:cNvCxnSpPr>
          <p:nvPr/>
        </p:nvCxnSpPr>
        <p:spPr>
          <a:xfrm>
            <a:off x="6423117" y="1535701"/>
            <a:ext cx="597155" cy="7411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9" idx="5"/>
          </p:cNvCxnSpPr>
          <p:nvPr/>
        </p:nvCxnSpPr>
        <p:spPr>
          <a:xfrm>
            <a:off x="6423117" y="1535701"/>
            <a:ext cx="237115" cy="1173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9" idx="5"/>
          </p:cNvCxnSpPr>
          <p:nvPr/>
        </p:nvCxnSpPr>
        <p:spPr>
          <a:xfrm>
            <a:off x="6423117" y="1535701"/>
            <a:ext cx="1173219" cy="525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39" idx="5"/>
          </p:cNvCxnSpPr>
          <p:nvPr/>
        </p:nvCxnSpPr>
        <p:spPr>
          <a:xfrm>
            <a:off x="6423117" y="1535701"/>
            <a:ext cx="165107" cy="381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39" idx="5"/>
          </p:cNvCxnSpPr>
          <p:nvPr/>
        </p:nvCxnSpPr>
        <p:spPr>
          <a:xfrm>
            <a:off x="6423117" y="1535701"/>
            <a:ext cx="309123" cy="237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/>
          <p:cNvSpPr/>
          <p:nvPr/>
        </p:nvSpPr>
        <p:spPr>
          <a:xfrm>
            <a:off x="6559826" y="1799226"/>
            <a:ext cx="437322" cy="446328"/>
          </a:xfrm>
          <a:custGeom>
            <a:avLst/>
            <a:gdLst>
              <a:gd name="connsiteX0" fmla="*/ 437322 w 437322"/>
              <a:gd name="connsiteY0" fmla="*/ 0 h 446328"/>
              <a:gd name="connsiteX1" fmla="*/ 413468 w 437322"/>
              <a:gd name="connsiteY1" fmla="*/ 135172 h 446328"/>
              <a:gd name="connsiteX2" fmla="*/ 397565 w 437322"/>
              <a:gd name="connsiteY2" fmla="*/ 182880 h 446328"/>
              <a:gd name="connsiteX3" fmla="*/ 381663 w 437322"/>
              <a:gd name="connsiteY3" fmla="*/ 206734 h 446328"/>
              <a:gd name="connsiteX4" fmla="*/ 373711 w 437322"/>
              <a:gd name="connsiteY4" fmla="*/ 230588 h 446328"/>
              <a:gd name="connsiteX5" fmla="*/ 341906 w 437322"/>
              <a:gd name="connsiteY5" fmla="*/ 278296 h 446328"/>
              <a:gd name="connsiteX6" fmla="*/ 326004 w 437322"/>
              <a:gd name="connsiteY6" fmla="*/ 302150 h 446328"/>
              <a:gd name="connsiteX7" fmla="*/ 294198 w 437322"/>
              <a:gd name="connsiteY7" fmla="*/ 326004 h 446328"/>
              <a:gd name="connsiteX8" fmla="*/ 254442 w 437322"/>
              <a:gd name="connsiteY8" fmla="*/ 357809 h 446328"/>
              <a:gd name="connsiteX9" fmla="*/ 182880 w 437322"/>
              <a:gd name="connsiteY9" fmla="*/ 397565 h 446328"/>
              <a:gd name="connsiteX10" fmla="*/ 159026 w 437322"/>
              <a:gd name="connsiteY10" fmla="*/ 413468 h 446328"/>
              <a:gd name="connsiteX11" fmla="*/ 111318 w 437322"/>
              <a:gd name="connsiteY11" fmla="*/ 429371 h 446328"/>
              <a:gd name="connsiteX12" fmla="*/ 31805 w 437322"/>
              <a:gd name="connsiteY12" fmla="*/ 445273 h 446328"/>
              <a:gd name="connsiteX13" fmla="*/ 0 w 437322"/>
              <a:gd name="connsiteY13" fmla="*/ 445273 h 4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322" h="446328">
                <a:moveTo>
                  <a:pt x="437322" y="0"/>
                </a:moveTo>
                <a:cubicBezTo>
                  <a:pt x="430933" y="57503"/>
                  <a:pt x="431572" y="80861"/>
                  <a:pt x="413468" y="135172"/>
                </a:cubicBezTo>
                <a:cubicBezTo>
                  <a:pt x="408167" y="151075"/>
                  <a:pt x="406863" y="168932"/>
                  <a:pt x="397565" y="182880"/>
                </a:cubicBezTo>
                <a:cubicBezTo>
                  <a:pt x="392264" y="190831"/>
                  <a:pt x="385937" y="198187"/>
                  <a:pt x="381663" y="206734"/>
                </a:cubicBezTo>
                <a:cubicBezTo>
                  <a:pt x="377915" y="214231"/>
                  <a:pt x="377781" y="223261"/>
                  <a:pt x="373711" y="230588"/>
                </a:cubicBezTo>
                <a:cubicBezTo>
                  <a:pt x="364429" y="247295"/>
                  <a:pt x="352508" y="262393"/>
                  <a:pt x="341906" y="278296"/>
                </a:cubicBezTo>
                <a:cubicBezTo>
                  <a:pt x="336605" y="286247"/>
                  <a:pt x="333649" y="296416"/>
                  <a:pt x="326004" y="302150"/>
                </a:cubicBezTo>
                <a:lnTo>
                  <a:pt x="294198" y="326004"/>
                </a:lnTo>
                <a:cubicBezTo>
                  <a:pt x="264817" y="370076"/>
                  <a:pt x="295106" y="335217"/>
                  <a:pt x="254442" y="357809"/>
                </a:cubicBezTo>
                <a:cubicBezTo>
                  <a:pt x="172424" y="403375"/>
                  <a:pt x="236853" y="379575"/>
                  <a:pt x="182880" y="397565"/>
                </a:cubicBezTo>
                <a:cubicBezTo>
                  <a:pt x="174929" y="402866"/>
                  <a:pt x="167759" y="409587"/>
                  <a:pt x="159026" y="413468"/>
                </a:cubicBezTo>
                <a:cubicBezTo>
                  <a:pt x="143708" y="420276"/>
                  <a:pt x="127580" y="425306"/>
                  <a:pt x="111318" y="429371"/>
                </a:cubicBezTo>
                <a:cubicBezTo>
                  <a:pt x="81492" y="436827"/>
                  <a:pt x="64298" y="442024"/>
                  <a:pt x="31805" y="445273"/>
                </a:cubicBezTo>
                <a:cubicBezTo>
                  <a:pt x="21256" y="446328"/>
                  <a:pt x="10602" y="445273"/>
                  <a:pt x="0" y="44527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236296" y="1484784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cutoff</a:t>
            </a:r>
            <a:endParaRPr kumimoji="1" lang="ja-JP" altLang="en-US" dirty="0"/>
          </a:p>
        </p:txBody>
      </p:sp>
      <p:sp>
        <p:nvSpPr>
          <p:cNvPr id="68" name="フリーフォーム 67"/>
          <p:cNvSpPr/>
          <p:nvPr/>
        </p:nvSpPr>
        <p:spPr>
          <a:xfrm>
            <a:off x="6973294" y="1710292"/>
            <a:ext cx="333955" cy="224106"/>
          </a:xfrm>
          <a:custGeom>
            <a:avLst/>
            <a:gdLst>
              <a:gd name="connsiteX0" fmla="*/ 0 w 333955"/>
              <a:gd name="connsiteY0" fmla="*/ 224106 h 224106"/>
              <a:gd name="connsiteX1" fmla="*/ 47708 w 333955"/>
              <a:gd name="connsiteY1" fmla="*/ 216155 h 224106"/>
              <a:gd name="connsiteX2" fmla="*/ 79513 w 333955"/>
              <a:gd name="connsiteY2" fmla="*/ 208204 h 224106"/>
              <a:gd name="connsiteX3" fmla="*/ 119269 w 333955"/>
              <a:gd name="connsiteY3" fmla="*/ 200252 h 224106"/>
              <a:gd name="connsiteX4" fmla="*/ 166977 w 333955"/>
              <a:gd name="connsiteY4" fmla="*/ 168447 h 224106"/>
              <a:gd name="connsiteX5" fmla="*/ 198783 w 333955"/>
              <a:gd name="connsiteY5" fmla="*/ 112788 h 224106"/>
              <a:gd name="connsiteX6" fmla="*/ 222636 w 333955"/>
              <a:gd name="connsiteY6" fmla="*/ 65080 h 224106"/>
              <a:gd name="connsiteX7" fmla="*/ 302149 w 333955"/>
              <a:gd name="connsiteY7" fmla="*/ 17372 h 224106"/>
              <a:gd name="connsiteX8" fmla="*/ 333955 w 333955"/>
              <a:gd name="connsiteY8" fmla="*/ 1470 h 22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955" h="224106">
                <a:moveTo>
                  <a:pt x="0" y="224106"/>
                </a:moveTo>
                <a:cubicBezTo>
                  <a:pt x="15903" y="221456"/>
                  <a:pt x="31899" y="219317"/>
                  <a:pt x="47708" y="216155"/>
                </a:cubicBezTo>
                <a:cubicBezTo>
                  <a:pt x="58424" y="214012"/>
                  <a:pt x="68845" y="210575"/>
                  <a:pt x="79513" y="208204"/>
                </a:cubicBezTo>
                <a:cubicBezTo>
                  <a:pt x="92706" y="205272"/>
                  <a:pt x="106017" y="202903"/>
                  <a:pt x="119269" y="200252"/>
                </a:cubicBezTo>
                <a:cubicBezTo>
                  <a:pt x="135172" y="189650"/>
                  <a:pt x="158429" y="185542"/>
                  <a:pt x="166977" y="168447"/>
                </a:cubicBezTo>
                <a:cubicBezTo>
                  <a:pt x="187154" y="128095"/>
                  <a:pt x="176305" y="146504"/>
                  <a:pt x="198783" y="112788"/>
                </a:cubicBezTo>
                <a:cubicBezTo>
                  <a:pt x="204454" y="95773"/>
                  <a:pt x="208130" y="77773"/>
                  <a:pt x="222636" y="65080"/>
                </a:cubicBezTo>
                <a:cubicBezTo>
                  <a:pt x="259244" y="33048"/>
                  <a:pt x="266250" y="37886"/>
                  <a:pt x="302149" y="17372"/>
                </a:cubicBezTo>
                <a:cubicBezTo>
                  <a:pt x="332551" y="0"/>
                  <a:pt x="315242" y="1470"/>
                  <a:pt x="333955" y="147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084202" y="2132856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</a:t>
            </a:r>
            <a:r>
              <a:rPr kumimoji="1" lang="en-US" altLang="ja-JP" sz="1200" dirty="0" err="1" smtClean="0"/>
              <a:t>d</a:t>
            </a:r>
            <a:r>
              <a:rPr kumimoji="1" lang="en-US" altLang="ja-JP" dirty="0" err="1" smtClean="0"/>
              <a:t>y</a:t>
            </a:r>
            <a:r>
              <a:rPr kumimoji="1" lang="en-US" altLang="ja-JP" sz="1200" dirty="0" err="1" smtClean="0"/>
              <a:t>d</a:t>
            </a:r>
            <a:r>
              <a:rPr kumimoji="1" lang="en-US" altLang="ja-JP" dirty="0" err="1" smtClean="0"/>
              <a:t>z</a:t>
            </a:r>
            <a:r>
              <a:rPr kumimoji="1" lang="en-US" altLang="ja-JP" sz="1200" dirty="0" err="1" smtClean="0"/>
              <a:t>d</a:t>
            </a:r>
            <a:r>
              <a:rPr kumimoji="1" lang="ja-JP" altLang="en-US" dirty="0" smtClean="0"/>
              <a:t>はベクトル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例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光源設定 </a:t>
            </a:r>
            <a:r>
              <a:rPr lang="en-US" altLang="ja-JP" sz="2800" dirty="0" smtClean="0"/>
              <a:t>(7-light.c)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GL_LIGHT1</a:t>
            </a:r>
            <a:r>
              <a:rPr lang="ja-JP" altLang="en-US" dirty="0" smtClean="0"/>
              <a:t>をスポット光源に設定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glLightfv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(GL_LIGHT1, GL_POSITION, position1);</a:t>
            </a:r>
          </a:p>
          <a:p>
            <a:pPr lvl="1">
              <a:buNone/>
            </a:pP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glLightfv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(GL_LIGHT1, GL_SPOT_DIRECTION, direction1);</a:t>
            </a:r>
          </a:p>
          <a:p>
            <a:pPr lvl="1">
              <a:buNone/>
            </a:pP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glLightf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(GL_LIGHT1, GL_SPOT_EXPONENT, 0.0);</a:t>
            </a:r>
          </a:p>
          <a:p>
            <a:pPr lvl="1">
              <a:buNone/>
            </a:pP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glLightf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(GL_LIGHT1, GL_SPOT_CUTOFF, 30.0);</a:t>
            </a:r>
          </a:p>
          <a:p>
            <a:r>
              <a:rPr lang="ja-JP" altLang="en-US" dirty="0" smtClean="0"/>
              <a:t>平面の描画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(GL_QUAD_STRIP); </a:t>
            </a:r>
          </a:p>
          <a:p>
            <a:pPr lvl="1"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glNormal3f(0.0, 0.0, 1.0);</a:t>
            </a:r>
          </a:p>
          <a:p>
            <a:pPr lvl="1"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for (j = -3.0; j &lt; 3.0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j += 0.05) {</a:t>
            </a:r>
          </a:p>
          <a:p>
            <a:pPr lvl="1"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glVertex3f(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, j, -2.0);</a:t>
            </a:r>
          </a:p>
          <a:p>
            <a:pPr lvl="1"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glVertex3f(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+ 0.05, j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-2.0);</a:t>
            </a:r>
          </a:p>
          <a:p>
            <a:pPr lvl="1"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45</a:t>
            </a:fld>
            <a:endParaRPr lang="ja-JP" altLang="en-US"/>
          </a:p>
        </p:txBody>
      </p:sp>
      <p:pic>
        <p:nvPicPr>
          <p:cNvPr id="5" name="図 4" descr="7-l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3284984"/>
            <a:ext cx="2777490" cy="3008948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4716016" y="465313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292080" y="465313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716016" y="537321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292080" y="537321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716016" y="602128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>
            <a:stCxn id="6" idx="6"/>
            <a:endCxn id="7" idx="2"/>
          </p:cNvCxnSpPr>
          <p:nvPr/>
        </p:nvCxnSpPr>
        <p:spPr>
          <a:xfrm>
            <a:off x="4860032" y="472514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3"/>
            <a:endCxn id="8" idx="7"/>
          </p:cNvCxnSpPr>
          <p:nvPr/>
        </p:nvCxnSpPr>
        <p:spPr>
          <a:xfrm flipH="1">
            <a:off x="4838941" y="4776061"/>
            <a:ext cx="474230" cy="61824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6"/>
            <a:endCxn id="9" idx="2"/>
          </p:cNvCxnSpPr>
          <p:nvPr/>
        </p:nvCxnSpPr>
        <p:spPr>
          <a:xfrm>
            <a:off x="4860032" y="544522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3"/>
            <a:endCxn id="10" idx="7"/>
          </p:cNvCxnSpPr>
          <p:nvPr/>
        </p:nvCxnSpPr>
        <p:spPr>
          <a:xfrm flipH="1">
            <a:off x="4838941" y="5496141"/>
            <a:ext cx="474230" cy="54623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4644008" y="4509120"/>
            <a:ext cx="864096" cy="43204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中かっこ 25"/>
          <p:cNvSpPr/>
          <p:nvPr/>
        </p:nvSpPr>
        <p:spPr>
          <a:xfrm>
            <a:off x="4067944" y="4941168"/>
            <a:ext cx="288032" cy="576064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4355976" y="4941168"/>
            <a:ext cx="216024" cy="2160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光源設定 </a:t>
            </a:r>
            <a:r>
              <a:rPr lang="en-US" altLang="ja-JP" sz="2800" dirty="0" smtClean="0"/>
              <a:t>(7-light.c)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GL_LIGHT1</a:t>
            </a:r>
            <a:r>
              <a:rPr lang="ja-JP" altLang="en-US" dirty="0" smtClean="0"/>
              <a:t>を点光源に設定してみましょう。</a:t>
            </a:r>
            <a:endParaRPr lang="en-US" altLang="ja-JP" dirty="0" smtClean="0"/>
          </a:p>
          <a:p>
            <a:r>
              <a:rPr lang="en-US" altLang="ja-JP" dirty="0" smtClean="0"/>
              <a:t>GL_LIGHT1</a:t>
            </a:r>
            <a:r>
              <a:rPr lang="ja-JP" altLang="en-US" dirty="0" smtClean="0"/>
              <a:t>を平行光源に設定してみましょう。</a:t>
            </a:r>
            <a:endParaRPr lang="en-US" altLang="ja-JP" sz="2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46</a:t>
            </a:fld>
            <a:endParaRPr lang="ja-JP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テクスチャマッピング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画像データを面に貼りつける方法のこと</a:t>
            </a:r>
            <a:endParaRPr lang="en-US" altLang="ja-JP" dirty="0" smtClean="0"/>
          </a:p>
          <a:p>
            <a:r>
              <a:rPr lang="ja-JP" altLang="en-US" dirty="0" smtClean="0"/>
              <a:t>ラップ方法の指定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(GL_TEXTURE_2D,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GL_TEXTURE_WRAP_(S|T), //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s|t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方向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GL_(REPEAT|CLAMP)); </a:t>
            </a:r>
            <a:r>
              <a:rPr lang="en-US" altLang="ja-JP" sz="2000" dirty="0" smtClean="0"/>
              <a:t>// </a:t>
            </a:r>
            <a:r>
              <a:rPr lang="ja-JP" altLang="en-US" sz="2000" dirty="0" smtClean="0"/>
              <a:t>繰り返し</a:t>
            </a:r>
            <a:r>
              <a:rPr lang="en-US" altLang="ja-JP" sz="2000" dirty="0" smtClean="0"/>
              <a:t>|</a:t>
            </a:r>
            <a:r>
              <a:rPr lang="ja-JP" altLang="en-US" sz="2000" dirty="0" smtClean="0"/>
              <a:t>最終</a:t>
            </a:r>
            <a:r>
              <a:rPr lang="en-US" altLang="ja-JP" sz="2000" dirty="0" smtClean="0"/>
              <a:t>pixel</a:t>
            </a:r>
          </a:p>
          <a:p>
            <a:r>
              <a:rPr lang="ja-JP" altLang="en-US" dirty="0" smtClean="0"/>
              <a:t>テクスチャ環境設定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glTexEnvf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(GL_TEXTURE_ENV, GL_TEXTURE_ENV_MODE,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GL_(MODULATE|DECAL|REPLACE|BLEND))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altLang="ja-JP" sz="2400" dirty="0" smtClean="0"/>
              <a:t>// </a:t>
            </a:r>
            <a:r>
              <a:rPr lang="ja-JP" altLang="en-US" sz="2400" dirty="0" smtClean="0"/>
              <a:t>色の混合</a:t>
            </a:r>
            <a:endParaRPr lang="en-US" altLang="ja-JP" sz="2400" dirty="0" smtClean="0"/>
          </a:p>
          <a:p>
            <a:r>
              <a:rPr lang="ja-JP" altLang="en-US" dirty="0" smtClean="0"/>
              <a:t>色の指定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float color[] = {r, g, b, a};</a:t>
            </a:r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glTexEnvfv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(GL_TEXTURE_ENV, GL_TEXTURE_ENV_COLOR, color); </a:t>
            </a:r>
            <a:endParaRPr lang="ja-JP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47</a:t>
            </a:fld>
            <a:endParaRPr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7236296" y="2204864"/>
            <a:ext cx="1080120" cy="1080120"/>
            <a:chOff x="7524328" y="1988840"/>
            <a:chExt cx="1080120" cy="1080120"/>
          </a:xfrm>
        </p:grpSpPr>
        <p:sp>
          <p:nvSpPr>
            <p:cNvPr id="5" name="正方形/長方形 4"/>
            <p:cNvSpPr/>
            <p:nvPr/>
          </p:nvSpPr>
          <p:spPr>
            <a:xfrm>
              <a:off x="7524328" y="1988840"/>
              <a:ext cx="1080120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524328" y="1988840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7740352" y="2204864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956376" y="2420888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172400" y="2636912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8388424" y="2852936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56376" y="1988840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8172400" y="2204864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8388424" y="2420888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524328" y="2420888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7740352" y="2636912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7956376" y="2852936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388424" y="1988840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524328" y="2852936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矢印コネクタ 19"/>
          <p:cNvCxnSpPr/>
          <p:nvPr/>
        </p:nvCxnSpPr>
        <p:spPr>
          <a:xfrm>
            <a:off x="7092280" y="3429000"/>
            <a:ext cx="12961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7092280" y="2132856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8028384" y="33569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04248" y="213285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テクスチャマッピング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テクスチャの定義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unsigned char image[HEIGHT][WIDTH][4];</a:t>
            </a:r>
          </a:p>
          <a:p>
            <a:pPr lvl="1"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glTexImage2D(GL_TEXTURE_2D, 0, 4, WIDTH, HEIGHT, 0, GL_RGBA,</a:t>
            </a:r>
          </a:p>
          <a:p>
            <a:pPr lvl="1"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              GL_UNSIGNED_BYTE, image);</a:t>
            </a:r>
          </a:p>
          <a:p>
            <a:r>
              <a:rPr lang="ja-JP" altLang="en-US" dirty="0" smtClean="0"/>
              <a:t>拡大・縮小フィルタの指定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glTexParameteri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(GL_TEXTURE_2D, GL_TEXTURE_(MAG|MIN)_FILTER, GL_(NEAREST|LINEAR)); </a:t>
            </a:r>
            <a:r>
              <a:rPr lang="en-US" altLang="ja-JP" sz="2000" dirty="0" smtClean="0"/>
              <a:t> // </a:t>
            </a:r>
            <a:r>
              <a:rPr lang="ja-JP" altLang="en-US" sz="2000" dirty="0" smtClean="0"/>
              <a:t>近いピクセル値</a:t>
            </a:r>
            <a:r>
              <a:rPr lang="en-US" altLang="ja-JP" sz="2000" dirty="0" smtClean="0"/>
              <a:t>|</a:t>
            </a:r>
            <a:r>
              <a:rPr lang="ja-JP" altLang="en-US" sz="2000" dirty="0" smtClean="0"/>
              <a:t>近傍の平均</a:t>
            </a:r>
            <a:endParaRPr lang="en-US" altLang="ja-JP" sz="2400" dirty="0" smtClean="0"/>
          </a:p>
          <a:p>
            <a:r>
              <a:rPr lang="ja-JP" altLang="en-US" dirty="0" smtClean="0"/>
              <a:t>マッピング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(GL_TEXTURE_2D);</a:t>
            </a:r>
          </a:p>
          <a:p>
            <a:pPr lvl="1">
              <a:buNone/>
            </a:pP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(GL_QUADS); 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glTexCoord2f(s1, t1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glVertex3f(x1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y1, z1);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glTexCoord2f(s2, t2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glVertex3f(x2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y2, z2);</a:t>
            </a:r>
          </a:p>
          <a:p>
            <a:pPr lvl="1"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ja-JP" alt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48</a:t>
            </a:fld>
            <a:endParaRPr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5724128" y="4725144"/>
            <a:ext cx="1080120" cy="1080120"/>
            <a:chOff x="7524328" y="1988840"/>
            <a:chExt cx="1080120" cy="1080120"/>
          </a:xfrm>
        </p:grpSpPr>
        <p:sp>
          <p:nvSpPr>
            <p:cNvPr id="25" name="正方形/長方形 24"/>
            <p:cNvSpPr/>
            <p:nvPr/>
          </p:nvSpPr>
          <p:spPr>
            <a:xfrm>
              <a:off x="7524328" y="1988840"/>
              <a:ext cx="1080120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7524328" y="1988840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7740352" y="2204864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7956376" y="2420888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172400" y="2636912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8388424" y="2852936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7956376" y="1988840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8172400" y="2204864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388424" y="2420888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524328" y="2420888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7740352" y="2636912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7956376" y="2852936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8388424" y="1988840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524328" y="2852936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7308304" y="4365104"/>
            <a:ext cx="1431776" cy="1791816"/>
            <a:chOff x="7524328" y="1988840"/>
            <a:chExt cx="1080120" cy="1080120"/>
          </a:xfrm>
        </p:grpSpPr>
        <p:sp>
          <p:nvSpPr>
            <p:cNvPr id="42" name="正方形/長方形 41"/>
            <p:cNvSpPr/>
            <p:nvPr/>
          </p:nvSpPr>
          <p:spPr>
            <a:xfrm>
              <a:off x="7524328" y="1988840"/>
              <a:ext cx="1080120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7524328" y="1988840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7740352" y="2204864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956376" y="2420888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172400" y="2636912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388424" y="2852936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956376" y="1988840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8172400" y="2204864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8388424" y="2420888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524328" y="2420888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7740352" y="2636912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7956376" y="2852936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8388424" y="1988840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7524328" y="2852936"/>
              <a:ext cx="207640" cy="207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1" name="直線コネクタ 60"/>
          <p:cNvCxnSpPr/>
          <p:nvPr/>
        </p:nvCxnSpPr>
        <p:spPr>
          <a:xfrm flipV="1">
            <a:off x="5724128" y="4365104"/>
            <a:ext cx="1584176" cy="3600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5724128" y="5805264"/>
            <a:ext cx="1584176" cy="3600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6804248" y="5805264"/>
            <a:ext cx="1944216" cy="3600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6804248" y="4365104"/>
            <a:ext cx="1944216" cy="3600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ライブラリの構成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OpenGL</a:t>
            </a:r>
            <a:r>
              <a:rPr lang="ja-JP" altLang="en-US" dirty="0" smtClean="0"/>
              <a:t>ライブラリ</a:t>
            </a:r>
            <a:r>
              <a:rPr lang="en-US" altLang="ja-JP" dirty="0" smtClean="0"/>
              <a:t>(GL)</a:t>
            </a:r>
          </a:p>
          <a:p>
            <a:pPr lvl="1"/>
            <a:r>
              <a:rPr lang="en-US" altLang="ja-JP" dirty="0" smtClean="0"/>
              <a:t>OpenGL</a:t>
            </a:r>
            <a:r>
              <a:rPr lang="ja-JP" altLang="en-US" dirty="0" smtClean="0"/>
              <a:t>の基本描画機能</a:t>
            </a:r>
            <a:endParaRPr lang="en-US" altLang="ja-JP" dirty="0" smtClean="0"/>
          </a:p>
          <a:p>
            <a:r>
              <a:rPr lang="en-US" altLang="ja-JP" dirty="0" smtClean="0"/>
              <a:t>OpenGL</a:t>
            </a:r>
            <a:r>
              <a:rPr lang="ja-JP" altLang="en-US" dirty="0" smtClean="0"/>
              <a:t>ユーティリティライブラリ</a:t>
            </a:r>
            <a:r>
              <a:rPr lang="en-US" altLang="ja-JP" dirty="0" smtClean="0"/>
              <a:t>(GLU)</a:t>
            </a:r>
          </a:p>
          <a:p>
            <a:pPr lvl="1"/>
            <a:r>
              <a:rPr lang="en-US" altLang="ja-JP" dirty="0" smtClean="0"/>
              <a:t>OpenGL</a:t>
            </a:r>
            <a:r>
              <a:rPr lang="ja-JP" altLang="en-US" dirty="0" smtClean="0"/>
              <a:t>の上位ライブラリ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基本立体、曲線、曲面、テクスチャなどの処理</a:t>
            </a:r>
            <a:endParaRPr lang="en-US" altLang="ja-JP" dirty="0" smtClean="0"/>
          </a:p>
          <a:p>
            <a:r>
              <a:rPr lang="en-US" altLang="ja-JP" dirty="0" smtClean="0"/>
              <a:t>glut</a:t>
            </a:r>
            <a:r>
              <a:rPr lang="ja-JP" altLang="en-US" dirty="0" smtClean="0"/>
              <a:t>ライブラリ</a:t>
            </a:r>
            <a:r>
              <a:rPr lang="en-US" altLang="ja-JP" dirty="0" smtClean="0"/>
              <a:t>(GLUT)</a:t>
            </a:r>
          </a:p>
          <a:p>
            <a:pPr lvl="1"/>
            <a:r>
              <a:rPr lang="en-US" altLang="ja-JP" dirty="0" smtClean="0"/>
              <a:t>The Open</a:t>
            </a:r>
            <a:r>
              <a:rPr lang="en-US" altLang="ja-JP" sz="3200" b="1" u="sng" dirty="0" smtClean="0"/>
              <a:t>GL</a:t>
            </a:r>
            <a:r>
              <a:rPr lang="en-US" altLang="ja-JP" dirty="0" smtClean="0"/>
              <a:t> </a:t>
            </a:r>
            <a:r>
              <a:rPr lang="en-US" altLang="ja-JP" sz="3200" b="1" u="sng" dirty="0" smtClean="0"/>
              <a:t>U</a:t>
            </a:r>
            <a:r>
              <a:rPr lang="en-US" altLang="ja-JP" dirty="0" smtClean="0"/>
              <a:t>tility </a:t>
            </a:r>
            <a:r>
              <a:rPr lang="en-US" altLang="ja-JP" sz="3200" b="1" u="sng" dirty="0" smtClean="0"/>
              <a:t>T</a:t>
            </a:r>
            <a:r>
              <a:rPr lang="en-US" altLang="ja-JP" dirty="0" smtClean="0"/>
              <a:t>oolkit</a:t>
            </a:r>
          </a:p>
          <a:p>
            <a:pPr lvl="1"/>
            <a:r>
              <a:rPr lang="ja-JP" altLang="en-US" dirty="0" smtClean="0"/>
              <a:t>ウィンドウ制御やイベント処理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>OS</a:t>
            </a:r>
            <a:r>
              <a:rPr lang="ja-JP" altLang="en-US" dirty="0" smtClean="0"/>
              <a:t>依存の処理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4</a:t>
            </a:fld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04248" y="53732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GL</a:t>
            </a:r>
            <a:endParaRPr kumimoji="1" lang="ja-JP" altLang="en-US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7884368" y="5373216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6228184" y="5373216"/>
            <a:ext cx="1656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588224" y="5733256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228184" y="5373216"/>
            <a:ext cx="0" cy="79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588224" y="57332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228184" y="6165304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660232" y="4941168"/>
            <a:ext cx="792088" cy="360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GLU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524328" y="472514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GLUT</a:t>
            </a:r>
            <a:endParaRPr kumimoji="1" lang="ja-JP" altLang="en-US" b="1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7092280" y="4509120"/>
            <a:ext cx="0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7092280" y="4509120"/>
            <a:ext cx="1224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316416" y="4509120"/>
            <a:ext cx="0" cy="1224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7524328" y="4869160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7524328" y="5301208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7956376" y="573325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956376" y="5301208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7092280" y="486916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748464" y="4509120"/>
            <a:ext cx="0" cy="165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8388424" y="450912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8388424" y="4509120"/>
            <a:ext cx="0" cy="129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6660232" y="6165304"/>
            <a:ext cx="2088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6660232" y="5805264"/>
            <a:ext cx="17281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6660232" y="580526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804248" y="580526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Window System</a:t>
            </a:r>
            <a:endParaRPr kumimoji="1" lang="ja-JP" altLang="en-US" dirty="0"/>
          </a:p>
        </p:txBody>
      </p:sp>
      <p:cxnSp>
        <p:nvCxnSpPr>
          <p:cNvPr id="55" name="直線コネクタ 54"/>
          <p:cNvCxnSpPr/>
          <p:nvPr/>
        </p:nvCxnSpPr>
        <p:spPr>
          <a:xfrm flipH="1">
            <a:off x="7020272" y="4437112"/>
            <a:ext cx="17281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8748464" y="4077072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6228184" y="4077072"/>
            <a:ext cx="2520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6228184" y="4077072"/>
            <a:ext cx="0" cy="12241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020272" y="4437112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588224" y="4869160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6228184" y="5301208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588224" y="4869160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6372200" y="4077072"/>
            <a:ext cx="22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OpenGL Application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例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テクスチャマッピング </a:t>
            </a:r>
            <a:r>
              <a:rPr lang="en-US" altLang="ja-JP" sz="2800" dirty="0" smtClean="0"/>
              <a:t>(8-texture.c)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描画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err="1" smtClean="0"/>
              <a:t>glEnable</a:t>
            </a:r>
            <a:r>
              <a:rPr lang="en-US" altLang="ja-JP" sz="2400" dirty="0" smtClean="0"/>
              <a:t>(GL_DEPTH_TEST);</a:t>
            </a:r>
          </a:p>
          <a:p>
            <a:pPr lvl="1">
              <a:buNone/>
            </a:pPr>
            <a:r>
              <a:rPr lang="en-US" altLang="ja-JP" sz="2400" dirty="0" err="1" smtClean="0"/>
              <a:t>glEnable</a:t>
            </a:r>
            <a:r>
              <a:rPr lang="en-US" altLang="ja-JP" sz="2400" dirty="0" smtClean="0"/>
              <a:t>(GL_LIGHTING);</a:t>
            </a:r>
          </a:p>
          <a:p>
            <a:pPr lvl="1">
              <a:buNone/>
            </a:pPr>
            <a:r>
              <a:rPr lang="en-US" altLang="ja-JP" sz="2400" dirty="0" err="1" smtClean="0"/>
              <a:t>glEnable</a:t>
            </a:r>
            <a:r>
              <a:rPr lang="en-US" altLang="ja-JP" sz="2400" dirty="0" smtClean="0"/>
              <a:t>(</a:t>
            </a:r>
            <a:r>
              <a:rPr lang="en-US" altLang="ja-JP" sz="2400" dirty="0" smtClean="0">
                <a:solidFill>
                  <a:srgbClr val="C00000"/>
                </a:solidFill>
              </a:rPr>
              <a:t>GL_TEXTURE_2D</a:t>
            </a:r>
            <a:r>
              <a:rPr lang="en-US" altLang="ja-JP" sz="2400" dirty="0" smtClean="0"/>
              <a:t>);</a:t>
            </a:r>
          </a:p>
          <a:p>
            <a:pPr lvl="1">
              <a:buNone/>
            </a:pPr>
            <a:r>
              <a:rPr lang="en-US" altLang="ja-JP" sz="2400" dirty="0" err="1" smtClean="0"/>
              <a:t>glBegin</a:t>
            </a:r>
            <a:r>
              <a:rPr lang="en-US" altLang="ja-JP" sz="2400" dirty="0" smtClean="0"/>
              <a:t>(GL_QUADS);</a:t>
            </a:r>
          </a:p>
          <a:p>
            <a:pPr lvl="1">
              <a:buNone/>
            </a:pPr>
            <a:r>
              <a:rPr lang="en-US" altLang="ja-JP" sz="2400" dirty="0" smtClean="0">
                <a:solidFill>
                  <a:srgbClr val="C00000"/>
                </a:solidFill>
              </a:rPr>
              <a:t>glTexCoord2f</a:t>
            </a:r>
            <a:r>
              <a:rPr lang="en-US" altLang="ja-JP" sz="2400" dirty="0" smtClean="0"/>
              <a:t>(0.0, 0.0);</a:t>
            </a:r>
          </a:p>
          <a:p>
            <a:pPr lvl="1">
              <a:buNone/>
            </a:pPr>
            <a:r>
              <a:rPr lang="en-US" altLang="ja-JP" sz="2400" dirty="0" smtClean="0"/>
              <a:t>glVertex3f(-2.0, -2.0, 0.0);</a:t>
            </a:r>
          </a:p>
          <a:p>
            <a:pPr lvl="1">
              <a:buNone/>
            </a:pPr>
            <a:r>
              <a:rPr lang="en-US" altLang="ja-JP" sz="2400" dirty="0" smtClean="0"/>
              <a:t>…</a:t>
            </a:r>
          </a:p>
          <a:p>
            <a:pPr lvl="1">
              <a:buNone/>
            </a:pPr>
            <a:r>
              <a:rPr lang="en-US" altLang="ja-JP" sz="2400" dirty="0" err="1" smtClean="0"/>
              <a:t>glEnd</a:t>
            </a:r>
            <a:r>
              <a:rPr lang="en-US" altLang="ja-JP" sz="2400" dirty="0" smtClean="0"/>
              <a:t>(GL_QUADS);</a:t>
            </a:r>
          </a:p>
          <a:p>
            <a:pPr lvl="1">
              <a:buNone/>
            </a:pPr>
            <a:r>
              <a:rPr lang="en-US" altLang="ja-JP" sz="2400" dirty="0" err="1" smtClean="0"/>
              <a:t>glDisable</a:t>
            </a:r>
            <a:r>
              <a:rPr lang="en-US" altLang="ja-JP" sz="2400" dirty="0" smtClean="0"/>
              <a:t>(</a:t>
            </a:r>
            <a:r>
              <a:rPr lang="en-US" altLang="ja-JP" sz="2400" dirty="0" smtClean="0">
                <a:solidFill>
                  <a:srgbClr val="C00000"/>
                </a:solidFill>
              </a:rPr>
              <a:t>GL_TEXTURE_2D</a:t>
            </a:r>
            <a:r>
              <a:rPr lang="en-US" altLang="ja-JP" sz="2400" dirty="0" smtClean="0"/>
              <a:t>);</a:t>
            </a:r>
          </a:p>
          <a:p>
            <a:pPr lvl="1">
              <a:buNone/>
            </a:pPr>
            <a:r>
              <a:rPr lang="en-US" altLang="ja-JP" sz="2400" dirty="0" smtClean="0"/>
              <a:t>…</a:t>
            </a:r>
          </a:p>
          <a:p>
            <a:pPr lvl="1">
              <a:buNone/>
            </a:pP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49</a:t>
            </a:fld>
            <a:endParaRPr lang="ja-JP" altLang="en-US"/>
          </a:p>
        </p:txBody>
      </p:sp>
      <p:pic>
        <p:nvPicPr>
          <p:cNvPr id="5" name="図 4" descr="8-tex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2996952"/>
            <a:ext cx="30861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テクスチャマッピング </a:t>
            </a:r>
            <a:r>
              <a:rPr lang="en-US" altLang="ja-JP" sz="2800" dirty="0" smtClean="0"/>
              <a:t>(8-texture.c)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設定を変えて、それぞれどのように表示が変わるか、確認しましょう。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50</a:t>
            </a:fld>
            <a:endParaRPr lang="ja-JP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テクスチャの自動マッピング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設定方法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glTexGenf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(GL_S, GL_TEXTURE_GEN_MODE, GL_(OBJECT_LINEAR|EYE_LINEAR|SPHERE_MAP));</a:t>
            </a:r>
          </a:p>
          <a:p>
            <a:pPr lvl="1">
              <a:buNone/>
            </a:pP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glTexGenf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(GL_T, GL_TEXTURE_GEN_MODE, GL_(OBJECT_LINEAR|EYE_LINEAR|SPHERE_MAP));</a:t>
            </a:r>
          </a:p>
          <a:p>
            <a:pPr lvl="1">
              <a:buNone/>
            </a:pP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(GL_TEXTURE_GEN_S);</a:t>
            </a:r>
          </a:p>
          <a:p>
            <a:pPr lvl="1">
              <a:buNone/>
            </a:pP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(GL_TEXTURE_GEN_T);</a:t>
            </a:r>
          </a:p>
          <a:p>
            <a:pPr lvl="1">
              <a:buNone/>
            </a:pPr>
            <a:endParaRPr lang="ja-JP" altLang="en-US" sz="2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51</a:t>
            </a:fld>
            <a:endParaRPr lang="ja-JP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11344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例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テクスチャの自動マッピング </a:t>
            </a:r>
            <a:r>
              <a:rPr lang="en-US" altLang="ja-JP" sz="2800" dirty="0" smtClean="0"/>
              <a:t>(9-autotex.c)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各種設定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は略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前述の通り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描画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err="1" smtClean="0"/>
              <a:t>glEnable</a:t>
            </a:r>
            <a:r>
              <a:rPr lang="en-US" altLang="ja-JP" sz="2400" dirty="0" smtClean="0"/>
              <a:t>(GL_LIGHTING);</a:t>
            </a:r>
          </a:p>
          <a:p>
            <a:pPr lvl="1">
              <a:buNone/>
            </a:pPr>
            <a:r>
              <a:rPr lang="en-US" altLang="ja-JP" sz="2400" dirty="0" err="1" smtClean="0"/>
              <a:t>glEnable</a:t>
            </a:r>
            <a:r>
              <a:rPr lang="en-US" altLang="ja-JP" sz="2400" dirty="0" smtClean="0"/>
              <a:t>(</a:t>
            </a:r>
            <a:r>
              <a:rPr lang="en-US" altLang="ja-JP" sz="2400" dirty="0" smtClean="0">
                <a:solidFill>
                  <a:srgbClr val="C00000"/>
                </a:solidFill>
              </a:rPr>
              <a:t>GL_TEXTURE_GEN_S</a:t>
            </a:r>
            <a:r>
              <a:rPr lang="en-US" altLang="ja-JP" sz="2400" dirty="0" smtClean="0"/>
              <a:t>);</a:t>
            </a:r>
          </a:p>
          <a:p>
            <a:pPr lvl="1">
              <a:buNone/>
            </a:pPr>
            <a:r>
              <a:rPr lang="en-US" altLang="ja-JP" sz="2400" dirty="0" err="1" smtClean="0"/>
              <a:t>glEnable</a:t>
            </a:r>
            <a:r>
              <a:rPr lang="en-US" altLang="ja-JP" sz="2400" dirty="0" smtClean="0"/>
              <a:t>(</a:t>
            </a:r>
            <a:r>
              <a:rPr lang="en-US" altLang="ja-JP" sz="2400" dirty="0" smtClean="0">
                <a:solidFill>
                  <a:srgbClr val="C00000"/>
                </a:solidFill>
              </a:rPr>
              <a:t>GL_TEXTURE_GEN_T</a:t>
            </a:r>
            <a:r>
              <a:rPr lang="en-US" altLang="ja-JP" sz="2400" dirty="0" smtClean="0"/>
              <a:t>);</a:t>
            </a:r>
          </a:p>
          <a:p>
            <a:pPr lvl="1">
              <a:buNone/>
            </a:pPr>
            <a:r>
              <a:rPr lang="en-US" altLang="ja-JP" sz="2400" dirty="0" err="1" smtClean="0"/>
              <a:t>glEnable</a:t>
            </a:r>
            <a:r>
              <a:rPr lang="en-US" altLang="ja-JP" sz="2400" dirty="0" smtClean="0"/>
              <a:t>(GL_TEXTURE_2D);</a:t>
            </a:r>
          </a:p>
          <a:p>
            <a:pPr lvl="1">
              <a:buNone/>
            </a:pPr>
            <a:r>
              <a:rPr lang="en-US" altLang="ja-JP" sz="2400" dirty="0" err="1" smtClean="0"/>
              <a:t>glutSolidTorus</a:t>
            </a:r>
            <a:r>
              <a:rPr lang="en-US" altLang="ja-JP" sz="2400" dirty="0" smtClean="0"/>
              <a:t>(0.4, 0.8, 20.0, 20.0);</a:t>
            </a:r>
          </a:p>
          <a:p>
            <a:pPr lvl="1">
              <a:buNone/>
            </a:pPr>
            <a:r>
              <a:rPr lang="en-US" altLang="ja-JP" sz="2400" dirty="0" err="1" smtClean="0"/>
              <a:t>glDisable</a:t>
            </a:r>
            <a:r>
              <a:rPr lang="en-US" altLang="ja-JP" sz="2400" dirty="0" smtClean="0"/>
              <a:t>(GL_TEXTURE_2D);</a:t>
            </a:r>
          </a:p>
          <a:p>
            <a:pPr lvl="1">
              <a:buNone/>
            </a:pPr>
            <a:r>
              <a:rPr lang="en-US" altLang="ja-JP" sz="2400" dirty="0" err="1" smtClean="0"/>
              <a:t>glDisable</a:t>
            </a:r>
            <a:r>
              <a:rPr lang="en-US" altLang="ja-JP" sz="2400" dirty="0" smtClean="0"/>
              <a:t>(</a:t>
            </a:r>
            <a:r>
              <a:rPr lang="en-US" altLang="ja-JP" sz="2400" dirty="0" smtClean="0">
                <a:solidFill>
                  <a:srgbClr val="C00000"/>
                </a:solidFill>
              </a:rPr>
              <a:t>GL_TEXTURE_GEN_T</a:t>
            </a:r>
            <a:r>
              <a:rPr lang="en-US" altLang="ja-JP" sz="2400" dirty="0" smtClean="0"/>
              <a:t>);</a:t>
            </a:r>
          </a:p>
          <a:p>
            <a:pPr lvl="1">
              <a:buNone/>
            </a:pPr>
            <a:r>
              <a:rPr lang="en-US" altLang="ja-JP" sz="2400" dirty="0" err="1" smtClean="0"/>
              <a:t>glDisable</a:t>
            </a:r>
            <a:r>
              <a:rPr lang="en-US" altLang="ja-JP" sz="2400" dirty="0" smtClean="0"/>
              <a:t>(</a:t>
            </a:r>
            <a:r>
              <a:rPr lang="en-US" altLang="ja-JP" sz="2400" dirty="0" smtClean="0">
                <a:solidFill>
                  <a:srgbClr val="C00000"/>
                </a:solidFill>
              </a:rPr>
              <a:t>GL_TEXTURE_GEN_S</a:t>
            </a:r>
            <a:r>
              <a:rPr lang="en-US" altLang="ja-JP" sz="2400" dirty="0" smtClean="0"/>
              <a:t>);</a:t>
            </a:r>
          </a:p>
          <a:p>
            <a:pPr lvl="1">
              <a:buNone/>
            </a:pPr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52</a:t>
            </a:fld>
            <a:endParaRPr lang="ja-JP" altLang="en-US"/>
          </a:p>
        </p:txBody>
      </p:sp>
      <p:pic>
        <p:nvPicPr>
          <p:cNvPr id="7" name="図 6" descr="9-autote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2996952"/>
            <a:ext cx="30861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テクスチャの自動マッピング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(9-autotex.c)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設定を変えて、それぞれどのように表示が変わるか、確認しましょう。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53</a:t>
            </a:fld>
            <a:endParaRPr lang="ja-JP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参考文献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lvl="0"/>
            <a:r>
              <a:rPr lang="ja-JP" altLang="ja-JP" sz="2400" dirty="0" smtClean="0"/>
              <a:t>林武文</a:t>
            </a:r>
            <a:r>
              <a:rPr lang="en-US" altLang="ja-JP" sz="2400" dirty="0" smtClean="0"/>
              <a:t>, </a:t>
            </a:r>
            <a:r>
              <a:rPr lang="ja-JP" altLang="ja-JP" sz="2400" dirty="0" smtClean="0"/>
              <a:t>加藤清敬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著</a:t>
            </a:r>
            <a:r>
              <a:rPr lang="en-US" altLang="ja-JP" sz="2400" dirty="0" smtClean="0"/>
              <a:t>,</a:t>
            </a:r>
          </a:p>
          <a:p>
            <a:pPr lvl="0">
              <a:buNone/>
            </a:pPr>
            <a:r>
              <a:rPr lang="en-US" altLang="ja-JP" sz="2400" dirty="0" smtClean="0"/>
              <a:t>	</a:t>
            </a:r>
            <a:r>
              <a:rPr lang="ja-JP" altLang="ja-JP" sz="2400" dirty="0" smtClean="0"/>
              <a:t>「</a:t>
            </a:r>
            <a:r>
              <a:rPr lang="en-US" altLang="ja-JP" sz="2400" dirty="0" smtClean="0"/>
              <a:t>OpenGL</a:t>
            </a:r>
            <a:r>
              <a:rPr lang="ja-JP" altLang="ja-JP" sz="2400" dirty="0" smtClean="0"/>
              <a:t>による</a:t>
            </a:r>
            <a:r>
              <a:rPr lang="en-US" altLang="ja-JP" sz="2400" dirty="0" smtClean="0"/>
              <a:t>3</a:t>
            </a:r>
            <a:r>
              <a:rPr lang="ja-JP" altLang="ja-JP" sz="2400" dirty="0" smtClean="0"/>
              <a:t>次元</a:t>
            </a:r>
            <a:r>
              <a:rPr lang="en-US" altLang="ja-JP" sz="2400" dirty="0" smtClean="0"/>
              <a:t>CG</a:t>
            </a:r>
            <a:r>
              <a:rPr lang="ja-JP" altLang="ja-JP" sz="2400" dirty="0" smtClean="0"/>
              <a:t>プログラミング」 コロナ社</a:t>
            </a:r>
            <a:r>
              <a:rPr lang="en-US" altLang="ja-JP" sz="2400" dirty="0" smtClean="0"/>
              <a:t>, 2003</a:t>
            </a:r>
            <a:endParaRPr lang="ja-JP" altLang="ja-JP" sz="2400" dirty="0" smtClean="0"/>
          </a:p>
          <a:p>
            <a:pPr lvl="0"/>
            <a:r>
              <a:rPr lang="ja-JP" altLang="ja-JP" sz="2400" dirty="0" smtClean="0"/>
              <a:t>床井浩平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著</a:t>
            </a:r>
            <a:r>
              <a:rPr lang="en-US" altLang="ja-JP" sz="2400" dirty="0" smtClean="0"/>
              <a:t>,</a:t>
            </a:r>
          </a:p>
          <a:p>
            <a:pPr lvl="0">
              <a:buNone/>
            </a:pPr>
            <a:r>
              <a:rPr lang="en-US" altLang="ja-JP" sz="2400" dirty="0" smtClean="0"/>
              <a:t>	</a:t>
            </a:r>
            <a:r>
              <a:rPr lang="ja-JP" altLang="ja-JP" sz="2400" dirty="0" smtClean="0"/>
              <a:t>「</a:t>
            </a:r>
            <a:r>
              <a:rPr lang="en-US" altLang="ja-JP" sz="2400" dirty="0" smtClean="0"/>
              <a:t>GLUT</a:t>
            </a:r>
            <a:r>
              <a:rPr lang="ja-JP" altLang="ja-JP" sz="2400" dirty="0" smtClean="0"/>
              <a:t>による</a:t>
            </a:r>
            <a:r>
              <a:rPr lang="en-US" altLang="ja-JP" sz="2400" dirty="0" smtClean="0"/>
              <a:t>OpenGL</a:t>
            </a:r>
            <a:r>
              <a:rPr lang="ja-JP" altLang="ja-JP" sz="2400" dirty="0" smtClean="0"/>
              <a:t>入門</a:t>
            </a:r>
            <a:r>
              <a:rPr lang="ja-JP" altLang="en-US" sz="2400" dirty="0" smtClean="0"/>
              <a:t>」 </a:t>
            </a:r>
            <a:r>
              <a:rPr lang="ja-JP" altLang="ja-JP" sz="2400" dirty="0" smtClean="0"/>
              <a:t>工学社</a:t>
            </a:r>
            <a:r>
              <a:rPr lang="en-US" altLang="ja-JP" sz="2400" dirty="0" smtClean="0"/>
              <a:t>, 2005</a:t>
            </a:r>
            <a:endParaRPr lang="ja-JP" altLang="ja-JP" sz="2400" dirty="0" smtClean="0"/>
          </a:p>
          <a:p>
            <a:pPr lvl="0"/>
            <a:r>
              <a:rPr lang="en-US" altLang="ja-JP" sz="2400" dirty="0" smtClean="0"/>
              <a:t>OpenGL Architecture Review Board </a:t>
            </a:r>
            <a:r>
              <a:rPr lang="ja-JP" altLang="en-US" sz="2400" dirty="0" smtClean="0"/>
              <a:t>著</a:t>
            </a:r>
            <a:r>
              <a:rPr lang="en-US" altLang="ja-JP" sz="2400" dirty="0" smtClean="0"/>
              <a:t>,</a:t>
            </a:r>
          </a:p>
          <a:p>
            <a:pPr lvl="0">
              <a:buNone/>
            </a:pPr>
            <a:r>
              <a:rPr lang="en-US" altLang="ja-JP" sz="2400" dirty="0" smtClean="0"/>
              <a:t>	</a:t>
            </a:r>
            <a:r>
              <a:rPr lang="ja-JP" altLang="ja-JP" sz="2400" dirty="0" smtClean="0"/>
              <a:t>「</a:t>
            </a:r>
            <a:r>
              <a:rPr lang="en-US" altLang="ja-JP" sz="2400" dirty="0" smtClean="0"/>
              <a:t>OpenGL Programming Guide</a:t>
            </a:r>
            <a:r>
              <a:rPr lang="ja-JP" altLang="ja-JP" sz="2400" dirty="0" smtClean="0"/>
              <a:t>」 アジソン・ウェスレイ</a:t>
            </a:r>
            <a:r>
              <a:rPr lang="en-US" altLang="ja-JP" sz="2400" dirty="0" smtClean="0"/>
              <a:t>, 1993</a:t>
            </a:r>
            <a:endParaRPr lang="ja-JP" altLang="ja-JP" sz="2400" dirty="0" smtClean="0"/>
          </a:p>
          <a:p>
            <a:pPr lvl="0"/>
            <a:r>
              <a:rPr lang="en-US" altLang="ja-JP" sz="2400" dirty="0" smtClean="0"/>
              <a:t>GLUT</a:t>
            </a:r>
            <a:r>
              <a:rPr lang="ja-JP" altLang="ja-JP" sz="2400" dirty="0" smtClean="0"/>
              <a:t>による「手抜き」</a:t>
            </a:r>
            <a:r>
              <a:rPr lang="en-US" altLang="ja-JP" sz="2400" dirty="0" smtClean="0"/>
              <a:t>OpenGL</a:t>
            </a:r>
            <a:r>
              <a:rPr lang="ja-JP" altLang="ja-JP" sz="2400" dirty="0" smtClean="0"/>
              <a:t>入門</a:t>
            </a:r>
            <a:endParaRPr lang="en-US" altLang="ja-JP" sz="2400" dirty="0" smtClean="0"/>
          </a:p>
          <a:p>
            <a:pPr lvl="0">
              <a:buNone/>
            </a:pPr>
            <a:r>
              <a:rPr lang="en-US" altLang="ja-JP" sz="2400" dirty="0" smtClean="0"/>
              <a:t>	</a:t>
            </a:r>
            <a:r>
              <a:rPr lang="en-US" altLang="ja-JP" sz="2400" u="sng" dirty="0" smtClean="0">
                <a:hlinkClick r:id="rId2"/>
              </a:rPr>
              <a:t>http</a:t>
            </a:r>
            <a:r>
              <a:rPr lang="en-US" altLang="ja-JP" sz="2400" u="sng" dirty="0" smtClean="0">
                <a:hlinkClick r:id="rId2"/>
              </a:rPr>
              <a:t>://www.wakayama-u.ac.jp/~tokoi/opengl/libglut.html</a:t>
            </a:r>
            <a:endParaRPr lang="ja-JP" altLang="ja-JP" sz="2400" dirty="0" smtClean="0"/>
          </a:p>
          <a:p>
            <a:pPr lvl="0"/>
            <a:r>
              <a:rPr lang="en-US" altLang="ja-JP" sz="2400" dirty="0" smtClean="0"/>
              <a:t>OpenGL - The </a:t>
            </a:r>
            <a:r>
              <a:rPr lang="en-US" altLang="ja-JP" sz="2400" dirty="0" smtClean="0"/>
              <a:t>Industry</a:t>
            </a:r>
          </a:p>
          <a:p>
            <a:pPr lvl="0">
              <a:buNone/>
            </a:pPr>
            <a:r>
              <a:rPr lang="en-US" altLang="ja-JP" sz="2400" dirty="0" smtClean="0"/>
              <a:t>	</a:t>
            </a:r>
            <a:r>
              <a:rPr lang="en-US" altLang="ja-JP" sz="2400" u="sng" dirty="0" smtClean="0">
                <a:hlinkClick r:id="rId3"/>
              </a:rPr>
              <a:t>http</a:t>
            </a:r>
            <a:r>
              <a:rPr lang="en-US" altLang="ja-JP" sz="2400" u="sng" dirty="0" smtClean="0">
                <a:hlinkClick r:id="rId3"/>
              </a:rPr>
              <a:t>://www.khronos.org/opengl/</a:t>
            </a:r>
            <a:endParaRPr lang="ja-JP" altLang="ja-JP" sz="2400" dirty="0" smtClean="0"/>
          </a:p>
          <a:p>
            <a:pPr lvl="0"/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54</a:t>
            </a:fld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コンパイル手順 </a:t>
            </a:r>
            <a:r>
              <a:rPr lang="en-US" altLang="ja-JP" sz="2800" dirty="0" smtClean="0"/>
              <a:t>@CentOS6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使用するライブラリを指定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–O4 –o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foo.c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lglut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lGLU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lGL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ja-JP" altLang="en-US" dirty="0" smtClean="0"/>
              <a:t>数学ライブラリ関数を使うなら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–O4 –o 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foo.c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lglut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lGLU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lGL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-lm</a:t>
            </a:r>
            <a:endParaRPr lang="ja-JP" alt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基本的な処理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GLUT</a:t>
            </a:r>
            <a:r>
              <a:rPr lang="ja-JP" altLang="en-US" dirty="0" smtClean="0"/>
              <a:t>の初期化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glutInit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ja-JP" altLang="en-US" dirty="0" smtClean="0"/>
              <a:t>ウィンドウの位置・サイズの指定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glutInitWindowPosition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pPr>
              <a:buNone/>
            </a:pP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glutInitWindowSize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(width, height);</a:t>
            </a:r>
          </a:p>
          <a:p>
            <a:r>
              <a:rPr lang="ja-JP" altLang="en-US" dirty="0" smtClean="0"/>
              <a:t>ウィンドウの表示モードの指定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glutInitDisplayMode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(GLUT_RGBA);</a:t>
            </a:r>
            <a:endParaRPr lang="ja-JP" alt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ja-JP" altLang="en-US" dirty="0" smtClean="0"/>
              <a:t>メインループ</a:t>
            </a:r>
            <a:r>
              <a:rPr lang="en-US" altLang="ja-JP" dirty="0" smtClean="0"/>
              <a:t>(</a:t>
            </a:r>
            <a:r>
              <a:rPr lang="ja-JP" altLang="en-US" dirty="0" smtClean="0"/>
              <a:t>イベント待ち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glutMainLoop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ja-JP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色の指定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色は下記の順で指定</a:t>
            </a:r>
            <a:endParaRPr lang="en-US" altLang="ja-JP" dirty="0" smtClean="0"/>
          </a:p>
          <a:p>
            <a:pPr lvl="1"/>
            <a:r>
              <a:rPr lang="en-US" altLang="ja-JP" b="1" dirty="0" smtClean="0">
                <a:solidFill>
                  <a:srgbClr val="C00000"/>
                </a:solidFill>
              </a:rPr>
              <a:t>R</a:t>
            </a:r>
            <a:r>
              <a:rPr lang="en-US" altLang="ja-JP" dirty="0" smtClean="0"/>
              <a:t>ed	</a:t>
            </a:r>
            <a:r>
              <a:rPr lang="ja-JP" altLang="en-US" dirty="0" smtClean="0"/>
              <a:t>赤</a:t>
            </a:r>
            <a:endParaRPr lang="en-US" altLang="ja-JP" dirty="0" smtClean="0"/>
          </a:p>
          <a:p>
            <a:pPr lvl="1"/>
            <a:r>
              <a:rPr lang="en-US" altLang="ja-JP" b="1" dirty="0" smtClean="0">
                <a:solidFill>
                  <a:srgbClr val="00B050"/>
                </a:solidFill>
              </a:rPr>
              <a:t>G</a:t>
            </a:r>
            <a:r>
              <a:rPr lang="en-US" altLang="ja-JP" dirty="0" smtClean="0"/>
              <a:t>reen	</a:t>
            </a:r>
            <a:r>
              <a:rPr lang="ja-JP" altLang="en-US" dirty="0" smtClean="0"/>
              <a:t>緑</a:t>
            </a:r>
            <a:endParaRPr lang="en-US" altLang="ja-JP" dirty="0" smtClean="0"/>
          </a:p>
          <a:p>
            <a:pPr lvl="1"/>
            <a:r>
              <a:rPr lang="en-US" altLang="ja-JP" b="1" dirty="0" smtClean="0">
                <a:solidFill>
                  <a:srgbClr val="0070C0"/>
                </a:solidFill>
              </a:rPr>
              <a:t>B</a:t>
            </a:r>
            <a:r>
              <a:rPr lang="en-US" altLang="ja-JP" dirty="0" smtClean="0"/>
              <a:t>lue	</a:t>
            </a:r>
            <a:r>
              <a:rPr lang="ja-JP" altLang="en-US" dirty="0" smtClean="0"/>
              <a:t>青</a:t>
            </a:r>
            <a:endParaRPr lang="en-US" altLang="ja-JP" dirty="0" smtClean="0"/>
          </a:p>
          <a:p>
            <a:pPr lvl="1"/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ja-JP" dirty="0" smtClean="0"/>
              <a:t>lpha	</a:t>
            </a:r>
            <a:r>
              <a:rPr lang="ja-JP" altLang="en-US" dirty="0" smtClean="0"/>
              <a:t>透明度</a:t>
            </a:r>
            <a:r>
              <a:rPr lang="en-US" altLang="ja-JP" dirty="0" smtClean="0"/>
              <a:t>(0</a:t>
            </a:r>
            <a:r>
              <a:rPr lang="ja-JP" altLang="en-US" dirty="0" smtClean="0"/>
              <a:t>で透明、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で不透明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クリア時の色の指定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glClearColor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(r, g, b, a);</a:t>
            </a:r>
          </a:p>
          <a:p>
            <a:r>
              <a:rPr lang="ja-JP" altLang="en-US" dirty="0" smtClean="0"/>
              <a:t>色の指定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glColor3f(r, g, b);</a:t>
            </a:r>
          </a:p>
          <a:p>
            <a:pPr>
              <a:buNone/>
            </a:pPr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7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例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ウィンドウの生成 </a:t>
            </a:r>
            <a:r>
              <a:rPr lang="en-US" altLang="ja-JP" sz="3200" dirty="0" smtClean="0"/>
              <a:t>(0-window.c)</a:t>
            </a:r>
            <a:endParaRPr lang="ja-JP" altLang="en-US" sz="3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BB7E6-6825-41B3-918F-76A153419086}" type="slidenum">
              <a:rPr lang="ja-JP" altLang="en-US"/>
              <a:pPr>
                <a:defRPr/>
              </a:pPr>
              <a:t>8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684354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include &lt;GL/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gl.h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#include &lt;GL/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glut.h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ja-JP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display_callback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(GL_COLOR_BUFFER_BIT);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ja-JP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keyboard_callback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(unsigned char key,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if (key == '\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e’)  exit(0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ja-JP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glutInit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glutInitWindowPosition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(0, 0);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glutInitWindowSize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(320, 240);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glutInitDisplayMode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(GLUT_RGBA);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glutCreateWindow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glClearColor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(0.0, 0.0, 0.0, 1.0);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glutKeyboardFunc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keyboard_callback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glutDisplayFunc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display_callback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glutMainLoop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1" lang="ja-JP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図 6" descr="0-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3645024"/>
            <a:ext cx="3086100" cy="2581275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 flipH="1" flipV="1">
            <a:off x="395536" y="5013176"/>
            <a:ext cx="1008112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 flipV="1">
            <a:off x="251520" y="5733256"/>
            <a:ext cx="115212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95536" y="3573016"/>
            <a:ext cx="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95536" y="3068960"/>
            <a:ext cx="21602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251520" y="1916832"/>
            <a:ext cx="36004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251520" y="2420888"/>
            <a:ext cx="0" cy="3312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吹き出し 21"/>
          <p:cNvSpPr/>
          <p:nvPr/>
        </p:nvSpPr>
        <p:spPr>
          <a:xfrm>
            <a:off x="5292080" y="1052736"/>
            <a:ext cx="1080120" cy="504056"/>
          </a:xfrm>
          <a:prstGeom prst="wedgeRectCallout">
            <a:avLst>
              <a:gd name="adj1" fmla="val -200337"/>
              <a:gd name="adj2" fmla="val 9319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再描画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吹き出し 22"/>
          <p:cNvSpPr/>
          <p:nvPr/>
        </p:nvSpPr>
        <p:spPr>
          <a:xfrm>
            <a:off x="6732240" y="1700808"/>
            <a:ext cx="1944216" cy="504056"/>
          </a:xfrm>
          <a:prstGeom prst="wedgeRectCallout">
            <a:avLst>
              <a:gd name="adj1" fmla="val -201929"/>
              <a:gd name="adj2" fmla="val 19925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キーイベント処理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4283968" y="3645024"/>
            <a:ext cx="1296144" cy="576064"/>
          </a:xfrm>
          <a:prstGeom prst="wedgeRectCallout">
            <a:avLst>
              <a:gd name="adj1" fmla="val 3659"/>
              <a:gd name="adj2" fmla="val 24274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ウィンドウ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生成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ware_axe_2013122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courseware_axe_20131227</Template>
  <TotalTime>3123</TotalTime>
  <Words>1956</Words>
  <Application>Microsoft Office PowerPoint</Application>
  <PresentationFormat>画面に合わせる (4:3)</PresentationFormat>
  <Paragraphs>577</Paragraphs>
  <Slides>55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56" baseType="lpstr">
      <vt:lpstr>courseware_axe_20131227</vt:lpstr>
      <vt:lpstr>スライド 0</vt:lpstr>
      <vt:lpstr>アジェンダ</vt:lpstr>
      <vt:lpstr>はじめるまえに</vt:lpstr>
      <vt:lpstr>OpenGLとは?</vt:lpstr>
      <vt:lpstr>ライブラリの構成</vt:lpstr>
      <vt:lpstr>コンパイル手順 @CentOS6</vt:lpstr>
      <vt:lpstr>基本的な処理</vt:lpstr>
      <vt:lpstr>色の指定</vt:lpstr>
      <vt:lpstr>例:ウィンドウの生成 (0-window.c)</vt:lpstr>
      <vt:lpstr>演習:ウィンドウの生成 (0-window.c)</vt:lpstr>
      <vt:lpstr>OpenGLの関数名</vt:lpstr>
      <vt:lpstr>図形の描画</vt:lpstr>
      <vt:lpstr>投影法</vt:lpstr>
      <vt:lpstr>例:2次元図形の描画 (1-2d.c)</vt:lpstr>
      <vt:lpstr>演習:2次元図形の描画 (1-2d.c)</vt:lpstr>
      <vt:lpstr>幾何変換</vt:lpstr>
      <vt:lpstr>例:3次元図形の描画 (2-3d.c)</vt:lpstr>
      <vt:lpstr>演習:3次元図形の描画 (2-3d.c)</vt:lpstr>
      <vt:lpstr>隠面処理</vt:lpstr>
      <vt:lpstr>例:隠面処理 (3-depth.c)</vt:lpstr>
      <vt:lpstr>演習:隠面処理 (3-depth.c)</vt:lpstr>
      <vt:lpstr>演習:隠面処理 (3-depth.c)</vt:lpstr>
      <vt:lpstr>イベント処理</vt:lpstr>
      <vt:lpstr>イベント処理とは?</vt:lpstr>
      <vt:lpstr>キー押下のイベント処理</vt:lpstr>
      <vt:lpstr>特殊キー押下のイベント処理</vt:lpstr>
      <vt:lpstr>例:キーイベント処理 (4-key.c)</vt:lpstr>
      <vt:lpstr>演習:キーイベント処理 (4-key.c)</vt:lpstr>
      <vt:lpstr>マウスボタンクリックのイベント処理</vt:lpstr>
      <vt:lpstr>マウスドラッグのイベント処理</vt:lpstr>
      <vt:lpstr>ウィンドウリシェープのイベント処理</vt:lpstr>
      <vt:lpstr>アニメーション</vt:lpstr>
      <vt:lpstr>ダブルバッファ</vt:lpstr>
      <vt:lpstr>例:アニメーション (5-anim.c)</vt:lpstr>
      <vt:lpstr>演習:アニメーション (5-anim.c)</vt:lpstr>
      <vt:lpstr>シェーディング</vt:lpstr>
      <vt:lpstr>シェーディングの設定</vt:lpstr>
      <vt:lpstr>表面属性</vt:lpstr>
      <vt:lpstr>シェーディングの種類</vt:lpstr>
      <vt:lpstr>例:シェーディング (6-shade.c)</vt:lpstr>
      <vt:lpstr>演習:シェーディング (6-shade.c)</vt:lpstr>
      <vt:lpstr>光源設定</vt:lpstr>
      <vt:lpstr>光源設定</vt:lpstr>
      <vt:lpstr>光源設定</vt:lpstr>
      <vt:lpstr>光源設定</vt:lpstr>
      <vt:lpstr>例:光源設定 (7-light.c)</vt:lpstr>
      <vt:lpstr>演習:光源設定 (7-light.c)</vt:lpstr>
      <vt:lpstr>テクスチャマッピング</vt:lpstr>
      <vt:lpstr>テクスチャマッピング</vt:lpstr>
      <vt:lpstr>例:テクスチャマッピング (8-texture.c)</vt:lpstr>
      <vt:lpstr>演習:テクスチャマッピング (8-texture.c)</vt:lpstr>
      <vt:lpstr>テクスチャの自動マッピング</vt:lpstr>
      <vt:lpstr>例:テクスチャの自動マッピング (9-autotex.c)</vt:lpstr>
      <vt:lpstr>演習:テクスチャの自動マッピング (9-autotex.c)</vt:lpstr>
      <vt:lpstr>参考文献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subject>データツールファースト</dc:subject>
  <dc:creator>usuda</dc:creator>
  <cp:lastModifiedBy>usuda</cp:lastModifiedBy>
  <cp:revision>243</cp:revision>
  <dcterms:created xsi:type="dcterms:W3CDTF">2014-02-17T02:24:30Z</dcterms:created>
  <dcterms:modified xsi:type="dcterms:W3CDTF">2014-03-27T03:38:43Z</dcterms:modified>
</cp:coreProperties>
</file>