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4"/>
  </p:notesMasterIdLst>
  <p:sldIdLst>
    <p:sldId id="256" r:id="rId2"/>
    <p:sldId id="257" r:id="rId3"/>
    <p:sldId id="285" r:id="rId4"/>
    <p:sldId id="259" r:id="rId5"/>
    <p:sldId id="265" r:id="rId6"/>
    <p:sldId id="286" r:id="rId7"/>
    <p:sldId id="260" r:id="rId8"/>
    <p:sldId id="266" r:id="rId9"/>
    <p:sldId id="269" r:id="rId10"/>
    <p:sldId id="268" r:id="rId11"/>
    <p:sldId id="270" r:id="rId12"/>
    <p:sldId id="267" r:id="rId13"/>
    <p:sldId id="271" r:id="rId14"/>
    <p:sldId id="289" r:id="rId15"/>
    <p:sldId id="261" r:id="rId16"/>
    <p:sldId id="290" r:id="rId17"/>
    <p:sldId id="262" r:id="rId18"/>
    <p:sldId id="291" r:id="rId19"/>
    <p:sldId id="263" r:id="rId20"/>
    <p:sldId id="287" r:id="rId21"/>
    <p:sldId id="264" r:id="rId22"/>
    <p:sldId id="284" r:id="rId23"/>
    <p:sldId id="277" r:id="rId24"/>
    <p:sldId id="276" r:id="rId25"/>
    <p:sldId id="278" r:id="rId26"/>
    <p:sldId id="288" r:id="rId27"/>
    <p:sldId id="279" r:id="rId28"/>
    <p:sldId id="280" r:id="rId29"/>
    <p:sldId id="281" r:id="rId30"/>
    <p:sldId id="283" r:id="rId31"/>
    <p:sldId id="282" r:id="rId32"/>
    <p:sldId id="258" r:id="rId3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21" autoAdjust="0"/>
    <p:restoredTop sz="94660"/>
  </p:normalViewPr>
  <p:slideViewPr>
    <p:cSldViewPr>
      <p:cViewPr varScale="1">
        <p:scale>
          <a:sx n="94" d="100"/>
          <a:sy n="94" d="100"/>
        </p:scale>
        <p:origin x="37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6A5B70C-A801-4C06-B052-73D681B1E645}" type="datetimeFigureOut">
              <a:rPr lang="ja-JP" altLang="en-US"/>
              <a:pPr>
                <a:defRPr/>
              </a:pPr>
              <a:t>2014/3/12</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B575988-9132-446E-9E2C-41A220C72CFA}" type="slidenum">
              <a:rPr lang="ja-JP" altLang="en-US"/>
              <a:pPr/>
              <a:t>‹#›</a:t>
            </a:fld>
            <a:endParaRPr lang="ja-JP" altLang="en-US"/>
          </a:p>
        </p:txBody>
      </p:sp>
    </p:spTree>
    <p:extLst>
      <p:ext uri="{BB962C8B-B14F-4D97-AF65-F5344CB8AC3E}">
        <p14:creationId xmlns:p14="http://schemas.microsoft.com/office/powerpoint/2010/main" val="33511916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smtClean="0"/>
          </a:p>
        </p:txBody>
      </p:sp>
      <p:sp>
        <p:nvSpPr>
          <p:cNvPr id="512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DB3644F6-9572-453B-96BA-ECBCB19E4F0A}" type="slidenum">
              <a:rPr lang="ja-JP" altLang="en-US"/>
              <a:pPr/>
              <a:t>0</a:t>
            </a:fld>
            <a:endParaRPr lang="ja-JP" altLang="en-US"/>
          </a:p>
        </p:txBody>
      </p:sp>
    </p:spTree>
    <p:extLst>
      <p:ext uri="{BB962C8B-B14F-4D97-AF65-F5344CB8AC3E}">
        <p14:creationId xmlns:p14="http://schemas.microsoft.com/office/powerpoint/2010/main" val="281947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6913D7E-188D-4059-B3DB-C2F621D35427}" type="datetime1">
              <a:rPr lang="ja-JP" altLang="en-US"/>
              <a:pPr>
                <a:defRPr/>
              </a:pPr>
              <a:t>2014/3/12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B170A263-6B95-4F8A-8188-FCE15E17D81E}" type="slidenum">
              <a:rPr lang="ja-JP" altLang="en-US"/>
              <a:pPr/>
              <a:t>‹#›</a:t>
            </a:fld>
            <a:endParaRPr lang="ja-JP" altLang="en-US"/>
          </a:p>
        </p:txBody>
      </p:sp>
    </p:spTree>
    <p:extLst>
      <p:ext uri="{BB962C8B-B14F-4D97-AF65-F5344CB8AC3E}">
        <p14:creationId xmlns:p14="http://schemas.microsoft.com/office/powerpoint/2010/main" val="163482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E63D0E6-953F-442E-ADF7-52D2B650E255}" type="datetime1">
              <a:rPr lang="ja-JP" altLang="en-US"/>
              <a:pPr>
                <a:defRPr/>
              </a:pPr>
              <a:t>2014/3/12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436E6D62-4E38-4F83-89D7-28870A209DDF}" type="slidenum">
              <a:rPr lang="ja-JP" altLang="en-US"/>
              <a:pPr/>
              <a:t>‹#›</a:t>
            </a:fld>
            <a:endParaRPr lang="ja-JP" altLang="en-US"/>
          </a:p>
        </p:txBody>
      </p:sp>
    </p:spTree>
    <p:extLst>
      <p:ext uri="{BB962C8B-B14F-4D97-AF65-F5344CB8AC3E}">
        <p14:creationId xmlns:p14="http://schemas.microsoft.com/office/powerpoint/2010/main" val="402289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C16AAD8-03AA-4305-A6F2-777F92EB1E87}" type="datetime1">
              <a:rPr lang="ja-JP" altLang="en-US"/>
              <a:pPr>
                <a:defRPr/>
              </a:pPr>
              <a:t>2014/3/12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E8FCBCC7-2DB4-4261-B8A4-01068882C158}" type="slidenum">
              <a:rPr lang="ja-JP" altLang="en-US"/>
              <a:pPr/>
              <a:t>‹#›</a:t>
            </a:fld>
            <a:endParaRPr lang="ja-JP" altLang="en-US"/>
          </a:p>
        </p:txBody>
      </p:sp>
    </p:spTree>
    <p:extLst>
      <p:ext uri="{BB962C8B-B14F-4D97-AF65-F5344CB8AC3E}">
        <p14:creationId xmlns:p14="http://schemas.microsoft.com/office/powerpoint/2010/main" val="364143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43A0450F-2812-4ACF-81E5-A4803CAC9723}" type="datetime1">
              <a:rPr lang="ja-JP" altLang="en-US"/>
              <a:pPr>
                <a:defRPr/>
              </a:pPr>
              <a:t>2014/3/12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C511A89-BF84-4E7A-8882-F6F30ADB97A1}" type="slidenum">
              <a:rPr lang="ja-JP" altLang="en-US"/>
              <a:pPr/>
              <a:t>‹#›</a:t>
            </a:fld>
            <a:endParaRPr lang="ja-JP" altLang="en-US"/>
          </a:p>
        </p:txBody>
      </p:sp>
    </p:spTree>
    <p:extLst>
      <p:ext uri="{BB962C8B-B14F-4D97-AF65-F5344CB8AC3E}">
        <p14:creationId xmlns:p14="http://schemas.microsoft.com/office/powerpoint/2010/main" val="425210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F2809490-18B7-45EC-BD04-9442484E24FA}" type="datetime1">
              <a:rPr lang="ja-JP" altLang="en-US"/>
              <a:pPr>
                <a:defRPr/>
              </a:pPr>
              <a:t>2014/3/12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B5736267-A37A-4599-AE5B-EEE6C918C039}" type="slidenum">
              <a:rPr lang="ja-JP" altLang="en-US"/>
              <a:pPr/>
              <a:t>‹#›</a:t>
            </a:fld>
            <a:endParaRPr lang="ja-JP" altLang="en-US"/>
          </a:p>
        </p:txBody>
      </p:sp>
    </p:spTree>
    <p:extLst>
      <p:ext uri="{BB962C8B-B14F-4D97-AF65-F5344CB8AC3E}">
        <p14:creationId xmlns:p14="http://schemas.microsoft.com/office/powerpoint/2010/main" val="280696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3992EFD5-89BA-4330-B2E5-0B24E2702D3A}" type="datetime1">
              <a:rPr lang="ja-JP" altLang="en-US"/>
              <a:pPr>
                <a:defRPr/>
              </a:pPr>
              <a:t>2014/3/12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889DF928-3F91-4654-8A7E-A55167DF8CD7}" type="slidenum">
              <a:rPr lang="ja-JP" altLang="en-US"/>
              <a:pPr/>
              <a:t>‹#›</a:t>
            </a:fld>
            <a:endParaRPr lang="ja-JP" altLang="en-US"/>
          </a:p>
        </p:txBody>
      </p:sp>
    </p:spTree>
    <p:extLst>
      <p:ext uri="{BB962C8B-B14F-4D97-AF65-F5344CB8AC3E}">
        <p14:creationId xmlns:p14="http://schemas.microsoft.com/office/powerpoint/2010/main" val="119726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4ED110-EA44-447C-8C8F-8B1FF040E74D}" type="datetime1">
              <a:rPr lang="ja-JP" altLang="en-US"/>
              <a:pPr>
                <a:defRPr/>
              </a:pPr>
              <a:t>2014/3/12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E3BD2D14-AE34-447B-B8BC-E52E746ECE78}" type="slidenum">
              <a:rPr lang="ja-JP" altLang="en-US"/>
              <a:pPr/>
              <a:t>‹#›</a:t>
            </a:fld>
            <a:endParaRPr lang="ja-JP" altLang="en-US"/>
          </a:p>
        </p:txBody>
      </p:sp>
    </p:spTree>
    <p:extLst>
      <p:ext uri="{BB962C8B-B14F-4D97-AF65-F5344CB8AC3E}">
        <p14:creationId xmlns:p14="http://schemas.microsoft.com/office/powerpoint/2010/main" val="107466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5A4407C-4E41-4223-96BC-F8D42D97C5C0}" type="datetime1">
              <a:rPr lang="ja-JP" altLang="en-US"/>
              <a:pPr>
                <a:defRPr/>
              </a:pPr>
              <a:t>2014/3/12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5A19F7D6-A948-465B-A7D1-58BA8C030827}" type="slidenum">
              <a:rPr lang="ja-JP" altLang="en-US"/>
              <a:pPr/>
              <a:t>‹#›</a:t>
            </a:fld>
            <a:endParaRPr lang="ja-JP" altLang="en-US"/>
          </a:p>
        </p:txBody>
      </p:sp>
    </p:spTree>
    <p:extLst>
      <p:ext uri="{BB962C8B-B14F-4D97-AF65-F5344CB8AC3E}">
        <p14:creationId xmlns:p14="http://schemas.microsoft.com/office/powerpoint/2010/main" val="22888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640EFC89-FBFB-4426-8644-CAAF370EECB8}" type="datetime1">
              <a:rPr lang="ja-JP" altLang="en-US"/>
              <a:pPr>
                <a:defRPr/>
              </a:pPr>
              <a:t>2014/3/12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5A43515C-68D8-4655-BF46-212CBDD6DDF6}" type="slidenum">
              <a:rPr lang="ja-JP" altLang="en-US"/>
              <a:pPr/>
              <a:t>‹#›</a:t>
            </a:fld>
            <a:endParaRPr lang="ja-JP" altLang="en-US"/>
          </a:p>
        </p:txBody>
      </p:sp>
    </p:spTree>
    <p:extLst>
      <p:ext uri="{BB962C8B-B14F-4D97-AF65-F5344CB8AC3E}">
        <p14:creationId xmlns:p14="http://schemas.microsoft.com/office/powerpoint/2010/main" val="56154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75E6A32F-92F6-4BC9-A3E9-947430D6D307}" type="datetime1">
              <a:rPr lang="ja-JP" altLang="en-US"/>
              <a:pPr>
                <a:defRPr/>
              </a:pPr>
              <a:t>2014/3/12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4C17FCE7-EBC4-4471-942C-0344FC66A852}" type="slidenum">
              <a:rPr lang="ja-JP" altLang="en-US"/>
              <a:pPr/>
              <a:t>‹#›</a:t>
            </a:fld>
            <a:endParaRPr lang="ja-JP" altLang="en-US"/>
          </a:p>
        </p:txBody>
      </p:sp>
    </p:spTree>
    <p:extLst>
      <p:ext uri="{BB962C8B-B14F-4D97-AF65-F5344CB8AC3E}">
        <p14:creationId xmlns:p14="http://schemas.microsoft.com/office/powerpoint/2010/main" val="282392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32409F57-A1F6-41DF-81BC-DBDFB0EF28E6}" type="datetime1">
              <a:rPr lang="ja-JP" altLang="en-US"/>
              <a:pPr>
                <a:defRPr/>
              </a:pPr>
              <a:t>2014/3/12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279A3E2-5D76-4195-AD46-95BE1F322184}" type="slidenum">
              <a:rPr lang="ja-JP" altLang="en-US"/>
              <a:pPr/>
              <a:t>‹#›</a:t>
            </a:fld>
            <a:endParaRPr lang="ja-JP" altLang="en-US"/>
          </a:p>
        </p:txBody>
      </p:sp>
    </p:spTree>
    <p:extLst>
      <p:ext uri="{BB962C8B-B14F-4D97-AF65-F5344CB8AC3E}">
        <p14:creationId xmlns:p14="http://schemas.microsoft.com/office/powerpoint/2010/main" val="380944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008B75FC-C9F0-4F96-B51A-423FF9D290B9}" type="datetime1">
              <a:rPr lang="ja-JP" altLang="en-US"/>
              <a:pPr>
                <a:defRPr/>
              </a:pPr>
              <a:t>2014/3/12</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40E63577-F27F-4EB5-A712-CF2764C45E40}" type="slidenum">
              <a:rPr lang="ja-JP" altLang="en-US"/>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2pPr>
      <a:lvl3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3pPr>
      <a:lvl4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4pPr>
      <a:lvl5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5pPr>
      <a:lvl6pPr marL="4572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6pPr>
      <a:lvl7pPr marL="9144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7pPr>
      <a:lvl8pPr marL="13716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8pPr>
      <a:lvl9pPr marL="18288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iki.ros.org/Master" TargetMode="External"/><Relationship Id="rId2" Type="http://schemas.openxmlformats.org/officeDocument/2006/relationships/hyperlink" Target="http://wiki.ros.org/Nodes"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iki.ros.org/Parameter%20Serve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iki.ros.org/Topics" TargetMode="External"/><Relationship Id="rId2" Type="http://schemas.openxmlformats.org/officeDocument/2006/relationships/hyperlink" Target="http://wiki.ros.org/Message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wiki.ros.org/Bags" TargetMode="External"/><Relationship Id="rId4" Type="http://schemas.openxmlformats.org/officeDocument/2006/relationships/hyperlink" Target="http://wiki.ros.org/Servic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iki.ros.org/Repositories" TargetMode="External"/><Relationship Id="rId2" Type="http://schemas.openxmlformats.org/officeDocument/2006/relationships/hyperlink" Target="http://wiki.ros.org/Distributions" TargetMode="External"/><Relationship Id="rId1" Type="http://schemas.openxmlformats.org/officeDocument/2006/relationships/slideLayout" Target="../slideLayouts/slideLayout2.xml"/><Relationship Id="rId4" Type="http://schemas.openxmlformats.org/officeDocument/2006/relationships/hyperlink" Target="http://wiki.ros.org/Documenta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iki.ros.org/Mailing%20Lists" TargetMode="External"/><Relationship Id="rId2" Type="http://schemas.openxmlformats.org/officeDocument/2006/relationships/hyperlink" Target="http://wiki.ros.org/Tickets" TargetMode="External"/><Relationship Id="rId1" Type="http://schemas.openxmlformats.org/officeDocument/2006/relationships/slideLayout" Target="../slideLayouts/slideLayout2.xml"/><Relationship Id="rId5" Type="http://schemas.openxmlformats.org/officeDocument/2006/relationships/hyperlink" Target="http://www.willowgarage.com/blog" TargetMode="External"/><Relationship Id="rId4" Type="http://schemas.openxmlformats.org/officeDocument/2006/relationships/hyperlink" Target="http://answers.ros.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os.org/browse/" TargetMode="External"/><Relationship Id="rId2" Type="http://schemas.openxmlformats.org/officeDocument/2006/relationships/hyperlink" Target="http://wiki.ros.org/Distributions" TargetMode="External"/><Relationship Id="rId1" Type="http://schemas.openxmlformats.org/officeDocument/2006/relationships/slideLayout" Target="../slideLayouts/slideLayout2.xml"/><Relationship Id="rId5" Type="http://schemas.openxmlformats.org/officeDocument/2006/relationships/hyperlink" Target="http://wiki.ros.org/Tools" TargetMode="External"/><Relationship Id="rId4" Type="http://schemas.openxmlformats.org/officeDocument/2006/relationships/hyperlink" Target="http://wiki.ros.org/API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iki.ros.org/Sensors" TargetMode="External"/><Relationship Id="rId2" Type="http://schemas.openxmlformats.org/officeDocument/2006/relationships/hyperlink" Target="http://wiki.ros.org/Robo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iki.ros.org/ROS/Install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iki.ros.org/catkin" TargetMode="External"/><Relationship Id="rId3" Type="http://schemas.openxmlformats.org/officeDocument/2006/relationships/hyperlink" Target="http://wiki.ros.org/ROS/Tutorials/InstallingandConfiguringROSEnvironment" TargetMode="External"/><Relationship Id="rId7" Type="http://schemas.openxmlformats.org/officeDocument/2006/relationships/hyperlink" Target="http://wiki.ros.org/roscreate" TargetMode="External"/><Relationship Id="rId2" Type="http://schemas.openxmlformats.org/officeDocument/2006/relationships/hyperlink" Target="http://wiki.ros.org/ROS/Tutorials" TargetMode="External"/><Relationship Id="rId1" Type="http://schemas.openxmlformats.org/officeDocument/2006/relationships/slideLayout" Target="../slideLayouts/slideLayout2.xml"/><Relationship Id="rId6" Type="http://schemas.openxmlformats.org/officeDocument/2006/relationships/hyperlink" Target="http://wiki.ros.org/ROS/Tutorials/CreatingPackage" TargetMode="External"/><Relationship Id="rId5" Type="http://schemas.openxmlformats.org/officeDocument/2006/relationships/hyperlink" Target="http://wiki.ros.org/rospack" TargetMode="External"/><Relationship Id="rId4" Type="http://schemas.openxmlformats.org/officeDocument/2006/relationships/hyperlink" Target="http://wiki.ros.org/ROS/Tutorials/NavigatingTheFilesystem" TargetMode="External"/><Relationship Id="rId9" Type="http://schemas.openxmlformats.org/officeDocument/2006/relationships/hyperlink" Target="http://wiki.ros.org/ROS/Tutorials/BuildingPackages"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wiki.ros.org/rqt_plot" TargetMode="External"/><Relationship Id="rId13" Type="http://schemas.openxmlformats.org/officeDocument/2006/relationships/hyperlink" Target="http://wiki.ros.org/rqt_console" TargetMode="External"/><Relationship Id="rId18" Type="http://schemas.openxmlformats.org/officeDocument/2006/relationships/hyperlink" Target="http://wiki.ros.org/ROS/Tutorials/UsingRosEd" TargetMode="External"/><Relationship Id="rId3" Type="http://schemas.openxmlformats.org/officeDocument/2006/relationships/hyperlink" Target="http://wiki.ros.org/roscore" TargetMode="External"/><Relationship Id="rId7" Type="http://schemas.openxmlformats.org/officeDocument/2006/relationships/hyperlink" Target="http://wiki.ros.org/rostopic" TargetMode="External"/><Relationship Id="rId12" Type="http://schemas.openxmlformats.org/officeDocument/2006/relationships/hyperlink" Target="http://wiki.ros.org/ROS/Tutorials/UsingRqtconsoleRoslaunch" TargetMode="External"/><Relationship Id="rId17" Type="http://schemas.openxmlformats.org/officeDocument/2006/relationships/hyperlink" Target="http://wiki.ros.org/ROS/Tutorials/UsingRxconsoleRoslaunch" TargetMode="External"/><Relationship Id="rId2" Type="http://schemas.openxmlformats.org/officeDocument/2006/relationships/hyperlink" Target="http://wiki.ros.org/ROS/Tutorials/UnderstandingNodes" TargetMode="External"/><Relationship Id="rId16" Type="http://schemas.openxmlformats.org/officeDocument/2006/relationships/hyperlink" Target="http://wiki.ros.org/rqt" TargetMode="External"/><Relationship Id="rId1" Type="http://schemas.openxmlformats.org/officeDocument/2006/relationships/slideLayout" Target="../slideLayouts/slideLayout2.xml"/><Relationship Id="rId6" Type="http://schemas.openxmlformats.org/officeDocument/2006/relationships/hyperlink" Target="http://wiki.ros.org/ROS/Tutorials/UnderstandingTopics" TargetMode="External"/><Relationship Id="rId11" Type="http://schemas.openxmlformats.org/officeDocument/2006/relationships/hyperlink" Target="http://wiki.ros.org/rosparam" TargetMode="External"/><Relationship Id="rId5" Type="http://schemas.openxmlformats.org/officeDocument/2006/relationships/hyperlink" Target="http://wiki.ros.org/rosrun" TargetMode="External"/><Relationship Id="rId15" Type="http://schemas.openxmlformats.org/officeDocument/2006/relationships/hyperlink" Target="http://wiki.ros.org/roslaunch" TargetMode="External"/><Relationship Id="rId10" Type="http://schemas.openxmlformats.org/officeDocument/2006/relationships/hyperlink" Target="http://wiki.ros.org/rosservice" TargetMode="External"/><Relationship Id="rId19" Type="http://schemas.openxmlformats.org/officeDocument/2006/relationships/hyperlink" Target="http://wiki.ros.org/rosbash" TargetMode="External"/><Relationship Id="rId4" Type="http://schemas.openxmlformats.org/officeDocument/2006/relationships/hyperlink" Target="http://wiki.ros.org/rosnode" TargetMode="External"/><Relationship Id="rId9" Type="http://schemas.openxmlformats.org/officeDocument/2006/relationships/hyperlink" Target="http://wiki.ros.org/ROS/Tutorials/UnderstandingServicesParams" TargetMode="External"/><Relationship Id="rId14" Type="http://schemas.openxmlformats.org/officeDocument/2006/relationships/hyperlink" Target="http://wiki.ros.org/rqt_logger_level"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wiki.ros.org/ROS/Tutorials/WritingServiceClient(python)" TargetMode="External"/><Relationship Id="rId3" Type="http://schemas.openxmlformats.org/officeDocument/2006/relationships/hyperlink" Target="http://wiki.ros.org/rosmsg" TargetMode="External"/><Relationship Id="rId7" Type="http://schemas.openxmlformats.org/officeDocument/2006/relationships/hyperlink" Target="http://wiki.ros.org/ROS/Tutorials/WritingServiceClient(c++)" TargetMode="External"/><Relationship Id="rId2" Type="http://schemas.openxmlformats.org/officeDocument/2006/relationships/hyperlink" Target="http://wiki.ros.org/ROS/Tutorials/CreatingMsgAndSrv" TargetMode="External"/><Relationship Id="rId1" Type="http://schemas.openxmlformats.org/officeDocument/2006/relationships/slideLayout" Target="../slideLayouts/slideLayout2.xml"/><Relationship Id="rId6" Type="http://schemas.openxmlformats.org/officeDocument/2006/relationships/hyperlink" Target="http://wiki.ros.org/ROS/Tutorials/ExaminingPublisherSubscriber" TargetMode="External"/><Relationship Id="rId5" Type="http://schemas.openxmlformats.org/officeDocument/2006/relationships/hyperlink" Target="http://wiki.ros.org/ROS/Tutorials/WritingPublisherSubscriber(python)" TargetMode="External"/><Relationship Id="rId4" Type="http://schemas.openxmlformats.org/officeDocument/2006/relationships/hyperlink" Target="http://wiki.ros.org/ROS/Tutorials/WritingPublisherSubscriber(c++)" TargetMode="External"/><Relationship Id="rId9" Type="http://schemas.openxmlformats.org/officeDocument/2006/relationships/hyperlink" Target="http://wiki.ros.org/ROS/Tutorials/ExaminingServiceClien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iki.ros.org/ROS/Tutorials/Getting%20started%20with%20roswtf" TargetMode="External"/><Relationship Id="rId7" Type="http://schemas.openxmlformats.org/officeDocument/2006/relationships/hyperlink" Target="http://wiki.ros.org/ROS/Tutorials/WhereNext" TargetMode="External"/><Relationship Id="rId2" Type="http://schemas.openxmlformats.org/officeDocument/2006/relationships/hyperlink" Target="http://wiki.ros.org/ROS/Tutorials/Recording%20and%20playing%20back%20data" TargetMode="External"/><Relationship Id="rId1" Type="http://schemas.openxmlformats.org/officeDocument/2006/relationships/slideLayout" Target="../slideLayouts/slideLayout2.xml"/><Relationship Id="rId6" Type="http://schemas.openxmlformats.org/officeDocument/2006/relationships/hyperlink" Target="http://wiki.ros.org/Documentation" TargetMode="External"/><Relationship Id="rId5" Type="http://schemas.openxmlformats.org/officeDocument/2006/relationships/hyperlink" Target="http://wiki.ros.org/ROS/Tutorials/NavigatingTheWiki" TargetMode="External"/><Relationship Id="rId4" Type="http://schemas.openxmlformats.org/officeDocument/2006/relationships/hyperlink" Target="http://wiki.ros.org/roswt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iki.ros.org/ROS/Message_Description_Language" TargetMode="External"/><Relationship Id="rId3" Type="http://schemas.openxmlformats.org/officeDocument/2006/relationships/hyperlink" Target="http://wiki.ros.org/ROS/Tutorials/rosdep" TargetMode="External"/><Relationship Id="rId7" Type="http://schemas.openxmlformats.org/officeDocument/2006/relationships/hyperlink" Target="http://wiki.ros.org/ROS/Tutorials/DefiningCustomMessages" TargetMode="External"/><Relationship Id="rId2" Type="http://schemas.openxmlformats.org/officeDocument/2006/relationships/hyperlink" Target="http://wiki.ros.org/ROS/Tutorials/Creating%20a%20Package%20by%20Hand" TargetMode="External"/><Relationship Id="rId1" Type="http://schemas.openxmlformats.org/officeDocument/2006/relationships/slideLayout" Target="../slideLayouts/slideLayout2.xml"/><Relationship Id="rId6" Type="http://schemas.openxmlformats.org/officeDocument/2006/relationships/hyperlink" Target="http://wiki.ros.org/ROS/Tutorials/MultipleMachines" TargetMode="External"/><Relationship Id="rId5" Type="http://schemas.openxmlformats.org/officeDocument/2006/relationships/hyperlink" Target="http://wiki.ros.org/ROS/Tutorials/Roslaunch%20tips%20for%20larger%20projects" TargetMode="External"/><Relationship Id="rId10" Type="http://schemas.openxmlformats.org/officeDocument/2006/relationships/hyperlink" Target="http://wiki.ros.org/Documentation" TargetMode="External"/><Relationship Id="rId4" Type="http://schemas.openxmlformats.org/officeDocument/2006/relationships/hyperlink" Target="http://wiki.ros.org/rosdep" TargetMode="External"/><Relationship Id="rId9" Type="http://schemas.openxmlformats.org/officeDocument/2006/relationships/hyperlink" Target="http://wiki.ros.org/WritingTutorial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iki.ros.org/hector_slam" TargetMode="External"/><Relationship Id="rId2" Type="http://schemas.openxmlformats.org/officeDocument/2006/relationships/hyperlink" Target="http://www.hokuyo-aut.co.jp/02sensor/07scanner/utm_30lx.html" TargetMode="Externa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3" Type="http://schemas.openxmlformats.org/officeDocument/2006/relationships/hyperlink" Target="http://wiki.ros.org/hector_mapping" TargetMode="External"/><Relationship Id="rId2" Type="http://schemas.openxmlformats.org/officeDocument/2006/relationships/hyperlink" Target="http://wiki.ros.org/rviz" TargetMode="External"/><Relationship Id="rId1" Type="http://schemas.openxmlformats.org/officeDocument/2006/relationships/slideLayout" Target="../slideLayouts/slideLayout2.xml"/><Relationship Id="rId6" Type="http://schemas.openxmlformats.org/officeDocument/2006/relationships/hyperlink" Target="http://wiki.ros.org/hector_geotiff" TargetMode="External"/><Relationship Id="rId5" Type="http://schemas.openxmlformats.org/officeDocument/2006/relationships/hyperlink" Target="http://wiki.ros.org/hector_trajectory_server" TargetMode="External"/><Relationship Id="rId4" Type="http://schemas.openxmlformats.org/officeDocument/2006/relationships/hyperlink" Target="http://wiki.ros.org/t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t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iki.ros.org/ja/" TargetMode="External"/><Relationship Id="rId2" Type="http://schemas.openxmlformats.org/officeDocument/2006/relationships/hyperlink" Target="http://wiki.ros.org/"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iki.ros.org/ROS/Concep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iki.ros.org/Metapackages" TargetMode="External"/><Relationship Id="rId2" Type="http://schemas.openxmlformats.org/officeDocument/2006/relationships/hyperlink" Target="http://wiki.ros.org/Packages" TargetMode="External"/><Relationship Id="rId1" Type="http://schemas.openxmlformats.org/officeDocument/2006/relationships/slideLayout" Target="../slideLayouts/slideLayout2.xml"/><Relationship Id="rId4" Type="http://schemas.openxmlformats.org/officeDocument/2006/relationships/hyperlink" Target="http://wiki.ros.org/catkin/package.x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iki.ros.org/srv" TargetMode="External"/><Relationship Id="rId2" Type="http://schemas.openxmlformats.org/officeDocument/2006/relationships/hyperlink" Target="http://wiki.ros.org/ms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4213" y="5229225"/>
            <a:ext cx="6400800" cy="696913"/>
          </a:xfrm>
        </p:spPr>
        <p:txBody>
          <a:bodyPr rtlCol="0">
            <a:normAutofit fontScale="92500" lnSpcReduction="10000"/>
          </a:bodyPr>
          <a:lstStyle/>
          <a:p>
            <a:pPr algn="l" fontAlgn="auto">
              <a:spcAft>
                <a:spcPts val="0"/>
              </a:spcAft>
              <a:defRPr/>
            </a:pPr>
            <a:r>
              <a:rPr lang="ja-JP" altLang="en-US" sz="2000" dirty="0" smtClean="0">
                <a:solidFill>
                  <a:schemeClr val="tx1"/>
                </a:solidFill>
              </a:rPr>
              <a:t>名古屋大学</a:t>
            </a:r>
            <a:endParaRPr lang="en-US" altLang="ja-JP" sz="2000" dirty="0" smtClean="0">
              <a:solidFill>
                <a:schemeClr val="tx1"/>
              </a:solidFill>
            </a:endParaRPr>
          </a:p>
          <a:p>
            <a:pPr algn="l" fontAlgn="auto">
              <a:spcAft>
                <a:spcPts val="0"/>
              </a:spcAft>
              <a:defRPr/>
            </a:pPr>
            <a:r>
              <a:rPr lang="en-US" altLang="ja-JP" sz="2000" dirty="0" smtClean="0">
                <a:solidFill>
                  <a:schemeClr val="tx1"/>
                </a:solidFill>
              </a:rPr>
              <a:t>2014/MAR/12</a:t>
            </a:r>
            <a:endParaRPr lang="ja-JP" altLang="en-US" sz="2000" dirty="0" smtClean="0">
              <a:solidFill>
                <a:schemeClr val="tx1"/>
              </a:solidFill>
            </a:endParaRPr>
          </a:p>
        </p:txBody>
      </p:sp>
      <p:graphicFrame>
        <p:nvGraphicFramePr>
          <p:cNvPr id="4" name="表 3"/>
          <p:cNvGraphicFramePr>
            <a:graphicFrameLocks noGrp="1"/>
          </p:cNvGraphicFramePr>
          <p:nvPr>
            <p:extLst>
              <p:ext uri="{D42A27DB-BD31-4B8C-83A1-F6EECF244321}">
                <p14:modId xmlns:p14="http://schemas.microsoft.com/office/powerpoint/2010/main" val="1117068541"/>
              </p:ext>
            </p:extLst>
          </p:nvPr>
        </p:nvGraphicFramePr>
        <p:xfrm>
          <a:off x="611188" y="1397000"/>
          <a:ext cx="7008812" cy="1816100"/>
        </p:xfrm>
        <a:graphic>
          <a:graphicData uri="http://schemas.openxmlformats.org/drawingml/2006/table">
            <a:tbl>
              <a:tblPr firstRow="1" bandRow="1">
                <a:tableStyleId>{2D5ABB26-0587-4C30-8999-92F81FD0307C}</a:tableStyleId>
              </a:tblPr>
              <a:tblGrid>
                <a:gridCol w="7008812"/>
              </a:tblGrid>
              <a:tr h="1816100">
                <a:tc>
                  <a:txBody>
                    <a:bodyPr/>
                    <a:lstStyle/>
                    <a:p>
                      <a:r>
                        <a:rPr lang="ja-JP" altLang="en-US" sz="2000" dirty="0" smtClean="0"/>
                        <a:t>博士課程教育リーディングプログラム</a:t>
                      </a:r>
                      <a:r>
                        <a:rPr lang="en-US" altLang="ja-JP" sz="2000" dirty="0" smtClean="0"/>
                        <a:t/>
                      </a:r>
                      <a:br>
                        <a:rPr lang="en-US" altLang="ja-JP" sz="2000" dirty="0" smtClean="0"/>
                      </a:br>
                      <a:r>
                        <a:rPr lang="ja-JP" altLang="en-US" sz="2000" dirty="0" smtClean="0"/>
                        <a:t>実世界データ循環学リーダー人材育成プログラム</a:t>
                      </a:r>
                      <a:r>
                        <a:rPr lang="en-US" altLang="ja-JP" sz="2000" dirty="0" smtClean="0"/>
                        <a:t/>
                      </a:r>
                      <a:br>
                        <a:rPr lang="en-US" altLang="ja-JP" sz="2000" dirty="0" smtClean="0"/>
                      </a:br>
                      <a:r>
                        <a:rPr lang="ja-JP" altLang="en-US" sz="3200" dirty="0" smtClean="0"/>
                        <a:t>データツールファースト</a:t>
                      </a:r>
                      <a:r>
                        <a:rPr lang="en-US" altLang="ja-JP" sz="1800" dirty="0" smtClean="0"/>
                        <a:t/>
                      </a:r>
                      <a:br>
                        <a:rPr lang="en-US" altLang="ja-JP" sz="1800" dirty="0" smtClean="0"/>
                      </a:br>
                      <a:r>
                        <a:rPr lang="en-US" altLang="ja-JP" sz="4000" dirty="0" smtClean="0"/>
                        <a:t>ROS</a:t>
                      </a:r>
                      <a:r>
                        <a:rPr lang="ja-JP" altLang="en-US" sz="4000" dirty="0" smtClean="0"/>
                        <a:t>入門</a:t>
                      </a:r>
                      <a:endParaRPr kumimoji="1" lang="ja-JP" altLang="en-US" sz="4000" dirty="0">
                        <a:solidFill>
                          <a:schemeClr val="tx1"/>
                        </a:solidFill>
                        <a:latin typeface="+mj-ea"/>
                        <a:ea typeface="+mj-ea"/>
                      </a:endParaRPr>
                    </a:p>
                  </a:txBody>
                  <a:tcPr marL="91445" marR="91445" marT="45723" marB="45723">
                    <a:lnL w="28575" cap="flat" cmpd="sng" algn="ctr">
                      <a:solidFill>
                        <a:schemeClr val="tx2">
                          <a:lumMod val="60000"/>
                          <a:lumOff val="40000"/>
                        </a:schemeClr>
                      </a:solidFill>
                      <a:prstDash val="solid"/>
                      <a:round/>
                      <a:headEnd type="none" w="med" len="med"/>
                      <a:tailEnd type="none" w="med" len="med"/>
                    </a:ln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3600" dirty="0"/>
              <a:t>ROS</a:t>
            </a:r>
            <a:r>
              <a:rPr lang="ja-JP" altLang="en-US" sz="3600" dirty="0"/>
              <a:t>の</a:t>
            </a:r>
            <a:r>
              <a:rPr lang="ja-JP" altLang="en-US" sz="3600" dirty="0" smtClean="0"/>
              <a:t>概念</a:t>
            </a:r>
            <a:r>
              <a:rPr lang="en-US" altLang="ja-JP" sz="3600" dirty="0" smtClean="0"/>
              <a:t>: </a:t>
            </a:r>
            <a:r>
              <a:rPr lang="ja-JP" altLang="en-US" sz="3600" dirty="0" smtClean="0"/>
              <a:t>コンピュテーショングラフ </a:t>
            </a:r>
            <a:r>
              <a:rPr lang="en-US" altLang="ja-JP" sz="3600" dirty="0" smtClean="0"/>
              <a:t>(1/2)</a:t>
            </a:r>
            <a:endParaRPr lang="ja-JP" altLang="en-US" sz="3600" dirty="0" smtClean="0"/>
          </a:p>
        </p:txBody>
      </p:sp>
      <p:sp>
        <p:nvSpPr>
          <p:cNvPr id="3075" name="コンテンツ プレースホルダ 2"/>
          <p:cNvSpPr>
            <a:spLocks noGrp="1"/>
          </p:cNvSpPr>
          <p:nvPr>
            <p:ph idx="1"/>
          </p:nvPr>
        </p:nvSpPr>
        <p:spPr>
          <a:xfrm>
            <a:off x="457200" y="1268413"/>
            <a:ext cx="8229600" cy="5040312"/>
          </a:xfrm>
        </p:spPr>
        <p:txBody>
          <a:bodyPr/>
          <a:lstStyle/>
          <a:p>
            <a:pPr marL="0" indent="0">
              <a:buNone/>
            </a:pPr>
            <a:r>
              <a:rPr lang="ja-JP" altLang="en-US" sz="2000" dirty="0" smtClean="0"/>
              <a:t>コンピュテーショングラフとは、協調してデータを処理する</a:t>
            </a:r>
            <a:r>
              <a:rPr lang="en-US" altLang="ja-JP" sz="2000" dirty="0" smtClean="0"/>
              <a:t>ROS</a:t>
            </a:r>
            <a:r>
              <a:rPr lang="ja-JP" altLang="en-US" sz="2000" dirty="0" smtClean="0"/>
              <a:t>プロセスの</a:t>
            </a:r>
            <a:r>
              <a:rPr lang="en-US" altLang="ja-JP" sz="2000" dirty="0" smtClean="0"/>
              <a:t>peer-to-peer</a:t>
            </a:r>
            <a:r>
              <a:rPr lang="ja-JP" altLang="en-US" sz="2000" dirty="0" smtClean="0"/>
              <a:t>ネットワーク</a:t>
            </a:r>
            <a:endParaRPr lang="en-US" altLang="ja-JP" sz="2000" dirty="0" smtClean="0"/>
          </a:p>
          <a:p>
            <a:pPr marL="0" indent="0">
              <a:buNone/>
            </a:pPr>
            <a:endParaRPr lang="en-US" altLang="ja-JP" sz="2000" dirty="0" smtClean="0"/>
          </a:p>
          <a:p>
            <a:r>
              <a:rPr lang="ja-JP" altLang="en-US" sz="2000" dirty="0" smtClean="0"/>
              <a:t>ノード</a:t>
            </a:r>
            <a:r>
              <a:rPr lang="en-US" altLang="ja-JP" sz="2000" dirty="0"/>
              <a:t>(Node</a:t>
            </a:r>
            <a:r>
              <a:rPr lang="en-US" altLang="ja-JP" sz="2000" dirty="0" smtClean="0"/>
              <a:t>)</a:t>
            </a:r>
          </a:p>
          <a:p>
            <a:pPr marL="400050" lvl="1" indent="0">
              <a:buNone/>
            </a:pPr>
            <a:r>
              <a:rPr lang="en-US" altLang="ja-JP" sz="1800" dirty="0" smtClean="0"/>
              <a:t>	</a:t>
            </a:r>
            <a:r>
              <a:rPr lang="en-US" altLang="ja-JP" sz="1800" dirty="0" smtClean="0">
                <a:hlinkClick r:id="rId2"/>
              </a:rPr>
              <a:t>http://wiki.ros.org/Nodes</a:t>
            </a:r>
            <a:endParaRPr lang="en-US" altLang="ja-JP" sz="1800" dirty="0" smtClean="0"/>
          </a:p>
          <a:p>
            <a:pPr lvl="1"/>
            <a:r>
              <a:rPr lang="ja-JP" altLang="en-US" sz="1800" dirty="0" smtClean="0"/>
              <a:t>コンピュテーション</a:t>
            </a:r>
            <a:r>
              <a:rPr lang="en-US" altLang="ja-JP" sz="1800" dirty="0" smtClean="0"/>
              <a:t>(</a:t>
            </a:r>
            <a:r>
              <a:rPr lang="ja-JP" altLang="en-US" sz="1800" dirty="0" smtClean="0"/>
              <a:t>センサ制御、モータ制御、位置計測、経路計画、表示など</a:t>
            </a:r>
            <a:r>
              <a:rPr lang="en-US" altLang="ja-JP" sz="1800" dirty="0" smtClean="0"/>
              <a:t>)</a:t>
            </a:r>
            <a:r>
              <a:rPr lang="ja-JP" altLang="en-US" sz="1800" dirty="0" smtClean="0"/>
              <a:t>を行う、それぞれのプロセス</a:t>
            </a:r>
            <a:endParaRPr lang="en-US" altLang="ja-JP" sz="1800" dirty="0" smtClean="0"/>
          </a:p>
          <a:p>
            <a:r>
              <a:rPr lang="ja-JP" altLang="en-US" sz="2000" dirty="0" smtClean="0"/>
              <a:t>マスタ</a:t>
            </a:r>
            <a:endParaRPr lang="ja-JP" altLang="en-US" sz="2000" dirty="0"/>
          </a:p>
          <a:p>
            <a:pPr marL="400050" lvl="1" indent="0">
              <a:buNone/>
            </a:pPr>
            <a:r>
              <a:rPr lang="en-US" altLang="ja-JP" sz="1800" dirty="0" smtClean="0"/>
              <a:t>	</a:t>
            </a:r>
            <a:r>
              <a:rPr lang="en-US" altLang="ja-JP" sz="1800" dirty="0" smtClean="0">
                <a:hlinkClick r:id="rId3"/>
              </a:rPr>
              <a:t>http://wiki.ros.org/Master</a:t>
            </a:r>
            <a:endParaRPr lang="ja-JP" altLang="en-US" sz="2000" dirty="0"/>
          </a:p>
          <a:p>
            <a:pPr lvl="1"/>
            <a:r>
              <a:rPr lang="ja-JP" altLang="en-US" sz="1800" dirty="0" smtClean="0"/>
              <a:t>名前</a:t>
            </a:r>
            <a:r>
              <a:rPr lang="ja-JP" altLang="en-US" sz="1800" dirty="0"/>
              <a:t>登録とグラフ</a:t>
            </a:r>
            <a:r>
              <a:rPr lang="ja-JP" altLang="en-US" sz="1800" dirty="0" smtClean="0"/>
              <a:t>の探索</a:t>
            </a:r>
            <a:endParaRPr lang="en-US" altLang="ja-JP" sz="1800" dirty="0" smtClean="0"/>
          </a:p>
          <a:p>
            <a:r>
              <a:rPr lang="ja-JP" altLang="en-US" sz="2000" dirty="0" smtClean="0"/>
              <a:t>パラメータサーバ</a:t>
            </a:r>
            <a:endParaRPr lang="ja-JP" altLang="en-US" sz="2000" dirty="0"/>
          </a:p>
          <a:p>
            <a:pPr marL="400050" lvl="1" indent="0">
              <a:buNone/>
            </a:pPr>
            <a:r>
              <a:rPr lang="en-US" altLang="ja-JP" sz="1800" dirty="0" smtClean="0"/>
              <a:t>	</a:t>
            </a:r>
            <a:r>
              <a:rPr lang="en-US" altLang="ja-JP" sz="1800" dirty="0" smtClean="0">
                <a:hlinkClick r:id="rId4"/>
              </a:rPr>
              <a:t>http://wiki.ros.org/Parameter%20Server</a:t>
            </a:r>
            <a:endParaRPr lang="en-US" altLang="ja-JP" sz="1800" dirty="0" smtClean="0"/>
          </a:p>
          <a:p>
            <a:pPr lvl="1"/>
            <a:r>
              <a:rPr lang="ja-JP" altLang="en-US" sz="1800" dirty="0" smtClean="0"/>
              <a:t>キーによってデータ格納</a:t>
            </a:r>
            <a:r>
              <a:rPr lang="en-US" altLang="ja-JP" sz="1800" dirty="0" smtClean="0"/>
              <a:t/>
            </a:r>
            <a:br>
              <a:rPr lang="en-US" altLang="ja-JP" sz="1800" dirty="0" smtClean="0"/>
            </a:br>
            <a:r>
              <a:rPr lang="en-US" altLang="ja-JP" sz="1800" dirty="0" smtClean="0"/>
              <a:t>(</a:t>
            </a:r>
            <a:r>
              <a:rPr lang="ja-JP" altLang="en-US" sz="1800" dirty="0" smtClean="0"/>
              <a:t>現在</a:t>
            </a:r>
            <a:r>
              <a:rPr lang="ja-JP" altLang="en-US" sz="1800" dirty="0"/>
              <a:t>はマスタの</a:t>
            </a:r>
            <a:r>
              <a:rPr lang="ja-JP" altLang="en-US" sz="1800" dirty="0" smtClean="0"/>
              <a:t>一部</a:t>
            </a:r>
            <a:r>
              <a:rPr lang="en-US" altLang="ja-JP" sz="1800" dirty="0" smtClean="0"/>
              <a:t>)</a:t>
            </a:r>
          </a:p>
          <a:p>
            <a:endParaRPr lang="en-US" altLang="ja-JP" sz="2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9</a:t>
            </a:fld>
            <a:endParaRPr lang="ja-JP" altLang="en-US">
              <a:solidFill>
                <a:srgbClr val="898989"/>
              </a:solidFill>
            </a:endParaRPr>
          </a:p>
        </p:txBody>
      </p:sp>
      <p:pic>
        <p:nvPicPr>
          <p:cNvPr id="2" name="図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6800" y="4849860"/>
            <a:ext cx="2880000" cy="1458865"/>
          </a:xfrm>
          <a:prstGeom prst="rect">
            <a:avLst/>
          </a:prstGeom>
        </p:spPr>
      </p:pic>
    </p:spTree>
    <p:extLst>
      <p:ext uri="{BB962C8B-B14F-4D97-AF65-F5344CB8AC3E}">
        <p14:creationId xmlns:p14="http://schemas.microsoft.com/office/powerpoint/2010/main" val="102376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3600" dirty="0"/>
              <a:t>ROS</a:t>
            </a:r>
            <a:r>
              <a:rPr lang="ja-JP" altLang="en-US" sz="3600" dirty="0"/>
              <a:t>の</a:t>
            </a:r>
            <a:r>
              <a:rPr lang="ja-JP" altLang="en-US" sz="3600" dirty="0" smtClean="0"/>
              <a:t>概念</a:t>
            </a:r>
            <a:r>
              <a:rPr lang="en-US" altLang="ja-JP" sz="3600" dirty="0" smtClean="0"/>
              <a:t>: </a:t>
            </a:r>
            <a:r>
              <a:rPr lang="ja-JP" altLang="en-US" sz="3600" dirty="0" smtClean="0"/>
              <a:t>コンピュテーショングラフ </a:t>
            </a:r>
            <a:r>
              <a:rPr lang="en-US" altLang="ja-JP" sz="3600" dirty="0" smtClean="0"/>
              <a:t>(2/2)</a:t>
            </a:r>
            <a:endParaRPr lang="ja-JP" altLang="en-US" sz="36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sz="1800" dirty="0" smtClean="0"/>
              <a:t>メッセージ</a:t>
            </a:r>
            <a:endParaRPr lang="ja-JP" altLang="en-US" sz="1800" dirty="0"/>
          </a:p>
          <a:p>
            <a:pPr marL="400050" lvl="1" indent="0">
              <a:buNone/>
            </a:pPr>
            <a:r>
              <a:rPr lang="en-US" altLang="ja-JP" sz="1600" dirty="0" smtClean="0"/>
              <a:t>	</a:t>
            </a:r>
            <a:r>
              <a:rPr lang="en-US" altLang="ja-JP" sz="1600" dirty="0" smtClean="0">
                <a:hlinkClick r:id="rId2"/>
              </a:rPr>
              <a:t>http://wiki.ros.org/Messages</a:t>
            </a:r>
            <a:endParaRPr lang="en-US" altLang="ja-JP" sz="1600" dirty="0" smtClean="0"/>
          </a:p>
          <a:p>
            <a:pPr lvl="1"/>
            <a:r>
              <a:rPr lang="ja-JP" altLang="en-US" sz="1600" dirty="0" smtClean="0"/>
              <a:t>ノード</a:t>
            </a:r>
            <a:r>
              <a:rPr lang="ja-JP" altLang="en-US" sz="1600" dirty="0"/>
              <a:t>同士はメッセージのやり取りで</a:t>
            </a:r>
            <a:r>
              <a:rPr lang="ja-JP" altLang="en-US" sz="1600" dirty="0" smtClean="0"/>
              <a:t>通信</a:t>
            </a:r>
            <a:endParaRPr lang="en-US" altLang="ja-JP" sz="1600" dirty="0" smtClean="0"/>
          </a:p>
          <a:p>
            <a:pPr lvl="1"/>
            <a:r>
              <a:rPr lang="ja-JP" altLang="en-US" sz="1600" dirty="0" smtClean="0"/>
              <a:t>型付けされたフィールドからなる</a:t>
            </a:r>
            <a:r>
              <a:rPr lang="ja-JP" altLang="en-US" sz="1600" dirty="0"/>
              <a:t>単純なデータ</a:t>
            </a:r>
            <a:r>
              <a:rPr lang="ja-JP" altLang="en-US" sz="1600" dirty="0" smtClean="0"/>
              <a:t>構造</a:t>
            </a:r>
            <a:endParaRPr lang="en-US" altLang="ja-JP" sz="1600" dirty="0"/>
          </a:p>
          <a:p>
            <a:r>
              <a:rPr lang="ja-JP" altLang="en-US" sz="1800" dirty="0" smtClean="0"/>
              <a:t>トピック</a:t>
            </a:r>
            <a:r>
              <a:rPr lang="en-US" altLang="ja-JP" sz="1800" dirty="0"/>
              <a:t>(Topic</a:t>
            </a:r>
            <a:r>
              <a:rPr lang="en-US" altLang="ja-JP" sz="1800" dirty="0" smtClean="0"/>
              <a:t>)</a:t>
            </a:r>
            <a:r>
              <a:rPr lang="en-US" altLang="ja-JP" sz="1800" dirty="0"/>
              <a:t> </a:t>
            </a:r>
            <a:endParaRPr lang="en-US" altLang="ja-JP" sz="1800" dirty="0" smtClean="0"/>
          </a:p>
          <a:p>
            <a:pPr marL="400050" lvl="1" indent="0">
              <a:buNone/>
            </a:pPr>
            <a:r>
              <a:rPr lang="en-US" altLang="ja-JP" sz="1600" dirty="0" smtClean="0"/>
              <a:t>	</a:t>
            </a:r>
            <a:r>
              <a:rPr lang="en-US" altLang="ja-JP" sz="1600" dirty="0" smtClean="0">
                <a:hlinkClick r:id="rId3"/>
              </a:rPr>
              <a:t>http</a:t>
            </a:r>
            <a:r>
              <a:rPr lang="en-US" altLang="ja-JP" sz="1600" dirty="0">
                <a:hlinkClick r:id="rId3"/>
              </a:rPr>
              <a:t>://wiki.ros.org/Topics</a:t>
            </a:r>
            <a:endParaRPr lang="ja-JP" altLang="en-US" sz="1600" dirty="0"/>
          </a:p>
          <a:p>
            <a:pPr lvl="1"/>
            <a:r>
              <a:rPr lang="ja-JP" altLang="en-US" sz="1600" dirty="0" smtClean="0"/>
              <a:t>メッセージ送信</a:t>
            </a:r>
            <a:r>
              <a:rPr lang="en-US" altLang="ja-JP" sz="1600" dirty="0" smtClean="0"/>
              <a:t>: </a:t>
            </a:r>
            <a:r>
              <a:rPr lang="ja-JP" altLang="en-US" sz="1600" dirty="0" smtClean="0"/>
              <a:t>ノードから、指定トピックへ配信</a:t>
            </a:r>
            <a:r>
              <a:rPr lang="en-US" altLang="ja-JP" sz="1600" dirty="0" smtClean="0"/>
              <a:t>(Publication)</a:t>
            </a:r>
          </a:p>
          <a:p>
            <a:pPr lvl="1"/>
            <a:r>
              <a:rPr lang="ja-JP" altLang="en-US" sz="1600" dirty="0" smtClean="0"/>
              <a:t>メッセージ受信</a:t>
            </a:r>
            <a:r>
              <a:rPr lang="en-US" altLang="ja-JP" sz="1600" dirty="0" smtClean="0"/>
              <a:t>: </a:t>
            </a:r>
            <a:r>
              <a:rPr lang="ja-JP" altLang="en-US" sz="1600" dirty="0" smtClean="0"/>
              <a:t>ノードが、指定トピックを購読</a:t>
            </a:r>
            <a:r>
              <a:rPr lang="en-US" altLang="ja-JP" sz="1600" dirty="0" smtClean="0"/>
              <a:t>(Subscription)</a:t>
            </a:r>
          </a:p>
          <a:p>
            <a:pPr lvl="1"/>
            <a:r>
              <a:rPr lang="ja-JP" altLang="en-US" sz="1600" dirty="0" smtClean="0"/>
              <a:t>トピックはメッセージの内容を区別するための名前</a:t>
            </a:r>
            <a:endParaRPr lang="ja-JP" altLang="en-US" sz="1800" dirty="0" smtClean="0"/>
          </a:p>
          <a:p>
            <a:r>
              <a:rPr lang="ja-JP" altLang="en-US" sz="1800" dirty="0" smtClean="0"/>
              <a:t>サービス</a:t>
            </a:r>
            <a:r>
              <a:rPr lang="en-US" altLang="ja-JP" sz="1800" dirty="0"/>
              <a:t>(Service</a:t>
            </a:r>
            <a:r>
              <a:rPr lang="en-US" altLang="ja-JP" sz="1800" dirty="0" smtClean="0"/>
              <a:t>)</a:t>
            </a:r>
          </a:p>
          <a:p>
            <a:pPr marL="400050" lvl="1" indent="0">
              <a:buNone/>
            </a:pPr>
            <a:r>
              <a:rPr lang="en-US" altLang="ja-JP" sz="1600" dirty="0" smtClean="0"/>
              <a:t>	</a:t>
            </a:r>
            <a:r>
              <a:rPr lang="en-US" altLang="ja-JP" sz="1600" dirty="0" smtClean="0">
                <a:hlinkClick r:id="rId4"/>
              </a:rPr>
              <a:t>http://wiki.ros.org/Services</a:t>
            </a:r>
            <a:endParaRPr lang="en-US" altLang="ja-JP" sz="1600" dirty="0"/>
          </a:p>
          <a:p>
            <a:pPr lvl="1"/>
            <a:r>
              <a:rPr lang="ja-JP" altLang="en-US" sz="1600" dirty="0" smtClean="0"/>
              <a:t>リクエストとレスポンスの</a:t>
            </a:r>
            <a:r>
              <a:rPr lang="ja-JP" altLang="en-US" sz="1600" dirty="0"/>
              <a:t>一対のメッセージ</a:t>
            </a:r>
            <a:r>
              <a:rPr lang="ja-JP" altLang="en-US" sz="1600" dirty="0" smtClean="0"/>
              <a:t>構造</a:t>
            </a:r>
            <a:endParaRPr lang="en-US" altLang="ja-JP" sz="1600" dirty="0" smtClean="0"/>
          </a:p>
          <a:p>
            <a:pPr lvl="1"/>
            <a:r>
              <a:rPr lang="ja-JP" altLang="en-US" sz="1600" dirty="0" smtClean="0"/>
              <a:t>遠隔手続き呼び出し</a:t>
            </a:r>
            <a:r>
              <a:rPr lang="en-US" altLang="ja-JP" sz="1600" dirty="0" smtClean="0"/>
              <a:t>(Remote Procedure Call)</a:t>
            </a:r>
          </a:p>
          <a:p>
            <a:pPr lvl="1"/>
            <a:r>
              <a:rPr lang="ja-JP" altLang="en-US" sz="1600" dirty="0" smtClean="0"/>
              <a:t>名前によってサービスをリクエスト</a:t>
            </a:r>
            <a:r>
              <a:rPr lang="en-US" altLang="ja-JP" sz="1600" dirty="0" smtClean="0"/>
              <a:t>/</a:t>
            </a:r>
            <a:r>
              <a:rPr lang="ja-JP" altLang="en-US" sz="1600" dirty="0" smtClean="0"/>
              <a:t>レスポンス</a:t>
            </a:r>
            <a:endParaRPr lang="en-US" altLang="ja-JP" sz="1800" dirty="0"/>
          </a:p>
          <a:p>
            <a:r>
              <a:rPr lang="ja-JP" altLang="en-US" sz="1800" dirty="0" smtClean="0"/>
              <a:t>バッグ</a:t>
            </a:r>
            <a:endParaRPr lang="en-US" altLang="ja-JP" sz="1800" dirty="0" smtClean="0"/>
          </a:p>
          <a:p>
            <a:pPr marL="400050" lvl="1" indent="0">
              <a:buNone/>
            </a:pPr>
            <a:r>
              <a:rPr lang="en-US" altLang="ja-JP" sz="1600" dirty="0" smtClean="0"/>
              <a:t>	</a:t>
            </a:r>
            <a:r>
              <a:rPr lang="en-US" altLang="ja-JP" sz="1600" dirty="0" smtClean="0">
                <a:hlinkClick r:id="rId5"/>
              </a:rPr>
              <a:t>http://wiki.ros.org/Bags</a:t>
            </a:r>
            <a:endParaRPr lang="ja-JP" altLang="en-US" sz="1600" dirty="0"/>
          </a:p>
          <a:p>
            <a:pPr lvl="1"/>
            <a:r>
              <a:rPr lang="ja-JP" altLang="en-US" sz="1600" dirty="0" smtClean="0"/>
              <a:t>メッセージデータ</a:t>
            </a:r>
            <a:r>
              <a:rPr lang="ja-JP" altLang="en-US" sz="1600" dirty="0"/>
              <a:t>を</a:t>
            </a:r>
            <a:r>
              <a:rPr lang="ja-JP" altLang="en-US" sz="1600" dirty="0" smtClean="0"/>
              <a:t>保存</a:t>
            </a:r>
            <a:r>
              <a:rPr lang="en-US" altLang="ja-JP" sz="1600" dirty="0" smtClean="0"/>
              <a:t>/</a:t>
            </a:r>
            <a:r>
              <a:rPr lang="ja-JP" altLang="en-US" sz="1600" dirty="0" smtClean="0"/>
              <a:t>再生する </a:t>
            </a:r>
            <a:r>
              <a:rPr lang="en-US" altLang="ja-JP" sz="1600" dirty="0" smtClean="0"/>
              <a:t>(</a:t>
            </a:r>
            <a:r>
              <a:rPr lang="ja-JP" altLang="en-US" sz="1600" dirty="0" smtClean="0"/>
              <a:t>形式</a:t>
            </a:r>
            <a:r>
              <a:rPr lang="en-US" altLang="ja-JP" sz="1600" dirty="0" smtClean="0"/>
              <a:t>)</a:t>
            </a:r>
            <a:endParaRPr lang="ja-JP" altLang="en-US" sz="1600" dirty="0"/>
          </a:p>
          <a:p>
            <a:endParaRPr lang="en-US" altLang="ja-JP" sz="18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10</a:t>
            </a:fld>
            <a:endParaRPr lang="ja-JP" altLang="en-US">
              <a:solidFill>
                <a:srgbClr val="898989"/>
              </a:solidFill>
            </a:endParaRP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6800" y="4849860"/>
            <a:ext cx="2880000" cy="1458865"/>
          </a:xfrm>
          <a:prstGeom prst="rect">
            <a:avLst/>
          </a:prstGeom>
        </p:spPr>
      </p:pic>
    </p:spTree>
    <p:extLst>
      <p:ext uri="{BB962C8B-B14F-4D97-AF65-F5344CB8AC3E}">
        <p14:creationId xmlns:p14="http://schemas.microsoft.com/office/powerpoint/2010/main" val="379384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3600" dirty="0"/>
              <a:t>ROS</a:t>
            </a:r>
            <a:r>
              <a:rPr lang="ja-JP" altLang="en-US" sz="3600" dirty="0"/>
              <a:t>の</a:t>
            </a:r>
            <a:r>
              <a:rPr lang="ja-JP" altLang="en-US" sz="3600" dirty="0" smtClean="0"/>
              <a:t>概念</a:t>
            </a:r>
            <a:r>
              <a:rPr lang="en-US" altLang="ja-JP" sz="3600" dirty="0" smtClean="0"/>
              <a:t>: </a:t>
            </a:r>
            <a:r>
              <a:rPr lang="ja-JP" altLang="en-US" sz="3600" dirty="0" smtClean="0"/>
              <a:t>コミュニティ </a:t>
            </a:r>
            <a:r>
              <a:rPr lang="en-US" altLang="ja-JP" sz="3600" dirty="0" smtClean="0"/>
              <a:t>(1/2)</a:t>
            </a:r>
            <a:endParaRPr lang="ja-JP" altLang="en-US" sz="36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sz="2400" dirty="0" smtClean="0"/>
              <a:t>ディストリビューション</a:t>
            </a:r>
            <a:endParaRPr lang="en-US" altLang="ja-JP" sz="2400" dirty="0" smtClean="0"/>
          </a:p>
          <a:p>
            <a:pPr marL="400050" lvl="1" indent="0">
              <a:buNone/>
            </a:pPr>
            <a:r>
              <a:rPr lang="en-US" altLang="ja-JP" sz="2000" dirty="0" smtClean="0"/>
              <a:t>	</a:t>
            </a:r>
            <a:r>
              <a:rPr lang="en-US" altLang="ja-JP" sz="2000" dirty="0" smtClean="0">
                <a:hlinkClick r:id="rId2"/>
              </a:rPr>
              <a:t>http://wiki.ros.org/Distributions</a:t>
            </a:r>
            <a:endParaRPr lang="ja-JP" altLang="en-US" sz="2000" dirty="0"/>
          </a:p>
          <a:p>
            <a:pPr lvl="1"/>
            <a:r>
              <a:rPr lang="en-US" altLang="ja-JP" sz="2000" dirty="0" smtClean="0"/>
              <a:t>ROS</a:t>
            </a:r>
            <a:r>
              <a:rPr lang="ja-JP" altLang="en-US" sz="2000" dirty="0" smtClean="0"/>
              <a:t>を構成するソフトウェアのコレクション</a:t>
            </a:r>
            <a:endParaRPr lang="en-US" altLang="ja-JP" sz="2000" dirty="0" smtClean="0"/>
          </a:p>
          <a:p>
            <a:pPr lvl="1"/>
            <a:r>
              <a:rPr lang="ja-JP" altLang="en-US" sz="2000" dirty="0" smtClean="0"/>
              <a:t>インストールとバージョン管理を簡単にする</a:t>
            </a:r>
            <a:endParaRPr lang="ja-JP" altLang="en-US" sz="2000" dirty="0"/>
          </a:p>
          <a:p>
            <a:r>
              <a:rPr lang="ja-JP" altLang="en-US" sz="2400" dirty="0" smtClean="0"/>
              <a:t>リポジトリ</a:t>
            </a:r>
            <a:endParaRPr lang="en-US" altLang="ja-JP" sz="2400" dirty="0" smtClean="0"/>
          </a:p>
          <a:p>
            <a:pPr marL="400050" lvl="1" indent="0">
              <a:buNone/>
            </a:pPr>
            <a:r>
              <a:rPr lang="en-US" altLang="ja-JP" sz="2000" dirty="0" smtClean="0"/>
              <a:t>	</a:t>
            </a:r>
            <a:r>
              <a:rPr lang="en-US" altLang="ja-JP" sz="2000" dirty="0" smtClean="0">
                <a:hlinkClick r:id="rId3"/>
              </a:rPr>
              <a:t>http://wiki.ros.org/Repositories</a:t>
            </a:r>
            <a:endParaRPr lang="ja-JP" altLang="en-US" sz="2000" dirty="0"/>
          </a:p>
          <a:p>
            <a:pPr lvl="1"/>
            <a:r>
              <a:rPr lang="ja-JP" altLang="en-US" sz="2000" dirty="0" smtClean="0"/>
              <a:t>異なる開発機関が、独自のコードを提供している</a:t>
            </a:r>
            <a:endParaRPr lang="en-US" altLang="ja-JP" sz="2000" dirty="0" smtClean="0"/>
          </a:p>
          <a:p>
            <a:r>
              <a:rPr lang="en-US" altLang="ja-JP" sz="2400" dirty="0" smtClean="0"/>
              <a:t>The </a:t>
            </a:r>
            <a:r>
              <a:rPr lang="en-US" altLang="ja-JP" sz="2400" dirty="0"/>
              <a:t>ROS </a:t>
            </a:r>
            <a:r>
              <a:rPr lang="en-US" altLang="ja-JP" sz="2400" dirty="0" smtClean="0"/>
              <a:t>Wiki</a:t>
            </a:r>
          </a:p>
          <a:p>
            <a:pPr marL="400050" lvl="1" indent="0">
              <a:buNone/>
            </a:pPr>
            <a:r>
              <a:rPr lang="en-US" altLang="ja-JP" sz="2000" dirty="0" smtClean="0"/>
              <a:t>	</a:t>
            </a:r>
            <a:r>
              <a:rPr lang="en-US" altLang="ja-JP" sz="2000" dirty="0" smtClean="0">
                <a:hlinkClick r:id="rId4"/>
              </a:rPr>
              <a:t>http://wiki.ros.org/Documentation</a:t>
            </a:r>
            <a:endParaRPr lang="en-US" altLang="ja-JP" sz="2000" dirty="0" smtClean="0"/>
          </a:p>
          <a:p>
            <a:pPr lvl="1"/>
            <a:r>
              <a:rPr lang="en-US" altLang="ja-JP" sz="2000" dirty="0" smtClean="0"/>
              <a:t>ROS </a:t>
            </a:r>
            <a:r>
              <a:rPr lang="ja-JP" altLang="en-US" sz="2000" dirty="0"/>
              <a:t>についての情報を文書化するための中心的な</a:t>
            </a:r>
            <a:r>
              <a:rPr lang="ja-JP" altLang="en-US" sz="2000" dirty="0" smtClean="0"/>
              <a:t>場所</a:t>
            </a:r>
            <a:endParaRPr lang="en-US" altLang="ja-JP" sz="2000" dirty="0" smtClean="0"/>
          </a:p>
          <a:p>
            <a:pPr lvl="1"/>
            <a:r>
              <a:rPr lang="ja-JP" altLang="en-US" sz="2000" dirty="0" smtClean="0"/>
              <a:t>誰でも参加可能</a:t>
            </a:r>
            <a:endParaRPr lang="en-US" altLang="ja-JP" sz="2400" dirty="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11</a:t>
            </a:fld>
            <a:endParaRPr lang="ja-JP" altLang="en-US">
              <a:solidFill>
                <a:srgbClr val="898989"/>
              </a:solidFill>
            </a:endParaRPr>
          </a:p>
        </p:txBody>
      </p:sp>
    </p:spTree>
    <p:extLst>
      <p:ext uri="{BB962C8B-B14F-4D97-AF65-F5344CB8AC3E}">
        <p14:creationId xmlns:p14="http://schemas.microsoft.com/office/powerpoint/2010/main" val="411930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3600" dirty="0"/>
              <a:t>ROS</a:t>
            </a:r>
            <a:r>
              <a:rPr lang="ja-JP" altLang="en-US" sz="3600" dirty="0"/>
              <a:t>の</a:t>
            </a:r>
            <a:r>
              <a:rPr lang="ja-JP" altLang="en-US" sz="3600" dirty="0" smtClean="0"/>
              <a:t>概念</a:t>
            </a:r>
            <a:r>
              <a:rPr lang="en-US" altLang="ja-JP" sz="3600" dirty="0" smtClean="0"/>
              <a:t>:</a:t>
            </a:r>
            <a:r>
              <a:rPr lang="ja-JP" altLang="en-US" sz="3600" dirty="0"/>
              <a:t> </a:t>
            </a:r>
            <a:r>
              <a:rPr lang="ja-JP" altLang="en-US" sz="3600" dirty="0" smtClean="0"/>
              <a:t>コミュニティ </a:t>
            </a:r>
            <a:r>
              <a:rPr lang="en-US" altLang="ja-JP" sz="3600" dirty="0" smtClean="0"/>
              <a:t>(2/2)</a:t>
            </a:r>
            <a:endParaRPr lang="ja-JP" altLang="en-US" sz="36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sz="2400" dirty="0" smtClean="0"/>
              <a:t>バグチケットシステム</a:t>
            </a:r>
          </a:p>
          <a:p>
            <a:pPr marL="400050" lvl="1" indent="0">
              <a:buNone/>
            </a:pPr>
            <a:r>
              <a:rPr lang="en-US" altLang="ja-JP" sz="2000" dirty="0" smtClean="0"/>
              <a:t>	</a:t>
            </a:r>
            <a:r>
              <a:rPr lang="en-US" altLang="ja-JP" sz="2000" dirty="0" smtClean="0">
                <a:hlinkClick r:id="rId2"/>
              </a:rPr>
              <a:t>http</a:t>
            </a:r>
            <a:r>
              <a:rPr lang="en-US" altLang="ja-JP" sz="2000" dirty="0">
                <a:hlinkClick r:id="rId2"/>
              </a:rPr>
              <a:t>://</a:t>
            </a:r>
            <a:r>
              <a:rPr lang="en-US" altLang="ja-JP" sz="2000" dirty="0" smtClean="0">
                <a:hlinkClick r:id="rId2"/>
              </a:rPr>
              <a:t>wiki.ros.org/Tickets</a:t>
            </a:r>
            <a:endParaRPr lang="ja-JP" altLang="en-US" sz="2000" dirty="0"/>
          </a:p>
          <a:p>
            <a:r>
              <a:rPr lang="ja-JP" altLang="en-US" sz="2400" dirty="0" smtClean="0"/>
              <a:t>メーリングリスト</a:t>
            </a:r>
            <a:endParaRPr lang="ja-JP" altLang="en-US" sz="2400" dirty="0"/>
          </a:p>
          <a:p>
            <a:pPr marL="400050" lvl="1" indent="0">
              <a:buNone/>
            </a:pPr>
            <a:r>
              <a:rPr lang="en-US" altLang="ja-JP" sz="2000" dirty="0" smtClean="0"/>
              <a:t>	</a:t>
            </a:r>
            <a:r>
              <a:rPr lang="en-US" altLang="ja-JP" sz="2000" dirty="0" smtClean="0">
                <a:hlinkClick r:id="rId3"/>
              </a:rPr>
              <a:t>http://wiki.ros.org/Mailing%20Lists</a:t>
            </a:r>
            <a:endParaRPr lang="ja-JP" altLang="en-US" sz="2000" dirty="0"/>
          </a:p>
          <a:p>
            <a:pPr lvl="1"/>
            <a:r>
              <a:rPr lang="en-US" altLang="ja-JP" sz="2000" dirty="0" err="1"/>
              <a:t>ros</a:t>
            </a:r>
            <a:r>
              <a:rPr lang="en-US" altLang="ja-JP" sz="2000" dirty="0"/>
              <a:t>-users </a:t>
            </a:r>
            <a:r>
              <a:rPr lang="ja-JP" altLang="en-US" sz="2000" dirty="0" smtClean="0"/>
              <a:t>メーリングリスト</a:t>
            </a:r>
            <a:endParaRPr lang="en-US" altLang="ja-JP" sz="2400" dirty="0"/>
          </a:p>
          <a:p>
            <a:r>
              <a:rPr lang="en-US" altLang="ja-JP" sz="2400" dirty="0" smtClean="0"/>
              <a:t>ROS Answers</a:t>
            </a:r>
            <a:endParaRPr lang="ja-JP" altLang="en-US" sz="2400" dirty="0"/>
          </a:p>
          <a:p>
            <a:pPr marL="400050" lvl="1" indent="0">
              <a:buNone/>
            </a:pPr>
            <a:r>
              <a:rPr lang="en-US" altLang="ja-JP" sz="2000" dirty="0" smtClean="0"/>
              <a:t>	</a:t>
            </a:r>
            <a:r>
              <a:rPr lang="en-US" altLang="ja-JP" sz="2000" dirty="0" smtClean="0">
                <a:hlinkClick r:id="rId4"/>
              </a:rPr>
              <a:t>http://answers.ros.org/ </a:t>
            </a:r>
            <a:endParaRPr lang="en-US" altLang="ja-JP" sz="2000" dirty="0" smtClean="0"/>
          </a:p>
          <a:p>
            <a:pPr lvl="1"/>
            <a:r>
              <a:rPr lang="en-US" altLang="ja-JP" sz="2000" dirty="0" smtClean="0"/>
              <a:t>ROS</a:t>
            </a:r>
            <a:r>
              <a:rPr lang="ja-JP" altLang="en-US" sz="2000" dirty="0" smtClean="0"/>
              <a:t>関連 </a:t>
            </a:r>
            <a:r>
              <a:rPr lang="en-US" altLang="ja-JP" sz="2000" dirty="0" smtClean="0"/>
              <a:t>Q&amp;A</a:t>
            </a:r>
            <a:r>
              <a:rPr lang="ja-JP" altLang="en-US" sz="2000" dirty="0" smtClean="0"/>
              <a:t>サイト</a:t>
            </a:r>
            <a:endParaRPr lang="en-US" altLang="ja-JP" sz="2400" dirty="0"/>
          </a:p>
          <a:p>
            <a:r>
              <a:rPr lang="ja-JP" altLang="en-US" sz="2400" dirty="0" smtClean="0"/>
              <a:t>ブログ</a:t>
            </a:r>
            <a:endParaRPr lang="en-US" altLang="ja-JP" sz="2400" dirty="0" smtClean="0"/>
          </a:p>
          <a:p>
            <a:pPr marL="400050" lvl="1" indent="0">
              <a:buNone/>
            </a:pPr>
            <a:r>
              <a:rPr lang="en-US" altLang="ja-JP" sz="2000" dirty="0" smtClean="0"/>
              <a:t>	</a:t>
            </a:r>
            <a:r>
              <a:rPr lang="en-US" altLang="ja-JP" sz="2000" dirty="0" smtClean="0">
                <a:hlinkClick r:id="rId5"/>
              </a:rPr>
              <a:t>http</a:t>
            </a:r>
            <a:r>
              <a:rPr lang="en-US" altLang="ja-JP" sz="2000" dirty="0">
                <a:hlinkClick r:id="rId5"/>
              </a:rPr>
              <a:t>://www.willowgarage.com/blog</a:t>
            </a:r>
            <a:endParaRPr lang="ja-JP" altLang="en-US" sz="2000" dirty="0"/>
          </a:p>
          <a:p>
            <a:pPr lvl="1"/>
            <a:r>
              <a:rPr lang="en-US" altLang="ja-JP" sz="2000" dirty="0"/>
              <a:t>Willow Garage </a:t>
            </a:r>
            <a:r>
              <a:rPr lang="ja-JP" altLang="en-US" sz="2000" dirty="0" smtClean="0"/>
              <a:t>のブログ</a:t>
            </a:r>
            <a:endParaRPr lang="en-US" altLang="ja-JP" sz="2000" dirty="0" smtClean="0"/>
          </a:p>
          <a:p>
            <a:pPr lvl="1"/>
            <a:r>
              <a:rPr lang="ja-JP" altLang="en-US" sz="2000" dirty="0" smtClean="0"/>
              <a:t>通常アップグレード、写真</a:t>
            </a:r>
            <a:r>
              <a:rPr lang="ja-JP" altLang="en-US" sz="2000" dirty="0"/>
              <a:t>・</a:t>
            </a:r>
            <a:r>
              <a:rPr lang="ja-JP" altLang="en-US" sz="2000" dirty="0" smtClean="0"/>
              <a:t>動画も提供</a:t>
            </a:r>
            <a:endParaRPr lang="en-US" altLang="ja-JP" sz="2000" dirty="0" smtClean="0"/>
          </a:p>
          <a:p>
            <a:pPr lvl="1"/>
            <a:endParaRPr lang="en-US" altLang="ja-JP" sz="2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12</a:t>
            </a:fld>
            <a:endParaRPr lang="ja-JP" altLang="en-US">
              <a:solidFill>
                <a:srgbClr val="898989"/>
              </a:solidFill>
            </a:endParaRPr>
          </a:p>
        </p:txBody>
      </p:sp>
    </p:spTree>
    <p:extLst>
      <p:ext uri="{BB962C8B-B14F-4D97-AF65-F5344CB8AC3E}">
        <p14:creationId xmlns:p14="http://schemas.microsoft.com/office/powerpoint/2010/main" val="44448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ROS</a:t>
            </a:r>
            <a:r>
              <a:rPr lang="ja-JP" altLang="en-US" dirty="0" smtClean="0"/>
              <a:t>概略</a:t>
            </a:r>
            <a:endParaRPr lang="en-US" altLang="ja-JP" dirty="0" smtClean="0"/>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とは</a:t>
            </a:r>
            <a:endParaRPr lang="en-US" altLang="ja-JP" dirty="0" smtClean="0">
              <a:solidFill>
                <a:schemeClr val="tx1">
                  <a:lumMod val="50000"/>
                  <a:lumOff val="50000"/>
                </a:schemeClr>
              </a:solidFill>
            </a:endParaRPr>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の概念</a:t>
            </a:r>
            <a:endParaRPr lang="en-US" altLang="ja-JP" dirty="0" smtClean="0">
              <a:solidFill>
                <a:schemeClr val="tx1">
                  <a:lumMod val="50000"/>
                  <a:lumOff val="50000"/>
                </a:schemeClr>
              </a:solidFill>
            </a:endParaRPr>
          </a:p>
          <a:p>
            <a:pPr lvl="1"/>
            <a:r>
              <a:rPr lang="ja-JP" altLang="en-US" dirty="0" smtClean="0"/>
              <a:t>ソフトウェア</a:t>
            </a:r>
            <a:endParaRPr lang="en-US" altLang="ja-JP" dirty="0" smtClean="0"/>
          </a:p>
          <a:p>
            <a:pPr lvl="1"/>
            <a:r>
              <a:rPr lang="ja-JP" altLang="en-US" dirty="0" smtClean="0">
                <a:solidFill>
                  <a:schemeClr val="tx1">
                    <a:lumMod val="50000"/>
                    <a:lumOff val="50000"/>
                  </a:schemeClr>
                </a:solidFill>
              </a:rPr>
              <a:t>ハードウェア</a:t>
            </a:r>
            <a:endParaRPr lang="en-US" altLang="ja-JP" dirty="0" smtClean="0">
              <a:solidFill>
                <a:schemeClr val="tx1">
                  <a:lumMod val="50000"/>
                  <a:lumOff val="50000"/>
                </a:schemeClr>
              </a:solidFill>
            </a:endParaRPr>
          </a:p>
          <a:p>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使用方法</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インストール</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チュートリアル</a:t>
            </a:r>
            <a:endParaRPr lang="en-US" altLang="ja-JP" dirty="0" smtClean="0">
              <a:solidFill>
                <a:schemeClr val="tx1">
                  <a:lumMod val="50000"/>
                  <a:lumOff val="50000"/>
                </a:schemeClr>
              </a:solidFill>
            </a:endParaRPr>
          </a:p>
          <a:p>
            <a:r>
              <a:rPr lang="ja-JP" altLang="en-US" dirty="0" smtClean="0">
                <a:solidFill>
                  <a:schemeClr val="tx1">
                    <a:lumMod val="50000"/>
                    <a:lumOff val="50000"/>
                  </a:schemeClr>
                </a:solidFill>
              </a:rPr>
              <a:t>例題</a:t>
            </a:r>
            <a:endParaRPr lang="en-US" altLang="ja-JP" dirty="0">
              <a:solidFill>
                <a:schemeClr val="tx1">
                  <a:lumMod val="50000"/>
                  <a:lumOff val="50000"/>
                </a:schemeClr>
              </a:solidFill>
            </a:endParaRPr>
          </a:p>
          <a:p>
            <a:pPr lvl="1"/>
            <a:endParaRPr lang="ja-JP" altLang="en-US" dirty="0" smtClean="0">
              <a:solidFill>
                <a:schemeClr val="tx1">
                  <a:lumMod val="50000"/>
                  <a:lumOff val="50000"/>
                </a:schemeClr>
              </a:solidFill>
            </a:endParaRPr>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13</a:t>
            </a:fld>
            <a:endParaRPr lang="ja-JP" altLang="en-US">
              <a:solidFill>
                <a:srgbClr val="898989"/>
              </a:solidFill>
            </a:endParaRPr>
          </a:p>
        </p:txBody>
      </p:sp>
    </p:spTree>
    <p:extLst>
      <p:ext uri="{BB962C8B-B14F-4D97-AF65-F5344CB8AC3E}">
        <p14:creationId xmlns:p14="http://schemas.microsoft.com/office/powerpoint/2010/main" val="2536812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ソフトウェア</a:t>
            </a:r>
          </a:p>
        </p:txBody>
      </p:sp>
      <p:sp>
        <p:nvSpPr>
          <p:cNvPr id="3075" name="コンテンツ プレースホルダ 2"/>
          <p:cNvSpPr>
            <a:spLocks noGrp="1"/>
          </p:cNvSpPr>
          <p:nvPr>
            <p:ph idx="1"/>
          </p:nvPr>
        </p:nvSpPr>
        <p:spPr>
          <a:xfrm>
            <a:off x="457200" y="1268413"/>
            <a:ext cx="8229600" cy="5040312"/>
          </a:xfrm>
        </p:spPr>
        <p:txBody>
          <a:bodyPr/>
          <a:lstStyle/>
          <a:p>
            <a:pPr marL="0" indent="0">
              <a:buNone/>
            </a:pPr>
            <a:r>
              <a:rPr lang="ja-JP" altLang="en-US" sz="2400" dirty="0" smtClean="0"/>
              <a:t>ソフトウェアについてのドキュメンテーションなど</a:t>
            </a:r>
            <a:endParaRPr lang="en-US" altLang="ja-JP" sz="2400" dirty="0" smtClean="0"/>
          </a:p>
          <a:p>
            <a:r>
              <a:rPr lang="ja-JP" altLang="en-US" sz="2400" dirty="0" smtClean="0"/>
              <a:t>ディストリビューション</a:t>
            </a:r>
            <a:endParaRPr lang="ja-JP" altLang="en-US" sz="2400" dirty="0"/>
          </a:p>
          <a:p>
            <a:pPr marL="400050" lvl="1" indent="0">
              <a:buNone/>
            </a:pPr>
            <a:r>
              <a:rPr lang="en-US" altLang="ja-JP" sz="2000" dirty="0" smtClean="0"/>
              <a:t>	</a:t>
            </a:r>
            <a:r>
              <a:rPr lang="en-US" altLang="ja-JP" sz="2000" dirty="0" smtClean="0">
                <a:hlinkClick r:id="rId2"/>
              </a:rPr>
              <a:t>http://wiki.ros.org/Distributions</a:t>
            </a:r>
            <a:endParaRPr lang="en-US" altLang="ja-JP" sz="2000" dirty="0" smtClean="0"/>
          </a:p>
          <a:p>
            <a:pPr lvl="1"/>
            <a:r>
              <a:rPr lang="en-US" altLang="ja-JP" sz="2000" dirty="0" smtClean="0"/>
              <a:t>ROS</a:t>
            </a:r>
            <a:r>
              <a:rPr lang="ja-JP" altLang="en-US" sz="2000" dirty="0" err="1"/>
              <a:t>のリ</a:t>
            </a:r>
            <a:r>
              <a:rPr lang="ja-JP" altLang="en-US" sz="2000" dirty="0"/>
              <a:t>リース・ディストリビューション</a:t>
            </a:r>
          </a:p>
          <a:p>
            <a:r>
              <a:rPr lang="ja-JP" altLang="en-US" sz="2400" dirty="0" smtClean="0"/>
              <a:t>パッケージ</a:t>
            </a:r>
            <a:endParaRPr lang="ja-JP" altLang="en-US" sz="2400" dirty="0"/>
          </a:p>
          <a:p>
            <a:pPr marL="400050" lvl="1" indent="0">
              <a:buNone/>
            </a:pPr>
            <a:r>
              <a:rPr lang="en-US" altLang="ja-JP" sz="2000" dirty="0" smtClean="0"/>
              <a:t>	</a:t>
            </a:r>
            <a:r>
              <a:rPr lang="en-US" altLang="ja-JP" sz="2000" dirty="0" smtClean="0">
                <a:hlinkClick r:id="rId3"/>
              </a:rPr>
              <a:t>http://www.ros.org/browse/</a:t>
            </a:r>
            <a:endParaRPr lang="en-US" altLang="ja-JP" sz="2000" dirty="0" smtClean="0"/>
          </a:p>
          <a:p>
            <a:pPr lvl="1"/>
            <a:r>
              <a:rPr lang="en-US" altLang="ja-JP" sz="2000" dirty="0" smtClean="0"/>
              <a:t>2000</a:t>
            </a:r>
            <a:r>
              <a:rPr lang="ja-JP" altLang="en-US" sz="2000" dirty="0"/>
              <a:t>を超える利用可能な</a:t>
            </a:r>
            <a:r>
              <a:rPr lang="en-US" altLang="ja-JP" sz="2000" dirty="0"/>
              <a:t>ROS</a:t>
            </a:r>
            <a:r>
              <a:rPr lang="ja-JP" altLang="en-US" sz="2000" dirty="0"/>
              <a:t>のソフトウェアライブラリ</a:t>
            </a:r>
          </a:p>
          <a:p>
            <a:r>
              <a:rPr lang="ja-JP" altLang="en-US" sz="2400" dirty="0" smtClean="0"/>
              <a:t>コアライブラリ</a:t>
            </a:r>
            <a:endParaRPr lang="ja-JP" altLang="en-US" sz="2400" dirty="0"/>
          </a:p>
          <a:p>
            <a:pPr marL="400050" lvl="1" indent="0">
              <a:buNone/>
            </a:pPr>
            <a:r>
              <a:rPr lang="en-US" altLang="ja-JP" sz="2000" dirty="0" smtClean="0"/>
              <a:t>	</a:t>
            </a:r>
            <a:r>
              <a:rPr lang="en-US" altLang="ja-JP" sz="2000" dirty="0" smtClean="0">
                <a:hlinkClick r:id="rId4"/>
              </a:rPr>
              <a:t>http://wiki.ros.org/APIs</a:t>
            </a:r>
            <a:endParaRPr lang="en-US" altLang="ja-JP" sz="2000" dirty="0" smtClean="0"/>
          </a:p>
          <a:p>
            <a:pPr lvl="1"/>
            <a:r>
              <a:rPr lang="ja-JP" altLang="en-US" sz="2000" dirty="0" smtClean="0"/>
              <a:t>言語</a:t>
            </a:r>
            <a:r>
              <a:rPr lang="ja-JP" altLang="en-US" sz="2000" dirty="0"/>
              <a:t>とトピックによる</a:t>
            </a:r>
            <a:r>
              <a:rPr lang="en-US" altLang="ja-JP" sz="2000" dirty="0"/>
              <a:t>API</a:t>
            </a:r>
          </a:p>
          <a:p>
            <a:r>
              <a:rPr lang="ja-JP" altLang="en-US" sz="2400" dirty="0" smtClean="0"/>
              <a:t>ツール</a:t>
            </a:r>
            <a:endParaRPr lang="ja-JP" altLang="en-US" sz="2400" dirty="0"/>
          </a:p>
          <a:p>
            <a:pPr marL="400050" lvl="1" indent="0">
              <a:buNone/>
            </a:pPr>
            <a:r>
              <a:rPr lang="en-US" altLang="ja-JP" sz="2000" dirty="0" smtClean="0"/>
              <a:t>	</a:t>
            </a:r>
            <a:r>
              <a:rPr lang="en-US" altLang="ja-JP" sz="2000" dirty="0" smtClean="0">
                <a:hlinkClick r:id="rId5"/>
              </a:rPr>
              <a:t>http://wiki.ros.org/Tools</a:t>
            </a:r>
            <a:endParaRPr lang="ja-JP" altLang="en-US" sz="2000" dirty="0" smtClean="0"/>
          </a:p>
          <a:p>
            <a:pPr lvl="1"/>
            <a:r>
              <a:rPr lang="en-US" altLang="ja-JP" sz="2000" dirty="0" smtClean="0"/>
              <a:t>ROS</a:t>
            </a:r>
            <a:r>
              <a:rPr lang="ja-JP" altLang="en-US" sz="2000" dirty="0"/>
              <a:t>ソフトウェアを開発とデバッグするための共通</a:t>
            </a:r>
            <a:r>
              <a:rPr lang="ja-JP" altLang="en-US" sz="2000" dirty="0" smtClean="0"/>
              <a:t>ツール</a:t>
            </a:r>
            <a:endParaRPr lang="ja-JP" altLang="en-US" sz="2000" dirty="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14</a:t>
            </a:fld>
            <a:endParaRPr lang="ja-JP" altLang="en-US">
              <a:solidFill>
                <a:srgbClr val="898989"/>
              </a:solidFill>
            </a:endParaRPr>
          </a:p>
        </p:txBody>
      </p:sp>
    </p:spTree>
    <p:extLst>
      <p:ext uri="{BB962C8B-B14F-4D97-AF65-F5344CB8AC3E}">
        <p14:creationId xmlns:p14="http://schemas.microsoft.com/office/powerpoint/2010/main" val="223993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ROS</a:t>
            </a:r>
            <a:r>
              <a:rPr lang="ja-JP" altLang="en-US" dirty="0" smtClean="0"/>
              <a:t>概略</a:t>
            </a:r>
            <a:endParaRPr lang="en-US" altLang="ja-JP" dirty="0" smtClean="0"/>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とは</a:t>
            </a:r>
            <a:endParaRPr lang="en-US" altLang="ja-JP" dirty="0" smtClean="0">
              <a:solidFill>
                <a:schemeClr val="tx1">
                  <a:lumMod val="50000"/>
                  <a:lumOff val="50000"/>
                </a:schemeClr>
              </a:solidFill>
            </a:endParaRPr>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の概念</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ソフトウェア</a:t>
            </a:r>
            <a:endParaRPr lang="en-US" altLang="ja-JP" dirty="0" smtClean="0">
              <a:solidFill>
                <a:schemeClr val="tx1">
                  <a:lumMod val="50000"/>
                  <a:lumOff val="50000"/>
                </a:schemeClr>
              </a:solidFill>
            </a:endParaRPr>
          </a:p>
          <a:p>
            <a:pPr lvl="1"/>
            <a:r>
              <a:rPr lang="ja-JP" altLang="en-US" dirty="0" smtClean="0"/>
              <a:t>ハードウェア</a:t>
            </a:r>
            <a:endParaRPr lang="en-US" altLang="ja-JP" dirty="0" smtClean="0"/>
          </a:p>
          <a:p>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使用方法</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インストール</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チュートリアル</a:t>
            </a:r>
            <a:endParaRPr lang="en-US" altLang="ja-JP" dirty="0" smtClean="0">
              <a:solidFill>
                <a:schemeClr val="tx1">
                  <a:lumMod val="50000"/>
                  <a:lumOff val="50000"/>
                </a:schemeClr>
              </a:solidFill>
            </a:endParaRPr>
          </a:p>
          <a:p>
            <a:r>
              <a:rPr lang="ja-JP" altLang="en-US" dirty="0" smtClean="0">
                <a:solidFill>
                  <a:schemeClr val="tx1">
                    <a:lumMod val="50000"/>
                    <a:lumOff val="50000"/>
                  </a:schemeClr>
                </a:solidFill>
              </a:rPr>
              <a:t>例題</a:t>
            </a:r>
            <a:endParaRPr lang="en-US" altLang="ja-JP" dirty="0">
              <a:solidFill>
                <a:schemeClr val="tx1">
                  <a:lumMod val="50000"/>
                  <a:lumOff val="50000"/>
                </a:schemeClr>
              </a:solidFill>
            </a:endParaRPr>
          </a:p>
          <a:p>
            <a:pPr lvl="1"/>
            <a:endParaRPr lang="ja-JP" altLang="en-US"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15</a:t>
            </a:fld>
            <a:endParaRPr lang="ja-JP" altLang="en-US">
              <a:solidFill>
                <a:srgbClr val="898989"/>
              </a:solidFill>
            </a:endParaRPr>
          </a:p>
        </p:txBody>
      </p:sp>
    </p:spTree>
    <p:extLst>
      <p:ext uri="{BB962C8B-B14F-4D97-AF65-F5344CB8AC3E}">
        <p14:creationId xmlns:p14="http://schemas.microsoft.com/office/powerpoint/2010/main" val="341510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ハードウェア</a:t>
            </a:r>
          </a:p>
        </p:txBody>
      </p:sp>
      <p:sp>
        <p:nvSpPr>
          <p:cNvPr id="3075" name="コンテンツ プレースホルダ 2"/>
          <p:cNvSpPr>
            <a:spLocks noGrp="1"/>
          </p:cNvSpPr>
          <p:nvPr>
            <p:ph idx="1"/>
          </p:nvPr>
        </p:nvSpPr>
        <p:spPr>
          <a:xfrm>
            <a:off x="457200" y="1268413"/>
            <a:ext cx="8229600" cy="5040312"/>
          </a:xfrm>
        </p:spPr>
        <p:txBody>
          <a:bodyPr/>
          <a:lstStyle/>
          <a:p>
            <a:pPr marL="0" indent="0">
              <a:buNone/>
            </a:pPr>
            <a:r>
              <a:rPr lang="ja-JP" altLang="en-US" sz="2400" dirty="0" smtClean="0"/>
              <a:t>ハードウェア</a:t>
            </a:r>
            <a:r>
              <a:rPr lang="ja-JP" altLang="en-US" sz="2400" dirty="0"/>
              <a:t>についてのドキュメンテーション</a:t>
            </a:r>
            <a:r>
              <a:rPr lang="ja-JP" altLang="en-US" sz="2400" dirty="0" smtClean="0"/>
              <a:t>など</a:t>
            </a:r>
            <a:endParaRPr lang="en-US" altLang="ja-JP" sz="2400" dirty="0" smtClean="0"/>
          </a:p>
          <a:p>
            <a:pPr marL="0" indent="0">
              <a:buNone/>
            </a:pPr>
            <a:endParaRPr lang="en-US" altLang="ja-JP" sz="2400" dirty="0" smtClean="0"/>
          </a:p>
          <a:p>
            <a:r>
              <a:rPr lang="ja-JP" altLang="en-US" sz="2400" dirty="0" smtClean="0"/>
              <a:t>ロボット</a:t>
            </a:r>
            <a:endParaRPr lang="ja-JP" altLang="en-US" sz="2400" dirty="0"/>
          </a:p>
          <a:p>
            <a:pPr marL="400050" lvl="1" indent="0">
              <a:buNone/>
            </a:pPr>
            <a:r>
              <a:rPr lang="en-US" altLang="ja-JP" sz="2000" dirty="0" smtClean="0"/>
              <a:t>	</a:t>
            </a:r>
            <a:r>
              <a:rPr lang="en-US" altLang="ja-JP" sz="2000" dirty="0" smtClean="0">
                <a:hlinkClick r:id="rId2"/>
              </a:rPr>
              <a:t>http://wiki.ros.org/Robots</a:t>
            </a:r>
            <a:endParaRPr lang="en-US" altLang="ja-JP" sz="2000" dirty="0" smtClean="0"/>
          </a:p>
          <a:p>
            <a:pPr lvl="1"/>
            <a:r>
              <a:rPr lang="en-US" altLang="ja-JP" sz="2000" dirty="0" smtClean="0"/>
              <a:t>ROS</a:t>
            </a:r>
            <a:r>
              <a:rPr lang="ja-JP" altLang="en-US" sz="2000" dirty="0"/>
              <a:t>で使用可能な</a:t>
            </a:r>
            <a:r>
              <a:rPr lang="ja-JP" altLang="en-US" sz="2000" dirty="0" smtClean="0"/>
              <a:t>ロボット</a:t>
            </a:r>
            <a:endParaRPr lang="en-US" altLang="ja-JP" sz="2000" dirty="0" smtClean="0"/>
          </a:p>
          <a:p>
            <a:pPr lvl="1"/>
            <a:endParaRPr lang="ja-JP" altLang="en-US" sz="2000" dirty="0"/>
          </a:p>
          <a:p>
            <a:r>
              <a:rPr lang="ja-JP" altLang="en-US" sz="2400" dirty="0" smtClean="0"/>
              <a:t>センサ</a:t>
            </a:r>
            <a:r>
              <a:rPr lang="ja-JP" altLang="en-US" sz="2400" dirty="0"/>
              <a:t>機器</a:t>
            </a:r>
          </a:p>
          <a:p>
            <a:pPr marL="400050" lvl="1" indent="0">
              <a:buNone/>
            </a:pPr>
            <a:r>
              <a:rPr lang="en-US" altLang="ja-JP" sz="2000" dirty="0" smtClean="0"/>
              <a:t>	</a:t>
            </a:r>
            <a:r>
              <a:rPr lang="en-US" altLang="ja-JP" sz="2000" dirty="0" smtClean="0">
                <a:hlinkClick r:id="rId3"/>
              </a:rPr>
              <a:t>http://wiki.ros.org/Sensors</a:t>
            </a:r>
            <a:endParaRPr lang="ja-JP" altLang="en-US" sz="2000" dirty="0"/>
          </a:p>
          <a:p>
            <a:pPr lvl="1"/>
            <a:r>
              <a:rPr lang="en-US" altLang="ja-JP" sz="2000" dirty="0"/>
              <a:t>ROS</a:t>
            </a:r>
            <a:r>
              <a:rPr lang="ja-JP" altLang="en-US" sz="2000" dirty="0"/>
              <a:t>のための</a:t>
            </a:r>
            <a:r>
              <a:rPr lang="ja-JP" altLang="en-US" sz="2000" dirty="0" smtClean="0"/>
              <a:t>センサドライバ</a:t>
            </a:r>
            <a:endParaRPr lang="ja-JP" altLang="en-US" sz="2000" dirty="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16</a:t>
            </a:fld>
            <a:endParaRPr lang="ja-JP" altLang="en-US">
              <a:solidFill>
                <a:srgbClr val="898989"/>
              </a:solidFill>
            </a:endParaRPr>
          </a:p>
        </p:txBody>
      </p:sp>
    </p:spTree>
    <p:extLst>
      <p:ext uri="{BB962C8B-B14F-4D97-AF65-F5344CB8AC3E}">
        <p14:creationId xmlns:p14="http://schemas.microsoft.com/office/powerpoint/2010/main" val="1873705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概略</a:t>
            </a:r>
            <a:endParaRPr lang="en-US" altLang="ja-JP" dirty="0" smtClean="0">
              <a:solidFill>
                <a:schemeClr val="tx1">
                  <a:lumMod val="50000"/>
                  <a:lumOff val="50000"/>
                </a:schemeClr>
              </a:solidFill>
            </a:endParaRPr>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とは</a:t>
            </a:r>
            <a:endParaRPr lang="en-US" altLang="ja-JP" dirty="0" smtClean="0">
              <a:solidFill>
                <a:schemeClr val="tx1">
                  <a:lumMod val="50000"/>
                  <a:lumOff val="50000"/>
                </a:schemeClr>
              </a:solidFill>
            </a:endParaRPr>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の概念</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ソフトウェア</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ハードウェア</a:t>
            </a:r>
            <a:endParaRPr lang="en-US" altLang="ja-JP" dirty="0" smtClean="0">
              <a:solidFill>
                <a:schemeClr val="tx1">
                  <a:lumMod val="50000"/>
                  <a:lumOff val="50000"/>
                </a:schemeClr>
              </a:solidFill>
            </a:endParaRPr>
          </a:p>
          <a:p>
            <a:r>
              <a:rPr lang="en-US" altLang="ja-JP" dirty="0" smtClean="0"/>
              <a:t>ROS</a:t>
            </a:r>
            <a:r>
              <a:rPr lang="ja-JP" altLang="en-US" dirty="0" smtClean="0"/>
              <a:t>使用方法</a:t>
            </a:r>
            <a:endParaRPr lang="en-US" altLang="ja-JP" dirty="0" smtClean="0"/>
          </a:p>
          <a:p>
            <a:pPr lvl="1"/>
            <a:r>
              <a:rPr lang="ja-JP" altLang="en-US" dirty="0" smtClean="0"/>
              <a:t>インストール</a:t>
            </a:r>
            <a:endParaRPr lang="en-US" altLang="ja-JP" dirty="0" smtClean="0"/>
          </a:p>
          <a:p>
            <a:pPr lvl="1"/>
            <a:r>
              <a:rPr lang="ja-JP" altLang="en-US" dirty="0" smtClean="0">
                <a:solidFill>
                  <a:schemeClr val="tx1">
                    <a:lumMod val="50000"/>
                    <a:lumOff val="50000"/>
                  </a:schemeClr>
                </a:solidFill>
              </a:rPr>
              <a:t>チュートリアル</a:t>
            </a:r>
            <a:endParaRPr lang="en-US" altLang="ja-JP" dirty="0" smtClean="0">
              <a:solidFill>
                <a:schemeClr val="tx1">
                  <a:lumMod val="50000"/>
                  <a:lumOff val="50000"/>
                </a:schemeClr>
              </a:solidFill>
            </a:endParaRPr>
          </a:p>
          <a:p>
            <a:r>
              <a:rPr lang="ja-JP" altLang="en-US" dirty="0" smtClean="0">
                <a:solidFill>
                  <a:schemeClr val="tx1">
                    <a:lumMod val="50000"/>
                    <a:lumOff val="50000"/>
                  </a:schemeClr>
                </a:solidFill>
              </a:rPr>
              <a:t>例題</a:t>
            </a:r>
            <a:endParaRPr lang="en-US" altLang="ja-JP" dirty="0">
              <a:solidFill>
                <a:schemeClr val="tx1">
                  <a:lumMod val="50000"/>
                  <a:lumOff val="50000"/>
                </a:schemeClr>
              </a:solidFill>
            </a:endParaRPr>
          </a:p>
          <a:p>
            <a:pPr lvl="1"/>
            <a:endParaRPr lang="ja-JP" altLang="en-US"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17</a:t>
            </a:fld>
            <a:endParaRPr lang="ja-JP" altLang="en-US">
              <a:solidFill>
                <a:srgbClr val="898989"/>
              </a:solidFill>
            </a:endParaRPr>
          </a:p>
        </p:txBody>
      </p:sp>
    </p:spTree>
    <p:extLst>
      <p:ext uri="{BB962C8B-B14F-4D97-AF65-F5344CB8AC3E}">
        <p14:creationId xmlns:p14="http://schemas.microsoft.com/office/powerpoint/2010/main" val="209595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インストール</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sz="2400" dirty="0" smtClean="0"/>
              <a:t>インストール手順は</a:t>
            </a:r>
            <a:r>
              <a:rPr lang="ja-JP" altLang="en-US" sz="2400" dirty="0"/>
              <a:t>、下記ページを</a:t>
            </a:r>
            <a:r>
              <a:rPr lang="ja-JP" altLang="en-US" sz="2400" dirty="0" smtClean="0"/>
              <a:t>参照 </a:t>
            </a:r>
            <a:r>
              <a:rPr lang="en-US" altLang="ja-JP" sz="2400" dirty="0" smtClean="0"/>
              <a:t>(</a:t>
            </a:r>
            <a:r>
              <a:rPr lang="ja-JP" altLang="en-US" sz="2400" dirty="0"/>
              <a:t>演習用</a:t>
            </a:r>
            <a:r>
              <a:rPr lang="en-US" altLang="ja-JP" sz="2400" dirty="0"/>
              <a:t>PC</a:t>
            </a:r>
            <a:r>
              <a:rPr lang="ja-JP" altLang="en-US" sz="2400" dirty="0" err="1"/>
              <a:t>には</a:t>
            </a:r>
            <a:r>
              <a:rPr lang="ja-JP" altLang="en-US" sz="2400" dirty="0" smtClean="0"/>
              <a:t>インストール済み</a:t>
            </a:r>
            <a:r>
              <a:rPr lang="en-US" altLang="ja-JP" sz="2400" dirty="0" smtClean="0"/>
              <a:t>)</a:t>
            </a:r>
            <a:endParaRPr lang="ja-JP" altLang="en-US" sz="2400" dirty="0"/>
          </a:p>
          <a:p>
            <a:pPr marL="400050" lvl="1" indent="0">
              <a:buNone/>
            </a:pPr>
            <a:r>
              <a:rPr lang="en-US" altLang="ja-JP" sz="2000" dirty="0" smtClean="0"/>
              <a:t>	</a:t>
            </a:r>
            <a:r>
              <a:rPr lang="en-US" altLang="ja-JP" sz="2000" dirty="0" smtClean="0">
                <a:hlinkClick r:id="rId2"/>
              </a:rPr>
              <a:t>http</a:t>
            </a:r>
            <a:r>
              <a:rPr lang="en-US" altLang="ja-JP" sz="2000" dirty="0">
                <a:hlinkClick r:id="rId2"/>
              </a:rPr>
              <a:t>://</a:t>
            </a:r>
            <a:r>
              <a:rPr lang="en-US" altLang="ja-JP" sz="2000" dirty="0" smtClean="0">
                <a:hlinkClick r:id="rId2"/>
              </a:rPr>
              <a:t>wiki.ros.org/ROS/Installation</a:t>
            </a:r>
            <a:endParaRPr lang="en-US" altLang="ja-JP" sz="2000" dirty="0" smtClean="0"/>
          </a:p>
          <a:p>
            <a:pPr marL="400050" lvl="1" indent="0">
              <a:buNone/>
            </a:pPr>
            <a:endParaRPr lang="en-US" altLang="ja-JP" sz="2000" dirty="0" smtClean="0"/>
          </a:p>
          <a:p>
            <a:pPr marL="400050" lvl="1" indent="0">
              <a:buNone/>
            </a:pPr>
            <a:endParaRPr lang="en-US" altLang="ja-JP" sz="2000" dirty="0" smtClean="0"/>
          </a:p>
          <a:p>
            <a:r>
              <a:rPr lang="ja-JP" altLang="en-US" sz="2400" dirty="0" smtClean="0"/>
              <a:t>演習用</a:t>
            </a:r>
            <a:r>
              <a:rPr lang="en-US" altLang="ja-JP" sz="2400" dirty="0" smtClean="0"/>
              <a:t>PC</a:t>
            </a:r>
            <a:r>
              <a:rPr lang="ja-JP" altLang="en-US" sz="2400" dirty="0" smtClean="0"/>
              <a:t>の環境確認</a:t>
            </a:r>
            <a:endParaRPr lang="en-US" altLang="ja-JP" sz="2400" dirty="0" smtClean="0"/>
          </a:p>
          <a:p>
            <a:pPr marL="914400" lvl="1" indent="-457200"/>
            <a:r>
              <a:rPr lang="ja-JP" altLang="en-US" sz="2000" dirty="0" smtClean="0"/>
              <a:t>ログインシェルを確認して、</a:t>
            </a:r>
            <a:r>
              <a:rPr lang="en-US" altLang="ja-JP" sz="2000" dirty="0" smtClean="0"/>
              <a:t>bash</a:t>
            </a:r>
            <a:r>
              <a:rPr lang="ja-JP" altLang="en-US" sz="2000" dirty="0" smtClean="0"/>
              <a:t> を使用するよう設定</a:t>
            </a:r>
            <a:endParaRPr lang="en-US" altLang="ja-JP" sz="2000" dirty="0" smtClean="0"/>
          </a:p>
          <a:p>
            <a:pPr marL="457200" lvl="1" indent="0">
              <a:buNone/>
            </a:pPr>
            <a:r>
              <a:rPr lang="en-US" altLang="ja-JP" sz="2000" dirty="0" smtClean="0"/>
              <a:t>	</a:t>
            </a:r>
            <a:r>
              <a:rPr lang="en-US" altLang="ja-JP" sz="2000" dirty="0" smtClean="0">
                <a:latin typeface="ＭＳ ゴシック" panose="020B0609070205080204" pitchFamily="49" charset="-128"/>
                <a:ea typeface="ＭＳ ゴシック" panose="020B0609070205080204" pitchFamily="49" charset="-128"/>
              </a:rPr>
              <a:t>$ echo $SHELL</a:t>
            </a:r>
          </a:p>
          <a:p>
            <a:pPr marL="457200" lvl="1" indent="0">
              <a:buNone/>
            </a:pPr>
            <a:r>
              <a:rPr lang="en-US" altLang="ja-JP" sz="2000" dirty="0" smtClean="0">
                <a:latin typeface="ＭＳ ゴシック" panose="020B0609070205080204" pitchFamily="49" charset="-128"/>
                <a:ea typeface="ＭＳ ゴシック" panose="020B0609070205080204" pitchFamily="49" charset="-128"/>
              </a:rPr>
              <a:t>	/bin/bash </a:t>
            </a:r>
            <a:r>
              <a:rPr lang="ja-JP" altLang="en-US" sz="2000" dirty="0" smtClean="0">
                <a:latin typeface="ＭＳ ゴシック" panose="020B0609070205080204" pitchFamily="49" charset="-128"/>
                <a:ea typeface="ＭＳ ゴシック" panose="020B0609070205080204" pitchFamily="49" charset="-128"/>
              </a:rPr>
              <a:t>  </a:t>
            </a:r>
            <a:r>
              <a:rPr lang="en-US" altLang="ja-JP" sz="2000" dirty="0" smtClean="0">
                <a:solidFill>
                  <a:srgbClr val="FF0000"/>
                </a:solidFill>
                <a:latin typeface="ＭＳ ゴシック" panose="020B0609070205080204" pitchFamily="49" charset="-128"/>
                <a:ea typeface="ＭＳ ゴシック" panose="020B0609070205080204" pitchFamily="49" charset="-128"/>
                <a:sym typeface="Wingdings" panose="05000000000000000000" pitchFamily="2" charset="2"/>
              </a:rPr>
              <a:t></a:t>
            </a:r>
            <a:r>
              <a:rPr lang="ja-JP" altLang="en-US" sz="2000" dirty="0" smtClean="0">
                <a:solidFill>
                  <a:srgbClr val="FF0000"/>
                </a:solidFill>
                <a:latin typeface="ＭＳ ゴシック" panose="020B0609070205080204" pitchFamily="49" charset="-128"/>
                <a:ea typeface="ＭＳ ゴシック" panose="020B0609070205080204" pitchFamily="49" charset="-128"/>
              </a:rPr>
              <a:t>ではない場合</a:t>
            </a:r>
            <a:endParaRPr lang="en-US" altLang="ja-JP" sz="2000" dirty="0" smtClean="0">
              <a:solidFill>
                <a:srgbClr val="FF0000"/>
              </a:solidFill>
              <a:latin typeface="ＭＳ ゴシック" panose="020B0609070205080204" pitchFamily="49" charset="-128"/>
              <a:ea typeface="ＭＳ ゴシック" panose="020B0609070205080204" pitchFamily="49" charset="-128"/>
            </a:endParaRPr>
          </a:p>
          <a:p>
            <a:pPr marL="400050" lvl="1" indent="0">
              <a:buNone/>
            </a:pPr>
            <a:r>
              <a:rPr lang="en-US" altLang="ja-JP" sz="2000" dirty="0" smtClean="0">
                <a:latin typeface="ＭＳ ゴシック" panose="020B0609070205080204" pitchFamily="49" charset="-128"/>
                <a:ea typeface="ＭＳ ゴシック" panose="020B0609070205080204" pitchFamily="49" charset="-128"/>
              </a:rPr>
              <a:t>	$ </a:t>
            </a:r>
            <a:r>
              <a:rPr lang="en-US" altLang="ja-JP" sz="2000" dirty="0" err="1" smtClean="0">
                <a:latin typeface="ＭＳ ゴシック" panose="020B0609070205080204" pitchFamily="49" charset="-128"/>
                <a:ea typeface="ＭＳ ゴシック" panose="020B0609070205080204" pitchFamily="49" charset="-128"/>
              </a:rPr>
              <a:t>chsh</a:t>
            </a:r>
            <a:r>
              <a:rPr lang="en-US" altLang="ja-JP" sz="2000" dirty="0">
                <a:latin typeface="ＭＳ ゴシック" panose="020B0609070205080204" pitchFamily="49" charset="-128"/>
                <a:ea typeface="ＭＳ ゴシック" panose="020B0609070205080204" pitchFamily="49" charset="-128"/>
              </a:rPr>
              <a:t> </a:t>
            </a:r>
            <a:r>
              <a:rPr lang="en-US" altLang="ja-JP" sz="2000" dirty="0" smtClean="0">
                <a:latin typeface="ＭＳ ゴシック" panose="020B0609070205080204" pitchFamily="49" charset="-128"/>
                <a:ea typeface="ＭＳ ゴシック" panose="020B0609070205080204" pitchFamily="49" charset="-128"/>
              </a:rPr>
              <a:t>–s /bin/bash</a:t>
            </a:r>
          </a:p>
          <a:p>
            <a:pPr marL="400050" lvl="1" indent="0">
              <a:buNone/>
            </a:pPr>
            <a:endParaRPr lang="en-US" altLang="ja-JP" sz="1800" dirty="0" smtClean="0">
              <a:latin typeface="ＭＳ ゴシック" panose="020B0609070205080204" pitchFamily="49" charset="-128"/>
              <a:ea typeface="ＭＳ ゴシック" panose="020B0609070205080204" pitchFamily="49" charset="-128"/>
            </a:endParaRPr>
          </a:p>
          <a:p>
            <a:pPr marL="914400" lvl="1" indent="-457200"/>
            <a:r>
              <a:rPr lang="en-US" altLang="ja-JP" sz="2000" dirty="0" smtClean="0"/>
              <a:t>~/.</a:t>
            </a:r>
            <a:r>
              <a:rPr lang="en-US" altLang="ja-JP" sz="2000" dirty="0" err="1"/>
              <a:t>ros</a:t>
            </a:r>
            <a:r>
              <a:rPr lang="en-US" altLang="ja-JP" sz="2000" dirty="0"/>
              <a:t> </a:t>
            </a:r>
            <a:r>
              <a:rPr lang="ja-JP" altLang="en-US" sz="2000" dirty="0"/>
              <a:t>ディレクトリが存在しない場合は</a:t>
            </a:r>
            <a:r>
              <a:rPr lang="ja-JP" altLang="en-US" sz="2000" dirty="0" smtClean="0"/>
              <a:t>、下記</a:t>
            </a:r>
            <a:r>
              <a:rPr lang="ja-JP" altLang="en-US" sz="2000" dirty="0"/>
              <a:t>コマンドを</a:t>
            </a:r>
            <a:r>
              <a:rPr lang="ja-JP" altLang="en-US" sz="2000" dirty="0" smtClean="0"/>
              <a:t>実行</a:t>
            </a:r>
            <a:endParaRPr lang="en-US" altLang="ja-JP" sz="2000" dirty="0"/>
          </a:p>
          <a:p>
            <a:pPr marL="400050" lvl="1" indent="0">
              <a:buNone/>
            </a:pPr>
            <a:r>
              <a:rPr lang="en-US" altLang="ja-JP" sz="2000" dirty="0">
                <a:latin typeface="ＭＳ ゴシック" panose="020B0609070205080204" pitchFamily="49" charset="-128"/>
                <a:ea typeface="ＭＳ ゴシック" panose="020B0609070205080204" pitchFamily="49" charset="-128"/>
              </a:rPr>
              <a:t>	$ </a:t>
            </a:r>
            <a:r>
              <a:rPr lang="en-US" altLang="ja-JP" sz="2000" dirty="0" err="1">
                <a:latin typeface="ＭＳ ゴシック" panose="020B0609070205080204" pitchFamily="49" charset="-128"/>
                <a:ea typeface="ＭＳ ゴシック" panose="020B0609070205080204" pitchFamily="49" charset="-128"/>
              </a:rPr>
              <a:t>rosdep</a:t>
            </a:r>
            <a:r>
              <a:rPr lang="en-US" altLang="ja-JP" sz="2000" dirty="0">
                <a:latin typeface="ＭＳ ゴシック" panose="020B0609070205080204" pitchFamily="49" charset="-128"/>
                <a:ea typeface="ＭＳ ゴシック" panose="020B0609070205080204" pitchFamily="49" charset="-128"/>
              </a:rPr>
              <a:t> update</a:t>
            </a:r>
          </a:p>
          <a:p>
            <a:pPr marL="800100" lvl="2" indent="0">
              <a:buNone/>
            </a:pPr>
            <a:endParaRPr lang="en-US" altLang="ja-JP" sz="1800" dirty="0" smtClean="0">
              <a:latin typeface="ＭＳ ゴシック" panose="020B0609070205080204" pitchFamily="49" charset="-128"/>
              <a:ea typeface="ＭＳ ゴシック" panose="020B0609070205080204" pitchFamily="49" charset="-128"/>
            </a:endParaRPr>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18</a:t>
            </a:fld>
            <a:endParaRPr lang="ja-JP" altLang="en-US">
              <a:solidFill>
                <a:srgbClr val="898989"/>
              </a:solidFill>
            </a:endParaRPr>
          </a:p>
        </p:txBody>
      </p:sp>
    </p:spTree>
    <p:extLst>
      <p:ext uri="{BB962C8B-B14F-4D97-AF65-F5344CB8AC3E}">
        <p14:creationId xmlns:p14="http://schemas.microsoft.com/office/powerpoint/2010/main" val="349316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ROS</a:t>
            </a:r>
            <a:r>
              <a:rPr lang="ja-JP" altLang="en-US" dirty="0" smtClean="0"/>
              <a:t>概略</a:t>
            </a:r>
            <a:endParaRPr lang="en-US" altLang="ja-JP" dirty="0" smtClean="0"/>
          </a:p>
          <a:p>
            <a:pPr lvl="1"/>
            <a:r>
              <a:rPr lang="en-US" altLang="ja-JP" dirty="0" smtClean="0"/>
              <a:t>ROS</a:t>
            </a:r>
            <a:r>
              <a:rPr lang="ja-JP" altLang="en-US" dirty="0" smtClean="0"/>
              <a:t>とは</a:t>
            </a:r>
            <a:endParaRPr lang="en-US" altLang="ja-JP" dirty="0" smtClean="0"/>
          </a:p>
          <a:p>
            <a:pPr lvl="1"/>
            <a:r>
              <a:rPr lang="en-US" altLang="ja-JP" dirty="0" smtClean="0"/>
              <a:t>ROS</a:t>
            </a:r>
            <a:r>
              <a:rPr lang="ja-JP" altLang="en-US" dirty="0" smtClean="0"/>
              <a:t>の概念</a:t>
            </a:r>
            <a:endParaRPr lang="en-US" altLang="ja-JP" dirty="0" smtClean="0"/>
          </a:p>
          <a:p>
            <a:pPr lvl="1"/>
            <a:r>
              <a:rPr lang="ja-JP" altLang="en-US" dirty="0" smtClean="0"/>
              <a:t>ソフトウェア</a:t>
            </a:r>
            <a:endParaRPr lang="en-US" altLang="ja-JP" dirty="0" smtClean="0"/>
          </a:p>
          <a:p>
            <a:pPr lvl="1"/>
            <a:r>
              <a:rPr lang="ja-JP" altLang="en-US" dirty="0" smtClean="0"/>
              <a:t>ハードウェア</a:t>
            </a:r>
            <a:endParaRPr lang="en-US" altLang="ja-JP" dirty="0" smtClean="0"/>
          </a:p>
          <a:p>
            <a:r>
              <a:rPr lang="en-US" altLang="ja-JP" dirty="0" smtClean="0"/>
              <a:t>ROS</a:t>
            </a:r>
            <a:r>
              <a:rPr lang="ja-JP" altLang="en-US" dirty="0" smtClean="0"/>
              <a:t>使用方法</a:t>
            </a:r>
            <a:endParaRPr lang="en-US" altLang="ja-JP" dirty="0" smtClean="0"/>
          </a:p>
          <a:p>
            <a:pPr lvl="1"/>
            <a:r>
              <a:rPr lang="ja-JP" altLang="en-US" dirty="0" smtClean="0"/>
              <a:t>インストール</a:t>
            </a:r>
            <a:endParaRPr lang="en-US" altLang="ja-JP" dirty="0" smtClean="0"/>
          </a:p>
          <a:p>
            <a:pPr lvl="1"/>
            <a:r>
              <a:rPr lang="ja-JP" altLang="en-US" dirty="0" smtClean="0"/>
              <a:t>チュートリアル</a:t>
            </a:r>
            <a:endParaRPr lang="en-US" altLang="ja-JP" dirty="0" smtClean="0"/>
          </a:p>
          <a:p>
            <a:r>
              <a:rPr lang="ja-JP" altLang="en-US" dirty="0" smtClean="0"/>
              <a:t>例題</a:t>
            </a:r>
            <a:endParaRPr lang="en-US" altLang="ja-JP" dirty="0"/>
          </a:p>
          <a:p>
            <a:pPr lvl="1"/>
            <a:endParaRPr lang="ja-JP" altLang="en-US"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a:t>
            </a:fld>
            <a:endParaRPr lang="ja-JP" altLang="en-US">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概略</a:t>
            </a:r>
            <a:endParaRPr lang="en-US" altLang="ja-JP" dirty="0" smtClean="0">
              <a:solidFill>
                <a:schemeClr val="tx1">
                  <a:lumMod val="50000"/>
                  <a:lumOff val="50000"/>
                </a:schemeClr>
              </a:solidFill>
            </a:endParaRPr>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とは</a:t>
            </a:r>
            <a:endParaRPr lang="en-US" altLang="ja-JP" dirty="0" smtClean="0">
              <a:solidFill>
                <a:schemeClr val="tx1">
                  <a:lumMod val="50000"/>
                  <a:lumOff val="50000"/>
                </a:schemeClr>
              </a:solidFill>
            </a:endParaRPr>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の概念</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ソフトウェア</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ハードウェア</a:t>
            </a:r>
            <a:endParaRPr lang="en-US" altLang="ja-JP" dirty="0" smtClean="0">
              <a:solidFill>
                <a:schemeClr val="tx1">
                  <a:lumMod val="50000"/>
                  <a:lumOff val="50000"/>
                </a:schemeClr>
              </a:solidFill>
            </a:endParaRPr>
          </a:p>
          <a:p>
            <a:r>
              <a:rPr lang="en-US" altLang="ja-JP" dirty="0" smtClean="0"/>
              <a:t>ROS</a:t>
            </a:r>
            <a:r>
              <a:rPr lang="ja-JP" altLang="en-US" dirty="0" smtClean="0"/>
              <a:t>使用方法</a:t>
            </a:r>
            <a:endParaRPr lang="en-US" altLang="ja-JP" dirty="0" smtClean="0"/>
          </a:p>
          <a:p>
            <a:pPr lvl="1"/>
            <a:r>
              <a:rPr lang="ja-JP" altLang="en-US" dirty="0" smtClean="0">
                <a:solidFill>
                  <a:schemeClr val="tx1">
                    <a:lumMod val="50000"/>
                    <a:lumOff val="50000"/>
                  </a:schemeClr>
                </a:solidFill>
              </a:rPr>
              <a:t>インストール</a:t>
            </a:r>
            <a:endParaRPr lang="en-US" altLang="ja-JP" dirty="0" smtClean="0">
              <a:solidFill>
                <a:schemeClr val="tx1">
                  <a:lumMod val="50000"/>
                  <a:lumOff val="50000"/>
                </a:schemeClr>
              </a:solidFill>
            </a:endParaRPr>
          </a:p>
          <a:p>
            <a:pPr lvl="1"/>
            <a:r>
              <a:rPr lang="ja-JP" altLang="en-US" dirty="0" smtClean="0"/>
              <a:t>チュートリアル</a:t>
            </a:r>
            <a:endParaRPr lang="en-US" altLang="ja-JP" dirty="0" smtClean="0"/>
          </a:p>
          <a:p>
            <a:r>
              <a:rPr lang="ja-JP" altLang="en-US" dirty="0" smtClean="0">
                <a:solidFill>
                  <a:schemeClr val="tx1">
                    <a:lumMod val="50000"/>
                    <a:lumOff val="50000"/>
                  </a:schemeClr>
                </a:solidFill>
              </a:rPr>
              <a:t>例題</a:t>
            </a:r>
            <a:endParaRPr lang="en-US" altLang="ja-JP" dirty="0">
              <a:solidFill>
                <a:schemeClr val="tx1">
                  <a:lumMod val="50000"/>
                  <a:lumOff val="50000"/>
                </a:schemeClr>
              </a:solidFill>
            </a:endParaRPr>
          </a:p>
          <a:p>
            <a:pPr lvl="1"/>
            <a:endParaRPr lang="ja-JP" altLang="en-US"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19</a:t>
            </a:fld>
            <a:endParaRPr lang="ja-JP" altLang="en-US">
              <a:solidFill>
                <a:srgbClr val="898989"/>
              </a:solidFill>
            </a:endParaRPr>
          </a:p>
        </p:txBody>
      </p:sp>
    </p:spTree>
    <p:extLst>
      <p:ext uri="{BB962C8B-B14F-4D97-AF65-F5344CB8AC3E}">
        <p14:creationId xmlns:p14="http://schemas.microsoft.com/office/powerpoint/2010/main" val="127030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チュートリアル </a:t>
            </a:r>
            <a:r>
              <a:rPr lang="en-US" altLang="ja-JP" sz="4000" dirty="0" smtClean="0"/>
              <a:t>(</a:t>
            </a:r>
            <a:r>
              <a:rPr lang="en-US" altLang="ja-JP" sz="4000" dirty="0" smtClean="0"/>
              <a:t>1/5)</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sz="2000" dirty="0" smtClean="0"/>
              <a:t>チュートリアルのページをブラウズしながら実施</a:t>
            </a:r>
            <a:endParaRPr lang="ja-JP" altLang="en-US" sz="2000" dirty="0"/>
          </a:p>
          <a:p>
            <a:pPr marL="400050" lvl="1" indent="0">
              <a:buNone/>
            </a:pPr>
            <a:r>
              <a:rPr lang="en-US" altLang="ja-JP" sz="1600" dirty="0" smtClean="0"/>
              <a:t>	</a:t>
            </a:r>
            <a:r>
              <a:rPr lang="en-US" altLang="ja-JP" sz="1600" dirty="0" smtClean="0">
                <a:hlinkClick r:id="rId2"/>
              </a:rPr>
              <a:t>http</a:t>
            </a:r>
            <a:r>
              <a:rPr lang="en-US" altLang="ja-JP" sz="1600" dirty="0">
                <a:hlinkClick r:id="rId2"/>
              </a:rPr>
              <a:t>://</a:t>
            </a:r>
            <a:r>
              <a:rPr lang="en-US" altLang="ja-JP" sz="1600" dirty="0" smtClean="0">
                <a:hlinkClick r:id="rId2"/>
              </a:rPr>
              <a:t>wiki.ros.org/ROS/Tutorials</a:t>
            </a:r>
            <a:endParaRPr lang="en-US" altLang="ja-JP" sz="1600" dirty="0" smtClean="0"/>
          </a:p>
          <a:p>
            <a:pPr marL="400050" lvl="1" indent="0">
              <a:buNone/>
            </a:pPr>
            <a:endParaRPr lang="en-US" altLang="ja-JP" sz="1600" dirty="0"/>
          </a:p>
          <a:p>
            <a:r>
              <a:rPr lang="en-US" altLang="ja-JP" sz="2000" dirty="0" smtClean="0"/>
              <a:t>Beginner Level</a:t>
            </a:r>
            <a:endParaRPr lang="ja-JP" altLang="ja-JP" sz="2000" dirty="0"/>
          </a:p>
          <a:p>
            <a:pPr marL="0" lvl="0" indent="0" eaLnBrk="0" hangingPunct="0">
              <a:spcBef>
                <a:spcPct val="0"/>
              </a:spcBef>
              <a:buFontTx/>
              <a:buAutoNum type="arabicPeriod"/>
            </a:pPr>
            <a:r>
              <a:rPr lang="ja-JP" altLang="ja-JP" sz="1800" dirty="0">
                <a:latin typeface="Calibri" panose="020F0502020204030204" pitchFamily="34" charset="0"/>
                <a:hlinkClick r:id="rId3"/>
              </a:rPr>
              <a:t>Installing and Configuring Your ROS </a:t>
            </a:r>
            <a:r>
              <a:rPr lang="ja-JP" altLang="ja-JP" sz="1800" dirty="0" smtClean="0">
                <a:latin typeface="Calibri" panose="020F0502020204030204" pitchFamily="34" charset="0"/>
                <a:hlinkClick r:id="rId3"/>
              </a:rPr>
              <a:t>Environment</a:t>
            </a:r>
            <a:endParaRPr lang="ja-JP" altLang="ja-JP" sz="1800" dirty="0" smtClean="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walks you through installing ROS and setting up the ROS environment on your computer. </a:t>
            </a:r>
            <a:endParaRPr lang="en-US" altLang="ja-JP" sz="1400" dirty="0" smtClean="0">
              <a:latin typeface="Calibri" panose="020F0502020204030204" pitchFamily="34" charset="0"/>
            </a:endParaRPr>
          </a:p>
          <a:p>
            <a:pPr marL="400050" lvl="1" indent="0" eaLnBrk="0" hangingPunct="0">
              <a:spcBef>
                <a:spcPct val="0"/>
              </a:spcBef>
              <a:buNone/>
            </a:pPr>
            <a:endParaRPr lang="en-US" altLang="ja-JP" sz="1400" dirty="0">
              <a:latin typeface="Calibri" panose="020F0502020204030204" pitchFamily="34" charset="0"/>
            </a:endParaRPr>
          </a:p>
          <a:p>
            <a:pPr marL="400050" lvl="1" indent="0" eaLnBrk="0" hangingPunct="0">
              <a:spcBef>
                <a:spcPct val="0"/>
              </a:spcBef>
              <a:buNone/>
            </a:pPr>
            <a:endParaRPr lang="en-US" altLang="ja-JP" sz="1400" dirty="0" smtClean="0">
              <a:latin typeface="Calibri" panose="020F0502020204030204" pitchFamily="34" charset="0"/>
            </a:endParaRPr>
          </a:p>
          <a:p>
            <a:pPr marL="400050" lvl="1" indent="0" eaLnBrk="0" hangingPunct="0">
              <a:spcBef>
                <a:spcPct val="0"/>
              </a:spcBef>
              <a:buNone/>
            </a:pPr>
            <a:endParaRPr lang="en-US" altLang="ja-JP" sz="1400" dirty="0">
              <a:latin typeface="Calibri" panose="020F0502020204030204" pitchFamily="34" charset="0"/>
            </a:endParaRPr>
          </a:p>
          <a:p>
            <a:pPr marL="400050" lvl="1" indent="0" eaLnBrk="0" hangingPunct="0">
              <a:spcBef>
                <a:spcPct val="0"/>
              </a:spcBef>
              <a:buNone/>
            </a:pPr>
            <a:endParaRPr lang="en-US" altLang="ja-JP" sz="1400" dirty="0" smtClean="0">
              <a:latin typeface="Calibri" panose="020F0502020204030204" pitchFamily="34" charset="0"/>
            </a:endParaRPr>
          </a:p>
          <a:p>
            <a:pPr marL="400050" lvl="1" indent="0" eaLnBrk="0" hangingPunct="0">
              <a:spcBef>
                <a:spcPct val="0"/>
              </a:spcBef>
              <a:buNone/>
            </a:pPr>
            <a:endParaRPr lang="en-US" altLang="ja-JP" sz="1400" dirty="0">
              <a:latin typeface="Calibri" panose="020F0502020204030204" pitchFamily="34" charset="0"/>
            </a:endParaRPr>
          </a:p>
          <a:p>
            <a:pPr marL="400050" lvl="1" indent="0" eaLnBrk="0" hangingPunct="0">
              <a:spcBef>
                <a:spcPct val="0"/>
              </a:spcBef>
              <a:buNone/>
            </a:pPr>
            <a:endParaRPr lang="ja-JP" altLang="ja-JP" sz="1400" dirty="0">
              <a:latin typeface="Calibri" panose="020F0502020204030204" pitchFamily="34" charset="0"/>
            </a:endParaRPr>
          </a:p>
          <a:p>
            <a:pPr marL="0" lvl="0" indent="0" eaLnBrk="0" hangingPunct="0">
              <a:spcBef>
                <a:spcPct val="0"/>
              </a:spcBef>
              <a:buFontTx/>
              <a:buAutoNum type="arabicPeriod" startAt="2"/>
            </a:pPr>
            <a:r>
              <a:rPr lang="ja-JP" altLang="ja-JP" sz="1800" dirty="0">
                <a:latin typeface="Calibri" panose="020F0502020204030204" pitchFamily="34" charset="0"/>
                <a:hlinkClick r:id="rId4"/>
              </a:rPr>
              <a:t>Navigating the ROS Filesystem</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introduces ROS filesystem concepts, and covers using the roscd, rosls, and </a:t>
            </a:r>
            <a:r>
              <a:rPr lang="ja-JP" altLang="ja-JP" sz="1400" dirty="0">
                <a:latin typeface="Calibri" panose="020F0502020204030204" pitchFamily="34" charset="0"/>
                <a:hlinkClick r:id="rId5"/>
              </a:rPr>
              <a:t>rospack</a:t>
            </a:r>
            <a:r>
              <a:rPr lang="ja-JP" altLang="ja-JP" sz="1400" dirty="0">
                <a:latin typeface="Calibri" panose="020F0502020204030204" pitchFamily="34" charset="0"/>
              </a:rPr>
              <a:t> commandline tools. </a:t>
            </a:r>
          </a:p>
          <a:p>
            <a:pPr marL="0" lvl="0" indent="0" eaLnBrk="0" hangingPunct="0">
              <a:spcBef>
                <a:spcPct val="0"/>
              </a:spcBef>
              <a:buFontTx/>
              <a:buAutoNum type="arabicPeriod" startAt="3"/>
            </a:pPr>
            <a:r>
              <a:rPr lang="ja-JP" altLang="ja-JP" sz="1800" dirty="0">
                <a:latin typeface="Calibri" panose="020F0502020204030204" pitchFamily="34" charset="0"/>
                <a:hlinkClick r:id="rId6"/>
              </a:rPr>
              <a:t>Creating a ROS Package</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covers using </a:t>
            </a:r>
            <a:r>
              <a:rPr lang="ja-JP" altLang="ja-JP" sz="1400" dirty="0">
                <a:latin typeface="Calibri" panose="020F0502020204030204" pitchFamily="34" charset="0"/>
                <a:hlinkClick r:id="rId7"/>
              </a:rPr>
              <a:t>roscreate-pkg</a:t>
            </a:r>
            <a:r>
              <a:rPr lang="ja-JP" altLang="ja-JP" sz="1400" dirty="0">
                <a:latin typeface="Calibri" panose="020F0502020204030204" pitchFamily="34" charset="0"/>
              </a:rPr>
              <a:t> or </a:t>
            </a:r>
            <a:r>
              <a:rPr lang="ja-JP" altLang="ja-JP" sz="1400" dirty="0">
                <a:latin typeface="Calibri" panose="020F0502020204030204" pitchFamily="34" charset="0"/>
                <a:hlinkClick r:id="rId8"/>
              </a:rPr>
              <a:t>catkin</a:t>
            </a:r>
            <a:r>
              <a:rPr lang="ja-JP" altLang="ja-JP" sz="1400" dirty="0">
                <a:latin typeface="Calibri" panose="020F0502020204030204" pitchFamily="34" charset="0"/>
              </a:rPr>
              <a:t> to create a new package, and </a:t>
            </a:r>
            <a:r>
              <a:rPr lang="ja-JP" altLang="ja-JP" sz="1400" dirty="0">
                <a:latin typeface="Calibri" panose="020F0502020204030204" pitchFamily="34" charset="0"/>
                <a:hlinkClick r:id="rId5"/>
              </a:rPr>
              <a:t>rospack</a:t>
            </a:r>
            <a:r>
              <a:rPr lang="ja-JP" altLang="ja-JP" sz="1400" dirty="0">
                <a:latin typeface="Calibri" panose="020F0502020204030204" pitchFamily="34" charset="0"/>
              </a:rPr>
              <a:t> to list package dependencies. </a:t>
            </a:r>
          </a:p>
          <a:p>
            <a:pPr marL="0" lvl="0" indent="0" eaLnBrk="0" hangingPunct="0">
              <a:spcBef>
                <a:spcPct val="0"/>
              </a:spcBef>
              <a:buFontTx/>
              <a:buAutoNum type="arabicPeriod" startAt="4"/>
            </a:pPr>
            <a:r>
              <a:rPr lang="ja-JP" altLang="ja-JP" sz="1800" dirty="0">
                <a:latin typeface="Calibri" panose="020F0502020204030204" pitchFamily="34" charset="0"/>
                <a:hlinkClick r:id="rId9"/>
              </a:rPr>
              <a:t>Building a ROS Package</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covers the toolchain to build a package. </a:t>
            </a:r>
          </a:p>
          <a:p>
            <a:pPr marL="400050" lvl="1" indent="0" eaLnBrk="0" hangingPunct="0">
              <a:spcBef>
                <a:spcPct val="0"/>
              </a:spcBef>
              <a:buNone/>
            </a:pPr>
            <a:endParaRPr lang="en-US" altLang="ja-JP" sz="1400" dirty="0" smtClean="0">
              <a:latin typeface="Calibri" panose="020F0502020204030204" pitchFamily="34" charset="0"/>
            </a:endParaRPr>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20</a:t>
            </a:fld>
            <a:endParaRPr lang="ja-JP" altLang="en-US">
              <a:solidFill>
                <a:srgbClr val="898989"/>
              </a:solidFill>
            </a:endParaRPr>
          </a:p>
        </p:txBody>
      </p:sp>
      <p:sp>
        <p:nvSpPr>
          <p:cNvPr id="6" name="テキスト ボックス 5"/>
          <p:cNvSpPr txBox="1"/>
          <p:nvPr/>
        </p:nvSpPr>
        <p:spPr>
          <a:xfrm>
            <a:off x="1553242" y="3133417"/>
            <a:ext cx="6037516" cy="1015663"/>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eaLnBrk="0" hangingPunct="0"/>
            <a:r>
              <a:rPr lang="en-US" altLang="ja-JP" sz="2000" dirty="0" smtClean="0">
                <a:latin typeface="+mn-ea"/>
              </a:rPr>
              <a:t>~/.</a:t>
            </a:r>
            <a:r>
              <a:rPr lang="en-US" altLang="ja-JP" sz="2000" dirty="0" err="1">
                <a:latin typeface="+mn-ea"/>
              </a:rPr>
              <a:t>bashrc</a:t>
            </a:r>
            <a:r>
              <a:rPr lang="en-US" altLang="ja-JP" sz="2000" dirty="0">
                <a:latin typeface="+mn-ea"/>
              </a:rPr>
              <a:t> </a:t>
            </a:r>
            <a:r>
              <a:rPr lang="ja-JP" altLang="en-US" sz="2000" dirty="0">
                <a:latin typeface="+mn-ea"/>
              </a:rPr>
              <a:t>に下記を追記しておく</a:t>
            </a:r>
            <a:r>
              <a:rPr lang="ja-JP" altLang="en-US" sz="2000" dirty="0" smtClean="0">
                <a:latin typeface="+mn-ea"/>
              </a:rPr>
              <a:t>。</a:t>
            </a:r>
            <a:r>
              <a:rPr lang="ja-JP" altLang="en-US" dirty="0" smtClean="0">
                <a:latin typeface="+mn-ea"/>
              </a:rPr>
              <a:t>（端末毎に必要なため）</a:t>
            </a:r>
            <a:endParaRPr lang="en-US" altLang="ja-JP" dirty="0">
              <a:latin typeface="+mn-ea"/>
            </a:endParaRPr>
          </a:p>
          <a:p>
            <a:pPr marL="400050" lvl="1" eaLnBrk="0" hangingPunct="0"/>
            <a:r>
              <a:rPr lang="en-US" altLang="ja-JP" sz="2000" dirty="0" smtClean="0">
                <a:latin typeface="ＭＳ ゴシック" panose="020B0609070205080204" pitchFamily="49" charset="-128"/>
                <a:ea typeface="ＭＳ ゴシック" panose="020B0609070205080204" pitchFamily="49" charset="-128"/>
              </a:rPr>
              <a:t>source </a:t>
            </a:r>
            <a:r>
              <a:rPr lang="en-US" altLang="ja-JP" sz="2000" dirty="0">
                <a:latin typeface="ＭＳ ゴシック" panose="020B0609070205080204" pitchFamily="49" charset="-128"/>
                <a:ea typeface="ＭＳ ゴシック" panose="020B0609070205080204" pitchFamily="49" charset="-128"/>
              </a:rPr>
              <a:t>/opt/</a:t>
            </a:r>
            <a:r>
              <a:rPr lang="en-US" altLang="ja-JP" sz="2000" dirty="0" err="1">
                <a:latin typeface="ＭＳ ゴシック" panose="020B0609070205080204" pitchFamily="49" charset="-128"/>
                <a:ea typeface="ＭＳ ゴシック" panose="020B0609070205080204" pitchFamily="49" charset="-128"/>
              </a:rPr>
              <a:t>ros</a:t>
            </a:r>
            <a:r>
              <a:rPr lang="en-US" altLang="ja-JP" sz="2000" dirty="0">
                <a:latin typeface="ＭＳ ゴシック" panose="020B0609070205080204" pitchFamily="49" charset="-128"/>
                <a:ea typeface="ＭＳ ゴシック" panose="020B0609070205080204" pitchFamily="49" charset="-128"/>
              </a:rPr>
              <a:t>/hydro/</a:t>
            </a:r>
            <a:r>
              <a:rPr lang="en-US" altLang="ja-JP" sz="2000" dirty="0" err="1">
                <a:latin typeface="ＭＳ ゴシック" panose="020B0609070205080204" pitchFamily="49" charset="-128"/>
                <a:ea typeface="ＭＳ ゴシック" panose="020B0609070205080204" pitchFamily="49" charset="-128"/>
              </a:rPr>
              <a:t>setup.bash</a:t>
            </a:r>
            <a:endParaRPr lang="en-US" altLang="ja-JP" sz="2000" dirty="0">
              <a:latin typeface="ＭＳ ゴシック" panose="020B0609070205080204" pitchFamily="49" charset="-128"/>
              <a:ea typeface="ＭＳ ゴシック" panose="020B0609070205080204" pitchFamily="49" charset="-128"/>
            </a:endParaRPr>
          </a:p>
          <a:p>
            <a:pPr marL="400050" lvl="1" eaLnBrk="0" hangingPunct="0"/>
            <a:r>
              <a:rPr lang="en-US" altLang="ja-JP" sz="2000" dirty="0">
                <a:latin typeface="ＭＳ ゴシック" panose="020B0609070205080204" pitchFamily="49" charset="-128"/>
                <a:ea typeface="ＭＳ ゴシック" panose="020B0609070205080204" pitchFamily="49" charset="-128"/>
              </a:rPr>
              <a:t>source $</a:t>
            </a:r>
            <a:r>
              <a:rPr lang="en-US" altLang="ja-JP" sz="2000" dirty="0" smtClean="0">
                <a:latin typeface="ＭＳ ゴシック" panose="020B0609070205080204" pitchFamily="49" charset="-128"/>
                <a:ea typeface="ＭＳ ゴシック" panose="020B0609070205080204" pitchFamily="49" charset="-128"/>
              </a:rPr>
              <a:t>HOME/</a:t>
            </a:r>
            <a:r>
              <a:rPr lang="en-US" altLang="ja-JP" sz="2000" dirty="0" err="1" smtClean="0">
                <a:latin typeface="ＭＳ ゴシック" panose="020B0609070205080204" pitchFamily="49" charset="-128"/>
                <a:ea typeface="ＭＳ ゴシック" panose="020B0609070205080204" pitchFamily="49" charset="-128"/>
              </a:rPr>
              <a:t>catkin_ws</a:t>
            </a:r>
            <a:r>
              <a:rPr lang="en-US" altLang="ja-JP" sz="2000" dirty="0" smtClean="0">
                <a:latin typeface="ＭＳ ゴシック" panose="020B0609070205080204" pitchFamily="49" charset="-128"/>
                <a:ea typeface="ＭＳ ゴシック" panose="020B0609070205080204" pitchFamily="49" charset="-128"/>
              </a:rPr>
              <a:t>/</a:t>
            </a:r>
            <a:r>
              <a:rPr lang="en-US" altLang="ja-JP" sz="2000" dirty="0" err="1" smtClean="0">
                <a:latin typeface="ＭＳ ゴシック" panose="020B0609070205080204" pitchFamily="49" charset="-128"/>
                <a:ea typeface="ＭＳ ゴシック" panose="020B0609070205080204" pitchFamily="49" charset="-128"/>
              </a:rPr>
              <a:t>devel</a:t>
            </a:r>
            <a:r>
              <a:rPr lang="en-US" altLang="ja-JP" sz="2000" dirty="0" smtClean="0">
                <a:latin typeface="ＭＳ ゴシック" panose="020B0609070205080204" pitchFamily="49" charset="-128"/>
                <a:ea typeface="ＭＳ ゴシック" panose="020B0609070205080204" pitchFamily="49" charset="-128"/>
              </a:rPr>
              <a:t>/</a:t>
            </a:r>
            <a:r>
              <a:rPr lang="en-US" altLang="ja-JP" sz="2000" dirty="0" err="1" smtClean="0">
                <a:latin typeface="ＭＳ ゴシック" panose="020B0609070205080204" pitchFamily="49" charset="-128"/>
                <a:ea typeface="ＭＳ ゴシック" panose="020B0609070205080204" pitchFamily="49" charset="-128"/>
              </a:rPr>
              <a:t>setup.bash</a:t>
            </a:r>
            <a:endParaRPr lang="en-US" altLang="ja-JP" sz="2000"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197505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チュートリアル </a:t>
            </a:r>
            <a:r>
              <a:rPr lang="en-US" altLang="ja-JP" sz="4000" dirty="0" smtClean="0"/>
              <a:t>(</a:t>
            </a:r>
            <a:r>
              <a:rPr lang="en-US" altLang="ja-JP" sz="4000" dirty="0"/>
              <a:t>2</a:t>
            </a:r>
            <a:r>
              <a:rPr lang="en-US" altLang="ja-JP" sz="4000" dirty="0" smtClean="0"/>
              <a:t>/5)</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pPr marL="0" lvl="0" indent="0" eaLnBrk="0" hangingPunct="0">
              <a:spcBef>
                <a:spcPct val="0"/>
              </a:spcBef>
              <a:buFontTx/>
              <a:buAutoNum type="arabicPeriod" startAt="5"/>
            </a:pPr>
            <a:r>
              <a:rPr lang="ja-JP" altLang="ja-JP" sz="1800" dirty="0" smtClean="0">
                <a:latin typeface="Calibri" panose="020F0502020204030204" pitchFamily="34" charset="0"/>
                <a:hlinkClick r:id="rId2"/>
              </a:rPr>
              <a:t>Understanding </a:t>
            </a:r>
            <a:r>
              <a:rPr lang="ja-JP" altLang="ja-JP" sz="1800" dirty="0">
                <a:latin typeface="Calibri" panose="020F0502020204030204" pitchFamily="34" charset="0"/>
                <a:hlinkClick r:id="rId2"/>
              </a:rPr>
              <a:t>ROS Nodes</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introduces ROS graph concepts and discusses the use of </a:t>
            </a:r>
            <a:r>
              <a:rPr lang="ja-JP" altLang="ja-JP" sz="1400" dirty="0">
                <a:latin typeface="Calibri" panose="020F0502020204030204" pitchFamily="34" charset="0"/>
                <a:hlinkClick r:id="rId3"/>
              </a:rPr>
              <a:t>roscore</a:t>
            </a:r>
            <a:r>
              <a:rPr lang="ja-JP" altLang="ja-JP" sz="1400" dirty="0">
                <a:latin typeface="Calibri" panose="020F0502020204030204" pitchFamily="34" charset="0"/>
              </a:rPr>
              <a:t>, </a:t>
            </a:r>
            <a:r>
              <a:rPr lang="ja-JP" altLang="ja-JP" sz="1400" dirty="0">
                <a:latin typeface="Calibri" panose="020F0502020204030204" pitchFamily="34" charset="0"/>
                <a:hlinkClick r:id="rId4"/>
              </a:rPr>
              <a:t>rosnode</a:t>
            </a:r>
            <a:r>
              <a:rPr lang="ja-JP" altLang="ja-JP" sz="1400" dirty="0">
                <a:latin typeface="Calibri" panose="020F0502020204030204" pitchFamily="34" charset="0"/>
              </a:rPr>
              <a:t>, and </a:t>
            </a:r>
            <a:r>
              <a:rPr lang="ja-JP" altLang="ja-JP" sz="1400" dirty="0">
                <a:latin typeface="Calibri" panose="020F0502020204030204" pitchFamily="34" charset="0"/>
                <a:hlinkClick r:id="rId5"/>
              </a:rPr>
              <a:t>rosrun</a:t>
            </a:r>
            <a:r>
              <a:rPr lang="ja-JP" altLang="ja-JP" sz="1400" dirty="0">
                <a:latin typeface="Calibri" panose="020F0502020204030204" pitchFamily="34" charset="0"/>
              </a:rPr>
              <a:t> commandline tools. </a:t>
            </a:r>
            <a:endParaRPr lang="en-US" altLang="ja-JP" sz="1400" dirty="0" smtClean="0">
              <a:latin typeface="Calibri" panose="020F0502020204030204" pitchFamily="34" charset="0"/>
            </a:endParaRPr>
          </a:p>
          <a:p>
            <a:pPr marL="0" lvl="0" indent="0" eaLnBrk="0" hangingPunct="0">
              <a:spcBef>
                <a:spcPct val="0"/>
              </a:spcBef>
              <a:buFontTx/>
              <a:buAutoNum type="arabicPeriod" startAt="6"/>
            </a:pPr>
            <a:r>
              <a:rPr lang="ja-JP" altLang="ja-JP" sz="1800" dirty="0" smtClean="0">
                <a:latin typeface="Calibri" panose="020F0502020204030204" pitchFamily="34" charset="0"/>
                <a:hlinkClick r:id="rId6"/>
              </a:rPr>
              <a:t>Understanding ROS Topics</a:t>
            </a:r>
            <a:endParaRPr lang="ja-JP" altLang="ja-JP" sz="1800" dirty="0" smtClean="0">
              <a:latin typeface="Calibri" panose="020F0502020204030204" pitchFamily="34" charset="0"/>
            </a:endParaRPr>
          </a:p>
          <a:p>
            <a:pPr marL="400050" lvl="1" indent="0" eaLnBrk="0" hangingPunct="0">
              <a:spcBef>
                <a:spcPct val="0"/>
              </a:spcBef>
              <a:buNone/>
            </a:pPr>
            <a:r>
              <a:rPr lang="ja-JP" altLang="ja-JP" sz="1400" dirty="0" smtClean="0">
                <a:latin typeface="Calibri" panose="020F0502020204030204" pitchFamily="34" charset="0"/>
              </a:rPr>
              <a:t>This tutorial introduces ROS topics as well as using the </a:t>
            </a:r>
            <a:r>
              <a:rPr lang="ja-JP" altLang="ja-JP" sz="1400" dirty="0" smtClean="0">
                <a:latin typeface="Calibri" panose="020F0502020204030204" pitchFamily="34" charset="0"/>
                <a:hlinkClick r:id="rId7"/>
              </a:rPr>
              <a:t>rostopic</a:t>
            </a:r>
            <a:r>
              <a:rPr lang="ja-JP" altLang="ja-JP" sz="1400" dirty="0" smtClean="0">
                <a:latin typeface="Calibri" panose="020F0502020204030204" pitchFamily="34" charset="0"/>
              </a:rPr>
              <a:t> and </a:t>
            </a:r>
            <a:r>
              <a:rPr lang="ja-JP" altLang="ja-JP" sz="1400" dirty="0" smtClean="0">
                <a:latin typeface="Calibri" panose="020F0502020204030204" pitchFamily="34" charset="0"/>
                <a:hlinkClick r:id="rId8"/>
              </a:rPr>
              <a:t>rqt_plot</a:t>
            </a:r>
            <a:r>
              <a:rPr lang="ja-JP" altLang="ja-JP" sz="1400" dirty="0" smtClean="0">
                <a:latin typeface="Calibri" panose="020F0502020204030204" pitchFamily="34" charset="0"/>
              </a:rPr>
              <a:t> commandline tools. </a:t>
            </a:r>
          </a:p>
          <a:p>
            <a:pPr marL="0" lvl="0" indent="0" eaLnBrk="0" hangingPunct="0">
              <a:spcBef>
                <a:spcPct val="0"/>
              </a:spcBef>
              <a:buFontTx/>
              <a:buAutoNum type="arabicPeriod" startAt="7"/>
            </a:pPr>
            <a:r>
              <a:rPr lang="ja-JP" altLang="ja-JP" sz="1800" dirty="0">
                <a:latin typeface="Calibri" panose="020F0502020204030204" pitchFamily="34" charset="0"/>
                <a:hlinkClick r:id="rId9"/>
              </a:rPr>
              <a:t>Understanding ROS Services and Parameters</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introduces ROS services, and parameters as well as using the </a:t>
            </a:r>
            <a:r>
              <a:rPr lang="ja-JP" altLang="ja-JP" sz="1400" dirty="0">
                <a:latin typeface="Calibri" panose="020F0502020204030204" pitchFamily="34" charset="0"/>
                <a:hlinkClick r:id="rId10"/>
              </a:rPr>
              <a:t>rosservice</a:t>
            </a:r>
            <a:r>
              <a:rPr lang="ja-JP" altLang="ja-JP" sz="1400" dirty="0">
                <a:latin typeface="Calibri" panose="020F0502020204030204" pitchFamily="34" charset="0"/>
              </a:rPr>
              <a:t> and </a:t>
            </a:r>
            <a:r>
              <a:rPr lang="ja-JP" altLang="ja-JP" sz="1400" dirty="0">
                <a:latin typeface="Calibri" panose="020F0502020204030204" pitchFamily="34" charset="0"/>
                <a:hlinkClick r:id="rId11"/>
              </a:rPr>
              <a:t>rosparam</a:t>
            </a:r>
            <a:r>
              <a:rPr lang="ja-JP" altLang="ja-JP" sz="1400" dirty="0">
                <a:latin typeface="Calibri" panose="020F0502020204030204" pitchFamily="34" charset="0"/>
              </a:rPr>
              <a:t> commandline tools. </a:t>
            </a:r>
          </a:p>
          <a:p>
            <a:pPr marL="0" lvl="0" indent="0" eaLnBrk="0" hangingPunct="0">
              <a:spcBef>
                <a:spcPct val="0"/>
              </a:spcBef>
              <a:buFontTx/>
              <a:buAutoNum type="arabicPeriod" startAt="8"/>
            </a:pPr>
            <a:r>
              <a:rPr lang="ja-JP" altLang="ja-JP" sz="1800" dirty="0">
                <a:latin typeface="Calibri" panose="020F0502020204030204" pitchFamily="34" charset="0"/>
                <a:hlinkClick r:id="rId12"/>
              </a:rPr>
              <a:t>Using rqt_console and roslaunch</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introduces ROS using </a:t>
            </a:r>
            <a:r>
              <a:rPr lang="ja-JP" altLang="ja-JP" sz="1400" dirty="0">
                <a:latin typeface="Calibri" panose="020F0502020204030204" pitchFamily="34" charset="0"/>
                <a:hlinkClick r:id="rId13"/>
              </a:rPr>
              <a:t>rqt_console</a:t>
            </a:r>
            <a:r>
              <a:rPr lang="ja-JP" altLang="ja-JP" sz="1400" dirty="0">
                <a:latin typeface="Calibri" panose="020F0502020204030204" pitchFamily="34" charset="0"/>
              </a:rPr>
              <a:t> and </a:t>
            </a:r>
            <a:r>
              <a:rPr lang="ja-JP" altLang="ja-JP" sz="1400" dirty="0">
                <a:latin typeface="Calibri" panose="020F0502020204030204" pitchFamily="34" charset="0"/>
                <a:hlinkClick r:id="rId14"/>
              </a:rPr>
              <a:t>rqt_logger_level</a:t>
            </a:r>
            <a:r>
              <a:rPr lang="ja-JP" altLang="ja-JP" sz="1400" dirty="0">
                <a:latin typeface="Calibri" panose="020F0502020204030204" pitchFamily="34" charset="0"/>
              </a:rPr>
              <a:t> for debugging and </a:t>
            </a:r>
            <a:r>
              <a:rPr lang="ja-JP" altLang="ja-JP" sz="1400" dirty="0">
                <a:latin typeface="Calibri" panose="020F0502020204030204" pitchFamily="34" charset="0"/>
                <a:hlinkClick r:id="rId15"/>
              </a:rPr>
              <a:t>roslaunch</a:t>
            </a:r>
            <a:r>
              <a:rPr lang="ja-JP" altLang="ja-JP" sz="1400" dirty="0">
                <a:latin typeface="Calibri" panose="020F0502020204030204" pitchFamily="34" charset="0"/>
              </a:rPr>
              <a:t> for starting many nodes at once. If </a:t>
            </a:r>
            <a:r>
              <a:rPr lang="ja-JP" altLang="ja-JP" sz="1400" dirty="0">
                <a:latin typeface="+mn-ea"/>
              </a:rPr>
              <a:t>you use ROS fuerte or ealier distros </a:t>
            </a:r>
            <a:r>
              <a:rPr lang="ja-JP" altLang="ja-JP" sz="1400" dirty="0">
                <a:latin typeface="Arial" panose="020B0604020202020204" pitchFamily="34" charset="0"/>
              </a:rPr>
              <a:t>where </a:t>
            </a:r>
            <a:r>
              <a:rPr lang="ja-JP" altLang="ja-JP" sz="1400" dirty="0">
                <a:latin typeface="Calibri" panose="020F0502020204030204" pitchFamily="34" charset="0"/>
                <a:hlinkClick r:id="rId16"/>
              </a:rPr>
              <a:t>rqt</a:t>
            </a:r>
            <a:r>
              <a:rPr lang="ja-JP" altLang="ja-JP" sz="1400" dirty="0">
                <a:latin typeface="Calibri" panose="020F0502020204030204" pitchFamily="34" charset="0"/>
              </a:rPr>
              <a:t> isn't fully available, please see this page with </a:t>
            </a:r>
            <a:r>
              <a:rPr lang="ja-JP" altLang="ja-JP" sz="1400" dirty="0">
                <a:latin typeface="Calibri" panose="020F0502020204030204" pitchFamily="34" charset="0"/>
                <a:hlinkClick r:id="rId17"/>
              </a:rPr>
              <a:t>this page</a:t>
            </a:r>
            <a:r>
              <a:rPr lang="ja-JP" altLang="ja-JP" sz="1400" dirty="0">
                <a:latin typeface="Calibri" panose="020F0502020204030204" pitchFamily="34" charset="0"/>
              </a:rPr>
              <a:t> that </a:t>
            </a:r>
            <a:r>
              <a:rPr lang="ja-JP" altLang="ja-JP" sz="1400" dirty="0">
                <a:latin typeface="+mn-ea"/>
              </a:rPr>
              <a:t>uses old rx based tools. </a:t>
            </a:r>
          </a:p>
          <a:p>
            <a:pPr marL="0" lvl="0" indent="0" eaLnBrk="0" hangingPunct="0">
              <a:spcBef>
                <a:spcPct val="0"/>
              </a:spcBef>
              <a:buFontTx/>
              <a:buAutoNum type="arabicPeriod" startAt="9"/>
            </a:pPr>
            <a:r>
              <a:rPr lang="ja-JP" altLang="ja-JP" sz="1800" dirty="0">
                <a:latin typeface="Calibri" panose="020F0502020204030204" pitchFamily="34" charset="0"/>
                <a:hlinkClick r:id="rId18"/>
              </a:rPr>
              <a:t>Using rosed to edit files in ROS</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shows how to use </a:t>
            </a:r>
            <a:r>
              <a:rPr lang="ja-JP" altLang="ja-JP" sz="1400" dirty="0">
                <a:latin typeface="Calibri" panose="020F0502020204030204" pitchFamily="34" charset="0"/>
                <a:hlinkClick r:id="rId19"/>
              </a:rPr>
              <a:t>rosed</a:t>
            </a:r>
            <a:r>
              <a:rPr lang="ja-JP" altLang="ja-JP" sz="1400" dirty="0">
                <a:latin typeface="Calibri" panose="020F0502020204030204" pitchFamily="34" charset="0"/>
              </a:rPr>
              <a:t> to make editing easier. </a:t>
            </a:r>
          </a:p>
          <a:p>
            <a:pPr marL="400050" lvl="1" indent="0" eaLnBrk="0" hangingPunct="0">
              <a:spcBef>
                <a:spcPct val="0"/>
              </a:spcBef>
              <a:buNone/>
            </a:pPr>
            <a:endParaRPr lang="ja-JP" altLang="ja-JP" sz="1400" dirty="0">
              <a:latin typeface="Calibri" panose="020F0502020204030204" pitchFamily="34" charset="0"/>
            </a:endParaRPr>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21</a:t>
            </a:fld>
            <a:endParaRPr lang="ja-JP" altLang="en-US">
              <a:solidFill>
                <a:srgbClr val="898989"/>
              </a:solidFill>
            </a:endParaRPr>
          </a:p>
        </p:txBody>
      </p:sp>
    </p:spTree>
    <p:extLst>
      <p:ext uri="{BB962C8B-B14F-4D97-AF65-F5344CB8AC3E}">
        <p14:creationId xmlns:p14="http://schemas.microsoft.com/office/powerpoint/2010/main" val="165761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チュートリアル </a:t>
            </a:r>
            <a:r>
              <a:rPr lang="en-US" altLang="ja-JP" sz="4000" dirty="0" smtClean="0"/>
              <a:t>(3/5)</a:t>
            </a:r>
            <a:endParaRPr lang="ja-JP" altLang="en-US" sz="4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22</a:t>
            </a:fld>
            <a:endParaRPr lang="ja-JP" altLang="en-US">
              <a:solidFill>
                <a:srgbClr val="898989"/>
              </a:solidFill>
            </a:endParaRPr>
          </a:p>
        </p:txBody>
      </p:sp>
      <p:sp>
        <p:nvSpPr>
          <p:cNvPr id="2" name="コンテンツ プレースホルダー 1"/>
          <p:cNvSpPr>
            <a:spLocks noGrp="1"/>
          </p:cNvSpPr>
          <p:nvPr>
            <p:ph idx="1"/>
          </p:nvPr>
        </p:nvSpPr>
        <p:spPr/>
        <p:txBody>
          <a:bodyPr/>
          <a:lstStyle/>
          <a:p>
            <a:pPr marL="0" lvl="0" indent="0" eaLnBrk="0" hangingPunct="0">
              <a:spcBef>
                <a:spcPct val="0"/>
              </a:spcBef>
              <a:buFontTx/>
              <a:buAutoNum type="arabicPeriod" startAt="10"/>
            </a:pPr>
            <a:r>
              <a:rPr lang="ja-JP" altLang="ja-JP" sz="1800" dirty="0" smtClean="0">
                <a:latin typeface="Calibri" panose="020F0502020204030204" pitchFamily="34" charset="0"/>
                <a:hlinkClick r:id="rId2"/>
              </a:rPr>
              <a:t>Creating </a:t>
            </a:r>
            <a:r>
              <a:rPr lang="ja-JP" altLang="ja-JP" sz="1800" dirty="0">
                <a:latin typeface="Calibri" panose="020F0502020204030204" pitchFamily="34" charset="0"/>
                <a:hlinkClick r:id="rId2"/>
              </a:rPr>
              <a:t>a ROS msg and srv</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covers how to create and build msg and srv files as well as the </a:t>
            </a:r>
            <a:r>
              <a:rPr lang="ja-JP" altLang="ja-JP" sz="1400" dirty="0">
                <a:latin typeface="Calibri" panose="020F0502020204030204" pitchFamily="34" charset="0"/>
                <a:hlinkClick r:id="rId3"/>
              </a:rPr>
              <a:t>rosmsg</a:t>
            </a:r>
            <a:r>
              <a:rPr lang="ja-JP" altLang="ja-JP" sz="1400" dirty="0">
                <a:latin typeface="Calibri" panose="020F0502020204030204" pitchFamily="34" charset="0"/>
              </a:rPr>
              <a:t>, rossrv and roscp commandline tools. </a:t>
            </a:r>
            <a:endParaRPr lang="en-US" altLang="ja-JP" sz="1400" dirty="0" smtClean="0">
              <a:latin typeface="Calibri" panose="020F0502020204030204" pitchFamily="34" charset="0"/>
            </a:endParaRPr>
          </a:p>
          <a:p>
            <a:pPr marL="0" lvl="0" indent="0" eaLnBrk="0" hangingPunct="0">
              <a:spcBef>
                <a:spcPct val="0"/>
              </a:spcBef>
              <a:buFontTx/>
              <a:buAutoNum type="arabicPeriod" startAt="11"/>
            </a:pPr>
            <a:r>
              <a:rPr lang="ja-JP" altLang="ja-JP" sz="1800" dirty="0" smtClean="0">
                <a:latin typeface="Calibri" panose="020F0502020204030204" pitchFamily="34" charset="0"/>
                <a:hlinkClick r:id="rId4"/>
              </a:rPr>
              <a:t>Writing a Simple Publisher and Subscriber (C++)</a:t>
            </a:r>
            <a:endParaRPr lang="ja-JP" altLang="ja-JP" sz="1800" dirty="0" smtClean="0">
              <a:latin typeface="Calibri" panose="020F0502020204030204" pitchFamily="34" charset="0"/>
            </a:endParaRPr>
          </a:p>
          <a:p>
            <a:pPr marL="400050" lvl="1" indent="0" eaLnBrk="0" hangingPunct="0">
              <a:spcBef>
                <a:spcPct val="0"/>
              </a:spcBef>
              <a:buNone/>
            </a:pPr>
            <a:r>
              <a:rPr lang="ja-JP" altLang="ja-JP" sz="1400" dirty="0" smtClean="0">
                <a:latin typeface="Calibri" panose="020F0502020204030204" pitchFamily="34" charset="0"/>
              </a:rPr>
              <a:t>This tutorial covers how to write a publisher and subscriber node in C++. </a:t>
            </a:r>
          </a:p>
          <a:p>
            <a:pPr marL="0" lvl="0" indent="0" eaLnBrk="0" hangingPunct="0">
              <a:spcBef>
                <a:spcPct val="0"/>
              </a:spcBef>
              <a:buFontTx/>
              <a:buAutoNum type="arabicPeriod" startAt="12"/>
            </a:pPr>
            <a:r>
              <a:rPr lang="ja-JP" altLang="ja-JP" sz="1800" dirty="0" smtClean="0">
                <a:latin typeface="Calibri" panose="020F0502020204030204" pitchFamily="34" charset="0"/>
                <a:hlinkClick r:id="rId5"/>
              </a:rPr>
              <a:t>Writing a Simple Publisher and Subscriber (Python)</a:t>
            </a:r>
            <a:endParaRPr lang="ja-JP" altLang="ja-JP" sz="1800" dirty="0" smtClean="0">
              <a:latin typeface="Calibri" panose="020F0502020204030204" pitchFamily="34" charset="0"/>
            </a:endParaRPr>
          </a:p>
          <a:p>
            <a:pPr marL="400050" lvl="1" indent="0" eaLnBrk="0" hangingPunct="0">
              <a:spcBef>
                <a:spcPct val="0"/>
              </a:spcBef>
              <a:buNone/>
            </a:pPr>
            <a:r>
              <a:rPr lang="ja-JP" altLang="ja-JP" sz="1400" dirty="0" smtClean="0">
                <a:latin typeface="Calibri" panose="020F0502020204030204" pitchFamily="34" charset="0"/>
              </a:rPr>
              <a:t>This tutorial covers how to write a publisher and subscriber node in python. </a:t>
            </a:r>
          </a:p>
          <a:p>
            <a:pPr marL="0" lvl="0" indent="0" eaLnBrk="0" hangingPunct="0">
              <a:spcBef>
                <a:spcPct val="0"/>
              </a:spcBef>
              <a:buFontTx/>
              <a:buAutoNum type="arabicPeriod" startAt="13"/>
            </a:pPr>
            <a:r>
              <a:rPr lang="ja-JP" altLang="ja-JP" sz="1800" dirty="0" smtClean="0">
                <a:latin typeface="Calibri" panose="020F0502020204030204" pitchFamily="34" charset="0"/>
                <a:hlinkClick r:id="rId6"/>
              </a:rPr>
              <a:t>Examining the Simple Publisher and Subscriber</a:t>
            </a:r>
            <a:endParaRPr lang="ja-JP" altLang="ja-JP" sz="1800" dirty="0" smtClean="0">
              <a:latin typeface="Calibri" panose="020F0502020204030204" pitchFamily="34" charset="0"/>
            </a:endParaRPr>
          </a:p>
          <a:p>
            <a:pPr marL="400050" lvl="1" indent="0" eaLnBrk="0" hangingPunct="0">
              <a:spcBef>
                <a:spcPct val="0"/>
              </a:spcBef>
              <a:buNone/>
            </a:pPr>
            <a:r>
              <a:rPr lang="ja-JP" altLang="ja-JP" sz="1400" dirty="0" smtClean="0">
                <a:latin typeface="Calibri" panose="020F0502020204030204" pitchFamily="34" charset="0"/>
              </a:rPr>
              <a:t>This tutorial examines running the simple publisher and subscriber. </a:t>
            </a:r>
          </a:p>
          <a:p>
            <a:pPr marL="0" lvl="0" indent="0" eaLnBrk="0" hangingPunct="0">
              <a:spcBef>
                <a:spcPct val="0"/>
              </a:spcBef>
              <a:buFontTx/>
              <a:buAutoNum type="arabicPeriod" startAt="14"/>
            </a:pPr>
            <a:r>
              <a:rPr lang="ja-JP" altLang="ja-JP" sz="1800" dirty="0">
                <a:latin typeface="Calibri" panose="020F0502020204030204" pitchFamily="34" charset="0"/>
                <a:hlinkClick r:id="rId7"/>
              </a:rPr>
              <a:t>Writing a Simple Service and Client (C++)</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covers how to write a service and client node in C++. </a:t>
            </a:r>
          </a:p>
          <a:p>
            <a:pPr marL="0" lvl="0" indent="0" eaLnBrk="0" hangingPunct="0">
              <a:spcBef>
                <a:spcPct val="0"/>
              </a:spcBef>
              <a:buFontTx/>
              <a:buAutoNum type="arabicPeriod" startAt="15"/>
            </a:pPr>
            <a:r>
              <a:rPr lang="ja-JP" altLang="ja-JP" sz="1800" dirty="0">
                <a:latin typeface="Calibri" panose="020F0502020204030204" pitchFamily="34" charset="0"/>
                <a:hlinkClick r:id="rId8"/>
              </a:rPr>
              <a:t>Writing a Simple Service and Client (Python)</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covers how to write a service and client node in python. </a:t>
            </a:r>
          </a:p>
          <a:p>
            <a:pPr marL="0" lvl="0" indent="0" eaLnBrk="0" hangingPunct="0">
              <a:spcBef>
                <a:spcPct val="0"/>
              </a:spcBef>
              <a:buFontTx/>
              <a:buAutoNum type="arabicPeriod" startAt="16"/>
            </a:pPr>
            <a:r>
              <a:rPr lang="ja-JP" altLang="ja-JP" sz="1800" dirty="0">
                <a:latin typeface="Calibri" panose="020F0502020204030204" pitchFamily="34" charset="0"/>
                <a:hlinkClick r:id="rId9"/>
              </a:rPr>
              <a:t>Examining the Simple Service and Client</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examines running the simple service and client. </a:t>
            </a:r>
          </a:p>
          <a:p>
            <a:pPr marL="400050" lvl="1" indent="0" eaLnBrk="0" hangingPunct="0">
              <a:spcBef>
                <a:spcPct val="0"/>
              </a:spcBef>
              <a:buNone/>
            </a:pPr>
            <a:endParaRPr lang="ja-JP" altLang="ja-JP" sz="1400" dirty="0">
              <a:latin typeface="Calibri" panose="020F0502020204030204" pitchFamily="34" charset="0"/>
            </a:endParaRPr>
          </a:p>
        </p:txBody>
      </p:sp>
    </p:spTree>
    <p:extLst>
      <p:ext uri="{BB962C8B-B14F-4D97-AF65-F5344CB8AC3E}">
        <p14:creationId xmlns:p14="http://schemas.microsoft.com/office/powerpoint/2010/main" val="3480456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チュートリアル </a:t>
            </a:r>
            <a:r>
              <a:rPr lang="en-US" altLang="ja-JP" sz="4000" dirty="0" smtClean="0"/>
              <a:t>(4/5)</a:t>
            </a:r>
            <a:endParaRPr lang="ja-JP" altLang="en-US" sz="4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23</a:t>
            </a:fld>
            <a:endParaRPr lang="ja-JP" altLang="en-US">
              <a:solidFill>
                <a:srgbClr val="898989"/>
              </a:solidFill>
            </a:endParaRPr>
          </a:p>
        </p:txBody>
      </p:sp>
      <p:sp>
        <p:nvSpPr>
          <p:cNvPr id="2" name="コンテンツ プレースホルダー 1"/>
          <p:cNvSpPr>
            <a:spLocks noGrp="1"/>
          </p:cNvSpPr>
          <p:nvPr>
            <p:ph idx="1"/>
          </p:nvPr>
        </p:nvSpPr>
        <p:spPr/>
        <p:txBody>
          <a:bodyPr/>
          <a:lstStyle/>
          <a:p>
            <a:pPr marL="0" lvl="0" indent="0" eaLnBrk="0" hangingPunct="0">
              <a:spcBef>
                <a:spcPct val="0"/>
              </a:spcBef>
              <a:buFontTx/>
              <a:buAutoNum type="arabicPeriod" startAt="17"/>
            </a:pPr>
            <a:r>
              <a:rPr lang="ja-JP" altLang="ja-JP" sz="1800" dirty="0" smtClean="0">
                <a:latin typeface="Calibri" panose="020F0502020204030204" pitchFamily="34" charset="0"/>
                <a:hlinkClick r:id="rId2"/>
              </a:rPr>
              <a:t>Recording </a:t>
            </a:r>
            <a:r>
              <a:rPr lang="ja-JP" altLang="ja-JP" sz="1800" dirty="0">
                <a:latin typeface="Calibri" panose="020F0502020204030204" pitchFamily="34" charset="0"/>
                <a:hlinkClick r:id="rId2"/>
              </a:rPr>
              <a:t>and playing back data</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will teach you how to record data from a running ROS system into a .bag file, and then to play back the data to produce similar behavior in a running system. </a:t>
            </a:r>
          </a:p>
          <a:p>
            <a:pPr marL="0" lvl="0" indent="0" eaLnBrk="0" hangingPunct="0">
              <a:spcBef>
                <a:spcPct val="0"/>
              </a:spcBef>
              <a:buFontTx/>
              <a:buAutoNum type="arabicPeriod" startAt="18"/>
            </a:pPr>
            <a:r>
              <a:rPr lang="ja-JP" altLang="ja-JP" sz="1800" dirty="0">
                <a:latin typeface="Calibri" panose="020F0502020204030204" pitchFamily="34" charset="0"/>
                <a:hlinkClick r:id="rId3"/>
              </a:rPr>
              <a:t>Getting started with roswtf</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Basic introduction to the </a:t>
            </a:r>
            <a:r>
              <a:rPr lang="ja-JP" altLang="ja-JP" sz="1400" dirty="0">
                <a:latin typeface="Calibri" panose="020F0502020204030204" pitchFamily="34" charset="0"/>
                <a:hlinkClick r:id="rId4"/>
              </a:rPr>
              <a:t>roswtf</a:t>
            </a:r>
            <a:r>
              <a:rPr lang="ja-JP" altLang="ja-JP" sz="1400" dirty="0">
                <a:latin typeface="Calibri" panose="020F0502020204030204" pitchFamily="34" charset="0"/>
              </a:rPr>
              <a:t> tool. </a:t>
            </a:r>
          </a:p>
          <a:p>
            <a:pPr marL="0" lvl="0" indent="0" eaLnBrk="0" hangingPunct="0">
              <a:spcBef>
                <a:spcPct val="0"/>
              </a:spcBef>
              <a:buFontTx/>
              <a:buAutoNum type="arabicPeriod" startAt="19"/>
            </a:pPr>
            <a:r>
              <a:rPr lang="ja-JP" altLang="ja-JP" sz="1800" dirty="0">
                <a:latin typeface="Calibri" panose="020F0502020204030204" pitchFamily="34" charset="0"/>
                <a:hlinkClick r:id="rId5"/>
              </a:rPr>
              <a:t>Navigating the ROS wiki</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discusses the layout of the ROS wiki (</a:t>
            </a:r>
            <a:r>
              <a:rPr lang="ja-JP" altLang="ja-JP" sz="1400" dirty="0">
                <a:latin typeface="Calibri" panose="020F0502020204030204" pitchFamily="34" charset="0"/>
                <a:hlinkClick r:id="rId6"/>
              </a:rPr>
              <a:t>ros.org</a:t>
            </a:r>
            <a:r>
              <a:rPr lang="ja-JP" altLang="ja-JP" sz="1400" dirty="0">
                <a:latin typeface="Calibri" panose="020F0502020204030204" pitchFamily="34" charset="0"/>
              </a:rPr>
              <a:t>) and talks about how to find what you want to know. </a:t>
            </a:r>
          </a:p>
          <a:p>
            <a:pPr marL="0" lvl="0" indent="0" eaLnBrk="0" hangingPunct="0">
              <a:spcBef>
                <a:spcPct val="0"/>
              </a:spcBef>
              <a:buFontTx/>
              <a:buAutoNum type="arabicPeriod" startAt="20"/>
            </a:pPr>
            <a:r>
              <a:rPr lang="ja-JP" altLang="ja-JP" sz="1800" dirty="0">
                <a:latin typeface="Calibri" panose="020F0502020204030204" pitchFamily="34" charset="0"/>
                <a:hlinkClick r:id="rId7"/>
              </a:rPr>
              <a:t>Where Next?</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discusses options for getting to know more about using ROS on real or simulated robots. </a:t>
            </a:r>
          </a:p>
          <a:p>
            <a:pPr marL="0" lvl="0" indent="0" eaLnBrk="0" hangingPunct="0">
              <a:spcBef>
                <a:spcPct val="0"/>
              </a:spcBef>
              <a:buNone/>
            </a:pPr>
            <a:endParaRPr lang="ja-JP" altLang="ja-JP" sz="1800" dirty="0">
              <a:latin typeface="Calibri" panose="020F0502020204030204" pitchFamily="34" charset="0"/>
            </a:endParaRPr>
          </a:p>
          <a:p>
            <a:endParaRPr kumimoji="1" lang="ja-JP" altLang="en-US" sz="1800" dirty="0"/>
          </a:p>
        </p:txBody>
      </p:sp>
    </p:spTree>
    <p:extLst>
      <p:ext uri="{BB962C8B-B14F-4D97-AF65-F5344CB8AC3E}">
        <p14:creationId xmlns:p14="http://schemas.microsoft.com/office/powerpoint/2010/main" val="2612365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チュートリアル </a:t>
            </a:r>
            <a:r>
              <a:rPr lang="en-US" altLang="ja-JP" sz="4000" dirty="0" smtClean="0"/>
              <a:t>(5/5)</a:t>
            </a:r>
            <a:endParaRPr lang="ja-JP" altLang="en-US" sz="4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24</a:t>
            </a:fld>
            <a:endParaRPr lang="ja-JP" altLang="en-US">
              <a:solidFill>
                <a:srgbClr val="898989"/>
              </a:solidFill>
            </a:endParaRPr>
          </a:p>
        </p:txBody>
      </p:sp>
      <p:sp>
        <p:nvSpPr>
          <p:cNvPr id="2" name="コンテンツ プレースホルダー 1"/>
          <p:cNvSpPr>
            <a:spLocks noGrp="1"/>
          </p:cNvSpPr>
          <p:nvPr>
            <p:ph idx="1"/>
          </p:nvPr>
        </p:nvSpPr>
        <p:spPr/>
        <p:txBody>
          <a:bodyPr/>
          <a:lstStyle/>
          <a:p>
            <a:r>
              <a:rPr lang="en-US" altLang="ja-JP" sz="2000" dirty="0" smtClean="0"/>
              <a:t>Intermediate Level</a:t>
            </a:r>
            <a:endParaRPr lang="ja-JP" altLang="ja-JP" sz="2000" dirty="0">
              <a:latin typeface="Calibri" panose="020F0502020204030204" pitchFamily="34" charset="0"/>
            </a:endParaRPr>
          </a:p>
          <a:p>
            <a:pPr marL="0" lvl="0" indent="0" eaLnBrk="0" hangingPunct="0">
              <a:spcBef>
                <a:spcPct val="0"/>
              </a:spcBef>
              <a:buFontTx/>
              <a:buAutoNum type="arabicPeriod"/>
            </a:pPr>
            <a:r>
              <a:rPr lang="ja-JP" altLang="ja-JP" sz="1800" dirty="0">
                <a:latin typeface="Calibri" panose="020F0502020204030204" pitchFamily="34" charset="0"/>
                <a:hlinkClick r:id="rId2"/>
              </a:rPr>
              <a:t>Creating a ROS package by hand.</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explains how to manually create a ROS package. </a:t>
            </a:r>
          </a:p>
          <a:p>
            <a:pPr marL="0" lvl="0" indent="0" eaLnBrk="0" hangingPunct="0">
              <a:spcBef>
                <a:spcPct val="0"/>
              </a:spcBef>
              <a:buFontTx/>
              <a:buAutoNum type="arabicPeriod" startAt="2"/>
            </a:pPr>
            <a:r>
              <a:rPr lang="ja-JP" altLang="ja-JP" sz="1800" dirty="0">
                <a:latin typeface="Calibri" panose="020F0502020204030204" pitchFamily="34" charset="0"/>
                <a:hlinkClick r:id="rId3"/>
              </a:rPr>
              <a:t>Managing System dependencies</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explains how to use </a:t>
            </a:r>
            <a:r>
              <a:rPr lang="ja-JP" altLang="ja-JP" sz="1400" dirty="0">
                <a:latin typeface="Calibri" panose="020F0502020204030204" pitchFamily="34" charset="0"/>
                <a:hlinkClick r:id="rId4"/>
              </a:rPr>
              <a:t>rosdep</a:t>
            </a:r>
            <a:r>
              <a:rPr lang="ja-JP" altLang="ja-JP" sz="1400" dirty="0">
                <a:latin typeface="Calibri" panose="020F0502020204030204" pitchFamily="34" charset="0"/>
              </a:rPr>
              <a:t> to install system dependencies. </a:t>
            </a:r>
          </a:p>
          <a:p>
            <a:pPr marL="0" lvl="0" indent="0" eaLnBrk="0" hangingPunct="0">
              <a:spcBef>
                <a:spcPct val="0"/>
              </a:spcBef>
              <a:buFontTx/>
              <a:buAutoNum type="arabicPeriod" startAt="3"/>
            </a:pPr>
            <a:r>
              <a:rPr lang="ja-JP" altLang="ja-JP" sz="1800" dirty="0">
                <a:latin typeface="Calibri" panose="020F0502020204030204" pitchFamily="34" charset="0"/>
                <a:hlinkClick r:id="rId5"/>
              </a:rPr>
              <a:t>Roslaunch tips for large projects</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describes some tips for writing roslaunch files for large projects. The focus is on how to structure launch files so they may be reused as much as possible in different situations. We'll use the 2dnav_pr2 package as a case study. </a:t>
            </a:r>
          </a:p>
          <a:p>
            <a:pPr marL="0" lvl="0" indent="0" eaLnBrk="0" hangingPunct="0">
              <a:spcBef>
                <a:spcPct val="0"/>
              </a:spcBef>
              <a:buFontTx/>
              <a:buAutoNum type="arabicPeriod" startAt="4"/>
            </a:pPr>
            <a:r>
              <a:rPr lang="ja-JP" altLang="ja-JP" sz="1800" dirty="0">
                <a:latin typeface="Calibri" panose="020F0502020204030204" pitchFamily="34" charset="0"/>
                <a:hlinkClick r:id="rId6"/>
              </a:rPr>
              <a:t>Running ROS across multiple machines</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mn-ea"/>
              </a:rPr>
              <a:t>This tutorial explains how to start a ROS system using two machines. It explains the use of </a:t>
            </a:r>
            <a:r>
              <a:rPr lang="ja-JP" altLang="ja-JP" sz="1400" dirty="0">
                <a:latin typeface="ＭＳ ゴシック" panose="020B0609070205080204" pitchFamily="49" charset="-128"/>
                <a:ea typeface="ＭＳ ゴシック" panose="020B0609070205080204" pitchFamily="49" charset="-128"/>
              </a:rPr>
              <a:t>ROS_MASTER_URI</a:t>
            </a:r>
            <a:r>
              <a:rPr lang="ja-JP" altLang="ja-JP" sz="1400" dirty="0">
                <a:latin typeface="+mn-ea"/>
              </a:rPr>
              <a:t> to configure multiple machines to use a single master. </a:t>
            </a:r>
          </a:p>
          <a:p>
            <a:pPr marL="0" lvl="0" indent="0" eaLnBrk="0" hangingPunct="0">
              <a:spcBef>
                <a:spcPct val="0"/>
              </a:spcBef>
              <a:buFontTx/>
              <a:buAutoNum type="arabicPeriod" startAt="5"/>
            </a:pPr>
            <a:r>
              <a:rPr lang="ja-JP" altLang="ja-JP" sz="1800" dirty="0">
                <a:latin typeface="Calibri" panose="020F0502020204030204" pitchFamily="34" charset="0"/>
                <a:hlinkClick r:id="rId7"/>
              </a:rPr>
              <a:t>Defining Custom Messages</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will show you how to define your own custom message data types using the ROS </a:t>
            </a:r>
            <a:r>
              <a:rPr lang="ja-JP" altLang="ja-JP" sz="1400" dirty="0">
                <a:latin typeface="Calibri" panose="020F0502020204030204" pitchFamily="34" charset="0"/>
                <a:hlinkClick r:id="rId8"/>
              </a:rPr>
              <a:t>Message Description Language</a:t>
            </a:r>
            <a:r>
              <a:rPr lang="ja-JP" altLang="ja-JP" sz="1400" dirty="0">
                <a:latin typeface="Calibri" panose="020F0502020204030204" pitchFamily="34" charset="0"/>
              </a:rPr>
              <a:t>. </a:t>
            </a:r>
          </a:p>
          <a:p>
            <a:pPr marL="0" lvl="0" indent="0" eaLnBrk="0" hangingPunct="0">
              <a:spcBef>
                <a:spcPct val="0"/>
              </a:spcBef>
              <a:buFontTx/>
              <a:buAutoNum type="arabicPeriod" startAt="6"/>
            </a:pPr>
            <a:r>
              <a:rPr lang="ja-JP" altLang="ja-JP" sz="1800" dirty="0">
                <a:latin typeface="Calibri" panose="020F0502020204030204" pitchFamily="34" charset="0"/>
                <a:hlinkClick r:id="rId9"/>
              </a:rPr>
              <a:t>How to Write a Tutorial</a:t>
            </a:r>
            <a:endParaRPr lang="ja-JP" altLang="ja-JP" sz="1800" dirty="0">
              <a:latin typeface="Calibri" panose="020F0502020204030204" pitchFamily="34" charset="0"/>
            </a:endParaRPr>
          </a:p>
          <a:p>
            <a:pPr marL="400050" lvl="1" indent="0" eaLnBrk="0" hangingPunct="0">
              <a:spcBef>
                <a:spcPct val="0"/>
              </a:spcBef>
              <a:buNone/>
            </a:pPr>
            <a:r>
              <a:rPr lang="ja-JP" altLang="ja-JP" sz="1400" dirty="0">
                <a:latin typeface="Calibri" panose="020F0502020204030204" pitchFamily="34" charset="0"/>
              </a:rPr>
              <a:t>This tutorial covers useful template and macros for writing </a:t>
            </a:r>
            <a:r>
              <a:rPr lang="ja-JP" altLang="ja-JP" sz="1400" dirty="0" smtClean="0">
                <a:latin typeface="Calibri" panose="020F0502020204030204" pitchFamily="34" charset="0"/>
              </a:rPr>
              <a:t>tutorials</a:t>
            </a:r>
            <a:r>
              <a:rPr lang="ja-JP" altLang="ja-JP" sz="1400" dirty="0">
                <a:latin typeface="Calibri" panose="020F0502020204030204" pitchFamily="34" charset="0"/>
              </a:rPr>
              <a:t>, along with example tutorials that are available for guidance on </a:t>
            </a:r>
            <a:r>
              <a:rPr lang="ja-JP" altLang="ja-JP" sz="1400" dirty="0">
                <a:latin typeface="Calibri" panose="020F0502020204030204" pitchFamily="34" charset="0"/>
                <a:hlinkClick r:id="rId10"/>
              </a:rPr>
              <a:t>ros.org</a:t>
            </a:r>
            <a:r>
              <a:rPr lang="ja-JP" altLang="ja-JP" sz="1400" dirty="0">
                <a:latin typeface="Calibri" panose="020F0502020204030204" pitchFamily="34" charset="0"/>
              </a:rPr>
              <a:t> </a:t>
            </a:r>
          </a:p>
          <a:p>
            <a:pPr marL="0" lvl="0" indent="0" eaLnBrk="0" hangingPunct="0">
              <a:spcBef>
                <a:spcPct val="0"/>
              </a:spcBef>
              <a:buNone/>
            </a:pPr>
            <a:endParaRPr lang="ja-JP" altLang="ja-JP" sz="1800" dirty="0">
              <a:latin typeface="Calibri" panose="020F0502020204030204" pitchFamily="34" charset="0"/>
            </a:endParaRPr>
          </a:p>
          <a:p>
            <a:pPr marL="0" indent="0">
              <a:buNone/>
            </a:pPr>
            <a:endParaRPr lang="en-US" altLang="ja-JP" sz="1800" dirty="0"/>
          </a:p>
        </p:txBody>
      </p:sp>
    </p:spTree>
    <p:extLst>
      <p:ext uri="{BB962C8B-B14F-4D97-AF65-F5344CB8AC3E}">
        <p14:creationId xmlns:p14="http://schemas.microsoft.com/office/powerpoint/2010/main" val="3457377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概略</a:t>
            </a:r>
            <a:endParaRPr lang="en-US" altLang="ja-JP" dirty="0" smtClean="0">
              <a:solidFill>
                <a:schemeClr val="tx1">
                  <a:lumMod val="50000"/>
                  <a:lumOff val="50000"/>
                </a:schemeClr>
              </a:solidFill>
            </a:endParaRPr>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とは</a:t>
            </a:r>
            <a:endParaRPr lang="en-US" altLang="ja-JP" dirty="0" smtClean="0">
              <a:solidFill>
                <a:schemeClr val="tx1">
                  <a:lumMod val="50000"/>
                  <a:lumOff val="50000"/>
                </a:schemeClr>
              </a:solidFill>
            </a:endParaRPr>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の概念</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ソフトウェア</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ハードウェア</a:t>
            </a:r>
            <a:endParaRPr lang="en-US" altLang="ja-JP" dirty="0" smtClean="0">
              <a:solidFill>
                <a:schemeClr val="tx1">
                  <a:lumMod val="50000"/>
                  <a:lumOff val="50000"/>
                </a:schemeClr>
              </a:solidFill>
            </a:endParaRPr>
          </a:p>
          <a:p>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使用方法</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インストール</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チュートリアル</a:t>
            </a:r>
            <a:endParaRPr lang="en-US" altLang="ja-JP" dirty="0" smtClean="0">
              <a:solidFill>
                <a:schemeClr val="tx1">
                  <a:lumMod val="50000"/>
                  <a:lumOff val="50000"/>
                </a:schemeClr>
              </a:solidFill>
            </a:endParaRPr>
          </a:p>
          <a:p>
            <a:r>
              <a:rPr lang="ja-JP" altLang="en-US" dirty="0" smtClean="0"/>
              <a:t>例題</a:t>
            </a:r>
            <a:endParaRPr lang="en-US" altLang="ja-JP" dirty="0"/>
          </a:p>
          <a:p>
            <a:pPr lvl="1"/>
            <a:endParaRPr lang="ja-JP" altLang="en-US"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25</a:t>
            </a:fld>
            <a:endParaRPr lang="ja-JP" altLang="en-US">
              <a:solidFill>
                <a:srgbClr val="898989"/>
              </a:solidFill>
            </a:endParaRPr>
          </a:p>
        </p:txBody>
      </p:sp>
    </p:spTree>
    <p:extLst>
      <p:ext uri="{BB962C8B-B14F-4D97-AF65-F5344CB8AC3E}">
        <p14:creationId xmlns:p14="http://schemas.microsoft.com/office/powerpoint/2010/main" val="2319328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例題 </a:t>
            </a:r>
            <a:r>
              <a:rPr lang="en-US" altLang="ja-JP" sz="4000" dirty="0" smtClean="0"/>
              <a:t>(1/5)</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en-US" altLang="ja-JP" sz="2000" dirty="0" smtClean="0"/>
              <a:t>SLAM</a:t>
            </a:r>
            <a:r>
              <a:rPr lang="ja-JP" altLang="en-US" sz="2000" dirty="0" smtClean="0"/>
              <a:t> </a:t>
            </a:r>
            <a:r>
              <a:rPr lang="en-US" altLang="ja-JP" sz="2000" dirty="0" smtClean="0"/>
              <a:t>(Simultaneous </a:t>
            </a:r>
            <a:r>
              <a:rPr lang="en-US" altLang="ja-JP" sz="2000" dirty="0"/>
              <a:t>Localization and </a:t>
            </a:r>
            <a:r>
              <a:rPr lang="en-US" altLang="ja-JP" sz="2000" dirty="0" smtClean="0"/>
              <a:t>Mapping)</a:t>
            </a:r>
          </a:p>
          <a:p>
            <a:pPr lvl="1"/>
            <a:r>
              <a:rPr lang="ja-JP" altLang="en-US" sz="1800" dirty="0" smtClean="0"/>
              <a:t>自己</a:t>
            </a:r>
            <a:r>
              <a:rPr lang="ja-JP" altLang="en-US" sz="1800" dirty="0"/>
              <a:t>位置推定と環境地図作成を同時に行う</a:t>
            </a:r>
            <a:r>
              <a:rPr lang="ja-JP" altLang="en-US" sz="1800" dirty="0" smtClean="0"/>
              <a:t>こと</a:t>
            </a:r>
            <a:endParaRPr lang="ja-JP" altLang="en-US" sz="1800" dirty="0"/>
          </a:p>
          <a:p>
            <a:r>
              <a:rPr lang="ja-JP" altLang="en-US" sz="2000" dirty="0" smtClean="0"/>
              <a:t>レーザスキャナ</a:t>
            </a:r>
            <a:endParaRPr lang="en-US" altLang="ja-JP" sz="1800" dirty="0" smtClean="0"/>
          </a:p>
          <a:p>
            <a:pPr lvl="1"/>
            <a:r>
              <a:rPr lang="ja-JP" altLang="en-US" sz="1800" dirty="0" smtClean="0"/>
              <a:t>半導体</a:t>
            </a:r>
            <a:r>
              <a:rPr lang="ja-JP" altLang="en-US" sz="1800" dirty="0"/>
              <a:t>レーザで、対象物との距離と角度を</a:t>
            </a:r>
            <a:r>
              <a:rPr lang="ja-JP" altLang="en-US" sz="1800" dirty="0" smtClean="0"/>
              <a:t>計測</a:t>
            </a:r>
            <a:endParaRPr lang="en-US" altLang="ja-JP" sz="1800" dirty="0" smtClean="0"/>
          </a:p>
          <a:p>
            <a:pPr lvl="1"/>
            <a:r>
              <a:rPr lang="ja-JP" altLang="en-US" sz="1800" dirty="0" smtClean="0"/>
              <a:t>北陽</a:t>
            </a:r>
            <a:r>
              <a:rPr lang="ja-JP" altLang="en-US" sz="1800" dirty="0"/>
              <a:t>電機株式</a:t>
            </a:r>
            <a:r>
              <a:rPr lang="ja-JP" altLang="en-US" sz="1800" dirty="0" smtClean="0"/>
              <a:t>会社 スキャナ式</a:t>
            </a:r>
            <a:r>
              <a:rPr lang="ja-JP" altLang="en-US" sz="1800" dirty="0"/>
              <a:t>レンジセンサ</a:t>
            </a:r>
            <a:r>
              <a:rPr lang="en-US" altLang="ja-JP" sz="1800" dirty="0"/>
              <a:t>(</a:t>
            </a:r>
            <a:r>
              <a:rPr lang="en-US" altLang="ja-JP" sz="1800" dirty="0" smtClean="0"/>
              <a:t>UTM-30LX)</a:t>
            </a:r>
            <a:endParaRPr lang="en-US" altLang="ja-JP" sz="1800" dirty="0"/>
          </a:p>
          <a:p>
            <a:pPr marL="800100" lvl="2" indent="0">
              <a:buNone/>
            </a:pPr>
            <a:r>
              <a:rPr lang="en-US" altLang="ja-JP" sz="1600" dirty="0" smtClean="0">
                <a:hlinkClick r:id="rId2"/>
              </a:rPr>
              <a:t>http://www.hokuyo-aut.co.jp/02sensor/07scanner/utm_30lx.html</a:t>
            </a:r>
            <a:endParaRPr lang="en-US" altLang="ja-JP" sz="1600" dirty="0"/>
          </a:p>
          <a:p>
            <a:pPr marL="800100" lvl="2" indent="0">
              <a:buNone/>
            </a:pPr>
            <a:r>
              <a:rPr lang="ja-JP" altLang="en-US" sz="1600" dirty="0" smtClean="0"/>
              <a:t>距離</a:t>
            </a:r>
            <a:r>
              <a:rPr lang="en-US" altLang="ja-JP" sz="1600" dirty="0"/>
              <a:t>30</a:t>
            </a:r>
            <a:r>
              <a:rPr lang="ja-JP" altLang="en-US" sz="1600" dirty="0" smtClean="0"/>
              <a:t>メートル</a:t>
            </a:r>
            <a:endParaRPr lang="en-US" altLang="ja-JP" sz="1600" dirty="0" smtClean="0"/>
          </a:p>
          <a:p>
            <a:pPr marL="800100" lvl="2" indent="0">
              <a:buNone/>
            </a:pPr>
            <a:r>
              <a:rPr lang="ja-JP" altLang="en-US" sz="1600" dirty="0" smtClean="0"/>
              <a:t>スキャン</a:t>
            </a:r>
            <a:r>
              <a:rPr lang="ja-JP" altLang="en-US" sz="1600" dirty="0"/>
              <a:t>角度</a:t>
            </a:r>
            <a:r>
              <a:rPr lang="en-US" altLang="ja-JP" sz="1600" dirty="0"/>
              <a:t>270</a:t>
            </a:r>
            <a:r>
              <a:rPr lang="ja-JP" altLang="en-US" sz="1600" dirty="0" smtClean="0"/>
              <a:t>度</a:t>
            </a:r>
            <a:endParaRPr lang="en-US" altLang="ja-JP" sz="1600" dirty="0" smtClean="0"/>
          </a:p>
          <a:p>
            <a:pPr marL="800100" lvl="2" indent="0">
              <a:buNone/>
            </a:pPr>
            <a:r>
              <a:rPr lang="en-US" altLang="ja-JP" sz="1600" dirty="0" smtClean="0"/>
              <a:t>0.25</a:t>
            </a:r>
            <a:r>
              <a:rPr lang="ja-JP" altLang="en-US" sz="1600" dirty="0"/>
              <a:t>度</a:t>
            </a:r>
            <a:r>
              <a:rPr lang="ja-JP" altLang="en-US" sz="1600" dirty="0" smtClean="0"/>
              <a:t>ステップ</a:t>
            </a:r>
            <a:endParaRPr lang="en-US" altLang="ja-JP" sz="1600" dirty="0" smtClean="0"/>
          </a:p>
          <a:p>
            <a:pPr marL="800100" lvl="2" indent="0">
              <a:buNone/>
            </a:pPr>
            <a:r>
              <a:rPr lang="en-US" altLang="ja-JP" sz="1600" dirty="0" smtClean="0"/>
              <a:t>USB </a:t>
            </a:r>
            <a:r>
              <a:rPr lang="en-US" altLang="ja-JP" sz="1600" dirty="0"/>
              <a:t>Communication Device Class(CDC</a:t>
            </a:r>
            <a:r>
              <a:rPr lang="en-US" altLang="ja-JP" sz="1600" dirty="0" smtClean="0"/>
              <a:t>)</a:t>
            </a:r>
            <a:r>
              <a:rPr lang="ja-JP" altLang="en-US" sz="1600" dirty="0" smtClean="0"/>
              <a:t>接続</a:t>
            </a:r>
            <a:endParaRPr lang="en-US" altLang="ja-JP" sz="1600" dirty="0" smtClean="0"/>
          </a:p>
          <a:p>
            <a:pPr marL="285750"/>
            <a:r>
              <a:rPr lang="en-US" altLang="ja-JP" sz="2000" dirty="0" err="1" smtClean="0"/>
              <a:t>hector_slam</a:t>
            </a:r>
            <a:r>
              <a:rPr lang="ja-JP" altLang="en-US" sz="2000" dirty="0" smtClean="0"/>
              <a:t>パッケージ使用</a:t>
            </a:r>
          </a:p>
          <a:p>
            <a:pPr marL="400050" lvl="1" indent="0">
              <a:buNone/>
            </a:pPr>
            <a:r>
              <a:rPr lang="en-US" altLang="ja-JP" sz="1800" dirty="0" smtClean="0">
                <a:hlinkClick r:id="rId3"/>
              </a:rPr>
              <a:t>http://wiki.ros.org/hector_slam</a:t>
            </a:r>
            <a:endParaRPr lang="en-US" altLang="ja-JP" sz="1800" dirty="0" smtClean="0"/>
          </a:p>
          <a:p>
            <a:pPr marL="400050" lvl="1" indent="0">
              <a:buNone/>
            </a:pPr>
            <a:endParaRPr lang="en-US" altLang="ja-JP" sz="2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26</a:t>
            </a:fld>
            <a:endParaRPr lang="ja-JP" altLang="en-US">
              <a:solidFill>
                <a:srgbClr val="898989"/>
              </a:solidFill>
            </a:endParaRPr>
          </a:p>
        </p:txBody>
      </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5789" y="3428725"/>
            <a:ext cx="3031011" cy="2880000"/>
          </a:xfrm>
          <a:prstGeom prst="rect">
            <a:avLst/>
          </a:prstGeom>
        </p:spPr>
      </p:pic>
    </p:spTree>
    <p:extLst>
      <p:ext uri="{BB962C8B-B14F-4D97-AF65-F5344CB8AC3E}">
        <p14:creationId xmlns:p14="http://schemas.microsoft.com/office/powerpoint/2010/main" val="3722700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例題 </a:t>
            </a:r>
            <a:r>
              <a:rPr lang="en-US" altLang="ja-JP" sz="4000" dirty="0" smtClean="0"/>
              <a:t>(2/5)</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pPr marL="285750"/>
            <a:r>
              <a:rPr lang="ja-JP" altLang="en-US" sz="2000" dirty="0" smtClean="0"/>
              <a:t>ドライバ導入 </a:t>
            </a:r>
            <a:r>
              <a:rPr lang="en-US" altLang="ja-JP" sz="2000" dirty="0" smtClean="0"/>
              <a:t>(</a:t>
            </a:r>
            <a:r>
              <a:rPr lang="en-US" altLang="ja-JP" sz="2000" dirty="0" err="1" smtClean="0">
                <a:solidFill>
                  <a:srgbClr val="FF0000"/>
                </a:solidFill>
              </a:rPr>
              <a:t>hokuyo_node</a:t>
            </a:r>
            <a:r>
              <a:rPr lang="en-US" altLang="ja-JP" sz="2000" dirty="0" smtClean="0"/>
              <a:t>)</a:t>
            </a:r>
            <a:endParaRPr lang="en-US" altLang="ja-JP" sz="1800" dirty="0" smtClean="0"/>
          </a:p>
          <a:p>
            <a:pPr marL="685800" lvl="1"/>
            <a:r>
              <a:rPr lang="ja-JP" altLang="en-US" sz="1800" dirty="0" smtClean="0"/>
              <a:t>使用</a:t>
            </a:r>
            <a:r>
              <a:rPr lang="en-US" altLang="ja-JP" sz="1800" dirty="0" smtClean="0"/>
              <a:t>PC</a:t>
            </a:r>
            <a:r>
              <a:rPr lang="ja-JP" altLang="en-US" sz="1800" dirty="0" smtClean="0"/>
              <a:t>では導入済みであるため割愛</a:t>
            </a:r>
            <a:r>
              <a:rPr lang="en-US" altLang="ja-JP" sz="1800" dirty="0" smtClean="0"/>
              <a:t>(</a:t>
            </a:r>
            <a:r>
              <a:rPr lang="ja-JP" altLang="en-US" sz="1800" dirty="0" smtClean="0"/>
              <a:t>テキスト参照</a:t>
            </a:r>
            <a:r>
              <a:rPr lang="en-US" altLang="ja-JP" sz="1800" dirty="0" smtClean="0"/>
              <a:t>)</a:t>
            </a:r>
            <a:endParaRPr lang="ja-JP" altLang="en-US" sz="2400" dirty="0" smtClean="0"/>
          </a:p>
          <a:p>
            <a:r>
              <a:rPr lang="ja-JP" altLang="en-US" sz="2000" dirty="0" smtClean="0"/>
              <a:t>パッケージ</a:t>
            </a:r>
            <a:r>
              <a:rPr lang="ja-JP" altLang="en-US" sz="2000" dirty="0"/>
              <a:t>作成</a:t>
            </a:r>
          </a:p>
          <a:p>
            <a:pPr lvl="1"/>
            <a:r>
              <a:rPr lang="ja-JP" altLang="en-US" sz="1800" dirty="0"/>
              <a:t>地図作成用のパッケージ</a:t>
            </a:r>
            <a:r>
              <a:rPr lang="en-US" altLang="ja-JP" sz="1800" dirty="0"/>
              <a:t>(</a:t>
            </a:r>
            <a:r>
              <a:rPr lang="en-US" altLang="ja-JP" sz="1800" dirty="0" err="1">
                <a:solidFill>
                  <a:srgbClr val="0070C0"/>
                </a:solidFill>
              </a:rPr>
              <a:t>hokuyo_test</a:t>
            </a:r>
            <a:r>
              <a:rPr lang="en-US" altLang="ja-JP" sz="1800" dirty="0"/>
              <a:t>)</a:t>
            </a:r>
            <a:r>
              <a:rPr lang="ja-JP" altLang="en-US" sz="1800" dirty="0"/>
              <a:t>を</a:t>
            </a:r>
            <a:r>
              <a:rPr lang="ja-JP" altLang="en-US" sz="1800" dirty="0" smtClean="0"/>
              <a:t>作成する。</a:t>
            </a:r>
            <a:endParaRPr lang="en-US" altLang="ja-JP" sz="1800" dirty="0" smtClean="0"/>
          </a:p>
          <a:p>
            <a:pPr marL="400050" lvl="1" indent="0">
              <a:buNone/>
            </a:pPr>
            <a:r>
              <a:rPr lang="en-US" altLang="ja-JP" sz="1600" dirty="0" smtClean="0">
                <a:latin typeface="ＭＳ ゴシック" panose="020B0609070205080204" pitchFamily="49" charset="-128"/>
                <a:ea typeface="ＭＳ ゴシック" panose="020B0609070205080204" pitchFamily="49" charset="-128"/>
              </a:rPr>
              <a:t>$ cd </a:t>
            </a:r>
            <a:r>
              <a:rPr lang="en-US" altLang="ja-JP" sz="1600" dirty="0">
                <a:latin typeface="ＭＳ ゴシック" panose="020B0609070205080204" pitchFamily="49" charset="-128"/>
                <a:ea typeface="ＭＳ ゴシック" panose="020B0609070205080204" pitchFamily="49" charset="-128"/>
              </a:rPr>
              <a:t>~/</a:t>
            </a:r>
            <a:r>
              <a:rPr lang="en-US" altLang="ja-JP" sz="1600" dirty="0" err="1">
                <a:latin typeface="ＭＳ ゴシック" panose="020B0609070205080204" pitchFamily="49" charset="-128"/>
                <a:ea typeface="ＭＳ ゴシック" panose="020B0609070205080204" pitchFamily="49" charset="-128"/>
              </a:rPr>
              <a:t>catkin_ws</a:t>
            </a:r>
            <a:r>
              <a:rPr lang="en-US" altLang="ja-JP" sz="1600" dirty="0">
                <a:latin typeface="ＭＳ ゴシック" panose="020B0609070205080204" pitchFamily="49" charset="-128"/>
                <a:ea typeface="ＭＳ ゴシック" panose="020B0609070205080204" pitchFamily="49" charset="-128"/>
              </a:rPr>
              <a:t>/</a:t>
            </a:r>
            <a:r>
              <a:rPr lang="en-US" altLang="ja-JP" sz="1600" dirty="0" err="1">
                <a:latin typeface="ＭＳ ゴシック" panose="020B0609070205080204" pitchFamily="49" charset="-128"/>
                <a:ea typeface="ＭＳ ゴシック" panose="020B0609070205080204" pitchFamily="49" charset="-128"/>
              </a:rPr>
              <a:t>src</a:t>
            </a:r>
            <a:endParaRPr lang="en-US" altLang="ja-JP" sz="1600" dirty="0">
              <a:latin typeface="ＭＳ ゴシック" panose="020B0609070205080204" pitchFamily="49" charset="-128"/>
              <a:ea typeface="ＭＳ ゴシック" panose="020B0609070205080204" pitchFamily="49" charset="-128"/>
            </a:endParaRPr>
          </a:p>
          <a:p>
            <a:pPr marL="400050" lvl="1" indent="0">
              <a:buNone/>
            </a:pPr>
            <a:r>
              <a:rPr lang="en-US" altLang="ja-JP" sz="1600" dirty="0" smtClean="0">
                <a:latin typeface="ＭＳ ゴシック" panose="020B0609070205080204" pitchFamily="49" charset="-128"/>
                <a:ea typeface="ＭＳ ゴシック" panose="020B0609070205080204" pitchFamily="49" charset="-128"/>
              </a:rPr>
              <a:t>$ </a:t>
            </a:r>
            <a:r>
              <a:rPr lang="en-US" altLang="ja-JP" sz="1600" dirty="0" err="1" smtClean="0">
                <a:latin typeface="ＭＳ ゴシック" panose="020B0609070205080204" pitchFamily="49" charset="-128"/>
                <a:ea typeface="ＭＳ ゴシック" panose="020B0609070205080204" pitchFamily="49" charset="-128"/>
              </a:rPr>
              <a:t>catkin_create_pkg</a:t>
            </a:r>
            <a:r>
              <a:rPr lang="en-US" altLang="ja-JP" sz="1600" dirty="0" smtClean="0">
                <a:latin typeface="ＭＳ ゴシック" panose="020B0609070205080204" pitchFamily="49" charset="-128"/>
                <a:ea typeface="ＭＳ ゴシック" panose="020B0609070205080204" pitchFamily="49" charset="-128"/>
              </a:rPr>
              <a:t> </a:t>
            </a:r>
            <a:r>
              <a:rPr lang="en-US" altLang="ja-JP" sz="1600" dirty="0" err="1">
                <a:solidFill>
                  <a:srgbClr val="0070C0"/>
                </a:solidFill>
                <a:latin typeface="ＭＳ ゴシック" panose="020B0609070205080204" pitchFamily="49" charset="-128"/>
                <a:ea typeface="ＭＳ ゴシック" panose="020B0609070205080204" pitchFamily="49" charset="-128"/>
              </a:rPr>
              <a:t>hokuyo_test</a:t>
            </a:r>
            <a:r>
              <a:rPr lang="en-US" altLang="ja-JP" sz="1600" dirty="0">
                <a:solidFill>
                  <a:srgbClr val="0070C0"/>
                </a:solidFill>
                <a:latin typeface="ＭＳ ゴシック" panose="020B0609070205080204" pitchFamily="49" charset="-128"/>
                <a:ea typeface="ＭＳ ゴシック" panose="020B0609070205080204" pitchFamily="49" charset="-128"/>
              </a:rPr>
              <a:t> </a:t>
            </a:r>
            <a:r>
              <a:rPr lang="en-US" altLang="ja-JP" sz="1600" dirty="0" err="1">
                <a:latin typeface="ＭＳ ゴシック" panose="020B0609070205080204" pitchFamily="49" charset="-128"/>
                <a:ea typeface="ＭＳ ゴシック" panose="020B0609070205080204" pitchFamily="49" charset="-128"/>
              </a:rPr>
              <a:t>std_msgs</a:t>
            </a:r>
            <a:r>
              <a:rPr lang="en-US" altLang="ja-JP" sz="1600" dirty="0">
                <a:latin typeface="ＭＳ ゴシック" panose="020B0609070205080204" pitchFamily="49" charset="-128"/>
                <a:ea typeface="ＭＳ ゴシック" panose="020B0609070205080204" pitchFamily="49" charset="-128"/>
              </a:rPr>
              <a:t> </a:t>
            </a:r>
            <a:r>
              <a:rPr lang="en-US" altLang="ja-JP" sz="1600" dirty="0" err="1">
                <a:latin typeface="ＭＳ ゴシック" panose="020B0609070205080204" pitchFamily="49" charset="-128"/>
                <a:ea typeface="ＭＳ ゴシック" panose="020B0609070205080204" pitchFamily="49" charset="-128"/>
              </a:rPr>
              <a:t>rospy</a:t>
            </a:r>
            <a:r>
              <a:rPr lang="en-US" altLang="ja-JP" sz="1600" dirty="0">
                <a:latin typeface="ＭＳ ゴシック" panose="020B0609070205080204" pitchFamily="49" charset="-128"/>
                <a:ea typeface="ＭＳ ゴシック" panose="020B0609070205080204" pitchFamily="49" charset="-128"/>
              </a:rPr>
              <a:t> </a:t>
            </a:r>
            <a:r>
              <a:rPr lang="en-US" altLang="ja-JP" sz="1600" dirty="0" err="1">
                <a:latin typeface="ＭＳ ゴシック" panose="020B0609070205080204" pitchFamily="49" charset="-128"/>
                <a:ea typeface="ＭＳ ゴシック" panose="020B0609070205080204" pitchFamily="49" charset="-128"/>
              </a:rPr>
              <a:t>roscpp</a:t>
            </a:r>
            <a:endParaRPr lang="en-US" altLang="ja-JP" sz="1600" dirty="0">
              <a:latin typeface="ＭＳ ゴシック" panose="020B0609070205080204" pitchFamily="49" charset="-128"/>
              <a:ea typeface="ＭＳ ゴシック" panose="020B0609070205080204" pitchFamily="49" charset="-128"/>
            </a:endParaRPr>
          </a:p>
          <a:p>
            <a:pPr marL="400050" lvl="1" indent="0">
              <a:buNone/>
            </a:pPr>
            <a:r>
              <a:rPr lang="en-US" altLang="ja-JP" sz="1600" dirty="0" smtClean="0">
                <a:latin typeface="ＭＳ ゴシック" panose="020B0609070205080204" pitchFamily="49" charset="-128"/>
                <a:ea typeface="ＭＳ ゴシック" panose="020B0609070205080204" pitchFamily="49" charset="-128"/>
              </a:rPr>
              <a:t>$ </a:t>
            </a:r>
            <a:r>
              <a:rPr lang="en-US" altLang="ja-JP" sz="1600" dirty="0" err="1" smtClean="0">
                <a:latin typeface="ＭＳ ゴシック" panose="020B0609070205080204" pitchFamily="49" charset="-128"/>
                <a:ea typeface="ＭＳ ゴシック" panose="020B0609070205080204" pitchFamily="49" charset="-128"/>
              </a:rPr>
              <a:t>roscd</a:t>
            </a:r>
            <a:r>
              <a:rPr lang="en-US" altLang="ja-JP" sz="1600" dirty="0" smtClean="0">
                <a:latin typeface="ＭＳ ゴシック" panose="020B0609070205080204" pitchFamily="49" charset="-128"/>
                <a:ea typeface="ＭＳ ゴシック" panose="020B0609070205080204" pitchFamily="49" charset="-128"/>
              </a:rPr>
              <a:t> </a:t>
            </a:r>
            <a:r>
              <a:rPr lang="en-US" altLang="ja-JP" sz="1600" dirty="0" err="1">
                <a:solidFill>
                  <a:srgbClr val="0070C0"/>
                </a:solidFill>
                <a:latin typeface="ＭＳ ゴシック" panose="020B0609070205080204" pitchFamily="49" charset="-128"/>
                <a:ea typeface="ＭＳ ゴシック" panose="020B0609070205080204" pitchFamily="49" charset="-128"/>
              </a:rPr>
              <a:t>hokuyo_test</a:t>
            </a:r>
            <a:endParaRPr lang="en-US" altLang="ja-JP" sz="1600" dirty="0">
              <a:solidFill>
                <a:srgbClr val="0070C0"/>
              </a:solidFill>
              <a:latin typeface="ＭＳ ゴシック" panose="020B0609070205080204" pitchFamily="49" charset="-128"/>
              <a:ea typeface="ＭＳ ゴシック" panose="020B0609070205080204" pitchFamily="49" charset="-128"/>
            </a:endParaRPr>
          </a:p>
          <a:p>
            <a:pPr marL="400050" lvl="1" indent="0">
              <a:buNone/>
            </a:pPr>
            <a:r>
              <a:rPr lang="en-US" altLang="ja-JP" sz="1600" dirty="0" smtClean="0">
                <a:latin typeface="ＭＳ ゴシック" panose="020B0609070205080204" pitchFamily="49" charset="-128"/>
                <a:ea typeface="ＭＳ ゴシック" panose="020B0609070205080204" pitchFamily="49" charset="-128"/>
              </a:rPr>
              <a:t>$ </a:t>
            </a:r>
            <a:r>
              <a:rPr lang="en-US" altLang="ja-JP" sz="1600" dirty="0" err="1" smtClean="0">
                <a:latin typeface="ＭＳ ゴシック" panose="020B0609070205080204" pitchFamily="49" charset="-128"/>
                <a:ea typeface="ＭＳ ゴシック" panose="020B0609070205080204" pitchFamily="49" charset="-128"/>
              </a:rPr>
              <a:t>mkdir</a:t>
            </a:r>
            <a:r>
              <a:rPr lang="en-US" altLang="ja-JP" sz="1600" dirty="0" smtClean="0">
                <a:latin typeface="ＭＳ ゴシック" panose="020B0609070205080204" pitchFamily="49" charset="-128"/>
                <a:ea typeface="ＭＳ ゴシック" panose="020B0609070205080204" pitchFamily="49" charset="-128"/>
              </a:rPr>
              <a:t> </a:t>
            </a:r>
            <a:r>
              <a:rPr lang="en-US" altLang="ja-JP" sz="1600" dirty="0">
                <a:latin typeface="ＭＳ ゴシック" panose="020B0609070205080204" pitchFamily="49" charset="-128"/>
                <a:ea typeface="ＭＳ ゴシック" panose="020B0609070205080204" pitchFamily="49" charset="-128"/>
              </a:rPr>
              <a:t>launch </a:t>
            </a:r>
            <a:r>
              <a:rPr lang="en-US" altLang="ja-JP" sz="1600" dirty="0" smtClean="0">
                <a:latin typeface="ＭＳ ゴシック" panose="020B0609070205080204" pitchFamily="49" charset="-128"/>
                <a:ea typeface="ＭＳ ゴシック" panose="020B0609070205080204" pitchFamily="49" charset="-128"/>
              </a:rPr>
              <a:t>maps</a:t>
            </a:r>
            <a:endParaRPr lang="ja-JP" altLang="en-US" sz="1800" dirty="0"/>
          </a:p>
          <a:p>
            <a:r>
              <a:rPr lang="en-US" altLang="ja-JP" sz="2000" dirty="0"/>
              <a:t>launch</a:t>
            </a:r>
            <a:r>
              <a:rPr lang="ja-JP" altLang="en-US" sz="2000" dirty="0"/>
              <a:t>ファイル作成</a:t>
            </a:r>
          </a:p>
          <a:p>
            <a:pPr lvl="1"/>
            <a:r>
              <a:rPr lang="en-US" altLang="ja-JP" sz="1800" dirty="0" err="1">
                <a:latin typeface="ＭＳ ゴシック" panose="020B0609070205080204" pitchFamily="49" charset="-128"/>
                <a:ea typeface="ＭＳ ゴシック" panose="020B0609070205080204" pitchFamily="49" charset="-128"/>
              </a:rPr>
              <a:t>slam.launch</a:t>
            </a:r>
            <a:endParaRPr lang="en-US" altLang="ja-JP" sz="1800" dirty="0">
              <a:latin typeface="ＭＳ ゴシック" panose="020B0609070205080204" pitchFamily="49" charset="-128"/>
              <a:ea typeface="ＭＳ ゴシック" panose="020B0609070205080204" pitchFamily="49" charset="-128"/>
            </a:endParaRPr>
          </a:p>
          <a:p>
            <a:pPr lvl="2"/>
            <a:r>
              <a:rPr lang="en-US" altLang="ja-JP" sz="1400" dirty="0" err="1" smtClean="0">
                <a:latin typeface="ＭＳ ゴシック" panose="020B0609070205080204" pitchFamily="49" charset="-128"/>
                <a:ea typeface="ＭＳ ゴシック" panose="020B0609070205080204" pitchFamily="49" charset="-128"/>
                <a:hlinkClick r:id="rId2"/>
              </a:rPr>
              <a:t>Rviz</a:t>
            </a:r>
            <a:r>
              <a:rPr lang="ja-JP" altLang="en-US" sz="1400" dirty="0" smtClean="0">
                <a:latin typeface="ＭＳ ゴシック" panose="020B0609070205080204" pitchFamily="49" charset="-128"/>
                <a:ea typeface="ＭＳ ゴシック" panose="020B0609070205080204" pitchFamily="49" charset="-128"/>
              </a:rPr>
              <a:t>と</a:t>
            </a:r>
            <a:r>
              <a:rPr lang="ja-JP" altLang="en-US" sz="1400" dirty="0">
                <a:latin typeface="ＭＳ ゴシック" panose="020B0609070205080204" pitchFamily="49" charset="-128"/>
                <a:ea typeface="ＭＳ ゴシック" panose="020B0609070205080204" pitchFamily="49" charset="-128"/>
              </a:rPr>
              <a:t>、下記</a:t>
            </a:r>
            <a:r>
              <a:rPr lang="en-US" altLang="ja-JP" sz="1400" dirty="0">
                <a:latin typeface="ＭＳ ゴシック" panose="020B0609070205080204" pitchFamily="49" charset="-128"/>
                <a:ea typeface="ＭＳ ゴシック" panose="020B0609070205080204" pitchFamily="49" charset="-128"/>
              </a:rPr>
              <a:t>launch</a:t>
            </a:r>
            <a:r>
              <a:rPr lang="ja-JP" altLang="en-US" sz="1400" dirty="0">
                <a:latin typeface="ＭＳ ゴシック" panose="020B0609070205080204" pitchFamily="49" charset="-128"/>
                <a:ea typeface="ＭＳ ゴシック" panose="020B0609070205080204" pitchFamily="49" charset="-128"/>
              </a:rPr>
              <a:t>の指定</a:t>
            </a:r>
          </a:p>
          <a:p>
            <a:pPr lvl="1"/>
            <a:r>
              <a:rPr lang="en-US" altLang="ja-JP" sz="1800" dirty="0" err="1">
                <a:latin typeface="ＭＳ ゴシック" panose="020B0609070205080204" pitchFamily="49" charset="-128"/>
                <a:ea typeface="ＭＳ ゴシック" panose="020B0609070205080204" pitchFamily="49" charset="-128"/>
              </a:rPr>
              <a:t>hector_mapping.launch</a:t>
            </a:r>
            <a:endParaRPr lang="en-US" altLang="ja-JP" sz="1800" dirty="0">
              <a:latin typeface="ＭＳ ゴシック" panose="020B0609070205080204" pitchFamily="49" charset="-128"/>
              <a:ea typeface="ＭＳ ゴシック" panose="020B0609070205080204" pitchFamily="49" charset="-128"/>
            </a:endParaRPr>
          </a:p>
          <a:p>
            <a:pPr lvl="2"/>
            <a:r>
              <a:rPr lang="en-US" altLang="ja-JP" sz="1400" dirty="0" err="1">
                <a:latin typeface="ＭＳ ゴシック" panose="020B0609070205080204" pitchFamily="49" charset="-128"/>
                <a:ea typeface="ＭＳ ゴシック" panose="020B0609070205080204" pitchFamily="49" charset="-128"/>
                <a:hlinkClick r:id="rId3"/>
              </a:rPr>
              <a:t>hector_mapping</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と </a:t>
            </a:r>
            <a:r>
              <a:rPr lang="en-US" altLang="ja-JP" sz="1400" dirty="0" err="1" smtClean="0">
                <a:latin typeface="ＭＳ ゴシック" panose="020B0609070205080204" pitchFamily="49" charset="-128"/>
                <a:ea typeface="ＭＳ ゴシック" panose="020B0609070205080204" pitchFamily="49" charset="-128"/>
                <a:hlinkClick r:id="rId4"/>
              </a:rPr>
              <a:t>tf</a:t>
            </a:r>
            <a:r>
              <a:rPr lang="en-US" altLang="ja-JP" sz="1400" dirty="0" smtClean="0">
                <a:latin typeface="ＭＳ ゴシック" panose="020B0609070205080204" pitchFamily="49" charset="-128"/>
                <a:ea typeface="ＭＳ ゴシック" panose="020B0609070205080204" pitchFamily="49" charset="-128"/>
              </a:rPr>
              <a:t> </a:t>
            </a:r>
            <a:r>
              <a:rPr lang="ja-JP" altLang="en-US" sz="1400" dirty="0" smtClean="0">
                <a:latin typeface="ＭＳ ゴシック" panose="020B0609070205080204" pitchFamily="49" charset="-128"/>
                <a:ea typeface="ＭＳ ゴシック" panose="020B0609070205080204" pitchFamily="49" charset="-128"/>
              </a:rPr>
              <a:t>パッケージの</a:t>
            </a:r>
            <a:r>
              <a:rPr lang="ja-JP" altLang="en-US" sz="1400" dirty="0">
                <a:latin typeface="ＭＳ ゴシック" panose="020B0609070205080204" pitchFamily="49" charset="-128"/>
                <a:ea typeface="ＭＳ ゴシック" panose="020B0609070205080204" pitchFamily="49" charset="-128"/>
              </a:rPr>
              <a:t>設定</a:t>
            </a:r>
          </a:p>
          <a:p>
            <a:pPr lvl="1"/>
            <a:r>
              <a:rPr lang="en-US" altLang="ja-JP" sz="1800" dirty="0" err="1">
                <a:latin typeface="ＭＳ ゴシック" panose="020B0609070205080204" pitchFamily="49" charset="-128"/>
                <a:ea typeface="ＭＳ ゴシック" panose="020B0609070205080204" pitchFamily="49" charset="-128"/>
              </a:rPr>
              <a:t>geotiff_mapper.launch</a:t>
            </a:r>
            <a:endParaRPr lang="en-US" altLang="ja-JP" sz="1800" dirty="0">
              <a:latin typeface="ＭＳ ゴシック" panose="020B0609070205080204" pitchFamily="49" charset="-128"/>
              <a:ea typeface="ＭＳ ゴシック" panose="020B0609070205080204" pitchFamily="49" charset="-128"/>
            </a:endParaRPr>
          </a:p>
          <a:p>
            <a:pPr lvl="2"/>
            <a:r>
              <a:rPr lang="en-US" altLang="ja-JP" sz="1400" dirty="0" err="1">
                <a:latin typeface="ＭＳ ゴシック" panose="020B0609070205080204" pitchFamily="49" charset="-128"/>
                <a:ea typeface="ＭＳ ゴシック" panose="020B0609070205080204" pitchFamily="49" charset="-128"/>
                <a:hlinkClick r:id="rId5"/>
              </a:rPr>
              <a:t>hector_trajectory_server</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と </a:t>
            </a:r>
            <a:r>
              <a:rPr lang="en-US" altLang="ja-JP" sz="1400" dirty="0" err="1">
                <a:latin typeface="ＭＳ ゴシック" panose="020B0609070205080204" pitchFamily="49" charset="-128"/>
                <a:ea typeface="ＭＳ ゴシック" panose="020B0609070205080204" pitchFamily="49" charset="-128"/>
                <a:hlinkClick r:id="rId6"/>
              </a:rPr>
              <a:t>hector_geotiff</a:t>
            </a:r>
            <a:r>
              <a:rPr lang="en-US" altLang="ja-JP" sz="1400" dirty="0">
                <a:latin typeface="ＭＳ ゴシック" panose="020B0609070205080204" pitchFamily="49" charset="-128"/>
                <a:ea typeface="ＭＳ ゴシック" panose="020B0609070205080204" pitchFamily="49" charset="-128"/>
              </a:rPr>
              <a:t> </a:t>
            </a:r>
            <a:r>
              <a:rPr lang="ja-JP" altLang="en-US" sz="1400" dirty="0" smtClean="0">
                <a:latin typeface="ＭＳ ゴシック" panose="020B0609070205080204" pitchFamily="49" charset="-128"/>
                <a:ea typeface="ＭＳ ゴシック" panose="020B0609070205080204" pitchFamily="49" charset="-128"/>
              </a:rPr>
              <a:t>パッケージの</a:t>
            </a:r>
            <a:r>
              <a:rPr lang="ja-JP" altLang="en-US" sz="1400" dirty="0">
                <a:latin typeface="ＭＳ ゴシック" panose="020B0609070205080204" pitchFamily="49" charset="-128"/>
                <a:ea typeface="ＭＳ ゴシック" panose="020B0609070205080204" pitchFamily="49" charset="-128"/>
              </a:rPr>
              <a:t>設定</a:t>
            </a:r>
            <a:endParaRPr lang="en-US" altLang="ja-JP" sz="1400" dirty="0">
              <a:latin typeface="ＭＳ ゴシック" panose="020B0609070205080204" pitchFamily="49" charset="-128"/>
              <a:ea typeface="ＭＳ ゴシック" panose="020B0609070205080204" pitchFamily="49" charset="-128"/>
            </a:endParaRPr>
          </a:p>
          <a:p>
            <a:endParaRPr lang="ja-JP" altLang="en-US" sz="2000" dirty="0" smtClean="0"/>
          </a:p>
          <a:p>
            <a:pPr marL="285750"/>
            <a:endParaRPr lang="en-US" altLang="ja-JP" sz="2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27</a:t>
            </a:fld>
            <a:endParaRPr lang="ja-JP" altLang="en-US">
              <a:solidFill>
                <a:srgbClr val="898989"/>
              </a:solidFill>
            </a:endParaRPr>
          </a:p>
        </p:txBody>
      </p:sp>
    </p:spTree>
    <p:extLst>
      <p:ext uri="{BB962C8B-B14F-4D97-AF65-F5344CB8AC3E}">
        <p14:creationId xmlns:p14="http://schemas.microsoft.com/office/powerpoint/2010/main" val="3394643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例題 </a:t>
            </a:r>
            <a:r>
              <a:rPr lang="en-US" altLang="ja-JP" sz="4000" dirty="0" smtClean="0"/>
              <a:t>(3/5)</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it-IT" altLang="ja-JP" sz="2000" dirty="0" smtClean="0"/>
              <a:t>roscore </a:t>
            </a:r>
            <a:r>
              <a:rPr lang="ja-JP" altLang="it-IT" sz="2000" dirty="0" smtClean="0"/>
              <a:t>実行</a:t>
            </a:r>
            <a:r>
              <a:rPr lang="ja-JP" altLang="en-US" sz="2000" dirty="0" smtClean="0"/>
              <a:t> </a:t>
            </a:r>
            <a:r>
              <a:rPr lang="it-IT" altLang="ja-JP" sz="2000" dirty="0" smtClean="0"/>
              <a:t>(</a:t>
            </a:r>
            <a:r>
              <a:rPr lang="ja-JP" altLang="it-IT" sz="2000" dirty="0"/>
              <a:t>端末占有</a:t>
            </a:r>
            <a:r>
              <a:rPr lang="it-IT" altLang="ja-JP" sz="2000" dirty="0"/>
              <a:t>)</a:t>
            </a:r>
          </a:p>
          <a:p>
            <a:pPr marL="457200" lvl="1" indent="0">
              <a:buNone/>
            </a:pPr>
            <a:r>
              <a:rPr lang="en-US" altLang="ja-JP" sz="1800" dirty="0" smtClean="0">
                <a:latin typeface="ＭＳ ゴシック" panose="020B0609070205080204" pitchFamily="49" charset="-128"/>
                <a:ea typeface="ＭＳ ゴシック" panose="020B0609070205080204" pitchFamily="49" charset="-128"/>
              </a:rPr>
              <a:t>$ </a:t>
            </a:r>
            <a:r>
              <a:rPr lang="en-US" altLang="ja-JP" sz="1800" dirty="0" err="1" smtClean="0">
                <a:latin typeface="ＭＳ ゴシック" panose="020B0609070205080204" pitchFamily="49" charset="-128"/>
                <a:ea typeface="ＭＳ ゴシック" panose="020B0609070205080204" pitchFamily="49" charset="-128"/>
              </a:rPr>
              <a:t>roscore</a:t>
            </a:r>
            <a:endParaRPr lang="en-US" altLang="ja-JP" sz="1800" dirty="0" smtClean="0">
              <a:latin typeface="ＭＳ ゴシック" panose="020B0609070205080204" pitchFamily="49" charset="-128"/>
              <a:ea typeface="ＭＳ ゴシック" panose="020B0609070205080204" pitchFamily="49" charset="-128"/>
            </a:endParaRPr>
          </a:p>
          <a:p>
            <a:r>
              <a:rPr lang="en-US" altLang="ja-JP" sz="2000" dirty="0" smtClean="0"/>
              <a:t>HOKUYO </a:t>
            </a:r>
            <a:r>
              <a:rPr lang="en-US" altLang="ja-JP" sz="2000" dirty="0"/>
              <a:t>UTM-30LX</a:t>
            </a:r>
            <a:r>
              <a:rPr lang="ja-JP" altLang="en-US" sz="2000" dirty="0"/>
              <a:t>を</a:t>
            </a:r>
            <a:r>
              <a:rPr lang="en-US" altLang="ja-JP" sz="2000" dirty="0"/>
              <a:t>USB</a:t>
            </a:r>
            <a:r>
              <a:rPr lang="ja-JP" altLang="en-US" sz="2000" dirty="0"/>
              <a:t>接続し、電源を</a:t>
            </a:r>
            <a:r>
              <a:rPr lang="ja-JP" altLang="en-US" sz="2000" dirty="0" smtClean="0"/>
              <a:t>投入</a:t>
            </a:r>
            <a:endParaRPr lang="en-US" altLang="ja-JP" sz="2000" dirty="0" smtClean="0"/>
          </a:p>
          <a:p>
            <a:pPr lvl="1"/>
            <a:r>
              <a:rPr lang="ja-JP" altLang="en-US" sz="1800" dirty="0" smtClean="0"/>
              <a:t>動作安定まで、少し待つ </a:t>
            </a:r>
            <a:r>
              <a:rPr lang="en-US" altLang="ja-JP" sz="1800" dirty="0" smtClean="0"/>
              <a:t>(1</a:t>
            </a:r>
            <a:r>
              <a:rPr lang="ja-JP" altLang="en-US" sz="1800" dirty="0" smtClean="0"/>
              <a:t>分程度</a:t>
            </a:r>
            <a:r>
              <a:rPr lang="en-US" altLang="ja-JP" sz="1800" dirty="0" smtClean="0"/>
              <a:t>)</a:t>
            </a:r>
          </a:p>
          <a:p>
            <a:pPr lvl="1"/>
            <a:r>
              <a:rPr lang="en-US" altLang="ja-JP" sz="1800" dirty="0" smtClean="0"/>
              <a:t> </a:t>
            </a:r>
            <a:r>
              <a:rPr lang="en-US" altLang="ja-JP" sz="1800" dirty="0" smtClean="0">
                <a:solidFill>
                  <a:srgbClr val="00B050"/>
                </a:solidFill>
              </a:rPr>
              <a:t>/</a:t>
            </a:r>
            <a:r>
              <a:rPr lang="en-US" altLang="ja-JP" sz="1800" dirty="0" err="1" smtClean="0">
                <a:solidFill>
                  <a:srgbClr val="00B050"/>
                </a:solidFill>
              </a:rPr>
              <a:t>dev</a:t>
            </a:r>
            <a:r>
              <a:rPr lang="en-US" altLang="ja-JP" sz="1800" dirty="0" smtClean="0">
                <a:solidFill>
                  <a:srgbClr val="00B050"/>
                </a:solidFill>
              </a:rPr>
              <a:t>/ttyACM0 </a:t>
            </a:r>
            <a:r>
              <a:rPr lang="ja-JP" altLang="en-US" sz="1800" dirty="0" smtClean="0"/>
              <a:t>が自動生成される （使用権限確認）</a:t>
            </a:r>
            <a:endParaRPr lang="en-US" altLang="ja-JP" sz="1800" dirty="0" smtClean="0"/>
          </a:p>
          <a:p>
            <a:pPr lvl="1"/>
            <a:endParaRPr lang="ja-JP" altLang="en-US" sz="1800" dirty="0"/>
          </a:p>
          <a:p>
            <a:r>
              <a:rPr lang="en-US" altLang="ja-JP" sz="2000" dirty="0" smtClean="0"/>
              <a:t> </a:t>
            </a:r>
            <a:r>
              <a:rPr lang="en-US" altLang="ja-JP" sz="2000" dirty="0" err="1" smtClean="0">
                <a:solidFill>
                  <a:srgbClr val="FF0000"/>
                </a:solidFill>
              </a:rPr>
              <a:t>hokuyo_node</a:t>
            </a:r>
            <a:r>
              <a:rPr lang="ja-JP" altLang="en-US" sz="2000" dirty="0"/>
              <a:t>の設定と</a:t>
            </a:r>
            <a:r>
              <a:rPr lang="ja-JP" altLang="en-US" sz="2000" dirty="0" smtClean="0"/>
              <a:t>実行 </a:t>
            </a:r>
            <a:r>
              <a:rPr lang="en-US" altLang="ja-JP" sz="2000" dirty="0" smtClean="0"/>
              <a:t>(</a:t>
            </a:r>
            <a:r>
              <a:rPr lang="ja-JP" altLang="en-US" sz="2000" dirty="0"/>
              <a:t>端末占有</a:t>
            </a:r>
            <a:r>
              <a:rPr lang="en-US" altLang="ja-JP" sz="2000" dirty="0"/>
              <a:t>)</a:t>
            </a:r>
          </a:p>
          <a:p>
            <a:pPr marL="400050" lvl="1" indent="0">
              <a:buNone/>
            </a:pPr>
            <a:r>
              <a:rPr lang="en-US" altLang="ja-JP" sz="1800" dirty="0" smtClean="0">
                <a:latin typeface="ＭＳ ゴシック" panose="020B0609070205080204" pitchFamily="49" charset="-128"/>
                <a:ea typeface="ＭＳ ゴシック" panose="020B0609070205080204" pitchFamily="49" charset="-128"/>
              </a:rPr>
              <a:t>$ </a:t>
            </a:r>
            <a:r>
              <a:rPr lang="en-US" altLang="ja-JP" sz="1800" dirty="0" err="1" smtClean="0">
                <a:latin typeface="ＭＳ ゴシック" panose="020B0609070205080204" pitchFamily="49" charset="-128"/>
                <a:ea typeface="ＭＳ ゴシック" panose="020B0609070205080204" pitchFamily="49" charset="-128"/>
              </a:rPr>
              <a:t>rosparam</a:t>
            </a:r>
            <a:r>
              <a:rPr lang="en-US" altLang="ja-JP" sz="1800" dirty="0" smtClean="0">
                <a:latin typeface="ＭＳ ゴシック" panose="020B0609070205080204" pitchFamily="49" charset="-128"/>
                <a:ea typeface="ＭＳ ゴシック" panose="020B0609070205080204" pitchFamily="49" charset="-128"/>
              </a:rPr>
              <a:t> set </a:t>
            </a:r>
            <a:r>
              <a:rPr lang="en-US" altLang="ja-JP" sz="1800" dirty="0" err="1" smtClean="0">
                <a:solidFill>
                  <a:srgbClr val="FF0000"/>
                </a:solidFill>
                <a:latin typeface="ＭＳ ゴシック" panose="020B0609070205080204" pitchFamily="49" charset="-128"/>
                <a:ea typeface="ＭＳ ゴシック" panose="020B0609070205080204" pitchFamily="49" charset="-128"/>
              </a:rPr>
              <a:t>hokuyo_node</a:t>
            </a:r>
            <a:r>
              <a:rPr lang="en-US" altLang="ja-JP" sz="1800" dirty="0" smtClean="0">
                <a:latin typeface="ＭＳ ゴシック" panose="020B0609070205080204" pitchFamily="49" charset="-128"/>
                <a:ea typeface="ＭＳ ゴシック" panose="020B0609070205080204" pitchFamily="49" charset="-128"/>
              </a:rPr>
              <a:t>/</a:t>
            </a:r>
            <a:r>
              <a:rPr lang="en-US" altLang="ja-JP" sz="1800" dirty="0" err="1" smtClean="0">
                <a:latin typeface="ＭＳ ゴシック" panose="020B0609070205080204" pitchFamily="49" charset="-128"/>
                <a:ea typeface="ＭＳ ゴシック" panose="020B0609070205080204" pitchFamily="49" charset="-128"/>
              </a:rPr>
              <a:t>calibrate_time</a:t>
            </a:r>
            <a:r>
              <a:rPr lang="en-US" altLang="ja-JP" sz="1800" dirty="0" smtClean="0">
                <a:latin typeface="ＭＳ ゴシック" panose="020B0609070205080204" pitchFamily="49" charset="-128"/>
                <a:ea typeface="ＭＳ ゴシック" panose="020B0609070205080204" pitchFamily="49" charset="-128"/>
              </a:rPr>
              <a:t> false</a:t>
            </a:r>
          </a:p>
          <a:p>
            <a:pPr marL="400050" lvl="1" indent="0">
              <a:buNone/>
            </a:pPr>
            <a:r>
              <a:rPr lang="en-US" altLang="ja-JP" sz="1800" dirty="0" smtClean="0">
                <a:latin typeface="ＭＳ ゴシック" panose="020B0609070205080204" pitchFamily="49" charset="-128"/>
                <a:ea typeface="ＭＳ ゴシック" panose="020B0609070205080204" pitchFamily="49" charset="-128"/>
              </a:rPr>
              <a:t>$ </a:t>
            </a:r>
            <a:r>
              <a:rPr lang="en-US" altLang="ja-JP" sz="1800" dirty="0" err="1" smtClean="0">
                <a:latin typeface="ＭＳ ゴシック" panose="020B0609070205080204" pitchFamily="49" charset="-128"/>
                <a:ea typeface="ＭＳ ゴシック" panose="020B0609070205080204" pitchFamily="49" charset="-128"/>
              </a:rPr>
              <a:t>rosparam</a:t>
            </a:r>
            <a:r>
              <a:rPr lang="en-US" altLang="ja-JP" sz="1800" dirty="0" smtClean="0">
                <a:latin typeface="ＭＳ ゴシック" panose="020B0609070205080204" pitchFamily="49" charset="-128"/>
                <a:ea typeface="ＭＳ ゴシック" panose="020B0609070205080204" pitchFamily="49" charset="-128"/>
              </a:rPr>
              <a:t> set </a:t>
            </a:r>
            <a:r>
              <a:rPr lang="en-US" altLang="ja-JP" sz="1800" dirty="0" err="1" smtClean="0">
                <a:solidFill>
                  <a:srgbClr val="FF0000"/>
                </a:solidFill>
                <a:latin typeface="ＭＳ ゴシック" panose="020B0609070205080204" pitchFamily="49" charset="-128"/>
                <a:ea typeface="ＭＳ ゴシック" panose="020B0609070205080204" pitchFamily="49" charset="-128"/>
              </a:rPr>
              <a:t>hokuyo_node</a:t>
            </a:r>
            <a:r>
              <a:rPr lang="en-US" altLang="ja-JP" sz="1800" dirty="0" smtClean="0">
                <a:latin typeface="ＭＳ ゴシック" panose="020B0609070205080204" pitchFamily="49" charset="-128"/>
                <a:ea typeface="ＭＳ ゴシック" panose="020B0609070205080204" pitchFamily="49" charset="-128"/>
              </a:rPr>
              <a:t>/port </a:t>
            </a:r>
            <a:r>
              <a:rPr lang="en-US" altLang="ja-JP" sz="1800" dirty="0" smtClean="0">
                <a:solidFill>
                  <a:srgbClr val="00B050"/>
                </a:solidFill>
                <a:latin typeface="ＭＳ ゴシック" panose="020B0609070205080204" pitchFamily="49" charset="-128"/>
                <a:ea typeface="ＭＳ ゴシック" panose="020B0609070205080204" pitchFamily="49" charset="-128"/>
              </a:rPr>
              <a:t>/</a:t>
            </a:r>
            <a:r>
              <a:rPr lang="en-US" altLang="ja-JP" sz="1800" dirty="0" err="1" smtClean="0">
                <a:solidFill>
                  <a:srgbClr val="00B050"/>
                </a:solidFill>
                <a:latin typeface="ＭＳ ゴシック" panose="020B0609070205080204" pitchFamily="49" charset="-128"/>
                <a:ea typeface="ＭＳ ゴシック" panose="020B0609070205080204" pitchFamily="49" charset="-128"/>
              </a:rPr>
              <a:t>dev</a:t>
            </a:r>
            <a:r>
              <a:rPr lang="en-US" altLang="ja-JP" sz="1800" dirty="0" smtClean="0">
                <a:solidFill>
                  <a:srgbClr val="00B050"/>
                </a:solidFill>
                <a:latin typeface="ＭＳ ゴシック" panose="020B0609070205080204" pitchFamily="49" charset="-128"/>
                <a:ea typeface="ＭＳ ゴシック" panose="020B0609070205080204" pitchFamily="49" charset="-128"/>
              </a:rPr>
              <a:t>/ttyACM0</a:t>
            </a:r>
          </a:p>
          <a:p>
            <a:pPr marL="400050" lvl="1" indent="0">
              <a:buNone/>
            </a:pPr>
            <a:r>
              <a:rPr lang="en-US" altLang="ja-JP" sz="1800" dirty="0" smtClean="0">
                <a:latin typeface="ＭＳ ゴシック" panose="020B0609070205080204" pitchFamily="49" charset="-128"/>
                <a:ea typeface="ＭＳ ゴシック" panose="020B0609070205080204" pitchFamily="49" charset="-128"/>
              </a:rPr>
              <a:t>$ </a:t>
            </a:r>
            <a:r>
              <a:rPr lang="en-US" altLang="ja-JP" sz="1800" dirty="0" err="1" smtClean="0">
                <a:latin typeface="ＭＳ ゴシック" panose="020B0609070205080204" pitchFamily="49" charset="-128"/>
                <a:ea typeface="ＭＳ ゴシック" panose="020B0609070205080204" pitchFamily="49" charset="-128"/>
              </a:rPr>
              <a:t>rosrun</a:t>
            </a:r>
            <a:r>
              <a:rPr lang="en-US" altLang="ja-JP" sz="1800" dirty="0" smtClean="0">
                <a:latin typeface="ＭＳ ゴシック" panose="020B0609070205080204" pitchFamily="49" charset="-128"/>
                <a:ea typeface="ＭＳ ゴシック" panose="020B0609070205080204" pitchFamily="49" charset="-128"/>
              </a:rPr>
              <a:t> </a:t>
            </a:r>
            <a:r>
              <a:rPr lang="en-US" altLang="ja-JP" sz="1800" dirty="0" err="1" smtClean="0">
                <a:solidFill>
                  <a:srgbClr val="FF0000"/>
                </a:solidFill>
                <a:latin typeface="ＭＳ ゴシック" panose="020B0609070205080204" pitchFamily="49" charset="-128"/>
                <a:ea typeface="ＭＳ ゴシック" panose="020B0609070205080204" pitchFamily="49" charset="-128"/>
              </a:rPr>
              <a:t>hokuyo_node</a:t>
            </a:r>
            <a:r>
              <a:rPr lang="en-US" altLang="ja-JP" sz="1800" dirty="0" smtClean="0">
                <a:solidFill>
                  <a:srgbClr val="FF0000"/>
                </a:solidFill>
                <a:latin typeface="ＭＳ ゴシック" panose="020B0609070205080204" pitchFamily="49" charset="-128"/>
                <a:ea typeface="ＭＳ ゴシック" panose="020B0609070205080204" pitchFamily="49" charset="-128"/>
              </a:rPr>
              <a:t> </a:t>
            </a:r>
            <a:r>
              <a:rPr lang="en-US" altLang="ja-JP" sz="1800" dirty="0" err="1" smtClean="0">
                <a:solidFill>
                  <a:srgbClr val="FF0000"/>
                </a:solidFill>
                <a:latin typeface="ＭＳ ゴシック" panose="020B0609070205080204" pitchFamily="49" charset="-128"/>
                <a:ea typeface="ＭＳ ゴシック" panose="020B0609070205080204" pitchFamily="49" charset="-128"/>
              </a:rPr>
              <a:t>hokuyo_node</a:t>
            </a:r>
            <a:endParaRPr lang="ja-JP" altLang="en-US" sz="1800" dirty="0" smtClean="0">
              <a:solidFill>
                <a:srgbClr val="FF0000"/>
              </a:solidFill>
              <a:latin typeface="ＭＳ ゴシック" panose="020B0609070205080204" pitchFamily="49" charset="-128"/>
              <a:ea typeface="ＭＳ ゴシック" panose="020B0609070205080204" pitchFamily="49" charset="-128"/>
            </a:endParaRPr>
          </a:p>
          <a:p>
            <a:r>
              <a:rPr lang="en-US" altLang="ja-JP" sz="2000" dirty="0" smtClean="0"/>
              <a:t> </a:t>
            </a:r>
            <a:r>
              <a:rPr lang="en-US" altLang="ja-JP" sz="2000" dirty="0" err="1" smtClean="0">
                <a:solidFill>
                  <a:srgbClr val="0070C0"/>
                </a:solidFill>
              </a:rPr>
              <a:t>hokuyo_test</a:t>
            </a:r>
            <a:r>
              <a:rPr lang="en-US" altLang="ja-JP" sz="2000" dirty="0" smtClean="0"/>
              <a:t> </a:t>
            </a:r>
            <a:r>
              <a:rPr lang="ja-JP" altLang="en-US" sz="2000" dirty="0"/>
              <a:t>の</a:t>
            </a:r>
            <a:r>
              <a:rPr lang="en-US" altLang="ja-JP" sz="2000" dirty="0" err="1"/>
              <a:t>slam.launch</a:t>
            </a:r>
            <a:r>
              <a:rPr lang="en-US" altLang="ja-JP" sz="2000" dirty="0"/>
              <a:t> </a:t>
            </a:r>
            <a:r>
              <a:rPr lang="ja-JP" altLang="en-US" sz="2000" dirty="0"/>
              <a:t>を</a:t>
            </a:r>
            <a:r>
              <a:rPr lang="ja-JP" altLang="en-US" sz="2000" dirty="0" smtClean="0"/>
              <a:t>実行 </a:t>
            </a:r>
            <a:r>
              <a:rPr lang="en-US" altLang="ja-JP" sz="2000" dirty="0" smtClean="0"/>
              <a:t>(</a:t>
            </a:r>
            <a:r>
              <a:rPr lang="ja-JP" altLang="en-US" sz="2000" dirty="0" smtClean="0"/>
              <a:t>端末</a:t>
            </a:r>
            <a:r>
              <a:rPr lang="ja-JP" altLang="en-US" sz="2000" dirty="0"/>
              <a:t>占有</a:t>
            </a:r>
            <a:r>
              <a:rPr lang="en-US" altLang="ja-JP" sz="2000" dirty="0"/>
              <a:t>)</a:t>
            </a:r>
          </a:p>
          <a:p>
            <a:pPr marL="400050" lvl="1" indent="0">
              <a:buNone/>
            </a:pPr>
            <a:r>
              <a:rPr lang="en-US" altLang="ja-JP" sz="1800" dirty="0" smtClean="0">
                <a:latin typeface="ＭＳ ゴシック" panose="020B0609070205080204" pitchFamily="49" charset="-128"/>
                <a:ea typeface="ＭＳ ゴシック" panose="020B0609070205080204" pitchFamily="49" charset="-128"/>
              </a:rPr>
              <a:t>$ </a:t>
            </a:r>
            <a:r>
              <a:rPr lang="en-US" altLang="ja-JP" sz="1800" dirty="0" err="1" smtClean="0">
                <a:latin typeface="ＭＳ ゴシック" panose="020B0609070205080204" pitchFamily="49" charset="-128"/>
                <a:ea typeface="ＭＳ ゴシック" panose="020B0609070205080204" pitchFamily="49" charset="-128"/>
              </a:rPr>
              <a:t>roslaunch</a:t>
            </a:r>
            <a:r>
              <a:rPr lang="en-US" altLang="ja-JP" sz="1800" dirty="0" smtClean="0">
                <a:latin typeface="ＭＳ ゴシック" panose="020B0609070205080204" pitchFamily="49" charset="-128"/>
                <a:ea typeface="ＭＳ ゴシック" panose="020B0609070205080204" pitchFamily="49" charset="-128"/>
              </a:rPr>
              <a:t> </a:t>
            </a:r>
            <a:r>
              <a:rPr lang="en-US" altLang="ja-JP" sz="1800" dirty="0" err="1">
                <a:solidFill>
                  <a:srgbClr val="0070C0"/>
                </a:solidFill>
                <a:latin typeface="ＭＳ ゴシック" panose="020B0609070205080204" pitchFamily="49" charset="-128"/>
                <a:ea typeface="ＭＳ ゴシック" panose="020B0609070205080204" pitchFamily="49" charset="-128"/>
              </a:rPr>
              <a:t>hokuyo_test</a:t>
            </a:r>
            <a:r>
              <a:rPr lang="en-US" altLang="ja-JP" sz="1800" dirty="0">
                <a:solidFill>
                  <a:srgbClr val="0070C0"/>
                </a:solidFill>
                <a:latin typeface="ＭＳ ゴシック" panose="020B0609070205080204" pitchFamily="49" charset="-128"/>
                <a:ea typeface="ＭＳ ゴシック" panose="020B0609070205080204" pitchFamily="49" charset="-128"/>
              </a:rPr>
              <a:t> </a:t>
            </a:r>
            <a:r>
              <a:rPr lang="en-US" altLang="ja-JP" sz="1800" dirty="0" err="1" smtClean="0">
                <a:latin typeface="ＭＳ ゴシック" panose="020B0609070205080204" pitchFamily="49" charset="-128"/>
                <a:ea typeface="ＭＳ ゴシック" panose="020B0609070205080204" pitchFamily="49" charset="-128"/>
              </a:rPr>
              <a:t>slam.launch</a:t>
            </a:r>
            <a:endParaRPr lang="en-US" altLang="ja-JP" sz="1800" dirty="0">
              <a:latin typeface="ＭＳ ゴシック" panose="020B0609070205080204" pitchFamily="49" charset="-128"/>
              <a:ea typeface="ＭＳ ゴシック" panose="020B0609070205080204" pitchFamily="49" charset="-128"/>
            </a:endParaRPr>
          </a:p>
          <a:p>
            <a:pPr marL="400050" lvl="1" indent="0">
              <a:buNone/>
            </a:pPr>
            <a:endParaRPr lang="ja-JP" altLang="en-US" sz="2000" dirty="0" smtClean="0"/>
          </a:p>
          <a:p>
            <a:pPr marL="285750"/>
            <a:endParaRPr lang="en-US" altLang="ja-JP" sz="2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28</a:t>
            </a:fld>
            <a:endParaRPr lang="ja-JP" altLang="en-US">
              <a:solidFill>
                <a:srgbClr val="898989"/>
              </a:solidFill>
            </a:endParaRPr>
          </a:p>
        </p:txBody>
      </p:sp>
    </p:spTree>
    <p:extLst>
      <p:ext uri="{BB962C8B-B14F-4D97-AF65-F5344CB8AC3E}">
        <p14:creationId xmlns:p14="http://schemas.microsoft.com/office/powerpoint/2010/main" val="387124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ROS</a:t>
            </a:r>
            <a:r>
              <a:rPr lang="ja-JP" altLang="en-US" dirty="0" smtClean="0"/>
              <a:t>概略</a:t>
            </a:r>
            <a:endParaRPr lang="en-US" altLang="ja-JP" dirty="0" smtClean="0"/>
          </a:p>
          <a:p>
            <a:pPr lvl="1"/>
            <a:r>
              <a:rPr lang="en-US" altLang="ja-JP" dirty="0" smtClean="0"/>
              <a:t>ROS</a:t>
            </a:r>
            <a:r>
              <a:rPr lang="ja-JP" altLang="en-US" dirty="0" smtClean="0"/>
              <a:t>とは</a:t>
            </a:r>
            <a:endParaRPr lang="en-US" altLang="ja-JP" dirty="0" smtClean="0"/>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の概念</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ソフトウェア</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ハードウェア</a:t>
            </a:r>
            <a:endParaRPr lang="en-US" altLang="ja-JP" dirty="0" smtClean="0">
              <a:solidFill>
                <a:schemeClr val="tx1">
                  <a:lumMod val="50000"/>
                  <a:lumOff val="50000"/>
                </a:schemeClr>
              </a:solidFill>
            </a:endParaRPr>
          </a:p>
          <a:p>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使用方法</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インストール</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チュートリアル</a:t>
            </a:r>
            <a:endParaRPr lang="en-US" altLang="ja-JP" dirty="0" smtClean="0">
              <a:solidFill>
                <a:schemeClr val="tx1">
                  <a:lumMod val="50000"/>
                  <a:lumOff val="50000"/>
                </a:schemeClr>
              </a:solidFill>
            </a:endParaRPr>
          </a:p>
          <a:p>
            <a:r>
              <a:rPr lang="ja-JP" altLang="en-US" dirty="0" smtClean="0">
                <a:solidFill>
                  <a:schemeClr val="tx1">
                    <a:lumMod val="50000"/>
                    <a:lumOff val="50000"/>
                  </a:schemeClr>
                </a:solidFill>
              </a:rPr>
              <a:t>例題</a:t>
            </a:r>
            <a:endParaRPr lang="en-US" altLang="ja-JP" dirty="0">
              <a:solidFill>
                <a:schemeClr val="tx1">
                  <a:lumMod val="50000"/>
                  <a:lumOff val="50000"/>
                </a:schemeClr>
              </a:solidFill>
            </a:endParaRPr>
          </a:p>
          <a:p>
            <a:pPr lvl="1"/>
            <a:endParaRPr lang="ja-JP" altLang="en-US"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a:t>
            </a:fld>
            <a:endParaRPr lang="ja-JP" altLang="en-US">
              <a:solidFill>
                <a:srgbClr val="898989"/>
              </a:solidFill>
            </a:endParaRPr>
          </a:p>
        </p:txBody>
      </p:sp>
    </p:spTree>
    <p:extLst>
      <p:ext uri="{BB962C8B-B14F-4D97-AF65-F5344CB8AC3E}">
        <p14:creationId xmlns:p14="http://schemas.microsoft.com/office/powerpoint/2010/main" val="1990858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例題 </a:t>
            </a:r>
            <a:r>
              <a:rPr lang="en-US" altLang="ja-JP" sz="4000" dirty="0" smtClean="0"/>
              <a:t>(4/5)</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sz="2000" dirty="0" smtClean="0"/>
              <a:t>センサ確認 </a:t>
            </a:r>
            <a:r>
              <a:rPr lang="en-US" altLang="ja-JP" sz="2000" dirty="0" smtClean="0"/>
              <a:t>(</a:t>
            </a:r>
            <a:r>
              <a:rPr lang="ja-JP" altLang="en-US" sz="2000" dirty="0" smtClean="0"/>
              <a:t>省略可</a:t>
            </a:r>
            <a:r>
              <a:rPr lang="en-US" altLang="ja-JP" sz="2000" dirty="0" smtClean="0"/>
              <a:t>)</a:t>
            </a:r>
            <a:endParaRPr lang="ja-JP" altLang="en-US" sz="2000" dirty="0" smtClean="0"/>
          </a:p>
          <a:p>
            <a:pPr lvl="1"/>
            <a:r>
              <a:rPr lang="en-US" altLang="ja-JP" sz="1800" dirty="0" smtClean="0"/>
              <a:t>[Add] </a:t>
            </a:r>
            <a:r>
              <a:rPr lang="ja-JP" altLang="en-US" sz="1800" dirty="0" smtClean="0"/>
              <a:t>ボタンを押して、</a:t>
            </a:r>
            <a:r>
              <a:rPr lang="en-US" altLang="ja-JP" sz="1800" dirty="0" err="1" smtClean="0"/>
              <a:t>LaserScan</a:t>
            </a:r>
            <a:r>
              <a:rPr lang="en-US" altLang="ja-JP" sz="1800" dirty="0" smtClean="0"/>
              <a:t> </a:t>
            </a:r>
            <a:r>
              <a:rPr lang="ja-JP" altLang="en-US" sz="1800" dirty="0" smtClean="0"/>
              <a:t>を追加</a:t>
            </a:r>
            <a:endParaRPr lang="en-US" altLang="ja-JP" sz="1800" dirty="0" smtClean="0"/>
          </a:p>
          <a:p>
            <a:pPr lvl="1"/>
            <a:endParaRPr lang="en-US" altLang="ja-JP" sz="1800" dirty="0" smtClean="0"/>
          </a:p>
          <a:p>
            <a:pPr lvl="1"/>
            <a:r>
              <a:rPr lang="en-US" altLang="ja-JP" sz="1800" dirty="0" err="1" smtClean="0"/>
              <a:t>LaserScan</a:t>
            </a:r>
            <a:r>
              <a:rPr lang="en-US" altLang="ja-JP" sz="1800" dirty="0" smtClean="0"/>
              <a:t> </a:t>
            </a:r>
            <a:r>
              <a:rPr lang="ja-JP" altLang="en-US" sz="1800" dirty="0" smtClean="0"/>
              <a:t>を開いて </a:t>
            </a:r>
            <a:r>
              <a:rPr lang="en-US" altLang="ja-JP" sz="1800" dirty="0" smtClean="0"/>
              <a:t>Topic </a:t>
            </a:r>
            <a:r>
              <a:rPr lang="ja-JP" altLang="en-US" sz="1800" dirty="0" smtClean="0"/>
              <a:t>で </a:t>
            </a:r>
            <a:r>
              <a:rPr lang="en-US" altLang="ja-JP" sz="1800" dirty="0" smtClean="0"/>
              <a:t>/scan </a:t>
            </a:r>
            <a:r>
              <a:rPr lang="ja-JP" altLang="en-US" sz="1800" dirty="0" smtClean="0"/>
              <a:t>を選択</a:t>
            </a:r>
          </a:p>
          <a:p>
            <a:endParaRPr lang="ja-JP" altLang="en-US" sz="2000" dirty="0" smtClean="0"/>
          </a:p>
          <a:p>
            <a:pPr marL="285750"/>
            <a:endParaRPr lang="en-US" altLang="ja-JP" sz="2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29</a:t>
            </a:fld>
            <a:endParaRPr lang="ja-JP" altLang="en-US">
              <a:solidFill>
                <a:srgbClr val="898989"/>
              </a:solidFill>
            </a:endParaRP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863" y="1268569"/>
            <a:ext cx="2460937" cy="2520000"/>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756350"/>
            <a:ext cx="4954838" cy="3600000"/>
          </a:xfrm>
          <a:prstGeom prst="rect">
            <a:avLst/>
          </a:prstGeom>
        </p:spPr>
      </p:pic>
    </p:spTree>
    <p:extLst>
      <p:ext uri="{BB962C8B-B14F-4D97-AF65-F5344CB8AC3E}">
        <p14:creationId xmlns:p14="http://schemas.microsoft.com/office/powerpoint/2010/main" val="2633643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例題 </a:t>
            </a:r>
            <a:r>
              <a:rPr lang="en-US" altLang="ja-JP" sz="4000" dirty="0" smtClean="0"/>
              <a:t>(5/5)</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en-US" altLang="ja-JP" sz="2000" dirty="0" smtClean="0"/>
              <a:t>HOKUYO UTM-30LX </a:t>
            </a:r>
            <a:r>
              <a:rPr lang="ja-JP" altLang="en-US" sz="2000" dirty="0" smtClean="0"/>
              <a:t>を</a:t>
            </a:r>
            <a:r>
              <a:rPr lang="ja-JP" altLang="en-US" sz="2000" dirty="0"/>
              <a:t>平面</a:t>
            </a:r>
            <a:r>
              <a:rPr lang="ja-JP" altLang="en-US" sz="2000" dirty="0" smtClean="0"/>
              <a:t>移動</a:t>
            </a:r>
            <a:endParaRPr lang="en-US" altLang="ja-JP" sz="2000" dirty="0" smtClean="0"/>
          </a:p>
          <a:p>
            <a:endParaRPr lang="ja-JP" altLang="en-US" sz="2000" dirty="0"/>
          </a:p>
          <a:p>
            <a:r>
              <a:rPr lang="ja-JP" altLang="en-US" sz="2000" dirty="0" smtClean="0"/>
              <a:t>地図</a:t>
            </a:r>
            <a:r>
              <a:rPr lang="ja-JP" altLang="en-US" sz="2000" dirty="0"/>
              <a:t>作成</a:t>
            </a:r>
            <a:r>
              <a:rPr lang="en-US" altLang="ja-JP" sz="2000" dirty="0"/>
              <a:t>(tiff</a:t>
            </a:r>
            <a:r>
              <a:rPr lang="ja-JP" altLang="en-US" sz="2000" dirty="0"/>
              <a:t>ファイル生成</a:t>
            </a:r>
            <a:r>
              <a:rPr lang="en-US" altLang="ja-JP" sz="2000" dirty="0"/>
              <a:t>)</a:t>
            </a:r>
          </a:p>
          <a:p>
            <a:pPr marL="400050" lvl="1" indent="0">
              <a:buNone/>
            </a:pPr>
            <a:r>
              <a:rPr lang="en-US" altLang="ja-JP" sz="1800" dirty="0" smtClean="0">
                <a:latin typeface="ＭＳ ゴシック" panose="020B0609070205080204" pitchFamily="49" charset="-128"/>
                <a:ea typeface="ＭＳ ゴシック" panose="020B0609070205080204" pitchFamily="49" charset="-128"/>
              </a:rPr>
              <a:t>$ </a:t>
            </a:r>
            <a:r>
              <a:rPr lang="en-US" altLang="ja-JP" sz="1800" dirty="0" err="1" smtClean="0">
                <a:latin typeface="ＭＳ ゴシック" panose="020B0609070205080204" pitchFamily="49" charset="-128"/>
                <a:ea typeface="ＭＳ ゴシック" panose="020B0609070205080204" pitchFamily="49" charset="-128"/>
              </a:rPr>
              <a:t>rostopic</a:t>
            </a:r>
            <a:r>
              <a:rPr lang="en-US" altLang="ja-JP" sz="1800" dirty="0" smtClean="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pub </a:t>
            </a:r>
            <a:r>
              <a:rPr lang="en-US" altLang="ja-JP" sz="1800" dirty="0" err="1">
                <a:latin typeface="ＭＳ ゴシック" panose="020B0609070205080204" pitchFamily="49" charset="-128"/>
                <a:ea typeface="ＭＳ ゴシック" panose="020B0609070205080204" pitchFamily="49" charset="-128"/>
              </a:rPr>
              <a:t>syscommand</a:t>
            </a:r>
            <a:r>
              <a:rPr lang="en-US" altLang="ja-JP"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std_msgs</a:t>
            </a:r>
            <a:r>
              <a:rPr lang="en-US" altLang="ja-JP" sz="1800" dirty="0">
                <a:latin typeface="ＭＳ ゴシック" panose="020B0609070205080204" pitchFamily="49" charset="-128"/>
                <a:ea typeface="ＭＳ ゴシック" panose="020B0609070205080204" pitchFamily="49" charset="-128"/>
              </a:rPr>
              <a:t>/String "</a:t>
            </a:r>
            <a:r>
              <a:rPr lang="en-US" altLang="ja-JP" sz="1800" dirty="0" err="1">
                <a:latin typeface="ＭＳ ゴシック" panose="020B0609070205080204" pitchFamily="49" charset="-128"/>
                <a:ea typeface="ＭＳ ゴシック" panose="020B0609070205080204" pitchFamily="49" charset="-128"/>
              </a:rPr>
              <a:t>savegeotiff</a:t>
            </a:r>
            <a:r>
              <a:rPr lang="en-US" altLang="ja-JP" sz="1800" dirty="0">
                <a:latin typeface="ＭＳ ゴシック" panose="020B0609070205080204" pitchFamily="49" charset="-128"/>
                <a:ea typeface="ＭＳ ゴシック" panose="020B0609070205080204" pitchFamily="49" charset="-128"/>
              </a:rPr>
              <a:t>"</a:t>
            </a:r>
          </a:p>
          <a:p>
            <a:pPr marL="400050" lvl="1" indent="0">
              <a:buNone/>
            </a:pPr>
            <a:r>
              <a:rPr lang="en-US" altLang="ja-JP" sz="1800" dirty="0"/>
              <a:t>(Ctrl-C</a:t>
            </a:r>
            <a:r>
              <a:rPr lang="ja-JP" altLang="en-US" sz="1800" dirty="0"/>
              <a:t>で、終了</a:t>
            </a:r>
            <a:r>
              <a:rPr lang="en-US" altLang="ja-JP" sz="1800" dirty="0" smtClean="0"/>
              <a:t>)</a:t>
            </a:r>
          </a:p>
          <a:p>
            <a:pPr marL="400050" lvl="1" indent="0">
              <a:buNone/>
            </a:pPr>
            <a:r>
              <a:rPr lang="en-US" altLang="ja-JP" sz="1800" dirty="0"/>
              <a:t>	</a:t>
            </a:r>
            <a:endParaRPr lang="ja-JP" altLang="en-US" sz="1800" dirty="0"/>
          </a:p>
          <a:p>
            <a:r>
              <a:rPr lang="ja-JP" altLang="en-US" sz="2000" dirty="0"/>
              <a:t>地図確認</a:t>
            </a:r>
            <a:r>
              <a:rPr lang="en-US" altLang="ja-JP" sz="2000" dirty="0"/>
              <a:t>(tiff</a:t>
            </a:r>
            <a:r>
              <a:rPr lang="ja-JP" altLang="en-US" sz="2000" dirty="0"/>
              <a:t>ファイル確認</a:t>
            </a:r>
            <a:r>
              <a:rPr lang="en-US" altLang="ja-JP" sz="2000" dirty="0"/>
              <a:t>)</a:t>
            </a:r>
          </a:p>
          <a:p>
            <a:pPr marL="400050" lvl="1" indent="0">
              <a:buNone/>
            </a:pPr>
            <a:r>
              <a:rPr lang="en-US" altLang="ja-JP" sz="1600" dirty="0" smtClean="0">
                <a:latin typeface="ＭＳ ゴシック" panose="020B0609070205080204" pitchFamily="49" charset="-128"/>
                <a:ea typeface="ＭＳ ゴシック" panose="020B0609070205080204" pitchFamily="49" charset="-128"/>
              </a:rPr>
              <a:t>$ </a:t>
            </a:r>
            <a:r>
              <a:rPr lang="en-US" altLang="ja-JP" sz="1600" dirty="0" err="1" smtClean="0">
                <a:latin typeface="ＭＳ ゴシック" panose="020B0609070205080204" pitchFamily="49" charset="-128"/>
                <a:ea typeface="ＭＳ ゴシック" panose="020B0609070205080204" pitchFamily="49" charset="-128"/>
              </a:rPr>
              <a:t>roscd</a:t>
            </a:r>
            <a:r>
              <a:rPr lang="en-US" altLang="ja-JP" sz="1600" dirty="0" smtClean="0">
                <a:latin typeface="ＭＳ ゴシック" panose="020B0609070205080204" pitchFamily="49" charset="-128"/>
                <a:ea typeface="ＭＳ ゴシック" panose="020B0609070205080204" pitchFamily="49" charset="-128"/>
              </a:rPr>
              <a:t> </a:t>
            </a:r>
            <a:r>
              <a:rPr lang="en-US" altLang="ja-JP" sz="1600" dirty="0" err="1">
                <a:solidFill>
                  <a:srgbClr val="0070C0"/>
                </a:solidFill>
                <a:latin typeface="ＭＳ ゴシック" panose="020B0609070205080204" pitchFamily="49" charset="-128"/>
                <a:ea typeface="ＭＳ ゴシック" panose="020B0609070205080204" pitchFamily="49" charset="-128"/>
              </a:rPr>
              <a:t>hokuyo_test</a:t>
            </a:r>
            <a:endParaRPr lang="en-US" altLang="ja-JP" sz="1600" dirty="0">
              <a:solidFill>
                <a:srgbClr val="0070C0"/>
              </a:solidFill>
              <a:latin typeface="ＭＳ ゴシック" panose="020B0609070205080204" pitchFamily="49" charset="-128"/>
              <a:ea typeface="ＭＳ ゴシック" panose="020B0609070205080204" pitchFamily="49" charset="-128"/>
            </a:endParaRPr>
          </a:p>
          <a:p>
            <a:pPr marL="400050" lvl="1" indent="0">
              <a:buNone/>
            </a:pPr>
            <a:r>
              <a:rPr lang="en-US" altLang="ja-JP" sz="1600" dirty="0" smtClean="0">
                <a:latin typeface="ＭＳ ゴシック" panose="020B0609070205080204" pitchFamily="49" charset="-128"/>
                <a:ea typeface="ＭＳ ゴシック" panose="020B0609070205080204" pitchFamily="49" charset="-128"/>
              </a:rPr>
              <a:t>$ </a:t>
            </a:r>
            <a:r>
              <a:rPr lang="en-US" altLang="ja-JP" sz="1600" dirty="0" err="1" smtClean="0">
                <a:latin typeface="ＭＳ ゴシック" panose="020B0609070205080204" pitchFamily="49" charset="-128"/>
                <a:ea typeface="ＭＳ ゴシック" panose="020B0609070205080204" pitchFamily="49" charset="-128"/>
              </a:rPr>
              <a:t>eog</a:t>
            </a:r>
            <a:r>
              <a:rPr lang="en-US" altLang="ja-JP" sz="1600" dirty="0" smtClean="0">
                <a:latin typeface="ＭＳ ゴシック" panose="020B0609070205080204" pitchFamily="49" charset="-128"/>
                <a:ea typeface="ＭＳ ゴシック" panose="020B0609070205080204" pitchFamily="49" charset="-128"/>
              </a:rPr>
              <a:t> maps/</a:t>
            </a:r>
            <a:r>
              <a:rPr lang="en-US" altLang="ja-JP" sz="1600" dirty="0" err="1" smtClean="0">
                <a:latin typeface="ＭＳ ゴシック" panose="020B0609070205080204" pitchFamily="49" charset="-128"/>
                <a:ea typeface="ＭＳ ゴシック" panose="020B0609070205080204" pitchFamily="49" charset="-128"/>
              </a:rPr>
              <a:t>hector_slam_map</a:t>
            </a:r>
            <a:r>
              <a:rPr lang="en-US" altLang="ja-JP" sz="1600" dirty="0" smtClean="0">
                <a:latin typeface="ＭＳ ゴシック" panose="020B0609070205080204" pitchFamily="49" charset="-128"/>
                <a:ea typeface="ＭＳ ゴシック" panose="020B0609070205080204" pitchFamily="49" charset="-128"/>
              </a:rPr>
              <a:t>_</a:t>
            </a:r>
            <a:r>
              <a:rPr lang="en-US" altLang="ja-JP" sz="1600" i="1" dirty="0" smtClean="0">
                <a:latin typeface="ＭＳ ゴシック" panose="020B0609070205080204" pitchFamily="49" charset="-128"/>
                <a:ea typeface="ＭＳ ゴシック" panose="020B0609070205080204" pitchFamily="49" charset="-128"/>
              </a:rPr>
              <a:t>{</a:t>
            </a:r>
            <a:r>
              <a:rPr lang="ja-JP" altLang="en-US" sz="1600" i="1" dirty="0" smtClean="0">
                <a:latin typeface="ＭＳ ゴシック" panose="020B0609070205080204" pitchFamily="49" charset="-128"/>
                <a:ea typeface="ＭＳ ゴシック" panose="020B0609070205080204" pitchFamily="49" charset="-128"/>
              </a:rPr>
              <a:t>時刻</a:t>
            </a:r>
            <a:r>
              <a:rPr lang="en-US" altLang="ja-JP" sz="1600" i="1" dirty="0" smtClean="0">
                <a:latin typeface="ＭＳ ゴシック" panose="020B0609070205080204" pitchFamily="49" charset="-128"/>
                <a:ea typeface="ＭＳ ゴシック" panose="020B0609070205080204" pitchFamily="49" charset="-128"/>
              </a:rPr>
              <a:t>}</a:t>
            </a:r>
            <a:r>
              <a:rPr lang="en-US" altLang="ja-JP" sz="1600" dirty="0" smtClean="0">
                <a:latin typeface="ＭＳ ゴシック" panose="020B0609070205080204" pitchFamily="49" charset="-128"/>
                <a:ea typeface="ＭＳ ゴシック" panose="020B0609070205080204" pitchFamily="49" charset="-128"/>
              </a:rPr>
              <a:t>.</a:t>
            </a:r>
            <a:r>
              <a:rPr lang="en-US" altLang="ja-JP" sz="1600" dirty="0" err="1" smtClean="0">
                <a:latin typeface="ＭＳ ゴシック" panose="020B0609070205080204" pitchFamily="49" charset="-128"/>
                <a:ea typeface="ＭＳ ゴシック" panose="020B0609070205080204" pitchFamily="49" charset="-128"/>
              </a:rPr>
              <a:t>tif</a:t>
            </a:r>
            <a:endParaRPr lang="en-US" altLang="ja-JP" sz="1600" dirty="0">
              <a:latin typeface="ＭＳ ゴシック" panose="020B0609070205080204" pitchFamily="49" charset="-128"/>
              <a:ea typeface="ＭＳ ゴシック" panose="020B0609070205080204" pitchFamily="49" charset="-128"/>
            </a:endParaRPr>
          </a:p>
          <a:p>
            <a:endParaRPr lang="en-US" altLang="ja-JP" sz="2000" dirty="0"/>
          </a:p>
          <a:p>
            <a:endParaRPr lang="ja-JP" altLang="en-US" sz="2000" dirty="0" smtClean="0"/>
          </a:p>
          <a:p>
            <a:pPr marL="285750"/>
            <a:endParaRPr lang="en-US" altLang="ja-JP" sz="2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30</a:t>
            </a:fld>
            <a:endParaRPr lang="ja-JP" altLang="en-US">
              <a:solidFill>
                <a:srgbClr val="898989"/>
              </a:solidFill>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6800" y="2708725"/>
            <a:ext cx="3300000" cy="3600000"/>
          </a:xfrm>
          <a:prstGeom prst="rect">
            <a:avLst/>
          </a:prstGeom>
          <a:ln>
            <a:solidFill>
              <a:schemeClr val="tx1"/>
            </a:solidFill>
          </a:ln>
        </p:spPr>
      </p:pic>
    </p:spTree>
    <p:extLst>
      <p:ext uri="{BB962C8B-B14F-4D97-AF65-F5344CB8AC3E}">
        <p14:creationId xmlns:p14="http://schemas.microsoft.com/office/powerpoint/2010/main" val="833125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852936"/>
            <a:ext cx="8229600" cy="850900"/>
          </a:xfrm>
        </p:spPr>
        <p:txBody>
          <a:bodyPr/>
          <a:lstStyle/>
          <a:p>
            <a:r>
              <a:rPr lang="ja-JP" altLang="en-US" sz="4000" dirty="0" smtClean="0"/>
              <a:t>以上</a:t>
            </a:r>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31</a:t>
            </a:fld>
            <a:endParaRPr lang="ja-JP" altLang="en-US">
              <a:solidFill>
                <a:srgbClr val="898989"/>
              </a:solidFill>
            </a:endParaRPr>
          </a:p>
        </p:txBody>
      </p:sp>
    </p:spTree>
    <p:extLst>
      <p:ext uri="{BB962C8B-B14F-4D97-AF65-F5344CB8AC3E}">
        <p14:creationId xmlns:p14="http://schemas.microsoft.com/office/powerpoint/2010/main" val="308315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4000" dirty="0" smtClean="0"/>
              <a:t>ROS</a:t>
            </a:r>
            <a:r>
              <a:rPr lang="ja-JP" altLang="en-US" sz="4000" dirty="0" smtClean="0"/>
              <a:t>とは </a:t>
            </a:r>
            <a:r>
              <a:rPr lang="en-US" altLang="ja-JP" sz="4000" dirty="0" smtClean="0"/>
              <a:t>(1/2)</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en-US" altLang="ja-JP" sz="2400" dirty="0"/>
              <a:t>ROS(Robot Operating System</a:t>
            </a:r>
            <a:r>
              <a:rPr lang="en-US" altLang="ja-JP" sz="2400" dirty="0" smtClean="0"/>
              <a:t>)</a:t>
            </a:r>
          </a:p>
          <a:p>
            <a:r>
              <a:rPr lang="ja-JP" altLang="en-US" sz="2400" dirty="0" smtClean="0"/>
              <a:t>ロボットソフトウェア</a:t>
            </a:r>
            <a:r>
              <a:rPr lang="ja-JP" altLang="en-US" sz="2400" dirty="0"/>
              <a:t>開発のための</a:t>
            </a:r>
            <a:r>
              <a:rPr lang="ja-JP" altLang="en-US" sz="2400" dirty="0" smtClean="0"/>
              <a:t>ソフトウェアフレームワーク</a:t>
            </a:r>
            <a:endParaRPr lang="en-US" altLang="ja-JP" sz="2400" dirty="0" smtClean="0"/>
          </a:p>
          <a:p>
            <a:pPr lvl="1"/>
            <a:r>
              <a:rPr lang="ja-JP" altLang="en-US" sz="2000" dirty="0" smtClean="0"/>
              <a:t>以下の機能を提供するメタ</a:t>
            </a:r>
            <a:r>
              <a:rPr lang="en-US" altLang="ja-JP" sz="2000" dirty="0" smtClean="0"/>
              <a:t>-</a:t>
            </a:r>
            <a:r>
              <a:rPr lang="ja-JP" altLang="en-US" sz="2000" dirty="0" smtClean="0"/>
              <a:t>オペレーティングシステム</a:t>
            </a:r>
          </a:p>
          <a:p>
            <a:pPr lvl="2"/>
            <a:r>
              <a:rPr lang="ja-JP" altLang="en-US" sz="1800" dirty="0" smtClean="0"/>
              <a:t>ハードウェア抽象化</a:t>
            </a:r>
            <a:endParaRPr lang="en-US" altLang="ja-JP" sz="1800" dirty="0" smtClean="0"/>
          </a:p>
          <a:p>
            <a:pPr lvl="2"/>
            <a:r>
              <a:rPr lang="ja-JP" altLang="en-US" sz="1800" dirty="0" smtClean="0"/>
              <a:t>低レベルデバイス制御</a:t>
            </a:r>
            <a:endParaRPr lang="en-US" altLang="ja-JP" sz="1800" dirty="0" smtClean="0"/>
          </a:p>
          <a:p>
            <a:pPr lvl="2"/>
            <a:r>
              <a:rPr lang="ja-JP" altLang="en-US" sz="1800" dirty="0" smtClean="0"/>
              <a:t>よく使われる機能の実装</a:t>
            </a:r>
            <a:endParaRPr lang="en-US" altLang="ja-JP" sz="1800" dirty="0" smtClean="0"/>
          </a:p>
          <a:p>
            <a:pPr lvl="2"/>
            <a:r>
              <a:rPr lang="ja-JP" altLang="en-US" sz="1800" dirty="0" smtClean="0"/>
              <a:t>プロセス間通信</a:t>
            </a:r>
            <a:endParaRPr lang="en-US" altLang="ja-JP" sz="1800" dirty="0" smtClean="0"/>
          </a:p>
          <a:p>
            <a:pPr lvl="2"/>
            <a:r>
              <a:rPr lang="ja-JP" altLang="en-US" sz="1800" dirty="0" smtClean="0"/>
              <a:t>パッケージ管理</a:t>
            </a:r>
            <a:endParaRPr lang="en-US" altLang="ja-JP" sz="1800" dirty="0" smtClean="0"/>
          </a:p>
          <a:p>
            <a:r>
              <a:rPr lang="ja-JP" altLang="en-US" sz="2400" dirty="0" smtClean="0"/>
              <a:t>再利用</a:t>
            </a:r>
            <a:r>
              <a:rPr lang="en-US" altLang="ja-JP" sz="2400" dirty="0"/>
              <a:t>(reuse)</a:t>
            </a:r>
            <a:r>
              <a:rPr lang="ja-JP" altLang="en-US" sz="2400" dirty="0" err="1"/>
              <a:t>、</a:t>
            </a:r>
            <a:r>
              <a:rPr lang="ja-JP" altLang="en-US" sz="2400" dirty="0"/>
              <a:t>共有</a:t>
            </a:r>
            <a:r>
              <a:rPr lang="en-US" altLang="ja-JP" sz="2400" dirty="0"/>
              <a:t>(sharing)</a:t>
            </a:r>
            <a:r>
              <a:rPr lang="ja-JP" altLang="en-US" sz="2400" dirty="0" err="1"/>
              <a:t>、</a:t>
            </a:r>
            <a:r>
              <a:rPr lang="ja-JP" altLang="en-US" sz="2400" dirty="0"/>
              <a:t>連携</a:t>
            </a:r>
            <a:r>
              <a:rPr lang="en-US" altLang="ja-JP" sz="2400" dirty="0"/>
              <a:t>(collaboration)</a:t>
            </a:r>
            <a:r>
              <a:rPr lang="ja-JP" altLang="en-US" sz="2400" dirty="0"/>
              <a:t>を</a:t>
            </a:r>
            <a:r>
              <a:rPr lang="ja-JP" altLang="en-US" sz="2400" dirty="0" smtClean="0"/>
              <a:t>促進</a:t>
            </a:r>
            <a:endParaRPr lang="ja-JP" altLang="en-US" sz="2400" dirty="0"/>
          </a:p>
          <a:p>
            <a:r>
              <a:rPr lang="en-US" altLang="ja-JP" sz="2400" dirty="0" smtClean="0"/>
              <a:t>ROS</a:t>
            </a:r>
            <a:r>
              <a:rPr lang="ja-JP" altLang="en-US" sz="2400" dirty="0" smtClean="0"/>
              <a:t>のコア部分</a:t>
            </a:r>
            <a:endParaRPr lang="en-US" altLang="ja-JP" sz="2400" dirty="0" smtClean="0"/>
          </a:p>
          <a:p>
            <a:pPr lvl="1"/>
            <a:r>
              <a:rPr lang="en-US" altLang="ja-JP" sz="2000" dirty="0" smtClean="0"/>
              <a:t>Willow </a:t>
            </a:r>
            <a:r>
              <a:rPr lang="en-US" altLang="ja-JP" sz="2000" dirty="0"/>
              <a:t>Garage </a:t>
            </a:r>
            <a:r>
              <a:rPr lang="ja-JP" altLang="en-US" sz="2000" dirty="0"/>
              <a:t>社が</a:t>
            </a:r>
            <a:r>
              <a:rPr lang="ja-JP" altLang="en-US" sz="2000" dirty="0" smtClean="0"/>
              <a:t>開発</a:t>
            </a:r>
            <a:endParaRPr lang="en-US" altLang="ja-JP" sz="2000" dirty="0" smtClean="0"/>
          </a:p>
          <a:p>
            <a:pPr lvl="1"/>
            <a:r>
              <a:rPr lang="en-US" altLang="ja-JP" sz="2000" dirty="0" smtClean="0"/>
              <a:t>BSD</a:t>
            </a:r>
            <a:r>
              <a:rPr lang="ja-JP" altLang="en-US" sz="2000" dirty="0" smtClean="0"/>
              <a:t>ライセンス</a:t>
            </a:r>
            <a:r>
              <a:rPr lang="en-US" altLang="ja-JP" sz="2000" dirty="0" smtClean="0"/>
              <a:t>(</a:t>
            </a:r>
            <a:r>
              <a:rPr lang="ja-JP" altLang="en-US" sz="2000" dirty="0" smtClean="0"/>
              <a:t>オープンソース</a:t>
            </a:r>
            <a:r>
              <a:rPr lang="en-US" altLang="ja-JP" sz="2000" dirty="0" smtClean="0"/>
              <a:t>)</a:t>
            </a:r>
          </a:p>
          <a:p>
            <a:pPr lvl="2"/>
            <a:r>
              <a:rPr lang="ja-JP" altLang="en-US" sz="1600" dirty="0" smtClean="0"/>
              <a:t>各モジュールも</a:t>
            </a:r>
            <a:r>
              <a:rPr lang="en-US" altLang="ja-JP" sz="1600" dirty="0"/>
              <a:t>BSD</a:t>
            </a:r>
            <a:r>
              <a:rPr lang="ja-JP" altLang="en-US" sz="1600" dirty="0" smtClean="0"/>
              <a:t>ライセンス推奨</a:t>
            </a:r>
            <a:endParaRPr lang="ja-JP" altLang="en-US" sz="24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3</a:t>
            </a:fld>
            <a:endParaRPr lang="ja-JP" altLang="en-US">
              <a:solidFill>
                <a:srgbClr val="898989"/>
              </a:solidFill>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797152"/>
            <a:ext cx="1066800" cy="581025"/>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403" y="2564904"/>
            <a:ext cx="3225397" cy="926984"/>
          </a:xfrm>
          <a:prstGeom prst="rect">
            <a:avLst/>
          </a:prstGeom>
        </p:spPr>
      </p:pic>
    </p:spTree>
    <p:extLst>
      <p:ext uri="{BB962C8B-B14F-4D97-AF65-F5344CB8AC3E}">
        <p14:creationId xmlns:p14="http://schemas.microsoft.com/office/powerpoint/2010/main" val="114670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4000" dirty="0" smtClean="0"/>
              <a:t>ROS</a:t>
            </a:r>
            <a:r>
              <a:rPr lang="ja-JP" altLang="en-US" sz="4000" dirty="0" smtClean="0"/>
              <a:t>とは </a:t>
            </a:r>
            <a:r>
              <a:rPr lang="en-US" altLang="ja-JP" sz="4000" dirty="0" smtClean="0"/>
              <a:t>(2/2)</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en-US" altLang="ja-JP" sz="2400" dirty="0" smtClean="0"/>
              <a:t>Wiki</a:t>
            </a:r>
            <a:r>
              <a:rPr lang="ja-JP" altLang="en-US" sz="2400" dirty="0"/>
              <a:t>ページが</a:t>
            </a:r>
            <a:r>
              <a:rPr lang="ja-JP" altLang="en-US" sz="2400" dirty="0" smtClean="0"/>
              <a:t>充実</a:t>
            </a:r>
            <a:endParaRPr lang="ja-JP" altLang="en-US" sz="2400" dirty="0"/>
          </a:p>
          <a:p>
            <a:pPr lvl="1"/>
            <a:r>
              <a:rPr lang="en-US" altLang="ja-JP" sz="2000" dirty="0">
                <a:hlinkClick r:id="rId2"/>
              </a:rPr>
              <a:t>http://wiki.ros.org/</a:t>
            </a:r>
            <a:endParaRPr lang="en-US" altLang="ja-JP" sz="2000" dirty="0"/>
          </a:p>
          <a:p>
            <a:pPr lvl="1"/>
            <a:r>
              <a:rPr lang="en-US" altLang="ja-JP" sz="2000" dirty="0" smtClean="0">
                <a:hlinkClick r:id="rId3"/>
              </a:rPr>
              <a:t>http://wiki.ros.org/ja/</a:t>
            </a:r>
            <a:endParaRPr lang="en-US" altLang="ja-JP" sz="2000" dirty="0"/>
          </a:p>
          <a:p>
            <a:r>
              <a:rPr lang="ja-JP" altLang="en-US" sz="2400" dirty="0" smtClean="0"/>
              <a:t>リリースバージョン</a:t>
            </a:r>
            <a:endParaRPr lang="en-US" altLang="ja-JP" sz="2400" dirty="0" smtClean="0"/>
          </a:p>
          <a:p>
            <a:pPr lvl="1"/>
            <a:r>
              <a:rPr lang="en-US" altLang="ja-JP" sz="2000" dirty="0" smtClean="0"/>
              <a:t>Groovy Galapagos</a:t>
            </a:r>
            <a:r>
              <a:rPr lang="ja-JP" altLang="en-US" sz="2000" dirty="0" smtClean="0"/>
              <a:t> </a:t>
            </a:r>
            <a:r>
              <a:rPr lang="en-US" altLang="ja-JP" sz="2000" dirty="0" smtClean="0"/>
              <a:t>(2012</a:t>
            </a:r>
            <a:r>
              <a:rPr lang="ja-JP" altLang="en-US" sz="2000" dirty="0" smtClean="0"/>
              <a:t>年</a:t>
            </a:r>
            <a:r>
              <a:rPr lang="en-US" altLang="ja-JP" sz="2000" dirty="0" smtClean="0"/>
              <a:t>12</a:t>
            </a:r>
            <a:r>
              <a:rPr lang="ja-JP" altLang="en-US" sz="2000" dirty="0" smtClean="0"/>
              <a:t>月</a:t>
            </a:r>
            <a:r>
              <a:rPr lang="en-US" altLang="ja-JP" sz="2000" dirty="0" smtClean="0"/>
              <a:t>)</a:t>
            </a:r>
          </a:p>
          <a:p>
            <a:pPr lvl="1"/>
            <a:r>
              <a:rPr lang="en-US" altLang="ja-JP" sz="2000" b="1" dirty="0" smtClean="0">
                <a:effectLst>
                  <a:outerShdw blurRad="38100" dist="38100" dir="2700000" algn="tl">
                    <a:srgbClr val="000000">
                      <a:alpha val="43137"/>
                    </a:srgbClr>
                  </a:outerShdw>
                </a:effectLst>
              </a:rPr>
              <a:t>Hydro Medusa</a:t>
            </a:r>
            <a:r>
              <a:rPr lang="ja-JP" altLang="en-US" sz="2000" b="1" dirty="0" smtClean="0">
                <a:effectLst>
                  <a:outerShdw blurRad="38100" dist="38100" dir="2700000" algn="tl">
                    <a:srgbClr val="000000">
                      <a:alpha val="43137"/>
                    </a:srgbClr>
                  </a:outerShdw>
                </a:effectLst>
              </a:rPr>
              <a:t> </a:t>
            </a:r>
            <a:r>
              <a:rPr lang="en-US" altLang="ja-JP" sz="2000" b="1" dirty="0" smtClean="0">
                <a:effectLst>
                  <a:outerShdw blurRad="38100" dist="38100" dir="2700000" algn="tl">
                    <a:srgbClr val="000000">
                      <a:alpha val="43137"/>
                    </a:srgbClr>
                  </a:outerShdw>
                </a:effectLst>
              </a:rPr>
              <a:t>(2013</a:t>
            </a:r>
            <a:r>
              <a:rPr lang="ja-JP" altLang="en-US" sz="2000" b="1" dirty="0" smtClean="0">
                <a:effectLst>
                  <a:outerShdw blurRad="38100" dist="38100" dir="2700000" algn="tl">
                    <a:srgbClr val="000000">
                      <a:alpha val="43137"/>
                    </a:srgbClr>
                  </a:outerShdw>
                </a:effectLst>
              </a:rPr>
              <a:t>年</a:t>
            </a:r>
            <a:r>
              <a:rPr lang="en-US" altLang="ja-JP" sz="2000" b="1" dirty="0" smtClean="0">
                <a:effectLst>
                  <a:outerShdw blurRad="38100" dist="38100" dir="2700000" algn="tl">
                    <a:srgbClr val="000000">
                      <a:alpha val="43137"/>
                    </a:srgbClr>
                  </a:outerShdw>
                </a:effectLst>
              </a:rPr>
              <a:t>9</a:t>
            </a:r>
            <a:r>
              <a:rPr lang="ja-JP" altLang="en-US" sz="2000" b="1" dirty="0" smtClean="0">
                <a:effectLst>
                  <a:outerShdw blurRad="38100" dist="38100" dir="2700000" algn="tl">
                    <a:srgbClr val="000000">
                      <a:alpha val="43137"/>
                    </a:srgbClr>
                  </a:outerShdw>
                </a:effectLst>
              </a:rPr>
              <a:t>月</a:t>
            </a:r>
            <a:r>
              <a:rPr lang="en-US" altLang="ja-JP" sz="2000" b="1" dirty="0" smtClean="0">
                <a:effectLst>
                  <a:outerShdw blurRad="38100" dist="38100" dir="2700000" algn="tl">
                    <a:srgbClr val="000000">
                      <a:alpha val="43137"/>
                    </a:srgbClr>
                  </a:outerShdw>
                </a:effectLst>
              </a:rPr>
              <a:t>)</a:t>
            </a:r>
            <a:endParaRPr lang="en-US" altLang="ja-JP" sz="2000" b="1" dirty="0" smtClean="0">
              <a:solidFill>
                <a:srgbClr val="FF0000"/>
              </a:solidFill>
              <a:effectLst>
                <a:outerShdw blurRad="38100" dist="38100" dir="2700000" algn="tl">
                  <a:srgbClr val="000000">
                    <a:alpha val="43137"/>
                  </a:srgbClr>
                </a:outerShdw>
              </a:effectLst>
            </a:endParaRPr>
          </a:p>
          <a:p>
            <a:pPr lvl="1"/>
            <a:r>
              <a:rPr lang="en-US" altLang="ja-JP" sz="2000" dirty="0" smtClean="0"/>
              <a:t>Indigo Igloo (2014</a:t>
            </a:r>
            <a:r>
              <a:rPr lang="ja-JP" altLang="en-US" sz="2000" dirty="0" smtClean="0"/>
              <a:t>年</a:t>
            </a:r>
            <a:r>
              <a:rPr lang="en-US" altLang="ja-JP" sz="2000" dirty="0" smtClean="0"/>
              <a:t>5</a:t>
            </a:r>
            <a:r>
              <a:rPr lang="ja-JP" altLang="en-US" sz="2000" dirty="0" smtClean="0"/>
              <a:t>月リリース予定</a:t>
            </a:r>
            <a:r>
              <a:rPr lang="en-US" altLang="ja-JP" sz="2000" dirty="0" smtClean="0"/>
              <a:t>)</a:t>
            </a:r>
          </a:p>
          <a:p>
            <a:r>
              <a:rPr lang="ja-JP" altLang="en-US" sz="2400" dirty="0" smtClean="0"/>
              <a:t>動作確認されているプラットホーム</a:t>
            </a:r>
            <a:endParaRPr lang="en-US" altLang="ja-JP" sz="2400" dirty="0" smtClean="0"/>
          </a:p>
          <a:p>
            <a:pPr lvl="1"/>
            <a:r>
              <a:rPr lang="en-US" altLang="ja-JP" sz="2000" b="1" dirty="0" smtClean="0">
                <a:effectLst>
                  <a:outerShdw blurRad="38100" dist="38100" dir="2700000" algn="tl">
                    <a:srgbClr val="000000">
                      <a:alpha val="43137"/>
                    </a:srgbClr>
                  </a:outerShdw>
                </a:effectLst>
              </a:rPr>
              <a:t>Ubuntu</a:t>
            </a:r>
            <a:r>
              <a:rPr lang="ja-JP" altLang="en-US" sz="2000" dirty="0" smtClean="0"/>
              <a:t>  （ここでは </a:t>
            </a:r>
            <a:r>
              <a:rPr lang="en-US" altLang="ja-JP" sz="2000" b="1" dirty="0" smtClean="0">
                <a:effectLst>
                  <a:outerShdw blurRad="38100" dist="38100" dir="2700000" algn="tl">
                    <a:srgbClr val="000000">
                      <a:alpha val="43137"/>
                    </a:srgbClr>
                  </a:outerShdw>
                </a:effectLst>
              </a:rPr>
              <a:t>13.04 </a:t>
            </a:r>
            <a:r>
              <a:rPr lang="ja-JP" altLang="en-US" sz="2000" dirty="0" smtClean="0"/>
              <a:t>を使用</a:t>
            </a:r>
            <a:r>
              <a:rPr lang="en-US" altLang="ja-JP" sz="2000" dirty="0" smtClean="0"/>
              <a:t>)</a:t>
            </a:r>
          </a:p>
          <a:p>
            <a:pPr lvl="1"/>
            <a:r>
              <a:rPr lang="en-US" altLang="ja-JP" sz="2000" dirty="0" smtClean="0"/>
              <a:t>Mac </a:t>
            </a:r>
            <a:r>
              <a:rPr lang="en-US" altLang="ja-JP" sz="2000" dirty="0"/>
              <a:t>OS </a:t>
            </a:r>
            <a:r>
              <a:rPr lang="en-US" altLang="ja-JP" sz="2000" dirty="0" smtClean="0"/>
              <a:t>X</a:t>
            </a:r>
            <a:endParaRPr lang="ja-JP" altLang="en-US" sz="2000" dirty="0"/>
          </a:p>
          <a:p>
            <a:r>
              <a:rPr lang="ja-JP" altLang="en-US" sz="2400" dirty="0"/>
              <a:t>プログラミング言語の</a:t>
            </a:r>
            <a:r>
              <a:rPr lang="ja-JP" altLang="en-US" sz="2400" dirty="0" smtClean="0"/>
              <a:t>サポート</a:t>
            </a:r>
            <a:endParaRPr lang="en-US" altLang="ja-JP" sz="2400" dirty="0" smtClean="0"/>
          </a:p>
          <a:p>
            <a:pPr lvl="1"/>
            <a:r>
              <a:rPr lang="en-US" altLang="ja-JP" sz="2000" b="1" dirty="0" smtClean="0">
                <a:effectLst>
                  <a:outerShdw blurRad="38100" dist="38100" dir="2700000" algn="tl">
                    <a:srgbClr val="000000">
                      <a:alpha val="43137"/>
                    </a:srgbClr>
                  </a:outerShdw>
                </a:effectLst>
              </a:rPr>
              <a:t>C++, Python</a:t>
            </a:r>
          </a:p>
          <a:p>
            <a:pPr lvl="1"/>
            <a:r>
              <a:rPr lang="en-US" altLang="ja-JP" sz="2000" dirty="0" smtClean="0"/>
              <a:t>Java </a:t>
            </a:r>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4</a:t>
            </a:fld>
            <a:endParaRPr lang="ja-JP" altLang="en-US">
              <a:solidFill>
                <a:srgbClr val="898989"/>
              </a:solidFill>
            </a:endParaRPr>
          </a:p>
        </p:txBody>
      </p:sp>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6800" y="2246949"/>
            <a:ext cx="2880000" cy="3083240"/>
          </a:xfrm>
          <a:prstGeom prst="rect">
            <a:avLst/>
          </a:prstGeom>
        </p:spPr>
      </p:pic>
    </p:spTree>
    <p:extLst>
      <p:ext uri="{BB962C8B-B14F-4D97-AF65-F5344CB8AC3E}">
        <p14:creationId xmlns:p14="http://schemas.microsoft.com/office/powerpoint/2010/main" val="312881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ROS</a:t>
            </a:r>
            <a:r>
              <a:rPr lang="ja-JP" altLang="en-US" dirty="0" smtClean="0"/>
              <a:t>概略</a:t>
            </a:r>
            <a:endParaRPr lang="en-US" altLang="ja-JP" dirty="0" smtClean="0"/>
          </a:p>
          <a:p>
            <a:pPr lvl="1"/>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とは</a:t>
            </a:r>
            <a:endParaRPr lang="en-US" altLang="ja-JP" dirty="0" smtClean="0">
              <a:solidFill>
                <a:schemeClr val="tx1">
                  <a:lumMod val="50000"/>
                  <a:lumOff val="50000"/>
                </a:schemeClr>
              </a:solidFill>
            </a:endParaRPr>
          </a:p>
          <a:p>
            <a:pPr lvl="1"/>
            <a:r>
              <a:rPr lang="en-US" altLang="ja-JP" dirty="0" smtClean="0"/>
              <a:t>ROS</a:t>
            </a:r>
            <a:r>
              <a:rPr lang="ja-JP" altLang="en-US" dirty="0" smtClean="0"/>
              <a:t>の概念</a:t>
            </a:r>
            <a:endParaRPr lang="en-US" altLang="ja-JP" dirty="0" smtClean="0"/>
          </a:p>
          <a:p>
            <a:pPr lvl="1"/>
            <a:r>
              <a:rPr lang="ja-JP" altLang="en-US" dirty="0" smtClean="0">
                <a:solidFill>
                  <a:schemeClr val="tx1">
                    <a:lumMod val="50000"/>
                    <a:lumOff val="50000"/>
                  </a:schemeClr>
                </a:solidFill>
              </a:rPr>
              <a:t>ソフトウェア</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ハードウェア</a:t>
            </a:r>
            <a:endParaRPr lang="en-US" altLang="ja-JP" dirty="0" smtClean="0">
              <a:solidFill>
                <a:schemeClr val="tx1">
                  <a:lumMod val="50000"/>
                  <a:lumOff val="50000"/>
                </a:schemeClr>
              </a:solidFill>
            </a:endParaRPr>
          </a:p>
          <a:p>
            <a:r>
              <a:rPr lang="en-US" altLang="ja-JP" dirty="0" smtClean="0">
                <a:solidFill>
                  <a:schemeClr val="tx1">
                    <a:lumMod val="50000"/>
                    <a:lumOff val="50000"/>
                  </a:schemeClr>
                </a:solidFill>
              </a:rPr>
              <a:t>ROS</a:t>
            </a:r>
            <a:r>
              <a:rPr lang="ja-JP" altLang="en-US" dirty="0" smtClean="0">
                <a:solidFill>
                  <a:schemeClr val="tx1">
                    <a:lumMod val="50000"/>
                    <a:lumOff val="50000"/>
                  </a:schemeClr>
                </a:solidFill>
              </a:rPr>
              <a:t>使用方法</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インストール</a:t>
            </a:r>
            <a:endParaRPr lang="en-US" altLang="ja-JP" dirty="0" smtClean="0">
              <a:solidFill>
                <a:schemeClr val="tx1">
                  <a:lumMod val="50000"/>
                  <a:lumOff val="50000"/>
                </a:schemeClr>
              </a:solidFill>
            </a:endParaRPr>
          </a:p>
          <a:p>
            <a:pPr lvl="1"/>
            <a:r>
              <a:rPr lang="ja-JP" altLang="en-US" dirty="0" smtClean="0">
                <a:solidFill>
                  <a:schemeClr val="tx1">
                    <a:lumMod val="50000"/>
                    <a:lumOff val="50000"/>
                  </a:schemeClr>
                </a:solidFill>
              </a:rPr>
              <a:t>チュートリアル</a:t>
            </a:r>
            <a:endParaRPr lang="en-US" altLang="ja-JP" dirty="0" smtClean="0">
              <a:solidFill>
                <a:schemeClr val="tx1">
                  <a:lumMod val="50000"/>
                  <a:lumOff val="50000"/>
                </a:schemeClr>
              </a:solidFill>
            </a:endParaRPr>
          </a:p>
          <a:p>
            <a:r>
              <a:rPr lang="ja-JP" altLang="en-US" dirty="0" smtClean="0">
                <a:solidFill>
                  <a:schemeClr val="tx1">
                    <a:lumMod val="50000"/>
                    <a:lumOff val="50000"/>
                  </a:schemeClr>
                </a:solidFill>
              </a:rPr>
              <a:t>例題</a:t>
            </a:r>
            <a:endParaRPr lang="en-US" altLang="ja-JP" dirty="0">
              <a:solidFill>
                <a:schemeClr val="tx1">
                  <a:lumMod val="50000"/>
                  <a:lumOff val="50000"/>
                </a:schemeClr>
              </a:solidFill>
            </a:endParaRPr>
          </a:p>
          <a:p>
            <a:pPr lvl="1"/>
            <a:endParaRPr lang="ja-JP" altLang="en-US"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5</a:t>
            </a:fld>
            <a:endParaRPr lang="ja-JP" altLang="en-US">
              <a:solidFill>
                <a:srgbClr val="898989"/>
              </a:solidFill>
            </a:endParaRPr>
          </a:p>
        </p:txBody>
      </p:sp>
    </p:spTree>
    <p:extLst>
      <p:ext uri="{BB962C8B-B14F-4D97-AF65-F5344CB8AC3E}">
        <p14:creationId xmlns:p14="http://schemas.microsoft.com/office/powerpoint/2010/main" val="379679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4000" dirty="0" smtClean="0"/>
              <a:t>ROS</a:t>
            </a:r>
            <a:r>
              <a:rPr lang="ja-JP" altLang="en-US" sz="4000" dirty="0" smtClean="0"/>
              <a:t>の概念</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sz="2800" dirty="0" smtClean="0"/>
              <a:t>3</a:t>
            </a:r>
            <a:r>
              <a:rPr lang="ja-JP" altLang="en-US" sz="2800" dirty="0" err="1" smtClean="0"/>
              <a:t>つの</a:t>
            </a:r>
            <a:r>
              <a:rPr lang="ja-JP" altLang="en-US" sz="2800" dirty="0" smtClean="0"/>
              <a:t>概念</a:t>
            </a:r>
            <a:endParaRPr lang="en-US" altLang="ja-JP" sz="2800" dirty="0" smtClean="0"/>
          </a:p>
          <a:p>
            <a:pPr marL="0" indent="0">
              <a:buNone/>
            </a:pPr>
            <a:r>
              <a:rPr lang="en-US" altLang="ja-JP" sz="2800" dirty="0"/>
              <a:t>	</a:t>
            </a:r>
            <a:r>
              <a:rPr lang="en-US" altLang="ja-JP" sz="2800" dirty="0" smtClean="0">
                <a:hlinkClick r:id="rId2"/>
              </a:rPr>
              <a:t>http://wiki.ros.org/ROS/Concepts</a:t>
            </a:r>
            <a:endParaRPr lang="en-US" altLang="ja-JP" sz="2800" dirty="0" smtClean="0"/>
          </a:p>
          <a:p>
            <a:pPr lvl="1"/>
            <a:r>
              <a:rPr lang="ja-JP" altLang="en-US" sz="2400" dirty="0" smtClean="0"/>
              <a:t>ファイルシステムのレベル</a:t>
            </a:r>
            <a:endParaRPr lang="en-US" altLang="ja-JP" sz="2400" dirty="0" smtClean="0"/>
          </a:p>
          <a:p>
            <a:pPr lvl="2"/>
            <a:r>
              <a:rPr lang="ja-JP" altLang="en-US" sz="2000" dirty="0" smtClean="0"/>
              <a:t>パッケージ、メタパッケージ、パッケージマニフェスト、リポジトリ、メッセージ</a:t>
            </a:r>
            <a:r>
              <a:rPr lang="en-US" altLang="ja-JP" sz="2000" dirty="0" smtClean="0"/>
              <a:t>(</a:t>
            </a:r>
            <a:r>
              <a:rPr lang="en-US" altLang="ja-JP" sz="2000" dirty="0" err="1" smtClean="0"/>
              <a:t>msg</a:t>
            </a:r>
            <a:r>
              <a:rPr lang="en-US" altLang="ja-JP" sz="2000" dirty="0" smtClean="0"/>
              <a:t>)</a:t>
            </a:r>
            <a:r>
              <a:rPr lang="ja-JP" altLang="en-US" sz="2000" dirty="0" smtClean="0"/>
              <a:t>タイプ、サービス</a:t>
            </a:r>
            <a:r>
              <a:rPr lang="en-US" altLang="ja-JP" sz="2000" dirty="0" smtClean="0"/>
              <a:t>(</a:t>
            </a:r>
            <a:r>
              <a:rPr lang="en-US" altLang="ja-JP" sz="2000" dirty="0" err="1" smtClean="0"/>
              <a:t>srv</a:t>
            </a:r>
            <a:r>
              <a:rPr lang="en-US" altLang="ja-JP" sz="2000" dirty="0" smtClean="0"/>
              <a:t>)</a:t>
            </a:r>
            <a:r>
              <a:rPr lang="ja-JP" altLang="en-US" sz="2000" dirty="0" smtClean="0"/>
              <a:t>タイプ</a:t>
            </a:r>
            <a:endParaRPr lang="en-US" altLang="ja-JP" sz="2000" dirty="0" smtClean="0"/>
          </a:p>
          <a:p>
            <a:pPr lvl="1"/>
            <a:r>
              <a:rPr lang="ja-JP" altLang="en-US" sz="2400" dirty="0" smtClean="0"/>
              <a:t>コンピュテーショングラフのレベル</a:t>
            </a:r>
            <a:endParaRPr lang="en-US" altLang="ja-JP" sz="2400" dirty="0" smtClean="0"/>
          </a:p>
          <a:p>
            <a:pPr lvl="2"/>
            <a:r>
              <a:rPr lang="ja-JP" altLang="en-US" sz="2000" dirty="0" smtClean="0"/>
              <a:t>ノード、マスタ、パラメータサーバ、マスタ、メッセージ、トピック、サービス、バッグ</a:t>
            </a:r>
            <a:endParaRPr lang="en-US" altLang="ja-JP" sz="2000" dirty="0" smtClean="0"/>
          </a:p>
          <a:p>
            <a:pPr lvl="1"/>
            <a:r>
              <a:rPr lang="ja-JP" altLang="en-US" sz="2400" dirty="0" smtClean="0"/>
              <a:t>コミュニティのレベル</a:t>
            </a:r>
            <a:endParaRPr lang="en-US" altLang="ja-JP" sz="2400" dirty="0" smtClean="0"/>
          </a:p>
          <a:p>
            <a:pPr lvl="2"/>
            <a:r>
              <a:rPr lang="ja-JP" altLang="en-US" sz="2000" dirty="0" smtClean="0"/>
              <a:t>ディストリビューション、リポジトリ、</a:t>
            </a:r>
            <a:r>
              <a:rPr lang="en-US" altLang="ja-JP" sz="2000" dirty="0" smtClean="0"/>
              <a:t>The ROS Wiki</a:t>
            </a:r>
            <a:r>
              <a:rPr lang="ja-JP" altLang="en-US" sz="2000" dirty="0" err="1" smtClean="0"/>
              <a:t>、</a:t>
            </a:r>
            <a:r>
              <a:rPr lang="ja-JP" altLang="en-US" sz="2000" dirty="0" smtClean="0"/>
              <a:t>バグチケットシステム、メーリングリスト、</a:t>
            </a:r>
            <a:r>
              <a:rPr lang="en-US" altLang="ja-JP" sz="2000" dirty="0" smtClean="0"/>
              <a:t>ROS Answers</a:t>
            </a:r>
            <a:r>
              <a:rPr lang="ja-JP" altLang="en-US" sz="2000" dirty="0" err="1" smtClean="0"/>
              <a:t>、</a:t>
            </a:r>
            <a:r>
              <a:rPr lang="ja-JP" altLang="en-US" sz="2000" dirty="0" smtClean="0"/>
              <a:t>ブログ</a:t>
            </a:r>
            <a:endParaRPr lang="en-US" altLang="ja-JP" sz="2000" dirty="0" smtClean="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6</a:t>
            </a:fld>
            <a:endParaRPr lang="ja-JP" altLang="en-US">
              <a:solidFill>
                <a:srgbClr val="898989"/>
              </a:solidFill>
            </a:endParaRPr>
          </a:p>
        </p:txBody>
      </p:sp>
    </p:spTree>
    <p:extLst>
      <p:ext uri="{BB962C8B-B14F-4D97-AF65-F5344CB8AC3E}">
        <p14:creationId xmlns:p14="http://schemas.microsoft.com/office/powerpoint/2010/main" val="358143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3600" dirty="0"/>
              <a:t>ROS</a:t>
            </a:r>
            <a:r>
              <a:rPr lang="ja-JP" altLang="en-US" sz="3600" dirty="0"/>
              <a:t>の</a:t>
            </a:r>
            <a:r>
              <a:rPr lang="ja-JP" altLang="en-US" sz="3600" dirty="0" smtClean="0"/>
              <a:t>概念</a:t>
            </a:r>
            <a:r>
              <a:rPr lang="en-US" altLang="ja-JP" sz="3600" dirty="0" smtClean="0"/>
              <a:t>: </a:t>
            </a:r>
            <a:r>
              <a:rPr lang="ja-JP" altLang="en-US" sz="3600" dirty="0" smtClean="0"/>
              <a:t>ファイルシステム </a:t>
            </a:r>
            <a:r>
              <a:rPr lang="en-US" altLang="ja-JP" sz="3600" dirty="0" smtClean="0"/>
              <a:t>(1/2)</a:t>
            </a:r>
            <a:endParaRPr lang="ja-JP" altLang="en-US" sz="36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sz="2400" dirty="0" smtClean="0"/>
              <a:t>パッケージ</a:t>
            </a:r>
            <a:endParaRPr lang="ja-JP" altLang="en-US" sz="2400" dirty="0"/>
          </a:p>
          <a:p>
            <a:pPr marL="400050" lvl="1" indent="0">
              <a:buNone/>
            </a:pPr>
            <a:r>
              <a:rPr lang="en-US" altLang="ja-JP" sz="2000" dirty="0" smtClean="0"/>
              <a:t>	</a:t>
            </a:r>
            <a:r>
              <a:rPr lang="en-US" altLang="ja-JP" sz="2000" dirty="0" smtClean="0">
                <a:hlinkClick r:id="rId2"/>
              </a:rPr>
              <a:t>http://wiki.ros.org/Packages</a:t>
            </a:r>
            <a:endParaRPr lang="en-US" altLang="ja-JP" sz="2000" dirty="0" smtClean="0"/>
          </a:p>
          <a:p>
            <a:pPr lvl="1"/>
            <a:r>
              <a:rPr lang="en-US" altLang="ja-JP" sz="2000" dirty="0" smtClean="0"/>
              <a:t>ROS</a:t>
            </a:r>
            <a:r>
              <a:rPr lang="ja-JP" altLang="en-US" sz="2000" dirty="0"/>
              <a:t>を形成するソフトウェアの</a:t>
            </a:r>
            <a:r>
              <a:rPr lang="ja-JP" altLang="en-US" sz="2000" dirty="0" smtClean="0"/>
              <a:t>主となる単位</a:t>
            </a:r>
            <a:endParaRPr lang="en-US" altLang="ja-JP" sz="2000" dirty="0" smtClean="0"/>
          </a:p>
          <a:p>
            <a:pPr lvl="1"/>
            <a:r>
              <a:rPr lang="ja-JP" altLang="en-US" sz="2000" dirty="0" smtClean="0"/>
              <a:t>ランタイムプロセス</a:t>
            </a:r>
            <a:r>
              <a:rPr lang="en-US" altLang="ja-JP" sz="2000" dirty="0"/>
              <a:t>(</a:t>
            </a:r>
            <a:r>
              <a:rPr lang="ja-JP" altLang="en-US" sz="2000" dirty="0"/>
              <a:t>ノード</a:t>
            </a:r>
            <a:r>
              <a:rPr lang="en-US" altLang="ja-JP" sz="2000" dirty="0"/>
              <a:t>)</a:t>
            </a:r>
            <a:r>
              <a:rPr lang="ja-JP" altLang="en-US" sz="2000" dirty="0" err="1"/>
              <a:t>、</a:t>
            </a:r>
            <a:r>
              <a:rPr lang="en-US" altLang="ja-JP" sz="2000" dirty="0"/>
              <a:t>ROS</a:t>
            </a:r>
            <a:r>
              <a:rPr lang="ja-JP" altLang="en-US" sz="2000" dirty="0"/>
              <a:t>依存ライブラリ、環境設定</a:t>
            </a:r>
            <a:r>
              <a:rPr lang="ja-JP" altLang="en-US" sz="2000" dirty="0" smtClean="0"/>
              <a:t>ファイルなどが含まれる</a:t>
            </a:r>
            <a:endParaRPr lang="ja-JP" altLang="en-US" sz="2000" dirty="0"/>
          </a:p>
          <a:p>
            <a:r>
              <a:rPr lang="ja-JP" altLang="en-US" sz="2400" dirty="0" smtClean="0"/>
              <a:t>メタパッケージ</a:t>
            </a:r>
            <a:endParaRPr lang="ja-JP" altLang="en-US" sz="2400" dirty="0"/>
          </a:p>
          <a:p>
            <a:pPr marL="400050" lvl="1" indent="0">
              <a:buNone/>
            </a:pPr>
            <a:r>
              <a:rPr lang="en-US" altLang="ja-JP" sz="2000" dirty="0" smtClean="0"/>
              <a:t>	</a:t>
            </a:r>
            <a:r>
              <a:rPr lang="en-US" altLang="ja-JP" sz="2000" dirty="0" smtClean="0">
                <a:hlinkClick r:id="rId3"/>
              </a:rPr>
              <a:t>http://wiki.ros.org/Metapackages</a:t>
            </a:r>
            <a:endParaRPr lang="ja-JP" altLang="en-US" sz="2000" dirty="0"/>
          </a:p>
          <a:p>
            <a:pPr lvl="1"/>
            <a:r>
              <a:rPr lang="ja-JP" altLang="en-US" sz="2000" dirty="0" smtClean="0"/>
              <a:t>関連</a:t>
            </a:r>
            <a:r>
              <a:rPr lang="ja-JP" altLang="en-US" sz="2000" dirty="0"/>
              <a:t>する別パッケージを</a:t>
            </a:r>
            <a:r>
              <a:rPr lang="ja-JP" altLang="en-US" sz="2000" dirty="0" smtClean="0"/>
              <a:t>示す </a:t>
            </a:r>
            <a:r>
              <a:rPr lang="en-US" altLang="ja-JP" sz="2000" dirty="0" smtClean="0"/>
              <a:t>(</a:t>
            </a:r>
            <a:r>
              <a:rPr lang="ja-JP" altLang="en-US" sz="2000" dirty="0"/>
              <a:t>後方互換性のため</a:t>
            </a:r>
            <a:r>
              <a:rPr lang="en-US" altLang="ja-JP" sz="2000" dirty="0" smtClean="0"/>
              <a:t>)</a:t>
            </a:r>
            <a:endParaRPr lang="en-US" altLang="ja-JP" sz="2000" dirty="0"/>
          </a:p>
          <a:p>
            <a:r>
              <a:rPr lang="ja-JP" altLang="en-US" sz="2400" dirty="0" smtClean="0"/>
              <a:t>パッケージマニフェスト</a:t>
            </a:r>
            <a:endParaRPr lang="en-US" altLang="ja-JP" sz="2400" dirty="0" smtClean="0"/>
          </a:p>
          <a:p>
            <a:pPr marL="400050" lvl="1" indent="0">
              <a:buNone/>
            </a:pPr>
            <a:r>
              <a:rPr lang="en-US" altLang="ja-JP" sz="2000" dirty="0" smtClean="0"/>
              <a:t>	</a:t>
            </a:r>
            <a:r>
              <a:rPr lang="en-US" altLang="ja-JP" sz="2000" dirty="0" smtClean="0">
                <a:hlinkClick r:id="rId4"/>
              </a:rPr>
              <a:t>http://wiki.ros.org/catkin/package.xml</a:t>
            </a:r>
            <a:endParaRPr lang="en-US" altLang="ja-JP" sz="2000" dirty="0" smtClean="0"/>
          </a:p>
          <a:p>
            <a:pPr lvl="1"/>
            <a:r>
              <a:rPr lang="ja-JP" altLang="en-US" sz="2000" dirty="0" smtClean="0"/>
              <a:t>パッケージのメタデータ</a:t>
            </a:r>
            <a:endParaRPr lang="en-US" altLang="ja-JP" sz="2000" dirty="0" smtClean="0"/>
          </a:p>
          <a:p>
            <a:pPr lvl="2"/>
            <a:r>
              <a:rPr lang="ja-JP" altLang="en-US" sz="1800" dirty="0" smtClean="0"/>
              <a:t>名前</a:t>
            </a:r>
            <a:r>
              <a:rPr lang="ja-JP" altLang="en-US" sz="1800" dirty="0"/>
              <a:t>、バージョン、説明、ライセンス情報、依存</a:t>
            </a:r>
            <a:r>
              <a:rPr lang="ja-JP" altLang="en-US" sz="1800" dirty="0" smtClean="0"/>
              <a:t>関係など</a:t>
            </a:r>
            <a:endParaRPr lang="en-US" altLang="ja-JP" sz="1800" dirty="0" smtClean="0"/>
          </a:p>
          <a:p>
            <a:pPr lvl="1"/>
            <a:r>
              <a:rPr lang="en-US" altLang="ja-JP" sz="2000" dirty="0" smtClean="0"/>
              <a:t>{</a:t>
            </a:r>
            <a:r>
              <a:rPr lang="ja-JP" altLang="en-US" sz="2000" dirty="0"/>
              <a:t>パッケージ</a:t>
            </a:r>
            <a:r>
              <a:rPr lang="en-US" altLang="ja-JP" sz="2000" dirty="0"/>
              <a:t>}/</a:t>
            </a:r>
            <a:r>
              <a:rPr lang="en-US" altLang="ja-JP" sz="2000" dirty="0" smtClean="0"/>
              <a:t>package.xml</a:t>
            </a:r>
            <a:endParaRPr lang="ja-JP" altLang="en-US" sz="2000" dirty="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7</a:t>
            </a:fld>
            <a:endParaRPr lang="ja-JP" altLang="en-US">
              <a:solidFill>
                <a:srgbClr val="898989"/>
              </a:solidFill>
            </a:endParaRPr>
          </a:p>
        </p:txBody>
      </p:sp>
    </p:spTree>
    <p:extLst>
      <p:ext uri="{BB962C8B-B14F-4D97-AF65-F5344CB8AC3E}">
        <p14:creationId xmlns:p14="http://schemas.microsoft.com/office/powerpoint/2010/main" val="376116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3600" dirty="0"/>
              <a:t>ROS</a:t>
            </a:r>
            <a:r>
              <a:rPr lang="ja-JP" altLang="en-US" sz="3600" dirty="0"/>
              <a:t>の</a:t>
            </a:r>
            <a:r>
              <a:rPr lang="ja-JP" altLang="en-US" sz="3600" dirty="0" smtClean="0"/>
              <a:t>概念</a:t>
            </a:r>
            <a:r>
              <a:rPr lang="en-US" altLang="ja-JP" sz="3600" dirty="0" smtClean="0"/>
              <a:t>: </a:t>
            </a:r>
            <a:r>
              <a:rPr lang="ja-JP" altLang="en-US" sz="3600" dirty="0" smtClean="0"/>
              <a:t>ファイルシステム </a:t>
            </a:r>
            <a:r>
              <a:rPr lang="en-US" altLang="ja-JP" sz="3600" dirty="0" smtClean="0"/>
              <a:t>(2/2)</a:t>
            </a:r>
            <a:endParaRPr lang="ja-JP" altLang="en-US" sz="36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sz="2400" dirty="0" smtClean="0"/>
              <a:t>リポジトリ</a:t>
            </a:r>
            <a:endParaRPr lang="ja-JP" altLang="en-US" sz="2400" dirty="0"/>
          </a:p>
          <a:p>
            <a:pPr lvl="1"/>
            <a:r>
              <a:rPr lang="en-US" altLang="ja-JP" sz="2000" dirty="0" smtClean="0"/>
              <a:t>ROS</a:t>
            </a:r>
            <a:r>
              <a:rPr lang="ja-JP" altLang="en-US" sz="2000" dirty="0" smtClean="0"/>
              <a:t>の共通のバージョン管理システム</a:t>
            </a:r>
            <a:r>
              <a:rPr lang="ja-JP" altLang="en-US" sz="2000" dirty="0"/>
              <a:t>で共有するパッケージの</a:t>
            </a:r>
            <a:r>
              <a:rPr lang="ja-JP" altLang="en-US" sz="2000" dirty="0" smtClean="0"/>
              <a:t>集まり</a:t>
            </a:r>
            <a:endParaRPr lang="ja-JP" altLang="en-US" sz="2000" dirty="0"/>
          </a:p>
          <a:p>
            <a:r>
              <a:rPr lang="ja-JP" altLang="en-US" sz="2400" dirty="0" smtClean="0"/>
              <a:t>メッセージ</a:t>
            </a:r>
            <a:r>
              <a:rPr lang="en-US" altLang="ja-JP" sz="2400" dirty="0"/>
              <a:t>(</a:t>
            </a:r>
            <a:r>
              <a:rPr lang="en-US" altLang="ja-JP" sz="2400" dirty="0" err="1"/>
              <a:t>msg</a:t>
            </a:r>
            <a:r>
              <a:rPr lang="en-US" altLang="ja-JP" sz="2400" dirty="0"/>
              <a:t>) </a:t>
            </a:r>
            <a:r>
              <a:rPr lang="ja-JP" altLang="en-US" sz="2400" dirty="0"/>
              <a:t>タイプ</a:t>
            </a:r>
          </a:p>
          <a:p>
            <a:pPr marL="400050" lvl="1" indent="0">
              <a:buNone/>
            </a:pPr>
            <a:r>
              <a:rPr lang="en-US" altLang="ja-JP" sz="2000" dirty="0" smtClean="0"/>
              <a:t>	</a:t>
            </a:r>
            <a:r>
              <a:rPr lang="en-US" altLang="ja-JP" sz="2000" dirty="0" smtClean="0">
                <a:hlinkClick r:id="rId2"/>
              </a:rPr>
              <a:t>http://wiki.ros.org/msg</a:t>
            </a:r>
            <a:endParaRPr lang="ja-JP" altLang="en-US" sz="2000" dirty="0"/>
          </a:p>
          <a:p>
            <a:pPr lvl="1"/>
            <a:r>
              <a:rPr lang="en-US" altLang="ja-JP" sz="2000" dirty="0" smtClean="0"/>
              <a:t>{</a:t>
            </a:r>
            <a:r>
              <a:rPr lang="ja-JP" altLang="en-US" sz="2000" dirty="0"/>
              <a:t>パッケージ</a:t>
            </a:r>
            <a:r>
              <a:rPr lang="en-US" altLang="ja-JP" sz="2000" dirty="0"/>
              <a:t>}/</a:t>
            </a:r>
            <a:r>
              <a:rPr lang="en-US" altLang="ja-JP" sz="2000" dirty="0" err="1"/>
              <a:t>msg</a:t>
            </a:r>
            <a:r>
              <a:rPr lang="en-US" altLang="ja-JP" sz="2000" dirty="0"/>
              <a:t>/*.</a:t>
            </a:r>
            <a:r>
              <a:rPr lang="en-US" altLang="ja-JP" sz="2000" dirty="0" err="1"/>
              <a:t>msg</a:t>
            </a:r>
            <a:r>
              <a:rPr lang="en-US" altLang="ja-JP" sz="2000" dirty="0"/>
              <a:t> </a:t>
            </a:r>
            <a:r>
              <a:rPr lang="ja-JP" altLang="en-US" sz="2000" dirty="0" smtClean="0"/>
              <a:t>に、メッセージ</a:t>
            </a:r>
            <a:r>
              <a:rPr lang="ja-JP" altLang="en-US" sz="2000" dirty="0"/>
              <a:t>のデータ</a:t>
            </a:r>
            <a:r>
              <a:rPr lang="ja-JP" altLang="en-US" sz="2000" dirty="0" smtClean="0"/>
              <a:t>構成の宣言</a:t>
            </a:r>
            <a:endParaRPr lang="en-US" altLang="ja-JP" sz="2400" dirty="0"/>
          </a:p>
          <a:p>
            <a:r>
              <a:rPr lang="ja-JP" altLang="en-US" sz="2400" dirty="0" smtClean="0"/>
              <a:t>サービス</a:t>
            </a:r>
            <a:r>
              <a:rPr lang="en-US" altLang="ja-JP" sz="2400" dirty="0"/>
              <a:t>(</a:t>
            </a:r>
            <a:r>
              <a:rPr lang="en-US" altLang="ja-JP" sz="2400" dirty="0" err="1"/>
              <a:t>srv</a:t>
            </a:r>
            <a:r>
              <a:rPr lang="en-US" altLang="ja-JP" sz="2400" dirty="0"/>
              <a:t>) </a:t>
            </a:r>
            <a:r>
              <a:rPr lang="ja-JP" altLang="en-US" sz="2400" dirty="0" smtClean="0"/>
              <a:t>タイプ</a:t>
            </a:r>
            <a:endParaRPr lang="en-US" altLang="ja-JP" sz="2400" dirty="0" smtClean="0"/>
          </a:p>
          <a:p>
            <a:pPr marL="400050" lvl="1" indent="0">
              <a:buNone/>
            </a:pPr>
            <a:r>
              <a:rPr lang="en-US" altLang="ja-JP" sz="2000" dirty="0" smtClean="0"/>
              <a:t>	</a:t>
            </a:r>
            <a:r>
              <a:rPr lang="en-US" altLang="ja-JP" sz="2000" dirty="0" smtClean="0">
                <a:hlinkClick r:id="rId3"/>
              </a:rPr>
              <a:t>http</a:t>
            </a:r>
            <a:r>
              <a:rPr lang="en-US" altLang="ja-JP" sz="2000" dirty="0">
                <a:hlinkClick r:id="rId3"/>
              </a:rPr>
              <a:t>://</a:t>
            </a:r>
            <a:r>
              <a:rPr lang="en-US" altLang="ja-JP" sz="2000" dirty="0" smtClean="0">
                <a:hlinkClick r:id="rId3"/>
              </a:rPr>
              <a:t>wiki.ros.org/srv</a:t>
            </a:r>
            <a:endParaRPr lang="ja-JP" altLang="en-US" sz="2000" dirty="0"/>
          </a:p>
          <a:p>
            <a:pPr lvl="1"/>
            <a:r>
              <a:rPr lang="en-US" altLang="ja-JP" sz="2000" dirty="0" smtClean="0"/>
              <a:t>{</a:t>
            </a:r>
            <a:r>
              <a:rPr lang="ja-JP" altLang="en-US" sz="2000" dirty="0"/>
              <a:t>パッケージ</a:t>
            </a:r>
            <a:r>
              <a:rPr lang="en-US" altLang="ja-JP" sz="2000" dirty="0"/>
              <a:t>}/</a:t>
            </a:r>
            <a:r>
              <a:rPr lang="en-US" altLang="ja-JP" sz="2000" dirty="0" err="1"/>
              <a:t>srv</a:t>
            </a:r>
            <a:r>
              <a:rPr lang="en-US" altLang="ja-JP" sz="2000" dirty="0"/>
              <a:t>/*.</a:t>
            </a:r>
            <a:r>
              <a:rPr lang="en-US" altLang="ja-JP" sz="2000" dirty="0" err="1"/>
              <a:t>srv</a:t>
            </a:r>
            <a:r>
              <a:rPr lang="ja-JP" altLang="en-US" sz="2000" dirty="0" smtClean="0"/>
              <a:t>に、サービス</a:t>
            </a:r>
            <a:r>
              <a:rPr lang="ja-JP" altLang="en-US" sz="2000" dirty="0"/>
              <a:t>のリクエストとレスポンスのデータ</a:t>
            </a:r>
            <a:r>
              <a:rPr lang="ja-JP" altLang="en-US" sz="2000" dirty="0" smtClean="0"/>
              <a:t>構成の宣言</a:t>
            </a:r>
            <a:endParaRPr lang="ja-JP" altLang="en-US" sz="2000" dirty="0"/>
          </a:p>
        </p:txBody>
      </p:sp>
      <p:sp>
        <p:nvSpPr>
          <p:cNvPr id="4" name="スライド番号プレースホルダ 3"/>
          <p:cNvSpPr>
            <a:spLocks noGrp="1"/>
          </p:cNvSpPr>
          <p:nvPr>
            <p:ph type="sldNum" sz="quarter" idx="12"/>
          </p:nvPr>
        </p:nvSpPr>
        <p:spPr/>
        <p:txBody>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fld id="{0C395F14-AF0C-4108-BE9C-D9B1D1B72494}" type="slidenum">
              <a:rPr lang="ja-JP" altLang="en-US">
                <a:solidFill>
                  <a:srgbClr val="898989"/>
                </a:solidFill>
              </a:rPr>
              <a:pPr/>
              <a:t>8</a:t>
            </a:fld>
            <a:endParaRPr lang="ja-JP" altLang="en-US">
              <a:solidFill>
                <a:srgbClr val="898989"/>
              </a:solidFill>
            </a:endParaRPr>
          </a:p>
        </p:txBody>
      </p:sp>
    </p:spTree>
    <p:extLst>
      <p:ext uri="{BB962C8B-B14F-4D97-AF65-F5344CB8AC3E}">
        <p14:creationId xmlns:p14="http://schemas.microsoft.com/office/powerpoint/2010/main" val="24470545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courseware_axe_20131227</Template>
  <TotalTime>477</TotalTime>
  <Words>1314</Words>
  <Application>Microsoft Office PowerPoint</Application>
  <PresentationFormat>画面に合わせる (4:3)</PresentationFormat>
  <Paragraphs>396</Paragraphs>
  <Slides>32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ＭＳ Ｐゴシック</vt:lpstr>
      <vt:lpstr>ＭＳ ゴシック</vt:lpstr>
      <vt:lpstr>Arial</vt:lpstr>
      <vt:lpstr>Calibri</vt:lpstr>
      <vt:lpstr>Wingdings</vt:lpstr>
      <vt:lpstr>Office テーマ</vt:lpstr>
      <vt:lpstr>PowerPoint プレゼンテーション</vt:lpstr>
      <vt:lpstr>目次</vt:lpstr>
      <vt:lpstr>目次</vt:lpstr>
      <vt:lpstr>ROSとは (1/2)</vt:lpstr>
      <vt:lpstr>ROSとは (2/2)</vt:lpstr>
      <vt:lpstr>目次</vt:lpstr>
      <vt:lpstr>ROSの概念</vt:lpstr>
      <vt:lpstr>ROSの概念: ファイルシステム (1/2)</vt:lpstr>
      <vt:lpstr>ROSの概念: ファイルシステム (2/2)</vt:lpstr>
      <vt:lpstr>ROSの概念: コンピュテーショングラフ (1/2)</vt:lpstr>
      <vt:lpstr>ROSの概念: コンピュテーショングラフ (2/2)</vt:lpstr>
      <vt:lpstr>ROSの概念: コミュニティ (1/2)</vt:lpstr>
      <vt:lpstr>ROSの概念: コミュニティ (2/2)</vt:lpstr>
      <vt:lpstr>目次</vt:lpstr>
      <vt:lpstr>ソフトウェア</vt:lpstr>
      <vt:lpstr>目次</vt:lpstr>
      <vt:lpstr>ハードウェア</vt:lpstr>
      <vt:lpstr>目次</vt:lpstr>
      <vt:lpstr>インストール</vt:lpstr>
      <vt:lpstr>目次</vt:lpstr>
      <vt:lpstr>チュートリアル (1/5)</vt:lpstr>
      <vt:lpstr>チュートリアル (2/5)</vt:lpstr>
      <vt:lpstr>チュートリアル (3/5)</vt:lpstr>
      <vt:lpstr>チュートリアル (4/5)</vt:lpstr>
      <vt:lpstr>チュートリアル (5/5)</vt:lpstr>
      <vt:lpstr>目次</vt:lpstr>
      <vt:lpstr>例題 (1/5)</vt:lpstr>
      <vt:lpstr>例題 (2/5)</vt:lpstr>
      <vt:lpstr>例題 (3/5)</vt:lpstr>
      <vt:lpstr>例題 (4/5)</vt:lpstr>
      <vt:lpstr>例題 (5/5)</vt:lpstr>
      <vt:lpstr>以上</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データツールファースト</dc:subject>
  <dc:creator>komae</dc:creator>
  <cp:lastModifiedBy>komae</cp:lastModifiedBy>
  <cp:revision>53</cp:revision>
  <dcterms:created xsi:type="dcterms:W3CDTF">2014-02-12T09:12:38Z</dcterms:created>
  <dcterms:modified xsi:type="dcterms:W3CDTF">2014-03-12T09:23:21Z</dcterms:modified>
</cp:coreProperties>
</file>