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43"/>
  </p:notesMasterIdLst>
  <p:sldIdLst>
    <p:sldId id="256" r:id="rId2"/>
    <p:sldId id="259" r:id="rId3"/>
    <p:sldId id="301" r:id="rId4"/>
    <p:sldId id="269" r:id="rId5"/>
    <p:sldId id="260" r:id="rId6"/>
    <p:sldId id="258" r:id="rId7"/>
    <p:sldId id="291" r:id="rId8"/>
    <p:sldId id="261" r:id="rId9"/>
    <p:sldId id="262" r:id="rId10"/>
    <p:sldId id="263" r:id="rId11"/>
    <p:sldId id="288" r:id="rId12"/>
    <p:sldId id="289" r:id="rId13"/>
    <p:sldId id="290" r:id="rId14"/>
    <p:sldId id="270" r:id="rId15"/>
    <p:sldId id="264" r:id="rId16"/>
    <p:sldId id="268" r:id="rId17"/>
    <p:sldId id="266" r:id="rId18"/>
    <p:sldId id="271" r:id="rId19"/>
    <p:sldId id="272" r:id="rId20"/>
    <p:sldId id="279" r:id="rId21"/>
    <p:sldId id="292" r:id="rId22"/>
    <p:sldId id="296" r:id="rId23"/>
    <p:sldId id="293" r:id="rId24"/>
    <p:sldId id="295" r:id="rId25"/>
    <p:sldId id="294" r:id="rId26"/>
    <p:sldId id="280" r:id="rId27"/>
    <p:sldId id="298" r:id="rId28"/>
    <p:sldId id="285" r:id="rId29"/>
    <p:sldId id="273" r:id="rId30"/>
    <p:sldId id="274" r:id="rId31"/>
    <p:sldId id="282" r:id="rId32"/>
    <p:sldId id="299" r:id="rId33"/>
    <p:sldId id="300" r:id="rId34"/>
    <p:sldId id="281" r:id="rId35"/>
    <p:sldId id="275" r:id="rId36"/>
    <p:sldId id="276" r:id="rId37"/>
    <p:sldId id="277" r:id="rId38"/>
    <p:sldId id="278" r:id="rId39"/>
    <p:sldId id="302" r:id="rId40"/>
    <p:sldId id="287" r:id="rId41"/>
    <p:sldId id="283" r:id="rId42"/>
  </p:sldIdLst>
  <p:sldSz cx="9144000" cy="6858000" type="screen4x3"/>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51" autoAdjust="0"/>
  </p:normalViewPr>
  <p:slideViewPr>
    <p:cSldViewPr>
      <p:cViewPr varScale="1">
        <p:scale>
          <a:sx n="60" d="100"/>
          <a:sy n="60" d="100"/>
        </p:scale>
        <p:origin x="-123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ea typeface="+mn-ea"/>
              </a:defRPr>
            </a:lvl1pPr>
          </a:lstStyle>
          <a:p>
            <a:pPr>
              <a:defRPr/>
            </a:pPr>
            <a:endParaRPr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AC258C44-C168-441A-9F1E-64654CB022B8}" type="datetimeFigureOut">
              <a:rPr lang="ja-JP" altLang="en-US"/>
              <a:pPr>
                <a:defRPr/>
              </a:pPr>
              <a:t>2014/3/11</a:t>
            </a:fld>
            <a:endParaRPr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ja-JP" altLang="en-US" noProof="0" smtClean="0"/>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ea typeface="+mn-ea"/>
              </a:defRPr>
            </a:lvl1pPr>
          </a:lstStyle>
          <a:p>
            <a:pPr>
              <a:defRPr/>
            </a:pPr>
            <a:endParaRPr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D60FB69A-DDCF-4AF4-8296-2D2E97DEF19C}" type="slidenum">
              <a:rPr lang="ja-JP" altLang="en-US"/>
              <a:pPr>
                <a:defRPr/>
              </a:pPr>
              <a:t>‹#›</a:t>
            </a:fld>
            <a:endParaRPr lang="ja-JP" altLang="en-US"/>
          </a:p>
        </p:txBody>
      </p:sp>
    </p:spTree>
    <p:extLst>
      <p:ext uri="{BB962C8B-B14F-4D97-AF65-F5344CB8AC3E}">
        <p14:creationId xmlns:p14="http://schemas.microsoft.com/office/powerpoint/2010/main" val="410033212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mn-lt"/>
        <a:ea typeface="+mn-ea"/>
        <a:cs typeface="+mn-cs"/>
      </a:defRPr>
    </a:lvl1pPr>
    <a:lvl2pPr marL="457200" algn="l" rtl="0" fontAlgn="base">
      <a:spcBef>
        <a:spcPct val="30000"/>
      </a:spcBef>
      <a:spcAft>
        <a:spcPct val="0"/>
      </a:spcAft>
      <a:defRPr kumimoji="1" sz="1200" kern="1200">
        <a:solidFill>
          <a:schemeClr val="tx1"/>
        </a:solidFill>
        <a:latin typeface="+mn-lt"/>
        <a:ea typeface="+mn-ea"/>
        <a:cs typeface="+mn-cs"/>
      </a:defRPr>
    </a:lvl2pPr>
    <a:lvl3pPr marL="914400" algn="l" rtl="0" fontAlgn="base">
      <a:spcBef>
        <a:spcPct val="30000"/>
      </a:spcBef>
      <a:spcAft>
        <a:spcPct val="0"/>
      </a:spcAft>
      <a:defRPr kumimoji="1" sz="1200" kern="1200">
        <a:solidFill>
          <a:schemeClr val="tx1"/>
        </a:solidFill>
        <a:latin typeface="+mn-lt"/>
        <a:ea typeface="+mn-ea"/>
        <a:cs typeface="+mn-cs"/>
      </a:defRPr>
    </a:lvl3pPr>
    <a:lvl4pPr marL="1371600" algn="l" rtl="0" fontAlgn="base">
      <a:spcBef>
        <a:spcPct val="30000"/>
      </a:spcBef>
      <a:spcAft>
        <a:spcPct val="0"/>
      </a:spcAft>
      <a:defRPr kumimoji="1" sz="1200" kern="1200">
        <a:solidFill>
          <a:schemeClr val="tx1"/>
        </a:solidFill>
        <a:latin typeface="+mn-lt"/>
        <a:ea typeface="+mn-ea"/>
        <a:cs typeface="+mn-cs"/>
      </a:defRPr>
    </a:lvl4pPr>
    <a:lvl5pPr marL="1828800" algn="l" rtl="0" fontAlgn="base">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スライド イメージ プレースホル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ノート プレースホル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ja-JP" altLang="en-US" smtClean="0"/>
          </a:p>
        </p:txBody>
      </p:sp>
      <p:sp>
        <p:nvSpPr>
          <p:cNvPr id="5124" name="スライド番号プレースホル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Calibri" pitchFamily="34" charset="0"/>
                <a:ea typeface="ＭＳ Ｐゴシック" charset="-128"/>
              </a:defRPr>
            </a:lvl1pPr>
            <a:lvl2pPr marL="742950" indent="-285750">
              <a:defRPr kumimoji="1">
                <a:solidFill>
                  <a:schemeClr val="tx1"/>
                </a:solidFill>
                <a:latin typeface="Calibri" pitchFamily="34" charset="0"/>
                <a:ea typeface="ＭＳ Ｐゴシック" charset="-128"/>
              </a:defRPr>
            </a:lvl2pPr>
            <a:lvl3pPr marL="1143000" indent="-228600">
              <a:defRPr kumimoji="1">
                <a:solidFill>
                  <a:schemeClr val="tx1"/>
                </a:solidFill>
                <a:latin typeface="Calibri" pitchFamily="34" charset="0"/>
                <a:ea typeface="ＭＳ Ｐゴシック" charset="-128"/>
              </a:defRPr>
            </a:lvl3pPr>
            <a:lvl4pPr marL="1600200" indent="-228600">
              <a:defRPr kumimoji="1">
                <a:solidFill>
                  <a:schemeClr val="tx1"/>
                </a:solidFill>
                <a:latin typeface="Calibri" pitchFamily="34" charset="0"/>
                <a:ea typeface="ＭＳ Ｐゴシック" charset="-128"/>
              </a:defRPr>
            </a:lvl4pPr>
            <a:lvl5pPr marL="2057400" indent="-228600">
              <a:defRPr kumimoji="1">
                <a:solidFill>
                  <a:schemeClr val="tx1"/>
                </a:solidFill>
                <a:latin typeface="Calibri" pitchFamily="34" charset="0"/>
                <a:ea typeface="ＭＳ Ｐゴシック" charset="-128"/>
              </a:defRPr>
            </a:lvl5pPr>
            <a:lvl6pPr marL="2514600" indent="-228600" fontAlgn="base">
              <a:spcBef>
                <a:spcPct val="0"/>
              </a:spcBef>
              <a:spcAft>
                <a:spcPct val="0"/>
              </a:spcAft>
              <a:defRPr kumimoji="1">
                <a:solidFill>
                  <a:schemeClr val="tx1"/>
                </a:solidFill>
                <a:latin typeface="Calibri" pitchFamily="34" charset="0"/>
                <a:ea typeface="ＭＳ Ｐゴシック" charset="-128"/>
              </a:defRPr>
            </a:lvl6pPr>
            <a:lvl7pPr marL="2971800" indent="-228600" fontAlgn="base">
              <a:spcBef>
                <a:spcPct val="0"/>
              </a:spcBef>
              <a:spcAft>
                <a:spcPct val="0"/>
              </a:spcAft>
              <a:defRPr kumimoji="1">
                <a:solidFill>
                  <a:schemeClr val="tx1"/>
                </a:solidFill>
                <a:latin typeface="Calibri" pitchFamily="34" charset="0"/>
                <a:ea typeface="ＭＳ Ｐゴシック" charset="-128"/>
              </a:defRPr>
            </a:lvl7pPr>
            <a:lvl8pPr marL="3429000" indent="-228600" fontAlgn="base">
              <a:spcBef>
                <a:spcPct val="0"/>
              </a:spcBef>
              <a:spcAft>
                <a:spcPct val="0"/>
              </a:spcAft>
              <a:defRPr kumimoji="1">
                <a:solidFill>
                  <a:schemeClr val="tx1"/>
                </a:solidFill>
                <a:latin typeface="Calibri" pitchFamily="34" charset="0"/>
                <a:ea typeface="ＭＳ Ｐゴシック" charset="-128"/>
              </a:defRPr>
            </a:lvl8pPr>
            <a:lvl9pPr marL="3886200" indent="-228600" fontAlgn="base">
              <a:spcBef>
                <a:spcPct val="0"/>
              </a:spcBef>
              <a:spcAft>
                <a:spcPct val="0"/>
              </a:spcAft>
              <a:defRPr kumimoji="1">
                <a:solidFill>
                  <a:schemeClr val="tx1"/>
                </a:solidFill>
                <a:latin typeface="Calibri" pitchFamily="34" charset="0"/>
                <a:ea typeface="ＭＳ Ｐゴシック" charset="-128"/>
              </a:defRPr>
            </a:lvl9pPr>
          </a:lstStyle>
          <a:p>
            <a:pPr fontAlgn="base">
              <a:spcBef>
                <a:spcPct val="0"/>
              </a:spcBef>
              <a:spcAft>
                <a:spcPct val="0"/>
              </a:spcAft>
            </a:pPr>
            <a:fld id="{D30BC51E-14F5-43C6-BF80-968C27363A89}" type="slidenum">
              <a:rPr lang="ja-JP" altLang="en-US"/>
              <a:pPr fontAlgn="base">
                <a:spcBef>
                  <a:spcPct val="0"/>
                </a:spcBef>
                <a:spcAft>
                  <a:spcPct val="0"/>
                </a:spcAft>
              </a:pPr>
              <a:t>0</a:t>
            </a:fld>
            <a:endParaRPr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ビジネスの理解</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D60FB69A-DDCF-4AF4-8296-2D2E97DEF19C}" type="slidenum">
              <a:rPr lang="ja-JP" altLang="en-US" smtClean="0"/>
              <a:pPr>
                <a:defRPr/>
              </a:pPr>
              <a:t>17</a:t>
            </a:fld>
            <a:endParaRPr lang="ja-JP" altLang="en-US"/>
          </a:p>
        </p:txBody>
      </p:sp>
    </p:spTree>
    <p:extLst>
      <p:ext uri="{BB962C8B-B14F-4D97-AF65-F5344CB8AC3E}">
        <p14:creationId xmlns:p14="http://schemas.microsoft.com/office/powerpoint/2010/main" val="1522950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データの理解</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D60FB69A-DDCF-4AF4-8296-2D2E97DEF19C}" type="slidenum">
              <a:rPr lang="ja-JP" altLang="en-US" smtClean="0"/>
              <a:pPr>
                <a:defRPr/>
              </a:pPr>
              <a:t>18</a:t>
            </a:fld>
            <a:endParaRPr lang="ja-JP" altLang="en-US"/>
          </a:p>
        </p:txBody>
      </p:sp>
    </p:spTree>
    <p:extLst>
      <p:ext uri="{BB962C8B-B14F-4D97-AF65-F5344CB8AC3E}">
        <p14:creationId xmlns:p14="http://schemas.microsoft.com/office/powerpoint/2010/main" val="1657192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データの理解</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D60FB69A-DDCF-4AF4-8296-2D2E97DEF19C}" type="slidenum">
              <a:rPr lang="ja-JP" altLang="en-US" smtClean="0"/>
              <a:pPr>
                <a:defRPr/>
              </a:pPr>
              <a:t>19</a:t>
            </a:fld>
            <a:endParaRPr lang="ja-JP" altLang="en-US"/>
          </a:p>
        </p:txBody>
      </p:sp>
    </p:spTree>
    <p:extLst>
      <p:ext uri="{BB962C8B-B14F-4D97-AF65-F5344CB8AC3E}">
        <p14:creationId xmlns:p14="http://schemas.microsoft.com/office/powerpoint/2010/main" val="2583493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データの理解</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D60FB69A-DDCF-4AF4-8296-2D2E97DEF19C}" type="slidenum">
              <a:rPr lang="ja-JP" altLang="en-US" smtClean="0"/>
              <a:pPr>
                <a:defRPr/>
              </a:pPr>
              <a:t>20</a:t>
            </a:fld>
            <a:endParaRPr lang="ja-JP" altLang="en-US"/>
          </a:p>
        </p:txBody>
      </p:sp>
    </p:spTree>
    <p:extLst>
      <p:ext uri="{BB962C8B-B14F-4D97-AF65-F5344CB8AC3E}">
        <p14:creationId xmlns:p14="http://schemas.microsoft.com/office/powerpoint/2010/main" val="2583493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データの理解</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D60FB69A-DDCF-4AF4-8296-2D2E97DEF19C}" type="slidenum">
              <a:rPr lang="ja-JP" altLang="en-US" smtClean="0"/>
              <a:pPr>
                <a:defRPr/>
              </a:pPr>
              <a:t>21</a:t>
            </a:fld>
            <a:endParaRPr lang="ja-JP" altLang="en-US"/>
          </a:p>
        </p:txBody>
      </p:sp>
    </p:spTree>
    <p:extLst>
      <p:ext uri="{BB962C8B-B14F-4D97-AF65-F5344CB8AC3E}">
        <p14:creationId xmlns:p14="http://schemas.microsoft.com/office/powerpoint/2010/main" val="2583493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データの理解</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D60FB69A-DDCF-4AF4-8296-2D2E97DEF19C}" type="slidenum">
              <a:rPr lang="ja-JP" altLang="en-US" smtClean="0"/>
              <a:pPr>
                <a:defRPr/>
              </a:pPr>
              <a:t>22</a:t>
            </a:fld>
            <a:endParaRPr lang="ja-JP" altLang="en-US"/>
          </a:p>
        </p:txBody>
      </p:sp>
    </p:spTree>
    <p:extLst>
      <p:ext uri="{BB962C8B-B14F-4D97-AF65-F5344CB8AC3E}">
        <p14:creationId xmlns:p14="http://schemas.microsoft.com/office/powerpoint/2010/main" val="2583493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データの理解</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D60FB69A-DDCF-4AF4-8296-2D2E97DEF19C}" type="slidenum">
              <a:rPr lang="ja-JP" altLang="en-US" smtClean="0"/>
              <a:pPr>
                <a:defRPr/>
              </a:pPr>
              <a:t>23</a:t>
            </a:fld>
            <a:endParaRPr lang="ja-JP" altLang="en-US"/>
          </a:p>
        </p:txBody>
      </p:sp>
    </p:spTree>
    <p:extLst>
      <p:ext uri="{BB962C8B-B14F-4D97-AF65-F5344CB8AC3E}">
        <p14:creationId xmlns:p14="http://schemas.microsoft.com/office/powerpoint/2010/main" val="25834935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データの理解</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D60FB69A-DDCF-4AF4-8296-2D2E97DEF19C}" type="slidenum">
              <a:rPr lang="ja-JP" altLang="en-US" smtClean="0"/>
              <a:pPr>
                <a:defRPr/>
              </a:pPr>
              <a:t>24</a:t>
            </a:fld>
            <a:endParaRPr lang="ja-JP" altLang="en-US"/>
          </a:p>
        </p:txBody>
      </p:sp>
    </p:spTree>
    <p:extLst>
      <p:ext uri="{BB962C8B-B14F-4D97-AF65-F5344CB8AC3E}">
        <p14:creationId xmlns:p14="http://schemas.microsoft.com/office/powerpoint/2010/main" val="2583493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データの理解</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D60FB69A-DDCF-4AF4-8296-2D2E97DEF19C}" type="slidenum">
              <a:rPr lang="ja-JP" altLang="en-US" smtClean="0"/>
              <a:pPr>
                <a:defRPr/>
              </a:pPr>
              <a:t>25</a:t>
            </a:fld>
            <a:endParaRPr lang="ja-JP" altLang="en-US"/>
          </a:p>
        </p:txBody>
      </p:sp>
    </p:spTree>
    <p:extLst>
      <p:ext uri="{BB962C8B-B14F-4D97-AF65-F5344CB8AC3E}">
        <p14:creationId xmlns:p14="http://schemas.microsoft.com/office/powerpoint/2010/main" val="26300094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データの理解</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D60FB69A-DDCF-4AF4-8296-2D2E97DEF19C}" type="slidenum">
              <a:rPr lang="ja-JP" altLang="en-US" smtClean="0"/>
              <a:pPr>
                <a:defRPr/>
              </a:pPr>
              <a:t>26</a:t>
            </a:fld>
            <a:endParaRPr lang="ja-JP" altLang="en-US"/>
          </a:p>
        </p:txBody>
      </p:sp>
    </p:spTree>
    <p:extLst>
      <p:ext uri="{BB962C8B-B14F-4D97-AF65-F5344CB8AC3E}">
        <p14:creationId xmlns:p14="http://schemas.microsoft.com/office/powerpoint/2010/main" val="2630009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データマイニングで実際に使用するデータは主に「行動データ」です。属性データや背景に該当するデータではなく、その人が、いつ、どこで、なにを、どうしているか、という事実から分析をしていき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D60FB69A-DDCF-4AF4-8296-2D2E97DEF19C}" type="slidenum">
              <a:rPr lang="ja-JP" altLang="en-US" smtClean="0"/>
              <a:pPr>
                <a:defRPr/>
              </a:pPr>
              <a:t>5</a:t>
            </a:fld>
            <a:endParaRPr lang="ja-JP" altLang="en-US"/>
          </a:p>
        </p:txBody>
      </p:sp>
    </p:spTree>
    <p:extLst>
      <p:ext uri="{BB962C8B-B14F-4D97-AF65-F5344CB8AC3E}">
        <p14:creationId xmlns:p14="http://schemas.microsoft.com/office/powerpoint/2010/main" val="32959873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データの理解</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D60FB69A-DDCF-4AF4-8296-2D2E97DEF19C}" type="slidenum">
              <a:rPr lang="ja-JP" altLang="en-US" smtClean="0"/>
              <a:pPr>
                <a:defRPr/>
              </a:pPr>
              <a:t>27</a:t>
            </a:fld>
            <a:endParaRPr lang="ja-JP" altLang="en-US"/>
          </a:p>
        </p:txBody>
      </p:sp>
    </p:spTree>
    <p:extLst>
      <p:ext uri="{BB962C8B-B14F-4D97-AF65-F5344CB8AC3E}">
        <p14:creationId xmlns:p14="http://schemas.microsoft.com/office/powerpoint/2010/main" val="13278150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データの理解・モデリング</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D60FB69A-DDCF-4AF4-8296-2D2E97DEF19C}" type="slidenum">
              <a:rPr lang="ja-JP" altLang="en-US" smtClean="0"/>
              <a:pPr>
                <a:defRPr/>
              </a:pPr>
              <a:t>28</a:t>
            </a:fld>
            <a:endParaRPr lang="ja-JP" altLang="en-US"/>
          </a:p>
        </p:txBody>
      </p:sp>
    </p:spTree>
    <p:extLst>
      <p:ext uri="{BB962C8B-B14F-4D97-AF65-F5344CB8AC3E}">
        <p14:creationId xmlns:p14="http://schemas.microsoft.com/office/powerpoint/2010/main" val="35829334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データの加工・準備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D60FB69A-DDCF-4AF4-8296-2D2E97DEF19C}" type="slidenum">
              <a:rPr lang="ja-JP" altLang="en-US" smtClean="0"/>
              <a:pPr>
                <a:defRPr/>
              </a:pPr>
              <a:t>29</a:t>
            </a:fld>
            <a:endParaRPr lang="ja-JP" altLang="en-US"/>
          </a:p>
        </p:txBody>
      </p:sp>
    </p:spTree>
    <p:extLst>
      <p:ext uri="{BB962C8B-B14F-4D97-AF65-F5344CB8AC3E}">
        <p14:creationId xmlns:p14="http://schemas.microsoft.com/office/powerpoint/2010/main" val="2558043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データの加工</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D60FB69A-DDCF-4AF4-8296-2D2E97DEF19C}" type="slidenum">
              <a:rPr lang="ja-JP" altLang="en-US" smtClean="0"/>
              <a:pPr>
                <a:defRPr/>
              </a:pPr>
              <a:t>30</a:t>
            </a:fld>
            <a:endParaRPr lang="ja-JP" altLang="en-US"/>
          </a:p>
        </p:txBody>
      </p:sp>
    </p:spTree>
    <p:extLst>
      <p:ext uri="{BB962C8B-B14F-4D97-AF65-F5344CB8AC3E}">
        <p14:creationId xmlns:p14="http://schemas.microsoft.com/office/powerpoint/2010/main" val="23700770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データの加工</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D60FB69A-DDCF-4AF4-8296-2D2E97DEF19C}" type="slidenum">
              <a:rPr lang="ja-JP" altLang="en-US" smtClean="0"/>
              <a:pPr>
                <a:defRPr/>
              </a:pPr>
              <a:t>31</a:t>
            </a:fld>
            <a:endParaRPr lang="ja-JP" altLang="en-US"/>
          </a:p>
        </p:txBody>
      </p:sp>
    </p:spTree>
    <p:extLst>
      <p:ext uri="{BB962C8B-B14F-4D97-AF65-F5344CB8AC3E}">
        <p14:creationId xmlns:p14="http://schemas.microsoft.com/office/powerpoint/2010/main" val="23700770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データの加工</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D60FB69A-DDCF-4AF4-8296-2D2E97DEF19C}" type="slidenum">
              <a:rPr lang="ja-JP" altLang="en-US" smtClean="0"/>
              <a:pPr>
                <a:defRPr/>
              </a:pPr>
              <a:t>32</a:t>
            </a:fld>
            <a:endParaRPr lang="ja-JP" altLang="en-US"/>
          </a:p>
        </p:txBody>
      </p:sp>
    </p:spTree>
    <p:extLst>
      <p:ext uri="{BB962C8B-B14F-4D97-AF65-F5344CB8AC3E}">
        <p14:creationId xmlns:p14="http://schemas.microsoft.com/office/powerpoint/2010/main" val="23700770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モデリング</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D60FB69A-DDCF-4AF4-8296-2D2E97DEF19C}" type="slidenum">
              <a:rPr lang="ja-JP" altLang="en-US" smtClean="0"/>
              <a:pPr>
                <a:defRPr/>
              </a:pPr>
              <a:t>33</a:t>
            </a:fld>
            <a:endParaRPr lang="ja-JP" altLang="en-US"/>
          </a:p>
        </p:txBody>
      </p:sp>
    </p:spTree>
    <p:extLst>
      <p:ext uri="{BB962C8B-B14F-4D97-AF65-F5344CB8AC3E}">
        <p14:creationId xmlns:p14="http://schemas.microsoft.com/office/powerpoint/2010/main" val="14622294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モデリング</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D60FB69A-DDCF-4AF4-8296-2D2E97DEF19C}" type="slidenum">
              <a:rPr lang="ja-JP" altLang="en-US" smtClean="0"/>
              <a:pPr>
                <a:defRPr/>
              </a:pPr>
              <a:t>34</a:t>
            </a:fld>
            <a:endParaRPr lang="ja-JP" altLang="en-US"/>
          </a:p>
        </p:txBody>
      </p:sp>
    </p:spTree>
    <p:extLst>
      <p:ext uri="{BB962C8B-B14F-4D97-AF65-F5344CB8AC3E}">
        <p14:creationId xmlns:p14="http://schemas.microsoft.com/office/powerpoint/2010/main" val="26515348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結果の評価</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D60FB69A-DDCF-4AF4-8296-2D2E97DEF19C}" type="slidenum">
              <a:rPr lang="ja-JP" altLang="en-US" smtClean="0"/>
              <a:pPr>
                <a:defRPr/>
              </a:pPr>
              <a:t>35</a:t>
            </a:fld>
            <a:endParaRPr lang="ja-JP" altLang="en-US"/>
          </a:p>
        </p:txBody>
      </p:sp>
    </p:spTree>
    <p:extLst>
      <p:ext uri="{BB962C8B-B14F-4D97-AF65-F5344CB8AC3E}">
        <p14:creationId xmlns:p14="http://schemas.microsoft.com/office/powerpoint/2010/main" val="1507396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展開</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D60FB69A-DDCF-4AF4-8296-2D2E97DEF19C}" type="slidenum">
              <a:rPr lang="ja-JP" altLang="en-US" smtClean="0"/>
              <a:pPr>
                <a:defRPr/>
              </a:pPr>
              <a:t>36</a:t>
            </a:fld>
            <a:endParaRPr lang="ja-JP" altLang="en-US"/>
          </a:p>
        </p:txBody>
      </p:sp>
    </p:spTree>
    <p:extLst>
      <p:ext uri="{BB962C8B-B14F-4D97-AF65-F5344CB8AC3E}">
        <p14:creationId xmlns:p14="http://schemas.microsoft.com/office/powerpoint/2010/main" val="292230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各分野でデータの利用はこれまでもされてきましたが、データ分析は従来の方法に一石を投じる方法論です。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D60FB69A-DDCF-4AF4-8296-2D2E97DEF19C}" type="slidenum">
              <a:rPr lang="ja-JP" altLang="en-US" smtClean="0"/>
              <a:pPr>
                <a:defRPr/>
              </a:pPr>
              <a:t>6</a:t>
            </a:fld>
            <a:endParaRPr lang="ja-JP" altLang="en-US"/>
          </a:p>
        </p:txBody>
      </p:sp>
    </p:spTree>
    <p:extLst>
      <p:ext uri="{BB962C8B-B14F-4D97-AF65-F5344CB8AC3E}">
        <p14:creationId xmlns:p14="http://schemas.microsoft.com/office/powerpoint/2010/main" val="13786763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反省　</a:t>
            </a:r>
            <a:r>
              <a:rPr kumimoji="1" lang="en-US" altLang="ja-JP" dirty="0" smtClean="0"/>
              <a:t>CRISP-DM</a:t>
            </a:r>
            <a:r>
              <a:rPr kumimoji="1" lang="ja-JP" altLang="en-US" dirty="0" smtClean="0"/>
              <a:t>サイクル</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D60FB69A-DDCF-4AF4-8296-2D2E97DEF19C}" type="slidenum">
              <a:rPr lang="ja-JP" altLang="en-US" smtClean="0"/>
              <a:pPr>
                <a:defRPr/>
              </a:pPr>
              <a:t>37</a:t>
            </a:fld>
            <a:endParaRPr lang="ja-JP" altLang="en-US"/>
          </a:p>
        </p:txBody>
      </p:sp>
    </p:spTree>
    <p:extLst>
      <p:ext uri="{BB962C8B-B14F-4D97-AF65-F5344CB8AC3E}">
        <p14:creationId xmlns:p14="http://schemas.microsoft.com/office/powerpoint/2010/main" val="919636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D60FB69A-DDCF-4AF4-8296-2D2E97DEF19C}" type="slidenum">
              <a:rPr lang="ja-JP" altLang="en-US" smtClean="0"/>
              <a:pPr>
                <a:defRPr/>
              </a:pPr>
              <a:t>7</a:t>
            </a:fld>
            <a:endParaRPr lang="ja-JP" altLang="en-US"/>
          </a:p>
        </p:txBody>
      </p:sp>
    </p:spTree>
    <p:extLst>
      <p:ext uri="{BB962C8B-B14F-4D97-AF65-F5344CB8AC3E}">
        <p14:creationId xmlns:p14="http://schemas.microsoft.com/office/powerpoint/2010/main" val="3295987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ハードウェアに関しては、性能が飛躍的にアップし、さらにそれが手軽に手に入るようになりました。</a:t>
            </a:r>
            <a:endParaRPr kumimoji="1" lang="en-US" altLang="ja-JP" dirty="0" smtClean="0"/>
          </a:p>
          <a:p>
            <a:r>
              <a:rPr kumimoji="1" lang="ja-JP" altLang="en-US" dirty="0" smtClean="0"/>
              <a:t>ソフトウェアは、その機能を最大限活用できるようになりました。</a:t>
            </a:r>
            <a:endParaRPr kumimoji="1" lang="en-US" altLang="ja-JP" dirty="0" smtClean="0"/>
          </a:p>
          <a:p>
            <a:r>
              <a:rPr kumimoji="1" lang="ja-JP" altLang="en-US" dirty="0" smtClean="0"/>
              <a:t>しかし、商用のソフトウェアはまだまだ高額で、個人などの手にはなかなか届かない面があります。</a:t>
            </a:r>
            <a:endParaRPr kumimoji="1" lang="en-US" altLang="ja-JP" dirty="0" smtClean="0"/>
          </a:p>
          <a:p>
            <a:r>
              <a:rPr kumimoji="1" lang="ja-JP" altLang="en-US" dirty="0" smtClean="0"/>
              <a:t>こうしたなか、注目されているのが</a:t>
            </a:r>
            <a:r>
              <a:rPr kumimoji="1" lang="en-US" altLang="ja-JP" dirty="0" smtClean="0"/>
              <a:t>R</a:t>
            </a:r>
            <a:r>
              <a:rPr kumimoji="1" lang="ja-JP" altLang="en-US" dirty="0" smtClean="0"/>
              <a:t>をはじめとしたオープンソースソフトウェアです。</a:t>
            </a:r>
            <a:endParaRPr kumimoji="1" lang="en-US" altLang="ja-JP" dirty="0" smtClean="0"/>
          </a:p>
          <a:p>
            <a:r>
              <a:rPr kumimoji="1" lang="en-US" altLang="ja-JP" dirty="0" smtClean="0"/>
              <a:t>R</a:t>
            </a:r>
            <a:r>
              <a:rPr kumimoji="1" lang="ja-JP" altLang="en-US" dirty="0" smtClean="0"/>
              <a:t>は例えば花王などの企業でもマーケティングの部門で使用されています。</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D60FB69A-DDCF-4AF4-8296-2D2E97DEF19C}" type="slidenum">
              <a:rPr lang="ja-JP" altLang="en-US" smtClean="0"/>
              <a:pPr>
                <a:defRPr/>
              </a:pPr>
              <a:t>8</a:t>
            </a:fld>
            <a:endParaRPr lang="ja-JP" altLang="en-US"/>
          </a:p>
        </p:txBody>
      </p:sp>
    </p:spTree>
    <p:extLst>
      <p:ext uri="{BB962C8B-B14F-4D97-AF65-F5344CB8AC3E}">
        <p14:creationId xmlns:p14="http://schemas.microsoft.com/office/powerpoint/2010/main" val="3295987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タダですが、実装される理論アルゴリズムは商用ソフトと何ら変わりありません。信頼性も評価されています。</a:t>
            </a:r>
            <a:endParaRPr kumimoji="1" lang="en-US" altLang="ja-JP" dirty="0" smtClean="0"/>
          </a:p>
          <a:p>
            <a:r>
              <a:rPr kumimoji="1" lang="ja-JP" altLang="en-US" dirty="0" smtClean="0"/>
              <a:t>タダなので、個人でも導入でき、場所を問わずに研究や分析を続けられます。</a:t>
            </a:r>
            <a:endParaRPr kumimoji="1" lang="en-US" altLang="ja-JP" dirty="0" smtClean="0"/>
          </a:p>
          <a:p>
            <a:r>
              <a:rPr kumimoji="1" lang="ja-JP" altLang="en-US" dirty="0" smtClean="0"/>
              <a:t>また、商用ソフトのように、ソフトウェアメーカーの方針で使えなくなったり、仕様が変更になったりしません。</a:t>
            </a:r>
            <a:endParaRPr kumimoji="1" lang="en-US" altLang="ja-JP" dirty="0" smtClean="0"/>
          </a:p>
          <a:p>
            <a:r>
              <a:rPr kumimoji="1" lang="ja-JP" altLang="en-US" dirty="0" smtClean="0"/>
              <a:t>ただし、タダなので、</a:t>
            </a:r>
            <a:r>
              <a:rPr kumimoji="1" lang="en-US" altLang="ja-JP" dirty="0" smtClean="0"/>
              <a:t>GUI</a:t>
            </a:r>
            <a:r>
              <a:rPr kumimoji="1" lang="ja-JP" altLang="en-US" dirty="0" smtClean="0"/>
              <a:t>が弱かったり、ヘルプデスクなどのサポートが弱かったります。</a:t>
            </a:r>
            <a:endParaRPr kumimoji="1" lang="en-US" altLang="ja-JP" dirty="0" smtClean="0"/>
          </a:p>
          <a:p>
            <a:r>
              <a:rPr kumimoji="1" lang="ja-JP" altLang="en-US" dirty="0" smtClean="0"/>
              <a:t>この辺は何がどういうものか、を踏まえてツールを選定すべきです。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D60FB69A-DDCF-4AF4-8296-2D2E97DEF19C}" type="slidenum">
              <a:rPr lang="ja-JP" altLang="en-US" smtClean="0"/>
              <a:pPr>
                <a:defRPr/>
              </a:pPr>
              <a:t>9</a:t>
            </a:fld>
            <a:endParaRPr lang="ja-JP" altLang="en-US"/>
          </a:p>
        </p:txBody>
      </p:sp>
    </p:spTree>
    <p:extLst>
      <p:ext uri="{BB962C8B-B14F-4D97-AF65-F5344CB8AC3E}">
        <p14:creationId xmlns:p14="http://schemas.microsoft.com/office/powerpoint/2010/main" val="3295987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ビジネスの理解</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D60FB69A-DDCF-4AF4-8296-2D2E97DEF19C}" type="slidenum">
              <a:rPr lang="ja-JP" altLang="en-US" smtClean="0"/>
              <a:pPr>
                <a:defRPr/>
              </a:pPr>
              <a:t>14</a:t>
            </a:fld>
            <a:endParaRPr lang="ja-JP" altLang="en-US"/>
          </a:p>
        </p:txBody>
      </p:sp>
    </p:spTree>
    <p:extLst>
      <p:ext uri="{BB962C8B-B14F-4D97-AF65-F5344CB8AC3E}">
        <p14:creationId xmlns:p14="http://schemas.microsoft.com/office/powerpoint/2010/main" val="1495503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ビジネスの理解</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D60FB69A-DDCF-4AF4-8296-2D2E97DEF19C}" type="slidenum">
              <a:rPr lang="ja-JP" altLang="en-US" smtClean="0"/>
              <a:pPr>
                <a:defRPr/>
              </a:pPr>
              <a:t>15</a:t>
            </a:fld>
            <a:endParaRPr lang="ja-JP" altLang="en-US"/>
          </a:p>
        </p:txBody>
      </p:sp>
    </p:spTree>
    <p:extLst>
      <p:ext uri="{BB962C8B-B14F-4D97-AF65-F5344CB8AC3E}">
        <p14:creationId xmlns:p14="http://schemas.microsoft.com/office/powerpoint/2010/main" val="2103096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ビジネス・データの理解</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D60FB69A-DDCF-4AF4-8296-2D2E97DEF19C}" type="slidenum">
              <a:rPr lang="ja-JP" altLang="en-US" smtClean="0"/>
              <a:pPr>
                <a:defRPr/>
              </a:pPr>
              <a:t>16</a:t>
            </a:fld>
            <a:endParaRPr lang="ja-JP" altLang="en-US"/>
          </a:p>
        </p:txBody>
      </p:sp>
    </p:spTree>
    <p:extLst>
      <p:ext uri="{BB962C8B-B14F-4D97-AF65-F5344CB8AC3E}">
        <p14:creationId xmlns:p14="http://schemas.microsoft.com/office/powerpoint/2010/main" val="2768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26B010B1-167E-4909-B258-BEAAEA19C913}" type="datetime1">
              <a:rPr lang="ja-JP" altLang="en-US"/>
              <a:pPr>
                <a:defRPr/>
              </a:pPr>
              <a:t>2014/3/11</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A2AB652F-8969-495C-B337-C5DB00A682CF}" type="slidenum">
              <a:rPr lang="ja-JP" altLang="en-US"/>
              <a:pPr>
                <a:defRPr/>
              </a:pPr>
              <a:t>‹#›</a:t>
            </a:fld>
            <a:endParaRPr lang="ja-JP" altLang="en-US"/>
          </a:p>
        </p:txBody>
      </p:sp>
    </p:spTree>
    <p:extLst>
      <p:ext uri="{BB962C8B-B14F-4D97-AF65-F5344CB8AC3E}">
        <p14:creationId xmlns:p14="http://schemas.microsoft.com/office/powerpoint/2010/main" val="283839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EE245D1-C9AA-4D00-9E82-63D01E95CD75}" type="datetime1">
              <a:rPr lang="ja-JP" altLang="en-US"/>
              <a:pPr>
                <a:defRPr/>
              </a:pPr>
              <a:t>2014/3/11</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A08D2160-2D0A-4233-B380-54CC8F6C7E95}" type="slidenum">
              <a:rPr lang="ja-JP" altLang="en-US"/>
              <a:pPr>
                <a:defRPr/>
              </a:pPr>
              <a:t>‹#›</a:t>
            </a:fld>
            <a:endParaRPr lang="ja-JP" altLang="en-US"/>
          </a:p>
        </p:txBody>
      </p:sp>
    </p:spTree>
    <p:extLst>
      <p:ext uri="{BB962C8B-B14F-4D97-AF65-F5344CB8AC3E}">
        <p14:creationId xmlns:p14="http://schemas.microsoft.com/office/powerpoint/2010/main" val="3656226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EADF960F-EF76-484E-87FA-9F48C64A6114}" type="datetime1">
              <a:rPr lang="ja-JP" altLang="en-US"/>
              <a:pPr>
                <a:defRPr/>
              </a:pPr>
              <a:t>2014/3/11</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1267A418-29BC-4641-AED2-89CCDB07E8A5}" type="slidenum">
              <a:rPr lang="ja-JP" altLang="en-US"/>
              <a:pPr>
                <a:defRPr/>
              </a:pPr>
              <a:t>‹#›</a:t>
            </a:fld>
            <a:endParaRPr lang="ja-JP" altLang="en-US"/>
          </a:p>
        </p:txBody>
      </p:sp>
    </p:spTree>
    <p:extLst>
      <p:ext uri="{BB962C8B-B14F-4D97-AF65-F5344CB8AC3E}">
        <p14:creationId xmlns:p14="http://schemas.microsoft.com/office/powerpoint/2010/main" val="302811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71600" y="274638"/>
            <a:ext cx="7715200" cy="706090"/>
          </a:xfrm>
        </p:spPr>
        <p:txBody>
          <a:bodyPr/>
          <a:lstStyle>
            <a:lvl1pPr algn="l">
              <a:defRPr sz="3600"/>
            </a:lvl1pPr>
          </a:lstStyle>
          <a:p>
            <a:r>
              <a:rPr lang="ja-JP" altLang="en-US" dirty="0" smtClean="0"/>
              <a:t>マスター タイトルの書式設定</a:t>
            </a:r>
            <a:endParaRPr lang="ja-JP" altLang="en-US" dirty="0"/>
          </a:p>
        </p:txBody>
      </p:sp>
      <p:sp>
        <p:nvSpPr>
          <p:cNvPr id="3" name="コンテンツ プレースホルダ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7C91760B-E34F-414D-BE14-E37E1FFDBF2D}" type="datetime1">
              <a:rPr lang="ja-JP" altLang="en-US"/>
              <a:pPr>
                <a:defRPr/>
              </a:pPr>
              <a:t>2014/3/11</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E8BD8FBC-4737-4833-B256-B31157D75CD1}" type="slidenum">
              <a:rPr lang="ja-JP" altLang="en-US"/>
              <a:pPr>
                <a:defRPr/>
              </a:pPr>
              <a:t>‹#›</a:t>
            </a:fld>
            <a:endParaRPr lang="ja-JP" altLang="en-US"/>
          </a:p>
        </p:txBody>
      </p:sp>
      <p:cxnSp>
        <p:nvCxnSpPr>
          <p:cNvPr id="8" name="直線コネクタ 7"/>
          <p:cNvCxnSpPr/>
          <p:nvPr userDrawn="1"/>
        </p:nvCxnSpPr>
        <p:spPr>
          <a:xfrm>
            <a:off x="395536" y="6309320"/>
            <a:ext cx="8424936"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4" name="正方形/長方形 13"/>
          <p:cNvSpPr/>
          <p:nvPr userDrawn="1"/>
        </p:nvSpPr>
        <p:spPr>
          <a:xfrm>
            <a:off x="395536" y="980728"/>
            <a:ext cx="8352928" cy="144016"/>
          </a:xfrm>
          <a:prstGeom prst="rect">
            <a:avLst/>
          </a:prstGeom>
          <a:gradFill flip="none" rotWithShape="1">
            <a:gsLst>
              <a:gs pos="0">
                <a:schemeClr val="accent1">
                  <a:tint val="66000"/>
                  <a:satMod val="160000"/>
                </a:schemeClr>
              </a:gs>
              <a:gs pos="25000">
                <a:schemeClr val="accent1">
                  <a:tint val="445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p:cNvCxnSpPr/>
          <p:nvPr userDrawn="1"/>
        </p:nvCxnSpPr>
        <p:spPr>
          <a:xfrm>
            <a:off x="755576" y="260648"/>
            <a:ext cx="0" cy="64807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196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日付プレースホルダ 3"/>
          <p:cNvSpPr>
            <a:spLocks noGrp="1"/>
          </p:cNvSpPr>
          <p:nvPr>
            <p:ph type="dt" sz="half" idx="10"/>
          </p:nvPr>
        </p:nvSpPr>
        <p:spPr/>
        <p:txBody>
          <a:bodyPr/>
          <a:lstStyle>
            <a:lvl1pPr>
              <a:defRPr/>
            </a:lvl1pPr>
          </a:lstStyle>
          <a:p>
            <a:pPr>
              <a:defRPr/>
            </a:pPr>
            <a:fld id="{A8B59AB8-BA82-4D53-BB19-6B460F95138C}" type="datetime1">
              <a:rPr lang="ja-JP" altLang="en-US"/>
              <a:pPr>
                <a:defRPr/>
              </a:pPr>
              <a:t>2014/3/11</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81D457D1-513B-451F-BBFD-518BB8955DB4}" type="slidenum">
              <a:rPr lang="ja-JP" altLang="en-US"/>
              <a:pPr>
                <a:defRPr/>
              </a:pPr>
              <a:t>‹#›</a:t>
            </a:fld>
            <a:endParaRPr lang="ja-JP" altLang="en-US"/>
          </a:p>
        </p:txBody>
      </p:sp>
    </p:spTree>
    <p:extLst>
      <p:ext uri="{BB962C8B-B14F-4D97-AF65-F5344CB8AC3E}">
        <p14:creationId xmlns:p14="http://schemas.microsoft.com/office/powerpoint/2010/main" val="3887102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FD405027-F9C6-4A55-9FD2-3610457B7FEC}" type="datetime1">
              <a:rPr lang="ja-JP" altLang="en-US"/>
              <a:pPr>
                <a:defRPr/>
              </a:pPr>
              <a:t>2014/3/11</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15597425-37E3-4A9A-B1F0-1EACCDA8428A}" type="slidenum">
              <a:rPr lang="ja-JP" altLang="en-US"/>
              <a:pPr>
                <a:defRPr/>
              </a:pPr>
              <a:t>‹#›</a:t>
            </a:fld>
            <a:endParaRPr lang="ja-JP" altLang="en-US"/>
          </a:p>
        </p:txBody>
      </p:sp>
    </p:spTree>
    <p:extLst>
      <p:ext uri="{BB962C8B-B14F-4D97-AF65-F5344CB8AC3E}">
        <p14:creationId xmlns:p14="http://schemas.microsoft.com/office/powerpoint/2010/main" val="3551487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マスター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45FBF6B7-215E-432B-A9DD-7367E373B0AB}" type="datetime1">
              <a:rPr lang="ja-JP" altLang="en-US"/>
              <a:pPr>
                <a:defRPr/>
              </a:pPr>
              <a:t>2014/3/11</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pPr>
              <a:defRPr/>
            </a:pPr>
            <a:fld id="{355E29A1-3747-4236-B4DA-FF5DD9F98DD9}" type="slidenum">
              <a:rPr lang="ja-JP" altLang="en-US"/>
              <a:pPr>
                <a:defRPr/>
              </a:pPr>
              <a:t>‹#›</a:t>
            </a:fld>
            <a:endParaRPr lang="ja-JP" altLang="en-US"/>
          </a:p>
        </p:txBody>
      </p:sp>
    </p:spTree>
    <p:extLst>
      <p:ext uri="{BB962C8B-B14F-4D97-AF65-F5344CB8AC3E}">
        <p14:creationId xmlns:p14="http://schemas.microsoft.com/office/powerpoint/2010/main" val="1978255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42757338-7FE6-4C3E-82B2-1946384A7093}" type="datetime1">
              <a:rPr lang="ja-JP" altLang="en-US"/>
              <a:pPr>
                <a:defRPr/>
              </a:pPr>
              <a:t>2014/3/11</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pPr>
              <a:defRPr/>
            </a:pPr>
            <a:fld id="{8E226544-D322-4588-8880-5D2E61E8AAEA}" type="slidenum">
              <a:rPr lang="ja-JP" altLang="en-US"/>
              <a:pPr>
                <a:defRPr/>
              </a:pPr>
              <a:t>‹#›</a:t>
            </a:fld>
            <a:endParaRPr lang="ja-JP" altLang="en-US"/>
          </a:p>
        </p:txBody>
      </p:sp>
    </p:spTree>
    <p:extLst>
      <p:ext uri="{BB962C8B-B14F-4D97-AF65-F5344CB8AC3E}">
        <p14:creationId xmlns:p14="http://schemas.microsoft.com/office/powerpoint/2010/main" val="1672169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88B29756-B221-4527-9B22-6BBBB20C04C1}" type="datetime1">
              <a:rPr lang="ja-JP" altLang="en-US"/>
              <a:pPr>
                <a:defRPr/>
              </a:pPr>
              <a:t>2014/3/11</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pPr>
              <a:defRPr/>
            </a:pPr>
            <a:fld id="{7C9070B5-A50B-4744-B9CB-9F8491092FD2}" type="slidenum">
              <a:rPr lang="ja-JP" altLang="en-US"/>
              <a:pPr>
                <a:defRPr/>
              </a:pPr>
              <a:t>‹#›</a:t>
            </a:fld>
            <a:endParaRPr lang="ja-JP" altLang="en-US"/>
          </a:p>
        </p:txBody>
      </p:sp>
    </p:spTree>
    <p:extLst>
      <p:ext uri="{BB962C8B-B14F-4D97-AF65-F5344CB8AC3E}">
        <p14:creationId xmlns:p14="http://schemas.microsoft.com/office/powerpoint/2010/main" val="953473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7C72F1BC-0AFC-41CA-AC57-8F1DEA15B14F}" type="datetime1">
              <a:rPr lang="ja-JP" altLang="en-US"/>
              <a:pPr>
                <a:defRPr/>
              </a:pPr>
              <a:t>2014/3/11</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75FDFC7A-80A1-424E-8DC2-B16BE7304C7D}" type="slidenum">
              <a:rPr lang="ja-JP" altLang="en-US"/>
              <a:pPr>
                <a:defRPr/>
              </a:pPr>
              <a:t>‹#›</a:t>
            </a:fld>
            <a:endParaRPr lang="ja-JP" altLang="en-US"/>
          </a:p>
        </p:txBody>
      </p:sp>
    </p:spTree>
    <p:extLst>
      <p:ext uri="{BB962C8B-B14F-4D97-AF65-F5344CB8AC3E}">
        <p14:creationId xmlns:p14="http://schemas.microsoft.com/office/powerpoint/2010/main" val="4024204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smtClean="0"/>
              <a:t>アイコンをクリックして図を追加</a:t>
            </a:r>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2142BFCE-E08C-4966-A3B1-7C98F947DCE6}" type="datetime1">
              <a:rPr lang="ja-JP" altLang="en-US"/>
              <a:pPr>
                <a:defRPr/>
              </a:pPr>
              <a:t>2014/3/11</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2A46CBB7-EA5F-43CD-A502-A7689B344822}" type="slidenum">
              <a:rPr lang="ja-JP" altLang="en-US"/>
              <a:pPr>
                <a:defRPr/>
              </a:pPr>
              <a:t>‹#›</a:t>
            </a:fld>
            <a:endParaRPr lang="ja-JP" altLang="en-US"/>
          </a:p>
        </p:txBody>
      </p:sp>
    </p:spTree>
    <p:extLst>
      <p:ext uri="{BB962C8B-B14F-4D97-AF65-F5344CB8AC3E}">
        <p14:creationId xmlns:p14="http://schemas.microsoft.com/office/powerpoint/2010/main" val="940240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タイトル プレースホルダ 1"/>
          <p:cNvSpPr>
            <a:spLocks noGrp="1"/>
          </p:cNvSpPr>
          <p:nvPr>
            <p:ph type="title"/>
          </p:nvPr>
        </p:nvSpPr>
        <p:spPr bwMode="auto">
          <a:xfrm>
            <a:off x="457200" y="274638"/>
            <a:ext cx="8229600" cy="706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 タイトルの書式設定</a:t>
            </a:r>
          </a:p>
        </p:txBody>
      </p:sp>
      <p:sp>
        <p:nvSpPr>
          <p:cNvPr id="1027" name="テキスト プレースホルダ 2"/>
          <p:cNvSpPr>
            <a:spLocks noGrp="1"/>
          </p:cNvSpPr>
          <p:nvPr>
            <p:ph type="body" idx="1"/>
          </p:nvPr>
        </p:nvSpPr>
        <p:spPr bwMode="auto">
          <a:xfrm>
            <a:off x="457200" y="1124744"/>
            <a:ext cx="8229600"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70C351C3-4D1C-4A3D-839F-020E7FDB2663}" type="datetime1">
              <a:rPr lang="ja-JP" altLang="en-US"/>
              <a:pPr>
                <a:defRPr/>
              </a:pPr>
              <a:t>2014/3/11</a:t>
            </a:fld>
            <a:endParaRPr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ea typeface="+mn-ea"/>
              </a:defRPr>
            </a:lvl1pPr>
          </a:lstStyle>
          <a:p>
            <a:pPr>
              <a:defRPr/>
            </a:pPr>
            <a:endParaRPr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099A6024-2B37-4888-960B-A87F56EE9222}"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1" fontAlgn="base" hangingPunct="1">
        <a:spcBef>
          <a:spcPct val="0"/>
        </a:spcBef>
        <a:spcAft>
          <a:spcPct val="0"/>
        </a:spcAft>
        <a:defRPr kumimoji="1" sz="4400" kern="1200">
          <a:solidFill>
            <a:schemeClr val="tx1"/>
          </a:solidFill>
          <a:latin typeface="+mj-lt"/>
          <a:ea typeface="+mj-ea"/>
          <a:cs typeface="+mj-cs"/>
        </a:defRPr>
      </a:lvl1pPr>
      <a:lvl2pPr algn="ctr" rtl="0" eaLnBrk="1" fontAlgn="base" hangingPunct="1">
        <a:spcBef>
          <a:spcPct val="0"/>
        </a:spcBef>
        <a:spcAft>
          <a:spcPct val="0"/>
        </a:spcAft>
        <a:defRPr kumimoji="1" sz="4400">
          <a:solidFill>
            <a:schemeClr val="tx1"/>
          </a:solidFill>
          <a:latin typeface="Calibri" pitchFamily="34" charset="0"/>
          <a:ea typeface="ＭＳ Ｐゴシック" charset="-128"/>
        </a:defRPr>
      </a:lvl2pPr>
      <a:lvl3pPr algn="ctr" rtl="0" eaLnBrk="1" fontAlgn="base" hangingPunct="1">
        <a:spcBef>
          <a:spcPct val="0"/>
        </a:spcBef>
        <a:spcAft>
          <a:spcPct val="0"/>
        </a:spcAft>
        <a:defRPr kumimoji="1" sz="4400">
          <a:solidFill>
            <a:schemeClr val="tx1"/>
          </a:solidFill>
          <a:latin typeface="Calibri" pitchFamily="34" charset="0"/>
          <a:ea typeface="ＭＳ Ｐゴシック" charset="-128"/>
        </a:defRPr>
      </a:lvl3pPr>
      <a:lvl4pPr algn="ctr" rtl="0" eaLnBrk="1" fontAlgn="base" hangingPunct="1">
        <a:spcBef>
          <a:spcPct val="0"/>
        </a:spcBef>
        <a:spcAft>
          <a:spcPct val="0"/>
        </a:spcAft>
        <a:defRPr kumimoji="1" sz="4400">
          <a:solidFill>
            <a:schemeClr val="tx1"/>
          </a:solidFill>
          <a:latin typeface="Calibri" pitchFamily="34" charset="0"/>
          <a:ea typeface="ＭＳ Ｐゴシック" charset="-128"/>
        </a:defRPr>
      </a:lvl4pPr>
      <a:lvl5pPr algn="ctr" rtl="0" eaLnBrk="1" fontAlgn="base" hangingPunct="1">
        <a:spcBef>
          <a:spcPct val="0"/>
        </a:spcBef>
        <a:spcAft>
          <a:spcPct val="0"/>
        </a:spcAft>
        <a:defRPr kumimoji="1" sz="4400">
          <a:solidFill>
            <a:schemeClr val="tx1"/>
          </a:solidFill>
          <a:latin typeface="Calibri" pitchFamily="34" charset="0"/>
          <a:ea typeface="ＭＳ Ｐゴシック" charset="-128"/>
        </a:defRPr>
      </a:lvl5pPr>
      <a:lvl6pPr marL="457200" algn="ctr" rtl="0" eaLnBrk="1" fontAlgn="base" hangingPunct="1">
        <a:spcBef>
          <a:spcPct val="0"/>
        </a:spcBef>
        <a:spcAft>
          <a:spcPct val="0"/>
        </a:spcAft>
        <a:defRPr kumimoji="1" sz="4400">
          <a:solidFill>
            <a:schemeClr val="tx1"/>
          </a:solidFill>
          <a:latin typeface="Calibri" pitchFamily="34" charset="0"/>
          <a:ea typeface="ＭＳ Ｐゴシック" charset="-128"/>
        </a:defRPr>
      </a:lvl6pPr>
      <a:lvl7pPr marL="914400" algn="ctr" rtl="0" eaLnBrk="1" fontAlgn="base" hangingPunct="1">
        <a:spcBef>
          <a:spcPct val="0"/>
        </a:spcBef>
        <a:spcAft>
          <a:spcPct val="0"/>
        </a:spcAft>
        <a:defRPr kumimoji="1" sz="4400">
          <a:solidFill>
            <a:schemeClr val="tx1"/>
          </a:solidFill>
          <a:latin typeface="Calibri" pitchFamily="34" charset="0"/>
          <a:ea typeface="ＭＳ Ｐゴシック" charset="-128"/>
        </a:defRPr>
      </a:lvl7pPr>
      <a:lvl8pPr marL="1371600" algn="ctr" rtl="0" eaLnBrk="1" fontAlgn="base" hangingPunct="1">
        <a:spcBef>
          <a:spcPct val="0"/>
        </a:spcBef>
        <a:spcAft>
          <a:spcPct val="0"/>
        </a:spcAft>
        <a:defRPr kumimoji="1" sz="4400">
          <a:solidFill>
            <a:schemeClr val="tx1"/>
          </a:solidFill>
          <a:latin typeface="Calibri" pitchFamily="34" charset="0"/>
          <a:ea typeface="ＭＳ Ｐゴシック" charset="-128"/>
        </a:defRPr>
      </a:lvl8pPr>
      <a:lvl9pPr marL="1828800" algn="ctr" rtl="0" eaLnBrk="1" fontAlgn="base" hangingPunct="1">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1" fontAlgn="base" hangingPunct="1">
        <a:spcBef>
          <a:spcPct val="20000"/>
        </a:spcBef>
        <a:spcAft>
          <a:spcPct val="0"/>
        </a:spcAft>
        <a:buFont typeface="Arial" charset="0"/>
        <a:buChar char="•"/>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684213" y="5229225"/>
            <a:ext cx="6400800" cy="696913"/>
          </a:xfrm>
        </p:spPr>
        <p:txBody>
          <a:bodyPr rtlCol="0">
            <a:normAutofit fontScale="92500" lnSpcReduction="10000"/>
          </a:bodyPr>
          <a:lstStyle/>
          <a:p>
            <a:pPr algn="l" fontAlgn="auto">
              <a:spcAft>
                <a:spcPts val="0"/>
              </a:spcAft>
              <a:buFont typeface="Arial" pitchFamily="34" charset="0"/>
              <a:buNone/>
              <a:defRPr/>
            </a:pPr>
            <a:r>
              <a:rPr lang="ja-JP" altLang="en-US" sz="2000" dirty="0" smtClean="0">
                <a:solidFill>
                  <a:schemeClr val="tx1"/>
                </a:solidFill>
              </a:rPr>
              <a:t>名古屋大学</a:t>
            </a:r>
            <a:endParaRPr lang="en-US" altLang="ja-JP" sz="2000" dirty="0" smtClean="0">
              <a:solidFill>
                <a:schemeClr val="tx1"/>
              </a:solidFill>
            </a:endParaRPr>
          </a:p>
          <a:p>
            <a:pPr algn="l" fontAlgn="auto">
              <a:spcAft>
                <a:spcPts val="0"/>
              </a:spcAft>
              <a:buFont typeface="Arial" pitchFamily="34" charset="0"/>
              <a:buNone/>
              <a:defRPr/>
            </a:pPr>
            <a:r>
              <a:rPr lang="en-US" altLang="ja-JP" sz="2000" dirty="0" smtClean="0">
                <a:solidFill>
                  <a:schemeClr val="tx1"/>
                </a:solidFill>
              </a:rPr>
              <a:t>2014/Feb/27</a:t>
            </a:r>
            <a:endParaRPr lang="ja-JP" altLang="en-US" sz="2000" dirty="0" smtClean="0">
              <a:solidFill>
                <a:schemeClr val="tx1"/>
              </a:solidFill>
            </a:endParaRPr>
          </a:p>
        </p:txBody>
      </p:sp>
      <p:graphicFrame>
        <p:nvGraphicFramePr>
          <p:cNvPr id="4" name="表 3"/>
          <p:cNvGraphicFramePr>
            <a:graphicFrameLocks noGrp="1"/>
          </p:cNvGraphicFramePr>
          <p:nvPr>
            <p:extLst>
              <p:ext uri="{D42A27DB-BD31-4B8C-83A1-F6EECF244321}">
                <p14:modId xmlns:p14="http://schemas.microsoft.com/office/powerpoint/2010/main" val="2675960427"/>
              </p:ext>
            </p:extLst>
          </p:nvPr>
        </p:nvGraphicFramePr>
        <p:xfrm>
          <a:off x="611188" y="1397000"/>
          <a:ext cx="7008812" cy="1816100"/>
        </p:xfrm>
        <a:graphic>
          <a:graphicData uri="http://schemas.openxmlformats.org/drawingml/2006/table">
            <a:tbl>
              <a:tblPr firstRow="1" bandRow="1">
                <a:tableStyleId>{2D5ABB26-0587-4C30-8999-92F81FD0307C}</a:tableStyleId>
              </a:tblPr>
              <a:tblGrid>
                <a:gridCol w="7008812"/>
              </a:tblGrid>
              <a:tr h="1816100">
                <a:tc>
                  <a:txBody>
                    <a:bodyPr/>
                    <a:lstStyle/>
                    <a:p>
                      <a:r>
                        <a:rPr lang="ja-JP" altLang="en-US" sz="2000" dirty="0" smtClean="0"/>
                        <a:t>博士課程教育リーディングプログラム</a:t>
                      </a:r>
                      <a:r>
                        <a:rPr lang="en-US" altLang="ja-JP" sz="2000" dirty="0" smtClean="0"/>
                        <a:t/>
                      </a:r>
                      <a:br>
                        <a:rPr lang="en-US" altLang="ja-JP" sz="2000" dirty="0" smtClean="0"/>
                      </a:br>
                      <a:r>
                        <a:rPr lang="ja-JP" altLang="en-US" sz="2000" dirty="0" smtClean="0"/>
                        <a:t>実世界データ循環学リーダー人材育成プログラム</a:t>
                      </a:r>
                      <a:r>
                        <a:rPr lang="en-US" altLang="ja-JP" sz="2000" dirty="0" smtClean="0"/>
                        <a:t/>
                      </a:r>
                      <a:br>
                        <a:rPr lang="en-US" altLang="ja-JP" sz="2000" dirty="0" smtClean="0"/>
                      </a:br>
                      <a:r>
                        <a:rPr lang="ja-JP" altLang="en-US" sz="3200" dirty="0" smtClean="0"/>
                        <a:t>データツールファースト</a:t>
                      </a:r>
                      <a:r>
                        <a:rPr lang="en-US" altLang="ja-JP" sz="1800" dirty="0" smtClean="0"/>
                        <a:t/>
                      </a:r>
                      <a:br>
                        <a:rPr lang="en-US" altLang="ja-JP" sz="1800" dirty="0" smtClean="0"/>
                      </a:br>
                      <a:r>
                        <a:rPr lang="en-US" altLang="ja-JP" sz="4000" dirty="0" smtClean="0"/>
                        <a:t>R</a:t>
                      </a:r>
                      <a:r>
                        <a:rPr lang="ja-JP" altLang="en-US" sz="4000" dirty="0" smtClean="0"/>
                        <a:t>入門　講義編</a:t>
                      </a:r>
                      <a:endParaRPr kumimoji="1" lang="ja-JP" altLang="en-US" sz="4000" dirty="0">
                        <a:solidFill>
                          <a:schemeClr val="tx1"/>
                        </a:solidFill>
                        <a:latin typeface="+mj-ea"/>
                        <a:ea typeface="+mj-ea"/>
                      </a:endParaRPr>
                    </a:p>
                  </a:txBody>
                  <a:tcPr marL="91445" marR="91445" marT="45723" marB="45723">
                    <a:lnL w="28575" cap="flat" cmpd="sng" algn="ctr">
                      <a:solidFill>
                        <a:schemeClr val="tx2">
                          <a:lumMod val="60000"/>
                          <a:lumOff val="40000"/>
                        </a:schemeClr>
                      </a:solidFill>
                      <a:prstDash val="solid"/>
                      <a:round/>
                      <a:headEnd type="none" w="med" len="med"/>
                      <a:tailEnd type="none" w="med" len="med"/>
                    </a:lnL>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はじめに</a:t>
            </a:r>
            <a:r>
              <a:rPr lang="ja-JP" altLang="en-US" dirty="0" smtClean="0"/>
              <a:t>：ビッグデータ</a:t>
            </a:r>
            <a:r>
              <a:rPr lang="ja-JP" altLang="en-US" dirty="0"/>
              <a:t>時代における</a:t>
            </a:r>
            <a:r>
              <a:rPr lang="en-US" altLang="ja-JP" dirty="0"/>
              <a:t>R</a:t>
            </a:r>
          </a:p>
        </p:txBody>
      </p:sp>
      <p:sp>
        <p:nvSpPr>
          <p:cNvPr id="3" name="コンテンツ プレースホルダー 2"/>
          <p:cNvSpPr>
            <a:spLocks noGrp="1"/>
          </p:cNvSpPr>
          <p:nvPr>
            <p:ph idx="1"/>
          </p:nvPr>
        </p:nvSpPr>
        <p:spPr/>
        <p:txBody>
          <a:bodyPr/>
          <a:lstStyle/>
          <a:p>
            <a:pPr marL="0" indent="0">
              <a:buNone/>
            </a:pPr>
            <a:r>
              <a:rPr lang="ja-JP" altLang="en-US" dirty="0" smtClean="0"/>
              <a:t>タダより怖いものはない？</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pPr>
              <a:defRPr/>
            </a:pPr>
            <a:fld id="{E8BD8FBC-4737-4833-B256-B31157D75CD1}" type="slidenum">
              <a:rPr lang="ja-JP" altLang="en-US" smtClean="0"/>
              <a:pPr>
                <a:defRPr/>
              </a:pPr>
              <a:t>9</a:t>
            </a:fld>
            <a:endParaRPr lang="ja-JP" altLang="en-US"/>
          </a:p>
        </p:txBody>
      </p:sp>
      <p:sp>
        <p:nvSpPr>
          <p:cNvPr id="8" name="角丸四角形 7"/>
          <p:cNvSpPr/>
          <p:nvPr/>
        </p:nvSpPr>
        <p:spPr>
          <a:xfrm>
            <a:off x="912396" y="1916832"/>
            <a:ext cx="7416824" cy="1152128"/>
          </a:xfrm>
          <a:prstGeom prst="round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rPr>
              <a:t>オープンソフト</a:t>
            </a:r>
            <a:r>
              <a:rPr lang="ja-JP" altLang="en-US" sz="2800" dirty="0" smtClean="0">
                <a:solidFill>
                  <a:schemeClr val="tx1"/>
                </a:solidFill>
              </a:rPr>
              <a:t>も商用ソフトも</a:t>
            </a:r>
            <a:endParaRPr lang="en-US" altLang="ja-JP" sz="2800" dirty="0" smtClean="0">
              <a:solidFill>
                <a:schemeClr val="tx1"/>
              </a:solidFill>
            </a:endParaRPr>
          </a:p>
          <a:p>
            <a:pPr algn="ctr"/>
            <a:r>
              <a:rPr lang="ja-JP" altLang="en-US" sz="2800" dirty="0" smtClean="0">
                <a:solidFill>
                  <a:schemeClr val="tx1"/>
                </a:solidFill>
              </a:rPr>
              <a:t>アルゴリズムに違いはありません。</a:t>
            </a:r>
            <a:endParaRPr lang="en-US" altLang="ja-JP" sz="2800" dirty="0" smtClean="0">
              <a:solidFill>
                <a:schemeClr val="tx1"/>
              </a:solidFill>
            </a:endParaRPr>
          </a:p>
        </p:txBody>
      </p:sp>
      <p:sp>
        <p:nvSpPr>
          <p:cNvPr id="13" name="角丸四角形 12"/>
          <p:cNvSpPr/>
          <p:nvPr/>
        </p:nvSpPr>
        <p:spPr>
          <a:xfrm>
            <a:off x="912396" y="4797152"/>
            <a:ext cx="7416824" cy="1152128"/>
          </a:xfrm>
          <a:prstGeom prst="round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smtClean="0">
                <a:solidFill>
                  <a:schemeClr val="tx1"/>
                </a:solidFill>
              </a:rPr>
              <a:t>ただし、作業効率を考えると、</a:t>
            </a:r>
            <a:r>
              <a:rPr lang="en-US" altLang="ja-JP" sz="2800" dirty="0" smtClean="0">
                <a:solidFill>
                  <a:schemeClr val="tx1"/>
                </a:solidFill>
              </a:rPr>
              <a:t>GUI</a:t>
            </a:r>
            <a:r>
              <a:rPr lang="ja-JP" altLang="en-US" sz="2800" dirty="0" smtClean="0">
                <a:solidFill>
                  <a:schemeClr val="tx1"/>
                </a:solidFill>
              </a:rPr>
              <a:t>などが整った商用ソフトの方に分があります。</a:t>
            </a:r>
            <a:endParaRPr lang="en-US" altLang="ja-JP" sz="2800" dirty="0" smtClean="0">
              <a:solidFill>
                <a:schemeClr val="tx1"/>
              </a:solidFill>
            </a:endParaRPr>
          </a:p>
        </p:txBody>
      </p:sp>
      <p:sp>
        <p:nvSpPr>
          <p:cNvPr id="14" name="角丸四角形 13"/>
          <p:cNvSpPr/>
          <p:nvPr/>
        </p:nvSpPr>
        <p:spPr>
          <a:xfrm>
            <a:off x="912396" y="3356992"/>
            <a:ext cx="7416824" cy="1152128"/>
          </a:xfrm>
          <a:prstGeom prst="round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smtClean="0">
                <a:solidFill>
                  <a:schemeClr val="tx1"/>
                </a:solidFill>
              </a:rPr>
              <a:t>商用ソフトのような「大人の事情」で</a:t>
            </a:r>
            <a:endParaRPr lang="en-US" altLang="ja-JP" sz="2800" dirty="0" smtClean="0">
              <a:solidFill>
                <a:schemeClr val="tx1"/>
              </a:solidFill>
            </a:endParaRPr>
          </a:p>
          <a:p>
            <a:pPr algn="ctr"/>
            <a:r>
              <a:rPr lang="ja-JP" altLang="en-US" sz="2800" dirty="0" smtClean="0">
                <a:solidFill>
                  <a:schemeClr val="tx1"/>
                </a:solidFill>
              </a:rPr>
              <a:t>研究を中断することもありません。</a:t>
            </a:r>
            <a:endParaRPr lang="en-US" altLang="ja-JP" sz="2800" dirty="0" smtClean="0">
              <a:solidFill>
                <a:schemeClr val="tx1"/>
              </a:solidFill>
            </a:endParaRPr>
          </a:p>
        </p:txBody>
      </p:sp>
    </p:spTree>
    <p:extLst>
      <p:ext uri="{BB962C8B-B14F-4D97-AF65-F5344CB8AC3E}">
        <p14:creationId xmlns:p14="http://schemas.microsoft.com/office/powerpoint/2010/main" val="3964733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データを分析</a:t>
            </a:r>
            <a:r>
              <a:rPr lang="ja-JP" altLang="en-US" dirty="0" smtClean="0"/>
              <a:t>する、ということ</a:t>
            </a:r>
            <a:endParaRPr kumimoji="1" lang="ja-JP" altLang="en-US" dirty="0"/>
          </a:p>
        </p:txBody>
      </p:sp>
      <p:sp>
        <p:nvSpPr>
          <p:cNvPr id="4" name="スライド番号プレースホルダー 3"/>
          <p:cNvSpPr>
            <a:spLocks noGrp="1"/>
          </p:cNvSpPr>
          <p:nvPr>
            <p:ph type="sldNum" sz="quarter" idx="12"/>
          </p:nvPr>
        </p:nvSpPr>
        <p:spPr/>
        <p:txBody>
          <a:bodyPr/>
          <a:lstStyle/>
          <a:p>
            <a:pPr>
              <a:defRPr/>
            </a:pPr>
            <a:fld id="{81D457D1-513B-451F-BBFD-518BB8955DB4}" type="slidenum">
              <a:rPr lang="ja-JP" altLang="en-US" smtClean="0"/>
              <a:pPr>
                <a:defRPr/>
              </a:pPr>
              <a:t>10</a:t>
            </a:fld>
            <a:endParaRPr lang="ja-JP" altLang="en-US"/>
          </a:p>
        </p:txBody>
      </p:sp>
    </p:spTree>
    <p:extLst>
      <p:ext uri="{BB962C8B-B14F-4D97-AF65-F5344CB8AC3E}">
        <p14:creationId xmlns:p14="http://schemas.microsoft.com/office/powerpoint/2010/main" val="13198533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p:cNvSpPr/>
          <p:nvPr/>
        </p:nvSpPr>
        <p:spPr>
          <a:xfrm>
            <a:off x="755576" y="1268760"/>
            <a:ext cx="7776864" cy="3096344"/>
          </a:xfrm>
          <a:prstGeom prst="roundRect">
            <a:avLst>
              <a:gd name="adj" fmla="val 3786"/>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データを分析する、ということ</a:t>
            </a:r>
            <a:endParaRPr kumimoji="1" lang="ja-JP" altLang="en-US" dirty="0"/>
          </a:p>
        </p:txBody>
      </p:sp>
      <p:sp>
        <p:nvSpPr>
          <p:cNvPr id="4" name="スライド番号プレースホルダー 3"/>
          <p:cNvSpPr>
            <a:spLocks noGrp="1"/>
          </p:cNvSpPr>
          <p:nvPr>
            <p:ph type="sldNum" sz="quarter" idx="12"/>
          </p:nvPr>
        </p:nvSpPr>
        <p:spPr/>
        <p:txBody>
          <a:bodyPr/>
          <a:lstStyle/>
          <a:p>
            <a:pPr>
              <a:defRPr/>
            </a:pPr>
            <a:fld id="{E8BD8FBC-4737-4833-B256-B31157D75CD1}" type="slidenum">
              <a:rPr lang="ja-JP" altLang="en-US" smtClean="0"/>
              <a:pPr>
                <a:defRPr/>
              </a:pPr>
              <a:t>11</a:t>
            </a:fld>
            <a:endParaRPr lang="ja-JP" altLang="en-US"/>
          </a:p>
        </p:txBody>
      </p:sp>
      <p:sp>
        <p:nvSpPr>
          <p:cNvPr id="5" name="角丸四角形 4"/>
          <p:cNvSpPr/>
          <p:nvPr/>
        </p:nvSpPr>
        <p:spPr>
          <a:xfrm>
            <a:off x="1115616" y="1568143"/>
            <a:ext cx="7056784" cy="720080"/>
          </a:xfrm>
          <a:prstGeom prst="round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smtClean="0">
                <a:solidFill>
                  <a:schemeClr val="tx1"/>
                </a:solidFill>
              </a:rPr>
              <a:t>統計学　</a:t>
            </a:r>
            <a:r>
              <a:rPr kumimoji="1" lang="en-US" altLang="ja-JP" sz="2400" dirty="0" smtClean="0">
                <a:solidFill>
                  <a:schemeClr val="tx1"/>
                </a:solidFill>
              </a:rPr>
              <a:t>=</a:t>
            </a:r>
            <a:r>
              <a:rPr kumimoji="1" lang="ja-JP" altLang="en-US" sz="2400" dirty="0" smtClean="0">
                <a:solidFill>
                  <a:schemeClr val="tx1"/>
                </a:solidFill>
              </a:rPr>
              <a:t>　データの全体像を理論的に考える</a:t>
            </a:r>
            <a:endParaRPr kumimoji="1" lang="ja-JP" altLang="en-US" sz="2400" dirty="0">
              <a:solidFill>
                <a:schemeClr val="tx1"/>
              </a:solidFill>
            </a:endParaRPr>
          </a:p>
        </p:txBody>
      </p:sp>
      <p:sp>
        <p:nvSpPr>
          <p:cNvPr id="6" name="角丸四角形 5"/>
          <p:cNvSpPr/>
          <p:nvPr/>
        </p:nvSpPr>
        <p:spPr>
          <a:xfrm>
            <a:off x="1115616" y="3368343"/>
            <a:ext cx="7056784" cy="720080"/>
          </a:xfrm>
          <a:prstGeom prst="round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機械学習</a:t>
            </a:r>
            <a:r>
              <a:rPr kumimoji="1" lang="ja-JP" altLang="en-US" sz="2400" dirty="0" smtClean="0">
                <a:solidFill>
                  <a:schemeClr val="tx1"/>
                </a:solidFill>
              </a:rPr>
              <a:t>　</a:t>
            </a:r>
            <a:r>
              <a:rPr kumimoji="1" lang="en-US" altLang="ja-JP" sz="2400" dirty="0" smtClean="0">
                <a:solidFill>
                  <a:schemeClr val="tx1"/>
                </a:solidFill>
              </a:rPr>
              <a:t>=</a:t>
            </a:r>
            <a:r>
              <a:rPr kumimoji="1" lang="ja-JP" altLang="en-US" sz="2400" dirty="0" smtClean="0">
                <a:solidFill>
                  <a:schemeClr val="tx1"/>
                </a:solidFill>
              </a:rPr>
              <a:t>　統計学の理論</a:t>
            </a:r>
            <a:r>
              <a:rPr lang="ja-JP" altLang="en-US" sz="2400" dirty="0" smtClean="0">
                <a:solidFill>
                  <a:schemeClr val="tx1"/>
                </a:solidFill>
              </a:rPr>
              <a:t>を実データに適用する</a:t>
            </a:r>
            <a:endParaRPr kumimoji="1" lang="ja-JP" altLang="en-US" sz="2400" dirty="0">
              <a:solidFill>
                <a:schemeClr val="tx1"/>
              </a:solidFill>
            </a:endParaRPr>
          </a:p>
        </p:txBody>
      </p:sp>
      <p:sp>
        <p:nvSpPr>
          <p:cNvPr id="7" name="下矢印 6"/>
          <p:cNvSpPr/>
          <p:nvPr/>
        </p:nvSpPr>
        <p:spPr>
          <a:xfrm>
            <a:off x="4283968" y="2522015"/>
            <a:ext cx="720080" cy="64807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1115616" y="5301208"/>
            <a:ext cx="7056784" cy="720080"/>
          </a:xfrm>
          <a:prstGeom prst="round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データマイニング　</a:t>
            </a:r>
            <a:r>
              <a:rPr kumimoji="1" lang="en-US" altLang="ja-JP" sz="2000" dirty="0" smtClean="0">
                <a:solidFill>
                  <a:schemeClr val="tx1"/>
                </a:solidFill>
              </a:rPr>
              <a:t>=</a:t>
            </a:r>
            <a:r>
              <a:rPr kumimoji="1" lang="ja-JP" altLang="en-US" sz="2000" dirty="0" smtClean="0">
                <a:solidFill>
                  <a:schemeClr val="tx1"/>
                </a:solidFill>
              </a:rPr>
              <a:t>　上記を前提とする知見発掘活動</a:t>
            </a:r>
            <a:endParaRPr kumimoji="1" lang="ja-JP" altLang="en-US" sz="2000" dirty="0">
              <a:solidFill>
                <a:schemeClr val="tx1"/>
              </a:solidFill>
            </a:endParaRPr>
          </a:p>
        </p:txBody>
      </p:sp>
      <p:sp>
        <p:nvSpPr>
          <p:cNvPr id="9" name="下矢印 8"/>
          <p:cNvSpPr/>
          <p:nvPr/>
        </p:nvSpPr>
        <p:spPr>
          <a:xfrm>
            <a:off x="4283968" y="4486158"/>
            <a:ext cx="720080" cy="64807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45860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データを分析する、ということ</a:t>
            </a:r>
            <a:endParaRPr kumimoji="1" lang="ja-JP" altLang="en-US" dirty="0"/>
          </a:p>
        </p:txBody>
      </p:sp>
      <p:sp>
        <p:nvSpPr>
          <p:cNvPr id="4" name="スライド番号プレースホルダー 3"/>
          <p:cNvSpPr>
            <a:spLocks noGrp="1"/>
          </p:cNvSpPr>
          <p:nvPr>
            <p:ph type="sldNum" sz="quarter" idx="12"/>
          </p:nvPr>
        </p:nvSpPr>
        <p:spPr/>
        <p:txBody>
          <a:bodyPr/>
          <a:lstStyle/>
          <a:p>
            <a:pPr>
              <a:defRPr/>
            </a:pPr>
            <a:fld id="{E8BD8FBC-4737-4833-B256-B31157D75CD1}" type="slidenum">
              <a:rPr lang="ja-JP" altLang="en-US" smtClean="0"/>
              <a:pPr>
                <a:defRPr/>
              </a:pPr>
              <a:t>12</a:t>
            </a:fld>
            <a:endParaRPr lang="ja-JP" altLang="en-US"/>
          </a:p>
        </p:txBody>
      </p:sp>
      <p:sp>
        <p:nvSpPr>
          <p:cNvPr id="3" name="テキスト ボックス 2"/>
          <p:cNvSpPr txBox="1"/>
          <p:nvPr/>
        </p:nvSpPr>
        <p:spPr>
          <a:xfrm>
            <a:off x="755576" y="1116033"/>
            <a:ext cx="3727302" cy="584775"/>
          </a:xfrm>
          <a:prstGeom prst="rect">
            <a:avLst/>
          </a:prstGeom>
          <a:noFill/>
        </p:spPr>
        <p:txBody>
          <a:bodyPr wrap="none" rtlCol="0">
            <a:spAutoFit/>
          </a:bodyPr>
          <a:lstStyle/>
          <a:p>
            <a:r>
              <a:rPr kumimoji="1" lang="ja-JP" altLang="en-US" sz="3200" dirty="0" smtClean="0"/>
              <a:t>データ分析のお作法</a:t>
            </a:r>
            <a:endParaRPr kumimoji="1" lang="en-US" altLang="ja-JP" sz="3200" dirty="0" smtClean="0"/>
          </a:p>
        </p:txBody>
      </p:sp>
      <p:sp>
        <p:nvSpPr>
          <p:cNvPr id="8" name="テキスト ボックス 7"/>
          <p:cNvSpPr txBox="1"/>
          <p:nvPr/>
        </p:nvSpPr>
        <p:spPr>
          <a:xfrm>
            <a:off x="1259632" y="1907540"/>
            <a:ext cx="6468437" cy="369332"/>
          </a:xfrm>
          <a:prstGeom prst="rect">
            <a:avLst/>
          </a:prstGeom>
          <a:noFill/>
        </p:spPr>
        <p:txBody>
          <a:bodyPr wrap="none" rtlCol="0">
            <a:spAutoFit/>
          </a:bodyPr>
          <a:lstStyle/>
          <a:p>
            <a:r>
              <a:rPr kumimoji="1" lang="en-US" altLang="ja-JP" dirty="0" smtClean="0"/>
              <a:t>CRISP-DM</a:t>
            </a:r>
            <a:r>
              <a:rPr kumimoji="1" lang="ja-JP" altLang="en-US" dirty="0" smtClean="0"/>
              <a:t>：</a:t>
            </a:r>
            <a:r>
              <a:rPr lang="en-US" altLang="ja-JP" dirty="0"/>
              <a:t>Cross-Industry Standard Process for Data </a:t>
            </a:r>
            <a:r>
              <a:rPr lang="en-US" altLang="ja-JP" dirty="0" smtClean="0"/>
              <a:t>Mining</a:t>
            </a:r>
          </a:p>
        </p:txBody>
      </p:sp>
      <p:sp>
        <p:nvSpPr>
          <p:cNvPr id="9" name="角丸四角形 8"/>
          <p:cNvSpPr/>
          <p:nvPr/>
        </p:nvSpPr>
        <p:spPr>
          <a:xfrm>
            <a:off x="2411760" y="2492896"/>
            <a:ext cx="1368152" cy="707504"/>
          </a:xfrm>
          <a:prstGeom prst="round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tx1"/>
                </a:solidFill>
              </a:rPr>
              <a:t>ビジネスの</a:t>
            </a:r>
            <a:endParaRPr kumimoji="1" lang="en-US" altLang="ja-JP" sz="1600" dirty="0" smtClean="0">
              <a:solidFill>
                <a:schemeClr val="tx1"/>
              </a:solidFill>
            </a:endParaRPr>
          </a:p>
          <a:p>
            <a:pPr algn="ctr"/>
            <a:r>
              <a:rPr kumimoji="1" lang="ja-JP" altLang="en-US" sz="1600" dirty="0" smtClean="0">
                <a:solidFill>
                  <a:schemeClr val="tx1"/>
                </a:solidFill>
              </a:rPr>
              <a:t>理解</a:t>
            </a:r>
            <a:endParaRPr kumimoji="1" lang="ja-JP" altLang="en-US" sz="1600" dirty="0">
              <a:solidFill>
                <a:schemeClr val="tx1"/>
              </a:solidFill>
            </a:endParaRPr>
          </a:p>
        </p:txBody>
      </p:sp>
      <p:sp>
        <p:nvSpPr>
          <p:cNvPr id="10" name="角丸四角形 9"/>
          <p:cNvSpPr/>
          <p:nvPr/>
        </p:nvSpPr>
        <p:spPr>
          <a:xfrm>
            <a:off x="4355976" y="2492896"/>
            <a:ext cx="1368152" cy="707504"/>
          </a:xfrm>
          <a:prstGeom prst="round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tx1"/>
                </a:solidFill>
              </a:rPr>
              <a:t>データの</a:t>
            </a:r>
            <a:endParaRPr kumimoji="1" lang="en-US" altLang="ja-JP" sz="1600" dirty="0" smtClean="0">
              <a:solidFill>
                <a:schemeClr val="tx1"/>
              </a:solidFill>
            </a:endParaRPr>
          </a:p>
          <a:p>
            <a:pPr algn="ctr"/>
            <a:r>
              <a:rPr kumimoji="1" lang="ja-JP" altLang="en-US" sz="1600" dirty="0" smtClean="0">
                <a:solidFill>
                  <a:schemeClr val="tx1"/>
                </a:solidFill>
              </a:rPr>
              <a:t>理解</a:t>
            </a:r>
            <a:endParaRPr kumimoji="1" lang="ja-JP" altLang="en-US" sz="1600" dirty="0">
              <a:solidFill>
                <a:schemeClr val="tx1"/>
              </a:solidFill>
            </a:endParaRPr>
          </a:p>
        </p:txBody>
      </p:sp>
      <p:sp>
        <p:nvSpPr>
          <p:cNvPr id="11" name="角丸四角形 10"/>
          <p:cNvSpPr/>
          <p:nvPr/>
        </p:nvSpPr>
        <p:spPr>
          <a:xfrm>
            <a:off x="6023012" y="3369568"/>
            <a:ext cx="1368152" cy="707504"/>
          </a:xfrm>
          <a:prstGeom prst="round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tx1"/>
                </a:solidFill>
              </a:rPr>
              <a:t>データの</a:t>
            </a:r>
            <a:endParaRPr kumimoji="1" lang="en-US" altLang="ja-JP" sz="1600" dirty="0" smtClean="0">
              <a:solidFill>
                <a:schemeClr val="tx1"/>
              </a:solidFill>
            </a:endParaRPr>
          </a:p>
          <a:p>
            <a:pPr algn="ctr"/>
            <a:r>
              <a:rPr lang="ja-JP" altLang="en-US" sz="1600" dirty="0" smtClean="0">
                <a:solidFill>
                  <a:schemeClr val="tx1"/>
                </a:solidFill>
              </a:rPr>
              <a:t>準備・加工</a:t>
            </a:r>
            <a:endParaRPr kumimoji="1" lang="ja-JP" altLang="en-US" sz="1600" dirty="0">
              <a:solidFill>
                <a:schemeClr val="tx1"/>
              </a:solidFill>
            </a:endParaRPr>
          </a:p>
        </p:txBody>
      </p:sp>
      <p:sp>
        <p:nvSpPr>
          <p:cNvPr id="12" name="角丸四角形 11"/>
          <p:cNvSpPr/>
          <p:nvPr/>
        </p:nvSpPr>
        <p:spPr>
          <a:xfrm>
            <a:off x="6023012" y="4430824"/>
            <a:ext cx="1368152" cy="707504"/>
          </a:xfrm>
          <a:prstGeom prst="round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smtClean="0">
                <a:solidFill>
                  <a:schemeClr val="tx1"/>
                </a:solidFill>
              </a:rPr>
              <a:t>モデリング</a:t>
            </a:r>
            <a:endParaRPr lang="en-US" altLang="ja-JP" sz="1600" dirty="0" smtClean="0">
              <a:solidFill>
                <a:schemeClr val="tx1"/>
              </a:solidFill>
            </a:endParaRPr>
          </a:p>
          <a:p>
            <a:pPr algn="ctr"/>
            <a:r>
              <a:rPr kumimoji="1" lang="ja-JP" altLang="en-US" sz="1600" dirty="0">
                <a:solidFill>
                  <a:schemeClr val="tx1"/>
                </a:solidFill>
              </a:rPr>
              <a:t>分析</a:t>
            </a:r>
          </a:p>
        </p:txBody>
      </p:sp>
      <p:sp>
        <p:nvSpPr>
          <p:cNvPr id="13" name="角丸四角形 12"/>
          <p:cNvSpPr/>
          <p:nvPr/>
        </p:nvSpPr>
        <p:spPr>
          <a:xfrm>
            <a:off x="3388050" y="5255744"/>
            <a:ext cx="1368152" cy="707504"/>
          </a:xfrm>
          <a:prstGeom prst="round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tx1"/>
                </a:solidFill>
              </a:rPr>
              <a:t>評価</a:t>
            </a:r>
            <a:endParaRPr kumimoji="1" lang="ja-JP" altLang="en-US" sz="1600" dirty="0">
              <a:solidFill>
                <a:schemeClr val="tx1"/>
              </a:solidFill>
            </a:endParaRPr>
          </a:p>
        </p:txBody>
      </p:sp>
      <p:sp>
        <p:nvSpPr>
          <p:cNvPr id="14" name="角丸四角形 13"/>
          <p:cNvSpPr/>
          <p:nvPr/>
        </p:nvSpPr>
        <p:spPr>
          <a:xfrm>
            <a:off x="1043608" y="3788412"/>
            <a:ext cx="1368152" cy="707504"/>
          </a:xfrm>
          <a:prstGeom prst="round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smtClean="0">
                <a:solidFill>
                  <a:schemeClr val="tx1"/>
                </a:solidFill>
              </a:rPr>
              <a:t>展開</a:t>
            </a:r>
            <a:endParaRPr kumimoji="1" lang="ja-JP" altLang="en-US" sz="1600" dirty="0">
              <a:solidFill>
                <a:schemeClr val="tx1"/>
              </a:solidFill>
            </a:endParaRPr>
          </a:p>
        </p:txBody>
      </p:sp>
      <p:cxnSp>
        <p:nvCxnSpPr>
          <p:cNvPr id="16" name="直線矢印コネクタ 15"/>
          <p:cNvCxnSpPr/>
          <p:nvPr/>
        </p:nvCxnSpPr>
        <p:spPr>
          <a:xfrm>
            <a:off x="3779912" y="2708920"/>
            <a:ext cx="584428"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a:off x="3779912" y="2996952"/>
            <a:ext cx="584428"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6948264" y="4077072"/>
            <a:ext cx="0" cy="353752"/>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6516216" y="4069736"/>
            <a:ext cx="0" cy="368424"/>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曲線コネクタ 27"/>
          <p:cNvCxnSpPr>
            <a:stCxn id="10" idx="3"/>
            <a:endCxn id="11" idx="0"/>
          </p:cNvCxnSpPr>
          <p:nvPr/>
        </p:nvCxnSpPr>
        <p:spPr>
          <a:xfrm>
            <a:off x="5724128" y="2846648"/>
            <a:ext cx="982960" cy="522920"/>
          </a:xfrm>
          <a:prstGeom prst="curvedConnector2">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曲線コネクタ 29"/>
          <p:cNvCxnSpPr>
            <a:stCxn id="12" idx="2"/>
            <a:endCxn id="13" idx="3"/>
          </p:cNvCxnSpPr>
          <p:nvPr/>
        </p:nvCxnSpPr>
        <p:spPr>
          <a:xfrm rot="5400000">
            <a:off x="5496061" y="4398469"/>
            <a:ext cx="471168" cy="1950886"/>
          </a:xfrm>
          <a:prstGeom prst="curvedConnector2">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曲線コネクタ 34"/>
          <p:cNvCxnSpPr>
            <a:stCxn id="13" idx="1"/>
            <a:endCxn id="14" idx="2"/>
          </p:cNvCxnSpPr>
          <p:nvPr/>
        </p:nvCxnSpPr>
        <p:spPr>
          <a:xfrm rot="10800000">
            <a:off x="1727684" y="4495916"/>
            <a:ext cx="1660366" cy="1113580"/>
          </a:xfrm>
          <a:prstGeom prst="curvedConnector2">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曲線コネクタ 37"/>
          <p:cNvCxnSpPr>
            <a:stCxn id="13" idx="3"/>
            <a:endCxn id="9" idx="2"/>
          </p:cNvCxnSpPr>
          <p:nvPr/>
        </p:nvCxnSpPr>
        <p:spPr>
          <a:xfrm flipH="1" flipV="1">
            <a:off x="3095836" y="3200400"/>
            <a:ext cx="1660366" cy="2409096"/>
          </a:xfrm>
          <a:prstGeom prst="curvedConnector4">
            <a:avLst>
              <a:gd name="adj1" fmla="val -58181"/>
              <a:gd name="adj2" fmla="val 87952"/>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フローチャート : 磁気ディスク 50"/>
          <p:cNvSpPr/>
          <p:nvPr/>
        </p:nvSpPr>
        <p:spPr>
          <a:xfrm>
            <a:off x="3640078" y="3940040"/>
            <a:ext cx="864096" cy="92981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DATA</a:t>
            </a:r>
            <a:endParaRPr kumimoji="1" lang="ja-JP" altLang="en-US" dirty="0"/>
          </a:p>
        </p:txBody>
      </p:sp>
    </p:spTree>
    <p:extLst>
      <p:ext uri="{BB962C8B-B14F-4D97-AF65-F5344CB8AC3E}">
        <p14:creationId xmlns:p14="http://schemas.microsoft.com/office/powerpoint/2010/main" val="2431004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par>
                                <p:cTn id="47" presetID="10" presetClass="entr" presetSubtype="0"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par>
                                <p:cTn id="50" presetID="10" presetClass="entr" presetSubtype="0" fill="hold"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par>
                                <p:cTn id="53" presetID="10"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childTnLst>
                                </p:cTn>
                              </p:par>
                              <p:par>
                                <p:cTn id="56" presetID="10" presetClass="entr" presetSubtype="0" fill="hold" nodeType="with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今日のケース：</a:t>
            </a:r>
            <a:r>
              <a:rPr lang="en-US" altLang="ja-JP" dirty="0"/>
              <a:t/>
            </a:r>
            <a:br>
              <a:rPr lang="en-US" altLang="ja-JP" dirty="0"/>
            </a:br>
            <a:r>
              <a:rPr lang="ja-JP" altLang="en-US" dirty="0" smtClean="0"/>
              <a:t>「</a:t>
            </a:r>
            <a:r>
              <a:rPr lang="ja-JP" altLang="en-US" dirty="0"/>
              <a:t>買い物か</a:t>
            </a:r>
            <a:r>
              <a:rPr lang="ja-JP" altLang="en-US" dirty="0" err="1"/>
              <a:t>ご</a:t>
            </a:r>
            <a:r>
              <a:rPr lang="ja-JP" altLang="en-US" dirty="0"/>
              <a:t>」の中の</a:t>
            </a:r>
            <a:r>
              <a:rPr lang="ja-JP" altLang="en-US" dirty="0" smtClean="0"/>
              <a:t>こと</a:t>
            </a:r>
            <a:endParaRPr kumimoji="1" lang="ja-JP" altLang="en-US" dirty="0"/>
          </a:p>
        </p:txBody>
      </p:sp>
      <p:sp>
        <p:nvSpPr>
          <p:cNvPr id="4" name="スライド番号プレースホルダー 3"/>
          <p:cNvSpPr>
            <a:spLocks noGrp="1"/>
          </p:cNvSpPr>
          <p:nvPr>
            <p:ph type="sldNum" sz="quarter" idx="12"/>
          </p:nvPr>
        </p:nvSpPr>
        <p:spPr/>
        <p:txBody>
          <a:bodyPr/>
          <a:lstStyle/>
          <a:p>
            <a:pPr>
              <a:defRPr/>
            </a:pPr>
            <a:fld id="{81D457D1-513B-451F-BBFD-518BB8955DB4}" type="slidenum">
              <a:rPr lang="ja-JP" altLang="en-US" smtClean="0"/>
              <a:pPr>
                <a:defRPr/>
              </a:pPr>
              <a:t>13</a:t>
            </a:fld>
            <a:endParaRPr lang="ja-JP" altLang="en-US"/>
          </a:p>
        </p:txBody>
      </p:sp>
    </p:spTree>
    <p:extLst>
      <p:ext uri="{BB962C8B-B14F-4D97-AF65-F5344CB8AC3E}">
        <p14:creationId xmlns:p14="http://schemas.microsoft.com/office/powerpoint/2010/main" val="20399806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dirty="0" smtClean="0"/>
              <a:t>今日のケース：「買い物</a:t>
            </a:r>
            <a:r>
              <a:rPr lang="ja-JP" altLang="en-US" sz="3200" dirty="0"/>
              <a:t>か</a:t>
            </a:r>
            <a:r>
              <a:rPr lang="ja-JP" altLang="en-US" sz="3200" dirty="0" smtClean="0"/>
              <a:t>ご」</a:t>
            </a:r>
            <a:r>
              <a:rPr kumimoji="1" lang="ja-JP" altLang="en-US" sz="3200" dirty="0" smtClean="0"/>
              <a:t>の中のこと</a:t>
            </a:r>
            <a:endParaRPr kumimoji="1" lang="ja-JP" altLang="en-US" sz="3200" dirty="0"/>
          </a:p>
        </p:txBody>
      </p:sp>
      <p:sp>
        <p:nvSpPr>
          <p:cNvPr id="3" name="コンテンツ プレースホルダー 2"/>
          <p:cNvSpPr>
            <a:spLocks noGrp="1"/>
          </p:cNvSpPr>
          <p:nvPr>
            <p:ph idx="1"/>
          </p:nvPr>
        </p:nvSpPr>
        <p:spPr/>
        <p:txBody>
          <a:bodyPr/>
          <a:lstStyle/>
          <a:p>
            <a:r>
              <a:rPr kumimoji="1" lang="ja-JP" altLang="en-US" dirty="0" smtClean="0"/>
              <a:t>ケース概要</a:t>
            </a:r>
            <a:endParaRPr kumimoji="1" lang="en-US" altLang="ja-JP" dirty="0" smtClean="0"/>
          </a:p>
          <a:p>
            <a:pPr marL="0" indent="0">
              <a:buNone/>
            </a:pPr>
            <a:r>
              <a:rPr lang="ja-JP" altLang="en-US" sz="2000" dirty="0"/>
              <a:t>　</a:t>
            </a:r>
            <a:r>
              <a:rPr lang="ja-JP" altLang="en-US" sz="2000" dirty="0" smtClean="0"/>
              <a:t>大手百貨店である松丸屋百貨店では、昨今の売上の頭打ちを重要視し、営業活動の見直しが喫緊の課題となっています。</a:t>
            </a:r>
            <a:endParaRPr lang="en-US" altLang="ja-JP" sz="2000" dirty="0" smtClean="0"/>
          </a:p>
          <a:p>
            <a:pPr marL="0" indent="0">
              <a:buNone/>
            </a:pPr>
            <a:r>
              <a:rPr kumimoji="1" lang="ja-JP" altLang="en-US" sz="2000" dirty="0"/>
              <a:t>　</a:t>
            </a:r>
            <a:r>
              <a:rPr lang="ja-JP" altLang="en-US" sz="2000" dirty="0"/>
              <a:t>これ</a:t>
            </a:r>
            <a:r>
              <a:rPr lang="ja-JP" altLang="en-US" sz="2000" dirty="0" smtClean="0"/>
              <a:t>まで会員向けの</a:t>
            </a:r>
            <a:r>
              <a:rPr lang="en-US" altLang="ja-JP" sz="2000" dirty="0" smtClean="0"/>
              <a:t>DM</a:t>
            </a:r>
            <a:r>
              <a:rPr lang="ja-JP" altLang="en-US" sz="2000" dirty="0" smtClean="0"/>
              <a:t>と外商訪問中心に営業活動を行ってきましたが、</a:t>
            </a:r>
            <a:r>
              <a:rPr lang="ja-JP" altLang="en-US" sz="2000" dirty="0"/>
              <a:t>こう</a:t>
            </a:r>
            <a:r>
              <a:rPr lang="ja-JP" altLang="en-US" sz="2000" dirty="0" smtClean="0"/>
              <a:t>した活動によって購入してくれる、いわゆる「ヒット率」が落ちてきていることが問題では？ということになりました。</a:t>
            </a:r>
            <a:endParaRPr lang="en-US" altLang="ja-JP" sz="2000" dirty="0" smtClean="0"/>
          </a:p>
          <a:p>
            <a:pPr marL="0" indent="0">
              <a:buNone/>
            </a:pPr>
            <a:r>
              <a:rPr kumimoji="1" lang="ja-JP" altLang="en-US" sz="2000" dirty="0"/>
              <a:t>　</a:t>
            </a:r>
            <a:r>
              <a:rPr kumimoji="1" lang="ja-JP" altLang="en-US" sz="2000" dirty="0" smtClean="0"/>
              <a:t>そこで、マーケティング部の担当者である山口さんに対策を立てるように部門長から指示がありました</a:t>
            </a:r>
            <a:r>
              <a:rPr lang="ja-JP" altLang="en-US" sz="2000" dirty="0" smtClean="0"/>
              <a:t>。</a:t>
            </a:r>
            <a:endParaRPr lang="en-US" altLang="ja-JP" sz="2000" dirty="0" smtClean="0"/>
          </a:p>
          <a:p>
            <a:pPr marL="0" indent="0">
              <a:buNone/>
            </a:pPr>
            <a:r>
              <a:rPr lang="ja-JP" altLang="en-US" sz="2000" dirty="0"/>
              <a:t>　山口さんは、他の百貨店にいる大学の同期から、データ分析の話を聞いたことがあるのを思い出し</a:t>
            </a:r>
            <a:r>
              <a:rPr lang="ja-JP" altLang="en-US" sz="2000" dirty="0" smtClean="0"/>
              <a:t>、久しぶりに連絡</a:t>
            </a:r>
            <a:r>
              <a:rPr lang="ja-JP" altLang="en-US" sz="2000" dirty="0"/>
              <a:t>した</a:t>
            </a:r>
            <a:r>
              <a:rPr lang="ja-JP" altLang="en-US" sz="2000" dirty="0" smtClean="0"/>
              <a:t>ところ、内緒</a:t>
            </a:r>
            <a:r>
              <a:rPr lang="ja-JP" altLang="en-US" sz="2000" dirty="0"/>
              <a:t>でアドバイザーのあなたを紹介してくれました。</a:t>
            </a:r>
          </a:p>
          <a:p>
            <a:pPr marL="0" indent="0">
              <a:buNone/>
            </a:pPr>
            <a:r>
              <a:rPr lang="ja-JP" altLang="en-US" sz="2000" dirty="0"/>
              <a:t>　相談を受けたあなたは、とりあえず、松丸屋百貨店の購買データを集めるように指示しました。</a:t>
            </a:r>
          </a:p>
          <a:p>
            <a:pPr marL="0" indent="0">
              <a:buNone/>
            </a:pPr>
            <a:r>
              <a:rPr lang="ja-JP" altLang="en-US" sz="2000" dirty="0"/>
              <a:t>　山口さんは会社に帰るとすぐにシステム部に相談して顧客の購入データを集め始めました。</a:t>
            </a:r>
          </a:p>
          <a:p>
            <a:pPr marL="0" indent="0">
              <a:buNone/>
            </a:pPr>
            <a:endParaRPr kumimoji="1" lang="en-US" altLang="ja-JP" sz="2000" dirty="0" smtClean="0"/>
          </a:p>
        </p:txBody>
      </p:sp>
      <p:sp>
        <p:nvSpPr>
          <p:cNvPr id="4" name="スライド番号プレースホルダー 3"/>
          <p:cNvSpPr>
            <a:spLocks noGrp="1"/>
          </p:cNvSpPr>
          <p:nvPr>
            <p:ph type="sldNum" sz="quarter" idx="12"/>
          </p:nvPr>
        </p:nvSpPr>
        <p:spPr/>
        <p:txBody>
          <a:bodyPr/>
          <a:lstStyle/>
          <a:p>
            <a:pPr>
              <a:defRPr/>
            </a:pPr>
            <a:fld id="{E8BD8FBC-4737-4833-B256-B31157D75CD1}" type="slidenum">
              <a:rPr lang="ja-JP" altLang="en-US" smtClean="0"/>
              <a:pPr>
                <a:defRPr/>
              </a:pPr>
              <a:t>14</a:t>
            </a:fld>
            <a:endParaRPr lang="ja-JP" altLang="en-US"/>
          </a:p>
        </p:txBody>
      </p:sp>
    </p:spTree>
    <p:extLst>
      <p:ext uri="{BB962C8B-B14F-4D97-AF65-F5344CB8AC3E}">
        <p14:creationId xmlns:p14="http://schemas.microsoft.com/office/powerpoint/2010/main" val="32387765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dirty="0" smtClean="0"/>
              <a:t>今日のケース：「買い物</a:t>
            </a:r>
            <a:r>
              <a:rPr lang="ja-JP" altLang="en-US" sz="3200" dirty="0"/>
              <a:t>か</a:t>
            </a:r>
            <a:r>
              <a:rPr lang="ja-JP" altLang="en-US" sz="3200" dirty="0" smtClean="0"/>
              <a:t>ご」</a:t>
            </a:r>
            <a:r>
              <a:rPr kumimoji="1" lang="ja-JP" altLang="en-US" sz="3200" dirty="0" smtClean="0"/>
              <a:t>の中のこと</a:t>
            </a:r>
            <a:endParaRPr kumimoji="1" lang="ja-JP" altLang="en-US" sz="3200" dirty="0"/>
          </a:p>
        </p:txBody>
      </p:sp>
      <p:sp>
        <p:nvSpPr>
          <p:cNvPr id="3" name="コンテンツ プレースホルダー 2"/>
          <p:cNvSpPr>
            <a:spLocks noGrp="1"/>
          </p:cNvSpPr>
          <p:nvPr>
            <p:ph idx="1"/>
          </p:nvPr>
        </p:nvSpPr>
        <p:spPr/>
        <p:txBody>
          <a:bodyPr/>
          <a:lstStyle/>
          <a:p>
            <a:r>
              <a:rPr lang="ja-JP" altLang="en-US" dirty="0"/>
              <a:t>ケース</a:t>
            </a:r>
            <a:r>
              <a:rPr lang="ja-JP" altLang="en-US" dirty="0" smtClean="0"/>
              <a:t>概要</a:t>
            </a:r>
            <a:endParaRPr kumimoji="1" lang="en-US" altLang="ja-JP" dirty="0" smtClean="0"/>
          </a:p>
          <a:p>
            <a:pPr marL="0" indent="0">
              <a:buNone/>
            </a:pPr>
            <a:endParaRPr kumimoji="1" lang="en-US" altLang="ja-JP" dirty="0" smtClean="0"/>
          </a:p>
          <a:p>
            <a:pPr marL="0" indent="0">
              <a:buNone/>
            </a:pPr>
            <a:r>
              <a:rPr kumimoji="1" lang="ja-JP" altLang="en-US" dirty="0" smtClean="0"/>
              <a:t>山口さんからの課題：</a:t>
            </a:r>
            <a:endParaRPr kumimoji="1" lang="en-US" altLang="ja-JP" dirty="0" smtClean="0"/>
          </a:p>
          <a:p>
            <a:pPr marL="0" indent="0">
              <a:buNone/>
            </a:pPr>
            <a:endParaRPr kumimoji="1" lang="en-US" altLang="ja-JP" dirty="0" smtClean="0"/>
          </a:p>
          <a:p>
            <a:pPr marL="0" indent="0">
              <a:buNone/>
            </a:pPr>
            <a:r>
              <a:rPr kumimoji="1" lang="ja-JP" altLang="en-US" b="1" dirty="0" smtClean="0"/>
              <a:t>顧客の購入データを使って、</a:t>
            </a:r>
            <a:endParaRPr kumimoji="1" lang="en-US" altLang="ja-JP" b="1" dirty="0" smtClean="0"/>
          </a:p>
          <a:p>
            <a:pPr marL="0" indent="0">
              <a:buNone/>
            </a:pPr>
            <a:r>
              <a:rPr kumimoji="1" lang="ja-JP" altLang="en-US" b="1" dirty="0" smtClean="0"/>
              <a:t>何か対策アイデアを考えてください。</a:t>
            </a:r>
            <a:endParaRPr kumimoji="1" lang="en-US" altLang="ja-JP" b="1" dirty="0" smtClean="0"/>
          </a:p>
          <a:p>
            <a:pPr marL="0" indent="0">
              <a:buNone/>
            </a:pPr>
            <a:r>
              <a:rPr lang="ja-JP" altLang="en-US" b="1" dirty="0"/>
              <a:t>１時間半後</a:t>
            </a:r>
            <a:r>
              <a:rPr lang="ja-JP" altLang="en-US" b="1" dirty="0" smtClean="0"/>
              <a:t>に結果を聞きに来ます。</a:t>
            </a:r>
            <a:endParaRPr kumimoji="1" lang="en-US" altLang="ja-JP" b="1"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pPr>
              <a:defRPr/>
            </a:pPr>
            <a:fld id="{E8BD8FBC-4737-4833-B256-B31157D75CD1}" type="slidenum">
              <a:rPr lang="ja-JP" altLang="en-US" smtClean="0"/>
              <a:pPr>
                <a:defRPr/>
              </a:pPr>
              <a:t>15</a:t>
            </a:fld>
            <a:endParaRPr lang="ja-JP" altLang="en-US"/>
          </a:p>
        </p:txBody>
      </p:sp>
      <p:sp>
        <p:nvSpPr>
          <p:cNvPr id="5" name="円形吹き出し 4"/>
          <p:cNvSpPr/>
          <p:nvPr/>
        </p:nvSpPr>
        <p:spPr>
          <a:xfrm>
            <a:off x="5868144" y="2240868"/>
            <a:ext cx="2808312" cy="1368152"/>
          </a:xfrm>
          <a:prstGeom prst="wedgeEllipseCallout">
            <a:avLst>
              <a:gd name="adj1" fmla="val -42080"/>
              <a:gd name="adj2" fmla="val 48793"/>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dirty="0" smtClean="0">
                <a:solidFill>
                  <a:schemeClr val="tx1"/>
                </a:solidFill>
              </a:rPr>
              <a:t>無茶</a:t>
            </a:r>
            <a:r>
              <a:rPr lang="ja-JP" altLang="en-US" dirty="0" smtClean="0">
                <a:solidFill>
                  <a:schemeClr val="tx1"/>
                </a:solidFill>
              </a:rPr>
              <a:t>ブリ</a:t>
            </a:r>
            <a:r>
              <a:rPr kumimoji="1" lang="ja-JP" altLang="en-US" dirty="0" smtClean="0">
                <a:solidFill>
                  <a:schemeClr val="tx1"/>
                </a:solidFill>
              </a:rPr>
              <a:t>ですが、</a:t>
            </a:r>
            <a:endParaRPr kumimoji="1" lang="en-US" altLang="ja-JP" dirty="0" smtClean="0">
              <a:solidFill>
                <a:schemeClr val="tx1"/>
              </a:solidFill>
            </a:endParaRPr>
          </a:p>
          <a:p>
            <a:pPr algn="ctr"/>
            <a:r>
              <a:rPr lang="ja-JP" altLang="en-US" dirty="0" smtClean="0">
                <a:solidFill>
                  <a:schemeClr val="tx1"/>
                </a:solidFill>
              </a:rPr>
              <a:t>実ビジネスでも</a:t>
            </a:r>
            <a:endParaRPr lang="en-US" altLang="ja-JP" dirty="0">
              <a:solidFill>
                <a:schemeClr val="tx1"/>
              </a:solidFill>
            </a:endParaRPr>
          </a:p>
          <a:p>
            <a:pPr algn="ctr"/>
            <a:r>
              <a:rPr lang="ja-JP" altLang="en-US" dirty="0" smtClean="0">
                <a:solidFill>
                  <a:schemeClr val="tx1"/>
                </a:solidFill>
              </a:rPr>
              <a:t>「そんなもん」です。</a:t>
            </a:r>
            <a:endParaRPr kumimoji="1" lang="ja-JP" altLang="en-US" dirty="0">
              <a:solidFill>
                <a:schemeClr val="tx1"/>
              </a:solidFill>
            </a:endParaRPr>
          </a:p>
        </p:txBody>
      </p:sp>
      <p:sp>
        <p:nvSpPr>
          <p:cNvPr id="6" name="角丸四角形 5"/>
          <p:cNvSpPr/>
          <p:nvPr/>
        </p:nvSpPr>
        <p:spPr>
          <a:xfrm>
            <a:off x="6546565" y="1268760"/>
            <a:ext cx="2232248" cy="648072"/>
          </a:xfrm>
          <a:prstGeom prst="round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ただ今</a:t>
            </a:r>
            <a:endParaRPr kumimoji="1" lang="en-US" altLang="ja-JP" dirty="0" smtClean="0">
              <a:solidFill>
                <a:schemeClr val="tx1"/>
              </a:solidFill>
            </a:endParaRPr>
          </a:p>
          <a:p>
            <a:pPr algn="ctr"/>
            <a:r>
              <a:rPr kumimoji="1" lang="ja-JP" altLang="en-US" dirty="0" smtClean="0">
                <a:solidFill>
                  <a:schemeClr val="tx1"/>
                </a:solidFill>
              </a:rPr>
              <a:t>「ビジネスの理解」中</a:t>
            </a:r>
            <a:endParaRPr kumimoji="1" lang="ja-JP" altLang="en-US" dirty="0">
              <a:solidFill>
                <a:schemeClr val="tx1"/>
              </a:solidFill>
            </a:endParaRPr>
          </a:p>
        </p:txBody>
      </p:sp>
    </p:spTree>
    <p:extLst>
      <p:ext uri="{BB962C8B-B14F-4D97-AF65-F5344CB8AC3E}">
        <p14:creationId xmlns:p14="http://schemas.microsoft.com/office/powerpoint/2010/main" val="371207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dirty="0" smtClean="0"/>
              <a:t>今日のケース：「買い物</a:t>
            </a:r>
            <a:r>
              <a:rPr lang="ja-JP" altLang="en-US" sz="3200" dirty="0"/>
              <a:t>か</a:t>
            </a:r>
            <a:r>
              <a:rPr lang="ja-JP" altLang="en-US" sz="3200" dirty="0" smtClean="0"/>
              <a:t>ご」</a:t>
            </a:r>
            <a:r>
              <a:rPr kumimoji="1" lang="ja-JP" altLang="en-US" sz="3200" dirty="0" smtClean="0"/>
              <a:t>の中のこと</a:t>
            </a:r>
            <a:endParaRPr kumimoji="1" lang="ja-JP" altLang="en-US" sz="3200" dirty="0"/>
          </a:p>
        </p:txBody>
      </p:sp>
      <p:sp>
        <p:nvSpPr>
          <p:cNvPr id="3" name="コンテンツ プレースホルダー 2"/>
          <p:cNvSpPr>
            <a:spLocks noGrp="1"/>
          </p:cNvSpPr>
          <p:nvPr>
            <p:ph idx="1"/>
          </p:nvPr>
        </p:nvSpPr>
        <p:spPr/>
        <p:txBody>
          <a:bodyPr/>
          <a:lstStyle/>
          <a:p>
            <a:r>
              <a:rPr lang="ja-JP" altLang="en-US" dirty="0"/>
              <a:t>ケース</a:t>
            </a:r>
            <a:r>
              <a:rPr lang="ja-JP" altLang="en-US" dirty="0" smtClean="0"/>
              <a:t>概要</a:t>
            </a:r>
            <a:endParaRPr kumimoji="1" lang="en-US" altLang="ja-JP" dirty="0" smtClean="0"/>
          </a:p>
          <a:p>
            <a:pPr marL="0" indent="0">
              <a:buNone/>
            </a:pPr>
            <a:r>
              <a:rPr kumimoji="1" lang="ja-JP" altLang="en-US" sz="2400" dirty="0" smtClean="0"/>
              <a:t>集めたデータには、</a:t>
            </a:r>
            <a:endParaRPr kumimoji="1" lang="en-US" altLang="ja-JP" sz="2400" dirty="0" smtClean="0"/>
          </a:p>
          <a:p>
            <a:pPr marL="0" indent="0">
              <a:buNone/>
            </a:pPr>
            <a:r>
              <a:rPr lang="ja-JP" altLang="en-US" sz="2400" b="1" dirty="0" smtClean="0"/>
              <a:t>通番</a:t>
            </a:r>
            <a:r>
              <a:rPr lang="ja-JP" altLang="en-US" sz="2400" b="1" dirty="0"/>
              <a:t>、</a:t>
            </a:r>
            <a:r>
              <a:rPr kumimoji="1" lang="ja-JP" altLang="en-US" sz="2400" b="1" dirty="0" smtClean="0"/>
              <a:t>顧客コード、日付、商品</a:t>
            </a:r>
            <a:r>
              <a:rPr kumimoji="1" lang="en-US" altLang="ja-JP" sz="2400" b="1" dirty="0" smtClean="0"/>
              <a:t>ID</a:t>
            </a:r>
            <a:r>
              <a:rPr kumimoji="1" lang="ja-JP" altLang="en-US" sz="2400" b="1" dirty="0" err="1" smtClean="0"/>
              <a:t>、</a:t>
            </a:r>
            <a:r>
              <a:rPr kumimoji="1" lang="ja-JP" altLang="en-US" sz="2400" b="1" dirty="0" smtClean="0"/>
              <a:t>分類、ブランド、数量、単価、小計</a:t>
            </a:r>
            <a:r>
              <a:rPr kumimoji="1" lang="ja-JP" altLang="en-US" sz="2400" dirty="0" smtClean="0"/>
              <a:t>の９つのデータが含まれていました。</a:t>
            </a:r>
            <a:endParaRPr kumimoji="1" lang="en-US" altLang="ja-JP" sz="2400" dirty="0" smtClean="0"/>
          </a:p>
          <a:p>
            <a:pPr marL="0" indent="0">
              <a:buNone/>
            </a:pPr>
            <a:endParaRPr kumimoji="1"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pPr>
              <a:defRPr/>
            </a:pPr>
            <a:fld id="{E8BD8FBC-4737-4833-B256-B31157D75CD1}" type="slidenum">
              <a:rPr lang="ja-JP" altLang="en-US" smtClean="0"/>
              <a:pPr>
                <a:defRPr/>
              </a:pPr>
              <a:t>16</a:t>
            </a:fld>
            <a:endParaRPr lang="ja-JP" alt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2915886"/>
            <a:ext cx="4608512" cy="3208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角丸四角形 7"/>
          <p:cNvSpPr/>
          <p:nvPr/>
        </p:nvSpPr>
        <p:spPr>
          <a:xfrm>
            <a:off x="6546565" y="1268760"/>
            <a:ext cx="2232248" cy="648072"/>
          </a:xfrm>
          <a:prstGeom prst="round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ただ今</a:t>
            </a:r>
            <a:endParaRPr kumimoji="1" lang="en-US" altLang="ja-JP" dirty="0" smtClean="0">
              <a:solidFill>
                <a:schemeClr val="tx1"/>
              </a:solidFill>
            </a:endParaRPr>
          </a:p>
          <a:p>
            <a:pPr algn="ctr"/>
            <a:r>
              <a:rPr kumimoji="1" lang="ja-JP" altLang="en-US" dirty="0" smtClean="0">
                <a:solidFill>
                  <a:schemeClr val="tx1"/>
                </a:solidFill>
              </a:rPr>
              <a:t>「ビジネスの理解」中</a:t>
            </a:r>
            <a:endParaRPr kumimoji="1" lang="ja-JP" altLang="en-US" dirty="0">
              <a:solidFill>
                <a:schemeClr val="tx1"/>
              </a:solidFill>
            </a:endParaRPr>
          </a:p>
        </p:txBody>
      </p:sp>
    </p:spTree>
    <p:extLst>
      <p:ext uri="{BB962C8B-B14F-4D97-AF65-F5344CB8AC3E}">
        <p14:creationId xmlns:p14="http://schemas.microsoft.com/office/powerpoint/2010/main" val="38906746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dirty="0" smtClean="0"/>
              <a:t>今日のケース：「買い物</a:t>
            </a:r>
            <a:r>
              <a:rPr lang="ja-JP" altLang="en-US" sz="3200" dirty="0"/>
              <a:t>か</a:t>
            </a:r>
            <a:r>
              <a:rPr lang="ja-JP" altLang="en-US" sz="3200" dirty="0" smtClean="0"/>
              <a:t>ご」</a:t>
            </a:r>
            <a:r>
              <a:rPr kumimoji="1" lang="ja-JP" altLang="en-US" sz="3200" dirty="0" smtClean="0"/>
              <a:t>の中のこと</a:t>
            </a:r>
            <a:endParaRPr kumimoji="1" lang="ja-JP" altLang="en-US" sz="3200" dirty="0"/>
          </a:p>
        </p:txBody>
      </p:sp>
      <p:sp>
        <p:nvSpPr>
          <p:cNvPr id="3" name="コンテンツ プレースホルダー 2"/>
          <p:cNvSpPr>
            <a:spLocks noGrp="1"/>
          </p:cNvSpPr>
          <p:nvPr>
            <p:ph idx="1"/>
          </p:nvPr>
        </p:nvSpPr>
        <p:spPr/>
        <p:txBody>
          <a:bodyPr/>
          <a:lstStyle/>
          <a:p>
            <a:r>
              <a:rPr lang="ja-JP" altLang="en-US" dirty="0"/>
              <a:t>分析の</a:t>
            </a:r>
            <a:r>
              <a:rPr lang="ja-JP" altLang="en-US" dirty="0" smtClean="0"/>
              <a:t>目的</a:t>
            </a:r>
            <a:endParaRPr lang="en-US" altLang="ja-JP" dirty="0" smtClean="0"/>
          </a:p>
          <a:p>
            <a:pPr marL="0" indent="0">
              <a:buNone/>
            </a:pPr>
            <a:r>
              <a:rPr kumimoji="1" lang="ja-JP" altLang="en-US" sz="2400" dirty="0" smtClean="0"/>
              <a:t>松丸屋百貨店では会員の購入が売上の</a:t>
            </a:r>
            <a:r>
              <a:rPr kumimoji="1" lang="en-US" altLang="ja-JP" sz="2400" dirty="0" smtClean="0"/>
              <a:t>8</a:t>
            </a:r>
            <a:r>
              <a:rPr kumimoji="1" lang="ja-JP" altLang="en-US" sz="2400" dirty="0" smtClean="0"/>
              <a:t>割</a:t>
            </a:r>
            <a:endParaRPr kumimoji="1" lang="en-US" altLang="ja-JP" sz="2400" dirty="0" smtClean="0"/>
          </a:p>
          <a:p>
            <a:pPr marL="0" indent="0">
              <a:buNone/>
            </a:pPr>
            <a:r>
              <a:rPr lang="ja-JP" altLang="en-US" sz="2400" dirty="0"/>
              <a:t>山口さん</a:t>
            </a:r>
            <a:r>
              <a:rPr lang="ja-JP" altLang="en-US" sz="2400" dirty="0" smtClean="0"/>
              <a:t>はマーケティング部の人。</a:t>
            </a:r>
            <a:endParaRPr lang="en-US" altLang="ja-JP" sz="2400" dirty="0" smtClean="0"/>
          </a:p>
          <a:p>
            <a:pPr marL="0" indent="0">
              <a:buNone/>
            </a:pPr>
            <a:r>
              <a:rPr kumimoji="1" lang="ja-JP" altLang="en-US" sz="2400" dirty="0" smtClean="0"/>
              <a:t>ミッションは、松丸屋百貨店の売上向上。</a:t>
            </a:r>
            <a:endParaRPr kumimoji="1" lang="en-US" altLang="ja-JP" sz="2400" dirty="0" smtClean="0"/>
          </a:p>
          <a:p>
            <a:pPr marL="0" indent="0">
              <a:buNone/>
            </a:pPr>
            <a:r>
              <a:rPr lang="ja-JP" altLang="en-US" sz="2400" dirty="0"/>
              <a:t>そのための</a:t>
            </a:r>
            <a:r>
              <a:rPr kumimoji="1" lang="ja-JP" altLang="en-US" sz="2400" dirty="0" smtClean="0"/>
              <a:t>営業手法の改善。</a:t>
            </a:r>
            <a:endParaRPr kumimoji="1" lang="en-US" altLang="ja-JP" sz="2400" dirty="0" smtClean="0"/>
          </a:p>
          <a:p>
            <a:pPr marL="0" indent="0">
              <a:buNone/>
            </a:pPr>
            <a:endParaRPr kumimoji="1" lang="en-US" altLang="ja-JP" dirty="0" smtClean="0"/>
          </a:p>
          <a:p>
            <a:pPr marL="0"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pPr>
              <a:defRPr/>
            </a:pPr>
            <a:fld id="{E8BD8FBC-4737-4833-B256-B31157D75CD1}" type="slidenum">
              <a:rPr lang="ja-JP" altLang="en-US" smtClean="0"/>
              <a:pPr>
                <a:defRPr/>
              </a:pPr>
              <a:t>17</a:t>
            </a:fld>
            <a:endParaRPr lang="ja-JP" altLang="en-US"/>
          </a:p>
        </p:txBody>
      </p:sp>
      <p:sp>
        <p:nvSpPr>
          <p:cNvPr id="5" name="角丸四角形 4"/>
          <p:cNvSpPr/>
          <p:nvPr/>
        </p:nvSpPr>
        <p:spPr>
          <a:xfrm>
            <a:off x="912396" y="3645024"/>
            <a:ext cx="7416824" cy="1944216"/>
          </a:xfrm>
          <a:prstGeom prst="roundRect">
            <a:avLst>
              <a:gd name="adj" fmla="val 9556"/>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200" dirty="0" smtClean="0">
                <a:solidFill>
                  <a:schemeClr val="tx1"/>
                </a:solidFill>
              </a:rPr>
              <a:t>分析テーマの設定：</a:t>
            </a:r>
            <a:endParaRPr lang="en-US" altLang="ja-JP" sz="3200" dirty="0" smtClean="0">
              <a:solidFill>
                <a:schemeClr val="tx1"/>
              </a:solidFill>
            </a:endParaRPr>
          </a:p>
          <a:p>
            <a:r>
              <a:rPr lang="ja-JP" altLang="en-US" sz="2400" dirty="0" smtClean="0">
                <a:solidFill>
                  <a:schemeClr val="tx1"/>
                </a:solidFill>
              </a:rPr>
              <a:t>会員の購入傾向から、次に何を買いそうかを考え、</a:t>
            </a:r>
            <a:endParaRPr lang="en-US" altLang="ja-JP" sz="2400" dirty="0" smtClean="0">
              <a:solidFill>
                <a:schemeClr val="tx1"/>
              </a:solidFill>
            </a:endParaRPr>
          </a:p>
          <a:p>
            <a:r>
              <a:rPr lang="ja-JP" altLang="en-US" sz="2400" dirty="0" smtClean="0">
                <a:solidFill>
                  <a:schemeClr val="tx1"/>
                </a:solidFill>
              </a:rPr>
              <a:t>「試してみる価値がある」対策を考える。</a:t>
            </a:r>
            <a:endParaRPr lang="en-US" altLang="ja-JP" sz="2400" dirty="0">
              <a:solidFill>
                <a:schemeClr val="tx1"/>
              </a:solidFill>
            </a:endParaRPr>
          </a:p>
        </p:txBody>
      </p:sp>
      <p:sp>
        <p:nvSpPr>
          <p:cNvPr id="6" name="角丸四角形 5"/>
          <p:cNvSpPr/>
          <p:nvPr/>
        </p:nvSpPr>
        <p:spPr>
          <a:xfrm>
            <a:off x="6546565" y="1268760"/>
            <a:ext cx="2232248" cy="648072"/>
          </a:xfrm>
          <a:prstGeom prst="round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ただ今</a:t>
            </a:r>
            <a:endParaRPr kumimoji="1" lang="en-US" altLang="ja-JP" dirty="0" smtClean="0">
              <a:solidFill>
                <a:schemeClr val="tx1"/>
              </a:solidFill>
            </a:endParaRPr>
          </a:p>
          <a:p>
            <a:pPr algn="ctr"/>
            <a:r>
              <a:rPr kumimoji="1" lang="ja-JP" altLang="en-US" dirty="0" smtClean="0">
                <a:solidFill>
                  <a:schemeClr val="tx1"/>
                </a:solidFill>
              </a:rPr>
              <a:t>「ビジネスの理解」中</a:t>
            </a:r>
            <a:endParaRPr kumimoji="1" lang="ja-JP" altLang="en-US" dirty="0">
              <a:solidFill>
                <a:schemeClr val="tx1"/>
              </a:solidFill>
            </a:endParaRPr>
          </a:p>
        </p:txBody>
      </p:sp>
    </p:spTree>
    <p:extLst>
      <p:ext uri="{BB962C8B-B14F-4D97-AF65-F5344CB8AC3E}">
        <p14:creationId xmlns:p14="http://schemas.microsoft.com/office/powerpoint/2010/main" val="209340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dirty="0" smtClean="0"/>
              <a:t>今日のケース：「買い物</a:t>
            </a:r>
            <a:r>
              <a:rPr lang="ja-JP" altLang="en-US" sz="3200" dirty="0"/>
              <a:t>か</a:t>
            </a:r>
            <a:r>
              <a:rPr lang="ja-JP" altLang="en-US" sz="3200" dirty="0" smtClean="0"/>
              <a:t>ご」</a:t>
            </a:r>
            <a:r>
              <a:rPr kumimoji="1" lang="ja-JP" altLang="en-US" sz="3200" dirty="0" smtClean="0"/>
              <a:t>の中のこと</a:t>
            </a:r>
            <a:endParaRPr kumimoji="1" lang="ja-JP" altLang="en-US" sz="3200" dirty="0"/>
          </a:p>
        </p:txBody>
      </p:sp>
      <p:sp>
        <p:nvSpPr>
          <p:cNvPr id="3" name="コンテンツ プレースホルダー 2"/>
          <p:cNvSpPr>
            <a:spLocks noGrp="1"/>
          </p:cNvSpPr>
          <p:nvPr>
            <p:ph idx="1"/>
          </p:nvPr>
        </p:nvSpPr>
        <p:spPr/>
        <p:txBody>
          <a:bodyPr/>
          <a:lstStyle/>
          <a:p>
            <a:r>
              <a:rPr lang="ja-JP" altLang="en-US" dirty="0"/>
              <a:t>対象</a:t>
            </a:r>
            <a:r>
              <a:rPr lang="ja-JP" altLang="en-US" dirty="0" smtClean="0"/>
              <a:t>データの理解</a:t>
            </a:r>
            <a:endParaRPr lang="en-US" altLang="ja-JP" dirty="0" smtClean="0"/>
          </a:p>
          <a:p>
            <a:pPr marL="0" indent="0">
              <a:buNone/>
            </a:pPr>
            <a:r>
              <a:rPr kumimoji="1" lang="ja-JP" altLang="en-US" sz="2400" dirty="0" smtClean="0"/>
              <a:t>　先ほど見たデータをここで再度考えます。</a:t>
            </a:r>
            <a:endParaRPr kumimoji="1" lang="en-US" altLang="ja-JP" sz="2400" dirty="0" smtClean="0"/>
          </a:p>
          <a:p>
            <a:pPr marL="0" indent="0">
              <a:buNone/>
            </a:pPr>
            <a:r>
              <a:rPr lang="ja-JP" altLang="en-US" sz="2400" dirty="0"/>
              <a:t>　</a:t>
            </a:r>
            <a:r>
              <a:rPr lang="ja-JP" altLang="en-US" sz="2400" dirty="0" smtClean="0"/>
              <a:t>いったいどんなデータでしょうか。</a:t>
            </a:r>
            <a:endParaRPr kumimoji="1" lang="en-US" altLang="ja-JP" sz="2400" dirty="0" smtClean="0"/>
          </a:p>
        </p:txBody>
      </p:sp>
      <p:sp>
        <p:nvSpPr>
          <p:cNvPr id="4" name="スライド番号プレースホルダー 3"/>
          <p:cNvSpPr>
            <a:spLocks noGrp="1"/>
          </p:cNvSpPr>
          <p:nvPr>
            <p:ph type="sldNum" sz="quarter" idx="12"/>
          </p:nvPr>
        </p:nvSpPr>
        <p:spPr/>
        <p:txBody>
          <a:bodyPr/>
          <a:lstStyle/>
          <a:p>
            <a:pPr>
              <a:defRPr/>
            </a:pPr>
            <a:fld id="{E8BD8FBC-4737-4833-B256-B31157D75CD1}" type="slidenum">
              <a:rPr lang="ja-JP" altLang="en-US" smtClean="0"/>
              <a:pPr>
                <a:defRPr/>
              </a:pPr>
              <a:t>18</a:t>
            </a:fld>
            <a:endParaRPr lang="ja-JP" altLang="en-US"/>
          </a:p>
        </p:txBody>
      </p:sp>
      <p:sp>
        <p:nvSpPr>
          <p:cNvPr id="6" name="角丸四角形 5"/>
          <p:cNvSpPr/>
          <p:nvPr/>
        </p:nvSpPr>
        <p:spPr>
          <a:xfrm>
            <a:off x="6546565" y="1268760"/>
            <a:ext cx="2232248" cy="648072"/>
          </a:xfrm>
          <a:prstGeom prst="round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ただ今</a:t>
            </a:r>
            <a:endParaRPr kumimoji="1" lang="en-US" altLang="ja-JP" dirty="0" smtClean="0">
              <a:solidFill>
                <a:schemeClr val="tx1"/>
              </a:solidFill>
            </a:endParaRPr>
          </a:p>
          <a:p>
            <a:pPr algn="ctr"/>
            <a:r>
              <a:rPr kumimoji="1" lang="ja-JP" altLang="en-US" dirty="0" smtClean="0">
                <a:solidFill>
                  <a:schemeClr val="tx1"/>
                </a:solidFill>
              </a:rPr>
              <a:t>「データの理解」中</a:t>
            </a:r>
            <a:endParaRPr kumimoji="1" lang="ja-JP" altLang="en-US" dirty="0">
              <a:solidFill>
                <a:schemeClr val="tx1"/>
              </a:solidFill>
            </a:endParaRP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2915886"/>
            <a:ext cx="4608512" cy="3208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3493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algn="l"/>
            <a:r>
              <a:rPr kumimoji="1" lang="ja-JP" altLang="en-US" dirty="0" smtClean="0"/>
              <a:t>アジェンダ</a:t>
            </a:r>
            <a:endParaRPr kumimoji="1" lang="ja-JP" altLang="en-US" dirty="0"/>
          </a:p>
        </p:txBody>
      </p:sp>
      <p:sp>
        <p:nvSpPr>
          <p:cNvPr id="4" name="スライド番号プレースホルダー 3"/>
          <p:cNvSpPr>
            <a:spLocks noGrp="1"/>
          </p:cNvSpPr>
          <p:nvPr>
            <p:ph type="sldNum" sz="quarter" idx="12"/>
          </p:nvPr>
        </p:nvSpPr>
        <p:spPr/>
        <p:txBody>
          <a:bodyPr/>
          <a:lstStyle/>
          <a:p>
            <a:pPr>
              <a:defRPr/>
            </a:pPr>
            <a:fld id="{E8BD8FBC-4737-4833-B256-B31157D75CD1}" type="slidenum">
              <a:rPr lang="ja-JP" altLang="en-US" smtClean="0"/>
              <a:pPr>
                <a:defRPr/>
              </a:pPr>
              <a:t>1</a:t>
            </a:fld>
            <a:endParaRPr lang="ja-JP" altLang="en-US"/>
          </a:p>
        </p:txBody>
      </p:sp>
      <p:sp>
        <p:nvSpPr>
          <p:cNvPr id="5" name="テキスト ボックス 4"/>
          <p:cNvSpPr txBox="1"/>
          <p:nvPr/>
        </p:nvSpPr>
        <p:spPr>
          <a:xfrm>
            <a:off x="827584" y="1844824"/>
            <a:ext cx="7495963" cy="646331"/>
          </a:xfrm>
          <a:prstGeom prst="rect">
            <a:avLst/>
          </a:prstGeom>
          <a:noFill/>
        </p:spPr>
        <p:txBody>
          <a:bodyPr wrap="none" rtlCol="0">
            <a:spAutoFit/>
          </a:bodyPr>
          <a:lstStyle/>
          <a:p>
            <a:r>
              <a:rPr lang="ja-JP" altLang="en-US" sz="3600" dirty="0"/>
              <a:t>はじめ</a:t>
            </a:r>
            <a:r>
              <a:rPr lang="ja-JP" altLang="en-US" sz="3600" dirty="0" smtClean="0"/>
              <a:t>に：</a:t>
            </a:r>
            <a:r>
              <a:rPr lang="ja-JP" altLang="en-US" sz="3600" dirty="0"/>
              <a:t>ビッグデータ時代における</a:t>
            </a:r>
            <a:r>
              <a:rPr lang="en-US" altLang="ja-JP" sz="3600" dirty="0" smtClean="0"/>
              <a:t>R</a:t>
            </a:r>
            <a:endParaRPr lang="en-US" altLang="ja-JP" sz="3600" dirty="0"/>
          </a:p>
        </p:txBody>
      </p:sp>
      <p:sp>
        <p:nvSpPr>
          <p:cNvPr id="7" name="テキスト ボックス 6"/>
          <p:cNvSpPr txBox="1"/>
          <p:nvPr/>
        </p:nvSpPr>
        <p:spPr>
          <a:xfrm>
            <a:off x="827584" y="3068960"/>
            <a:ext cx="5734262" cy="646331"/>
          </a:xfrm>
          <a:prstGeom prst="rect">
            <a:avLst/>
          </a:prstGeom>
          <a:noFill/>
        </p:spPr>
        <p:txBody>
          <a:bodyPr wrap="none" rtlCol="0">
            <a:spAutoFit/>
          </a:bodyPr>
          <a:lstStyle/>
          <a:p>
            <a:r>
              <a:rPr lang="ja-JP" altLang="en-US" sz="3600" dirty="0" smtClean="0"/>
              <a:t>データを分析する、ということ</a:t>
            </a:r>
            <a:endParaRPr lang="en-US" altLang="ja-JP" sz="3600" dirty="0"/>
          </a:p>
        </p:txBody>
      </p:sp>
      <p:sp>
        <p:nvSpPr>
          <p:cNvPr id="8" name="テキスト ボックス 7"/>
          <p:cNvSpPr txBox="1"/>
          <p:nvPr/>
        </p:nvSpPr>
        <p:spPr>
          <a:xfrm>
            <a:off x="827584" y="4221088"/>
            <a:ext cx="7895110" cy="646331"/>
          </a:xfrm>
          <a:prstGeom prst="rect">
            <a:avLst/>
          </a:prstGeom>
          <a:noFill/>
        </p:spPr>
        <p:txBody>
          <a:bodyPr wrap="none" rtlCol="0">
            <a:spAutoFit/>
          </a:bodyPr>
          <a:lstStyle/>
          <a:p>
            <a:r>
              <a:rPr lang="ja-JP" altLang="en-US" sz="3600" dirty="0"/>
              <a:t>今日のケース</a:t>
            </a:r>
            <a:r>
              <a:rPr lang="ja-JP" altLang="en-US" sz="3600" dirty="0" smtClean="0"/>
              <a:t>：「</a:t>
            </a:r>
            <a:r>
              <a:rPr lang="ja-JP" altLang="en-US" sz="3600" dirty="0"/>
              <a:t>買い物か</a:t>
            </a:r>
            <a:r>
              <a:rPr lang="ja-JP" altLang="en-US" sz="3600" dirty="0" err="1"/>
              <a:t>ご</a:t>
            </a:r>
            <a:r>
              <a:rPr lang="ja-JP" altLang="en-US" sz="3600" dirty="0"/>
              <a:t>」の中のこと</a:t>
            </a:r>
            <a:endParaRPr lang="en-US" altLang="ja-JP" sz="3600" dirty="0"/>
          </a:p>
        </p:txBody>
      </p:sp>
    </p:spTree>
    <p:extLst>
      <p:ext uri="{BB962C8B-B14F-4D97-AF65-F5344CB8AC3E}">
        <p14:creationId xmlns:p14="http://schemas.microsoft.com/office/powerpoint/2010/main" val="383523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dirty="0" smtClean="0"/>
              <a:t>今日のケース：「買い物</a:t>
            </a:r>
            <a:r>
              <a:rPr lang="ja-JP" altLang="en-US" sz="3200" dirty="0"/>
              <a:t>か</a:t>
            </a:r>
            <a:r>
              <a:rPr lang="ja-JP" altLang="en-US" sz="3200" dirty="0" smtClean="0"/>
              <a:t>ご」</a:t>
            </a:r>
            <a:r>
              <a:rPr kumimoji="1" lang="ja-JP" altLang="en-US" sz="3200" dirty="0" smtClean="0"/>
              <a:t>の中のこと</a:t>
            </a:r>
            <a:endParaRPr kumimoji="1" lang="ja-JP" altLang="en-US" sz="3200" dirty="0"/>
          </a:p>
        </p:txBody>
      </p:sp>
      <p:sp>
        <p:nvSpPr>
          <p:cNvPr id="3" name="コンテンツ プレースホルダー 2"/>
          <p:cNvSpPr>
            <a:spLocks noGrp="1"/>
          </p:cNvSpPr>
          <p:nvPr>
            <p:ph idx="1"/>
          </p:nvPr>
        </p:nvSpPr>
        <p:spPr/>
        <p:txBody>
          <a:bodyPr/>
          <a:lstStyle/>
          <a:p>
            <a:r>
              <a:rPr lang="ja-JP" altLang="en-US" dirty="0"/>
              <a:t>対象</a:t>
            </a:r>
            <a:r>
              <a:rPr lang="ja-JP" altLang="en-US" dirty="0" smtClean="0"/>
              <a:t>データの理解</a:t>
            </a:r>
            <a:endParaRPr lang="en-US" altLang="ja-JP" dirty="0" smtClean="0"/>
          </a:p>
          <a:p>
            <a:pPr marL="0" indent="0">
              <a:buNone/>
            </a:pPr>
            <a:r>
              <a:rPr lang="ja-JP" altLang="en-US" sz="2400" dirty="0"/>
              <a:t>　</a:t>
            </a:r>
            <a:r>
              <a:rPr lang="ja-JP" altLang="en-US" sz="2400" dirty="0" smtClean="0"/>
              <a:t>　～</a:t>
            </a:r>
            <a:r>
              <a:rPr kumimoji="1" lang="en-US" altLang="ja-JP" sz="2400" dirty="0" smtClean="0"/>
              <a:t>R</a:t>
            </a:r>
            <a:r>
              <a:rPr kumimoji="1" lang="ja-JP" altLang="en-US" sz="2400" dirty="0" err="1" smtClean="0"/>
              <a:t>での</a:t>
            </a:r>
            <a:r>
              <a:rPr kumimoji="1" lang="ja-JP" altLang="en-US" sz="2400" dirty="0" smtClean="0"/>
              <a:t>データ読み込み～要約確認</a:t>
            </a:r>
            <a:endParaRPr kumimoji="1" lang="en-US" altLang="ja-JP" sz="2400" dirty="0" smtClean="0"/>
          </a:p>
          <a:p>
            <a:pPr marL="0" indent="0">
              <a:buNone/>
            </a:pPr>
            <a:endParaRPr lang="en-US" altLang="ja-JP" dirty="0"/>
          </a:p>
          <a:p>
            <a:pPr marL="0" indent="0">
              <a:buNone/>
            </a:pPr>
            <a:r>
              <a:rPr kumimoji="1" lang="ja-JP" altLang="en-US" dirty="0" smtClean="0"/>
              <a:t>実際に</a:t>
            </a:r>
            <a:r>
              <a:rPr kumimoji="1" lang="en-US" altLang="ja-JP" dirty="0" smtClean="0"/>
              <a:t>R</a:t>
            </a:r>
            <a:r>
              <a:rPr kumimoji="1" lang="ja-JP" altLang="en-US" dirty="0" smtClean="0"/>
              <a:t>でやってみましょう。</a:t>
            </a:r>
            <a:endParaRPr kumimoji="1" lang="en-US" altLang="ja-JP" dirty="0" smtClean="0"/>
          </a:p>
          <a:p>
            <a:pPr marL="0" indent="0">
              <a:buNone/>
            </a:pPr>
            <a:r>
              <a:rPr lang="ja-JP" altLang="en-US" sz="2400" dirty="0" smtClean="0"/>
              <a:t>・データの取り込み　</a:t>
            </a:r>
            <a:r>
              <a:rPr lang="en-US" altLang="ja-JP" sz="2400" dirty="0" smtClean="0"/>
              <a:t>	</a:t>
            </a:r>
            <a:r>
              <a:rPr lang="en-US" altLang="ja-JP" sz="2400" dirty="0" err="1" smtClean="0"/>
              <a:t>read.table</a:t>
            </a:r>
            <a:endParaRPr lang="en-US" altLang="ja-JP" sz="2400" dirty="0" smtClean="0"/>
          </a:p>
          <a:p>
            <a:pPr marL="0" indent="0">
              <a:buNone/>
            </a:pPr>
            <a:r>
              <a:rPr kumimoji="1" lang="ja-JP" altLang="en-US" sz="2400" dirty="0" smtClean="0"/>
              <a:t>・</a:t>
            </a:r>
            <a:r>
              <a:rPr lang="ja-JP" altLang="en-US" sz="2400" dirty="0" smtClean="0"/>
              <a:t>データのサンプル　</a:t>
            </a:r>
            <a:r>
              <a:rPr lang="en-US" altLang="ja-JP" sz="2400" dirty="0" smtClean="0"/>
              <a:t>	head</a:t>
            </a:r>
            <a:r>
              <a:rPr lang="ja-JP" altLang="en-US" sz="2400" dirty="0" err="1" smtClean="0"/>
              <a:t>、</a:t>
            </a:r>
            <a:r>
              <a:rPr lang="en-US" altLang="ja-JP" sz="2400" dirty="0" smtClean="0"/>
              <a:t>tail</a:t>
            </a:r>
          </a:p>
          <a:p>
            <a:pPr marL="0" indent="0">
              <a:buNone/>
            </a:pPr>
            <a:r>
              <a:rPr kumimoji="1" lang="ja-JP" altLang="en-US" sz="2400" dirty="0" smtClean="0"/>
              <a:t>・データの</a:t>
            </a:r>
            <a:r>
              <a:rPr lang="ja-JP" altLang="en-US" sz="2400" dirty="0" smtClean="0"/>
              <a:t>構造確認</a:t>
            </a:r>
            <a:r>
              <a:rPr kumimoji="1" lang="ja-JP" altLang="en-US" sz="2400" dirty="0" smtClean="0"/>
              <a:t>　</a:t>
            </a:r>
            <a:r>
              <a:rPr kumimoji="1" lang="en-US" altLang="ja-JP" sz="2400" dirty="0" smtClean="0"/>
              <a:t>	</a:t>
            </a:r>
            <a:r>
              <a:rPr kumimoji="1" lang="en-US" altLang="ja-JP" sz="2400" dirty="0" err="1" smtClean="0"/>
              <a:t>str</a:t>
            </a:r>
            <a:endParaRPr kumimoji="1" lang="en-US" altLang="ja-JP" sz="2400" dirty="0" smtClean="0"/>
          </a:p>
          <a:p>
            <a:pPr marL="0" indent="0">
              <a:buNone/>
            </a:pPr>
            <a:r>
              <a:rPr lang="ja-JP" altLang="en-US" sz="2400" dirty="0" smtClean="0"/>
              <a:t>・データ型</a:t>
            </a:r>
            <a:r>
              <a:rPr lang="ja-JP" altLang="en-US" sz="2400" dirty="0"/>
              <a:t>の修正　</a:t>
            </a:r>
            <a:r>
              <a:rPr lang="en-US" altLang="ja-JP" sz="2400" dirty="0"/>
              <a:t>	</a:t>
            </a:r>
            <a:r>
              <a:rPr lang="en-US" altLang="ja-JP" sz="2400" dirty="0" err="1"/>
              <a:t>as.factor</a:t>
            </a:r>
            <a:r>
              <a:rPr lang="ja-JP" altLang="en-US" sz="2400" dirty="0" err="1"/>
              <a:t>、</a:t>
            </a:r>
            <a:r>
              <a:rPr lang="en-US" altLang="ja-JP" sz="2400" dirty="0" err="1" smtClean="0"/>
              <a:t>as.Date</a:t>
            </a:r>
            <a:endParaRPr lang="en-US" altLang="ja-JP" sz="2400" dirty="0" smtClean="0"/>
          </a:p>
          <a:p>
            <a:pPr marL="0" indent="0">
              <a:buNone/>
            </a:pPr>
            <a:r>
              <a:rPr lang="ja-JP" altLang="en-US" sz="2400" dirty="0" smtClean="0"/>
              <a:t>・データの要約</a:t>
            </a:r>
            <a:r>
              <a:rPr lang="en-US" altLang="ja-JP" sz="2400" dirty="0" smtClean="0"/>
              <a:t>	summary</a:t>
            </a:r>
            <a:endParaRPr lang="en-US" altLang="ja-JP" sz="2400" dirty="0"/>
          </a:p>
          <a:p>
            <a:pPr marL="0" indent="0">
              <a:buNone/>
            </a:pPr>
            <a:endParaRPr kumimoji="1" lang="en-US" altLang="ja-JP" dirty="0" smtClean="0"/>
          </a:p>
          <a:p>
            <a:pPr marL="0"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pPr>
              <a:defRPr/>
            </a:pPr>
            <a:fld id="{E8BD8FBC-4737-4833-B256-B31157D75CD1}" type="slidenum">
              <a:rPr lang="ja-JP" altLang="en-US" smtClean="0"/>
              <a:pPr>
                <a:defRPr/>
              </a:pPr>
              <a:t>19</a:t>
            </a:fld>
            <a:endParaRPr lang="ja-JP" altLang="en-US"/>
          </a:p>
        </p:txBody>
      </p:sp>
      <p:sp>
        <p:nvSpPr>
          <p:cNvPr id="5" name="角丸四角形 4"/>
          <p:cNvSpPr/>
          <p:nvPr/>
        </p:nvSpPr>
        <p:spPr>
          <a:xfrm>
            <a:off x="6546565" y="1268760"/>
            <a:ext cx="2232248" cy="648072"/>
          </a:xfrm>
          <a:prstGeom prst="round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ただ今</a:t>
            </a:r>
            <a:endParaRPr kumimoji="1" lang="en-US" altLang="ja-JP" dirty="0" smtClean="0">
              <a:solidFill>
                <a:schemeClr val="tx1"/>
              </a:solidFill>
            </a:endParaRPr>
          </a:p>
          <a:p>
            <a:pPr algn="ctr"/>
            <a:r>
              <a:rPr kumimoji="1" lang="ja-JP" altLang="en-US" dirty="0" smtClean="0">
                <a:solidFill>
                  <a:schemeClr val="tx1"/>
                </a:solidFill>
              </a:rPr>
              <a:t>「データの理解」中</a:t>
            </a:r>
            <a:endParaRPr kumimoji="1" lang="ja-JP" altLang="en-US" dirty="0">
              <a:solidFill>
                <a:schemeClr val="tx1"/>
              </a:solidFill>
            </a:endParaRPr>
          </a:p>
        </p:txBody>
      </p:sp>
    </p:spTree>
    <p:extLst>
      <p:ext uri="{BB962C8B-B14F-4D97-AF65-F5344CB8AC3E}">
        <p14:creationId xmlns:p14="http://schemas.microsoft.com/office/powerpoint/2010/main" val="36680102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dirty="0" smtClean="0"/>
              <a:t>今日のケース：「買い物</a:t>
            </a:r>
            <a:r>
              <a:rPr lang="ja-JP" altLang="en-US" sz="3200" dirty="0"/>
              <a:t>か</a:t>
            </a:r>
            <a:r>
              <a:rPr lang="ja-JP" altLang="en-US" sz="3200" dirty="0" smtClean="0"/>
              <a:t>ご」</a:t>
            </a:r>
            <a:r>
              <a:rPr kumimoji="1" lang="ja-JP" altLang="en-US" sz="3200" dirty="0" smtClean="0"/>
              <a:t>の中のこと</a:t>
            </a:r>
            <a:endParaRPr kumimoji="1" lang="ja-JP" altLang="en-US" sz="3200" dirty="0"/>
          </a:p>
        </p:txBody>
      </p:sp>
      <p:sp>
        <p:nvSpPr>
          <p:cNvPr id="3" name="コンテンツ プレースホルダー 2"/>
          <p:cNvSpPr>
            <a:spLocks noGrp="1"/>
          </p:cNvSpPr>
          <p:nvPr>
            <p:ph idx="1"/>
          </p:nvPr>
        </p:nvSpPr>
        <p:spPr/>
        <p:txBody>
          <a:bodyPr/>
          <a:lstStyle/>
          <a:p>
            <a:r>
              <a:rPr lang="ja-JP" altLang="en-US" dirty="0"/>
              <a:t>対象</a:t>
            </a:r>
            <a:r>
              <a:rPr lang="ja-JP" altLang="en-US" dirty="0" smtClean="0"/>
              <a:t>データの理解</a:t>
            </a:r>
            <a:endParaRPr lang="en-US" altLang="ja-JP" dirty="0" smtClean="0"/>
          </a:p>
          <a:p>
            <a:pPr marL="0" indent="0">
              <a:buNone/>
            </a:pPr>
            <a:r>
              <a:rPr lang="ja-JP" altLang="en-US" sz="2400" dirty="0"/>
              <a:t>　</a:t>
            </a:r>
            <a:r>
              <a:rPr lang="ja-JP" altLang="en-US" sz="2400" dirty="0" smtClean="0"/>
              <a:t>～</a:t>
            </a:r>
            <a:r>
              <a:rPr lang="en-US" altLang="ja-JP" sz="2400" dirty="0" smtClean="0"/>
              <a:t>R</a:t>
            </a:r>
            <a:r>
              <a:rPr lang="ja-JP" altLang="en-US" sz="2400" dirty="0" smtClean="0"/>
              <a:t>でデータを読み込む。</a:t>
            </a:r>
            <a:endParaRPr lang="en-US" altLang="ja-JP" sz="2400" dirty="0" smtClean="0"/>
          </a:p>
          <a:p>
            <a:pPr marL="0" indent="0">
              <a:buNone/>
            </a:pPr>
            <a:r>
              <a:rPr lang="en-US" altLang="ja-JP" sz="2400" dirty="0"/>
              <a:t>	</a:t>
            </a:r>
            <a:r>
              <a:rPr lang="ja-JP" altLang="en-US" sz="2400" dirty="0" smtClean="0"/>
              <a:t>・</a:t>
            </a:r>
            <a:r>
              <a:rPr lang="ja-JP" altLang="en-US" sz="2400" dirty="0"/>
              <a:t>データの取り込み　</a:t>
            </a:r>
            <a:r>
              <a:rPr lang="en-US" altLang="ja-JP" sz="2400" dirty="0"/>
              <a:t>	</a:t>
            </a:r>
            <a:r>
              <a:rPr lang="en-US" altLang="ja-JP" sz="2400" dirty="0" err="1" smtClean="0"/>
              <a:t>read.table</a:t>
            </a:r>
            <a:r>
              <a:rPr lang="en-US" altLang="ja-JP" sz="2400" dirty="0" smtClean="0"/>
              <a:t>()</a:t>
            </a:r>
            <a:r>
              <a:rPr lang="ja-JP" altLang="en-US" sz="2400" dirty="0" smtClean="0"/>
              <a:t>関数</a:t>
            </a:r>
            <a:endParaRPr lang="en-US" altLang="ja-JP" sz="2400" dirty="0" smtClean="0"/>
          </a:p>
          <a:p>
            <a:pPr marL="0" indent="0">
              <a:buNone/>
            </a:pPr>
            <a:endParaRPr lang="en-US" altLang="ja-JP" sz="2400" dirty="0"/>
          </a:p>
          <a:p>
            <a:pPr marL="0" indent="0">
              <a:buNone/>
            </a:pPr>
            <a:endParaRPr lang="en-US" altLang="ja-JP" sz="2400" dirty="0" smtClean="0"/>
          </a:p>
          <a:p>
            <a:pPr marL="0" indent="0">
              <a:buNone/>
            </a:pPr>
            <a:r>
              <a:rPr lang="ja-JP" altLang="en-US" sz="2400" dirty="0" smtClean="0"/>
              <a:t>　</a:t>
            </a:r>
            <a:r>
              <a:rPr lang="en-US" altLang="ja-JP" sz="2400" dirty="0" smtClean="0"/>
              <a:t>R</a:t>
            </a:r>
            <a:r>
              <a:rPr lang="ja-JP" altLang="en-US" sz="2400" dirty="0" smtClean="0"/>
              <a:t>でデータを読み込むには、ｒｅａｄ．ｔａｂｌｅ（）関数を使います。</a:t>
            </a:r>
            <a:endParaRPr lang="en-US" altLang="ja-JP" sz="2400" dirty="0" smtClean="0"/>
          </a:p>
          <a:p>
            <a:pPr marL="0" indent="0">
              <a:buNone/>
            </a:pPr>
            <a:r>
              <a:rPr lang="ja-JP" altLang="en-US" sz="2000" dirty="0"/>
              <a:t>　</a:t>
            </a:r>
            <a:r>
              <a:rPr lang="ja-JP" altLang="en-US" sz="2000" dirty="0" smtClean="0"/>
              <a:t>　構文：　</a:t>
            </a:r>
            <a:r>
              <a:rPr lang="en-US" altLang="ja-JP" sz="2000" dirty="0" err="1" smtClean="0"/>
              <a:t>read.table</a:t>
            </a:r>
            <a:r>
              <a:rPr lang="en-US" altLang="ja-JP" sz="2000" dirty="0" smtClean="0"/>
              <a:t>( “</a:t>
            </a:r>
            <a:r>
              <a:rPr lang="ja-JP" altLang="en-US" sz="2000" dirty="0" smtClean="0"/>
              <a:t>データファイル</a:t>
            </a:r>
            <a:r>
              <a:rPr lang="en-US" altLang="ja-JP" sz="2000" dirty="0" smtClean="0"/>
              <a:t>” , header=T/F , </a:t>
            </a:r>
            <a:r>
              <a:rPr lang="en-US" altLang="ja-JP" sz="2000" dirty="0" err="1" smtClean="0"/>
              <a:t>sep</a:t>
            </a:r>
            <a:r>
              <a:rPr lang="en-US" altLang="ja-JP" sz="2000" dirty="0" smtClean="0"/>
              <a:t>=“</a:t>
            </a:r>
            <a:r>
              <a:rPr lang="ja-JP" altLang="en-US" sz="2000" dirty="0" smtClean="0"/>
              <a:t>区切り文字</a:t>
            </a:r>
            <a:r>
              <a:rPr lang="en-US" altLang="ja-JP" sz="2000" dirty="0" smtClean="0"/>
              <a:t>” )</a:t>
            </a:r>
          </a:p>
          <a:p>
            <a:pPr marL="0" indent="0">
              <a:buNone/>
            </a:pPr>
            <a:r>
              <a:rPr lang="ja-JP" altLang="en-US" sz="2000" dirty="0" smtClean="0"/>
              <a:t>　</a:t>
            </a:r>
            <a:endParaRPr lang="en-US" altLang="ja-JP" sz="2000" dirty="0"/>
          </a:p>
          <a:p>
            <a:pPr marL="0" indent="0">
              <a:buNone/>
            </a:pPr>
            <a:r>
              <a:rPr lang="ja-JP" altLang="en-US" sz="2000" dirty="0" smtClean="0"/>
              <a:t>　データファイルは、作業ディレクトリならファイル名、それ以外なら</a:t>
            </a:r>
            <a:r>
              <a:rPr lang="en-US" altLang="ja-JP" sz="2000" dirty="0" smtClean="0"/>
              <a:t>C:/</a:t>
            </a:r>
            <a:r>
              <a:rPr lang="ja-JP" altLang="en-US" sz="2000" dirty="0" smtClean="0"/>
              <a:t>～とパスを記載します。</a:t>
            </a:r>
            <a:endParaRPr lang="en-US" altLang="ja-JP" sz="2000" dirty="0" smtClean="0"/>
          </a:p>
          <a:p>
            <a:pPr marL="0" indent="0">
              <a:buNone/>
            </a:pPr>
            <a:r>
              <a:rPr lang="ja-JP" altLang="en-US" sz="2000" dirty="0"/>
              <a:t>　</a:t>
            </a:r>
            <a:r>
              <a:rPr lang="en-US" altLang="ja-JP" sz="2000" dirty="0" smtClean="0"/>
              <a:t>header=T/F</a:t>
            </a:r>
            <a:r>
              <a:rPr lang="ja-JP" altLang="en-US" sz="2000" dirty="0" smtClean="0"/>
              <a:t>は、</a:t>
            </a:r>
            <a:r>
              <a:rPr lang="en-US" altLang="ja-JP" sz="2000" dirty="0" smtClean="0"/>
              <a:t>1</a:t>
            </a:r>
            <a:r>
              <a:rPr lang="ja-JP" altLang="en-US" sz="2000" dirty="0" smtClean="0"/>
              <a:t>行目を項目（列名）とするか否かの設定、</a:t>
            </a:r>
            <a:endParaRPr lang="en-US" altLang="ja-JP" sz="2000" dirty="0" smtClean="0"/>
          </a:p>
          <a:p>
            <a:pPr marL="0" indent="0">
              <a:buNone/>
            </a:pPr>
            <a:r>
              <a:rPr lang="ja-JP" altLang="en-US" sz="2000" dirty="0"/>
              <a:t>　</a:t>
            </a:r>
            <a:r>
              <a:rPr lang="en-US" altLang="ja-JP" sz="2000" dirty="0" err="1" smtClean="0"/>
              <a:t>sep</a:t>
            </a:r>
            <a:r>
              <a:rPr lang="en-US" altLang="ja-JP" sz="2000" dirty="0" smtClean="0"/>
              <a:t>=“</a:t>
            </a:r>
            <a:r>
              <a:rPr lang="ja-JP" altLang="en-US" sz="2000" dirty="0" smtClean="0"/>
              <a:t>区切り文字</a:t>
            </a:r>
            <a:r>
              <a:rPr lang="en-US" altLang="ja-JP" sz="2000" dirty="0" smtClean="0"/>
              <a:t>”</a:t>
            </a:r>
            <a:r>
              <a:rPr lang="ja-JP" altLang="en-US" sz="2000" dirty="0" smtClean="0"/>
              <a:t>は、データの列を区切る記号を指定します。</a:t>
            </a:r>
            <a:r>
              <a:rPr lang="ja-JP" altLang="en-US" sz="2400" dirty="0" smtClean="0"/>
              <a:t>　</a:t>
            </a:r>
            <a:endParaRPr lang="en-US" altLang="ja-JP" sz="2400" dirty="0" smtClean="0"/>
          </a:p>
          <a:p>
            <a:pPr marL="0"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pPr>
              <a:defRPr/>
            </a:pPr>
            <a:fld id="{E8BD8FBC-4737-4833-B256-B31157D75CD1}" type="slidenum">
              <a:rPr lang="ja-JP" altLang="en-US" smtClean="0"/>
              <a:pPr>
                <a:defRPr/>
              </a:pPr>
              <a:t>20</a:t>
            </a:fld>
            <a:endParaRPr lang="ja-JP" altLang="en-US"/>
          </a:p>
        </p:txBody>
      </p:sp>
      <p:sp>
        <p:nvSpPr>
          <p:cNvPr id="5" name="角丸四角形 4"/>
          <p:cNvSpPr/>
          <p:nvPr/>
        </p:nvSpPr>
        <p:spPr>
          <a:xfrm>
            <a:off x="6546565" y="1268760"/>
            <a:ext cx="2232248" cy="648072"/>
          </a:xfrm>
          <a:prstGeom prst="round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ただ今</a:t>
            </a:r>
            <a:endParaRPr kumimoji="1" lang="en-US" altLang="ja-JP" dirty="0" smtClean="0">
              <a:solidFill>
                <a:schemeClr val="tx1"/>
              </a:solidFill>
            </a:endParaRPr>
          </a:p>
          <a:p>
            <a:pPr algn="ctr"/>
            <a:r>
              <a:rPr kumimoji="1" lang="ja-JP" altLang="en-US" dirty="0" smtClean="0">
                <a:solidFill>
                  <a:schemeClr val="tx1"/>
                </a:solidFill>
              </a:rPr>
              <a:t>「データの理解」中</a:t>
            </a:r>
            <a:endParaRPr kumimoji="1" lang="ja-JP" altLang="en-US" dirty="0">
              <a:solidFill>
                <a:schemeClr val="tx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2708920"/>
            <a:ext cx="5811812" cy="536252"/>
          </a:xfrm>
          <a:prstGeom prst="rect">
            <a:avLst/>
          </a:prstGeom>
          <a:noFill/>
          <a:ln w="38100">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6" name="正方形/長方形 5"/>
          <p:cNvSpPr/>
          <p:nvPr/>
        </p:nvSpPr>
        <p:spPr>
          <a:xfrm>
            <a:off x="395536" y="4509120"/>
            <a:ext cx="8280920" cy="16561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860032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dirty="0" smtClean="0"/>
              <a:t>今日のケース：「買い物</a:t>
            </a:r>
            <a:r>
              <a:rPr lang="ja-JP" altLang="en-US" sz="3200" dirty="0"/>
              <a:t>か</a:t>
            </a:r>
            <a:r>
              <a:rPr lang="ja-JP" altLang="en-US" sz="3200" dirty="0" smtClean="0"/>
              <a:t>ご」</a:t>
            </a:r>
            <a:r>
              <a:rPr kumimoji="1" lang="ja-JP" altLang="en-US" sz="3200" dirty="0" smtClean="0"/>
              <a:t>の中のこと</a:t>
            </a:r>
            <a:endParaRPr kumimoji="1" lang="ja-JP" altLang="en-US" sz="3200" dirty="0"/>
          </a:p>
        </p:txBody>
      </p:sp>
      <p:sp>
        <p:nvSpPr>
          <p:cNvPr id="3" name="コンテンツ プレースホルダー 2"/>
          <p:cNvSpPr>
            <a:spLocks noGrp="1"/>
          </p:cNvSpPr>
          <p:nvPr>
            <p:ph idx="1"/>
          </p:nvPr>
        </p:nvSpPr>
        <p:spPr/>
        <p:txBody>
          <a:bodyPr/>
          <a:lstStyle/>
          <a:p>
            <a:r>
              <a:rPr lang="ja-JP" altLang="en-US" dirty="0"/>
              <a:t>対象</a:t>
            </a:r>
            <a:r>
              <a:rPr lang="ja-JP" altLang="en-US" dirty="0" smtClean="0"/>
              <a:t>データの理解</a:t>
            </a:r>
            <a:endParaRPr lang="en-US" altLang="ja-JP" dirty="0" smtClean="0"/>
          </a:p>
          <a:p>
            <a:pPr marL="0" indent="0">
              <a:buNone/>
            </a:pPr>
            <a:r>
              <a:rPr lang="ja-JP" altLang="en-US" sz="2400" dirty="0"/>
              <a:t>　</a:t>
            </a:r>
            <a:r>
              <a:rPr lang="ja-JP" altLang="en-US" sz="2400" dirty="0" smtClean="0"/>
              <a:t>～</a:t>
            </a:r>
            <a:r>
              <a:rPr lang="en-US" altLang="ja-JP" sz="2400" dirty="0" smtClean="0"/>
              <a:t>R</a:t>
            </a:r>
            <a:r>
              <a:rPr lang="ja-JP" altLang="en-US" sz="2400" dirty="0" smtClean="0"/>
              <a:t>でデータを読み込む。</a:t>
            </a:r>
            <a:endParaRPr lang="en-US" altLang="ja-JP" sz="2400" dirty="0" smtClean="0"/>
          </a:p>
          <a:p>
            <a:pPr marL="0" indent="0">
              <a:buNone/>
            </a:pPr>
            <a:r>
              <a:rPr lang="en-US" altLang="ja-JP" sz="2400" dirty="0"/>
              <a:t>	</a:t>
            </a:r>
            <a:r>
              <a:rPr lang="ja-JP" altLang="en-US" sz="2400" dirty="0" smtClean="0"/>
              <a:t>・</a:t>
            </a:r>
            <a:r>
              <a:rPr lang="ja-JP" altLang="en-US" sz="2400" dirty="0"/>
              <a:t>データ</a:t>
            </a:r>
            <a:r>
              <a:rPr lang="ja-JP" altLang="en-US" sz="2400" dirty="0" smtClean="0"/>
              <a:t>の確認</a:t>
            </a:r>
            <a:r>
              <a:rPr lang="ja-JP" altLang="en-US" sz="2400" dirty="0"/>
              <a:t>　</a:t>
            </a:r>
            <a:r>
              <a:rPr lang="en-US" altLang="ja-JP" sz="2400" dirty="0"/>
              <a:t>	</a:t>
            </a:r>
            <a:r>
              <a:rPr lang="en-US" altLang="ja-JP" sz="2400" dirty="0" smtClean="0"/>
              <a:t>head()</a:t>
            </a:r>
            <a:r>
              <a:rPr lang="ja-JP" altLang="en-US" sz="2400" dirty="0" smtClean="0"/>
              <a:t>関数　</a:t>
            </a:r>
            <a:r>
              <a:rPr lang="en-US" altLang="ja-JP" sz="2400" dirty="0" smtClean="0"/>
              <a:t>/</a:t>
            </a:r>
            <a:r>
              <a:rPr lang="ja-JP" altLang="en-US" sz="2400" dirty="0" smtClean="0"/>
              <a:t>　</a:t>
            </a:r>
            <a:r>
              <a:rPr lang="en-US" altLang="ja-JP" sz="2400" dirty="0" smtClean="0"/>
              <a:t>tail()</a:t>
            </a:r>
            <a:r>
              <a:rPr lang="ja-JP" altLang="en-US" sz="2400" dirty="0" smtClean="0"/>
              <a:t>関数</a:t>
            </a:r>
            <a:endParaRPr lang="en-US" altLang="ja-JP" sz="2400" dirty="0" smtClean="0"/>
          </a:p>
          <a:p>
            <a:pPr marL="0" indent="0">
              <a:buNone/>
            </a:pPr>
            <a:endParaRPr lang="en-US" altLang="ja-JP" sz="2400" dirty="0"/>
          </a:p>
          <a:p>
            <a:pPr marL="0" indent="0">
              <a:buNone/>
            </a:pPr>
            <a:endParaRPr lang="en-US" altLang="ja-JP" sz="2400" dirty="0" smtClean="0"/>
          </a:p>
          <a:p>
            <a:pPr marL="0" indent="0">
              <a:buNone/>
            </a:pPr>
            <a:endParaRPr lang="en-US" altLang="ja-JP" sz="2400" dirty="0"/>
          </a:p>
          <a:p>
            <a:pPr marL="0" indent="0">
              <a:buNone/>
            </a:pPr>
            <a:endParaRPr lang="en-US" altLang="ja-JP" sz="2400" dirty="0" smtClean="0"/>
          </a:p>
          <a:p>
            <a:pPr marL="0" indent="0">
              <a:buNone/>
            </a:pPr>
            <a:endParaRPr lang="en-US" altLang="ja-JP" sz="2400" dirty="0"/>
          </a:p>
          <a:p>
            <a:pPr marL="0" indent="0">
              <a:buNone/>
            </a:pPr>
            <a:endParaRPr lang="en-US" altLang="ja-JP" sz="2400" dirty="0" smtClean="0"/>
          </a:p>
          <a:p>
            <a:pPr marL="0" indent="0">
              <a:buNone/>
            </a:pPr>
            <a:r>
              <a:rPr lang="ja-JP" altLang="en-US" sz="2000" dirty="0" smtClean="0"/>
              <a:t>読み込んだデータを見てみます。</a:t>
            </a:r>
            <a:endParaRPr lang="en-US" altLang="ja-JP" sz="2000" dirty="0" smtClean="0"/>
          </a:p>
          <a:p>
            <a:pPr marL="0" indent="0">
              <a:buNone/>
            </a:pPr>
            <a:r>
              <a:rPr lang="en-US" altLang="ja-JP" sz="2000" dirty="0"/>
              <a:t>h</a:t>
            </a:r>
            <a:r>
              <a:rPr lang="en-US" altLang="ja-JP" sz="2000" dirty="0" smtClean="0"/>
              <a:t>ead()</a:t>
            </a:r>
            <a:r>
              <a:rPr lang="ja-JP" altLang="en-US" sz="2000" dirty="0" smtClean="0"/>
              <a:t>関数は、最初の</a:t>
            </a:r>
            <a:r>
              <a:rPr lang="en-US" altLang="ja-JP" sz="2000" dirty="0" smtClean="0"/>
              <a:t>6</a:t>
            </a:r>
            <a:r>
              <a:rPr lang="ja-JP" altLang="en-US" sz="2000" dirty="0" smtClean="0"/>
              <a:t>行、</a:t>
            </a:r>
            <a:r>
              <a:rPr lang="en-US" altLang="ja-JP" sz="2000" dirty="0" smtClean="0"/>
              <a:t>tail()</a:t>
            </a:r>
            <a:r>
              <a:rPr lang="ja-JP" altLang="en-US" sz="2000" dirty="0" smtClean="0"/>
              <a:t>関数は最後の</a:t>
            </a:r>
            <a:r>
              <a:rPr lang="en-US" altLang="ja-JP" sz="2000" dirty="0" smtClean="0"/>
              <a:t>6</a:t>
            </a:r>
            <a:r>
              <a:rPr lang="ja-JP" altLang="en-US" sz="2000" dirty="0" smtClean="0"/>
              <a:t>行を表示します。</a:t>
            </a:r>
            <a:endParaRPr lang="en-US" altLang="ja-JP" sz="2000" dirty="0" smtClean="0"/>
          </a:p>
          <a:p>
            <a:pPr marL="0" indent="0">
              <a:buNone/>
            </a:pPr>
            <a:r>
              <a:rPr lang="ja-JP" altLang="en-US" sz="2000" dirty="0" smtClean="0"/>
              <a:t>（行数は指定できます。（例）</a:t>
            </a:r>
            <a:r>
              <a:rPr lang="en-US" altLang="ja-JP" sz="2000" dirty="0" smtClean="0"/>
              <a:t>head(</a:t>
            </a:r>
            <a:r>
              <a:rPr lang="en-US" altLang="ja-JP" sz="2000" dirty="0"/>
              <a:t>pos,10</a:t>
            </a:r>
            <a:r>
              <a:rPr lang="en-US" altLang="ja-JP" sz="2000" dirty="0" smtClean="0"/>
              <a:t>))</a:t>
            </a:r>
            <a:r>
              <a:rPr lang="ja-JP" altLang="en-US" sz="2000" dirty="0" smtClean="0"/>
              <a:t>　←　最初の</a:t>
            </a:r>
            <a:r>
              <a:rPr lang="en-US" altLang="ja-JP" sz="2000" dirty="0" smtClean="0"/>
              <a:t>10</a:t>
            </a:r>
            <a:r>
              <a:rPr lang="ja-JP" altLang="en-US" sz="2000" dirty="0" smtClean="0"/>
              <a:t>行表示</a:t>
            </a:r>
            <a:endParaRPr lang="en-US" altLang="ja-JP" sz="2000" dirty="0" smtClean="0"/>
          </a:p>
        </p:txBody>
      </p:sp>
      <p:sp>
        <p:nvSpPr>
          <p:cNvPr id="4" name="スライド番号プレースホルダー 3"/>
          <p:cNvSpPr>
            <a:spLocks noGrp="1"/>
          </p:cNvSpPr>
          <p:nvPr>
            <p:ph type="sldNum" sz="quarter" idx="12"/>
          </p:nvPr>
        </p:nvSpPr>
        <p:spPr/>
        <p:txBody>
          <a:bodyPr/>
          <a:lstStyle/>
          <a:p>
            <a:pPr>
              <a:defRPr/>
            </a:pPr>
            <a:fld id="{E8BD8FBC-4737-4833-B256-B31157D75CD1}" type="slidenum">
              <a:rPr lang="ja-JP" altLang="en-US" smtClean="0"/>
              <a:pPr>
                <a:defRPr/>
              </a:pPr>
              <a:t>21</a:t>
            </a:fld>
            <a:endParaRPr lang="ja-JP" altLang="en-US"/>
          </a:p>
        </p:txBody>
      </p:sp>
      <p:sp>
        <p:nvSpPr>
          <p:cNvPr id="5" name="角丸四角形 4"/>
          <p:cNvSpPr/>
          <p:nvPr/>
        </p:nvSpPr>
        <p:spPr>
          <a:xfrm>
            <a:off x="6546565" y="1268760"/>
            <a:ext cx="2232248" cy="648072"/>
          </a:xfrm>
          <a:prstGeom prst="round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ただ今</a:t>
            </a:r>
            <a:endParaRPr kumimoji="1" lang="en-US" altLang="ja-JP" dirty="0" smtClean="0">
              <a:solidFill>
                <a:schemeClr val="tx1"/>
              </a:solidFill>
            </a:endParaRPr>
          </a:p>
          <a:p>
            <a:pPr algn="ctr"/>
            <a:r>
              <a:rPr kumimoji="1" lang="ja-JP" altLang="en-US" dirty="0" smtClean="0">
                <a:solidFill>
                  <a:schemeClr val="tx1"/>
                </a:solidFill>
              </a:rPr>
              <a:t>「データの理解」中</a:t>
            </a:r>
            <a:endParaRPr kumimoji="1" lang="ja-JP" altLang="en-US" dirty="0">
              <a:solidFill>
                <a:schemeClr val="tx1"/>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2636912"/>
            <a:ext cx="7058596" cy="2440716"/>
          </a:xfrm>
          <a:prstGeom prst="rect">
            <a:avLst/>
          </a:prstGeom>
          <a:noFill/>
          <a:ln w="38100">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38702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dirty="0" smtClean="0"/>
              <a:t>今日のケース：「買い物</a:t>
            </a:r>
            <a:r>
              <a:rPr lang="ja-JP" altLang="en-US" sz="3200" dirty="0"/>
              <a:t>か</a:t>
            </a:r>
            <a:r>
              <a:rPr lang="ja-JP" altLang="en-US" sz="3200" dirty="0" smtClean="0"/>
              <a:t>ご」</a:t>
            </a:r>
            <a:r>
              <a:rPr kumimoji="1" lang="ja-JP" altLang="en-US" sz="3200" dirty="0" smtClean="0"/>
              <a:t>の中のこと</a:t>
            </a:r>
            <a:endParaRPr kumimoji="1" lang="ja-JP" altLang="en-US" sz="3200" dirty="0"/>
          </a:p>
        </p:txBody>
      </p:sp>
      <p:sp>
        <p:nvSpPr>
          <p:cNvPr id="3" name="コンテンツ プレースホルダー 2"/>
          <p:cNvSpPr>
            <a:spLocks noGrp="1"/>
          </p:cNvSpPr>
          <p:nvPr>
            <p:ph idx="1"/>
          </p:nvPr>
        </p:nvSpPr>
        <p:spPr/>
        <p:txBody>
          <a:bodyPr/>
          <a:lstStyle/>
          <a:p>
            <a:r>
              <a:rPr lang="ja-JP" altLang="en-US" dirty="0"/>
              <a:t>対象</a:t>
            </a:r>
            <a:r>
              <a:rPr lang="ja-JP" altLang="en-US" dirty="0" smtClean="0"/>
              <a:t>データの理解</a:t>
            </a:r>
            <a:endParaRPr lang="en-US" altLang="ja-JP" dirty="0" smtClean="0"/>
          </a:p>
          <a:p>
            <a:pPr marL="0" indent="0">
              <a:buNone/>
            </a:pPr>
            <a:r>
              <a:rPr lang="ja-JP" altLang="en-US" sz="2400" dirty="0"/>
              <a:t>　</a:t>
            </a:r>
            <a:r>
              <a:rPr lang="ja-JP" altLang="en-US" sz="2400" dirty="0" smtClean="0"/>
              <a:t>～</a:t>
            </a:r>
            <a:r>
              <a:rPr lang="en-US" altLang="ja-JP" sz="2400" dirty="0" smtClean="0"/>
              <a:t>R</a:t>
            </a:r>
            <a:r>
              <a:rPr lang="ja-JP" altLang="en-US" sz="2400" dirty="0" smtClean="0"/>
              <a:t>でデータの型と構造。</a:t>
            </a:r>
            <a:endParaRPr lang="en-US" altLang="ja-JP" sz="2400" dirty="0" smtClean="0"/>
          </a:p>
          <a:p>
            <a:pPr marL="0" indent="0">
              <a:buNone/>
            </a:pPr>
            <a:r>
              <a:rPr lang="en-US" altLang="ja-JP" sz="2400" dirty="0"/>
              <a:t>	</a:t>
            </a:r>
            <a:r>
              <a:rPr lang="ja-JP" altLang="en-US" sz="2400" dirty="0" smtClean="0"/>
              <a:t>・</a:t>
            </a:r>
            <a:r>
              <a:rPr lang="ja-JP" altLang="en-US" sz="2400" dirty="0"/>
              <a:t>データ</a:t>
            </a:r>
            <a:r>
              <a:rPr lang="ja-JP" altLang="en-US" sz="2400" dirty="0" smtClean="0"/>
              <a:t>の型</a:t>
            </a:r>
            <a:endParaRPr lang="en-US" altLang="ja-JP" sz="2400" dirty="0" smtClean="0"/>
          </a:p>
          <a:p>
            <a:pPr marL="0" indent="0">
              <a:buNone/>
            </a:pPr>
            <a:endParaRPr lang="en-US" altLang="ja-JP" sz="2000" dirty="0" smtClean="0"/>
          </a:p>
          <a:p>
            <a:pPr marL="0" indent="0">
              <a:buNone/>
            </a:pPr>
            <a:r>
              <a:rPr lang="ja-JP" altLang="en-US" sz="2000" dirty="0"/>
              <a:t>　</a:t>
            </a:r>
            <a:r>
              <a:rPr lang="en-US" altLang="ja-JP" sz="2000" b="1" dirty="0" smtClean="0"/>
              <a:t>R</a:t>
            </a:r>
            <a:r>
              <a:rPr lang="ja-JP" altLang="en-US" sz="2000" b="1" dirty="0" smtClean="0"/>
              <a:t>で扱うデータ　：　</a:t>
            </a:r>
            <a:r>
              <a:rPr lang="en-US" altLang="ja-JP" sz="1600" dirty="0" smtClean="0"/>
              <a:t>as.</a:t>
            </a:r>
            <a:r>
              <a:rPr lang="ja-JP" altLang="en-US" sz="1600" dirty="0" smtClean="0"/>
              <a:t>で変換、</a:t>
            </a:r>
            <a:r>
              <a:rPr lang="en-US" altLang="ja-JP" sz="1600" dirty="0" smtClean="0"/>
              <a:t>is.</a:t>
            </a:r>
            <a:r>
              <a:rPr lang="ja-JP" altLang="en-US" sz="1600" dirty="0" smtClean="0"/>
              <a:t>で確認と覚えてください。</a:t>
            </a:r>
            <a:endParaRPr lang="en-US" altLang="ja-JP" sz="1600" dirty="0" smtClean="0"/>
          </a:p>
          <a:p>
            <a:pPr marL="0" indent="0">
              <a:buNone/>
            </a:pPr>
            <a:r>
              <a:rPr lang="ja-JP" altLang="en-US" sz="2000" dirty="0"/>
              <a:t>　</a:t>
            </a:r>
            <a:r>
              <a:rPr lang="ja-JP" altLang="en-US" sz="2000" dirty="0" smtClean="0"/>
              <a:t>　数値（</a:t>
            </a:r>
            <a:r>
              <a:rPr lang="en-US" altLang="ja-JP" sz="2000" dirty="0" smtClean="0"/>
              <a:t>numeric</a:t>
            </a:r>
            <a:r>
              <a:rPr lang="ja-JP" altLang="en-US" sz="2000" dirty="0" smtClean="0"/>
              <a:t>）、整数（</a:t>
            </a:r>
            <a:r>
              <a:rPr lang="en-US" altLang="ja-JP" sz="2000" dirty="0"/>
              <a:t>integer</a:t>
            </a:r>
            <a:r>
              <a:rPr lang="ja-JP" altLang="en-US" sz="2000" dirty="0" smtClean="0"/>
              <a:t>）、文字列（</a:t>
            </a:r>
            <a:r>
              <a:rPr lang="en-US" altLang="ja-JP" sz="2000" dirty="0" smtClean="0"/>
              <a:t>character</a:t>
            </a:r>
            <a:r>
              <a:rPr lang="ja-JP" altLang="en-US" sz="2000" dirty="0" smtClean="0"/>
              <a:t>）、</a:t>
            </a:r>
            <a:endParaRPr lang="en-US" altLang="ja-JP" sz="2000" dirty="0" smtClean="0"/>
          </a:p>
          <a:p>
            <a:pPr marL="0" indent="0">
              <a:buNone/>
            </a:pPr>
            <a:r>
              <a:rPr lang="ja-JP" altLang="en-US" sz="2000" dirty="0"/>
              <a:t>　</a:t>
            </a:r>
            <a:r>
              <a:rPr lang="ja-JP" altLang="en-US" sz="2000" dirty="0" smtClean="0"/>
              <a:t>　論理値（</a:t>
            </a:r>
            <a:r>
              <a:rPr lang="en-US" altLang="ja-JP" sz="2000" dirty="0" smtClean="0"/>
              <a:t>logical</a:t>
            </a:r>
            <a:r>
              <a:rPr lang="ja-JP" altLang="en-US" sz="2000" dirty="0" smtClean="0"/>
              <a:t>）</a:t>
            </a:r>
            <a:r>
              <a:rPr lang="ja-JP" altLang="en-US" sz="2000" dirty="0"/>
              <a:t>、複素数（</a:t>
            </a:r>
            <a:r>
              <a:rPr lang="en-US" altLang="ja-JP" sz="2000" dirty="0"/>
              <a:t>complex</a:t>
            </a:r>
            <a:r>
              <a:rPr lang="ja-JP" altLang="en-US" sz="2000" dirty="0"/>
              <a:t>）</a:t>
            </a:r>
            <a:endParaRPr lang="en-US" altLang="ja-JP" sz="2000" dirty="0" smtClean="0"/>
          </a:p>
          <a:p>
            <a:pPr marL="0" indent="0">
              <a:buNone/>
            </a:pPr>
            <a:r>
              <a:rPr lang="ja-JP" altLang="en-US" sz="2000" dirty="0"/>
              <a:t>　</a:t>
            </a:r>
            <a:r>
              <a:rPr lang="ja-JP" altLang="en-US" sz="2000" dirty="0" smtClean="0"/>
              <a:t>特殊データ：</a:t>
            </a:r>
            <a:endParaRPr lang="en-US" altLang="ja-JP" sz="2000" dirty="0" smtClean="0"/>
          </a:p>
          <a:p>
            <a:pPr marL="0" indent="0">
              <a:buNone/>
            </a:pPr>
            <a:r>
              <a:rPr lang="ja-JP" altLang="en-US" sz="2000" dirty="0"/>
              <a:t>　</a:t>
            </a:r>
            <a:r>
              <a:rPr lang="ja-JP" altLang="en-US" sz="2000" dirty="0" smtClean="0"/>
              <a:t>　因子（</a:t>
            </a:r>
            <a:r>
              <a:rPr lang="en-US" altLang="ja-JP" sz="2000" dirty="0" smtClean="0"/>
              <a:t>factor</a:t>
            </a:r>
            <a:r>
              <a:rPr lang="ja-JP" altLang="en-US" sz="2000" dirty="0" smtClean="0"/>
              <a:t>）、日付（</a:t>
            </a:r>
            <a:r>
              <a:rPr lang="en-US" altLang="ja-JP" sz="2000" dirty="0" smtClean="0"/>
              <a:t>Date</a:t>
            </a:r>
            <a:r>
              <a:rPr lang="ja-JP" altLang="en-US" sz="2000" dirty="0" smtClean="0"/>
              <a:t>）など</a:t>
            </a:r>
            <a:endParaRPr lang="en-US" altLang="ja-JP" sz="2000" dirty="0" smtClean="0"/>
          </a:p>
          <a:p>
            <a:pPr marL="0" indent="0">
              <a:buNone/>
            </a:pPr>
            <a:endParaRPr lang="en-US" altLang="ja-JP" sz="2000" dirty="0"/>
          </a:p>
          <a:p>
            <a:pPr marL="0" indent="0">
              <a:buNone/>
            </a:pPr>
            <a:r>
              <a:rPr lang="ja-JP" altLang="en-US" sz="2000" dirty="0" smtClean="0"/>
              <a:t>　</a:t>
            </a:r>
            <a:r>
              <a:rPr lang="en-US" altLang="ja-JP" sz="2000" b="1" dirty="0" smtClean="0"/>
              <a:t>R</a:t>
            </a:r>
            <a:r>
              <a:rPr lang="ja-JP" altLang="en-US" sz="2000" b="1" dirty="0" smtClean="0"/>
              <a:t>で扱うデータ構造</a:t>
            </a:r>
            <a:r>
              <a:rPr lang="ja-JP" altLang="en-US" sz="2000" b="1" dirty="0"/>
              <a:t>　</a:t>
            </a:r>
            <a:r>
              <a:rPr lang="ja-JP" altLang="en-US" sz="2000" b="1" dirty="0" smtClean="0"/>
              <a:t>：</a:t>
            </a:r>
            <a:r>
              <a:rPr lang="ja-JP" altLang="en-US" sz="1600" b="1" dirty="0"/>
              <a:t>　</a:t>
            </a:r>
            <a:r>
              <a:rPr lang="en-US" altLang="ja-JP" sz="1600" dirty="0"/>
              <a:t>as.</a:t>
            </a:r>
            <a:r>
              <a:rPr lang="ja-JP" altLang="en-US" sz="1600" dirty="0"/>
              <a:t>で変換、</a:t>
            </a:r>
            <a:r>
              <a:rPr lang="en-US" altLang="ja-JP" sz="1600" dirty="0"/>
              <a:t>is.</a:t>
            </a:r>
            <a:r>
              <a:rPr lang="ja-JP" altLang="en-US" sz="1600" dirty="0"/>
              <a:t>で確認と覚えてください。</a:t>
            </a:r>
            <a:endParaRPr lang="en-US" altLang="ja-JP" sz="1600" dirty="0"/>
          </a:p>
          <a:p>
            <a:pPr marL="0" indent="0">
              <a:buNone/>
            </a:pPr>
            <a:r>
              <a:rPr lang="ja-JP" altLang="en-US" sz="2000" dirty="0"/>
              <a:t>　</a:t>
            </a:r>
            <a:r>
              <a:rPr lang="ja-JP" altLang="en-US" sz="2000" dirty="0" smtClean="0"/>
              <a:t>　ベクトル（</a:t>
            </a:r>
            <a:r>
              <a:rPr lang="en-US" altLang="ja-JP" sz="2000" dirty="0" smtClean="0"/>
              <a:t>vector</a:t>
            </a:r>
            <a:r>
              <a:rPr lang="ja-JP" altLang="en-US" sz="2000" dirty="0" smtClean="0"/>
              <a:t>）、配列（</a:t>
            </a:r>
            <a:r>
              <a:rPr lang="en-US" altLang="ja-JP" sz="2000" dirty="0" smtClean="0"/>
              <a:t>array</a:t>
            </a:r>
            <a:r>
              <a:rPr lang="ja-JP" altLang="en-US" sz="2000" dirty="0" smtClean="0"/>
              <a:t>）、行列（</a:t>
            </a:r>
            <a:r>
              <a:rPr lang="en-US" altLang="ja-JP" sz="2000" dirty="0" smtClean="0"/>
              <a:t>matrix</a:t>
            </a:r>
            <a:r>
              <a:rPr lang="ja-JP" altLang="en-US" sz="2000" dirty="0" smtClean="0"/>
              <a:t>）、リスト（</a:t>
            </a:r>
            <a:r>
              <a:rPr lang="en-US" altLang="ja-JP" sz="2000" dirty="0" smtClean="0"/>
              <a:t>list</a:t>
            </a:r>
            <a:r>
              <a:rPr lang="ja-JP" altLang="en-US" sz="2000" dirty="0" smtClean="0"/>
              <a:t>）、</a:t>
            </a:r>
            <a:endParaRPr lang="en-US" altLang="ja-JP" sz="2000" dirty="0" smtClean="0"/>
          </a:p>
          <a:p>
            <a:pPr marL="0" indent="0">
              <a:buNone/>
            </a:pPr>
            <a:r>
              <a:rPr lang="ja-JP" altLang="en-US" sz="2000" dirty="0"/>
              <a:t>　</a:t>
            </a:r>
            <a:r>
              <a:rPr lang="ja-JP" altLang="en-US" sz="2000" dirty="0" smtClean="0"/>
              <a:t>　データフレーム（</a:t>
            </a:r>
            <a:r>
              <a:rPr lang="en-US" altLang="ja-JP" sz="2000" dirty="0" err="1" smtClean="0"/>
              <a:t>data.frame</a:t>
            </a:r>
            <a:r>
              <a:rPr lang="ja-JP" altLang="en-US" sz="2000" dirty="0" smtClean="0"/>
              <a:t>）</a:t>
            </a:r>
            <a:endParaRPr lang="en-US" altLang="ja-JP" sz="2000" dirty="0" smtClean="0"/>
          </a:p>
        </p:txBody>
      </p:sp>
      <p:sp>
        <p:nvSpPr>
          <p:cNvPr id="4" name="スライド番号プレースホルダー 3"/>
          <p:cNvSpPr>
            <a:spLocks noGrp="1"/>
          </p:cNvSpPr>
          <p:nvPr>
            <p:ph type="sldNum" sz="quarter" idx="12"/>
          </p:nvPr>
        </p:nvSpPr>
        <p:spPr/>
        <p:txBody>
          <a:bodyPr/>
          <a:lstStyle/>
          <a:p>
            <a:pPr>
              <a:defRPr/>
            </a:pPr>
            <a:fld id="{E8BD8FBC-4737-4833-B256-B31157D75CD1}" type="slidenum">
              <a:rPr lang="ja-JP" altLang="en-US" smtClean="0"/>
              <a:pPr>
                <a:defRPr/>
              </a:pPr>
              <a:t>22</a:t>
            </a:fld>
            <a:endParaRPr lang="ja-JP" altLang="en-US"/>
          </a:p>
        </p:txBody>
      </p:sp>
      <p:sp>
        <p:nvSpPr>
          <p:cNvPr id="5" name="角丸四角形 4"/>
          <p:cNvSpPr/>
          <p:nvPr/>
        </p:nvSpPr>
        <p:spPr>
          <a:xfrm>
            <a:off x="6546565" y="1268760"/>
            <a:ext cx="2232248" cy="648072"/>
          </a:xfrm>
          <a:prstGeom prst="round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ただ今</a:t>
            </a:r>
            <a:endParaRPr kumimoji="1" lang="en-US" altLang="ja-JP" dirty="0" smtClean="0">
              <a:solidFill>
                <a:schemeClr val="tx1"/>
              </a:solidFill>
            </a:endParaRPr>
          </a:p>
          <a:p>
            <a:pPr algn="ctr"/>
            <a:r>
              <a:rPr kumimoji="1" lang="ja-JP" altLang="en-US" dirty="0" smtClean="0">
                <a:solidFill>
                  <a:schemeClr val="tx1"/>
                </a:solidFill>
              </a:rPr>
              <a:t>「データの理解」中</a:t>
            </a:r>
            <a:endParaRPr kumimoji="1" lang="ja-JP" altLang="en-US" dirty="0">
              <a:solidFill>
                <a:schemeClr val="tx1"/>
              </a:solidFill>
            </a:endParaRPr>
          </a:p>
        </p:txBody>
      </p:sp>
    </p:spTree>
    <p:extLst>
      <p:ext uri="{BB962C8B-B14F-4D97-AF65-F5344CB8AC3E}">
        <p14:creationId xmlns:p14="http://schemas.microsoft.com/office/powerpoint/2010/main" val="42870146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dirty="0" smtClean="0"/>
              <a:t>今日のケース：「買い物</a:t>
            </a:r>
            <a:r>
              <a:rPr lang="ja-JP" altLang="en-US" sz="3200" dirty="0"/>
              <a:t>か</a:t>
            </a:r>
            <a:r>
              <a:rPr lang="ja-JP" altLang="en-US" sz="3200" dirty="0" smtClean="0"/>
              <a:t>ご」</a:t>
            </a:r>
            <a:r>
              <a:rPr kumimoji="1" lang="ja-JP" altLang="en-US" sz="3200" dirty="0" smtClean="0"/>
              <a:t>の中のこと</a:t>
            </a:r>
            <a:endParaRPr kumimoji="1" lang="ja-JP" altLang="en-US" sz="3200" dirty="0"/>
          </a:p>
        </p:txBody>
      </p:sp>
      <p:sp>
        <p:nvSpPr>
          <p:cNvPr id="3" name="コンテンツ プレースホルダー 2"/>
          <p:cNvSpPr>
            <a:spLocks noGrp="1"/>
          </p:cNvSpPr>
          <p:nvPr>
            <p:ph idx="1"/>
          </p:nvPr>
        </p:nvSpPr>
        <p:spPr/>
        <p:txBody>
          <a:bodyPr/>
          <a:lstStyle/>
          <a:p>
            <a:r>
              <a:rPr lang="ja-JP" altLang="en-US" dirty="0"/>
              <a:t>対象</a:t>
            </a:r>
            <a:r>
              <a:rPr lang="ja-JP" altLang="en-US" dirty="0" smtClean="0"/>
              <a:t>データの理解</a:t>
            </a:r>
            <a:endParaRPr lang="en-US" altLang="ja-JP" dirty="0" smtClean="0"/>
          </a:p>
          <a:p>
            <a:pPr marL="0" indent="0">
              <a:buNone/>
            </a:pPr>
            <a:r>
              <a:rPr lang="ja-JP" altLang="en-US" sz="2400" dirty="0"/>
              <a:t>　</a:t>
            </a:r>
            <a:r>
              <a:rPr lang="ja-JP" altLang="en-US" sz="2400" dirty="0" smtClean="0"/>
              <a:t>～</a:t>
            </a:r>
            <a:r>
              <a:rPr lang="en-US" altLang="ja-JP" sz="2400" dirty="0" smtClean="0"/>
              <a:t>R</a:t>
            </a:r>
            <a:r>
              <a:rPr lang="ja-JP" altLang="en-US" sz="2400" dirty="0" smtClean="0"/>
              <a:t>でデータの構造を確認。</a:t>
            </a:r>
            <a:endParaRPr lang="en-US" altLang="ja-JP" sz="2400" dirty="0" smtClean="0"/>
          </a:p>
          <a:p>
            <a:pPr marL="0" indent="0">
              <a:buNone/>
            </a:pPr>
            <a:r>
              <a:rPr lang="en-US" altLang="ja-JP" sz="2400" dirty="0"/>
              <a:t>	</a:t>
            </a:r>
            <a:r>
              <a:rPr lang="ja-JP" altLang="en-US" sz="2400" dirty="0" smtClean="0"/>
              <a:t>・データの構造の確認</a:t>
            </a:r>
            <a:r>
              <a:rPr lang="ja-JP" altLang="en-US" sz="2400" dirty="0"/>
              <a:t>　</a:t>
            </a:r>
            <a:r>
              <a:rPr lang="en-US" altLang="ja-JP" sz="2400" dirty="0"/>
              <a:t>	</a:t>
            </a:r>
            <a:r>
              <a:rPr lang="en-US" altLang="ja-JP" sz="2400" dirty="0" err="1" smtClean="0"/>
              <a:t>str</a:t>
            </a:r>
            <a:r>
              <a:rPr lang="en-US" altLang="ja-JP" sz="2400" dirty="0" smtClean="0"/>
              <a:t>()</a:t>
            </a:r>
            <a:r>
              <a:rPr lang="ja-JP" altLang="en-US" sz="2400" dirty="0" smtClean="0"/>
              <a:t>関数</a:t>
            </a:r>
            <a:endParaRPr lang="en-US" altLang="ja-JP" sz="2400" dirty="0" smtClean="0"/>
          </a:p>
          <a:p>
            <a:pPr marL="0" indent="0">
              <a:buNone/>
            </a:pPr>
            <a:endParaRPr lang="en-US" altLang="ja-JP" sz="2400" dirty="0"/>
          </a:p>
          <a:p>
            <a:pPr marL="0" indent="0">
              <a:buNone/>
            </a:pPr>
            <a:endParaRPr lang="en-US" altLang="ja-JP" sz="2400" dirty="0" smtClean="0"/>
          </a:p>
          <a:p>
            <a:pPr marL="0" indent="0">
              <a:buNone/>
            </a:pPr>
            <a:endParaRPr lang="en-US" altLang="ja-JP" sz="2400" dirty="0"/>
          </a:p>
          <a:p>
            <a:pPr marL="0" indent="0">
              <a:buNone/>
            </a:pPr>
            <a:endParaRPr lang="en-US" altLang="ja-JP" sz="2400" dirty="0" smtClean="0"/>
          </a:p>
          <a:p>
            <a:pPr marL="0" indent="0">
              <a:buNone/>
            </a:pPr>
            <a:endParaRPr lang="en-US" altLang="ja-JP" sz="2000" dirty="0" smtClean="0"/>
          </a:p>
          <a:p>
            <a:pPr marL="0" indent="0">
              <a:buNone/>
            </a:pPr>
            <a:r>
              <a:rPr lang="en-US" altLang="ja-JP" sz="2000" dirty="0" err="1" smtClean="0"/>
              <a:t>TranID</a:t>
            </a:r>
            <a:r>
              <a:rPr lang="ja-JP" altLang="en-US" sz="2000" dirty="0" err="1" smtClean="0"/>
              <a:t>、</a:t>
            </a:r>
            <a:r>
              <a:rPr lang="en-US" altLang="ja-JP" sz="2000" dirty="0" err="1" smtClean="0"/>
              <a:t>customerID</a:t>
            </a:r>
            <a:r>
              <a:rPr lang="ja-JP" altLang="en-US" sz="2000" dirty="0" err="1" smtClean="0"/>
              <a:t>、</a:t>
            </a:r>
            <a:r>
              <a:rPr lang="en-US" altLang="ja-JP" sz="2000" dirty="0" err="1" smtClean="0"/>
              <a:t>ItemID</a:t>
            </a:r>
            <a:r>
              <a:rPr lang="ja-JP" altLang="en-US" sz="2000" dirty="0" err="1" smtClean="0"/>
              <a:t>、</a:t>
            </a:r>
            <a:r>
              <a:rPr lang="en-US" altLang="ja-JP" sz="2000" dirty="0" err="1" smtClean="0"/>
              <a:t>Seg</a:t>
            </a:r>
            <a:r>
              <a:rPr lang="ja-JP" altLang="en-US" sz="2000" dirty="0" err="1" smtClean="0"/>
              <a:t>、</a:t>
            </a:r>
            <a:r>
              <a:rPr lang="en-US" altLang="ja-JP" sz="2000" dirty="0" smtClean="0"/>
              <a:t>Brand</a:t>
            </a:r>
            <a:r>
              <a:rPr lang="ja-JP" altLang="en-US" sz="2000" dirty="0" smtClean="0"/>
              <a:t>は因子であってほしい。</a:t>
            </a:r>
            <a:endParaRPr lang="en-US" altLang="ja-JP" sz="2000" dirty="0" smtClean="0"/>
          </a:p>
          <a:p>
            <a:pPr marL="0" indent="0">
              <a:buNone/>
            </a:pPr>
            <a:r>
              <a:rPr lang="en-US" altLang="ja-JP" sz="2000" dirty="0" err="1" smtClean="0"/>
              <a:t>Num</a:t>
            </a:r>
            <a:r>
              <a:rPr lang="ja-JP" altLang="en-US" sz="2000" dirty="0" err="1" smtClean="0"/>
              <a:t>、</a:t>
            </a:r>
            <a:r>
              <a:rPr lang="en-US" altLang="ja-JP" sz="2000" dirty="0" smtClean="0"/>
              <a:t>Price</a:t>
            </a:r>
            <a:r>
              <a:rPr lang="ja-JP" altLang="en-US" sz="2000" dirty="0" err="1" smtClean="0"/>
              <a:t>、</a:t>
            </a:r>
            <a:r>
              <a:rPr lang="en-US" altLang="ja-JP" sz="2000" dirty="0" err="1" smtClean="0"/>
              <a:t>SubTotal</a:t>
            </a:r>
            <a:r>
              <a:rPr lang="ja-JP" altLang="en-US" sz="2000" dirty="0" smtClean="0"/>
              <a:t>は数値（整数）であってほしい。</a:t>
            </a:r>
            <a:endParaRPr lang="en-US" altLang="ja-JP" sz="2000" dirty="0" smtClean="0"/>
          </a:p>
          <a:p>
            <a:pPr marL="0" indent="0">
              <a:buNone/>
            </a:pPr>
            <a:r>
              <a:rPr lang="en-US" altLang="ja-JP" sz="2000" dirty="0" smtClean="0"/>
              <a:t>Date</a:t>
            </a:r>
            <a:r>
              <a:rPr lang="ja-JP" altLang="en-US" sz="2000" dirty="0" smtClean="0"/>
              <a:t>は日付であってほしい。</a:t>
            </a:r>
            <a:endParaRPr lang="en-US" altLang="ja-JP" sz="2000" dirty="0" smtClean="0"/>
          </a:p>
          <a:p>
            <a:pPr marL="0" indent="0">
              <a:buNone/>
            </a:pPr>
            <a:endParaRPr lang="en-US" altLang="ja-JP" sz="2400" dirty="0"/>
          </a:p>
          <a:p>
            <a:pPr marL="0" indent="0">
              <a:buNone/>
            </a:pPr>
            <a:endParaRPr lang="en-US" altLang="ja-JP" sz="2400" dirty="0" smtClean="0"/>
          </a:p>
          <a:p>
            <a:pPr marL="0" indent="0">
              <a:buNone/>
            </a:pPr>
            <a:r>
              <a:rPr lang="ja-JP" altLang="en-US" sz="2400" dirty="0" smtClean="0"/>
              <a:t>　</a:t>
            </a:r>
            <a:endParaRPr lang="en-US" altLang="ja-JP" sz="2400" dirty="0" smtClean="0"/>
          </a:p>
          <a:p>
            <a:pPr marL="0"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pPr>
              <a:defRPr/>
            </a:pPr>
            <a:fld id="{E8BD8FBC-4737-4833-B256-B31157D75CD1}" type="slidenum">
              <a:rPr lang="ja-JP" altLang="en-US" smtClean="0"/>
              <a:pPr>
                <a:defRPr/>
              </a:pPr>
              <a:t>23</a:t>
            </a:fld>
            <a:endParaRPr lang="ja-JP" altLang="en-US"/>
          </a:p>
        </p:txBody>
      </p:sp>
      <p:sp>
        <p:nvSpPr>
          <p:cNvPr id="5" name="角丸四角形 4"/>
          <p:cNvSpPr/>
          <p:nvPr/>
        </p:nvSpPr>
        <p:spPr>
          <a:xfrm>
            <a:off x="6546565" y="1268760"/>
            <a:ext cx="2232248" cy="648072"/>
          </a:xfrm>
          <a:prstGeom prst="round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ただ今</a:t>
            </a:r>
            <a:endParaRPr kumimoji="1" lang="en-US" altLang="ja-JP" dirty="0" smtClean="0">
              <a:solidFill>
                <a:schemeClr val="tx1"/>
              </a:solidFill>
            </a:endParaRPr>
          </a:p>
          <a:p>
            <a:pPr algn="ctr"/>
            <a:r>
              <a:rPr kumimoji="1" lang="ja-JP" altLang="en-US" dirty="0" smtClean="0">
                <a:solidFill>
                  <a:schemeClr val="tx1"/>
                </a:solidFill>
              </a:rPr>
              <a:t>「データの理解」中</a:t>
            </a:r>
            <a:endParaRPr kumimoji="1" lang="ja-JP" altLang="en-US" dirty="0">
              <a:solidFill>
                <a:schemeClr val="tx1"/>
              </a:solidFill>
            </a:endParaRP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713087"/>
            <a:ext cx="8077200" cy="1724025"/>
          </a:xfrm>
          <a:prstGeom prst="rect">
            <a:avLst/>
          </a:prstGeom>
          <a:noFill/>
          <a:ln w="38100">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6" name="正方形/長方形 5"/>
          <p:cNvSpPr/>
          <p:nvPr/>
        </p:nvSpPr>
        <p:spPr>
          <a:xfrm>
            <a:off x="611560" y="3140968"/>
            <a:ext cx="1584176" cy="576064"/>
          </a:xfrm>
          <a:prstGeom prst="rect">
            <a:avLst/>
          </a:prstGeom>
          <a:solidFill>
            <a:srgbClr val="FFFF00">
              <a:alpha val="3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677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dirty="0" smtClean="0"/>
              <a:t>今日のケース：「買い物</a:t>
            </a:r>
            <a:r>
              <a:rPr lang="ja-JP" altLang="en-US" sz="3200" dirty="0"/>
              <a:t>か</a:t>
            </a:r>
            <a:r>
              <a:rPr lang="ja-JP" altLang="en-US" sz="3200" dirty="0" smtClean="0"/>
              <a:t>ご」</a:t>
            </a:r>
            <a:r>
              <a:rPr kumimoji="1" lang="ja-JP" altLang="en-US" sz="3200" dirty="0" smtClean="0"/>
              <a:t>の中のこと</a:t>
            </a:r>
            <a:endParaRPr kumimoji="1" lang="ja-JP" altLang="en-US" sz="3200" dirty="0"/>
          </a:p>
        </p:txBody>
      </p:sp>
      <p:sp>
        <p:nvSpPr>
          <p:cNvPr id="3" name="コンテンツ プレースホルダー 2"/>
          <p:cNvSpPr>
            <a:spLocks noGrp="1"/>
          </p:cNvSpPr>
          <p:nvPr>
            <p:ph idx="1"/>
          </p:nvPr>
        </p:nvSpPr>
        <p:spPr/>
        <p:txBody>
          <a:bodyPr/>
          <a:lstStyle/>
          <a:p>
            <a:r>
              <a:rPr lang="ja-JP" altLang="en-US" dirty="0"/>
              <a:t>対象</a:t>
            </a:r>
            <a:r>
              <a:rPr lang="ja-JP" altLang="en-US" dirty="0" smtClean="0"/>
              <a:t>データの理解</a:t>
            </a:r>
            <a:endParaRPr lang="en-US" altLang="ja-JP" dirty="0" smtClean="0"/>
          </a:p>
          <a:p>
            <a:pPr marL="0" indent="0">
              <a:buNone/>
            </a:pPr>
            <a:r>
              <a:rPr lang="ja-JP" altLang="en-US" sz="2400" dirty="0"/>
              <a:t>　</a:t>
            </a:r>
            <a:r>
              <a:rPr lang="ja-JP" altLang="en-US" sz="2400" dirty="0" smtClean="0"/>
              <a:t>～</a:t>
            </a:r>
            <a:r>
              <a:rPr lang="en-US" altLang="ja-JP" sz="2400" dirty="0"/>
              <a:t> R</a:t>
            </a:r>
            <a:r>
              <a:rPr lang="ja-JP" altLang="en-US" sz="2400" dirty="0"/>
              <a:t>でデータの型を設定</a:t>
            </a:r>
            <a:r>
              <a:rPr lang="ja-JP" altLang="en-US" sz="2400" dirty="0" smtClean="0"/>
              <a:t>。</a:t>
            </a:r>
            <a:endParaRPr lang="en-US" altLang="ja-JP" sz="2400" dirty="0" smtClean="0"/>
          </a:p>
          <a:p>
            <a:pPr marL="0" indent="0">
              <a:buNone/>
            </a:pPr>
            <a:r>
              <a:rPr lang="en-US" altLang="ja-JP" sz="2400" dirty="0"/>
              <a:t>	</a:t>
            </a:r>
            <a:r>
              <a:rPr lang="ja-JP" altLang="en-US" sz="2400" dirty="0" smtClean="0"/>
              <a:t>・</a:t>
            </a:r>
            <a:r>
              <a:rPr lang="ja-JP" altLang="en-US" sz="2400" dirty="0"/>
              <a:t>データ</a:t>
            </a:r>
            <a:r>
              <a:rPr lang="ja-JP" altLang="en-US" sz="2400" dirty="0" smtClean="0"/>
              <a:t>の型の設定</a:t>
            </a:r>
            <a:r>
              <a:rPr lang="ja-JP" altLang="en-US" sz="2400" dirty="0"/>
              <a:t>　</a:t>
            </a:r>
            <a:r>
              <a:rPr lang="en-US" altLang="ja-JP" sz="2400" dirty="0"/>
              <a:t>	</a:t>
            </a:r>
            <a:r>
              <a:rPr lang="en-US" altLang="ja-JP" sz="2400" dirty="0" err="1" smtClean="0"/>
              <a:t>as.factor</a:t>
            </a:r>
            <a:r>
              <a:rPr lang="en-US" altLang="ja-JP" sz="2400" dirty="0" smtClean="0"/>
              <a:t>()</a:t>
            </a:r>
            <a:r>
              <a:rPr lang="ja-JP" altLang="en-US" sz="2400" dirty="0" smtClean="0"/>
              <a:t>関数　</a:t>
            </a:r>
            <a:r>
              <a:rPr lang="en-US" altLang="ja-JP" sz="2400" dirty="0" smtClean="0"/>
              <a:t>/</a:t>
            </a:r>
            <a:r>
              <a:rPr lang="ja-JP" altLang="en-US" sz="2400" dirty="0" smtClean="0"/>
              <a:t>　</a:t>
            </a:r>
            <a:r>
              <a:rPr lang="en-US" altLang="ja-JP" sz="2400" dirty="0" err="1" smtClean="0"/>
              <a:t>as.Date</a:t>
            </a:r>
            <a:r>
              <a:rPr lang="en-US" altLang="ja-JP" sz="2400" dirty="0" smtClean="0"/>
              <a:t>()</a:t>
            </a:r>
            <a:r>
              <a:rPr lang="ja-JP" altLang="en-US" sz="2400" dirty="0" smtClean="0"/>
              <a:t>関数</a:t>
            </a:r>
            <a:endParaRPr lang="en-US" altLang="ja-JP" sz="2400" dirty="0"/>
          </a:p>
          <a:p>
            <a:pPr marL="0" indent="0">
              <a:buNone/>
            </a:pPr>
            <a:endParaRPr lang="en-US" altLang="ja-JP" sz="2000" dirty="0" smtClean="0"/>
          </a:p>
        </p:txBody>
      </p:sp>
      <p:sp>
        <p:nvSpPr>
          <p:cNvPr id="4" name="スライド番号プレースホルダー 3"/>
          <p:cNvSpPr>
            <a:spLocks noGrp="1"/>
          </p:cNvSpPr>
          <p:nvPr>
            <p:ph type="sldNum" sz="quarter" idx="12"/>
          </p:nvPr>
        </p:nvSpPr>
        <p:spPr/>
        <p:txBody>
          <a:bodyPr/>
          <a:lstStyle/>
          <a:p>
            <a:pPr>
              <a:defRPr/>
            </a:pPr>
            <a:fld id="{E8BD8FBC-4737-4833-B256-B31157D75CD1}" type="slidenum">
              <a:rPr lang="ja-JP" altLang="en-US" smtClean="0"/>
              <a:pPr>
                <a:defRPr/>
              </a:pPr>
              <a:t>24</a:t>
            </a:fld>
            <a:endParaRPr lang="ja-JP" altLang="en-US"/>
          </a:p>
        </p:txBody>
      </p:sp>
      <p:sp>
        <p:nvSpPr>
          <p:cNvPr id="5" name="角丸四角形 4"/>
          <p:cNvSpPr/>
          <p:nvPr/>
        </p:nvSpPr>
        <p:spPr>
          <a:xfrm>
            <a:off x="6546565" y="1268760"/>
            <a:ext cx="2232248" cy="648072"/>
          </a:xfrm>
          <a:prstGeom prst="round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ただ今</a:t>
            </a:r>
            <a:endParaRPr kumimoji="1" lang="en-US" altLang="ja-JP" dirty="0" smtClean="0">
              <a:solidFill>
                <a:schemeClr val="tx1"/>
              </a:solidFill>
            </a:endParaRPr>
          </a:p>
          <a:p>
            <a:pPr algn="ctr"/>
            <a:r>
              <a:rPr kumimoji="1" lang="ja-JP" altLang="en-US" dirty="0" smtClean="0">
                <a:solidFill>
                  <a:schemeClr val="tx1"/>
                </a:solidFill>
              </a:rPr>
              <a:t>「データの理解」中</a:t>
            </a:r>
            <a:endParaRPr kumimoji="1" lang="ja-JP" altLang="en-US" dirty="0">
              <a:solidFill>
                <a:schemeClr val="tx1"/>
              </a:solidFill>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 y="2706985"/>
            <a:ext cx="8801100" cy="2162175"/>
          </a:xfrm>
          <a:prstGeom prst="rect">
            <a:avLst/>
          </a:prstGeom>
          <a:noFill/>
          <a:ln w="38100">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 name="正方形/長方形 8"/>
          <p:cNvSpPr/>
          <p:nvPr/>
        </p:nvSpPr>
        <p:spPr>
          <a:xfrm>
            <a:off x="251520" y="3573016"/>
            <a:ext cx="1584176" cy="576064"/>
          </a:xfrm>
          <a:prstGeom prst="rect">
            <a:avLst/>
          </a:prstGeom>
          <a:solidFill>
            <a:srgbClr val="FFFF00">
              <a:alpha val="3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6463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dirty="0" smtClean="0"/>
              <a:t>今日のケース：「買い物</a:t>
            </a:r>
            <a:r>
              <a:rPr lang="ja-JP" altLang="en-US" sz="3200" dirty="0"/>
              <a:t>か</a:t>
            </a:r>
            <a:r>
              <a:rPr lang="ja-JP" altLang="en-US" sz="3200" dirty="0" smtClean="0"/>
              <a:t>ご」</a:t>
            </a:r>
            <a:r>
              <a:rPr kumimoji="1" lang="ja-JP" altLang="en-US" sz="3200" dirty="0" smtClean="0"/>
              <a:t>の中のこと</a:t>
            </a:r>
            <a:endParaRPr kumimoji="1" lang="ja-JP" altLang="en-US" sz="3200" dirty="0"/>
          </a:p>
        </p:txBody>
      </p:sp>
      <p:sp>
        <p:nvSpPr>
          <p:cNvPr id="3" name="コンテンツ プレースホルダー 2"/>
          <p:cNvSpPr>
            <a:spLocks noGrp="1"/>
          </p:cNvSpPr>
          <p:nvPr>
            <p:ph idx="1"/>
          </p:nvPr>
        </p:nvSpPr>
        <p:spPr/>
        <p:txBody>
          <a:bodyPr/>
          <a:lstStyle/>
          <a:p>
            <a:r>
              <a:rPr lang="ja-JP" altLang="en-US" dirty="0"/>
              <a:t>対象</a:t>
            </a:r>
            <a:r>
              <a:rPr lang="ja-JP" altLang="en-US" dirty="0" smtClean="0"/>
              <a:t>データの理解</a:t>
            </a:r>
            <a:endParaRPr lang="en-US" altLang="ja-JP" dirty="0" smtClean="0"/>
          </a:p>
          <a:p>
            <a:pPr marL="0" indent="0">
              <a:buNone/>
            </a:pPr>
            <a:r>
              <a:rPr lang="en-US" altLang="ja-JP" sz="2400" dirty="0"/>
              <a:t> </a:t>
            </a:r>
            <a:r>
              <a:rPr lang="en-US" altLang="ja-JP" sz="2400" dirty="0" smtClean="0"/>
              <a:t> </a:t>
            </a:r>
            <a:r>
              <a:rPr lang="ja-JP" altLang="en-US" sz="2400" dirty="0" smtClean="0"/>
              <a:t>～</a:t>
            </a:r>
            <a:r>
              <a:rPr kumimoji="1" lang="en-US" altLang="ja-JP" sz="2400" dirty="0" smtClean="0"/>
              <a:t>R</a:t>
            </a:r>
            <a:r>
              <a:rPr kumimoji="1" lang="ja-JP" altLang="en-US" sz="2400" dirty="0" err="1" smtClean="0"/>
              <a:t>での</a:t>
            </a:r>
            <a:r>
              <a:rPr kumimoji="1" lang="ja-JP" altLang="en-US" sz="2400" dirty="0" smtClean="0"/>
              <a:t>データ要約確認</a:t>
            </a:r>
            <a:endParaRPr kumimoji="1" lang="en-US" altLang="ja-JP" sz="2400" dirty="0" smtClean="0"/>
          </a:p>
          <a:p>
            <a:pPr marL="0" indent="0">
              <a:buNone/>
            </a:pPr>
            <a:r>
              <a:rPr lang="en-US" altLang="ja-JP" sz="2400" dirty="0"/>
              <a:t>	</a:t>
            </a:r>
            <a:r>
              <a:rPr lang="ja-JP" altLang="en-US" sz="2400" dirty="0" smtClean="0"/>
              <a:t>基本統計量の確認</a:t>
            </a:r>
            <a:r>
              <a:rPr lang="en-US" altLang="ja-JP" sz="2400" dirty="0" smtClean="0"/>
              <a:t>	summary()</a:t>
            </a:r>
            <a:r>
              <a:rPr lang="ja-JP" altLang="en-US" sz="2400" dirty="0" smtClean="0"/>
              <a:t>関数</a:t>
            </a:r>
            <a:endParaRPr lang="en-US" altLang="ja-JP" sz="2400" dirty="0" smtClean="0"/>
          </a:p>
          <a:p>
            <a:pPr marL="0" indent="0">
              <a:buNone/>
            </a:pPr>
            <a:endParaRPr kumimoji="1" lang="en-US" altLang="ja-JP" sz="2400" dirty="0"/>
          </a:p>
          <a:p>
            <a:pPr marL="0" indent="0">
              <a:buNone/>
            </a:pPr>
            <a:endParaRPr lang="en-US" altLang="ja-JP" sz="2400" dirty="0" smtClean="0"/>
          </a:p>
          <a:p>
            <a:pPr marL="0" indent="0">
              <a:buNone/>
            </a:pPr>
            <a:endParaRPr kumimoji="1" lang="en-US" altLang="ja-JP" sz="2400" dirty="0"/>
          </a:p>
          <a:p>
            <a:pPr marL="0" indent="0">
              <a:buNone/>
            </a:pPr>
            <a:endParaRPr lang="en-US" altLang="ja-JP" sz="2400" dirty="0" smtClean="0"/>
          </a:p>
          <a:p>
            <a:pPr marL="0" indent="0">
              <a:buNone/>
            </a:pPr>
            <a:endParaRPr kumimoji="1" lang="en-US" altLang="ja-JP" sz="2400" dirty="0"/>
          </a:p>
          <a:p>
            <a:pPr marL="0" indent="0">
              <a:buNone/>
            </a:pPr>
            <a:endParaRPr lang="en-US" altLang="ja-JP" sz="2400" dirty="0" smtClean="0"/>
          </a:p>
          <a:p>
            <a:pPr marL="0" indent="0">
              <a:buNone/>
            </a:pPr>
            <a:endParaRPr kumimoji="1" lang="en-US" altLang="ja-JP" sz="2400" dirty="0"/>
          </a:p>
          <a:p>
            <a:pPr marL="0" indent="0">
              <a:buNone/>
            </a:pPr>
            <a:r>
              <a:rPr lang="ja-JP" altLang="en-US" sz="2400" dirty="0" smtClean="0"/>
              <a:t>各項目の統計量等が表示されます。</a:t>
            </a:r>
            <a:r>
              <a:rPr lang="ja-JP" altLang="en-US" sz="1200" dirty="0" smtClean="0"/>
              <a:t>（数値データに異常値らしきものが・・・。）</a:t>
            </a:r>
            <a:endParaRPr kumimoji="1" lang="en-US" altLang="ja-JP" sz="1200" dirty="0" smtClean="0"/>
          </a:p>
          <a:p>
            <a:pPr marL="0" indent="0">
              <a:buNone/>
            </a:pPr>
            <a:endParaRPr kumimoji="1" lang="en-US" altLang="ja-JP" dirty="0" smtClean="0"/>
          </a:p>
          <a:p>
            <a:pPr marL="0"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pPr>
              <a:defRPr/>
            </a:pPr>
            <a:fld id="{E8BD8FBC-4737-4833-B256-B31157D75CD1}" type="slidenum">
              <a:rPr lang="ja-JP" altLang="en-US" smtClean="0"/>
              <a:pPr>
                <a:defRPr/>
              </a:pPr>
              <a:t>25</a:t>
            </a:fld>
            <a:endParaRPr lang="ja-JP" altLang="en-US"/>
          </a:p>
        </p:txBody>
      </p:sp>
      <p:sp>
        <p:nvSpPr>
          <p:cNvPr id="6" name="角丸四角形 5"/>
          <p:cNvSpPr/>
          <p:nvPr/>
        </p:nvSpPr>
        <p:spPr>
          <a:xfrm>
            <a:off x="6546565" y="1268760"/>
            <a:ext cx="2232248" cy="648072"/>
          </a:xfrm>
          <a:prstGeom prst="round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ただ今</a:t>
            </a:r>
            <a:endParaRPr kumimoji="1" lang="en-US" altLang="ja-JP" dirty="0" smtClean="0">
              <a:solidFill>
                <a:schemeClr val="tx1"/>
              </a:solidFill>
            </a:endParaRPr>
          </a:p>
          <a:p>
            <a:pPr algn="ctr"/>
            <a:r>
              <a:rPr kumimoji="1" lang="ja-JP" altLang="en-US" dirty="0" smtClean="0">
                <a:solidFill>
                  <a:schemeClr val="tx1"/>
                </a:solidFill>
              </a:rPr>
              <a:t>「データの理解」中</a:t>
            </a:r>
            <a:endParaRPr kumimoji="1" lang="ja-JP" altLang="en-US" dirty="0">
              <a:solidFill>
                <a:schemeClr val="tx1"/>
              </a:solidFill>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636912"/>
            <a:ext cx="8061345" cy="2817663"/>
          </a:xfrm>
          <a:prstGeom prst="rect">
            <a:avLst/>
          </a:prstGeom>
          <a:noFill/>
          <a:ln w="38100">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0491858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204864"/>
            <a:ext cx="3744416" cy="2721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コンテンツ プレースホルダー 2"/>
          <p:cNvSpPr>
            <a:spLocks noGrp="1"/>
          </p:cNvSpPr>
          <p:nvPr>
            <p:ph idx="1"/>
          </p:nvPr>
        </p:nvSpPr>
        <p:spPr/>
        <p:txBody>
          <a:bodyPr/>
          <a:lstStyle/>
          <a:p>
            <a:r>
              <a:rPr lang="ja-JP" altLang="en-US" dirty="0"/>
              <a:t>対象</a:t>
            </a:r>
            <a:r>
              <a:rPr lang="ja-JP" altLang="en-US" dirty="0" smtClean="0"/>
              <a:t>データの理解</a:t>
            </a:r>
            <a:endParaRPr lang="en-US" altLang="ja-JP" dirty="0" smtClean="0"/>
          </a:p>
          <a:p>
            <a:pPr marL="0" indent="0">
              <a:buNone/>
            </a:pPr>
            <a:r>
              <a:rPr lang="en-US" altLang="ja-JP" sz="2400" dirty="0"/>
              <a:t> </a:t>
            </a:r>
            <a:r>
              <a:rPr lang="en-US" altLang="ja-JP" sz="2400" dirty="0" smtClean="0"/>
              <a:t> </a:t>
            </a:r>
            <a:r>
              <a:rPr lang="ja-JP" altLang="en-US" sz="2400" dirty="0" smtClean="0"/>
              <a:t>～</a:t>
            </a:r>
            <a:r>
              <a:rPr kumimoji="1" lang="en-US" altLang="ja-JP" sz="2400" dirty="0" smtClean="0"/>
              <a:t>R</a:t>
            </a:r>
            <a:r>
              <a:rPr kumimoji="1" lang="ja-JP" altLang="en-US" sz="2400" dirty="0" err="1" smtClean="0"/>
              <a:t>での</a:t>
            </a:r>
            <a:r>
              <a:rPr lang="ja-JP" altLang="en-US" sz="2400" dirty="0" smtClean="0"/>
              <a:t>外れ値確認</a:t>
            </a:r>
            <a:endParaRPr kumimoji="1" lang="en-US" altLang="ja-JP" sz="2400" dirty="0" smtClean="0"/>
          </a:p>
          <a:p>
            <a:pPr marL="0" indent="0">
              <a:buNone/>
            </a:pPr>
            <a:r>
              <a:rPr lang="en-US" altLang="ja-JP" sz="2400" dirty="0"/>
              <a:t>	</a:t>
            </a:r>
            <a:r>
              <a:rPr lang="ja-JP" altLang="en-US" sz="2400" dirty="0" smtClean="0"/>
              <a:t>外れ</a:t>
            </a:r>
            <a:r>
              <a:rPr lang="ja-JP" altLang="en-US" sz="2400" dirty="0"/>
              <a:t>値</a:t>
            </a:r>
            <a:r>
              <a:rPr lang="ja-JP" altLang="en-US" sz="2400" dirty="0" smtClean="0"/>
              <a:t>の確認</a:t>
            </a:r>
            <a:r>
              <a:rPr lang="en-US" altLang="ja-JP" sz="2400" dirty="0" smtClean="0"/>
              <a:t>	plot()</a:t>
            </a:r>
            <a:r>
              <a:rPr lang="ja-JP" altLang="en-US" sz="2400" dirty="0" smtClean="0"/>
              <a:t>関数など</a:t>
            </a:r>
            <a:endParaRPr lang="en-US" altLang="ja-JP" sz="2400" dirty="0" smtClean="0"/>
          </a:p>
          <a:p>
            <a:pPr marL="0" indent="0">
              <a:buNone/>
            </a:pPr>
            <a:endParaRPr lang="en-US" altLang="ja-JP" sz="2400" dirty="0"/>
          </a:p>
          <a:p>
            <a:pPr marL="0" indent="0">
              <a:buNone/>
            </a:pPr>
            <a:endParaRPr lang="en-US" altLang="ja-JP" sz="2400" dirty="0" smtClean="0"/>
          </a:p>
          <a:p>
            <a:pPr marL="0" indent="0">
              <a:buNone/>
            </a:pPr>
            <a:endParaRPr lang="en-US" altLang="ja-JP" sz="2400" dirty="0"/>
          </a:p>
          <a:p>
            <a:pPr marL="0" indent="0">
              <a:buNone/>
            </a:pPr>
            <a:endParaRPr lang="en-US" altLang="ja-JP" sz="2400" dirty="0" smtClean="0"/>
          </a:p>
          <a:p>
            <a:pPr marL="0" indent="0">
              <a:buNone/>
            </a:pPr>
            <a:endParaRPr lang="en-US" altLang="ja-JP" sz="2400" dirty="0"/>
          </a:p>
          <a:p>
            <a:pPr marL="0" indent="0">
              <a:buNone/>
            </a:pPr>
            <a:r>
              <a:rPr lang="ja-JP" altLang="en-US" sz="2000" dirty="0" smtClean="0"/>
              <a:t>外れ値の扱いについては、慎重な検討が必要です。例えば上記では、購入点数が異常に多い人が含まれています（おそらく業者さん）が、そういう人も含めて検討すべきか、または純粋に一般のお客様を対象とすべきかという背景議論も必要ですし、除去するならどこからが「業者」か、という議論も必要です。</a:t>
            </a:r>
            <a:endParaRPr kumimoji="1" lang="en-US" altLang="ja-JP" sz="2400" dirty="0"/>
          </a:p>
          <a:p>
            <a:pPr marL="0" indent="0">
              <a:buNone/>
            </a:pPr>
            <a:endParaRPr lang="en-US" altLang="ja-JP" sz="2400" dirty="0" smtClean="0"/>
          </a:p>
          <a:p>
            <a:pPr marL="0" indent="0">
              <a:buNone/>
            </a:pPr>
            <a:endParaRPr kumimoji="1" lang="en-US" altLang="ja-JP" sz="2400" dirty="0"/>
          </a:p>
          <a:p>
            <a:pPr marL="0" indent="0">
              <a:buNone/>
            </a:pPr>
            <a:endParaRPr lang="en-US" altLang="ja-JP" sz="2400" dirty="0" smtClean="0"/>
          </a:p>
          <a:p>
            <a:pPr marL="0" indent="0">
              <a:buNone/>
            </a:pPr>
            <a:endParaRPr kumimoji="1" lang="en-US" altLang="ja-JP" sz="2400" dirty="0"/>
          </a:p>
          <a:p>
            <a:pPr marL="0" indent="0">
              <a:buNone/>
            </a:pPr>
            <a:endParaRPr lang="en-US" altLang="ja-JP" sz="2400" dirty="0" smtClean="0"/>
          </a:p>
          <a:p>
            <a:pPr marL="0" indent="0">
              <a:buNone/>
            </a:pPr>
            <a:endParaRPr kumimoji="1" lang="en-US" altLang="ja-JP" sz="2400" dirty="0"/>
          </a:p>
          <a:p>
            <a:pPr marL="0" indent="0">
              <a:buNone/>
            </a:pPr>
            <a:endParaRPr kumimoji="1" lang="en-US" altLang="ja-JP" dirty="0" smtClean="0"/>
          </a:p>
          <a:p>
            <a:pPr marL="0" indent="0">
              <a:buNone/>
            </a:pPr>
            <a:endParaRPr kumimoji="1" lang="en-US" altLang="ja-JP" dirty="0" smtClean="0"/>
          </a:p>
        </p:txBody>
      </p:sp>
      <p:sp>
        <p:nvSpPr>
          <p:cNvPr id="2" name="タイトル 1"/>
          <p:cNvSpPr>
            <a:spLocks noGrp="1"/>
          </p:cNvSpPr>
          <p:nvPr>
            <p:ph type="title"/>
          </p:nvPr>
        </p:nvSpPr>
        <p:spPr/>
        <p:txBody>
          <a:bodyPr/>
          <a:lstStyle/>
          <a:p>
            <a:r>
              <a:rPr kumimoji="1" lang="ja-JP" altLang="en-US" sz="3200" dirty="0" smtClean="0"/>
              <a:t>今日のケース：「買い物</a:t>
            </a:r>
            <a:r>
              <a:rPr lang="ja-JP" altLang="en-US" sz="3200" dirty="0"/>
              <a:t>か</a:t>
            </a:r>
            <a:r>
              <a:rPr lang="ja-JP" altLang="en-US" sz="3200" dirty="0" smtClean="0"/>
              <a:t>ご」</a:t>
            </a:r>
            <a:r>
              <a:rPr kumimoji="1" lang="ja-JP" altLang="en-US" sz="3200" dirty="0" smtClean="0"/>
              <a:t>の中のこと</a:t>
            </a:r>
            <a:endParaRPr kumimoji="1" lang="ja-JP" altLang="en-US" sz="3200" dirty="0"/>
          </a:p>
        </p:txBody>
      </p:sp>
      <p:sp>
        <p:nvSpPr>
          <p:cNvPr id="4" name="スライド番号プレースホルダー 3"/>
          <p:cNvSpPr>
            <a:spLocks noGrp="1"/>
          </p:cNvSpPr>
          <p:nvPr>
            <p:ph type="sldNum" sz="quarter" idx="12"/>
          </p:nvPr>
        </p:nvSpPr>
        <p:spPr/>
        <p:txBody>
          <a:bodyPr/>
          <a:lstStyle/>
          <a:p>
            <a:pPr>
              <a:defRPr/>
            </a:pPr>
            <a:fld id="{E8BD8FBC-4737-4833-B256-B31157D75CD1}" type="slidenum">
              <a:rPr lang="ja-JP" altLang="en-US" smtClean="0"/>
              <a:pPr>
                <a:defRPr/>
              </a:pPr>
              <a:t>26</a:t>
            </a:fld>
            <a:endParaRPr lang="ja-JP" altLang="en-US"/>
          </a:p>
        </p:txBody>
      </p:sp>
      <p:sp>
        <p:nvSpPr>
          <p:cNvPr id="6" name="角丸四角形 5"/>
          <p:cNvSpPr/>
          <p:nvPr/>
        </p:nvSpPr>
        <p:spPr>
          <a:xfrm>
            <a:off x="6546565" y="1268760"/>
            <a:ext cx="2232248" cy="648072"/>
          </a:xfrm>
          <a:prstGeom prst="round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ただ今</a:t>
            </a:r>
            <a:endParaRPr kumimoji="1" lang="en-US" altLang="ja-JP" dirty="0" smtClean="0">
              <a:solidFill>
                <a:schemeClr val="tx1"/>
              </a:solidFill>
            </a:endParaRPr>
          </a:p>
          <a:p>
            <a:pPr algn="ctr"/>
            <a:r>
              <a:rPr kumimoji="1" lang="ja-JP" altLang="en-US" dirty="0" smtClean="0">
                <a:solidFill>
                  <a:schemeClr val="tx1"/>
                </a:solidFill>
              </a:rPr>
              <a:t>「データの理解」中</a:t>
            </a:r>
            <a:endParaRPr kumimoji="1" lang="ja-JP" altLang="en-US" dirty="0">
              <a:solidFill>
                <a:schemeClr val="tx1"/>
              </a:solidFill>
            </a:endParaRPr>
          </a:p>
        </p:txBody>
      </p:sp>
      <p:cxnSp>
        <p:nvCxnSpPr>
          <p:cNvPr id="7" name="直線コネクタ 6"/>
          <p:cNvCxnSpPr/>
          <p:nvPr/>
        </p:nvCxnSpPr>
        <p:spPr>
          <a:xfrm>
            <a:off x="1115616" y="3645024"/>
            <a:ext cx="280831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8312" y="3933057"/>
            <a:ext cx="2640502" cy="704134"/>
          </a:xfrm>
          <a:prstGeom prst="rect">
            <a:avLst/>
          </a:prstGeom>
          <a:noFill/>
          <a:ln w="9525">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5896" y="2822591"/>
            <a:ext cx="5257068" cy="845598"/>
          </a:xfrm>
          <a:prstGeom prst="rect">
            <a:avLst/>
          </a:prstGeom>
          <a:noFill/>
          <a:ln w="38100">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5" name="テキスト ボックス 4"/>
          <p:cNvSpPr txBox="1"/>
          <p:nvPr/>
        </p:nvSpPr>
        <p:spPr>
          <a:xfrm>
            <a:off x="7893615" y="3861048"/>
            <a:ext cx="926857" cy="276999"/>
          </a:xfrm>
          <a:prstGeom prst="rect">
            <a:avLst/>
          </a:prstGeom>
          <a:noFill/>
        </p:spPr>
        <p:txBody>
          <a:bodyPr wrap="none" rtlCol="0">
            <a:spAutoFit/>
          </a:bodyPr>
          <a:lstStyle/>
          <a:p>
            <a:r>
              <a:rPr kumimoji="1" lang="ja-JP" altLang="en-US" sz="1200" dirty="0" smtClean="0"/>
              <a:t>除去する例</a:t>
            </a:r>
            <a:endParaRPr kumimoji="1" lang="ja-JP" altLang="en-US" sz="1200" dirty="0"/>
          </a:p>
        </p:txBody>
      </p:sp>
      <p:sp>
        <p:nvSpPr>
          <p:cNvPr id="12" name="テキスト ボックス 11"/>
          <p:cNvSpPr txBox="1"/>
          <p:nvPr/>
        </p:nvSpPr>
        <p:spPr>
          <a:xfrm>
            <a:off x="7862153" y="2791961"/>
            <a:ext cx="1059906" cy="276999"/>
          </a:xfrm>
          <a:prstGeom prst="rect">
            <a:avLst/>
          </a:prstGeom>
          <a:noFill/>
        </p:spPr>
        <p:txBody>
          <a:bodyPr wrap="none" rtlCol="0">
            <a:spAutoFit/>
          </a:bodyPr>
          <a:lstStyle/>
          <a:p>
            <a:r>
              <a:rPr lang="ja-JP" altLang="en-US" sz="1200" dirty="0" smtClean="0"/>
              <a:t>異常？データ</a:t>
            </a:r>
            <a:endParaRPr kumimoji="1" lang="ja-JP" altLang="en-US" sz="1200" dirty="0"/>
          </a:p>
        </p:txBody>
      </p:sp>
    </p:spTree>
    <p:extLst>
      <p:ext uri="{BB962C8B-B14F-4D97-AF65-F5344CB8AC3E}">
        <p14:creationId xmlns:p14="http://schemas.microsoft.com/office/powerpoint/2010/main" val="12211256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dirty="0" smtClean="0"/>
              <a:t>今日のケース：「買い物</a:t>
            </a:r>
            <a:r>
              <a:rPr lang="ja-JP" altLang="en-US" sz="3200" dirty="0"/>
              <a:t>か</a:t>
            </a:r>
            <a:r>
              <a:rPr lang="ja-JP" altLang="en-US" sz="3200" dirty="0" smtClean="0"/>
              <a:t>ご」</a:t>
            </a:r>
            <a:r>
              <a:rPr kumimoji="1" lang="ja-JP" altLang="en-US" sz="3200" dirty="0" smtClean="0"/>
              <a:t>の中のこと</a:t>
            </a:r>
            <a:endParaRPr kumimoji="1" lang="ja-JP" altLang="en-US" sz="3200" dirty="0"/>
          </a:p>
        </p:txBody>
      </p:sp>
      <p:sp>
        <p:nvSpPr>
          <p:cNvPr id="3" name="コンテンツ プレースホルダー 2"/>
          <p:cNvSpPr>
            <a:spLocks noGrp="1"/>
          </p:cNvSpPr>
          <p:nvPr>
            <p:ph idx="1"/>
          </p:nvPr>
        </p:nvSpPr>
        <p:spPr/>
        <p:txBody>
          <a:bodyPr/>
          <a:lstStyle/>
          <a:p>
            <a:r>
              <a:rPr lang="ja-JP" altLang="en-US" dirty="0"/>
              <a:t>対象</a:t>
            </a:r>
            <a:r>
              <a:rPr lang="ja-JP" altLang="en-US" dirty="0" smtClean="0"/>
              <a:t>データの理解</a:t>
            </a:r>
            <a:endParaRPr lang="en-US" altLang="ja-JP" dirty="0" smtClean="0"/>
          </a:p>
          <a:p>
            <a:pPr marL="0" indent="0">
              <a:buNone/>
            </a:pPr>
            <a:r>
              <a:rPr lang="ja-JP" altLang="en-US" sz="2400" dirty="0"/>
              <a:t>　</a:t>
            </a:r>
            <a:r>
              <a:rPr lang="ja-JP" altLang="en-US" sz="2400" dirty="0" smtClean="0"/>
              <a:t>～</a:t>
            </a:r>
            <a:r>
              <a:rPr kumimoji="1" lang="en-US" altLang="ja-JP" sz="2400" dirty="0" smtClean="0"/>
              <a:t>R</a:t>
            </a:r>
            <a:r>
              <a:rPr kumimoji="1" lang="ja-JP" altLang="en-US" sz="2400" dirty="0" err="1" smtClean="0"/>
              <a:t>での</a:t>
            </a:r>
            <a:r>
              <a:rPr kumimoji="1" lang="ja-JP" altLang="en-US" sz="2400" dirty="0" smtClean="0"/>
              <a:t>データ要約</a:t>
            </a:r>
            <a:r>
              <a:rPr lang="ja-JP" altLang="en-US" sz="2400" dirty="0" smtClean="0"/>
              <a:t>統計量まとめ</a:t>
            </a:r>
            <a:endParaRPr lang="en-US" altLang="ja-JP" sz="2400" dirty="0" smtClean="0"/>
          </a:p>
          <a:p>
            <a:pPr marL="0" indent="0">
              <a:buNone/>
            </a:pPr>
            <a:endParaRPr lang="en-US" altLang="ja-JP" sz="2000" dirty="0" smtClean="0"/>
          </a:p>
          <a:p>
            <a:pPr marL="0" indent="0">
              <a:buNone/>
            </a:pPr>
            <a:r>
              <a:rPr lang="ja-JP" altLang="en-US" sz="2000" dirty="0" smtClean="0"/>
              <a:t>　・日付（</a:t>
            </a:r>
            <a:r>
              <a:rPr lang="en-US" altLang="ja-JP" sz="2000" dirty="0" smtClean="0"/>
              <a:t>DATE</a:t>
            </a:r>
            <a:r>
              <a:rPr lang="ja-JP" altLang="en-US" sz="2000" dirty="0" smtClean="0"/>
              <a:t>）は、</a:t>
            </a:r>
            <a:r>
              <a:rPr lang="en-US" altLang="ja-JP" sz="2000" dirty="0" smtClean="0"/>
              <a:t>2013</a:t>
            </a:r>
            <a:r>
              <a:rPr lang="ja-JP" altLang="en-US" sz="2000" dirty="0" smtClean="0"/>
              <a:t>年</a:t>
            </a:r>
            <a:r>
              <a:rPr lang="en-US" altLang="ja-JP" sz="2000" dirty="0" smtClean="0"/>
              <a:t>1</a:t>
            </a:r>
            <a:r>
              <a:rPr lang="ja-JP" altLang="en-US" sz="2000" dirty="0" smtClean="0"/>
              <a:t>月</a:t>
            </a:r>
            <a:r>
              <a:rPr lang="en-US" altLang="ja-JP" sz="2000" dirty="0" smtClean="0"/>
              <a:t>1</a:t>
            </a:r>
            <a:r>
              <a:rPr lang="ja-JP" altLang="en-US" sz="2000" dirty="0" smtClean="0"/>
              <a:t>日～</a:t>
            </a:r>
            <a:r>
              <a:rPr lang="en-US" altLang="ja-JP" sz="2000" dirty="0" smtClean="0"/>
              <a:t>2013</a:t>
            </a:r>
            <a:r>
              <a:rPr lang="ja-JP" altLang="en-US" sz="2000" dirty="0" smtClean="0"/>
              <a:t>年</a:t>
            </a:r>
            <a:r>
              <a:rPr lang="en-US" altLang="ja-JP" sz="2000" dirty="0" smtClean="0"/>
              <a:t>12</a:t>
            </a:r>
            <a:r>
              <a:rPr lang="ja-JP" altLang="en-US" sz="2000" dirty="0" smtClean="0"/>
              <a:t>月</a:t>
            </a:r>
            <a:r>
              <a:rPr lang="en-US" altLang="ja-JP" sz="2000" dirty="0" smtClean="0"/>
              <a:t>31</a:t>
            </a:r>
            <a:r>
              <a:rPr lang="ja-JP" altLang="en-US" sz="2000" dirty="0" smtClean="0"/>
              <a:t>日。</a:t>
            </a:r>
            <a:endParaRPr lang="en-US" altLang="ja-JP" sz="2000" dirty="0" smtClean="0"/>
          </a:p>
          <a:p>
            <a:pPr marL="0" indent="0">
              <a:buNone/>
            </a:pPr>
            <a:r>
              <a:rPr lang="ja-JP" altLang="en-US" sz="2000" dirty="0"/>
              <a:t>　</a:t>
            </a:r>
            <a:r>
              <a:rPr lang="ja-JP" altLang="en-US" sz="2000" dirty="0" smtClean="0"/>
              <a:t>・</a:t>
            </a:r>
            <a:r>
              <a:rPr lang="ja-JP" altLang="en-US" sz="2000" dirty="0"/>
              <a:t>分類</a:t>
            </a:r>
            <a:r>
              <a:rPr lang="ja-JP" altLang="en-US" sz="2000" dirty="0" smtClean="0"/>
              <a:t>は、７種類のカテゴリ。</a:t>
            </a:r>
            <a:endParaRPr lang="en-US" altLang="ja-JP" sz="2000" dirty="0" smtClean="0"/>
          </a:p>
          <a:p>
            <a:pPr marL="0" indent="0">
              <a:buNone/>
            </a:pPr>
            <a:r>
              <a:rPr lang="ja-JP" altLang="en-US" sz="2000" dirty="0"/>
              <a:t>　</a:t>
            </a:r>
            <a:r>
              <a:rPr lang="ja-JP" altLang="en-US" sz="2000" dirty="0" smtClean="0"/>
              <a:t>・数量（</a:t>
            </a:r>
            <a:r>
              <a:rPr lang="en-US" altLang="ja-JP" sz="2000" dirty="0" smtClean="0"/>
              <a:t>NUM</a:t>
            </a:r>
            <a:r>
              <a:rPr lang="ja-JP" altLang="en-US" sz="2000" dirty="0" smtClean="0"/>
              <a:t>）は、最大値が</a:t>
            </a:r>
            <a:r>
              <a:rPr lang="en-US" altLang="ja-JP" sz="2000" dirty="0" smtClean="0"/>
              <a:t>2176?</a:t>
            </a:r>
            <a:r>
              <a:rPr lang="ja-JP" altLang="en-US" sz="2000" dirty="0" smtClean="0"/>
              <a:t>　</a:t>
            </a:r>
            <a:r>
              <a:rPr lang="en-US" altLang="ja-JP" sz="2000" dirty="0" smtClean="0"/>
              <a:t>&lt;-</a:t>
            </a:r>
            <a:r>
              <a:rPr lang="ja-JP" altLang="en-US" sz="2000" dirty="0" smtClean="0"/>
              <a:t>　異常値？</a:t>
            </a:r>
            <a:endParaRPr lang="en-US" altLang="ja-JP" sz="2000" dirty="0" smtClean="0"/>
          </a:p>
          <a:p>
            <a:pPr marL="0" indent="0">
              <a:buNone/>
            </a:pPr>
            <a:r>
              <a:rPr lang="ja-JP" altLang="en-US" sz="2000" dirty="0"/>
              <a:t>　</a:t>
            </a:r>
            <a:r>
              <a:rPr lang="ja-JP" altLang="en-US" sz="2000" dirty="0" smtClean="0"/>
              <a:t>　今回の分析では、すべてのデータを正常値（業者さんも一般のお客様も含む）として、分析します。</a:t>
            </a:r>
            <a:endParaRPr lang="en-US" altLang="ja-JP" sz="2000" dirty="0" smtClean="0"/>
          </a:p>
        </p:txBody>
      </p:sp>
      <p:sp>
        <p:nvSpPr>
          <p:cNvPr id="4" name="スライド番号プレースホルダー 3"/>
          <p:cNvSpPr>
            <a:spLocks noGrp="1"/>
          </p:cNvSpPr>
          <p:nvPr>
            <p:ph type="sldNum" sz="quarter" idx="12"/>
          </p:nvPr>
        </p:nvSpPr>
        <p:spPr/>
        <p:txBody>
          <a:bodyPr/>
          <a:lstStyle/>
          <a:p>
            <a:pPr>
              <a:defRPr/>
            </a:pPr>
            <a:fld id="{E8BD8FBC-4737-4833-B256-B31157D75CD1}" type="slidenum">
              <a:rPr lang="ja-JP" altLang="en-US" smtClean="0"/>
              <a:pPr>
                <a:defRPr/>
              </a:pPr>
              <a:t>27</a:t>
            </a:fld>
            <a:endParaRPr lang="ja-JP" altLang="en-US"/>
          </a:p>
        </p:txBody>
      </p:sp>
      <p:sp>
        <p:nvSpPr>
          <p:cNvPr id="5" name="角丸四角形 4"/>
          <p:cNvSpPr/>
          <p:nvPr/>
        </p:nvSpPr>
        <p:spPr>
          <a:xfrm>
            <a:off x="6546565" y="1268760"/>
            <a:ext cx="2232248" cy="648072"/>
          </a:xfrm>
          <a:prstGeom prst="round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ただ今</a:t>
            </a:r>
            <a:endParaRPr kumimoji="1" lang="en-US" altLang="ja-JP" dirty="0" smtClean="0">
              <a:solidFill>
                <a:schemeClr val="tx1"/>
              </a:solidFill>
            </a:endParaRPr>
          </a:p>
          <a:p>
            <a:pPr algn="ctr"/>
            <a:r>
              <a:rPr kumimoji="1" lang="ja-JP" altLang="en-US" dirty="0" smtClean="0">
                <a:solidFill>
                  <a:schemeClr val="tx1"/>
                </a:solidFill>
              </a:rPr>
              <a:t>「データの理解」中</a:t>
            </a:r>
            <a:endParaRPr kumimoji="1" lang="ja-JP" altLang="en-US" dirty="0">
              <a:solidFill>
                <a:schemeClr val="tx1"/>
              </a:solidFill>
            </a:endParaRPr>
          </a:p>
        </p:txBody>
      </p:sp>
    </p:spTree>
    <p:extLst>
      <p:ext uri="{BB962C8B-B14F-4D97-AF65-F5344CB8AC3E}">
        <p14:creationId xmlns:p14="http://schemas.microsoft.com/office/powerpoint/2010/main" val="12877918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dirty="0" smtClean="0"/>
              <a:t>今日のケース：「買い物</a:t>
            </a:r>
            <a:r>
              <a:rPr lang="ja-JP" altLang="en-US" sz="3200" dirty="0"/>
              <a:t>か</a:t>
            </a:r>
            <a:r>
              <a:rPr lang="ja-JP" altLang="en-US" sz="3200" dirty="0" smtClean="0"/>
              <a:t>ご」</a:t>
            </a:r>
            <a:r>
              <a:rPr kumimoji="1" lang="ja-JP" altLang="en-US" sz="3200" dirty="0" smtClean="0"/>
              <a:t>の中のこと</a:t>
            </a:r>
            <a:endParaRPr kumimoji="1" lang="ja-JP" altLang="en-US" sz="3200" dirty="0"/>
          </a:p>
        </p:txBody>
      </p:sp>
      <p:sp>
        <p:nvSpPr>
          <p:cNvPr id="3" name="コンテンツ プレースホルダー 2"/>
          <p:cNvSpPr>
            <a:spLocks noGrp="1"/>
          </p:cNvSpPr>
          <p:nvPr>
            <p:ph idx="1"/>
          </p:nvPr>
        </p:nvSpPr>
        <p:spPr/>
        <p:txBody>
          <a:bodyPr/>
          <a:lstStyle/>
          <a:p>
            <a:r>
              <a:rPr lang="ja-JP" altLang="en-US" dirty="0"/>
              <a:t>分析手法の</a:t>
            </a:r>
            <a:r>
              <a:rPr lang="ja-JP" altLang="en-US" dirty="0" smtClean="0"/>
              <a:t>検討</a:t>
            </a:r>
            <a:endParaRPr lang="en-US" altLang="ja-JP" dirty="0" smtClean="0"/>
          </a:p>
          <a:p>
            <a:pPr marL="0" indent="0">
              <a:buNone/>
            </a:pPr>
            <a:r>
              <a:rPr lang="ja-JP" altLang="en-US" sz="2400" dirty="0"/>
              <a:t>　</a:t>
            </a:r>
            <a:r>
              <a:rPr lang="ja-JP" altLang="en-US" sz="2400" dirty="0" smtClean="0"/>
              <a:t>～</a:t>
            </a:r>
            <a:r>
              <a:rPr lang="en-US" altLang="ja-JP" sz="2400" dirty="0" smtClean="0"/>
              <a:t>R</a:t>
            </a:r>
            <a:r>
              <a:rPr lang="ja-JP" altLang="en-US" sz="2400" dirty="0" smtClean="0"/>
              <a:t>で分析</a:t>
            </a:r>
            <a:endParaRPr lang="en-US" altLang="ja-JP" sz="2400" dirty="0" smtClean="0"/>
          </a:p>
          <a:p>
            <a:pPr marL="0" indent="0">
              <a:buNone/>
            </a:pPr>
            <a:endParaRPr lang="en-US" altLang="ja-JP" sz="2400" dirty="0"/>
          </a:p>
          <a:p>
            <a:pPr marL="0" indent="0">
              <a:buNone/>
            </a:pPr>
            <a:r>
              <a:rPr kumimoji="1" lang="ja-JP" altLang="en-US" sz="2400" dirty="0" smtClean="0"/>
              <a:t>分析手法：</a:t>
            </a:r>
            <a:r>
              <a:rPr kumimoji="1" lang="en-US" altLang="ja-JP" sz="2400" dirty="0" err="1" smtClean="0"/>
              <a:t>apriori</a:t>
            </a:r>
            <a:endParaRPr kumimoji="1" lang="en-US" altLang="ja-JP" sz="2400" dirty="0" smtClean="0"/>
          </a:p>
          <a:p>
            <a:pPr marL="0" indent="0">
              <a:buNone/>
            </a:pPr>
            <a:r>
              <a:rPr kumimoji="1" lang="ja-JP" altLang="en-US" sz="2400" dirty="0" smtClean="0"/>
              <a:t>・ある事象が起こったときに特定の事象が起こるルールを相関ルールと言います。</a:t>
            </a:r>
            <a:endParaRPr kumimoji="1" lang="en-US" altLang="ja-JP" sz="2400" dirty="0" smtClean="0"/>
          </a:p>
          <a:p>
            <a:pPr marL="0" indent="0">
              <a:buNone/>
            </a:pPr>
            <a:r>
              <a:rPr kumimoji="1" lang="ja-JP" altLang="en-US" sz="2400" dirty="0" smtClean="0"/>
              <a:t>・今回使用するのは</a:t>
            </a:r>
            <a:r>
              <a:rPr kumimoji="1" lang="en-US" altLang="ja-JP" sz="2400" dirty="0" err="1" smtClean="0"/>
              <a:t>apriori</a:t>
            </a:r>
            <a:r>
              <a:rPr kumimoji="1" lang="ja-JP" altLang="en-US" sz="2400" dirty="0" smtClean="0"/>
              <a:t>　相関ルール発見のアルゴリズムです。</a:t>
            </a:r>
            <a:endParaRPr kumimoji="1" lang="en-US" altLang="ja-JP" sz="2400" dirty="0" smtClean="0"/>
          </a:p>
          <a:p>
            <a:pPr marL="0" indent="0">
              <a:buNone/>
            </a:pPr>
            <a:r>
              <a:rPr lang="ja-JP" altLang="en-US" sz="2400" dirty="0"/>
              <a:t>これに</a:t>
            </a:r>
            <a:r>
              <a:rPr lang="ja-JP" altLang="en-US" sz="2400" dirty="0" smtClean="0"/>
              <a:t>より、顧客の購入パターン、ルールを発見します。</a:t>
            </a:r>
            <a:endParaRPr kumimoji="1" lang="en-US" altLang="ja-JP" sz="2400" dirty="0" smtClean="0"/>
          </a:p>
        </p:txBody>
      </p:sp>
      <p:sp>
        <p:nvSpPr>
          <p:cNvPr id="4" name="スライド番号プレースホルダー 3"/>
          <p:cNvSpPr>
            <a:spLocks noGrp="1"/>
          </p:cNvSpPr>
          <p:nvPr>
            <p:ph type="sldNum" sz="quarter" idx="12"/>
          </p:nvPr>
        </p:nvSpPr>
        <p:spPr/>
        <p:txBody>
          <a:bodyPr/>
          <a:lstStyle/>
          <a:p>
            <a:pPr>
              <a:defRPr/>
            </a:pPr>
            <a:fld id="{E8BD8FBC-4737-4833-B256-B31157D75CD1}" type="slidenum">
              <a:rPr lang="ja-JP" altLang="en-US" smtClean="0"/>
              <a:pPr>
                <a:defRPr/>
              </a:pPr>
              <a:t>28</a:t>
            </a:fld>
            <a:endParaRPr lang="ja-JP" altLang="en-US"/>
          </a:p>
        </p:txBody>
      </p:sp>
      <p:sp>
        <p:nvSpPr>
          <p:cNvPr id="5" name="角丸四角形 4"/>
          <p:cNvSpPr/>
          <p:nvPr/>
        </p:nvSpPr>
        <p:spPr>
          <a:xfrm>
            <a:off x="6546565" y="1268760"/>
            <a:ext cx="2232248" cy="648072"/>
          </a:xfrm>
          <a:prstGeom prst="round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ただ今</a:t>
            </a:r>
            <a:endParaRPr kumimoji="1" lang="en-US" altLang="ja-JP" dirty="0" smtClean="0">
              <a:solidFill>
                <a:schemeClr val="tx1"/>
              </a:solidFill>
            </a:endParaRPr>
          </a:p>
          <a:p>
            <a:pPr algn="ctr"/>
            <a:r>
              <a:rPr kumimoji="1" lang="ja-JP" altLang="en-US" dirty="0" smtClean="0">
                <a:solidFill>
                  <a:schemeClr val="tx1"/>
                </a:solidFill>
              </a:rPr>
              <a:t>「モデリング」中</a:t>
            </a:r>
            <a:endParaRPr kumimoji="1" lang="ja-JP" altLang="en-US" dirty="0">
              <a:solidFill>
                <a:schemeClr val="tx1"/>
              </a:solidFill>
            </a:endParaRPr>
          </a:p>
        </p:txBody>
      </p:sp>
    </p:spTree>
    <p:extLst>
      <p:ext uri="{BB962C8B-B14F-4D97-AF65-F5344CB8AC3E}">
        <p14:creationId xmlns:p14="http://schemas.microsoft.com/office/powerpoint/2010/main" val="2872328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講義</a:t>
            </a:r>
            <a:r>
              <a:rPr lang="ja-JP" altLang="en-US" dirty="0" smtClean="0"/>
              <a:t>資料の入手</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sz="2400" dirty="0" smtClean="0"/>
          </a:p>
          <a:p>
            <a:pPr marL="0" indent="0">
              <a:buNone/>
            </a:pPr>
            <a:r>
              <a:rPr kumimoji="1" lang="ja-JP" altLang="en-US" sz="2400" b="1" dirty="0" smtClean="0"/>
              <a:t>講義に使用する資料</a:t>
            </a:r>
            <a:endParaRPr kumimoji="1" lang="en-US" altLang="ja-JP" sz="2400" b="1" dirty="0" smtClean="0"/>
          </a:p>
          <a:p>
            <a:pPr marL="0" indent="0">
              <a:buNone/>
            </a:pPr>
            <a:r>
              <a:rPr lang="ja-JP" altLang="en-US" sz="2400" dirty="0" smtClean="0"/>
              <a:t>・</a:t>
            </a:r>
            <a:r>
              <a:rPr lang="en-US" altLang="ja-JP" sz="2400" dirty="0" smtClean="0"/>
              <a:t>R</a:t>
            </a:r>
            <a:r>
              <a:rPr lang="ja-JP" altLang="en-US" sz="2400" dirty="0" smtClean="0"/>
              <a:t>入門講義</a:t>
            </a:r>
            <a:r>
              <a:rPr lang="en-US" altLang="ja-JP" sz="2400" dirty="0" smtClean="0"/>
              <a:t>ver2.2.pdf</a:t>
            </a:r>
            <a:r>
              <a:rPr lang="ja-JP" altLang="en-US" sz="2400" dirty="0" smtClean="0"/>
              <a:t>（本講義資料）</a:t>
            </a:r>
            <a:endParaRPr lang="en-US" altLang="ja-JP" sz="2400" dirty="0" smtClean="0"/>
          </a:p>
          <a:p>
            <a:pPr marL="0" indent="0">
              <a:buNone/>
            </a:pPr>
            <a:r>
              <a:rPr kumimoji="1" lang="ja-JP" altLang="en-US" sz="2400" dirty="0" smtClean="0"/>
              <a:t>・</a:t>
            </a:r>
            <a:r>
              <a:rPr kumimoji="1" lang="en-US" altLang="ja-JP" sz="2400" smtClean="0"/>
              <a:t>cw_pos2.csv</a:t>
            </a:r>
            <a:endParaRPr kumimoji="1" lang="en-US" altLang="ja-JP" sz="2400" dirty="0" smtClean="0"/>
          </a:p>
          <a:p>
            <a:pPr marL="0" indent="0">
              <a:buNone/>
            </a:pPr>
            <a:endParaRPr lang="en-US" altLang="ja-JP" sz="2400" dirty="0" smtClean="0"/>
          </a:p>
          <a:p>
            <a:pPr marL="0" indent="0">
              <a:buNone/>
            </a:pPr>
            <a:r>
              <a:rPr lang="ja-JP" altLang="en-US" sz="2400" b="1" dirty="0" smtClean="0"/>
              <a:t>講義受講</a:t>
            </a:r>
            <a:r>
              <a:rPr lang="ja-JP" altLang="en-US" sz="2400" b="1" dirty="0"/>
              <a:t>に</a:t>
            </a:r>
            <a:r>
              <a:rPr lang="ja-JP" altLang="en-US" sz="2400" b="1" dirty="0" smtClean="0"/>
              <a:t>当たって必要なツール</a:t>
            </a:r>
            <a:endParaRPr lang="en-US" altLang="ja-JP" sz="2400" b="1" dirty="0" smtClean="0"/>
          </a:p>
          <a:p>
            <a:pPr marL="0" indent="0">
              <a:buNone/>
            </a:pPr>
            <a:r>
              <a:rPr kumimoji="1" lang="ja-JP" altLang="en-US" sz="2400" dirty="0" smtClean="0"/>
              <a:t>・</a:t>
            </a:r>
            <a:r>
              <a:rPr kumimoji="1" lang="en-US" altLang="ja-JP" sz="2400" dirty="0" smtClean="0"/>
              <a:t>R</a:t>
            </a:r>
          </a:p>
          <a:p>
            <a:pPr marL="0" indent="0">
              <a:buNone/>
            </a:pPr>
            <a:r>
              <a:rPr lang="ja-JP" altLang="en-US" sz="2400" dirty="0" smtClean="0"/>
              <a:t>・</a:t>
            </a:r>
            <a:r>
              <a:rPr lang="en-US" altLang="ja-JP" sz="2400" dirty="0" err="1" smtClean="0"/>
              <a:t>Rstudio</a:t>
            </a:r>
            <a:endParaRPr lang="en-US" altLang="ja-JP" sz="2400" dirty="0" smtClean="0"/>
          </a:p>
        </p:txBody>
      </p:sp>
      <p:sp>
        <p:nvSpPr>
          <p:cNvPr id="4" name="スライド番号プレースホルダー 3"/>
          <p:cNvSpPr>
            <a:spLocks noGrp="1"/>
          </p:cNvSpPr>
          <p:nvPr>
            <p:ph type="sldNum" sz="quarter" idx="12"/>
          </p:nvPr>
        </p:nvSpPr>
        <p:spPr/>
        <p:txBody>
          <a:bodyPr/>
          <a:lstStyle/>
          <a:p>
            <a:pPr>
              <a:defRPr/>
            </a:pPr>
            <a:fld id="{E8BD8FBC-4737-4833-B256-B31157D75CD1}" type="slidenum">
              <a:rPr lang="ja-JP" altLang="en-US" smtClean="0"/>
              <a:pPr>
                <a:defRPr/>
              </a:pPr>
              <a:t>2</a:t>
            </a:fld>
            <a:endParaRPr lang="ja-JP" altLang="en-US"/>
          </a:p>
        </p:txBody>
      </p:sp>
    </p:spTree>
    <p:extLst>
      <p:ext uri="{BB962C8B-B14F-4D97-AF65-F5344CB8AC3E}">
        <p14:creationId xmlns:p14="http://schemas.microsoft.com/office/powerpoint/2010/main" val="719007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dirty="0" smtClean="0"/>
              <a:t>今日のケース：「買い物</a:t>
            </a:r>
            <a:r>
              <a:rPr lang="ja-JP" altLang="en-US" sz="3200" dirty="0"/>
              <a:t>か</a:t>
            </a:r>
            <a:r>
              <a:rPr lang="ja-JP" altLang="en-US" sz="3200" dirty="0" smtClean="0"/>
              <a:t>ご」</a:t>
            </a:r>
            <a:r>
              <a:rPr kumimoji="1" lang="ja-JP" altLang="en-US" sz="3200" dirty="0" smtClean="0"/>
              <a:t>の中のこと</a:t>
            </a:r>
            <a:endParaRPr kumimoji="1" lang="ja-JP" altLang="en-US" sz="3200" dirty="0"/>
          </a:p>
        </p:txBody>
      </p:sp>
      <p:sp>
        <p:nvSpPr>
          <p:cNvPr id="3" name="コンテンツ プレースホルダー 2"/>
          <p:cNvSpPr>
            <a:spLocks noGrp="1"/>
          </p:cNvSpPr>
          <p:nvPr>
            <p:ph idx="1"/>
          </p:nvPr>
        </p:nvSpPr>
        <p:spPr/>
        <p:txBody>
          <a:bodyPr/>
          <a:lstStyle/>
          <a:p>
            <a:r>
              <a:rPr lang="ja-JP" altLang="en-US" dirty="0"/>
              <a:t>対象</a:t>
            </a:r>
            <a:r>
              <a:rPr lang="ja-JP" altLang="en-US" dirty="0" smtClean="0"/>
              <a:t>データの加工・整備</a:t>
            </a:r>
            <a:endParaRPr lang="en-US" altLang="ja-JP" dirty="0" smtClean="0"/>
          </a:p>
          <a:p>
            <a:pPr marL="0" indent="0">
              <a:buNone/>
            </a:pPr>
            <a:endParaRPr lang="en-US" altLang="ja-JP" dirty="0" smtClean="0"/>
          </a:p>
          <a:p>
            <a:pPr marL="0" indent="0">
              <a:buNone/>
            </a:pPr>
            <a:r>
              <a:rPr lang="en-US" altLang="ja-JP" sz="2400" dirty="0" err="1" smtClean="0"/>
              <a:t>Apriori</a:t>
            </a:r>
            <a:r>
              <a:rPr lang="ja-JP" altLang="en-US" sz="2400" dirty="0" smtClean="0"/>
              <a:t>を使うとなると、分析するために整形が必要です。</a:t>
            </a:r>
            <a:endParaRPr lang="en-US" altLang="ja-JP" sz="2400" dirty="0" smtClean="0"/>
          </a:p>
          <a:p>
            <a:pPr marL="0" indent="0">
              <a:buNone/>
            </a:pPr>
            <a:endParaRPr lang="en-US" altLang="ja-JP" dirty="0" smtClean="0"/>
          </a:p>
          <a:p>
            <a:pPr marL="0"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pPr>
              <a:defRPr/>
            </a:pPr>
            <a:fld id="{E8BD8FBC-4737-4833-B256-B31157D75CD1}" type="slidenum">
              <a:rPr lang="ja-JP" altLang="en-US" smtClean="0"/>
              <a:pPr>
                <a:defRPr/>
              </a:pPr>
              <a:t>29</a:t>
            </a:fld>
            <a:endParaRPr lang="ja-JP" altLang="en-US"/>
          </a:p>
        </p:txBody>
      </p:sp>
      <p:graphicFrame>
        <p:nvGraphicFramePr>
          <p:cNvPr id="5" name="表 4"/>
          <p:cNvGraphicFramePr>
            <a:graphicFrameLocks noGrp="1"/>
          </p:cNvGraphicFramePr>
          <p:nvPr>
            <p:extLst>
              <p:ext uri="{D42A27DB-BD31-4B8C-83A1-F6EECF244321}">
                <p14:modId xmlns:p14="http://schemas.microsoft.com/office/powerpoint/2010/main" val="2221659294"/>
              </p:ext>
            </p:extLst>
          </p:nvPr>
        </p:nvGraphicFramePr>
        <p:xfrm>
          <a:off x="633379" y="3159521"/>
          <a:ext cx="3264026" cy="1854200"/>
        </p:xfrm>
        <a:graphic>
          <a:graphicData uri="http://schemas.openxmlformats.org/drawingml/2006/table">
            <a:tbl>
              <a:tblPr firstRow="1" bandRow="1">
                <a:tableStyleId>{5C22544A-7EE6-4342-B048-85BDC9FD1C3A}</a:tableStyleId>
              </a:tblPr>
              <a:tblGrid>
                <a:gridCol w="1296144"/>
                <a:gridCol w="1103786"/>
                <a:gridCol w="864096"/>
              </a:tblGrid>
              <a:tr h="370840">
                <a:tc>
                  <a:txBody>
                    <a:bodyPr/>
                    <a:lstStyle/>
                    <a:p>
                      <a:r>
                        <a:rPr kumimoji="1" lang="en-US" altLang="ja-JP" dirty="0" err="1" smtClean="0"/>
                        <a:t>customerID</a:t>
                      </a:r>
                      <a:endParaRPr kumimoji="1" lang="ja-JP" altLang="en-US" dirty="0"/>
                    </a:p>
                  </a:txBody>
                  <a:tcPr/>
                </a:tc>
                <a:tc>
                  <a:txBody>
                    <a:bodyPr/>
                    <a:lstStyle/>
                    <a:p>
                      <a:r>
                        <a:rPr kumimoji="1" lang="en-US" altLang="ja-JP" dirty="0" err="1" smtClean="0"/>
                        <a:t>Seg</a:t>
                      </a:r>
                      <a:endParaRPr kumimoji="1" lang="ja-JP" altLang="en-US" dirty="0"/>
                    </a:p>
                  </a:txBody>
                  <a:tcPr/>
                </a:tc>
                <a:tc>
                  <a:txBody>
                    <a:bodyPr/>
                    <a:lstStyle/>
                    <a:p>
                      <a:r>
                        <a:rPr kumimoji="1" lang="ja-JP" altLang="en-US" dirty="0" smtClean="0"/>
                        <a:t>・・・</a:t>
                      </a:r>
                      <a:endParaRPr kumimoji="1" lang="ja-JP" altLang="en-US" dirty="0"/>
                    </a:p>
                  </a:txBody>
                  <a:tcPr/>
                </a:tc>
              </a:tr>
              <a:tr h="370840">
                <a:tc>
                  <a:txBody>
                    <a:bodyPr/>
                    <a:lstStyle/>
                    <a:p>
                      <a:r>
                        <a:rPr kumimoji="1" lang="en-US" altLang="ja-JP" dirty="0" smtClean="0"/>
                        <a:t>10xxxx</a:t>
                      </a:r>
                      <a:endParaRPr kumimoji="1" lang="ja-JP" altLang="en-US" dirty="0"/>
                    </a:p>
                  </a:txBody>
                  <a:tcPr/>
                </a:tc>
                <a:tc>
                  <a:txBody>
                    <a:bodyPr/>
                    <a:lstStyle/>
                    <a:p>
                      <a:r>
                        <a:rPr kumimoji="1" lang="ja-JP" altLang="en-US" dirty="0" smtClean="0"/>
                        <a:t>婦人服</a:t>
                      </a:r>
                      <a:endParaRPr kumimoji="1" lang="ja-JP" altLang="en-US" dirty="0"/>
                    </a:p>
                  </a:txBody>
                  <a:tcPr/>
                </a:tc>
                <a:tc>
                  <a:txBody>
                    <a:bodyPr/>
                    <a:lstStyle/>
                    <a:p>
                      <a:r>
                        <a:rPr kumimoji="1" lang="ja-JP" altLang="en-US" dirty="0" smtClean="0"/>
                        <a:t>・・・</a:t>
                      </a:r>
                      <a:endParaRPr kumimoji="1" lang="ja-JP" altLang="en-US" dirty="0"/>
                    </a:p>
                  </a:txBody>
                  <a:tcPr/>
                </a:tc>
              </a:tr>
              <a:tr h="370840">
                <a:tc>
                  <a:txBody>
                    <a:bodyPr/>
                    <a:lstStyle/>
                    <a:p>
                      <a:r>
                        <a:rPr kumimoji="1" lang="en-US" altLang="ja-JP" dirty="0" smtClean="0"/>
                        <a:t>10xxx</a:t>
                      </a:r>
                      <a:endParaRPr kumimoji="1" lang="ja-JP" altLang="en-US" dirty="0"/>
                    </a:p>
                  </a:txBody>
                  <a:tcPr/>
                </a:tc>
                <a:tc>
                  <a:txBody>
                    <a:bodyPr/>
                    <a:lstStyle/>
                    <a:p>
                      <a:r>
                        <a:rPr kumimoji="1" lang="ja-JP" altLang="en-US" dirty="0" smtClean="0"/>
                        <a:t>化粧品</a:t>
                      </a:r>
                      <a:endParaRPr kumimoji="1" lang="ja-JP" altLang="en-US" dirty="0"/>
                    </a:p>
                  </a:txBody>
                  <a:tcPr/>
                </a:tc>
                <a:tc>
                  <a:txBody>
                    <a:bodyPr/>
                    <a:lstStyle/>
                    <a:p>
                      <a:r>
                        <a:rPr kumimoji="1" lang="ja-JP" altLang="en-US" dirty="0" smtClean="0"/>
                        <a:t>・・・</a:t>
                      </a:r>
                      <a:endParaRPr kumimoji="1" lang="ja-JP" altLang="en-US" dirty="0"/>
                    </a:p>
                  </a:txBody>
                  <a:tcPr/>
                </a:tc>
              </a:tr>
              <a:tr h="370840">
                <a:tc>
                  <a:txBody>
                    <a:bodyPr/>
                    <a:lstStyle/>
                    <a:p>
                      <a:r>
                        <a:rPr kumimoji="1" lang="en-US" altLang="ja-JP" dirty="0" smtClean="0"/>
                        <a:t>20xxx</a:t>
                      </a:r>
                      <a:endParaRPr kumimoji="1" lang="ja-JP" altLang="en-US" dirty="0"/>
                    </a:p>
                  </a:txBody>
                  <a:tcPr/>
                </a:tc>
                <a:tc>
                  <a:txBody>
                    <a:bodyPr/>
                    <a:lstStyle/>
                    <a:p>
                      <a:r>
                        <a:rPr kumimoji="1" lang="ja-JP" altLang="en-US" dirty="0" smtClean="0"/>
                        <a:t>食品</a:t>
                      </a:r>
                      <a:endParaRPr kumimoji="1" lang="ja-JP" altLang="en-US" dirty="0"/>
                    </a:p>
                  </a:txBody>
                  <a:tcPr/>
                </a:tc>
                <a:tc>
                  <a:txBody>
                    <a:bodyPr/>
                    <a:lstStyle/>
                    <a:p>
                      <a:r>
                        <a:rPr kumimoji="1" lang="ja-JP" altLang="en-US" dirty="0" smtClean="0"/>
                        <a:t>・・・</a:t>
                      </a:r>
                      <a:endParaRPr kumimoji="1" lang="ja-JP" altLang="en-US" dirty="0"/>
                    </a:p>
                  </a:txBody>
                  <a:tcPr/>
                </a:tc>
              </a:tr>
              <a:tr h="370840">
                <a:tc>
                  <a:txBody>
                    <a:bodyPr/>
                    <a:lstStyle/>
                    <a:p>
                      <a:r>
                        <a:rPr kumimoji="1" lang="en-US" altLang="ja-JP" dirty="0" smtClean="0"/>
                        <a:t>20xxx</a:t>
                      </a:r>
                      <a:endParaRPr kumimoji="1" lang="ja-JP" altLang="en-US" dirty="0"/>
                    </a:p>
                  </a:txBody>
                  <a:tcPr/>
                </a:tc>
                <a:tc>
                  <a:txBody>
                    <a:bodyPr/>
                    <a:lstStyle/>
                    <a:p>
                      <a:r>
                        <a:rPr kumimoji="1" lang="ja-JP" altLang="en-US" dirty="0" smtClean="0"/>
                        <a:t>バッグ</a:t>
                      </a:r>
                      <a:endParaRPr kumimoji="1" lang="ja-JP" altLang="en-US" dirty="0"/>
                    </a:p>
                  </a:txBody>
                  <a:tcPr/>
                </a:tc>
                <a:tc>
                  <a:txBody>
                    <a:bodyPr/>
                    <a:lstStyle/>
                    <a:p>
                      <a:r>
                        <a:rPr kumimoji="1" lang="ja-JP" altLang="en-US" dirty="0" smtClean="0"/>
                        <a:t>・・・</a:t>
                      </a:r>
                      <a:endParaRPr kumimoji="1" lang="ja-JP" altLang="en-US" dirty="0"/>
                    </a:p>
                  </a:txBody>
                  <a:tcPr/>
                </a:tc>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2275121422"/>
              </p:ext>
            </p:extLst>
          </p:nvPr>
        </p:nvGraphicFramePr>
        <p:xfrm>
          <a:off x="4809843" y="3447553"/>
          <a:ext cx="3968970" cy="1112520"/>
        </p:xfrm>
        <a:graphic>
          <a:graphicData uri="http://schemas.openxmlformats.org/drawingml/2006/table">
            <a:tbl>
              <a:tblPr firstRow="1" bandRow="1">
                <a:tableStyleId>{5C22544A-7EE6-4342-B048-85BDC9FD1C3A}</a:tableStyleId>
              </a:tblPr>
              <a:tblGrid>
                <a:gridCol w="1440160"/>
                <a:gridCol w="936104"/>
                <a:gridCol w="936106"/>
                <a:gridCol w="656600"/>
              </a:tblGrid>
              <a:tr h="370840">
                <a:tc>
                  <a:txBody>
                    <a:bodyPr/>
                    <a:lstStyle/>
                    <a:p>
                      <a:r>
                        <a:rPr kumimoji="1" lang="en-US" altLang="ja-JP" dirty="0" err="1" smtClean="0"/>
                        <a:t>customerID</a:t>
                      </a:r>
                      <a:endParaRPr kumimoji="1" lang="ja-JP" altLang="en-US" dirty="0"/>
                    </a:p>
                  </a:txBody>
                  <a:tcPr/>
                </a:tc>
                <a:tc>
                  <a:txBody>
                    <a:bodyPr/>
                    <a:lstStyle/>
                    <a:p>
                      <a:r>
                        <a:rPr kumimoji="1" lang="ja-JP" altLang="en-US" dirty="0" smtClean="0"/>
                        <a:t>婦人服</a:t>
                      </a:r>
                      <a:endParaRPr kumimoji="1" lang="ja-JP" altLang="en-US" dirty="0"/>
                    </a:p>
                  </a:txBody>
                  <a:tcPr/>
                </a:tc>
                <a:tc>
                  <a:txBody>
                    <a:bodyPr/>
                    <a:lstStyle/>
                    <a:p>
                      <a:r>
                        <a:rPr kumimoji="1" lang="ja-JP" altLang="en-US" dirty="0" smtClean="0"/>
                        <a:t>化粧品</a:t>
                      </a:r>
                      <a:endParaRPr kumimoji="1" lang="ja-JP" altLang="en-US" dirty="0"/>
                    </a:p>
                  </a:txBody>
                  <a:tcPr/>
                </a:tc>
                <a:tc>
                  <a:txBody>
                    <a:bodyPr/>
                    <a:lstStyle/>
                    <a:p>
                      <a:r>
                        <a:rPr kumimoji="1" lang="ja-JP" altLang="en-US" dirty="0" smtClean="0"/>
                        <a:t>・・・</a:t>
                      </a:r>
                      <a:endParaRPr kumimoji="1" lang="ja-JP" altLang="en-US" dirty="0"/>
                    </a:p>
                  </a:txBody>
                  <a:tcPr/>
                </a:tc>
              </a:tr>
              <a:tr h="370840">
                <a:tc>
                  <a:txBody>
                    <a:bodyPr/>
                    <a:lstStyle/>
                    <a:p>
                      <a:r>
                        <a:rPr kumimoji="1" lang="en-US" altLang="ja-JP" dirty="0" smtClean="0"/>
                        <a:t>10xxxx</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en-US" altLang="ja-JP" dirty="0" smtClean="0"/>
                        <a:t>1</a:t>
                      </a:r>
                      <a:endParaRPr kumimoji="1" lang="ja-JP" altLang="en-US" dirty="0"/>
                    </a:p>
                  </a:txBody>
                  <a:tcPr/>
                </a:tc>
                <a:tc>
                  <a:txBody>
                    <a:bodyPr/>
                    <a:lstStyle/>
                    <a:p>
                      <a:r>
                        <a:rPr kumimoji="1" lang="ja-JP" altLang="en-US" dirty="0" smtClean="0"/>
                        <a:t>・・・</a:t>
                      </a:r>
                      <a:endParaRPr kumimoji="1" lang="ja-JP" altLang="en-US" dirty="0"/>
                    </a:p>
                  </a:txBody>
                  <a:tcPr/>
                </a:tc>
              </a:tr>
              <a:tr h="370840">
                <a:tc>
                  <a:txBody>
                    <a:bodyPr/>
                    <a:lstStyle/>
                    <a:p>
                      <a:r>
                        <a:rPr kumimoji="1" lang="en-US" altLang="ja-JP" dirty="0" smtClean="0"/>
                        <a:t>20xxx</a:t>
                      </a:r>
                      <a:endParaRPr kumimoji="1" lang="ja-JP" altLang="en-US" dirty="0"/>
                    </a:p>
                  </a:txBody>
                  <a:tcPr/>
                </a:tc>
                <a:tc>
                  <a:txBody>
                    <a:bodyPr/>
                    <a:lstStyle/>
                    <a:p>
                      <a:r>
                        <a:rPr kumimoji="1" lang="en-US" altLang="ja-JP" dirty="0" smtClean="0"/>
                        <a:t>0</a:t>
                      </a:r>
                      <a:endParaRPr kumimoji="1" lang="ja-JP" altLang="en-US" dirty="0"/>
                    </a:p>
                  </a:txBody>
                  <a:tcPr/>
                </a:tc>
                <a:tc>
                  <a:txBody>
                    <a:bodyPr/>
                    <a:lstStyle/>
                    <a:p>
                      <a:r>
                        <a:rPr kumimoji="1" lang="en-US" altLang="ja-JP" dirty="0" smtClean="0"/>
                        <a:t>0</a:t>
                      </a:r>
                      <a:endParaRPr kumimoji="1" lang="ja-JP" altLang="en-US" dirty="0"/>
                    </a:p>
                  </a:txBody>
                  <a:tcPr/>
                </a:tc>
                <a:tc>
                  <a:txBody>
                    <a:bodyPr/>
                    <a:lstStyle/>
                    <a:p>
                      <a:r>
                        <a:rPr kumimoji="1" lang="ja-JP" altLang="en-US" dirty="0" smtClean="0"/>
                        <a:t>・・・</a:t>
                      </a:r>
                      <a:endParaRPr kumimoji="1" lang="ja-JP" altLang="en-US" dirty="0"/>
                    </a:p>
                  </a:txBody>
                  <a:tcPr/>
                </a:tc>
              </a:tr>
            </a:tbl>
          </a:graphicData>
        </a:graphic>
      </p:graphicFrame>
      <p:sp>
        <p:nvSpPr>
          <p:cNvPr id="7" name="右矢印 6"/>
          <p:cNvSpPr/>
          <p:nvPr/>
        </p:nvSpPr>
        <p:spPr>
          <a:xfrm>
            <a:off x="4270355" y="3807593"/>
            <a:ext cx="432048"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6546565" y="1268760"/>
            <a:ext cx="2232248" cy="648072"/>
          </a:xfrm>
          <a:prstGeom prst="round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ただ今</a:t>
            </a:r>
            <a:endParaRPr kumimoji="1" lang="en-US" altLang="ja-JP" dirty="0" smtClean="0">
              <a:solidFill>
                <a:schemeClr val="tx1"/>
              </a:solidFill>
            </a:endParaRPr>
          </a:p>
          <a:p>
            <a:pPr algn="ctr"/>
            <a:r>
              <a:rPr kumimoji="1" lang="ja-JP" altLang="en-US" dirty="0" smtClean="0">
                <a:solidFill>
                  <a:schemeClr val="tx1"/>
                </a:solidFill>
              </a:rPr>
              <a:t>「データ加工」中</a:t>
            </a:r>
            <a:endParaRPr kumimoji="1" lang="ja-JP" altLang="en-US" dirty="0">
              <a:solidFill>
                <a:schemeClr val="tx1"/>
              </a:solidFill>
            </a:endParaRPr>
          </a:p>
        </p:txBody>
      </p:sp>
      <p:sp>
        <p:nvSpPr>
          <p:cNvPr id="9" name="テキスト ボックス 8"/>
          <p:cNvSpPr txBox="1"/>
          <p:nvPr/>
        </p:nvSpPr>
        <p:spPr>
          <a:xfrm>
            <a:off x="4860032" y="4869160"/>
            <a:ext cx="3648819" cy="369332"/>
          </a:xfrm>
          <a:prstGeom prst="rect">
            <a:avLst/>
          </a:prstGeom>
          <a:noFill/>
        </p:spPr>
        <p:txBody>
          <a:bodyPr wrap="none" rtlCol="0">
            <a:spAutoFit/>
          </a:bodyPr>
          <a:lstStyle/>
          <a:p>
            <a:r>
              <a:rPr kumimoji="1" lang="ja-JP" altLang="en-US" dirty="0" smtClean="0"/>
              <a:t>または、</a:t>
            </a:r>
            <a:r>
              <a:rPr kumimoji="1" lang="en-US" altLang="ja-JP" dirty="0" smtClean="0"/>
              <a:t>TRUE/FALSE</a:t>
            </a:r>
            <a:r>
              <a:rPr kumimoji="1" lang="ja-JP" altLang="en-US" dirty="0" smtClean="0"/>
              <a:t>という論理値</a:t>
            </a:r>
            <a:endParaRPr kumimoji="1" lang="ja-JP" altLang="en-US" dirty="0"/>
          </a:p>
        </p:txBody>
      </p:sp>
    </p:spTree>
    <p:extLst>
      <p:ext uri="{BB962C8B-B14F-4D97-AF65-F5344CB8AC3E}">
        <p14:creationId xmlns:p14="http://schemas.microsoft.com/office/powerpoint/2010/main" val="28723284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dirty="0" smtClean="0"/>
              <a:t>今日のケース：「買い物</a:t>
            </a:r>
            <a:r>
              <a:rPr lang="ja-JP" altLang="en-US" sz="3200" dirty="0"/>
              <a:t>か</a:t>
            </a:r>
            <a:r>
              <a:rPr lang="ja-JP" altLang="en-US" sz="3200" dirty="0" smtClean="0"/>
              <a:t>ご」</a:t>
            </a:r>
            <a:r>
              <a:rPr kumimoji="1" lang="ja-JP" altLang="en-US" sz="3200" dirty="0" smtClean="0"/>
              <a:t>の中のこと</a:t>
            </a:r>
            <a:endParaRPr kumimoji="1" lang="ja-JP" altLang="en-US" sz="3200" dirty="0"/>
          </a:p>
        </p:txBody>
      </p:sp>
      <p:sp>
        <p:nvSpPr>
          <p:cNvPr id="3" name="コンテンツ プレースホルダー 2"/>
          <p:cNvSpPr>
            <a:spLocks noGrp="1"/>
          </p:cNvSpPr>
          <p:nvPr>
            <p:ph idx="1"/>
          </p:nvPr>
        </p:nvSpPr>
        <p:spPr/>
        <p:txBody>
          <a:bodyPr/>
          <a:lstStyle/>
          <a:p>
            <a:r>
              <a:rPr lang="ja-JP" altLang="en-US" dirty="0"/>
              <a:t>対象</a:t>
            </a:r>
            <a:r>
              <a:rPr lang="ja-JP" altLang="en-US" dirty="0" smtClean="0"/>
              <a:t>データの加工・整備１</a:t>
            </a:r>
            <a:endParaRPr lang="en-US" altLang="ja-JP" dirty="0" smtClean="0"/>
          </a:p>
          <a:p>
            <a:pPr marL="0" indent="0">
              <a:buNone/>
            </a:pPr>
            <a:r>
              <a:rPr lang="ja-JP" altLang="en-US" sz="2400" dirty="0"/>
              <a:t>　</a:t>
            </a:r>
            <a:r>
              <a:rPr lang="ja-JP" altLang="en-US" sz="2400" dirty="0" smtClean="0"/>
              <a:t>縦持ちデータを横持ちに</a:t>
            </a:r>
            <a:endParaRPr lang="en-US" altLang="ja-JP" sz="2400" dirty="0" smtClean="0"/>
          </a:p>
          <a:p>
            <a:pPr marL="0" indent="0">
              <a:buNone/>
            </a:pPr>
            <a:r>
              <a:rPr lang="ja-JP" altLang="en-US" sz="2400" dirty="0"/>
              <a:t>　</a:t>
            </a:r>
            <a:r>
              <a:rPr lang="ja-JP" altLang="en-US" sz="2400" dirty="0" smtClean="0"/>
              <a:t>～</a:t>
            </a:r>
            <a:r>
              <a:rPr lang="en-US" altLang="ja-JP" sz="2400" dirty="0" smtClean="0"/>
              <a:t>R</a:t>
            </a:r>
            <a:r>
              <a:rPr lang="ja-JP" altLang="en-US" sz="2400" dirty="0" smtClean="0"/>
              <a:t>でデータの整形</a:t>
            </a:r>
            <a:r>
              <a:rPr lang="en-US" altLang="ja-JP" sz="2400" dirty="0" smtClean="0"/>
              <a:t>	</a:t>
            </a:r>
            <a:r>
              <a:rPr lang="en-US" altLang="ja-JP" sz="2400" dirty="0"/>
              <a:t>	</a:t>
            </a:r>
            <a:r>
              <a:rPr lang="en-US" altLang="ja-JP" sz="2400" dirty="0" err="1" smtClean="0"/>
              <a:t>dcast</a:t>
            </a:r>
            <a:r>
              <a:rPr lang="en-US" altLang="ja-JP" sz="2400" dirty="0" smtClean="0"/>
              <a:t>()</a:t>
            </a:r>
            <a:r>
              <a:rPr lang="ja-JP" altLang="en-US" sz="2400" dirty="0" smtClean="0"/>
              <a:t>関数（</a:t>
            </a:r>
            <a:r>
              <a:rPr kumimoji="1" lang="en-US" altLang="ja-JP" sz="2400" dirty="0" smtClean="0"/>
              <a:t>reshape2</a:t>
            </a:r>
            <a:r>
              <a:rPr kumimoji="1" lang="ja-JP" altLang="en-US" sz="2400" dirty="0" smtClean="0"/>
              <a:t>パッケージ）</a:t>
            </a:r>
            <a:endParaRPr kumimoji="1" lang="en-US" altLang="ja-JP" sz="2400" dirty="0" smtClean="0"/>
          </a:p>
          <a:p>
            <a:pPr marL="0" indent="0">
              <a:buNone/>
            </a:pPr>
            <a:endParaRPr lang="en-US" altLang="ja-JP" sz="2000" dirty="0"/>
          </a:p>
          <a:p>
            <a:pPr marL="0" indent="0">
              <a:buNone/>
            </a:pPr>
            <a:r>
              <a:rPr kumimoji="1" lang="ja-JP" altLang="en-US" sz="2400" dirty="0" smtClean="0"/>
              <a:t>　</a:t>
            </a:r>
            <a:r>
              <a:rPr kumimoji="1" lang="en-US" altLang="ja-JP" sz="2000" dirty="0" smtClean="0"/>
              <a:t>reshape2</a:t>
            </a:r>
            <a:r>
              <a:rPr kumimoji="1" lang="ja-JP" altLang="en-US" sz="2000" dirty="0" smtClean="0"/>
              <a:t>パッケージのインストールと</a:t>
            </a:r>
            <a:r>
              <a:rPr kumimoji="1" lang="en-US" altLang="ja-JP" sz="2000" dirty="0" smtClean="0"/>
              <a:t>R</a:t>
            </a:r>
            <a:r>
              <a:rPr kumimoji="1" lang="ja-JP" altLang="en-US" sz="2000" dirty="0" err="1" smtClean="0"/>
              <a:t>への</a:t>
            </a:r>
            <a:r>
              <a:rPr kumimoji="1" lang="ja-JP" altLang="en-US" sz="2000" dirty="0" smtClean="0"/>
              <a:t>ロード</a:t>
            </a:r>
            <a:endParaRPr kumimoji="1" lang="en-US" altLang="ja-JP" sz="2000" dirty="0" smtClean="0"/>
          </a:p>
        </p:txBody>
      </p:sp>
      <p:sp>
        <p:nvSpPr>
          <p:cNvPr id="4" name="スライド番号プレースホルダー 3"/>
          <p:cNvSpPr>
            <a:spLocks noGrp="1"/>
          </p:cNvSpPr>
          <p:nvPr>
            <p:ph type="sldNum" sz="quarter" idx="12"/>
          </p:nvPr>
        </p:nvSpPr>
        <p:spPr/>
        <p:txBody>
          <a:bodyPr/>
          <a:lstStyle/>
          <a:p>
            <a:pPr>
              <a:defRPr/>
            </a:pPr>
            <a:fld id="{E8BD8FBC-4737-4833-B256-B31157D75CD1}" type="slidenum">
              <a:rPr lang="ja-JP" altLang="en-US" smtClean="0"/>
              <a:pPr>
                <a:defRPr/>
              </a:pPr>
              <a:t>30</a:t>
            </a:fld>
            <a:endParaRPr lang="ja-JP" altLang="en-US"/>
          </a:p>
        </p:txBody>
      </p:sp>
      <p:sp>
        <p:nvSpPr>
          <p:cNvPr id="6" name="角丸四角形 5"/>
          <p:cNvSpPr/>
          <p:nvPr/>
        </p:nvSpPr>
        <p:spPr>
          <a:xfrm>
            <a:off x="6546565" y="1268760"/>
            <a:ext cx="2232248" cy="648072"/>
          </a:xfrm>
          <a:prstGeom prst="round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ただ今</a:t>
            </a:r>
            <a:endParaRPr kumimoji="1" lang="en-US" altLang="ja-JP" dirty="0" smtClean="0">
              <a:solidFill>
                <a:schemeClr val="tx1"/>
              </a:solidFill>
            </a:endParaRPr>
          </a:p>
          <a:p>
            <a:pPr algn="ctr"/>
            <a:r>
              <a:rPr kumimoji="1" lang="ja-JP" altLang="en-US" dirty="0" smtClean="0">
                <a:solidFill>
                  <a:schemeClr val="tx1"/>
                </a:solidFill>
              </a:rPr>
              <a:t>「データ加工」中</a:t>
            </a:r>
            <a:endParaRPr kumimoji="1" lang="ja-JP" altLang="en-US" dirty="0">
              <a:solidFill>
                <a:schemeClr val="tx1"/>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132" y="3501008"/>
            <a:ext cx="7712691" cy="2304256"/>
          </a:xfrm>
          <a:prstGeom prst="rect">
            <a:avLst/>
          </a:prstGeom>
          <a:noFill/>
          <a:ln w="38100">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507987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dirty="0" smtClean="0"/>
              <a:t>今日のケース：「買い物</a:t>
            </a:r>
            <a:r>
              <a:rPr lang="ja-JP" altLang="en-US" sz="3200" dirty="0"/>
              <a:t>か</a:t>
            </a:r>
            <a:r>
              <a:rPr lang="ja-JP" altLang="en-US" sz="3200" dirty="0" smtClean="0"/>
              <a:t>ご」</a:t>
            </a:r>
            <a:r>
              <a:rPr kumimoji="1" lang="ja-JP" altLang="en-US" sz="3200" dirty="0" smtClean="0"/>
              <a:t>の中のこと</a:t>
            </a:r>
            <a:endParaRPr kumimoji="1" lang="ja-JP" altLang="en-US" sz="3200" dirty="0"/>
          </a:p>
        </p:txBody>
      </p:sp>
      <p:sp>
        <p:nvSpPr>
          <p:cNvPr id="3" name="コンテンツ プレースホルダー 2"/>
          <p:cNvSpPr>
            <a:spLocks noGrp="1"/>
          </p:cNvSpPr>
          <p:nvPr>
            <p:ph idx="1"/>
          </p:nvPr>
        </p:nvSpPr>
        <p:spPr/>
        <p:txBody>
          <a:bodyPr/>
          <a:lstStyle/>
          <a:p>
            <a:r>
              <a:rPr lang="ja-JP" altLang="en-US" dirty="0"/>
              <a:t>対象</a:t>
            </a:r>
            <a:r>
              <a:rPr lang="ja-JP" altLang="en-US" dirty="0" smtClean="0"/>
              <a:t>データの加工・整備２</a:t>
            </a:r>
            <a:endParaRPr lang="en-US" altLang="ja-JP" dirty="0" smtClean="0"/>
          </a:p>
          <a:p>
            <a:pPr marL="0" indent="0">
              <a:buNone/>
            </a:pPr>
            <a:r>
              <a:rPr lang="ja-JP" altLang="en-US" sz="2400" dirty="0"/>
              <a:t>　</a:t>
            </a:r>
            <a:r>
              <a:rPr lang="ja-JP" altLang="en-US" sz="2400" dirty="0" smtClean="0"/>
              <a:t>縦持ちデータを横持ちに整形</a:t>
            </a:r>
            <a:endParaRPr lang="en-US" altLang="ja-JP" sz="2400" dirty="0" smtClean="0"/>
          </a:p>
          <a:p>
            <a:pPr marL="0" indent="0">
              <a:buNone/>
            </a:pPr>
            <a:r>
              <a:rPr lang="ja-JP" altLang="en-US" sz="2400" dirty="0"/>
              <a:t>　</a:t>
            </a:r>
            <a:r>
              <a:rPr lang="ja-JP" altLang="en-US" sz="2400" dirty="0" smtClean="0"/>
              <a:t>～</a:t>
            </a:r>
            <a:r>
              <a:rPr lang="en-US" altLang="ja-JP" sz="2400" dirty="0" smtClean="0"/>
              <a:t>R</a:t>
            </a:r>
            <a:r>
              <a:rPr lang="ja-JP" altLang="en-US" sz="2400" dirty="0" smtClean="0"/>
              <a:t>でデータの整形</a:t>
            </a:r>
            <a:r>
              <a:rPr lang="en-US" altLang="ja-JP" sz="2400" dirty="0" smtClean="0"/>
              <a:t>	</a:t>
            </a:r>
            <a:r>
              <a:rPr lang="en-US" altLang="ja-JP" sz="2400" dirty="0"/>
              <a:t>	</a:t>
            </a:r>
            <a:r>
              <a:rPr lang="en-US" altLang="ja-JP" sz="2400" dirty="0" err="1" smtClean="0"/>
              <a:t>dcast</a:t>
            </a:r>
            <a:r>
              <a:rPr lang="en-US" altLang="ja-JP" sz="2400" dirty="0" smtClean="0"/>
              <a:t>()</a:t>
            </a:r>
            <a:r>
              <a:rPr lang="ja-JP" altLang="en-US" sz="2400" dirty="0" smtClean="0"/>
              <a:t>関数（</a:t>
            </a:r>
            <a:r>
              <a:rPr kumimoji="1" lang="en-US" altLang="ja-JP" sz="2400" dirty="0" smtClean="0"/>
              <a:t>reshape2</a:t>
            </a:r>
            <a:r>
              <a:rPr kumimoji="1" lang="ja-JP" altLang="en-US" sz="2400" dirty="0" smtClean="0"/>
              <a:t>パッケージ）</a:t>
            </a:r>
            <a:endParaRPr kumimoji="1" lang="en-US" altLang="ja-JP" sz="2400" dirty="0" smtClean="0"/>
          </a:p>
          <a:p>
            <a:pPr marL="0" indent="0">
              <a:buNone/>
            </a:pPr>
            <a:endParaRPr lang="en-US" altLang="ja-JP" sz="2000" dirty="0"/>
          </a:p>
          <a:p>
            <a:pPr marL="0" indent="0">
              <a:buNone/>
            </a:pPr>
            <a:r>
              <a:rPr kumimoji="1" lang="ja-JP" altLang="en-US" sz="2000" dirty="0" smtClean="0"/>
              <a:t>　</a:t>
            </a:r>
            <a:r>
              <a:rPr lang="en-US" altLang="ja-JP" sz="2000" dirty="0" err="1" smtClean="0"/>
              <a:t>dcast</a:t>
            </a:r>
            <a:r>
              <a:rPr lang="en-US" altLang="ja-JP" sz="2000" dirty="0" smtClean="0"/>
              <a:t>()</a:t>
            </a:r>
            <a:r>
              <a:rPr lang="ja-JP" altLang="en-US" sz="2000" dirty="0" smtClean="0"/>
              <a:t>関数で整形</a:t>
            </a:r>
            <a:endParaRPr lang="en-US" altLang="ja-JP" sz="2000" dirty="0" smtClean="0"/>
          </a:p>
          <a:p>
            <a:pPr marL="0" indent="0">
              <a:buNone/>
            </a:pPr>
            <a:endParaRPr kumimoji="1" lang="en-US" altLang="ja-JP" sz="2000" dirty="0"/>
          </a:p>
          <a:p>
            <a:pPr marL="0" indent="0">
              <a:buNone/>
            </a:pPr>
            <a:endParaRPr lang="en-US" altLang="ja-JP" sz="2000" dirty="0" smtClean="0"/>
          </a:p>
          <a:p>
            <a:pPr marL="0" indent="0">
              <a:buNone/>
            </a:pPr>
            <a:endParaRPr lang="en-US" altLang="ja-JP" sz="2000" dirty="0" smtClean="0"/>
          </a:p>
          <a:p>
            <a:pPr marL="0" indent="0">
              <a:buNone/>
            </a:pPr>
            <a:endParaRPr kumimoji="1" lang="en-US" altLang="ja-JP" sz="2000" dirty="0"/>
          </a:p>
          <a:p>
            <a:pPr marL="0" indent="0">
              <a:buNone/>
            </a:pPr>
            <a:endParaRPr lang="en-US" altLang="ja-JP" sz="2000" dirty="0" smtClean="0"/>
          </a:p>
          <a:p>
            <a:pPr marL="0" indent="0">
              <a:buNone/>
            </a:pPr>
            <a:endParaRPr kumimoji="1" lang="en-US" altLang="ja-JP" sz="2400" dirty="0" smtClean="0"/>
          </a:p>
          <a:p>
            <a:pPr marL="0" indent="0">
              <a:buNone/>
            </a:pPr>
            <a:r>
              <a:rPr lang="ja-JP" altLang="en-US" sz="2000" dirty="0" smtClean="0"/>
              <a:t>　構文：</a:t>
            </a:r>
            <a:endParaRPr lang="en-US" altLang="ja-JP" sz="2000" dirty="0" smtClean="0"/>
          </a:p>
          <a:p>
            <a:pPr marL="0" indent="0">
              <a:buNone/>
            </a:pPr>
            <a:r>
              <a:rPr lang="ja-JP" altLang="en-US" sz="2000" dirty="0"/>
              <a:t>　　</a:t>
            </a:r>
            <a:r>
              <a:rPr lang="en-US" altLang="ja-JP" sz="2000" dirty="0" err="1" smtClean="0"/>
              <a:t>dcast</a:t>
            </a:r>
            <a:r>
              <a:rPr lang="ja-JP" altLang="en-US" sz="2000" dirty="0" smtClean="0"/>
              <a:t>（データ </a:t>
            </a:r>
            <a:r>
              <a:rPr lang="en-US" altLang="ja-JP" sz="2000" dirty="0" smtClean="0"/>
              <a:t>, </a:t>
            </a:r>
            <a:r>
              <a:rPr lang="ja-JP" altLang="en-US" sz="2000" dirty="0" smtClean="0"/>
              <a:t>縦</a:t>
            </a:r>
            <a:r>
              <a:rPr lang="ja-JP" altLang="en-US" sz="2000" dirty="0"/>
              <a:t>の</a:t>
            </a:r>
            <a:r>
              <a:rPr lang="ja-JP" altLang="en-US" sz="2000" dirty="0" smtClean="0"/>
              <a:t>列～横の列 </a:t>
            </a:r>
            <a:r>
              <a:rPr lang="en-US" altLang="ja-JP" sz="2000" dirty="0" smtClean="0"/>
              <a:t>, </a:t>
            </a:r>
            <a:r>
              <a:rPr lang="ja-JP" altLang="en-US" sz="2000" dirty="0" smtClean="0"/>
              <a:t>集計関数 </a:t>
            </a:r>
            <a:r>
              <a:rPr lang="en-US" altLang="ja-JP" sz="2000" dirty="0" smtClean="0"/>
              <a:t>, NULL</a:t>
            </a:r>
            <a:r>
              <a:rPr lang="ja-JP" altLang="en-US" sz="2000" dirty="0" smtClean="0"/>
              <a:t>の時の値 </a:t>
            </a:r>
            <a:r>
              <a:rPr lang="en-US" altLang="ja-JP" sz="2000" dirty="0" smtClean="0"/>
              <a:t>, </a:t>
            </a:r>
            <a:r>
              <a:rPr lang="ja-JP" altLang="en-US" sz="2000" dirty="0" smtClean="0"/>
              <a:t>値の列</a:t>
            </a:r>
            <a:r>
              <a:rPr lang="en-US" altLang="ja-JP" sz="2000" dirty="0" smtClean="0"/>
              <a:t>…</a:t>
            </a:r>
            <a:r>
              <a:rPr lang="ja-JP" altLang="en-US" sz="2000" dirty="0" smtClean="0"/>
              <a:t>）</a:t>
            </a:r>
            <a:endParaRPr lang="en-US" altLang="ja-JP" sz="2000" dirty="0" smtClean="0"/>
          </a:p>
        </p:txBody>
      </p:sp>
      <p:sp>
        <p:nvSpPr>
          <p:cNvPr id="4" name="スライド番号プレースホルダー 3"/>
          <p:cNvSpPr>
            <a:spLocks noGrp="1"/>
          </p:cNvSpPr>
          <p:nvPr>
            <p:ph type="sldNum" sz="quarter" idx="12"/>
          </p:nvPr>
        </p:nvSpPr>
        <p:spPr/>
        <p:txBody>
          <a:bodyPr/>
          <a:lstStyle/>
          <a:p>
            <a:pPr>
              <a:defRPr/>
            </a:pPr>
            <a:fld id="{E8BD8FBC-4737-4833-B256-B31157D75CD1}" type="slidenum">
              <a:rPr lang="ja-JP" altLang="en-US" smtClean="0"/>
              <a:pPr>
                <a:defRPr/>
              </a:pPr>
              <a:t>31</a:t>
            </a:fld>
            <a:endParaRPr lang="ja-JP" altLang="en-US"/>
          </a:p>
        </p:txBody>
      </p:sp>
      <p:sp>
        <p:nvSpPr>
          <p:cNvPr id="6" name="角丸四角形 5"/>
          <p:cNvSpPr/>
          <p:nvPr/>
        </p:nvSpPr>
        <p:spPr>
          <a:xfrm>
            <a:off x="6546565" y="1268760"/>
            <a:ext cx="2232248" cy="648072"/>
          </a:xfrm>
          <a:prstGeom prst="round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ただ今</a:t>
            </a:r>
            <a:endParaRPr kumimoji="1" lang="en-US" altLang="ja-JP" dirty="0" smtClean="0">
              <a:solidFill>
                <a:schemeClr val="tx1"/>
              </a:solidFill>
            </a:endParaRPr>
          </a:p>
          <a:p>
            <a:pPr algn="ctr"/>
            <a:r>
              <a:rPr kumimoji="1" lang="ja-JP" altLang="en-US" dirty="0" smtClean="0">
                <a:solidFill>
                  <a:schemeClr val="tx1"/>
                </a:solidFill>
              </a:rPr>
              <a:t>「データ加工」中</a:t>
            </a:r>
            <a:endParaRPr kumimoji="1" lang="ja-JP" altLang="en-US" dirty="0">
              <a:solidFill>
                <a:schemeClr val="tx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429000"/>
            <a:ext cx="7259537" cy="1861740"/>
          </a:xfrm>
          <a:prstGeom prst="rect">
            <a:avLst/>
          </a:prstGeom>
          <a:noFill/>
          <a:ln w="38100">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9739321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dirty="0" smtClean="0"/>
              <a:t>今日のケース：「買い物</a:t>
            </a:r>
            <a:r>
              <a:rPr lang="ja-JP" altLang="en-US" sz="3200" dirty="0"/>
              <a:t>か</a:t>
            </a:r>
            <a:r>
              <a:rPr lang="ja-JP" altLang="en-US" sz="3200" dirty="0" smtClean="0"/>
              <a:t>ご」</a:t>
            </a:r>
            <a:r>
              <a:rPr kumimoji="1" lang="ja-JP" altLang="en-US" sz="3200" dirty="0" smtClean="0"/>
              <a:t>の中のこと</a:t>
            </a:r>
            <a:endParaRPr kumimoji="1" lang="ja-JP" altLang="en-US" sz="3200" dirty="0"/>
          </a:p>
        </p:txBody>
      </p:sp>
      <p:sp>
        <p:nvSpPr>
          <p:cNvPr id="3" name="コンテンツ プレースホルダー 2"/>
          <p:cNvSpPr>
            <a:spLocks noGrp="1"/>
          </p:cNvSpPr>
          <p:nvPr>
            <p:ph idx="1"/>
          </p:nvPr>
        </p:nvSpPr>
        <p:spPr/>
        <p:txBody>
          <a:bodyPr/>
          <a:lstStyle/>
          <a:p>
            <a:r>
              <a:rPr lang="ja-JP" altLang="en-US" dirty="0"/>
              <a:t>対象</a:t>
            </a:r>
            <a:r>
              <a:rPr lang="ja-JP" altLang="en-US" dirty="0" smtClean="0"/>
              <a:t>データの加工・整備３</a:t>
            </a:r>
            <a:endParaRPr lang="en-US" altLang="ja-JP" dirty="0" smtClean="0"/>
          </a:p>
          <a:p>
            <a:pPr marL="0" indent="0">
              <a:buNone/>
            </a:pPr>
            <a:r>
              <a:rPr lang="ja-JP" altLang="en-US" sz="2400" dirty="0"/>
              <a:t>　値</a:t>
            </a:r>
            <a:r>
              <a:rPr lang="ja-JP" altLang="en-US" sz="2400" dirty="0" smtClean="0"/>
              <a:t>を</a:t>
            </a:r>
            <a:r>
              <a:rPr lang="en-US" altLang="ja-JP" sz="2400" dirty="0" smtClean="0"/>
              <a:t>1/0</a:t>
            </a:r>
            <a:r>
              <a:rPr lang="ja-JP" altLang="en-US" sz="2400" dirty="0" smtClean="0"/>
              <a:t>　または　論理値に変換</a:t>
            </a:r>
            <a:endParaRPr lang="en-US" altLang="ja-JP" sz="2400" dirty="0" smtClean="0"/>
          </a:p>
          <a:p>
            <a:pPr marL="0" indent="0">
              <a:buNone/>
            </a:pPr>
            <a:r>
              <a:rPr lang="ja-JP" altLang="en-US" sz="2400" dirty="0"/>
              <a:t>　</a:t>
            </a:r>
            <a:r>
              <a:rPr lang="ja-JP" altLang="en-US" sz="2400" dirty="0" smtClean="0"/>
              <a:t>～</a:t>
            </a:r>
            <a:r>
              <a:rPr lang="en-US" altLang="ja-JP" sz="2400" dirty="0" smtClean="0"/>
              <a:t>R</a:t>
            </a:r>
            <a:r>
              <a:rPr lang="ja-JP" altLang="en-US" sz="2400" dirty="0" smtClean="0"/>
              <a:t>でデータの整形</a:t>
            </a:r>
            <a:r>
              <a:rPr lang="en-US" altLang="ja-JP" sz="2400" dirty="0" smtClean="0"/>
              <a:t>	</a:t>
            </a:r>
            <a:r>
              <a:rPr lang="en-US" altLang="ja-JP" sz="2400" dirty="0"/>
              <a:t>	</a:t>
            </a:r>
            <a:r>
              <a:rPr lang="en-US" altLang="ja-JP" sz="2400" dirty="0" smtClean="0"/>
              <a:t>replace()</a:t>
            </a:r>
            <a:r>
              <a:rPr lang="ja-JP" altLang="en-US" sz="2400" dirty="0" smtClean="0"/>
              <a:t>関数　</a:t>
            </a:r>
            <a:r>
              <a:rPr lang="en-US" altLang="ja-JP" sz="2400" dirty="0" smtClean="0"/>
              <a:t>/</a:t>
            </a:r>
            <a:r>
              <a:rPr lang="ja-JP" altLang="en-US" sz="2400" dirty="0" smtClean="0"/>
              <a:t>　</a:t>
            </a:r>
            <a:r>
              <a:rPr lang="en-US" altLang="ja-JP" sz="2400" dirty="0" err="1" smtClean="0"/>
              <a:t>as.logical</a:t>
            </a:r>
            <a:r>
              <a:rPr lang="en-US" altLang="ja-JP" sz="2400" dirty="0" smtClean="0"/>
              <a:t>()</a:t>
            </a:r>
            <a:r>
              <a:rPr lang="ja-JP" altLang="en-US" sz="2400" dirty="0" smtClean="0"/>
              <a:t>関数</a:t>
            </a:r>
            <a:endParaRPr kumimoji="1" lang="en-US" altLang="ja-JP" sz="2400" dirty="0" smtClean="0"/>
          </a:p>
          <a:p>
            <a:pPr marL="0" indent="0">
              <a:buNone/>
            </a:pPr>
            <a:endParaRPr lang="en-US" altLang="ja-JP" sz="2000" dirty="0"/>
          </a:p>
          <a:p>
            <a:pPr marL="0" indent="0">
              <a:buNone/>
            </a:pPr>
            <a:r>
              <a:rPr kumimoji="1" lang="ja-JP" altLang="en-US" sz="2000" dirty="0" smtClean="0"/>
              <a:t>　</a:t>
            </a:r>
            <a:r>
              <a:rPr lang="en-US" altLang="ja-JP" sz="2000" dirty="0"/>
              <a:t>replace</a:t>
            </a:r>
            <a:r>
              <a:rPr lang="en-US" altLang="ja-JP" sz="2000" dirty="0" smtClean="0"/>
              <a:t>()</a:t>
            </a:r>
            <a:r>
              <a:rPr lang="ja-JP" altLang="en-US" sz="2000" dirty="0" smtClean="0"/>
              <a:t>関数と</a:t>
            </a:r>
            <a:r>
              <a:rPr lang="en-US" altLang="ja-JP" sz="2000" dirty="0" err="1" smtClean="0"/>
              <a:t>as.logical</a:t>
            </a:r>
            <a:r>
              <a:rPr lang="en-US" altLang="ja-JP" sz="2000" dirty="0" smtClean="0"/>
              <a:t>()</a:t>
            </a:r>
            <a:r>
              <a:rPr lang="ja-JP" altLang="en-US" sz="2000" dirty="0" smtClean="0"/>
              <a:t>関数で整形</a:t>
            </a:r>
            <a:endParaRPr lang="en-US" altLang="ja-JP" sz="2000" dirty="0" smtClean="0"/>
          </a:p>
          <a:p>
            <a:pPr marL="0" indent="0">
              <a:buNone/>
            </a:pPr>
            <a:endParaRPr kumimoji="1" lang="en-US" altLang="ja-JP" sz="2000" dirty="0"/>
          </a:p>
          <a:p>
            <a:pPr marL="0" indent="0">
              <a:buNone/>
            </a:pPr>
            <a:endParaRPr lang="en-US" altLang="ja-JP" sz="2000" dirty="0" smtClean="0"/>
          </a:p>
          <a:p>
            <a:pPr marL="0" indent="0">
              <a:buNone/>
            </a:pPr>
            <a:endParaRPr kumimoji="1" lang="en-US" altLang="ja-JP" sz="2000" dirty="0"/>
          </a:p>
          <a:p>
            <a:pPr marL="0" indent="0">
              <a:buNone/>
            </a:pPr>
            <a:endParaRPr lang="en-US" altLang="ja-JP" sz="2000" dirty="0" smtClean="0"/>
          </a:p>
          <a:p>
            <a:pPr marL="0" indent="0">
              <a:buNone/>
            </a:pPr>
            <a:endParaRPr lang="en-US" altLang="ja-JP" sz="2000" dirty="0" smtClean="0"/>
          </a:p>
          <a:p>
            <a:pPr marL="0" indent="0">
              <a:buNone/>
            </a:pPr>
            <a:endParaRPr kumimoji="1" lang="en-US" altLang="ja-JP" sz="2400" dirty="0" smtClean="0"/>
          </a:p>
          <a:p>
            <a:pPr marL="0" indent="0">
              <a:buNone/>
            </a:pPr>
            <a:r>
              <a:rPr lang="en-US" altLang="ja-JP" sz="2000" dirty="0" err="1"/>
              <a:t>d</a:t>
            </a:r>
            <a:r>
              <a:rPr lang="en-US" altLang="ja-JP" sz="2000" dirty="0" err="1" smtClean="0"/>
              <a:t>c_pos</a:t>
            </a:r>
            <a:r>
              <a:rPr lang="ja-JP" altLang="en-US" sz="2000" dirty="0" smtClean="0"/>
              <a:t>の数値データを</a:t>
            </a:r>
            <a:r>
              <a:rPr lang="en-US" altLang="ja-JP" sz="2000" dirty="0" smtClean="0"/>
              <a:t>1</a:t>
            </a:r>
            <a:r>
              <a:rPr lang="ja-JP" altLang="en-US" sz="2000" dirty="0" smtClean="0"/>
              <a:t>以上は</a:t>
            </a:r>
            <a:r>
              <a:rPr lang="en-US" altLang="ja-JP" sz="2000" dirty="0" smtClean="0"/>
              <a:t>1</a:t>
            </a:r>
            <a:r>
              <a:rPr lang="ja-JP" altLang="en-US" sz="2000" dirty="0" smtClean="0"/>
              <a:t>に変換、</a:t>
            </a:r>
            <a:r>
              <a:rPr lang="en-US" altLang="ja-JP" sz="2000" dirty="0" smtClean="0"/>
              <a:t>0</a:t>
            </a:r>
            <a:r>
              <a:rPr lang="ja-JP" altLang="en-US" sz="2000" dirty="0" smtClean="0"/>
              <a:t>は</a:t>
            </a:r>
            <a:r>
              <a:rPr lang="en-US" altLang="ja-JP" sz="2000" dirty="0" smtClean="0"/>
              <a:t>0</a:t>
            </a:r>
            <a:r>
              <a:rPr lang="ja-JP" altLang="en-US" sz="2000" dirty="0" smtClean="0"/>
              <a:t>のまま。これを論理値に変換。</a:t>
            </a:r>
            <a:r>
              <a:rPr lang="en-US" altLang="ja-JP" sz="2000" dirty="0" smtClean="0"/>
              <a:t>※R</a:t>
            </a:r>
            <a:r>
              <a:rPr lang="ja-JP" altLang="en-US" sz="2000" dirty="0" smtClean="0"/>
              <a:t>では縦方向のベクトルが横に並んでいるイメージ。</a:t>
            </a:r>
            <a:endParaRPr kumimoji="1" lang="en-US" altLang="ja-JP" sz="2000" dirty="0" smtClean="0"/>
          </a:p>
        </p:txBody>
      </p:sp>
      <p:sp>
        <p:nvSpPr>
          <p:cNvPr id="4" name="スライド番号プレースホルダー 3"/>
          <p:cNvSpPr>
            <a:spLocks noGrp="1"/>
          </p:cNvSpPr>
          <p:nvPr>
            <p:ph type="sldNum" sz="quarter" idx="12"/>
          </p:nvPr>
        </p:nvSpPr>
        <p:spPr/>
        <p:txBody>
          <a:bodyPr/>
          <a:lstStyle/>
          <a:p>
            <a:pPr>
              <a:defRPr/>
            </a:pPr>
            <a:fld id="{E8BD8FBC-4737-4833-B256-B31157D75CD1}" type="slidenum">
              <a:rPr lang="ja-JP" altLang="en-US" smtClean="0"/>
              <a:pPr>
                <a:defRPr/>
              </a:pPr>
              <a:t>32</a:t>
            </a:fld>
            <a:endParaRPr lang="ja-JP" altLang="en-US"/>
          </a:p>
        </p:txBody>
      </p:sp>
      <p:sp>
        <p:nvSpPr>
          <p:cNvPr id="6" name="角丸四角形 5"/>
          <p:cNvSpPr/>
          <p:nvPr/>
        </p:nvSpPr>
        <p:spPr>
          <a:xfrm>
            <a:off x="6546565" y="1268760"/>
            <a:ext cx="2232248" cy="648072"/>
          </a:xfrm>
          <a:prstGeom prst="round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ただ今</a:t>
            </a:r>
            <a:endParaRPr kumimoji="1" lang="en-US" altLang="ja-JP" dirty="0" smtClean="0">
              <a:solidFill>
                <a:schemeClr val="tx1"/>
              </a:solidFill>
            </a:endParaRPr>
          </a:p>
          <a:p>
            <a:pPr algn="ctr"/>
            <a:r>
              <a:rPr kumimoji="1" lang="ja-JP" altLang="en-US" dirty="0" smtClean="0">
                <a:solidFill>
                  <a:schemeClr val="tx1"/>
                </a:solidFill>
              </a:rPr>
              <a:t>「データ加工」中</a:t>
            </a:r>
            <a:endParaRPr kumimoji="1" lang="ja-JP" altLang="en-US" dirty="0">
              <a:solidFill>
                <a:schemeClr val="tx1"/>
              </a:solidFill>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427264"/>
            <a:ext cx="7484086" cy="1999654"/>
          </a:xfrm>
          <a:prstGeom prst="rect">
            <a:avLst/>
          </a:prstGeom>
          <a:noFill/>
          <a:ln w="38100">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2099678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dirty="0" smtClean="0"/>
              <a:t>今日のケース：「買い物</a:t>
            </a:r>
            <a:r>
              <a:rPr lang="ja-JP" altLang="en-US" sz="3200" dirty="0"/>
              <a:t>か</a:t>
            </a:r>
            <a:r>
              <a:rPr lang="ja-JP" altLang="en-US" sz="3200" dirty="0" smtClean="0"/>
              <a:t>ご」</a:t>
            </a:r>
            <a:r>
              <a:rPr kumimoji="1" lang="ja-JP" altLang="en-US" sz="3200" dirty="0" smtClean="0"/>
              <a:t>の中のこと</a:t>
            </a:r>
            <a:endParaRPr kumimoji="1" lang="ja-JP" altLang="en-US" sz="3200" dirty="0"/>
          </a:p>
        </p:txBody>
      </p:sp>
      <p:sp>
        <p:nvSpPr>
          <p:cNvPr id="3" name="コンテンツ プレースホルダー 2"/>
          <p:cNvSpPr>
            <a:spLocks noGrp="1"/>
          </p:cNvSpPr>
          <p:nvPr>
            <p:ph idx="1"/>
          </p:nvPr>
        </p:nvSpPr>
        <p:spPr/>
        <p:txBody>
          <a:bodyPr/>
          <a:lstStyle/>
          <a:p>
            <a:r>
              <a:rPr lang="ja-JP" altLang="en-US" dirty="0"/>
              <a:t>分析手法の</a:t>
            </a:r>
            <a:r>
              <a:rPr lang="ja-JP" altLang="en-US" dirty="0" smtClean="0"/>
              <a:t>検討</a:t>
            </a:r>
            <a:endParaRPr lang="en-US" altLang="ja-JP" dirty="0" smtClean="0"/>
          </a:p>
          <a:p>
            <a:pPr marL="0" indent="0">
              <a:buNone/>
            </a:pPr>
            <a:r>
              <a:rPr lang="ja-JP" altLang="en-US" sz="2400" dirty="0" smtClean="0"/>
              <a:t>　分析パッケージの導入</a:t>
            </a:r>
            <a:r>
              <a:rPr lang="ja-JP" altLang="en-US" sz="2400" dirty="0"/>
              <a:t>　</a:t>
            </a:r>
            <a:endParaRPr lang="en-US" altLang="ja-JP" sz="2400" dirty="0" smtClean="0"/>
          </a:p>
          <a:p>
            <a:pPr marL="0" indent="0">
              <a:buNone/>
            </a:pPr>
            <a:r>
              <a:rPr lang="ja-JP" altLang="en-US" sz="2400" dirty="0" smtClean="0"/>
              <a:t>　～</a:t>
            </a:r>
            <a:r>
              <a:rPr lang="en-US" altLang="ja-JP" sz="2400" dirty="0" smtClean="0"/>
              <a:t>R</a:t>
            </a:r>
            <a:r>
              <a:rPr lang="ja-JP" altLang="en-US" sz="2400" dirty="0" smtClean="0"/>
              <a:t>で分析</a:t>
            </a:r>
            <a:r>
              <a:rPr lang="en-US" altLang="ja-JP" sz="2400" dirty="0"/>
              <a:t>	</a:t>
            </a:r>
            <a:r>
              <a:rPr lang="en-US" altLang="ja-JP" sz="2400" dirty="0" smtClean="0"/>
              <a:t>	</a:t>
            </a:r>
            <a:r>
              <a:rPr lang="en-US" altLang="ja-JP" sz="2400" dirty="0" err="1" smtClean="0"/>
              <a:t>apriori</a:t>
            </a:r>
            <a:r>
              <a:rPr lang="en-US" altLang="ja-JP" sz="2400" dirty="0" smtClean="0"/>
              <a:t>()</a:t>
            </a:r>
            <a:r>
              <a:rPr lang="ja-JP" altLang="en-US" sz="2400" dirty="0" smtClean="0"/>
              <a:t>関数（</a:t>
            </a:r>
            <a:r>
              <a:rPr lang="en-US" altLang="ja-JP" sz="2400" dirty="0" err="1" smtClean="0"/>
              <a:t>arules</a:t>
            </a:r>
            <a:r>
              <a:rPr lang="ja-JP" altLang="en-US" sz="2400" dirty="0" smtClean="0"/>
              <a:t>パッケージ）</a:t>
            </a:r>
            <a:endParaRPr lang="en-US" altLang="ja-JP" sz="2400" dirty="0" smtClean="0"/>
          </a:p>
          <a:p>
            <a:pPr marL="0" indent="0">
              <a:buNone/>
            </a:pPr>
            <a:r>
              <a:rPr lang="ja-JP" altLang="en-US" sz="2400" dirty="0"/>
              <a:t>　</a:t>
            </a:r>
            <a:r>
              <a:rPr lang="en-US" altLang="ja-JP" sz="2400" dirty="0" err="1" smtClean="0"/>
              <a:t>arules</a:t>
            </a:r>
            <a:r>
              <a:rPr lang="ja-JP" altLang="en-US" sz="2000" dirty="0" smtClean="0"/>
              <a:t>パッケージ</a:t>
            </a:r>
            <a:r>
              <a:rPr lang="ja-JP" altLang="en-US" sz="2000" dirty="0"/>
              <a:t>のインストールと</a:t>
            </a:r>
            <a:r>
              <a:rPr lang="en-US" altLang="ja-JP" sz="2000" dirty="0"/>
              <a:t>R</a:t>
            </a:r>
            <a:r>
              <a:rPr lang="ja-JP" altLang="en-US" sz="2000" dirty="0" err="1"/>
              <a:t>への</a:t>
            </a:r>
            <a:r>
              <a:rPr lang="ja-JP" altLang="en-US" sz="2000" dirty="0"/>
              <a:t>ロード</a:t>
            </a:r>
            <a:endParaRPr lang="en-US" altLang="ja-JP" sz="2000" dirty="0"/>
          </a:p>
          <a:p>
            <a:pPr marL="0" indent="0">
              <a:buNone/>
            </a:pPr>
            <a:endParaRPr kumimoji="1" lang="en-US" altLang="ja-JP" sz="2400" dirty="0" smtClean="0"/>
          </a:p>
        </p:txBody>
      </p:sp>
      <p:sp>
        <p:nvSpPr>
          <p:cNvPr id="4" name="スライド番号プレースホルダー 3"/>
          <p:cNvSpPr>
            <a:spLocks noGrp="1"/>
          </p:cNvSpPr>
          <p:nvPr>
            <p:ph type="sldNum" sz="quarter" idx="12"/>
          </p:nvPr>
        </p:nvSpPr>
        <p:spPr/>
        <p:txBody>
          <a:bodyPr/>
          <a:lstStyle/>
          <a:p>
            <a:pPr>
              <a:defRPr/>
            </a:pPr>
            <a:fld id="{E8BD8FBC-4737-4833-B256-B31157D75CD1}" type="slidenum">
              <a:rPr lang="ja-JP" altLang="en-US" smtClean="0"/>
              <a:pPr>
                <a:defRPr/>
              </a:pPr>
              <a:t>33</a:t>
            </a:fld>
            <a:endParaRPr lang="ja-JP" alt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2996952"/>
            <a:ext cx="6458274" cy="3218853"/>
          </a:xfrm>
          <a:prstGeom prst="rect">
            <a:avLst/>
          </a:prstGeom>
          <a:noFill/>
          <a:ln w="38100">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6" name="角丸四角形 5"/>
          <p:cNvSpPr/>
          <p:nvPr/>
        </p:nvSpPr>
        <p:spPr>
          <a:xfrm>
            <a:off x="6546565" y="1268760"/>
            <a:ext cx="2232248" cy="648072"/>
          </a:xfrm>
          <a:prstGeom prst="round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ただ今</a:t>
            </a:r>
            <a:endParaRPr kumimoji="1" lang="en-US" altLang="ja-JP" dirty="0" smtClean="0">
              <a:solidFill>
                <a:schemeClr val="tx1"/>
              </a:solidFill>
            </a:endParaRPr>
          </a:p>
          <a:p>
            <a:pPr algn="ctr"/>
            <a:r>
              <a:rPr kumimoji="1" lang="ja-JP" altLang="en-US" dirty="0" smtClean="0">
                <a:solidFill>
                  <a:schemeClr val="tx1"/>
                </a:solidFill>
              </a:rPr>
              <a:t>「モデリング」中</a:t>
            </a:r>
            <a:endParaRPr kumimoji="1" lang="ja-JP" altLang="en-US" dirty="0">
              <a:solidFill>
                <a:schemeClr val="tx1"/>
              </a:solidFill>
            </a:endParaRPr>
          </a:p>
        </p:txBody>
      </p:sp>
    </p:spTree>
    <p:extLst>
      <p:ext uri="{BB962C8B-B14F-4D97-AF65-F5344CB8AC3E}">
        <p14:creationId xmlns:p14="http://schemas.microsoft.com/office/powerpoint/2010/main" val="14832811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dirty="0" smtClean="0"/>
              <a:t>今日のケース：「買い物</a:t>
            </a:r>
            <a:r>
              <a:rPr lang="ja-JP" altLang="en-US" sz="3200" dirty="0"/>
              <a:t>か</a:t>
            </a:r>
            <a:r>
              <a:rPr lang="ja-JP" altLang="en-US" sz="3200" dirty="0" smtClean="0"/>
              <a:t>ご」</a:t>
            </a:r>
            <a:r>
              <a:rPr kumimoji="1" lang="ja-JP" altLang="en-US" sz="3200" dirty="0" smtClean="0"/>
              <a:t>の中のこと</a:t>
            </a:r>
            <a:endParaRPr kumimoji="1" lang="ja-JP" altLang="en-US" sz="3200" dirty="0"/>
          </a:p>
        </p:txBody>
      </p:sp>
      <p:sp>
        <p:nvSpPr>
          <p:cNvPr id="3" name="コンテンツ プレースホルダー 2"/>
          <p:cNvSpPr>
            <a:spLocks noGrp="1"/>
          </p:cNvSpPr>
          <p:nvPr>
            <p:ph idx="1"/>
          </p:nvPr>
        </p:nvSpPr>
        <p:spPr/>
        <p:txBody>
          <a:bodyPr/>
          <a:lstStyle/>
          <a:p>
            <a:r>
              <a:rPr lang="ja-JP" altLang="en-US" dirty="0" smtClean="0"/>
              <a:t>分析</a:t>
            </a:r>
            <a:endParaRPr lang="en-US" altLang="ja-JP" dirty="0" smtClean="0"/>
          </a:p>
          <a:p>
            <a:pPr marL="0" indent="0">
              <a:buNone/>
            </a:pPr>
            <a:r>
              <a:rPr lang="ja-JP" altLang="en-US" sz="2400" dirty="0" smtClean="0"/>
              <a:t>　加工したデータを</a:t>
            </a:r>
            <a:r>
              <a:rPr lang="en-US" altLang="ja-JP" sz="2400" dirty="0" err="1" smtClean="0"/>
              <a:t>apriori</a:t>
            </a:r>
            <a:r>
              <a:rPr lang="ja-JP" altLang="en-US" sz="2400" dirty="0" smtClean="0"/>
              <a:t>で分析</a:t>
            </a:r>
            <a:endParaRPr lang="en-US" altLang="ja-JP" sz="2400" dirty="0" smtClean="0"/>
          </a:p>
          <a:p>
            <a:pPr marL="0" indent="0">
              <a:buNone/>
            </a:pPr>
            <a:r>
              <a:rPr lang="ja-JP" altLang="en-US" sz="2400" dirty="0"/>
              <a:t>　</a:t>
            </a:r>
            <a:r>
              <a:rPr lang="ja-JP" altLang="en-US" sz="2400" dirty="0" smtClean="0"/>
              <a:t>～</a:t>
            </a:r>
            <a:r>
              <a:rPr lang="en-US" altLang="ja-JP" sz="2400" dirty="0" smtClean="0"/>
              <a:t>R</a:t>
            </a:r>
            <a:r>
              <a:rPr lang="ja-JP" altLang="en-US" sz="2400" dirty="0" smtClean="0"/>
              <a:t>で分析</a:t>
            </a:r>
            <a:r>
              <a:rPr lang="en-US" altLang="ja-JP" sz="2400" dirty="0" smtClean="0"/>
              <a:t>		</a:t>
            </a:r>
            <a:r>
              <a:rPr lang="en-US" altLang="ja-JP" sz="2400" dirty="0" err="1" smtClean="0"/>
              <a:t>apriori</a:t>
            </a:r>
            <a:r>
              <a:rPr lang="en-US" altLang="ja-JP" sz="2400" dirty="0" smtClean="0"/>
              <a:t>()</a:t>
            </a:r>
            <a:r>
              <a:rPr lang="ja-JP" altLang="en-US" sz="2400" dirty="0" smtClean="0"/>
              <a:t>関数</a:t>
            </a:r>
            <a:endParaRPr lang="en-US" altLang="ja-JP" sz="2400" dirty="0" smtClean="0"/>
          </a:p>
          <a:p>
            <a:pPr marL="0" indent="0">
              <a:buNone/>
            </a:pPr>
            <a:r>
              <a:rPr lang="ja-JP" altLang="en-US" sz="2400" dirty="0"/>
              <a:t>　</a:t>
            </a:r>
            <a:r>
              <a:rPr lang="en-US" altLang="ja-JP" sz="2000" dirty="0" err="1" smtClean="0"/>
              <a:t>appriori</a:t>
            </a:r>
            <a:r>
              <a:rPr lang="en-US" altLang="ja-JP" sz="2000" dirty="0" smtClean="0"/>
              <a:t>()</a:t>
            </a:r>
            <a:r>
              <a:rPr lang="ja-JP" altLang="en-US" sz="2000" dirty="0" smtClean="0"/>
              <a:t>関数で分析</a:t>
            </a:r>
            <a:endParaRPr lang="en-US" altLang="ja-JP" sz="2000" dirty="0" smtClean="0"/>
          </a:p>
          <a:p>
            <a:pPr marL="0" indent="0">
              <a:buNone/>
            </a:pPr>
            <a:endParaRPr lang="en-US" altLang="ja-JP" dirty="0" smtClean="0"/>
          </a:p>
          <a:p>
            <a:pPr marL="0" indent="0">
              <a:buNone/>
            </a:pPr>
            <a:endParaRPr lang="en-US" altLang="ja-JP" dirty="0" smtClean="0"/>
          </a:p>
          <a:p>
            <a:pPr marL="0"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pPr>
              <a:defRPr/>
            </a:pPr>
            <a:fld id="{E8BD8FBC-4737-4833-B256-B31157D75CD1}" type="slidenum">
              <a:rPr lang="ja-JP" altLang="en-US" smtClean="0"/>
              <a:pPr>
                <a:defRPr/>
              </a:pPr>
              <a:t>34</a:t>
            </a:fld>
            <a:endParaRPr lang="ja-JP" altLang="en-US"/>
          </a:p>
        </p:txBody>
      </p:sp>
      <p:sp>
        <p:nvSpPr>
          <p:cNvPr id="6" name="角丸四角形 5"/>
          <p:cNvSpPr/>
          <p:nvPr/>
        </p:nvSpPr>
        <p:spPr>
          <a:xfrm>
            <a:off x="6546565" y="1268760"/>
            <a:ext cx="2232248" cy="648072"/>
          </a:xfrm>
          <a:prstGeom prst="round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ただ今</a:t>
            </a:r>
            <a:endParaRPr kumimoji="1" lang="en-US" altLang="ja-JP" dirty="0" smtClean="0">
              <a:solidFill>
                <a:schemeClr val="tx1"/>
              </a:solidFill>
            </a:endParaRPr>
          </a:p>
          <a:p>
            <a:pPr algn="ctr"/>
            <a:r>
              <a:rPr kumimoji="1" lang="ja-JP" altLang="en-US" dirty="0" smtClean="0">
                <a:solidFill>
                  <a:schemeClr val="tx1"/>
                </a:solidFill>
              </a:rPr>
              <a:t>「モデリング」中</a:t>
            </a:r>
            <a:endParaRPr kumimoji="1" lang="ja-JP" altLang="en-US" dirty="0">
              <a:solidFill>
                <a:schemeClr val="tx1"/>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7586" y="3212976"/>
            <a:ext cx="6572250" cy="2743200"/>
          </a:xfrm>
          <a:prstGeom prst="rect">
            <a:avLst/>
          </a:prstGeom>
          <a:noFill/>
          <a:ln w="38100">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8723284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dirty="0" smtClean="0"/>
              <a:t>今日のケース：「買い物</a:t>
            </a:r>
            <a:r>
              <a:rPr lang="ja-JP" altLang="en-US" sz="3200" dirty="0"/>
              <a:t>か</a:t>
            </a:r>
            <a:r>
              <a:rPr lang="ja-JP" altLang="en-US" sz="3200" dirty="0" smtClean="0"/>
              <a:t>ご」</a:t>
            </a:r>
            <a:r>
              <a:rPr kumimoji="1" lang="ja-JP" altLang="en-US" sz="3200" dirty="0" smtClean="0"/>
              <a:t>の中のこと</a:t>
            </a:r>
            <a:endParaRPr kumimoji="1" lang="ja-JP" altLang="en-US" sz="3200" dirty="0"/>
          </a:p>
        </p:txBody>
      </p:sp>
      <p:sp>
        <p:nvSpPr>
          <p:cNvPr id="3" name="コンテンツ プレースホルダー 2"/>
          <p:cNvSpPr>
            <a:spLocks noGrp="1"/>
          </p:cNvSpPr>
          <p:nvPr>
            <p:ph idx="1"/>
          </p:nvPr>
        </p:nvSpPr>
        <p:spPr/>
        <p:txBody>
          <a:bodyPr/>
          <a:lstStyle/>
          <a:p>
            <a:r>
              <a:rPr lang="ja-JP" altLang="en-US" dirty="0" smtClean="0"/>
              <a:t>結果の評価</a:t>
            </a:r>
            <a:endParaRPr lang="en-US" altLang="ja-JP" dirty="0" smtClean="0"/>
          </a:p>
          <a:p>
            <a:pPr marL="0" indent="0">
              <a:buNone/>
            </a:pPr>
            <a:r>
              <a:rPr lang="ja-JP" altLang="en-US" sz="2400" dirty="0"/>
              <a:t>　</a:t>
            </a:r>
            <a:r>
              <a:rPr lang="ja-JP" altLang="en-US" sz="2400" dirty="0" smtClean="0"/>
              <a:t>結果の評価</a:t>
            </a:r>
            <a:endParaRPr lang="en-US" altLang="ja-JP" sz="2400" dirty="0" smtClean="0"/>
          </a:p>
          <a:p>
            <a:pPr marL="0" indent="0">
              <a:buNone/>
            </a:pPr>
            <a:r>
              <a:rPr lang="ja-JP" altLang="en-US" sz="2400" dirty="0" smtClean="0"/>
              <a:t>　～</a:t>
            </a:r>
            <a:r>
              <a:rPr lang="en-US" altLang="ja-JP" sz="2400" dirty="0" smtClean="0"/>
              <a:t>R</a:t>
            </a:r>
            <a:r>
              <a:rPr lang="ja-JP" altLang="en-US" sz="2400" dirty="0" smtClean="0"/>
              <a:t>で結果を確認</a:t>
            </a:r>
            <a:r>
              <a:rPr lang="en-US" altLang="ja-JP" sz="2400" dirty="0" smtClean="0"/>
              <a:t>		inspect()</a:t>
            </a:r>
            <a:r>
              <a:rPr lang="ja-JP" altLang="en-US" sz="2400" dirty="0" smtClean="0"/>
              <a:t>関数</a:t>
            </a:r>
            <a:endParaRPr lang="en-US" altLang="ja-JP" sz="2400" dirty="0" smtClean="0"/>
          </a:p>
          <a:p>
            <a:pPr marL="0" indent="0">
              <a:buNone/>
            </a:pPr>
            <a:r>
              <a:rPr lang="ja-JP" altLang="en-US" sz="2000" dirty="0"/>
              <a:t>　</a:t>
            </a:r>
            <a:r>
              <a:rPr lang="en-US" altLang="ja-JP" sz="2000" dirty="0" smtClean="0"/>
              <a:t>inspect()</a:t>
            </a:r>
            <a:r>
              <a:rPr lang="ja-JP" altLang="en-US" sz="2000" dirty="0" smtClean="0"/>
              <a:t>関数で結果を</a:t>
            </a:r>
            <a:r>
              <a:rPr lang="ja-JP" altLang="en-US" sz="2000" dirty="0"/>
              <a:t>確認</a:t>
            </a:r>
            <a:endParaRPr lang="en-US" altLang="ja-JP" sz="2000" dirty="0"/>
          </a:p>
          <a:p>
            <a:endParaRPr lang="en-US" altLang="ja-JP" dirty="0" smtClean="0"/>
          </a:p>
          <a:p>
            <a:endParaRPr lang="en-US" altLang="ja-JP" dirty="0"/>
          </a:p>
          <a:p>
            <a:pPr marL="0" indent="0">
              <a:buNone/>
            </a:pPr>
            <a:endParaRPr lang="en-US" altLang="ja-JP" sz="2000" dirty="0" smtClean="0"/>
          </a:p>
          <a:p>
            <a:pPr marL="0" indent="0">
              <a:buNone/>
            </a:pPr>
            <a:r>
              <a:rPr lang="ja-JP" altLang="en-US" sz="2000" dirty="0" smtClean="0"/>
              <a:t>結果は「婦人服を買った人（</a:t>
            </a:r>
            <a:r>
              <a:rPr lang="en-US" altLang="ja-JP" sz="2000" dirty="0" smtClean="0"/>
              <a:t>lhs</a:t>
            </a:r>
            <a:r>
              <a:rPr lang="ja-JP" altLang="en-US" sz="2000" dirty="0" smtClean="0"/>
              <a:t>：条件部）は、化粧品も買う（</a:t>
            </a:r>
            <a:r>
              <a:rPr lang="en-US" altLang="ja-JP" sz="2000" dirty="0" err="1" smtClean="0"/>
              <a:t>Rhs</a:t>
            </a:r>
            <a:r>
              <a:rPr lang="ja-JP" altLang="en-US" sz="2000" dirty="0" smtClean="0"/>
              <a:t>：結論部）。」</a:t>
            </a:r>
            <a:endParaRPr lang="en-US" altLang="ja-JP" sz="2000" dirty="0" smtClean="0"/>
          </a:p>
          <a:p>
            <a:pPr marL="0" indent="0">
              <a:buNone/>
            </a:pPr>
            <a:r>
              <a:rPr lang="ja-JP" altLang="en-US" sz="2000" dirty="0" smtClean="0"/>
              <a:t>支持度（</a:t>
            </a:r>
            <a:r>
              <a:rPr lang="en-US" altLang="ja-JP" sz="2000" dirty="0" smtClean="0"/>
              <a:t>support</a:t>
            </a:r>
            <a:r>
              <a:rPr lang="ja-JP" altLang="en-US" sz="2000" dirty="0" smtClean="0"/>
              <a:t>）：全件のうち婦人服も化粧品も買う割合（</a:t>
            </a:r>
            <a:r>
              <a:rPr lang="en-US" altLang="ja-JP" sz="2000" dirty="0" smtClean="0"/>
              <a:t>77%</a:t>
            </a:r>
            <a:r>
              <a:rPr lang="ja-JP" altLang="en-US" sz="2000" dirty="0" smtClean="0"/>
              <a:t>）</a:t>
            </a:r>
            <a:endParaRPr lang="en-US" altLang="ja-JP" sz="2000" dirty="0" smtClean="0"/>
          </a:p>
          <a:p>
            <a:pPr marL="0" indent="0">
              <a:buNone/>
            </a:pPr>
            <a:r>
              <a:rPr lang="ja-JP" altLang="en-US" sz="2000" dirty="0" smtClean="0"/>
              <a:t>確信度（</a:t>
            </a:r>
            <a:r>
              <a:rPr lang="en-US" altLang="ja-JP" sz="2000" dirty="0" smtClean="0"/>
              <a:t>confidence</a:t>
            </a:r>
            <a:r>
              <a:rPr lang="ja-JP" altLang="en-US" sz="2000" dirty="0" smtClean="0"/>
              <a:t>）：婦人服を買った中で、化粧品を買う件数の確率（</a:t>
            </a:r>
            <a:r>
              <a:rPr lang="en-US" altLang="ja-JP" sz="2000" dirty="0" smtClean="0"/>
              <a:t>89%</a:t>
            </a:r>
            <a:r>
              <a:rPr lang="ja-JP" altLang="en-US" sz="2000" dirty="0" smtClean="0"/>
              <a:t>）</a:t>
            </a:r>
            <a:endParaRPr lang="en-US" altLang="ja-JP" sz="2000" dirty="0" smtClean="0"/>
          </a:p>
          <a:p>
            <a:pPr marL="0" indent="0">
              <a:buNone/>
            </a:pPr>
            <a:r>
              <a:rPr lang="ja-JP" altLang="en-US" sz="2000" dirty="0" smtClean="0"/>
              <a:t>リフト（</a:t>
            </a:r>
            <a:r>
              <a:rPr lang="en-US" altLang="ja-JP" sz="2000" dirty="0" smtClean="0"/>
              <a:t>lift</a:t>
            </a:r>
            <a:r>
              <a:rPr lang="ja-JP" altLang="en-US" sz="2000" dirty="0" smtClean="0"/>
              <a:t>）：ルールの質を見る指標。</a:t>
            </a:r>
            <a:r>
              <a:rPr lang="en-US" altLang="ja-JP" sz="2000" dirty="0" smtClean="0"/>
              <a:t>1</a:t>
            </a:r>
            <a:r>
              <a:rPr lang="ja-JP" altLang="en-US" sz="2000" dirty="0" smtClean="0"/>
              <a:t>以上であれば、確からしい、と判断します。（</a:t>
            </a:r>
            <a:r>
              <a:rPr lang="en-US" altLang="ja-JP" sz="2000" dirty="0" smtClean="0"/>
              <a:t>1.009985</a:t>
            </a:r>
            <a:r>
              <a:rPr lang="ja-JP" altLang="en-US" sz="2000" dirty="0" smtClean="0"/>
              <a:t>）</a:t>
            </a:r>
            <a:endParaRPr lang="en-US" altLang="ja-JP" sz="2000" dirty="0" smtClean="0"/>
          </a:p>
        </p:txBody>
      </p:sp>
      <p:sp>
        <p:nvSpPr>
          <p:cNvPr id="4" name="スライド番号プレースホルダー 3"/>
          <p:cNvSpPr>
            <a:spLocks noGrp="1"/>
          </p:cNvSpPr>
          <p:nvPr>
            <p:ph type="sldNum" sz="quarter" idx="12"/>
          </p:nvPr>
        </p:nvSpPr>
        <p:spPr/>
        <p:txBody>
          <a:bodyPr/>
          <a:lstStyle/>
          <a:p>
            <a:pPr>
              <a:defRPr/>
            </a:pPr>
            <a:fld id="{E8BD8FBC-4737-4833-B256-B31157D75CD1}" type="slidenum">
              <a:rPr lang="ja-JP" altLang="en-US" smtClean="0"/>
              <a:pPr>
                <a:defRPr/>
              </a:pPr>
              <a:t>35</a:t>
            </a:fld>
            <a:endParaRPr lang="ja-JP" altLang="en-US"/>
          </a:p>
        </p:txBody>
      </p:sp>
      <p:sp>
        <p:nvSpPr>
          <p:cNvPr id="6" name="角丸四角形 5"/>
          <p:cNvSpPr/>
          <p:nvPr/>
        </p:nvSpPr>
        <p:spPr>
          <a:xfrm>
            <a:off x="6546565" y="1268760"/>
            <a:ext cx="2232248" cy="648072"/>
          </a:xfrm>
          <a:prstGeom prst="round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ただ今</a:t>
            </a:r>
            <a:endParaRPr kumimoji="1" lang="en-US" altLang="ja-JP" dirty="0" smtClean="0">
              <a:solidFill>
                <a:schemeClr val="tx1"/>
              </a:solidFill>
            </a:endParaRPr>
          </a:p>
          <a:p>
            <a:pPr algn="ctr"/>
            <a:r>
              <a:rPr kumimoji="1" lang="ja-JP" altLang="en-US" dirty="0" smtClean="0">
                <a:solidFill>
                  <a:schemeClr val="tx1"/>
                </a:solidFill>
              </a:rPr>
              <a:t>「</a:t>
            </a:r>
            <a:r>
              <a:rPr lang="ja-JP" altLang="en-US" dirty="0">
                <a:solidFill>
                  <a:schemeClr val="tx1"/>
                </a:solidFill>
              </a:rPr>
              <a:t>評価</a:t>
            </a:r>
            <a:r>
              <a:rPr kumimoji="1" lang="ja-JP" altLang="en-US" dirty="0" smtClean="0">
                <a:solidFill>
                  <a:schemeClr val="tx1"/>
                </a:solidFill>
              </a:rPr>
              <a:t>」中</a:t>
            </a:r>
            <a:endParaRPr kumimoji="1" lang="ja-JP" altLang="en-US" dirty="0">
              <a:solidFill>
                <a:schemeClr val="tx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996952"/>
            <a:ext cx="7200800" cy="1417658"/>
          </a:xfrm>
          <a:prstGeom prst="rect">
            <a:avLst/>
          </a:prstGeom>
          <a:noFill/>
          <a:ln w="38100">
            <a:solidFill>
              <a:schemeClr val="bg1">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8723284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dirty="0" smtClean="0"/>
              <a:t>今日のケース：「買い物</a:t>
            </a:r>
            <a:r>
              <a:rPr lang="ja-JP" altLang="en-US" sz="3200" dirty="0"/>
              <a:t>か</a:t>
            </a:r>
            <a:r>
              <a:rPr lang="ja-JP" altLang="en-US" sz="3200" dirty="0" smtClean="0"/>
              <a:t>ご」</a:t>
            </a:r>
            <a:r>
              <a:rPr kumimoji="1" lang="ja-JP" altLang="en-US" sz="3200" dirty="0" smtClean="0"/>
              <a:t>の中のこと</a:t>
            </a:r>
            <a:endParaRPr kumimoji="1" lang="ja-JP" altLang="en-US" sz="3200" dirty="0"/>
          </a:p>
        </p:txBody>
      </p:sp>
      <p:sp>
        <p:nvSpPr>
          <p:cNvPr id="3" name="コンテンツ プレースホルダー 2"/>
          <p:cNvSpPr>
            <a:spLocks noGrp="1"/>
          </p:cNvSpPr>
          <p:nvPr>
            <p:ph idx="1"/>
          </p:nvPr>
        </p:nvSpPr>
        <p:spPr/>
        <p:txBody>
          <a:bodyPr/>
          <a:lstStyle/>
          <a:p>
            <a:r>
              <a:rPr lang="ja-JP" altLang="en-US" dirty="0"/>
              <a:t>山口さん</a:t>
            </a:r>
            <a:r>
              <a:rPr lang="ja-JP" altLang="en-US" dirty="0" smtClean="0"/>
              <a:t>に報告</a:t>
            </a:r>
            <a:endParaRPr lang="en-US" altLang="ja-JP" dirty="0" smtClean="0"/>
          </a:p>
          <a:p>
            <a:endParaRPr lang="en-US" altLang="ja-JP" dirty="0"/>
          </a:p>
          <a:p>
            <a:pPr marL="0" indent="0">
              <a:buNone/>
            </a:pPr>
            <a:r>
              <a:rPr lang="ja-JP" altLang="en-US" sz="2000" dirty="0" smtClean="0"/>
              <a:t>「いわるゆ「併売分析」を行ったところ、婦人服を買った人の</a:t>
            </a:r>
            <a:r>
              <a:rPr lang="en-US" altLang="ja-JP" sz="2000" dirty="0" smtClean="0"/>
              <a:t>89%</a:t>
            </a:r>
            <a:r>
              <a:rPr lang="ja-JP" altLang="en-US" sz="2000" dirty="0" smtClean="0"/>
              <a:t>が化粧品を買っています。また全体において両方買っている割合は</a:t>
            </a:r>
            <a:r>
              <a:rPr lang="en-US" altLang="ja-JP" sz="2000" dirty="0" smtClean="0"/>
              <a:t>77%</a:t>
            </a:r>
            <a:r>
              <a:rPr lang="ja-JP" altLang="en-US" sz="2000" dirty="0" err="1" smtClean="0"/>
              <a:t>にも</a:t>
            </a:r>
            <a:r>
              <a:rPr lang="ja-JP" altLang="en-US" sz="2000" dirty="0" smtClean="0"/>
              <a:t>上っています。</a:t>
            </a:r>
            <a:endParaRPr lang="en-US" altLang="ja-JP" sz="2000" dirty="0" smtClean="0"/>
          </a:p>
          <a:p>
            <a:pPr marL="0" indent="0">
              <a:buNone/>
            </a:pPr>
            <a:endParaRPr lang="en-US" altLang="ja-JP" sz="2000" dirty="0" smtClean="0"/>
          </a:p>
          <a:p>
            <a:pPr marL="0" indent="0">
              <a:buNone/>
            </a:pPr>
            <a:r>
              <a:rPr lang="ja-JP" altLang="en-US" sz="2000" dirty="0" smtClean="0"/>
              <a:t>御社にとっても、この顧客層は貴社の大票田であり、またぜひとも掘り起こすべきマーケットだと思います。</a:t>
            </a:r>
            <a:endParaRPr lang="en-US" altLang="ja-JP" sz="2000" dirty="0"/>
          </a:p>
          <a:p>
            <a:pPr marL="0" indent="0">
              <a:buNone/>
            </a:pPr>
            <a:endParaRPr lang="en-US" altLang="ja-JP" sz="2000" dirty="0"/>
          </a:p>
          <a:p>
            <a:pPr marL="0" indent="0">
              <a:buNone/>
            </a:pPr>
            <a:r>
              <a:rPr lang="ja-JP" altLang="en-US" sz="2000" dirty="0" smtClean="0"/>
              <a:t>過去の婦人服購入者に対して、化粧品の</a:t>
            </a:r>
            <a:r>
              <a:rPr lang="en-US" altLang="ja-JP" sz="2000" dirty="0" smtClean="0"/>
              <a:t>DM</a:t>
            </a:r>
            <a:r>
              <a:rPr lang="ja-JP" altLang="en-US" sz="2000" dirty="0" err="1" smtClean="0"/>
              <a:t>、</a:t>
            </a:r>
            <a:r>
              <a:rPr lang="ja-JP" altLang="en-US" sz="2000" dirty="0"/>
              <a:t>また</a:t>
            </a:r>
            <a:r>
              <a:rPr lang="ja-JP" altLang="en-US" sz="2000" dirty="0" smtClean="0"/>
              <a:t>は外商時にお勧めすることで、ヒット率が上がるのではないでしょうか？」</a:t>
            </a:r>
            <a:endParaRPr lang="en-US" altLang="ja-JP" sz="2000" dirty="0" smtClean="0"/>
          </a:p>
          <a:p>
            <a:pPr marL="0"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pPr>
              <a:defRPr/>
            </a:pPr>
            <a:fld id="{E8BD8FBC-4737-4833-B256-B31157D75CD1}" type="slidenum">
              <a:rPr lang="ja-JP" altLang="en-US" smtClean="0"/>
              <a:pPr>
                <a:defRPr/>
              </a:pPr>
              <a:t>36</a:t>
            </a:fld>
            <a:endParaRPr lang="ja-JP" altLang="en-US"/>
          </a:p>
        </p:txBody>
      </p:sp>
      <p:sp>
        <p:nvSpPr>
          <p:cNvPr id="5" name="角丸四角形 4"/>
          <p:cNvSpPr/>
          <p:nvPr/>
        </p:nvSpPr>
        <p:spPr>
          <a:xfrm>
            <a:off x="6546565" y="1268760"/>
            <a:ext cx="2232248" cy="648072"/>
          </a:xfrm>
          <a:prstGeom prst="round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ただ今</a:t>
            </a:r>
            <a:endParaRPr kumimoji="1" lang="en-US" altLang="ja-JP" dirty="0" smtClean="0">
              <a:solidFill>
                <a:schemeClr val="tx1"/>
              </a:solidFill>
            </a:endParaRPr>
          </a:p>
          <a:p>
            <a:pPr algn="ctr"/>
            <a:r>
              <a:rPr kumimoji="1" lang="ja-JP" altLang="en-US" dirty="0" smtClean="0">
                <a:solidFill>
                  <a:schemeClr val="tx1"/>
                </a:solidFill>
              </a:rPr>
              <a:t>「</a:t>
            </a:r>
            <a:r>
              <a:rPr lang="ja-JP" altLang="en-US" dirty="0">
                <a:solidFill>
                  <a:schemeClr val="tx1"/>
                </a:solidFill>
              </a:rPr>
              <a:t>展開</a:t>
            </a:r>
            <a:r>
              <a:rPr kumimoji="1" lang="ja-JP" altLang="en-US" dirty="0" smtClean="0">
                <a:solidFill>
                  <a:schemeClr val="tx1"/>
                </a:solidFill>
              </a:rPr>
              <a:t>」中</a:t>
            </a:r>
            <a:endParaRPr kumimoji="1" lang="ja-JP" altLang="en-US" dirty="0">
              <a:solidFill>
                <a:schemeClr val="tx1"/>
              </a:solidFill>
            </a:endParaRPr>
          </a:p>
        </p:txBody>
      </p:sp>
    </p:spTree>
    <p:extLst>
      <p:ext uri="{BB962C8B-B14F-4D97-AF65-F5344CB8AC3E}">
        <p14:creationId xmlns:p14="http://schemas.microsoft.com/office/powerpoint/2010/main" val="28723284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200" dirty="0" smtClean="0"/>
              <a:t>今日のケース：「買い物</a:t>
            </a:r>
            <a:r>
              <a:rPr lang="ja-JP" altLang="en-US" sz="3200" dirty="0"/>
              <a:t>か</a:t>
            </a:r>
            <a:r>
              <a:rPr lang="ja-JP" altLang="en-US" sz="3200" dirty="0" smtClean="0"/>
              <a:t>ご」</a:t>
            </a:r>
            <a:r>
              <a:rPr kumimoji="1" lang="ja-JP" altLang="en-US" sz="3200" dirty="0" smtClean="0"/>
              <a:t>の中のこと</a:t>
            </a:r>
            <a:endParaRPr kumimoji="1" lang="ja-JP" altLang="en-US" sz="3200" dirty="0"/>
          </a:p>
        </p:txBody>
      </p:sp>
      <p:sp>
        <p:nvSpPr>
          <p:cNvPr id="3" name="コンテンツ プレースホルダー 2"/>
          <p:cNvSpPr>
            <a:spLocks noGrp="1"/>
          </p:cNvSpPr>
          <p:nvPr>
            <p:ph idx="1"/>
          </p:nvPr>
        </p:nvSpPr>
        <p:spPr/>
        <p:txBody>
          <a:bodyPr/>
          <a:lstStyle/>
          <a:p>
            <a:r>
              <a:rPr lang="ja-JP" altLang="en-US" dirty="0" smtClean="0"/>
              <a:t>反省</a:t>
            </a:r>
            <a:endParaRPr lang="en-US" altLang="ja-JP" dirty="0" smtClean="0"/>
          </a:p>
          <a:p>
            <a:pPr marL="0" indent="0">
              <a:buNone/>
            </a:pPr>
            <a:r>
              <a:rPr lang="ja-JP" altLang="en-US" sz="2400" dirty="0"/>
              <a:t>　</a:t>
            </a:r>
            <a:r>
              <a:rPr lang="ja-JP" altLang="en-US" sz="2400" dirty="0" smtClean="0"/>
              <a:t>～アドバイザーとしての反省</a:t>
            </a:r>
            <a:endParaRPr lang="en-US" altLang="ja-JP" sz="2400" dirty="0" smtClean="0"/>
          </a:p>
          <a:p>
            <a:pPr marL="0" indent="0">
              <a:buNone/>
            </a:pPr>
            <a:endParaRPr lang="en-US" altLang="ja-JP" sz="2400" dirty="0" smtClean="0"/>
          </a:p>
          <a:p>
            <a:pPr marL="0" indent="0">
              <a:buNone/>
            </a:pPr>
            <a:r>
              <a:rPr lang="ja-JP" altLang="en-US" sz="2400" dirty="0" smtClean="0"/>
              <a:t>・今回は時間がないため、大分類で分析をおこなった。</a:t>
            </a:r>
            <a:endParaRPr lang="en-US" altLang="ja-JP" sz="2400" dirty="0" smtClean="0"/>
          </a:p>
          <a:p>
            <a:pPr marL="0" indent="0">
              <a:buNone/>
            </a:pPr>
            <a:r>
              <a:rPr lang="ja-JP" altLang="en-US" sz="2400" dirty="0" smtClean="0"/>
              <a:t>　＜－本当は、製品ごとでやるべきでは？</a:t>
            </a:r>
            <a:endParaRPr lang="en-US" altLang="ja-JP" sz="2400" dirty="0" smtClean="0"/>
          </a:p>
          <a:p>
            <a:pPr marL="0" indent="0">
              <a:buNone/>
            </a:pPr>
            <a:r>
              <a:rPr lang="ja-JP" altLang="en-US" sz="2400" dirty="0" smtClean="0"/>
              <a:t>・対象となる顧客のリスト作りまでやってあげればよかった。</a:t>
            </a:r>
            <a:endParaRPr lang="en-US" altLang="ja-JP" sz="2400" dirty="0" smtClean="0"/>
          </a:p>
          <a:p>
            <a:pPr marL="0" indent="0">
              <a:buNone/>
            </a:pPr>
            <a:r>
              <a:rPr lang="ja-JP" altLang="en-US" sz="2400" dirty="0"/>
              <a:t>　</a:t>
            </a:r>
            <a:r>
              <a:rPr lang="ja-JP" altLang="en-US" sz="2400" dirty="0" smtClean="0"/>
              <a:t>＜－どこまでやるとユーザーが結果を活用できるのかを検討すべきでは？</a:t>
            </a:r>
            <a:endParaRPr lang="en-US" altLang="ja-JP" sz="2400" dirty="0" smtClean="0"/>
          </a:p>
          <a:p>
            <a:pPr marL="0" indent="0">
              <a:buNone/>
            </a:pPr>
            <a:endParaRPr lang="en-US" altLang="ja-JP" sz="2400" dirty="0" smtClean="0"/>
          </a:p>
          <a:p>
            <a:pPr marL="0" indent="0">
              <a:buNone/>
            </a:pPr>
            <a:r>
              <a:rPr lang="ja-JP" altLang="en-US" sz="2400" dirty="0" smtClean="0"/>
              <a:t>・・・次につながる反省を日々繰り返しています。</a:t>
            </a:r>
            <a:endParaRPr lang="en-US" altLang="ja-JP" sz="2400" dirty="0" smtClean="0"/>
          </a:p>
          <a:p>
            <a:pPr marL="0" indent="0">
              <a:buNone/>
            </a:pPr>
            <a:endParaRPr lang="en-US" altLang="ja-JP" dirty="0" smtClean="0"/>
          </a:p>
          <a:p>
            <a:endParaRPr lang="en-US" altLang="ja-JP" dirty="0"/>
          </a:p>
          <a:p>
            <a:pPr marL="0" indent="0">
              <a:buNone/>
            </a:pPr>
            <a:endParaRPr lang="en-US" altLang="ja-JP" dirty="0" smtClean="0"/>
          </a:p>
          <a:p>
            <a:pPr marL="0"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pPr>
              <a:defRPr/>
            </a:pPr>
            <a:fld id="{E8BD8FBC-4737-4833-B256-B31157D75CD1}" type="slidenum">
              <a:rPr lang="ja-JP" altLang="en-US" smtClean="0"/>
              <a:pPr>
                <a:defRPr/>
              </a:pPr>
              <a:t>37</a:t>
            </a:fld>
            <a:endParaRPr lang="ja-JP" altLang="en-US"/>
          </a:p>
        </p:txBody>
      </p:sp>
      <p:sp>
        <p:nvSpPr>
          <p:cNvPr id="5" name="角丸四角形 4"/>
          <p:cNvSpPr/>
          <p:nvPr/>
        </p:nvSpPr>
        <p:spPr>
          <a:xfrm>
            <a:off x="6546565" y="1268760"/>
            <a:ext cx="2232248" cy="648072"/>
          </a:xfrm>
          <a:prstGeom prst="roundRect">
            <a:avLst/>
          </a:pr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ただ今</a:t>
            </a:r>
            <a:endParaRPr kumimoji="1" lang="en-US" altLang="ja-JP" dirty="0" smtClean="0">
              <a:solidFill>
                <a:schemeClr val="tx1"/>
              </a:solidFill>
            </a:endParaRPr>
          </a:p>
          <a:p>
            <a:pPr algn="ctr"/>
            <a:r>
              <a:rPr kumimoji="1" lang="ja-JP" altLang="en-US" dirty="0" smtClean="0">
                <a:solidFill>
                  <a:schemeClr val="tx1"/>
                </a:solidFill>
              </a:rPr>
              <a:t>全体「</a:t>
            </a:r>
            <a:r>
              <a:rPr lang="ja-JP" altLang="en-US" dirty="0">
                <a:solidFill>
                  <a:schemeClr val="tx1"/>
                </a:solidFill>
              </a:rPr>
              <a:t>評価</a:t>
            </a:r>
            <a:r>
              <a:rPr kumimoji="1" lang="ja-JP" altLang="en-US" dirty="0" smtClean="0">
                <a:solidFill>
                  <a:schemeClr val="tx1"/>
                </a:solidFill>
              </a:rPr>
              <a:t>」中</a:t>
            </a:r>
            <a:endParaRPr kumimoji="1" lang="ja-JP" altLang="en-US" dirty="0">
              <a:solidFill>
                <a:schemeClr val="tx1"/>
              </a:solidFill>
            </a:endParaRPr>
          </a:p>
        </p:txBody>
      </p:sp>
    </p:spTree>
    <p:extLst>
      <p:ext uri="{BB962C8B-B14F-4D97-AF65-F5344CB8AC3E}">
        <p14:creationId xmlns:p14="http://schemas.microsoft.com/office/powerpoint/2010/main" val="28723284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a:t>
            </a:r>
            <a:endParaRPr kumimoji="1" lang="ja-JP" altLang="en-US" dirty="0"/>
          </a:p>
        </p:txBody>
      </p:sp>
      <p:sp>
        <p:nvSpPr>
          <p:cNvPr id="4" name="スライド番号プレースホルダー 3"/>
          <p:cNvSpPr>
            <a:spLocks noGrp="1"/>
          </p:cNvSpPr>
          <p:nvPr>
            <p:ph type="sldNum" sz="quarter" idx="12"/>
          </p:nvPr>
        </p:nvSpPr>
        <p:spPr/>
        <p:txBody>
          <a:bodyPr/>
          <a:lstStyle/>
          <a:p>
            <a:pPr>
              <a:defRPr/>
            </a:pPr>
            <a:fld id="{81D457D1-513B-451F-BBFD-518BB8955DB4}" type="slidenum">
              <a:rPr lang="ja-JP" altLang="en-US" smtClean="0"/>
              <a:pPr>
                <a:defRPr/>
              </a:pPr>
              <a:t>38</a:t>
            </a:fld>
            <a:endParaRPr lang="ja-JP" altLang="en-US"/>
          </a:p>
        </p:txBody>
      </p:sp>
    </p:spTree>
    <p:extLst>
      <p:ext uri="{BB962C8B-B14F-4D97-AF65-F5344CB8AC3E}">
        <p14:creationId xmlns:p14="http://schemas.microsoft.com/office/powerpoint/2010/main" val="38458708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はじめに：</a:t>
            </a:r>
            <a:r>
              <a:rPr lang="en-US" altLang="ja-JP" dirty="0"/>
              <a:t/>
            </a:r>
            <a:br>
              <a:rPr lang="en-US" altLang="ja-JP" dirty="0"/>
            </a:br>
            <a:r>
              <a:rPr lang="ja-JP" altLang="en-US" dirty="0" smtClean="0"/>
              <a:t>ビッグデータ</a:t>
            </a:r>
            <a:r>
              <a:rPr lang="ja-JP" altLang="en-US" dirty="0"/>
              <a:t>時代における</a:t>
            </a:r>
            <a:r>
              <a:rPr lang="en-US" altLang="ja-JP" dirty="0"/>
              <a:t>R</a:t>
            </a:r>
            <a:br>
              <a:rPr lang="en-US" altLang="ja-JP" dirty="0"/>
            </a:br>
            <a:endParaRPr kumimoji="1" lang="ja-JP" altLang="en-US" dirty="0"/>
          </a:p>
        </p:txBody>
      </p:sp>
      <p:sp>
        <p:nvSpPr>
          <p:cNvPr id="4" name="スライド番号プレースホルダー 3"/>
          <p:cNvSpPr>
            <a:spLocks noGrp="1"/>
          </p:cNvSpPr>
          <p:nvPr>
            <p:ph type="sldNum" sz="quarter" idx="12"/>
          </p:nvPr>
        </p:nvSpPr>
        <p:spPr/>
        <p:txBody>
          <a:bodyPr/>
          <a:lstStyle/>
          <a:p>
            <a:pPr>
              <a:defRPr/>
            </a:pPr>
            <a:fld id="{81D457D1-513B-451F-BBFD-518BB8955DB4}" type="slidenum">
              <a:rPr lang="ja-JP" altLang="en-US" smtClean="0"/>
              <a:pPr>
                <a:defRPr/>
              </a:pPr>
              <a:t>3</a:t>
            </a:fld>
            <a:endParaRPr lang="ja-JP" altLang="en-US"/>
          </a:p>
        </p:txBody>
      </p:sp>
    </p:spTree>
    <p:extLst>
      <p:ext uri="{BB962C8B-B14F-4D97-AF65-F5344CB8AC3E}">
        <p14:creationId xmlns:p14="http://schemas.microsoft.com/office/powerpoint/2010/main" val="14458791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Appendix</a:t>
            </a:r>
            <a:r>
              <a:rPr kumimoji="1" lang="ja-JP" altLang="en-US" dirty="0" smtClean="0"/>
              <a:t>：他のツールでの結果</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en-US" altLang="ja-JP" sz="2400" dirty="0" smtClean="0"/>
              <a:t>SPSS MODELER </a:t>
            </a:r>
            <a:r>
              <a:rPr kumimoji="1" lang="ja-JP" altLang="en-US" sz="2400" dirty="0" err="1" smtClean="0"/>
              <a:t>での</a:t>
            </a:r>
            <a:r>
              <a:rPr kumimoji="1" lang="ja-JP" altLang="en-US" sz="2400" dirty="0" smtClean="0"/>
              <a:t>分析結果　←　</a:t>
            </a:r>
            <a:r>
              <a:rPr kumimoji="1" lang="en-US" altLang="ja-JP" sz="2400" dirty="0" smtClean="0"/>
              <a:t>1</a:t>
            </a:r>
            <a:r>
              <a:rPr kumimoji="1" lang="ja-JP" altLang="en-US" sz="2400" dirty="0" smtClean="0"/>
              <a:t>本</a:t>
            </a:r>
            <a:r>
              <a:rPr kumimoji="1" lang="en-US" altLang="ja-JP" sz="2400" dirty="0" smtClean="0"/>
              <a:t>300</a:t>
            </a:r>
            <a:r>
              <a:rPr kumimoji="1" lang="ja-JP" altLang="en-US" sz="2400" dirty="0" smtClean="0"/>
              <a:t>万円～</a:t>
            </a:r>
            <a:endParaRPr kumimoji="1" lang="ja-JP" altLang="en-US" sz="2400" dirty="0"/>
          </a:p>
        </p:txBody>
      </p:sp>
      <p:sp>
        <p:nvSpPr>
          <p:cNvPr id="4" name="スライド番号プレースホルダー 3"/>
          <p:cNvSpPr>
            <a:spLocks noGrp="1"/>
          </p:cNvSpPr>
          <p:nvPr>
            <p:ph type="sldNum" sz="quarter" idx="12"/>
          </p:nvPr>
        </p:nvSpPr>
        <p:spPr/>
        <p:txBody>
          <a:bodyPr/>
          <a:lstStyle/>
          <a:p>
            <a:pPr>
              <a:defRPr/>
            </a:pPr>
            <a:fld id="{E8BD8FBC-4737-4833-B256-B31157D75CD1}" type="slidenum">
              <a:rPr lang="ja-JP" altLang="en-US" smtClean="0"/>
              <a:pPr>
                <a:defRPr/>
              </a:pPr>
              <a:t>39</a:t>
            </a:fld>
            <a:endParaRPr lang="ja-JP" alt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56792"/>
            <a:ext cx="8650759" cy="4707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99828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講義のおわり</a:t>
            </a:r>
            <a:r>
              <a:rPr lang="ja-JP" altLang="en-US" dirty="0"/>
              <a:t>に</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800" dirty="0" smtClean="0"/>
              <a:t>取り扱いテーマについて</a:t>
            </a:r>
            <a:endParaRPr kumimoji="1" lang="en-US" altLang="ja-JP" sz="2800" dirty="0" smtClean="0"/>
          </a:p>
          <a:p>
            <a:pPr marL="0" indent="0">
              <a:buNone/>
            </a:pPr>
            <a:r>
              <a:rPr kumimoji="1" lang="ja-JP" altLang="en-US" sz="2400" dirty="0" smtClean="0"/>
              <a:t>本日の講義では、統計解析というよりもパターン認識・機械学習</a:t>
            </a:r>
            <a:r>
              <a:rPr lang="ja-JP" altLang="en-US" sz="2400" dirty="0"/>
              <a:t>を</a:t>
            </a:r>
            <a:r>
              <a:rPr kumimoji="1" lang="ja-JP" altLang="en-US" sz="2400" dirty="0" smtClean="0"/>
              <a:t>メインで取り上げました。</a:t>
            </a:r>
            <a:r>
              <a:rPr lang="ja-JP" altLang="en-US" sz="2400" dirty="0" smtClean="0"/>
              <a:t>コンピュータで処理をさせることのメリットがより発揮される例だと思います。</a:t>
            </a:r>
            <a:endParaRPr lang="en-US" altLang="ja-JP" sz="2400" dirty="0" smtClean="0"/>
          </a:p>
          <a:p>
            <a:pPr marL="0" indent="0">
              <a:buNone/>
            </a:pPr>
            <a:endParaRPr lang="en-US" altLang="ja-JP" sz="2400" dirty="0" smtClean="0"/>
          </a:p>
          <a:p>
            <a:r>
              <a:rPr lang="ja-JP" altLang="en-US" sz="2800" dirty="0" smtClean="0"/>
              <a:t>別の見方から</a:t>
            </a:r>
            <a:endParaRPr lang="en-US" altLang="ja-JP" sz="2800" dirty="0" smtClean="0"/>
          </a:p>
          <a:p>
            <a:pPr marL="0" indent="0">
              <a:buNone/>
            </a:pPr>
            <a:r>
              <a:rPr lang="en-US" altLang="ja-JP" sz="2400" dirty="0" smtClean="0"/>
              <a:t>R</a:t>
            </a:r>
            <a:r>
              <a:rPr lang="ja-JP" altLang="en-US" sz="2400" dirty="0" smtClean="0"/>
              <a:t>は分析ロジックを実装するために非常に使いやすい記述・実証ツールです。作業の記録を残しながら、試行錯誤をすることができます。</a:t>
            </a:r>
            <a:endParaRPr lang="en-US" altLang="ja-JP" sz="2400" dirty="0" smtClean="0"/>
          </a:p>
          <a:p>
            <a:endParaRPr lang="en-US" altLang="ja-JP" sz="2400" dirty="0"/>
          </a:p>
          <a:p>
            <a:r>
              <a:rPr lang="ja-JP" altLang="en-US" sz="2800" dirty="0" smtClean="0"/>
              <a:t>身近なデータ分析ツールとして、</a:t>
            </a:r>
            <a:r>
              <a:rPr lang="en-US" altLang="ja-JP" sz="2800" dirty="0" smtClean="0"/>
              <a:t>R</a:t>
            </a:r>
            <a:r>
              <a:rPr lang="ja-JP" altLang="en-US" sz="2800" dirty="0" smtClean="0"/>
              <a:t>を感じていただければ幸いです。</a:t>
            </a:r>
            <a:endParaRPr lang="en-US" altLang="ja-JP" sz="2800" dirty="0" smtClean="0"/>
          </a:p>
          <a:p>
            <a:endParaRPr kumimoji="1" lang="en-US" altLang="ja-JP" sz="2800" dirty="0" smtClean="0"/>
          </a:p>
          <a:p>
            <a:endParaRPr kumimoji="1" lang="ja-JP" altLang="en-US" sz="2800" dirty="0"/>
          </a:p>
        </p:txBody>
      </p:sp>
      <p:sp>
        <p:nvSpPr>
          <p:cNvPr id="4" name="スライド番号プレースホルダー 3"/>
          <p:cNvSpPr>
            <a:spLocks noGrp="1"/>
          </p:cNvSpPr>
          <p:nvPr>
            <p:ph type="sldNum" sz="quarter" idx="12"/>
          </p:nvPr>
        </p:nvSpPr>
        <p:spPr/>
        <p:txBody>
          <a:bodyPr/>
          <a:lstStyle/>
          <a:p>
            <a:pPr>
              <a:defRPr/>
            </a:pPr>
            <a:fld id="{E8BD8FBC-4737-4833-B256-B31157D75CD1}" type="slidenum">
              <a:rPr lang="ja-JP" altLang="en-US" smtClean="0"/>
              <a:pPr>
                <a:defRPr/>
              </a:pPr>
              <a:t>40</a:t>
            </a:fld>
            <a:endParaRPr lang="ja-JP" altLang="en-US"/>
          </a:p>
        </p:txBody>
      </p:sp>
    </p:spTree>
    <p:extLst>
      <p:ext uri="{BB962C8B-B14F-4D97-AF65-F5344CB8AC3E}">
        <p14:creationId xmlns:p14="http://schemas.microsoft.com/office/powerpoint/2010/main" val="3259166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はじめに</a:t>
            </a:r>
            <a:r>
              <a:rPr lang="ja-JP" altLang="en-US" dirty="0" smtClean="0"/>
              <a:t>：ビッグデータ</a:t>
            </a:r>
            <a:r>
              <a:rPr lang="ja-JP" altLang="en-US" dirty="0"/>
              <a:t>時代における</a:t>
            </a:r>
            <a:r>
              <a:rPr lang="en-US" altLang="ja-JP" dirty="0"/>
              <a:t>R</a:t>
            </a:r>
          </a:p>
        </p:txBody>
      </p:sp>
      <p:sp>
        <p:nvSpPr>
          <p:cNvPr id="3" name="コンテンツ プレースホルダー 2"/>
          <p:cNvSpPr>
            <a:spLocks noGrp="1"/>
          </p:cNvSpPr>
          <p:nvPr>
            <p:ph idx="1"/>
          </p:nvPr>
        </p:nvSpPr>
        <p:spPr/>
        <p:txBody>
          <a:bodyPr/>
          <a:lstStyle/>
          <a:p>
            <a:pPr marL="0" indent="0">
              <a:buNone/>
            </a:pPr>
            <a:r>
              <a:rPr kumimoji="1" lang="ja-JP" altLang="en-US" dirty="0" smtClean="0"/>
              <a:t>はじめにのはじめに</a:t>
            </a:r>
            <a:endParaRPr kumimoji="1" lang="en-US" altLang="ja-JP" dirty="0" smtClean="0"/>
          </a:p>
          <a:p>
            <a:pPr marL="0" indent="0">
              <a:buNone/>
            </a:pPr>
            <a:r>
              <a:rPr kumimoji="1" lang="ja-JP" altLang="en-US" dirty="0" smtClean="0"/>
              <a:t>話す人について</a:t>
            </a:r>
            <a:endParaRPr kumimoji="1" lang="en-US" altLang="ja-JP" dirty="0" smtClean="0"/>
          </a:p>
          <a:p>
            <a:pPr marL="0" indent="0">
              <a:buNone/>
            </a:pPr>
            <a:endParaRPr lang="en-US" altLang="ja-JP" dirty="0" smtClean="0"/>
          </a:p>
          <a:p>
            <a:pPr marL="0" indent="0">
              <a:buNone/>
            </a:pPr>
            <a:r>
              <a:rPr lang="ja-JP" altLang="en-US" dirty="0" smtClean="0"/>
              <a:t>氏名：伊藤晃人</a:t>
            </a:r>
            <a:endParaRPr lang="en-US" altLang="ja-JP" dirty="0" smtClean="0"/>
          </a:p>
          <a:p>
            <a:pPr marL="0" indent="0">
              <a:buNone/>
            </a:pPr>
            <a:r>
              <a:rPr kumimoji="1" lang="ja-JP" altLang="en-US" dirty="0" smtClean="0"/>
              <a:t>職業：分析屋</a:t>
            </a:r>
            <a:endParaRPr kumimoji="1" lang="en-US" altLang="ja-JP" dirty="0" smtClean="0"/>
          </a:p>
          <a:p>
            <a:pPr marL="0" indent="0">
              <a:buNone/>
            </a:pPr>
            <a:r>
              <a:rPr lang="ja-JP" altLang="en-US" sz="2400" dirty="0" smtClean="0"/>
              <a:t>　データ活用がまだまだ進んでいない中部エリアの企業に、データマイニングの必要性と有用性を説いて回っています。</a:t>
            </a:r>
            <a:endParaRPr lang="en-US" altLang="ja-JP" dirty="0"/>
          </a:p>
          <a:p>
            <a:pPr marL="0" indent="0">
              <a:buNone/>
            </a:pPr>
            <a:r>
              <a:rPr lang="ja-JP" altLang="en-US" sz="2400" dirty="0" smtClean="0"/>
              <a:t>　自治体、教育機関、医療</a:t>
            </a:r>
            <a:r>
              <a:rPr lang="ja-JP" altLang="en-US" sz="2400" dirty="0"/>
              <a:t>機関</a:t>
            </a:r>
            <a:r>
              <a:rPr lang="ja-JP" altLang="en-US" sz="2400" dirty="0" smtClean="0"/>
              <a:t>、消費財メーカー、外食チェーン、小売業などでの取り組みや、変わったところでは太陽光発電関連</a:t>
            </a:r>
            <a:r>
              <a:rPr lang="ja-JP" altLang="en-US" sz="2400" dirty="0"/>
              <a:t>の</a:t>
            </a:r>
            <a:r>
              <a:rPr lang="ja-JP" altLang="en-US" sz="2400" dirty="0" smtClean="0"/>
              <a:t>データ分析などに関わっています。</a:t>
            </a:r>
            <a:endParaRPr lang="en-US" altLang="ja-JP" sz="2400" dirty="0" smtClean="0"/>
          </a:p>
        </p:txBody>
      </p:sp>
      <p:sp>
        <p:nvSpPr>
          <p:cNvPr id="4" name="スライド番号プレースホルダー 3"/>
          <p:cNvSpPr>
            <a:spLocks noGrp="1"/>
          </p:cNvSpPr>
          <p:nvPr>
            <p:ph type="sldNum" sz="quarter" idx="12"/>
          </p:nvPr>
        </p:nvSpPr>
        <p:spPr/>
        <p:txBody>
          <a:bodyPr/>
          <a:lstStyle/>
          <a:p>
            <a:pPr>
              <a:defRPr/>
            </a:pPr>
            <a:fld id="{E8BD8FBC-4737-4833-B256-B31157D75CD1}" type="slidenum">
              <a:rPr lang="ja-JP" altLang="en-US" smtClean="0"/>
              <a:pPr>
                <a:defRPr/>
              </a:pPr>
              <a:t>4</a:t>
            </a:fld>
            <a:endParaRPr lang="ja-JP" altLang="en-US"/>
          </a:p>
        </p:txBody>
      </p:sp>
      <p:pic>
        <p:nvPicPr>
          <p:cNvPr id="1026" name="Picture 2" descr="データアナリスト 伊藤　晃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1916832"/>
            <a:ext cx="2571750" cy="1657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8999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はじめに</a:t>
            </a:r>
            <a:r>
              <a:rPr lang="ja-JP" altLang="en-US" dirty="0" smtClean="0"/>
              <a:t>：ビッグデータ</a:t>
            </a:r>
            <a:r>
              <a:rPr lang="ja-JP" altLang="en-US" dirty="0"/>
              <a:t>時代における</a:t>
            </a:r>
            <a:r>
              <a:rPr lang="en-US" altLang="ja-JP" dirty="0"/>
              <a:t>R</a:t>
            </a:r>
          </a:p>
        </p:txBody>
      </p:sp>
      <p:sp>
        <p:nvSpPr>
          <p:cNvPr id="3" name="コンテンツ プレースホルダー 2"/>
          <p:cNvSpPr>
            <a:spLocks noGrp="1"/>
          </p:cNvSpPr>
          <p:nvPr>
            <p:ph idx="1"/>
          </p:nvPr>
        </p:nvSpPr>
        <p:spPr/>
        <p:txBody>
          <a:bodyPr/>
          <a:lstStyle/>
          <a:p>
            <a:pPr marL="0" indent="0">
              <a:buNone/>
            </a:pPr>
            <a:r>
              <a:rPr kumimoji="1" lang="ja-JP" altLang="en-US" dirty="0" smtClean="0"/>
              <a:t>ビッグデータって？</a:t>
            </a:r>
            <a:endParaRPr kumimoji="1" lang="en-US" altLang="ja-JP" dirty="0" smtClean="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pPr>
              <a:defRPr/>
            </a:pPr>
            <a:fld id="{E8BD8FBC-4737-4833-B256-B31157D75CD1}" type="slidenum">
              <a:rPr lang="ja-JP" altLang="en-US" smtClean="0"/>
              <a:pPr>
                <a:defRPr/>
              </a:pPr>
              <a:t>5</a:t>
            </a:fld>
            <a:endParaRPr lang="ja-JP" altLang="en-US"/>
          </a:p>
        </p:txBody>
      </p:sp>
      <p:sp>
        <p:nvSpPr>
          <p:cNvPr id="5" name="角丸四角形 4"/>
          <p:cNvSpPr/>
          <p:nvPr/>
        </p:nvSpPr>
        <p:spPr>
          <a:xfrm>
            <a:off x="907868" y="2164794"/>
            <a:ext cx="7416824" cy="1296144"/>
          </a:xfrm>
          <a:prstGeom prst="round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solidFill>
                  <a:schemeClr val="tx1"/>
                </a:solidFill>
              </a:rPr>
              <a:t>「ビッグ」</a:t>
            </a:r>
            <a:r>
              <a:rPr kumimoji="1" lang="ja-JP" altLang="en-US" sz="2800" dirty="0" err="1" smtClean="0">
                <a:solidFill>
                  <a:schemeClr val="tx1"/>
                </a:solidFill>
              </a:rPr>
              <a:t>か</a:t>
            </a:r>
            <a:r>
              <a:rPr kumimoji="1" lang="ja-JP" altLang="en-US" sz="2800" dirty="0" smtClean="0">
                <a:solidFill>
                  <a:schemeClr val="tx1"/>
                </a:solidFill>
              </a:rPr>
              <a:t>どうかはどうでもいい。</a:t>
            </a:r>
            <a:endParaRPr kumimoji="1" lang="ja-JP" altLang="en-US" sz="2800" dirty="0">
              <a:solidFill>
                <a:schemeClr val="tx1"/>
              </a:solidFill>
            </a:endParaRPr>
          </a:p>
        </p:txBody>
      </p:sp>
      <p:sp>
        <p:nvSpPr>
          <p:cNvPr id="7" name="角丸四角形 6"/>
          <p:cNvSpPr/>
          <p:nvPr/>
        </p:nvSpPr>
        <p:spPr>
          <a:xfrm>
            <a:off x="907868" y="4149080"/>
            <a:ext cx="7416824" cy="1296144"/>
          </a:xfrm>
          <a:prstGeom prst="round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solidFill>
                  <a:schemeClr val="tx1"/>
                </a:solidFill>
              </a:rPr>
              <a:t>「活動が記録として残っている」ことが大事。</a:t>
            </a:r>
            <a:endParaRPr kumimoji="1" lang="ja-JP" altLang="en-US" sz="2800" dirty="0">
              <a:solidFill>
                <a:schemeClr val="tx1"/>
              </a:solidFill>
            </a:endParaRPr>
          </a:p>
        </p:txBody>
      </p:sp>
    </p:spTree>
    <p:extLst>
      <p:ext uri="{BB962C8B-B14F-4D97-AF65-F5344CB8AC3E}">
        <p14:creationId xmlns:p14="http://schemas.microsoft.com/office/powerpoint/2010/main" val="196216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はじめに：ビッグデータ時代における</a:t>
            </a:r>
            <a:r>
              <a:rPr lang="en-US" altLang="ja-JP" dirty="0"/>
              <a:t>R</a:t>
            </a:r>
            <a:endParaRPr kumimoji="1" lang="ja-JP" altLang="en-US" dirty="0"/>
          </a:p>
        </p:txBody>
      </p:sp>
      <p:sp>
        <p:nvSpPr>
          <p:cNvPr id="4" name="スライド番号プレースホルダー 3"/>
          <p:cNvSpPr>
            <a:spLocks noGrp="1"/>
          </p:cNvSpPr>
          <p:nvPr>
            <p:ph type="sldNum" sz="quarter" idx="12"/>
          </p:nvPr>
        </p:nvSpPr>
        <p:spPr/>
        <p:txBody>
          <a:bodyPr/>
          <a:lstStyle/>
          <a:p>
            <a:pPr>
              <a:defRPr/>
            </a:pPr>
            <a:fld id="{E8BD8FBC-4737-4833-B256-B31157D75CD1}" type="slidenum">
              <a:rPr lang="ja-JP" altLang="en-US" smtClean="0"/>
              <a:pPr>
                <a:defRPr/>
              </a:pPr>
              <a:t>6</a:t>
            </a:fld>
            <a:endParaRPr lang="ja-JP" altLang="en-US"/>
          </a:p>
        </p:txBody>
      </p:sp>
      <p:sp>
        <p:nvSpPr>
          <p:cNvPr id="5" name="円/楕円 4"/>
          <p:cNvSpPr/>
          <p:nvPr/>
        </p:nvSpPr>
        <p:spPr>
          <a:xfrm>
            <a:off x="1165556" y="1665479"/>
            <a:ext cx="2326323" cy="1412688"/>
          </a:xfrm>
          <a:prstGeom prst="ellipse">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dirty="0" smtClean="0">
                <a:solidFill>
                  <a:schemeClr val="tx1"/>
                </a:solidFill>
              </a:rPr>
              <a:t>医療</a:t>
            </a:r>
            <a:endParaRPr kumimoji="1" lang="ja-JP" altLang="en-US" b="1" dirty="0">
              <a:solidFill>
                <a:schemeClr val="tx1"/>
              </a:solidFill>
            </a:endParaRPr>
          </a:p>
        </p:txBody>
      </p:sp>
      <p:sp>
        <p:nvSpPr>
          <p:cNvPr id="6" name="円/楕円 5"/>
          <p:cNvSpPr/>
          <p:nvPr/>
        </p:nvSpPr>
        <p:spPr>
          <a:xfrm>
            <a:off x="5155698" y="1654076"/>
            <a:ext cx="2603838" cy="1377444"/>
          </a:xfrm>
          <a:prstGeom prst="ellipse">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dirty="0" smtClean="0">
                <a:solidFill>
                  <a:schemeClr val="tx1"/>
                </a:solidFill>
              </a:rPr>
              <a:t>金融</a:t>
            </a:r>
            <a:endParaRPr kumimoji="1" lang="ja-JP" altLang="en-US" b="1" dirty="0">
              <a:solidFill>
                <a:schemeClr val="tx1"/>
              </a:solidFill>
            </a:endParaRPr>
          </a:p>
        </p:txBody>
      </p:sp>
      <p:sp>
        <p:nvSpPr>
          <p:cNvPr id="7" name="円/楕円 6"/>
          <p:cNvSpPr/>
          <p:nvPr/>
        </p:nvSpPr>
        <p:spPr>
          <a:xfrm>
            <a:off x="1238224" y="4266750"/>
            <a:ext cx="2547806" cy="1327895"/>
          </a:xfrm>
          <a:prstGeom prst="ellipse">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dirty="0" smtClean="0">
                <a:solidFill>
                  <a:schemeClr val="tx1"/>
                </a:solidFill>
              </a:rPr>
              <a:t>製造</a:t>
            </a:r>
            <a:endParaRPr kumimoji="1" lang="ja-JP" altLang="en-US" b="1" dirty="0">
              <a:solidFill>
                <a:schemeClr val="tx1"/>
              </a:solidFill>
            </a:endParaRPr>
          </a:p>
        </p:txBody>
      </p:sp>
      <p:sp>
        <p:nvSpPr>
          <p:cNvPr id="8" name="円/楕円 7"/>
          <p:cNvSpPr/>
          <p:nvPr/>
        </p:nvSpPr>
        <p:spPr>
          <a:xfrm>
            <a:off x="5405042" y="4306552"/>
            <a:ext cx="2683480" cy="1400764"/>
          </a:xfrm>
          <a:prstGeom prst="ellipse">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b="1" dirty="0" smtClean="0">
                <a:solidFill>
                  <a:schemeClr val="tx1"/>
                </a:solidFill>
              </a:rPr>
              <a:t>サービス</a:t>
            </a:r>
            <a:endParaRPr kumimoji="1" lang="en-US" altLang="ja-JP" b="1" dirty="0" smtClean="0">
              <a:solidFill>
                <a:schemeClr val="tx1"/>
              </a:solidFill>
            </a:endParaRPr>
          </a:p>
          <a:p>
            <a:pPr algn="ctr"/>
            <a:r>
              <a:rPr lang="ja-JP" altLang="en-US" b="1" dirty="0">
                <a:solidFill>
                  <a:schemeClr val="tx1"/>
                </a:solidFill>
              </a:rPr>
              <a:t>流通</a:t>
            </a:r>
            <a:endParaRPr kumimoji="1" lang="ja-JP" altLang="en-US" b="1" dirty="0">
              <a:solidFill>
                <a:schemeClr val="tx1"/>
              </a:solidFill>
            </a:endParaRPr>
          </a:p>
        </p:txBody>
      </p:sp>
      <p:pic>
        <p:nvPicPr>
          <p:cNvPr id="1026" name="Picture 2" descr="C:\Users\akihito.ito\Documents\フォトギャラリーforPPT\CG77D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4344" y="2483547"/>
            <a:ext cx="658564" cy="658564"/>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p:cNvSpPr txBox="1"/>
          <p:nvPr/>
        </p:nvSpPr>
        <p:spPr>
          <a:xfrm>
            <a:off x="2697073" y="3154368"/>
            <a:ext cx="1273105" cy="369332"/>
          </a:xfrm>
          <a:prstGeom prst="rect">
            <a:avLst/>
          </a:prstGeom>
          <a:noFill/>
        </p:spPr>
        <p:txBody>
          <a:bodyPr wrap="none" rtlCol="0">
            <a:spAutoFit/>
          </a:bodyPr>
          <a:lstStyle/>
          <a:p>
            <a:r>
              <a:rPr kumimoji="1" lang="ja-JP" altLang="en-US" dirty="0" smtClean="0"/>
              <a:t>電子カルテ</a:t>
            </a:r>
            <a:endParaRPr kumimoji="1" lang="ja-JP" altLang="en-US" dirty="0"/>
          </a:p>
        </p:txBody>
      </p:sp>
      <p:pic>
        <p:nvPicPr>
          <p:cNvPr id="11" name="Picture 2" descr="C:\Users\akihito.ito\Documents\フォトギャラリーforPPT\CG77D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0862" y="2790830"/>
            <a:ext cx="658564" cy="658564"/>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p:cNvSpPr txBox="1"/>
          <p:nvPr/>
        </p:nvSpPr>
        <p:spPr>
          <a:xfrm>
            <a:off x="1897097" y="3447134"/>
            <a:ext cx="946093" cy="369332"/>
          </a:xfrm>
          <a:prstGeom prst="rect">
            <a:avLst/>
          </a:prstGeom>
          <a:noFill/>
        </p:spPr>
        <p:txBody>
          <a:bodyPr wrap="none" rtlCol="0">
            <a:spAutoFit/>
          </a:bodyPr>
          <a:lstStyle/>
          <a:p>
            <a:r>
              <a:rPr kumimoji="1" lang="ja-JP" altLang="en-US" dirty="0" smtClean="0"/>
              <a:t>レセプト</a:t>
            </a:r>
            <a:endParaRPr kumimoji="1" lang="ja-JP" altLang="en-US" dirty="0"/>
          </a:p>
        </p:txBody>
      </p:sp>
      <p:pic>
        <p:nvPicPr>
          <p:cNvPr id="13" name="Picture 2" descr="C:\Users\akihito.ito\Documents\フォトギャラリーforPPT\CG77D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582" y="2384287"/>
            <a:ext cx="658564" cy="658564"/>
          </a:xfrm>
          <a:prstGeom prst="rect">
            <a:avLst/>
          </a:prstGeom>
          <a:noFill/>
          <a:extLst>
            <a:ext uri="{909E8E84-426E-40DD-AFC4-6F175D3DCCD1}">
              <a14:hiddenFill xmlns:a14="http://schemas.microsoft.com/office/drawing/2010/main">
                <a:solidFill>
                  <a:srgbClr val="FFFFFF"/>
                </a:solidFill>
              </a14:hiddenFill>
            </a:ext>
          </a:extLst>
        </p:spPr>
      </p:pic>
      <p:sp>
        <p:nvSpPr>
          <p:cNvPr id="14" name="テキスト ボックス 13"/>
          <p:cNvSpPr txBox="1"/>
          <p:nvPr/>
        </p:nvSpPr>
        <p:spPr>
          <a:xfrm>
            <a:off x="932866" y="3055108"/>
            <a:ext cx="1107996" cy="369332"/>
          </a:xfrm>
          <a:prstGeom prst="rect">
            <a:avLst/>
          </a:prstGeom>
          <a:noFill/>
        </p:spPr>
        <p:txBody>
          <a:bodyPr wrap="none" rtlCol="0">
            <a:spAutoFit/>
          </a:bodyPr>
          <a:lstStyle/>
          <a:p>
            <a:r>
              <a:rPr kumimoji="1" lang="ja-JP" altLang="en-US" dirty="0" smtClean="0"/>
              <a:t>物流記録</a:t>
            </a:r>
            <a:endParaRPr kumimoji="1" lang="ja-JP" altLang="en-US" dirty="0"/>
          </a:p>
        </p:txBody>
      </p:sp>
      <p:pic>
        <p:nvPicPr>
          <p:cNvPr id="15" name="Picture 2" descr="C:\Users\akihito.ito\Documents\フォトギャラリーforPPT\CG77D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842" y="4706560"/>
            <a:ext cx="658564" cy="658564"/>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p:cNvSpPr txBox="1"/>
          <p:nvPr/>
        </p:nvSpPr>
        <p:spPr>
          <a:xfrm>
            <a:off x="357412" y="5365124"/>
            <a:ext cx="1869423" cy="369332"/>
          </a:xfrm>
          <a:prstGeom prst="rect">
            <a:avLst/>
          </a:prstGeom>
          <a:noFill/>
        </p:spPr>
        <p:txBody>
          <a:bodyPr wrap="none" rtlCol="0">
            <a:spAutoFit/>
          </a:bodyPr>
          <a:lstStyle/>
          <a:p>
            <a:r>
              <a:rPr lang="ja-JP" altLang="en-US" dirty="0" smtClean="0"/>
              <a:t>製造ラインのログ</a:t>
            </a:r>
            <a:endParaRPr kumimoji="1" lang="ja-JP" altLang="en-US" dirty="0"/>
          </a:p>
        </p:txBody>
      </p:sp>
      <p:pic>
        <p:nvPicPr>
          <p:cNvPr id="17" name="Picture 2" descr="C:\Users\akihito.ito\Documents\フォトギャラリーforPPT\CG77D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3308" y="5080630"/>
            <a:ext cx="658564" cy="658564"/>
          </a:xfrm>
          <a:prstGeom prst="rect">
            <a:avLst/>
          </a:prstGeom>
          <a:noFill/>
          <a:extLst>
            <a:ext uri="{909E8E84-426E-40DD-AFC4-6F175D3DCCD1}">
              <a14:hiddenFill xmlns:a14="http://schemas.microsoft.com/office/drawing/2010/main">
                <a:solidFill>
                  <a:srgbClr val="FFFFFF"/>
                </a:solidFill>
              </a14:hiddenFill>
            </a:ext>
          </a:extLst>
        </p:spPr>
      </p:pic>
      <p:sp>
        <p:nvSpPr>
          <p:cNvPr id="18" name="テキスト ボックス 17"/>
          <p:cNvSpPr txBox="1"/>
          <p:nvPr/>
        </p:nvSpPr>
        <p:spPr>
          <a:xfrm>
            <a:off x="1466927" y="5733905"/>
            <a:ext cx="2031325" cy="369332"/>
          </a:xfrm>
          <a:prstGeom prst="rect">
            <a:avLst/>
          </a:prstGeom>
          <a:noFill/>
        </p:spPr>
        <p:txBody>
          <a:bodyPr wrap="none" rtlCol="0">
            <a:spAutoFit/>
          </a:bodyPr>
          <a:lstStyle/>
          <a:p>
            <a:r>
              <a:rPr kumimoji="1" lang="ja-JP" altLang="en-US" dirty="0" smtClean="0"/>
              <a:t>不良品（性能）記録</a:t>
            </a:r>
            <a:endParaRPr kumimoji="1" lang="ja-JP" altLang="en-US" dirty="0"/>
          </a:p>
        </p:txBody>
      </p:sp>
      <p:pic>
        <p:nvPicPr>
          <p:cNvPr id="19" name="Picture 2" descr="C:\Users\akihito.ito\Documents\フォトギャラリーforPPT\CG77D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7466" y="4754024"/>
            <a:ext cx="658564" cy="658564"/>
          </a:xfrm>
          <a:prstGeom prst="rect">
            <a:avLst/>
          </a:prstGeom>
          <a:noFill/>
          <a:extLst>
            <a:ext uri="{909E8E84-426E-40DD-AFC4-6F175D3DCCD1}">
              <a14:hiddenFill xmlns:a14="http://schemas.microsoft.com/office/drawing/2010/main">
                <a:solidFill>
                  <a:srgbClr val="FFFFFF"/>
                </a:solidFill>
              </a14:hiddenFill>
            </a:ext>
          </a:extLst>
        </p:spPr>
      </p:pic>
      <p:sp>
        <p:nvSpPr>
          <p:cNvPr id="20" name="テキスト ボックス 19"/>
          <p:cNvSpPr txBox="1"/>
          <p:nvPr/>
        </p:nvSpPr>
        <p:spPr>
          <a:xfrm>
            <a:off x="3126875" y="5412588"/>
            <a:ext cx="659155" cy="369332"/>
          </a:xfrm>
          <a:prstGeom prst="rect">
            <a:avLst/>
          </a:prstGeom>
          <a:noFill/>
        </p:spPr>
        <p:txBody>
          <a:bodyPr wrap="none" rtlCol="0">
            <a:spAutoFit/>
          </a:bodyPr>
          <a:lstStyle/>
          <a:p>
            <a:r>
              <a:rPr lang="en-US" altLang="ja-JP" dirty="0"/>
              <a:t>SNS</a:t>
            </a:r>
            <a:endParaRPr kumimoji="1" lang="ja-JP" altLang="en-US" dirty="0"/>
          </a:p>
        </p:txBody>
      </p:sp>
      <p:pic>
        <p:nvPicPr>
          <p:cNvPr id="21" name="Picture 2" descr="C:\Users\akihito.ito\Documents\フォトギャラリーforPPT\CG77D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0186" y="5029583"/>
            <a:ext cx="658564" cy="658564"/>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p:cNvSpPr txBox="1"/>
          <p:nvPr/>
        </p:nvSpPr>
        <p:spPr>
          <a:xfrm>
            <a:off x="5609595" y="5660354"/>
            <a:ext cx="659155" cy="369332"/>
          </a:xfrm>
          <a:prstGeom prst="rect">
            <a:avLst/>
          </a:prstGeom>
          <a:noFill/>
        </p:spPr>
        <p:txBody>
          <a:bodyPr wrap="none" rtlCol="0">
            <a:spAutoFit/>
          </a:bodyPr>
          <a:lstStyle/>
          <a:p>
            <a:r>
              <a:rPr kumimoji="1" lang="en-US" altLang="ja-JP" dirty="0" smtClean="0"/>
              <a:t>SNS</a:t>
            </a:r>
            <a:endParaRPr kumimoji="1" lang="ja-JP" altLang="en-US" dirty="0"/>
          </a:p>
        </p:txBody>
      </p:sp>
      <p:pic>
        <p:nvPicPr>
          <p:cNvPr id="23" name="Picture 2" descr="C:\Users\akihito.ito\Documents\フォトギャラリーforPPT\CG77D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9341" y="5298821"/>
            <a:ext cx="658564" cy="658564"/>
          </a:xfrm>
          <a:prstGeom prst="rect">
            <a:avLst/>
          </a:prstGeom>
          <a:noFill/>
          <a:extLst>
            <a:ext uri="{909E8E84-426E-40DD-AFC4-6F175D3DCCD1}">
              <a14:hiddenFill xmlns:a14="http://schemas.microsoft.com/office/drawing/2010/main">
                <a:solidFill>
                  <a:srgbClr val="FFFFFF"/>
                </a:solidFill>
              </a14:hiddenFill>
            </a:ext>
          </a:extLst>
        </p:spPr>
      </p:pic>
      <p:sp>
        <p:nvSpPr>
          <p:cNvPr id="24" name="テキスト ボックス 23"/>
          <p:cNvSpPr txBox="1"/>
          <p:nvPr/>
        </p:nvSpPr>
        <p:spPr>
          <a:xfrm>
            <a:off x="6414328" y="5929592"/>
            <a:ext cx="1107996" cy="369332"/>
          </a:xfrm>
          <a:prstGeom prst="rect">
            <a:avLst/>
          </a:prstGeom>
          <a:noFill/>
        </p:spPr>
        <p:txBody>
          <a:bodyPr wrap="none" rtlCol="0">
            <a:spAutoFit/>
          </a:bodyPr>
          <a:lstStyle/>
          <a:p>
            <a:pPr algn="ctr"/>
            <a:r>
              <a:rPr kumimoji="1" lang="ja-JP" altLang="en-US" dirty="0" smtClean="0"/>
              <a:t>顧客情報</a:t>
            </a:r>
            <a:endParaRPr kumimoji="1" lang="ja-JP" altLang="en-US" dirty="0"/>
          </a:p>
        </p:txBody>
      </p:sp>
      <p:pic>
        <p:nvPicPr>
          <p:cNvPr id="25" name="Picture 2" descr="C:\Users\akihito.ito\Documents\フォトギャラリーforPPT\CG77D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2013" y="4873942"/>
            <a:ext cx="658564" cy="658564"/>
          </a:xfrm>
          <a:prstGeom prst="rect">
            <a:avLst/>
          </a:prstGeom>
          <a:noFill/>
          <a:extLst>
            <a:ext uri="{909E8E84-426E-40DD-AFC4-6F175D3DCCD1}">
              <a14:hiddenFill xmlns:a14="http://schemas.microsoft.com/office/drawing/2010/main">
                <a:solidFill>
                  <a:srgbClr val="FFFFFF"/>
                </a:solidFill>
              </a14:hiddenFill>
            </a:ext>
          </a:extLst>
        </p:spPr>
      </p:pic>
      <p:sp>
        <p:nvSpPr>
          <p:cNvPr id="26" name="テキスト ボックス 25"/>
          <p:cNvSpPr txBox="1"/>
          <p:nvPr/>
        </p:nvSpPr>
        <p:spPr>
          <a:xfrm>
            <a:off x="7317297" y="5503481"/>
            <a:ext cx="1107996" cy="369332"/>
          </a:xfrm>
          <a:prstGeom prst="rect">
            <a:avLst/>
          </a:prstGeom>
          <a:noFill/>
        </p:spPr>
        <p:txBody>
          <a:bodyPr wrap="none" rtlCol="0">
            <a:spAutoFit/>
          </a:bodyPr>
          <a:lstStyle/>
          <a:p>
            <a:pPr algn="ctr"/>
            <a:r>
              <a:rPr kumimoji="1" lang="ja-JP" altLang="en-US" dirty="0" smtClean="0"/>
              <a:t>購入履歴</a:t>
            </a:r>
            <a:endParaRPr kumimoji="1" lang="ja-JP" altLang="en-US" dirty="0"/>
          </a:p>
        </p:txBody>
      </p:sp>
      <p:pic>
        <p:nvPicPr>
          <p:cNvPr id="27" name="Picture 2" descr="C:\Users\akihito.ito\Documents\フォトギャラリーforPPT\CG77D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9792" y="2557622"/>
            <a:ext cx="658564" cy="658564"/>
          </a:xfrm>
          <a:prstGeom prst="rect">
            <a:avLst/>
          </a:prstGeom>
          <a:noFill/>
          <a:extLst>
            <a:ext uri="{909E8E84-426E-40DD-AFC4-6F175D3DCCD1}">
              <a14:hiddenFill xmlns:a14="http://schemas.microsoft.com/office/drawing/2010/main">
                <a:solidFill>
                  <a:srgbClr val="FFFFFF"/>
                </a:solidFill>
              </a14:hiddenFill>
            </a:ext>
          </a:extLst>
        </p:spPr>
      </p:pic>
      <p:sp>
        <p:nvSpPr>
          <p:cNvPr id="28" name="テキスト ボックス 27"/>
          <p:cNvSpPr txBox="1"/>
          <p:nvPr/>
        </p:nvSpPr>
        <p:spPr>
          <a:xfrm>
            <a:off x="6065075" y="3187161"/>
            <a:ext cx="1107996" cy="369332"/>
          </a:xfrm>
          <a:prstGeom prst="rect">
            <a:avLst/>
          </a:prstGeom>
          <a:noFill/>
        </p:spPr>
        <p:txBody>
          <a:bodyPr wrap="none" rtlCol="0">
            <a:spAutoFit/>
          </a:bodyPr>
          <a:lstStyle/>
          <a:p>
            <a:pPr algn="ctr"/>
            <a:r>
              <a:rPr lang="ja-JP" altLang="en-US" dirty="0"/>
              <a:t>借主</a:t>
            </a:r>
            <a:r>
              <a:rPr lang="ja-JP" altLang="en-US" dirty="0" smtClean="0"/>
              <a:t>情報</a:t>
            </a:r>
            <a:endParaRPr kumimoji="1" lang="ja-JP" altLang="en-US" dirty="0"/>
          </a:p>
        </p:txBody>
      </p:sp>
      <p:pic>
        <p:nvPicPr>
          <p:cNvPr id="29" name="Picture 2" descr="C:\Users\akihito.ito\Documents\フォトギャラリーforPPT\CG77D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3635" y="2143240"/>
            <a:ext cx="658564" cy="658564"/>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p:cNvSpPr txBox="1"/>
          <p:nvPr/>
        </p:nvSpPr>
        <p:spPr>
          <a:xfrm>
            <a:off x="6968919" y="2772779"/>
            <a:ext cx="1107996" cy="369332"/>
          </a:xfrm>
          <a:prstGeom prst="rect">
            <a:avLst/>
          </a:prstGeom>
          <a:noFill/>
        </p:spPr>
        <p:txBody>
          <a:bodyPr wrap="none" rtlCol="0">
            <a:spAutoFit/>
          </a:bodyPr>
          <a:lstStyle/>
          <a:p>
            <a:pPr algn="ctr"/>
            <a:r>
              <a:rPr kumimoji="1" lang="ja-JP" altLang="en-US" dirty="0" smtClean="0"/>
              <a:t>返済履歴</a:t>
            </a:r>
            <a:endParaRPr kumimoji="1" lang="ja-JP" altLang="en-US" dirty="0"/>
          </a:p>
        </p:txBody>
      </p:sp>
      <p:pic>
        <p:nvPicPr>
          <p:cNvPr id="31" name="Picture 2" descr="C:\Users\akihito.ito\Documents\フォトギャラリーforPPT\CG77D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2928" y="2190550"/>
            <a:ext cx="658564" cy="658564"/>
          </a:xfrm>
          <a:prstGeom prst="rect">
            <a:avLst/>
          </a:prstGeom>
          <a:noFill/>
          <a:extLst>
            <a:ext uri="{909E8E84-426E-40DD-AFC4-6F175D3DCCD1}">
              <a14:hiddenFill xmlns:a14="http://schemas.microsoft.com/office/drawing/2010/main">
                <a:solidFill>
                  <a:srgbClr val="FFFFFF"/>
                </a:solidFill>
              </a14:hiddenFill>
            </a:ext>
          </a:extLst>
        </p:spPr>
      </p:pic>
      <p:sp>
        <p:nvSpPr>
          <p:cNvPr id="32" name="テキスト ボックス 31"/>
          <p:cNvSpPr txBox="1"/>
          <p:nvPr/>
        </p:nvSpPr>
        <p:spPr>
          <a:xfrm>
            <a:off x="4581962" y="2820089"/>
            <a:ext cx="1800493" cy="369332"/>
          </a:xfrm>
          <a:prstGeom prst="rect">
            <a:avLst/>
          </a:prstGeom>
          <a:noFill/>
        </p:spPr>
        <p:txBody>
          <a:bodyPr wrap="none" rtlCol="0">
            <a:spAutoFit/>
          </a:bodyPr>
          <a:lstStyle/>
          <a:p>
            <a:pPr algn="ctr"/>
            <a:r>
              <a:rPr lang="ja-JP" altLang="en-US" dirty="0"/>
              <a:t>保険</a:t>
            </a:r>
            <a:r>
              <a:rPr lang="ja-JP" altLang="en-US" dirty="0" smtClean="0"/>
              <a:t>金支払記録</a:t>
            </a:r>
            <a:endParaRPr kumimoji="1" lang="ja-JP" altLang="en-US" dirty="0"/>
          </a:p>
        </p:txBody>
      </p:sp>
      <p:sp>
        <p:nvSpPr>
          <p:cNvPr id="10" name="円形吹き出し 9"/>
          <p:cNvSpPr/>
          <p:nvPr/>
        </p:nvSpPr>
        <p:spPr>
          <a:xfrm>
            <a:off x="370923" y="1216836"/>
            <a:ext cx="1573318" cy="874480"/>
          </a:xfrm>
          <a:prstGeom prst="wedgeEllipseCallout">
            <a:avLst>
              <a:gd name="adj1" fmla="val 37539"/>
              <a:gd name="adj2" fmla="val 63807"/>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b="1" dirty="0" smtClean="0">
                <a:solidFill>
                  <a:schemeClr val="tx1"/>
                </a:solidFill>
              </a:rPr>
              <a:t>クリティカルパス</a:t>
            </a:r>
            <a:endParaRPr lang="en-US" altLang="ja-JP" sz="1600" b="1" dirty="0" smtClean="0">
              <a:solidFill>
                <a:schemeClr val="tx1"/>
              </a:solidFill>
            </a:endParaRPr>
          </a:p>
          <a:p>
            <a:pPr algn="ctr"/>
            <a:r>
              <a:rPr kumimoji="1" lang="ja-JP" altLang="en-US" sz="1600" b="1" dirty="0" smtClean="0">
                <a:solidFill>
                  <a:schemeClr val="tx1"/>
                </a:solidFill>
              </a:rPr>
              <a:t>改善</a:t>
            </a:r>
            <a:endParaRPr kumimoji="1" lang="ja-JP" altLang="en-US" sz="1600" b="1" dirty="0">
              <a:solidFill>
                <a:schemeClr val="tx1"/>
              </a:solidFill>
            </a:endParaRPr>
          </a:p>
        </p:txBody>
      </p:sp>
      <p:sp>
        <p:nvSpPr>
          <p:cNvPr id="35" name="円形吹き出し 34"/>
          <p:cNvSpPr/>
          <p:nvPr/>
        </p:nvSpPr>
        <p:spPr>
          <a:xfrm>
            <a:off x="2557052" y="1216836"/>
            <a:ext cx="1573318" cy="874480"/>
          </a:xfrm>
          <a:prstGeom prst="wedgeEllipseCallout">
            <a:avLst>
              <a:gd name="adj1" fmla="val -14042"/>
              <a:gd name="adj2" fmla="val 71649"/>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600" b="1" dirty="0" smtClean="0">
                <a:solidFill>
                  <a:schemeClr val="tx1"/>
                </a:solidFill>
              </a:rPr>
              <a:t>臨床研究での</a:t>
            </a:r>
            <a:endParaRPr lang="en-US" altLang="ja-JP" sz="1600" b="1" dirty="0" smtClean="0">
              <a:solidFill>
                <a:schemeClr val="tx1"/>
              </a:solidFill>
            </a:endParaRPr>
          </a:p>
          <a:p>
            <a:pPr algn="ctr"/>
            <a:r>
              <a:rPr kumimoji="1" lang="ja-JP" altLang="en-US" sz="1600" b="1" dirty="0">
                <a:solidFill>
                  <a:schemeClr val="tx1"/>
                </a:solidFill>
              </a:rPr>
              <a:t>分析</a:t>
            </a:r>
          </a:p>
        </p:txBody>
      </p:sp>
      <p:sp>
        <p:nvSpPr>
          <p:cNvPr id="36" name="円形吹き出し 35"/>
          <p:cNvSpPr/>
          <p:nvPr/>
        </p:nvSpPr>
        <p:spPr>
          <a:xfrm>
            <a:off x="357412" y="3800335"/>
            <a:ext cx="1573318" cy="874480"/>
          </a:xfrm>
          <a:prstGeom prst="wedgeEllipseCallout">
            <a:avLst>
              <a:gd name="adj1" fmla="val 37539"/>
              <a:gd name="adj2" fmla="val 63807"/>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600" b="1" dirty="0" smtClean="0">
                <a:solidFill>
                  <a:schemeClr val="tx1"/>
                </a:solidFill>
              </a:rPr>
              <a:t>不良率の低減</a:t>
            </a:r>
            <a:endParaRPr kumimoji="1" lang="ja-JP" altLang="en-US" sz="1600" b="1" dirty="0">
              <a:solidFill>
                <a:schemeClr val="tx1"/>
              </a:solidFill>
            </a:endParaRPr>
          </a:p>
        </p:txBody>
      </p:sp>
      <p:sp>
        <p:nvSpPr>
          <p:cNvPr id="37" name="円形吹き出し 36"/>
          <p:cNvSpPr/>
          <p:nvPr/>
        </p:nvSpPr>
        <p:spPr>
          <a:xfrm>
            <a:off x="2843190" y="3746732"/>
            <a:ext cx="1573318" cy="874480"/>
          </a:xfrm>
          <a:prstGeom prst="wedgeEllipseCallout">
            <a:avLst>
              <a:gd name="adj1" fmla="val -39469"/>
              <a:gd name="adj2" fmla="val 61193"/>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600" b="1" dirty="0" smtClean="0">
                <a:solidFill>
                  <a:schemeClr val="tx1"/>
                </a:solidFill>
              </a:rPr>
              <a:t>商品開発</a:t>
            </a:r>
            <a:endParaRPr kumimoji="1" lang="ja-JP" altLang="en-US" sz="1600" b="1" dirty="0">
              <a:solidFill>
                <a:schemeClr val="tx1"/>
              </a:solidFill>
            </a:endParaRPr>
          </a:p>
        </p:txBody>
      </p:sp>
      <p:sp>
        <p:nvSpPr>
          <p:cNvPr id="38" name="円形吹き出し 37"/>
          <p:cNvSpPr/>
          <p:nvPr/>
        </p:nvSpPr>
        <p:spPr>
          <a:xfrm>
            <a:off x="4476510" y="1124744"/>
            <a:ext cx="1573318" cy="874480"/>
          </a:xfrm>
          <a:prstGeom prst="wedgeEllipseCallout">
            <a:avLst>
              <a:gd name="adj1" fmla="val 37539"/>
              <a:gd name="adj2" fmla="val 63807"/>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600" b="1" dirty="0" smtClean="0">
                <a:solidFill>
                  <a:schemeClr val="tx1"/>
                </a:solidFill>
              </a:rPr>
              <a:t>不正請求の</a:t>
            </a:r>
            <a:endParaRPr kumimoji="1" lang="en-US" altLang="ja-JP" sz="1600" b="1" dirty="0" smtClean="0">
              <a:solidFill>
                <a:schemeClr val="tx1"/>
              </a:solidFill>
            </a:endParaRPr>
          </a:p>
          <a:p>
            <a:pPr algn="ctr"/>
            <a:r>
              <a:rPr kumimoji="1" lang="ja-JP" altLang="en-US" sz="1600" b="1" dirty="0" smtClean="0">
                <a:solidFill>
                  <a:schemeClr val="tx1"/>
                </a:solidFill>
              </a:rPr>
              <a:t>防止</a:t>
            </a:r>
            <a:endParaRPr kumimoji="1" lang="ja-JP" altLang="en-US" sz="1600" b="1" dirty="0">
              <a:solidFill>
                <a:schemeClr val="tx1"/>
              </a:solidFill>
            </a:endParaRPr>
          </a:p>
        </p:txBody>
      </p:sp>
      <p:sp>
        <p:nvSpPr>
          <p:cNvPr id="39" name="円形吹き出し 38"/>
          <p:cNvSpPr/>
          <p:nvPr/>
        </p:nvSpPr>
        <p:spPr>
          <a:xfrm>
            <a:off x="6914016" y="1158008"/>
            <a:ext cx="1573318" cy="874480"/>
          </a:xfrm>
          <a:prstGeom prst="wedgeEllipseCallout">
            <a:avLst>
              <a:gd name="adj1" fmla="val -39469"/>
              <a:gd name="adj2" fmla="val 67728"/>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600" b="1" dirty="0" smtClean="0">
                <a:solidFill>
                  <a:schemeClr val="tx1"/>
                </a:solidFill>
              </a:rPr>
              <a:t>資金需要の</a:t>
            </a:r>
            <a:endParaRPr kumimoji="1" lang="en-US" altLang="ja-JP" sz="1600" b="1" dirty="0" smtClean="0">
              <a:solidFill>
                <a:schemeClr val="tx1"/>
              </a:solidFill>
            </a:endParaRPr>
          </a:p>
          <a:p>
            <a:pPr algn="ctr"/>
            <a:r>
              <a:rPr lang="ja-JP" altLang="en-US" sz="1600" b="1" dirty="0">
                <a:solidFill>
                  <a:schemeClr val="tx1"/>
                </a:solidFill>
              </a:rPr>
              <a:t>見通し</a:t>
            </a:r>
            <a:endParaRPr kumimoji="1" lang="ja-JP" altLang="en-US" sz="1600" b="1" dirty="0">
              <a:solidFill>
                <a:schemeClr val="tx1"/>
              </a:solidFill>
            </a:endParaRPr>
          </a:p>
        </p:txBody>
      </p:sp>
      <p:sp>
        <p:nvSpPr>
          <p:cNvPr id="40" name="円形吹き出し 39"/>
          <p:cNvSpPr/>
          <p:nvPr/>
        </p:nvSpPr>
        <p:spPr>
          <a:xfrm>
            <a:off x="4823527" y="3857982"/>
            <a:ext cx="1573318" cy="874480"/>
          </a:xfrm>
          <a:prstGeom prst="wedgeEllipseCallout">
            <a:avLst>
              <a:gd name="adj1" fmla="val 37539"/>
              <a:gd name="adj2" fmla="val 63807"/>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600" b="1" dirty="0" smtClean="0">
                <a:solidFill>
                  <a:schemeClr val="tx1"/>
                </a:solidFill>
              </a:rPr>
              <a:t>新規顧客の</a:t>
            </a:r>
            <a:endParaRPr kumimoji="1" lang="en-US" altLang="ja-JP" sz="1600" b="1" dirty="0" smtClean="0">
              <a:solidFill>
                <a:schemeClr val="tx1"/>
              </a:solidFill>
            </a:endParaRPr>
          </a:p>
          <a:p>
            <a:pPr algn="ctr"/>
            <a:r>
              <a:rPr lang="ja-JP" altLang="en-US" sz="1600" b="1" dirty="0">
                <a:solidFill>
                  <a:schemeClr val="tx1"/>
                </a:solidFill>
              </a:rPr>
              <a:t>開拓</a:t>
            </a:r>
            <a:endParaRPr kumimoji="1" lang="ja-JP" altLang="en-US" sz="1600" b="1" dirty="0">
              <a:solidFill>
                <a:schemeClr val="tx1"/>
              </a:solidFill>
            </a:endParaRPr>
          </a:p>
        </p:txBody>
      </p:sp>
      <p:sp>
        <p:nvSpPr>
          <p:cNvPr id="41" name="円形吹き出し 40"/>
          <p:cNvSpPr/>
          <p:nvPr/>
        </p:nvSpPr>
        <p:spPr>
          <a:xfrm>
            <a:off x="7273506" y="3825189"/>
            <a:ext cx="1573318" cy="874480"/>
          </a:xfrm>
          <a:prstGeom prst="wedgeEllipseCallout">
            <a:avLst>
              <a:gd name="adj1" fmla="val -29298"/>
              <a:gd name="adj2" fmla="val 66421"/>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1600" b="1" dirty="0" smtClean="0">
                <a:solidFill>
                  <a:schemeClr val="tx1"/>
                </a:solidFill>
              </a:rPr>
              <a:t>離反顧客の</a:t>
            </a:r>
            <a:endParaRPr kumimoji="1" lang="en-US" altLang="ja-JP" sz="1600" b="1" dirty="0" smtClean="0">
              <a:solidFill>
                <a:schemeClr val="tx1"/>
              </a:solidFill>
            </a:endParaRPr>
          </a:p>
          <a:p>
            <a:pPr algn="ctr"/>
            <a:r>
              <a:rPr kumimoji="1" lang="ja-JP" altLang="en-US" sz="1600" b="1" dirty="0" smtClean="0">
                <a:solidFill>
                  <a:schemeClr val="tx1"/>
                </a:solidFill>
              </a:rPr>
              <a:t>防止</a:t>
            </a:r>
            <a:endParaRPr kumimoji="1" lang="ja-JP" altLang="en-US" sz="1600" b="1" dirty="0">
              <a:solidFill>
                <a:schemeClr val="tx1"/>
              </a:solidFill>
            </a:endParaRPr>
          </a:p>
        </p:txBody>
      </p:sp>
    </p:spTree>
    <p:extLst>
      <p:ext uri="{BB962C8B-B14F-4D97-AF65-F5344CB8AC3E}">
        <p14:creationId xmlns:p14="http://schemas.microsoft.com/office/powerpoint/2010/main" val="1744833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nodeType="withEffect">
                                  <p:stCondLst>
                                    <p:cond delay="0"/>
                                  </p:stCondLst>
                                  <p:childTnLst>
                                    <p:set>
                                      <p:cBhvr>
                                        <p:cTn id="32" dur="1" fill="hold">
                                          <p:stCondLst>
                                            <p:cond delay="0"/>
                                          </p:stCondLst>
                                        </p:cTn>
                                        <p:tgtEl>
                                          <p:spTgt spid="1026"/>
                                        </p:tgtEl>
                                        <p:attrNameLst>
                                          <p:attrName>style.visibility</p:attrName>
                                        </p:attrNameLst>
                                      </p:cBhvr>
                                      <p:to>
                                        <p:strVal val="visible"/>
                                      </p:to>
                                    </p:set>
                                    <p:animEffect transition="in" filter="fade">
                                      <p:cBhvr>
                                        <p:cTn id="33" dur="500"/>
                                        <p:tgtEl>
                                          <p:spTgt spid="102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500"/>
                                        <p:tgtEl>
                                          <p:spTgt spid="3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par>
                                <p:cTn id="59" presetID="10" presetClass="entr" presetSubtype="0" fill="hold" nodeType="with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500"/>
                                        <p:tgtEl>
                                          <p:spTgt spid="1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par>
                                <p:cTn id="65" presetID="10" presetClass="entr" presetSubtype="0" fill="hold" nodeType="with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500"/>
                                        <p:tgtEl>
                                          <p:spTgt spid="1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fade">
                                      <p:cBhvr>
                                        <p:cTn id="75" dur="500"/>
                                        <p:tgtEl>
                                          <p:spTgt spid="3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7"/>
                                        </p:tgtEl>
                                        <p:attrNameLst>
                                          <p:attrName>style.visibility</p:attrName>
                                        </p:attrNameLst>
                                      </p:cBhvr>
                                      <p:to>
                                        <p:strVal val="visible"/>
                                      </p:to>
                                    </p:set>
                                    <p:animEffect transition="in" filter="fade">
                                      <p:cBhvr>
                                        <p:cTn id="78" dur="500"/>
                                        <p:tgtEl>
                                          <p:spTgt spid="3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21"/>
                                        </p:tgtEl>
                                        <p:attrNameLst>
                                          <p:attrName>style.visibility</p:attrName>
                                        </p:attrNameLst>
                                      </p:cBhvr>
                                      <p:to>
                                        <p:strVal val="visible"/>
                                      </p:to>
                                    </p:set>
                                    <p:animEffect transition="in" filter="fade">
                                      <p:cBhvr>
                                        <p:cTn id="83" dur="500"/>
                                        <p:tgtEl>
                                          <p:spTgt spid="21"/>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fade">
                                      <p:cBhvr>
                                        <p:cTn id="86" dur="500"/>
                                        <p:tgtEl>
                                          <p:spTgt spid="22"/>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4"/>
                                        </p:tgtEl>
                                        <p:attrNameLst>
                                          <p:attrName>style.visibility</p:attrName>
                                        </p:attrNameLst>
                                      </p:cBhvr>
                                      <p:to>
                                        <p:strVal val="visible"/>
                                      </p:to>
                                    </p:set>
                                    <p:animEffect transition="in" filter="fade">
                                      <p:cBhvr>
                                        <p:cTn id="89" dur="500"/>
                                        <p:tgtEl>
                                          <p:spTgt spid="24"/>
                                        </p:tgtEl>
                                      </p:cBhvr>
                                    </p:animEffect>
                                  </p:childTnLst>
                                </p:cTn>
                              </p:par>
                              <p:par>
                                <p:cTn id="90" presetID="10" presetClass="entr" presetSubtype="0" fill="hold" nodeType="with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fade">
                                      <p:cBhvr>
                                        <p:cTn id="92" dur="500"/>
                                        <p:tgtEl>
                                          <p:spTgt spid="2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6"/>
                                        </p:tgtEl>
                                        <p:attrNameLst>
                                          <p:attrName>style.visibility</p:attrName>
                                        </p:attrNameLst>
                                      </p:cBhvr>
                                      <p:to>
                                        <p:strVal val="visible"/>
                                      </p:to>
                                    </p:set>
                                    <p:animEffect transition="in" filter="fade">
                                      <p:cBhvr>
                                        <p:cTn id="95" dur="500"/>
                                        <p:tgtEl>
                                          <p:spTgt spid="26"/>
                                        </p:tgtEl>
                                      </p:cBhvr>
                                    </p:animEffect>
                                  </p:childTnLst>
                                </p:cTn>
                              </p:par>
                              <p:par>
                                <p:cTn id="96" presetID="10" presetClass="entr" presetSubtype="0" fill="hold" nodeType="with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fade">
                                      <p:cBhvr>
                                        <p:cTn id="98" dur="500"/>
                                        <p:tgtEl>
                                          <p:spTgt spid="25"/>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fade">
                                      <p:cBhvr>
                                        <p:cTn id="103" dur="500"/>
                                        <p:tgtEl>
                                          <p:spTgt spid="40"/>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41"/>
                                        </p:tgtEl>
                                        <p:attrNameLst>
                                          <p:attrName>style.visibility</p:attrName>
                                        </p:attrNameLst>
                                      </p:cBhvr>
                                      <p:to>
                                        <p:strVal val="visible"/>
                                      </p:to>
                                    </p:set>
                                    <p:animEffect transition="in" filter="fade">
                                      <p:cBhvr>
                                        <p:cTn id="106" dur="500"/>
                                        <p:tgtEl>
                                          <p:spTgt spid="41"/>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27"/>
                                        </p:tgtEl>
                                        <p:attrNameLst>
                                          <p:attrName>style.visibility</p:attrName>
                                        </p:attrNameLst>
                                      </p:cBhvr>
                                      <p:to>
                                        <p:strVal val="visible"/>
                                      </p:to>
                                    </p:set>
                                    <p:animEffect transition="in" filter="fade">
                                      <p:cBhvr>
                                        <p:cTn id="111" dur="500"/>
                                        <p:tgtEl>
                                          <p:spTgt spid="27"/>
                                        </p:tgtEl>
                                      </p:cBhvr>
                                    </p:animEffect>
                                  </p:childTnLst>
                                </p:cTn>
                              </p:par>
                              <p:par>
                                <p:cTn id="112" presetID="10" presetClass="entr" presetSubtype="0" fill="hold" nodeType="withEffect">
                                  <p:stCondLst>
                                    <p:cond delay="0"/>
                                  </p:stCondLst>
                                  <p:childTnLst>
                                    <p:set>
                                      <p:cBhvr>
                                        <p:cTn id="113" dur="1" fill="hold">
                                          <p:stCondLst>
                                            <p:cond delay="0"/>
                                          </p:stCondLst>
                                        </p:cTn>
                                        <p:tgtEl>
                                          <p:spTgt spid="29"/>
                                        </p:tgtEl>
                                        <p:attrNameLst>
                                          <p:attrName>style.visibility</p:attrName>
                                        </p:attrNameLst>
                                      </p:cBhvr>
                                      <p:to>
                                        <p:strVal val="visible"/>
                                      </p:to>
                                    </p:set>
                                    <p:animEffect transition="in" filter="fade">
                                      <p:cBhvr>
                                        <p:cTn id="114" dur="500"/>
                                        <p:tgtEl>
                                          <p:spTgt spid="29"/>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30"/>
                                        </p:tgtEl>
                                        <p:attrNameLst>
                                          <p:attrName>style.visibility</p:attrName>
                                        </p:attrNameLst>
                                      </p:cBhvr>
                                      <p:to>
                                        <p:strVal val="visible"/>
                                      </p:to>
                                    </p:set>
                                    <p:animEffect transition="in" filter="fade">
                                      <p:cBhvr>
                                        <p:cTn id="117" dur="500"/>
                                        <p:tgtEl>
                                          <p:spTgt spid="30"/>
                                        </p:tgtEl>
                                      </p:cBhvr>
                                    </p:animEffect>
                                  </p:childTnLst>
                                </p:cTn>
                              </p:par>
                              <p:par>
                                <p:cTn id="118" presetID="10" presetClass="entr" presetSubtype="0" fill="hold" nodeType="withEffect">
                                  <p:stCondLst>
                                    <p:cond delay="0"/>
                                  </p:stCondLst>
                                  <p:childTnLst>
                                    <p:set>
                                      <p:cBhvr>
                                        <p:cTn id="119" dur="1" fill="hold">
                                          <p:stCondLst>
                                            <p:cond delay="0"/>
                                          </p:stCondLst>
                                        </p:cTn>
                                        <p:tgtEl>
                                          <p:spTgt spid="31"/>
                                        </p:tgtEl>
                                        <p:attrNameLst>
                                          <p:attrName>style.visibility</p:attrName>
                                        </p:attrNameLst>
                                      </p:cBhvr>
                                      <p:to>
                                        <p:strVal val="visible"/>
                                      </p:to>
                                    </p:set>
                                    <p:animEffect transition="in" filter="fade">
                                      <p:cBhvr>
                                        <p:cTn id="120" dur="500"/>
                                        <p:tgtEl>
                                          <p:spTgt spid="31"/>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32"/>
                                        </p:tgtEl>
                                        <p:attrNameLst>
                                          <p:attrName>style.visibility</p:attrName>
                                        </p:attrNameLst>
                                      </p:cBhvr>
                                      <p:to>
                                        <p:strVal val="visible"/>
                                      </p:to>
                                    </p:set>
                                    <p:animEffect transition="in" filter="fade">
                                      <p:cBhvr>
                                        <p:cTn id="123" dur="500"/>
                                        <p:tgtEl>
                                          <p:spTgt spid="32"/>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28"/>
                                        </p:tgtEl>
                                        <p:attrNameLst>
                                          <p:attrName>style.visibility</p:attrName>
                                        </p:attrNameLst>
                                      </p:cBhvr>
                                      <p:to>
                                        <p:strVal val="visible"/>
                                      </p:to>
                                    </p:set>
                                    <p:animEffect transition="in" filter="fade">
                                      <p:cBhvr>
                                        <p:cTn id="126" dur="500"/>
                                        <p:tgtEl>
                                          <p:spTgt spid="28"/>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38"/>
                                        </p:tgtEl>
                                        <p:attrNameLst>
                                          <p:attrName>style.visibility</p:attrName>
                                        </p:attrNameLst>
                                      </p:cBhvr>
                                      <p:to>
                                        <p:strVal val="visible"/>
                                      </p:to>
                                    </p:set>
                                    <p:animEffect transition="in" filter="fade">
                                      <p:cBhvr>
                                        <p:cTn id="131" dur="500"/>
                                        <p:tgtEl>
                                          <p:spTgt spid="38"/>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39"/>
                                        </p:tgtEl>
                                        <p:attrNameLst>
                                          <p:attrName>style.visibility</p:attrName>
                                        </p:attrNameLst>
                                      </p:cBhvr>
                                      <p:to>
                                        <p:strVal val="visible"/>
                                      </p:to>
                                    </p:set>
                                    <p:animEffect transition="in" filter="fade">
                                      <p:cBhvr>
                                        <p:cTn id="13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2" grpId="0"/>
      <p:bldP spid="14" grpId="0"/>
      <p:bldP spid="16" grpId="0"/>
      <p:bldP spid="18" grpId="0"/>
      <p:bldP spid="20" grpId="0"/>
      <p:bldP spid="22" grpId="0"/>
      <p:bldP spid="24" grpId="0"/>
      <p:bldP spid="26" grpId="0"/>
      <p:bldP spid="28" grpId="0"/>
      <p:bldP spid="30" grpId="0"/>
      <p:bldP spid="32" grpId="0"/>
      <p:bldP spid="10" grpId="0" animBg="1"/>
      <p:bldP spid="35" grpId="0" animBg="1"/>
      <p:bldP spid="36" grpId="0" animBg="1"/>
      <p:bldP spid="37" grpId="0" animBg="1"/>
      <p:bldP spid="38" grpId="0" animBg="1"/>
      <p:bldP spid="39" grpId="0" animBg="1"/>
      <p:bldP spid="40" grpId="0" animBg="1"/>
      <p:bldP spid="4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はじめに</a:t>
            </a:r>
            <a:r>
              <a:rPr lang="ja-JP" altLang="en-US" dirty="0" smtClean="0"/>
              <a:t>：ビッグデータ</a:t>
            </a:r>
            <a:r>
              <a:rPr lang="ja-JP" altLang="en-US" dirty="0"/>
              <a:t>時代における</a:t>
            </a:r>
            <a:r>
              <a:rPr lang="en-US" altLang="ja-JP" dirty="0"/>
              <a:t>R</a:t>
            </a:r>
          </a:p>
        </p:txBody>
      </p:sp>
      <p:sp>
        <p:nvSpPr>
          <p:cNvPr id="3" name="コンテンツ プレースホルダー 2"/>
          <p:cNvSpPr>
            <a:spLocks noGrp="1"/>
          </p:cNvSpPr>
          <p:nvPr>
            <p:ph idx="1"/>
          </p:nvPr>
        </p:nvSpPr>
        <p:spPr/>
        <p:txBody>
          <a:bodyPr/>
          <a:lstStyle/>
          <a:p>
            <a:pPr marL="0" indent="0">
              <a:buNone/>
            </a:pPr>
            <a:r>
              <a:rPr lang="ja-JP" altLang="en-US" dirty="0"/>
              <a:t>とはいえ</a:t>
            </a:r>
            <a:r>
              <a:rPr lang="ja-JP" altLang="en-US" dirty="0" smtClean="0"/>
              <a:t>、人手で計算は無理でしょ。</a:t>
            </a:r>
            <a:endParaRPr lang="en-US" altLang="ja-JP" dirty="0" smtClean="0"/>
          </a:p>
          <a:p>
            <a:pPr marL="0" indent="0">
              <a:buNone/>
            </a:pP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pPr>
              <a:defRPr/>
            </a:pPr>
            <a:fld id="{E8BD8FBC-4737-4833-B256-B31157D75CD1}" type="slidenum">
              <a:rPr lang="ja-JP" altLang="en-US" smtClean="0"/>
              <a:pPr>
                <a:defRPr/>
              </a:pPr>
              <a:t>7</a:t>
            </a:fld>
            <a:endParaRPr lang="ja-JP" altLang="en-US"/>
          </a:p>
        </p:txBody>
      </p:sp>
      <p:sp>
        <p:nvSpPr>
          <p:cNvPr id="8" name="角丸四角形 7"/>
          <p:cNvSpPr/>
          <p:nvPr/>
        </p:nvSpPr>
        <p:spPr>
          <a:xfrm>
            <a:off x="912396" y="1916832"/>
            <a:ext cx="7416824" cy="1152128"/>
          </a:xfrm>
          <a:prstGeom prst="round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rPr>
              <a:t>だから、統計</a:t>
            </a:r>
            <a:r>
              <a:rPr lang="ja-JP" altLang="en-US" sz="2800" dirty="0" smtClean="0">
                <a:solidFill>
                  <a:schemeClr val="tx1"/>
                </a:solidFill>
              </a:rPr>
              <a:t>解析ツールや</a:t>
            </a:r>
            <a:endParaRPr lang="en-US" altLang="ja-JP" sz="2800" dirty="0" smtClean="0">
              <a:solidFill>
                <a:schemeClr val="tx1"/>
              </a:solidFill>
            </a:endParaRPr>
          </a:p>
          <a:p>
            <a:pPr algn="ctr"/>
            <a:r>
              <a:rPr lang="ja-JP" altLang="en-US" sz="2800" dirty="0" smtClean="0">
                <a:solidFill>
                  <a:schemeClr val="tx1"/>
                </a:solidFill>
              </a:rPr>
              <a:t>データマイニングツールが</a:t>
            </a:r>
            <a:r>
              <a:rPr lang="ja-JP" altLang="en-US" sz="2800" dirty="0">
                <a:solidFill>
                  <a:schemeClr val="tx1"/>
                </a:solidFill>
              </a:rPr>
              <a:t>必要</a:t>
            </a:r>
            <a:r>
              <a:rPr lang="ja-JP" altLang="en-US" sz="2800" dirty="0" smtClean="0">
                <a:solidFill>
                  <a:schemeClr val="tx1"/>
                </a:solidFill>
              </a:rPr>
              <a:t>。</a:t>
            </a:r>
            <a:endParaRPr lang="en-US" altLang="ja-JP" sz="2800" dirty="0">
              <a:solidFill>
                <a:schemeClr val="tx1"/>
              </a:solidFill>
            </a:endParaRPr>
          </a:p>
        </p:txBody>
      </p:sp>
      <p:pic>
        <p:nvPicPr>
          <p:cNvPr id="2050" name="Picture 2" descr="R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8570" y="3510327"/>
            <a:ext cx="1166214" cy="88632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5657" y="5354026"/>
            <a:ext cx="1724025"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8071" y="3400413"/>
            <a:ext cx="1287586" cy="1287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7570" y="5084514"/>
            <a:ext cx="7620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73036" y="3753317"/>
            <a:ext cx="1656184" cy="1302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848" y="4944565"/>
            <a:ext cx="95250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348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par>
                                <p:cTn id="13" presetID="10" presetClass="entr" presetSubtype="0" fill="hold" nodeType="withEffect">
                                  <p:stCondLst>
                                    <p:cond delay="0"/>
                                  </p:stCondLst>
                                  <p:childTnLst>
                                    <p:set>
                                      <p:cBhvr>
                                        <p:cTn id="14" dur="1" fill="hold">
                                          <p:stCondLst>
                                            <p:cond delay="0"/>
                                          </p:stCondLst>
                                        </p:cTn>
                                        <p:tgtEl>
                                          <p:spTgt spid="2051"/>
                                        </p:tgtEl>
                                        <p:attrNameLst>
                                          <p:attrName>style.visibility</p:attrName>
                                        </p:attrNameLst>
                                      </p:cBhvr>
                                      <p:to>
                                        <p:strVal val="visible"/>
                                      </p:to>
                                    </p:set>
                                    <p:animEffect transition="in" filter="fade">
                                      <p:cBhvr>
                                        <p:cTn id="15" dur="500"/>
                                        <p:tgtEl>
                                          <p:spTgt spid="2051"/>
                                        </p:tgtEl>
                                      </p:cBhvr>
                                    </p:animEffect>
                                  </p:childTnLst>
                                </p:cTn>
                              </p:par>
                              <p:par>
                                <p:cTn id="16" presetID="10" presetClass="entr" presetSubtype="0" fill="hold" nodeType="withEffect">
                                  <p:stCondLst>
                                    <p:cond delay="0"/>
                                  </p:stCondLst>
                                  <p:childTnLst>
                                    <p:set>
                                      <p:cBhvr>
                                        <p:cTn id="17" dur="1" fill="hold">
                                          <p:stCondLst>
                                            <p:cond delay="0"/>
                                          </p:stCondLst>
                                        </p:cTn>
                                        <p:tgtEl>
                                          <p:spTgt spid="2052"/>
                                        </p:tgtEl>
                                        <p:attrNameLst>
                                          <p:attrName>style.visibility</p:attrName>
                                        </p:attrNameLst>
                                      </p:cBhvr>
                                      <p:to>
                                        <p:strVal val="visible"/>
                                      </p:to>
                                    </p:set>
                                    <p:animEffect transition="in" filter="fade">
                                      <p:cBhvr>
                                        <p:cTn id="18" dur="500"/>
                                        <p:tgtEl>
                                          <p:spTgt spid="2052"/>
                                        </p:tgtEl>
                                      </p:cBhvr>
                                    </p:animEffect>
                                  </p:childTnLst>
                                </p:cTn>
                              </p:par>
                              <p:par>
                                <p:cTn id="19" presetID="10" presetClass="entr" presetSubtype="0" fill="hold" nodeType="withEffect">
                                  <p:stCondLst>
                                    <p:cond delay="0"/>
                                  </p:stCondLst>
                                  <p:childTnLst>
                                    <p:set>
                                      <p:cBhvr>
                                        <p:cTn id="20" dur="1" fill="hold">
                                          <p:stCondLst>
                                            <p:cond delay="0"/>
                                          </p:stCondLst>
                                        </p:cTn>
                                        <p:tgtEl>
                                          <p:spTgt spid="2053"/>
                                        </p:tgtEl>
                                        <p:attrNameLst>
                                          <p:attrName>style.visibility</p:attrName>
                                        </p:attrNameLst>
                                      </p:cBhvr>
                                      <p:to>
                                        <p:strVal val="visible"/>
                                      </p:to>
                                    </p:set>
                                    <p:animEffect transition="in" filter="fade">
                                      <p:cBhvr>
                                        <p:cTn id="21" dur="500"/>
                                        <p:tgtEl>
                                          <p:spTgt spid="2053"/>
                                        </p:tgtEl>
                                      </p:cBhvr>
                                    </p:animEffect>
                                  </p:childTnLst>
                                </p:cTn>
                              </p:par>
                              <p:par>
                                <p:cTn id="22" presetID="10" presetClass="entr" presetSubtype="0" fill="hold" nodeType="withEffect">
                                  <p:stCondLst>
                                    <p:cond delay="0"/>
                                  </p:stCondLst>
                                  <p:childTnLst>
                                    <p:set>
                                      <p:cBhvr>
                                        <p:cTn id="23" dur="1" fill="hold">
                                          <p:stCondLst>
                                            <p:cond delay="0"/>
                                          </p:stCondLst>
                                        </p:cTn>
                                        <p:tgtEl>
                                          <p:spTgt spid="2054"/>
                                        </p:tgtEl>
                                        <p:attrNameLst>
                                          <p:attrName>style.visibility</p:attrName>
                                        </p:attrNameLst>
                                      </p:cBhvr>
                                      <p:to>
                                        <p:strVal val="visible"/>
                                      </p:to>
                                    </p:set>
                                    <p:animEffect transition="in" filter="fade">
                                      <p:cBhvr>
                                        <p:cTn id="24" dur="500"/>
                                        <p:tgtEl>
                                          <p:spTgt spid="2054"/>
                                        </p:tgtEl>
                                      </p:cBhvr>
                                    </p:animEffect>
                                  </p:childTnLst>
                                </p:cTn>
                              </p:par>
                              <p:par>
                                <p:cTn id="25" presetID="10" presetClass="entr" presetSubtype="0" fill="hold" nodeType="withEffect">
                                  <p:stCondLst>
                                    <p:cond delay="0"/>
                                  </p:stCondLst>
                                  <p:childTnLst>
                                    <p:set>
                                      <p:cBhvr>
                                        <p:cTn id="26" dur="1" fill="hold">
                                          <p:stCondLst>
                                            <p:cond delay="0"/>
                                          </p:stCondLst>
                                        </p:cTn>
                                        <p:tgtEl>
                                          <p:spTgt spid="2055"/>
                                        </p:tgtEl>
                                        <p:attrNameLst>
                                          <p:attrName>style.visibility</p:attrName>
                                        </p:attrNameLst>
                                      </p:cBhvr>
                                      <p:to>
                                        <p:strVal val="visible"/>
                                      </p:to>
                                    </p:set>
                                    <p:animEffect transition="in" filter="fade">
                                      <p:cBhvr>
                                        <p:cTn id="27"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はじめに</a:t>
            </a:r>
            <a:r>
              <a:rPr lang="ja-JP" altLang="en-US" dirty="0" smtClean="0"/>
              <a:t>：ビッグデータ</a:t>
            </a:r>
            <a:r>
              <a:rPr lang="ja-JP" altLang="en-US" dirty="0"/>
              <a:t>時代における</a:t>
            </a:r>
            <a:r>
              <a:rPr lang="en-US" altLang="ja-JP" dirty="0"/>
              <a:t>R</a:t>
            </a:r>
          </a:p>
        </p:txBody>
      </p:sp>
      <p:sp>
        <p:nvSpPr>
          <p:cNvPr id="3" name="コンテンツ プレースホルダー 2"/>
          <p:cNvSpPr>
            <a:spLocks noGrp="1"/>
          </p:cNvSpPr>
          <p:nvPr>
            <p:ph idx="1"/>
          </p:nvPr>
        </p:nvSpPr>
        <p:spPr/>
        <p:txBody>
          <a:bodyPr/>
          <a:lstStyle/>
          <a:p>
            <a:pPr marL="0" indent="0">
              <a:buNone/>
            </a:pPr>
            <a:r>
              <a:rPr kumimoji="1" lang="ja-JP" altLang="en-US" dirty="0" smtClean="0"/>
              <a:t>でも</a:t>
            </a:r>
            <a:r>
              <a:rPr lang="ja-JP" altLang="en-US" dirty="0" smtClean="0"/>
              <a:t>、お高いんでしょ？</a:t>
            </a:r>
            <a:endParaRPr kumimoji="1" lang="en-US" altLang="ja-JP" dirty="0"/>
          </a:p>
          <a:p>
            <a:pPr marL="0" indent="0">
              <a:buNone/>
            </a:pPr>
            <a:endParaRPr kumimoji="1" lang="en-US" altLang="ja-JP" dirty="0" smtClean="0"/>
          </a:p>
          <a:p>
            <a:pPr marL="0" indent="0">
              <a:buNone/>
            </a:pPr>
            <a:endParaRPr kumimoji="1" lang="en-US" altLang="ja-JP" dirty="0"/>
          </a:p>
          <a:p>
            <a:pPr marL="0"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pPr>
              <a:defRPr/>
            </a:pPr>
            <a:fld id="{E8BD8FBC-4737-4833-B256-B31157D75CD1}" type="slidenum">
              <a:rPr lang="ja-JP" altLang="en-US" smtClean="0"/>
              <a:pPr>
                <a:defRPr/>
              </a:pPr>
              <a:t>8</a:t>
            </a:fld>
            <a:endParaRPr lang="ja-JP" altLang="en-US"/>
          </a:p>
        </p:txBody>
      </p:sp>
      <p:sp>
        <p:nvSpPr>
          <p:cNvPr id="8" name="角丸四角形 7"/>
          <p:cNvSpPr/>
          <p:nvPr/>
        </p:nvSpPr>
        <p:spPr>
          <a:xfrm>
            <a:off x="912396" y="1916832"/>
            <a:ext cx="7416824" cy="1152128"/>
          </a:xfrm>
          <a:prstGeom prst="round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smtClean="0">
                <a:solidFill>
                  <a:schemeClr val="tx1"/>
                </a:solidFill>
              </a:rPr>
              <a:t>だから注目されている、</a:t>
            </a:r>
            <a:endParaRPr lang="en-US" altLang="ja-JP" sz="2800" dirty="0" smtClean="0">
              <a:solidFill>
                <a:schemeClr val="tx1"/>
              </a:solidFill>
            </a:endParaRPr>
          </a:p>
          <a:p>
            <a:pPr algn="ctr"/>
            <a:r>
              <a:rPr lang="ja-JP" altLang="en-US" sz="2800" dirty="0" smtClean="0">
                <a:solidFill>
                  <a:schemeClr val="tx1"/>
                </a:solidFill>
              </a:rPr>
              <a:t>オープンソースソフトウェア</a:t>
            </a:r>
            <a:endParaRPr lang="en-US" altLang="ja-JP" sz="2800" dirty="0">
              <a:solidFill>
                <a:schemeClr val="tx1"/>
              </a:solidFill>
            </a:endParaRPr>
          </a:p>
        </p:txBody>
      </p:sp>
      <p:pic>
        <p:nvPicPr>
          <p:cNvPr id="13" name="Picture 2" descr="R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8570" y="3510327"/>
            <a:ext cx="1166214" cy="88632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5657" y="5354026"/>
            <a:ext cx="1724025"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8071" y="3400413"/>
            <a:ext cx="1287586" cy="1287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7570" y="5084514"/>
            <a:ext cx="7620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73036" y="3753317"/>
            <a:ext cx="1656184" cy="1302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848" y="4944565"/>
            <a:ext cx="95250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正方形/長方形 4"/>
          <p:cNvSpPr/>
          <p:nvPr/>
        </p:nvSpPr>
        <p:spPr>
          <a:xfrm>
            <a:off x="3147764" y="3212976"/>
            <a:ext cx="5384676" cy="2952328"/>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3956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courseware_axe_2013122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courseware_axe_20131227</Template>
  <TotalTime>1264</TotalTime>
  <Words>1769</Words>
  <Application>Microsoft Office PowerPoint</Application>
  <PresentationFormat>画面に合わせる (4:3)</PresentationFormat>
  <Paragraphs>522</Paragraphs>
  <Slides>41</Slides>
  <Notes>30</Notes>
  <HiddenSlides>0</HiddenSlides>
  <MMClips>0</MMClips>
  <ScaleCrop>false</ScaleCrop>
  <HeadingPairs>
    <vt:vector size="4" baseType="variant">
      <vt:variant>
        <vt:lpstr>テーマ</vt:lpstr>
      </vt:variant>
      <vt:variant>
        <vt:i4>1</vt:i4>
      </vt:variant>
      <vt:variant>
        <vt:lpstr>スライド タイトル</vt:lpstr>
      </vt:variant>
      <vt:variant>
        <vt:i4>41</vt:i4>
      </vt:variant>
    </vt:vector>
  </HeadingPairs>
  <TitlesOfParts>
    <vt:vector size="42" baseType="lpstr">
      <vt:lpstr>courseware_axe_20131227</vt:lpstr>
      <vt:lpstr>PowerPoint プレゼンテーション</vt:lpstr>
      <vt:lpstr>アジェンダ</vt:lpstr>
      <vt:lpstr>講義資料の入手</vt:lpstr>
      <vt:lpstr>はじめに： ビッグデータ時代におけるR </vt:lpstr>
      <vt:lpstr>はじめに：ビッグデータ時代におけるR</vt:lpstr>
      <vt:lpstr>はじめに：ビッグデータ時代におけるR</vt:lpstr>
      <vt:lpstr>はじめに：ビッグデータ時代におけるR</vt:lpstr>
      <vt:lpstr>はじめに：ビッグデータ時代におけるR</vt:lpstr>
      <vt:lpstr>はじめに：ビッグデータ時代におけるR</vt:lpstr>
      <vt:lpstr>はじめに：ビッグデータ時代におけるR</vt:lpstr>
      <vt:lpstr>データを分析する、ということ</vt:lpstr>
      <vt:lpstr>データを分析する、ということ</vt:lpstr>
      <vt:lpstr>データを分析する、ということ</vt:lpstr>
      <vt:lpstr>今日のケース： 「買い物かご」の中のこと</vt:lpstr>
      <vt:lpstr>今日のケース：「買い物かご」の中のこと</vt:lpstr>
      <vt:lpstr>今日のケース：「買い物かご」の中のこと</vt:lpstr>
      <vt:lpstr>今日のケース：「買い物かご」の中のこと</vt:lpstr>
      <vt:lpstr>今日のケース：「買い物かご」の中のこと</vt:lpstr>
      <vt:lpstr>今日のケース：「買い物かご」の中のこと</vt:lpstr>
      <vt:lpstr>今日のケース：「買い物かご」の中のこと</vt:lpstr>
      <vt:lpstr>今日のケース：「買い物かご」の中のこと</vt:lpstr>
      <vt:lpstr>今日のケース：「買い物かご」の中のこと</vt:lpstr>
      <vt:lpstr>今日のケース：「買い物かご」の中のこと</vt:lpstr>
      <vt:lpstr>今日のケース：「買い物かご」の中のこと</vt:lpstr>
      <vt:lpstr>今日のケース：「買い物かご」の中のこと</vt:lpstr>
      <vt:lpstr>今日のケース：「買い物かご」の中のこと</vt:lpstr>
      <vt:lpstr>今日のケース：「買い物かご」の中のこと</vt:lpstr>
      <vt:lpstr>今日のケース：「買い物かご」の中のこと</vt:lpstr>
      <vt:lpstr>今日のケース：「買い物かご」の中のこと</vt:lpstr>
      <vt:lpstr>今日のケース：「買い物かご」の中のこと</vt:lpstr>
      <vt:lpstr>今日のケース：「買い物かご」の中のこと</vt:lpstr>
      <vt:lpstr>今日のケース：「買い物かご」の中のこと</vt:lpstr>
      <vt:lpstr>今日のケース：「買い物かご」の中のこと</vt:lpstr>
      <vt:lpstr>今日のケース：「買い物かご」の中のこと</vt:lpstr>
      <vt:lpstr>今日のケース：「買い物かご」の中のこと</vt:lpstr>
      <vt:lpstr>今日のケース：「買い物かご」の中のこと</vt:lpstr>
      <vt:lpstr>今日のケース：「買い物かご」の中のこと</vt:lpstr>
      <vt:lpstr>今日のケース：「買い物かご」の中のこと</vt:lpstr>
      <vt:lpstr>まとめ</vt:lpstr>
      <vt:lpstr>Appendix：他のツールでの結果</vt:lpstr>
      <vt:lpstr>講義のおわりに</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データツールファースト</dc:subject>
  <dc:creator>akihito.ito</dc:creator>
  <cp:lastModifiedBy>akihito.ito</cp:lastModifiedBy>
  <cp:revision>81</cp:revision>
  <dcterms:created xsi:type="dcterms:W3CDTF">2014-02-10T05:29:57Z</dcterms:created>
  <dcterms:modified xsi:type="dcterms:W3CDTF">2014-03-11T12:02:08Z</dcterms:modified>
</cp:coreProperties>
</file>