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9" r:id="rId4"/>
    <p:sldId id="264" r:id="rId5"/>
    <p:sldId id="260" r:id="rId6"/>
    <p:sldId id="261" r:id="rId7"/>
    <p:sldId id="262" r:id="rId8"/>
    <p:sldId id="267" r:id="rId9"/>
    <p:sldId id="268" r:id="rId10"/>
    <p:sldId id="263" r:id="rId11"/>
    <p:sldId id="269" r:id="rId12"/>
    <p:sldId id="270" r:id="rId13"/>
    <p:sldId id="265" r:id="rId14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0" autoAdjust="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C258C44-C168-441A-9F1E-64654CB022B8}" type="datetimeFigureOut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60FB69A-DDCF-4AF4-8296-2D2E97DEF19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0332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0BC51E-14F5-43C6-BF80-968C27363A89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010B1-167E-4909-B258-BEAAEA19C913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652F-8969-495C-B337-C5DB00A682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839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245D1-C9AA-4D00-9E82-63D01E95CD75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D2160-2D0A-4233-B380-54CC8F6C7E9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5622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F960F-EF76-484E-87FA-9F48C64A6114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7A418-29BC-4641-AED2-89CCDB07E8A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281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06090"/>
          </a:xfrm>
        </p:spPr>
        <p:txBody>
          <a:bodyPr/>
          <a:lstStyle>
            <a:lvl1pPr algn="l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1760B-E34F-414D-BE14-E37E1FFDBF2D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8FBC-4737-4833-B256-B31157D75C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95536" y="6309320"/>
            <a:ext cx="842493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 userDrawn="1"/>
        </p:nvSpPr>
        <p:spPr>
          <a:xfrm>
            <a:off x="395536" y="980728"/>
            <a:ext cx="8352928" cy="14401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25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755576" y="260648"/>
            <a:ext cx="0" cy="6480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6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59AB8-BA82-4D53-BB19-6B460F95138C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457D1-513B-451F-BBFD-518BB8955DB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8710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05027-F9C6-4A55-9FD2-3610457B7FEC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97425-37E3-4A9A-B1F0-1EACCDA8428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148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BF6B7-215E-432B-A9DD-7367E373B0AB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E29A1-3747-4236-B4DA-FF5DD9F98DD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7825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57338-7FE6-4C3E-82B2-1946384A7093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26544-D322-4588-8880-5D2E61E8AAE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216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29756-B221-4527-9B22-6BBBB20C04C1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070B5-A50B-4744-B9CB-9F8491092FD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34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2F1BC-0AFC-41CA-AC57-8F1DEA15B14F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DFC7A-80A1-424E-8DC2-B16BE7304C7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2420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2BFCE-E08C-4966-A3B1-7C98F947DCE6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6CBB7-EA5F-43CD-A502-A7689B34482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402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124744"/>
            <a:ext cx="8229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C351C3-4D1C-4A3D-839F-020E7FDB2663}" type="datetime1">
              <a:rPr lang="ja-JP" altLang="en-US"/>
              <a:pPr>
                <a:defRPr/>
              </a:pPr>
              <a:t>2014/3/7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9A6024-2B37-4888-960B-A87F56EE922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4213" y="5229225"/>
            <a:ext cx="6400800" cy="696913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2000" dirty="0" smtClean="0">
                <a:solidFill>
                  <a:schemeClr val="tx1"/>
                </a:solidFill>
              </a:rPr>
              <a:t>名古屋大学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2014/Feb/27</a:t>
            </a:r>
            <a:endParaRPr lang="ja-JP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26434"/>
              </p:ext>
            </p:extLst>
          </p:nvPr>
        </p:nvGraphicFramePr>
        <p:xfrm>
          <a:off x="611188" y="1397000"/>
          <a:ext cx="7008812" cy="181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8812"/>
              </a:tblGrid>
              <a:tr h="1816100"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博士課程教育リーディングプログラム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2000" dirty="0" smtClean="0"/>
                        <a:t>実世界データ循環学リーダー人材育成プログラム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3200" dirty="0" smtClean="0"/>
                        <a:t>データツールファースト</a:t>
                      </a:r>
                      <a:r>
                        <a:rPr lang="en-US" altLang="ja-JP" sz="1800" dirty="0" smtClean="0"/>
                        <a:t/>
                      </a:r>
                      <a:br>
                        <a:rPr lang="en-US" altLang="ja-JP" sz="1800" dirty="0" smtClean="0"/>
                      </a:br>
                      <a:r>
                        <a:rPr lang="en-US" altLang="ja-JP" sz="4000" dirty="0" smtClean="0"/>
                        <a:t>R</a:t>
                      </a:r>
                      <a:r>
                        <a:rPr lang="ja-JP" altLang="en-US" sz="4000" dirty="0" smtClean="0"/>
                        <a:t>入門　</a:t>
                      </a:r>
                      <a:r>
                        <a:rPr lang="ja-JP" altLang="en-US" sz="4000" dirty="0" smtClean="0"/>
                        <a:t>演習編（解答例付）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1445" marR="91445" marT="45723" marB="45723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/>
              <a:t>課題</a:t>
            </a:r>
            <a:r>
              <a:rPr lang="ja-JP" altLang="en-US" sz="2400" dirty="0" smtClean="0"/>
              <a:t>２</a:t>
            </a:r>
            <a:r>
              <a:rPr kumimoji="1" lang="ja-JP" altLang="en-US" sz="2400" dirty="0" smtClean="0"/>
              <a:t>：</a:t>
            </a:r>
            <a:r>
              <a:rPr lang="ja-JP" altLang="en-US" sz="2400" dirty="0"/>
              <a:t>来店頻度、客単価での顧客のグルーピング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7501" y="1484784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課題２のゴール</a:t>
            </a:r>
            <a:endParaRPr kumimoji="1" lang="ja-JP" altLang="en-US" sz="24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635896" y="2276872"/>
            <a:ext cx="4896544" cy="317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手順２：パッケージを読み込む（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library(cluster)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35896" y="2773686"/>
            <a:ext cx="4896544" cy="79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手順３：分析関数にデータを投入する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　</a:t>
            </a:r>
            <a:r>
              <a:rPr lang="ja-JP" altLang="en-US" sz="1600" dirty="0" smtClean="0">
                <a:solidFill>
                  <a:schemeClr val="tx1"/>
                </a:solidFill>
              </a:rPr>
              <a:t>文例：</a:t>
            </a:r>
            <a:r>
              <a:rPr lang="en-US" altLang="ja-JP" sz="1600" dirty="0" smtClean="0">
                <a:solidFill>
                  <a:schemeClr val="tx1"/>
                </a:solidFill>
              </a:rPr>
              <a:t>km&lt;-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kmeans</a:t>
            </a:r>
            <a:r>
              <a:rPr lang="en-US" altLang="ja-JP" sz="1600" dirty="0" smtClean="0">
                <a:solidFill>
                  <a:schemeClr val="tx1"/>
                </a:solidFill>
              </a:rPr>
              <a:t>(</a:t>
            </a:r>
            <a:r>
              <a:rPr lang="ja-JP" altLang="en-US" sz="1600" dirty="0" smtClean="0">
                <a:solidFill>
                  <a:schemeClr val="tx1"/>
                </a:solidFill>
              </a:rPr>
              <a:t>データセット</a:t>
            </a:r>
            <a:r>
              <a:rPr lang="en-US" altLang="ja-JP" sz="1600" dirty="0" smtClean="0">
                <a:solidFill>
                  <a:schemeClr val="tx1"/>
                </a:solidFill>
              </a:rPr>
              <a:t>,</a:t>
            </a:r>
            <a:r>
              <a:rPr lang="ja-JP" altLang="en-US" sz="1600" dirty="0" smtClean="0">
                <a:solidFill>
                  <a:schemeClr val="tx1"/>
                </a:solidFill>
              </a:rPr>
              <a:t>グループ数</a:t>
            </a:r>
            <a:r>
              <a:rPr lang="en-US" altLang="ja-JP" sz="1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ja-JP" altLang="en-US" sz="1600" dirty="0">
                <a:solidFill>
                  <a:schemeClr val="tx1"/>
                </a:solidFill>
              </a:rPr>
              <a:t>　</a:t>
            </a:r>
            <a:r>
              <a:rPr lang="en-US" altLang="ja-JP" sz="1600" dirty="0" smtClean="0">
                <a:solidFill>
                  <a:schemeClr val="tx1"/>
                </a:solidFill>
              </a:rPr>
              <a:t>※</a:t>
            </a:r>
            <a:r>
              <a:rPr lang="ja-JP" altLang="en-US" sz="1600" dirty="0" smtClean="0">
                <a:solidFill>
                  <a:schemeClr val="tx1"/>
                </a:solidFill>
              </a:rPr>
              <a:t>データセットは数値の行列であること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35896" y="3717032"/>
            <a:ext cx="48965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手順４：分析結果を評価する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</a:rPr>
              <a:t>（</a:t>
            </a:r>
            <a:r>
              <a:rPr lang="ja-JP" altLang="en-US" sz="1600" dirty="0">
                <a:solidFill>
                  <a:schemeClr val="tx1"/>
                </a:solidFill>
              </a:rPr>
              <a:t>上記の</a:t>
            </a:r>
            <a:r>
              <a:rPr lang="ja-JP" altLang="en-US" sz="1600" dirty="0" smtClean="0">
                <a:solidFill>
                  <a:schemeClr val="tx1"/>
                </a:solidFill>
              </a:rPr>
              <a:t>例では、</a:t>
            </a:r>
            <a:r>
              <a:rPr lang="en-US" altLang="ja-JP" sz="1600" dirty="0" smtClean="0">
                <a:solidFill>
                  <a:schemeClr val="tx1"/>
                </a:solidFill>
              </a:rPr>
              <a:t>km</a:t>
            </a:r>
            <a:r>
              <a:rPr lang="ja-JP" altLang="en-US" sz="1600" dirty="0" smtClean="0">
                <a:solidFill>
                  <a:schemeClr val="tx1"/>
                </a:solidFill>
              </a:rPr>
              <a:t>を実行）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35896" y="4437112"/>
            <a:ext cx="4896544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手順５：結果を元のデータに統合する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r>
              <a:rPr kumimoji="1" lang="ja-JP" altLang="en-US" sz="1600" dirty="0" smtClean="0">
                <a:solidFill>
                  <a:schemeClr val="tx1"/>
                </a:solidFill>
              </a:rPr>
              <a:t>　文例：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FM$</a:t>
            </a:r>
            <a:r>
              <a:rPr lang="ja-JP" altLang="en-US" sz="1600" dirty="0" smtClean="0">
                <a:solidFill>
                  <a:schemeClr val="tx1"/>
                </a:solidFill>
              </a:rPr>
              <a:t>新しい列名</a:t>
            </a:r>
            <a:r>
              <a:rPr lang="en-US" altLang="ja-JP" sz="1600" dirty="0" smtClean="0">
                <a:solidFill>
                  <a:schemeClr val="tx1"/>
                </a:solidFill>
              </a:rPr>
              <a:t>&lt;-</a:t>
            </a:r>
            <a:r>
              <a:rPr lang="ja-JP" altLang="en-US" sz="1600" dirty="0" smtClean="0">
                <a:solidFill>
                  <a:schemeClr val="tx1"/>
                </a:solidFill>
              </a:rPr>
              <a:t>結果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35896" y="5157192"/>
            <a:ext cx="4896544" cy="317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手順６：対象のデータを抽出し、保存する</a:t>
            </a:r>
            <a:r>
              <a:rPr lang="ja-JP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write.table</a:t>
            </a:r>
            <a:r>
              <a:rPr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69836" y="5589240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その他の便利なおまじない：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統計量：</a:t>
            </a:r>
            <a:r>
              <a:rPr kumimoji="1" lang="en-US" altLang="ja-JP" sz="1600" dirty="0" smtClean="0"/>
              <a:t>summary</a:t>
            </a:r>
            <a:r>
              <a:rPr kumimoji="1" lang="ja-JP" altLang="en-US" sz="1600" dirty="0" smtClean="0"/>
              <a:t>　データ型：</a:t>
            </a:r>
            <a:r>
              <a:rPr kumimoji="1" lang="en-US" altLang="ja-JP" sz="1600" dirty="0" err="1" smtClean="0"/>
              <a:t>str</a:t>
            </a:r>
            <a:r>
              <a:rPr kumimoji="1" lang="ja-JP" altLang="en-US" sz="1600" dirty="0" smtClean="0"/>
              <a:t>　データ閲覧：</a:t>
            </a:r>
            <a:r>
              <a:rPr kumimoji="1" lang="en-US" altLang="ja-JP" sz="1600" dirty="0" smtClean="0"/>
              <a:t>head / tail</a:t>
            </a:r>
            <a:endParaRPr kumimoji="1" lang="ja-JP" alt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2" y="3947155"/>
            <a:ext cx="2529609" cy="215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3635896" y="1549550"/>
            <a:ext cx="4896544" cy="583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</a:t>
            </a:r>
            <a:r>
              <a:rPr lang="ja-JP" altLang="en-US" sz="1600" dirty="0">
                <a:solidFill>
                  <a:schemeClr val="tx1"/>
                </a:solidFill>
              </a:rPr>
              <a:t>１</a:t>
            </a:r>
            <a:r>
              <a:rPr lang="ja-JP" altLang="en-US" sz="1600" dirty="0" smtClean="0">
                <a:solidFill>
                  <a:schemeClr val="tx1"/>
                </a:solidFill>
              </a:rPr>
              <a:t>：</a:t>
            </a:r>
            <a:r>
              <a:rPr lang="en-US" altLang="ja-JP" sz="1600" dirty="0" smtClean="0">
                <a:solidFill>
                  <a:schemeClr val="tx1"/>
                </a:solidFill>
              </a:rPr>
              <a:t>FM</a:t>
            </a:r>
            <a:r>
              <a:rPr lang="ja-JP" altLang="en-US" sz="1600" dirty="0" smtClean="0">
                <a:solidFill>
                  <a:schemeClr val="tx1"/>
                </a:solidFill>
              </a:rPr>
              <a:t>データを整形する（値の</a:t>
            </a:r>
            <a:r>
              <a:rPr lang="en-US" altLang="ja-JP" sz="1600" dirty="0" smtClean="0">
                <a:solidFill>
                  <a:schemeClr val="tx1"/>
                </a:solidFill>
              </a:rPr>
              <a:t>Normalization</a:t>
            </a:r>
            <a:r>
              <a:rPr lang="ja-JP" altLang="en-US" sz="1600" dirty="0" smtClean="0">
                <a:solidFill>
                  <a:schemeClr val="tx1"/>
                </a:solidFill>
              </a:rPr>
              <a:t>）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</a:rPr>
              <a:t>（変数</a:t>
            </a:r>
            <a:r>
              <a:rPr lang="en-US" altLang="ja-JP" sz="1600" dirty="0" smtClean="0">
                <a:solidFill>
                  <a:schemeClr val="tx1"/>
                </a:solidFill>
              </a:rPr>
              <a:t>-mean</a:t>
            </a:r>
            <a:r>
              <a:rPr lang="ja-JP" altLang="en-US" sz="1600" dirty="0" smtClean="0">
                <a:solidFill>
                  <a:schemeClr val="tx1"/>
                </a:solidFill>
              </a:rPr>
              <a:t>を</a:t>
            </a:r>
            <a:r>
              <a:rPr lang="en-US" altLang="ja-JP" sz="1600" dirty="0" smtClean="0">
                <a:solidFill>
                  <a:schemeClr val="tx1"/>
                </a:solidFill>
              </a:rPr>
              <a:t>scale</a:t>
            </a:r>
            <a:r>
              <a:rPr lang="ja-JP" altLang="en-US" sz="1600" dirty="0" smtClean="0">
                <a:solidFill>
                  <a:schemeClr val="tx1"/>
                </a:solidFill>
              </a:rPr>
              <a:t>または</a:t>
            </a:r>
            <a:r>
              <a:rPr lang="en-US" altLang="ja-JP" sz="1600" dirty="0" smtClean="0">
                <a:solidFill>
                  <a:schemeClr val="tx1"/>
                </a:solidFill>
              </a:rPr>
              <a:t>diff/range</a:t>
            </a:r>
            <a:r>
              <a:rPr lang="ja-JP" altLang="en-US" sz="1600" dirty="0" smtClean="0">
                <a:solidFill>
                  <a:schemeClr val="tx1"/>
                </a:solidFill>
              </a:rPr>
              <a:t>で割る）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2" y="2000547"/>
            <a:ext cx="2823702" cy="150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44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課題２：来店頻度、客単価での顧客のグルーピング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145513" y="1650648"/>
            <a:ext cx="3602951" cy="451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 smtClean="0">
                <a:solidFill>
                  <a:schemeClr val="tx1"/>
                </a:solidFill>
              </a:rPr>
              <a:t>解説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ja-JP" altLang="en-US" sz="1200" b="1" dirty="0" smtClean="0">
                <a:solidFill>
                  <a:schemeClr val="tx1"/>
                </a:solidFill>
              </a:rPr>
              <a:t>データの整形（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normalization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）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値の</a:t>
            </a:r>
            <a:r>
              <a:rPr lang="en-US" altLang="ja-JP" sz="1200" dirty="0" smtClean="0">
                <a:solidFill>
                  <a:schemeClr val="tx1"/>
                </a:solidFill>
              </a:rPr>
              <a:t>Normalization</a:t>
            </a:r>
            <a:r>
              <a:rPr lang="ja-JP" altLang="en-US" sz="1200" dirty="0" smtClean="0">
                <a:solidFill>
                  <a:schemeClr val="tx1"/>
                </a:solidFill>
              </a:rPr>
              <a:t>は、各変数の単位による影響を抑えるための施策です。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左記では、値 </a:t>
            </a:r>
            <a:r>
              <a:rPr lang="en-US" altLang="ja-JP" sz="1200" dirty="0" smtClean="0">
                <a:solidFill>
                  <a:schemeClr val="tx1"/>
                </a:solidFill>
              </a:rPr>
              <a:t>- </a:t>
            </a:r>
            <a:r>
              <a:rPr lang="ja-JP" altLang="en-US" sz="1200" dirty="0" smtClean="0">
                <a:solidFill>
                  <a:schemeClr val="tx1"/>
                </a:solidFill>
              </a:rPr>
              <a:t>列の平均 を、最大値 </a:t>
            </a:r>
            <a:r>
              <a:rPr lang="en-US" altLang="ja-JP" sz="1200" dirty="0" smtClean="0">
                <a:solidFill>
                  <a:schemeClr val="tx1"/>
                </a:solidFill>
              </a:rPr>
              <a:t>– </a:t>
            </a:r>
            <a:r>
              <a:rPr lang="ja-JP" altLang="en-US" sz="1200" dirty="0" smtClean="0">
                <a:solidFill>
                  <a:schemeClr val="tx1"/>
                </a:solidFill>
              </a:rPr>
              <a:t>最小値で割っています。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今回は、外れ値も含めた分析を行っているからです。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逆に、一般的には標準偏差で割ることが多いと思います。その場合には、</a:t>
            </a:r>
            <a:r>
              <a:rPr lang="en-US" altLang="ja-JP" sz="1200" dirty="0" smtClean="0">
                <a:solidFill>
                  <a:schemeClr val="tx1"/>
                </a:solidFill>
              </a:rPr>
              <a:t>scale</a:t>
            </a:r>
            <a:r>
              <a:rPr lang="ja-JP" altLang="en-US" sz="1200" dirty="0" smtClean="0">
                <a:solidFill>
                  <a:schemeClr val="tx1"/>
                </a:solidFill>
              </a:rPr>
              <a:t>という関数が用意されています。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標準偏差</a:t>
            </a:r>
            <a:r>
              <a:rPr lang="ja-JP" altLang="en-US" sz="1200" dirty="0" smtClean="0">
                <a:solidFill>
                  <a:schemeClr val="tx1"/>
                </a:solidFill>
              </a:rPr>
              <a:t>を使った</a:t>
            </a:r>
            <a:r>
              <a:rPr lang="en-US" altLang="ja-JP" sz="1200" dirty="0" smtClean="0">
                <a:solidFill>
                  <a:schemeClr val="tx1"/>
                </a:solidFill>
              </a:rPr>
              <a:t>Normalization</a:t>
            </a:r>
            <a:r>
              <a:rPr lang="ja-JP" altLang="en-US" sz="1200" dirty="0" smtClean="0">
                <a:solidFill>
                  <a:schemeClr val="tx1"/>
                </a:solidFill>
              </a:rPr>
              <a:t>（</a:t>
            </a:r>
            <a:r>
              <a:rPr lang="en-US" altLang="ja-JP" sz="1200" dirty="0" smtClean="0">
                <a:solidFill>
                  <a:schemeClr val="tx1"/>
                </a:solidFill>
              </a:rPr>
              <a:t>scale</a:t>
            </a:r>
            <a:r>
              <a:rPr lang="ja-JP" altLang="en-US" sz="1200" dirty="0" smtClean="0">
                <a:solidFill>
                  <a:schemeClr val="tx1"/>
                </a:solidFill>
              </a:rPr>
              <a:t>）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en-US" altLang="ja-JP" sz="1200" dirty="0" err="1">
                <a:solidFill>
                  <a:schemeClr val="tx1"/>
                </a:solidFill>
              </a:rPr>
              <a:t>nFM$Freq</a:t>
            </a:r>
            <a:r>
              <a:rPr lang="en-US" altLang="ja-JP" sz="1200" dirty="0" smtClean="0">
                <a:solidFill>
                  <a:schemeClr val="tx1"/>
                </a:solidFill>
              </a:rPr>
              <a:t>&lt;-scale(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nFM$Freq</a:t>
            </a:r>
            <a:r>
              <a:rPr lang="en-US" altLang="ja-JP" sz="12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ja-JP" sz="1200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42372" y="1700808"/>
            <a:ext cx="4703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>
                <a:solidFill>
                  <a:srgbClr val="00B050"/>
                </a:solidFill>
              </a:rPr>
              <a:t># ### ### ### ### ### ### ###</a:t>
            </a:r>
          </a:p>
          <a:p>
            <a:r>
              <a:rPr lang="en-US" altLang="ja-JP" sz="1050" dirty="0">
                <a:solidFill>
                  <a:srgbClr val="00B050"/>
                </a:solidFill>
              </a:rPr>
              <a:t># Section2</a:t>
            </a:r>
          </a:p>
          <a:p>
            <a:r>
              <a:rPr lang="en-US" altLang="ja-JP" sz="1050" dirty="0">
                <a:solidFill>
                  <a:srgbClr val="00B050"/>
                </a:solidFill>
              </a:rPr>
              <a:t># ### ### ### ### ### ### ### </a:t>
            </a:r>
          </a:p>
          <a:p>
            <a:endParaRPr lang="en-US" altLang="ja-JP" sz="1050" dirty="0">
              <a:solidFill>
                <a:srgbClr val="00B050"/>
              </a:solidFill>
            </a:endParaRPr>
          </a:p>
          <a:p>
            <a:r>
              <a:rPr lang="en-US" altLang="ja-JP" sz="1050" dirty="0">
                <a:solidFill>
                  <a:srgbClr val="00B050"/>
                </a:solidFill>
              </a:rPr>
              <a:t># Scaling (Normalization)</a:t>
            </a:r>
          </a:p>
          <a:p>
            <a:r>
              <a:rPr lang="en-US" altLang="ja-JP" sz="1050" dirty="0" err="1"/>
              <a:t>nFM</a:t>
            </a:r>
            <a:r>
              <a:rPr lang="en-US" altLang="ja-JP" sz="1050" dirty="0"/>
              <a:t>&lt;-FM</a:t>
            </a:r>
          </a:p>
          <a:p>
            <a:r>
              <a:rPr lang="en-US" altLang="ja-JP" sz="1050" dirty="0" err="1"/>
              <a:t>nFM$Freq</a:t>
            </a:r>
            <a:r>
              <a:rPr lang="en-US" altLang="ja-JP" sz="1050" dirty="0"/>
              <a:t>&lt;-(</a:t>
            </a:r>
            <a:r>
              <a:rPr lang="en-US" altLang="ja-JP" sz="1050" dirty="0" err="1" smtClean="0"/>
              <a:t>nFM$Freq-ean</a:t>
            </a:r>
            <a:r>
              <a:rPr lang="en-US" altLang="ja-JP" sz="1050" dirty="0" smtClean="0"/>
              <a:t>(</a:t>
            </a:r>
            <a:r>
              <a:rPr lang="en-US" altLang="ja-JP" sz="1050" dirty="0" err="1" smtClean="0"/>
              <a:t>nFM$Freq</a:t>
            </a:r>
            <a:r>
              <a:rPr lang="en-US" altLang="ja-JP" sz="1050" dirty="0"/>
              <a:t>))/diff(range(</a:t>
            </a:r>
            <a:r>
              <a:rPr lang="en-US" altLang="ja-JP" sz="1050" dirty="0" err="1"/>
              <a:t>nFM$Freq</a:t>
            </a:r>
            <a:r>
              <a:rPr lang="en-US" altLang="ja-JP" sz="1050" dirty="0"/>
              <a:t>))</a:t>
            </a:r>
          </a:p>
          <a:p>
            <a:r>
              <a:rPr lang="en-US" altLang="ja-JP" sz="1050" dirty="0"/>
              <a:t>plot(sort(</a:t>
            </a:r>
            <a:r>
              <a:rPr lang="en-US" altLang="ja-JP" sz="1050" dirty="0" err="1"/>
              <a:t>nFM$Freq</a:t>
            </a:r>
            <a:r>
              <a:rPr lang="en-US" altLang="ja-JP" sz="1050" dirty="0"/>
              <a:t>))</a:t>
            </a:r>
          </a:p>
          <a:p>
            <a:r>
              <a:rPr lang="en-US" altLang="ja-JP" sz="1050" dirty="0" err="1"/>
              <a:t>nFM$Money</a:t>
            </a:r>
            <a:r>
              <a:rPr lang="en-US" altLang="ja-JP" sz="1050" dirty="0"/>
              <a:t>&lt;-(</a:t>
            </a:r>
            <a:r>
              <a:rPr lang="en-US" altLang="ja-JP" sz="1050" dirty="0" err="1" smtClean="0"/>
              <a:t>nFM$Money-mean</a:t>
            </a:r>
            <a:r>
              <a:rPr lang="en-US" altLang="ja-JP" sz="1050" dirty="0" smtClean="0"/>
              <a:t>(</a:t>
            </a:r>
            <a:r>
              <a:rPr lang="en-US" altLang="ja-JP" sz="1050" dirty="0" err="1" smtClean="0"/>
              <a:t>nFM$Money</a:t>
            </a:r>
            <a:r>
              <a:rPr lang="en-US" altLang="ja-JP" sz="1050" dirty="0"/>
              <a:t>))/diff(range(</a:t>
            </a:r>
            <a:r>
              <a:rPr lang="en-US" altLang="ja-JP" sz="1050" dirty="0" err="1"/>
              <a:t>nFM$Money</a:t>
            </a:r>
            <a:r>
              <a:rPr lang="en-US" altLang="ja-JP" sz="1050" dirty="0"/>
              <a:t>))</a:t>
            </a:r>
          </a:p>
          <a:p>
            <a:r>
              <a:rPr lang="en-US" altLang="ja-JP" sz="1050" dirty="0"/>
              <a:t>plot(sort(</a:t>
            </a:r>
            <a:r>
              <a:rPr lang="en-US" altLang="ja-JP" sz="1050" dirty="0" err="1"/>
              <a:t>nFM$Money</a:t>
            </a:r>
            <a:r>
              <a:rPr lang="en-US" altLang="ja-JP" sz="1050" dirty="0"/>
              <a:t>))</a:t>
            </a:r>
          </a:p>
          <a:p>
            <a:endParaRPr lang="en-US" altLang="ja-JP" sz="1050" dirty="0"/>
          </a:p>
          <a:p>
            <a:r>
              <a:rPr lang="en-US" altLang="ja-JP" sz="1050" dirty="0"/>
              <a:t>summary(</a:t>
            </a:r>
            <a:r>
              <a:rPr lang="en-US" altLang="ja-JP" sz="1050" dirty="0" err="1"/>
              <a:t>nFM</a:t>
            </a:r>
            <a:r>
              <a:rPr lang="en-US" altLang="ja-JP" sz="1050" dirty="0"/>
              <a:t>)</a:t>
            </a:r>
            <a:endParaRPr lang="ja-JP" altLang="en-US" sz="105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2372" y="1281316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手順１　解答例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61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課題２：来店頻度、客単価での顧客のグルーピング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145513" y="1650648"/>
            <a:ext cx="3602951" cy="451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 smtClean="0">
                <a:solidFill>
                  <a:schemeClr val="tx1"/>
                </a:solidFill>
              </a:rPr>
              <a:t>解説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ja-JP" altLang="en-US" sz="1200" b="1" dirty="0" smtClean="0">
                <a:solidFill>
                  <a:schemeClr val="tx1"/>
                </a:solidFill>
              </a:rPr>
              <a:t>パッケージのロード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endParaRPr lang="en-US" altLang="ja-JP" sz="1200" b="1" dirty="0" smtClean="0">
              <a:solidFill>
                <a:schemeClr val="tx1"/>
              </a:solidFill>
            </a:endParaRP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K-means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法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クラスタリングの代表的な手法である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kmeans</a:t>
            </a:r>
            <a:r>
              <a:rPr lang="ja-JP" altLang="en-US" sz="1200" dirty="0" smtClean="0">
                <a:solidFill>
                  <a:schemeClr val="tx1"/>
                </a:solidFill>
              </a:rPr>
              <a:t>法を使用します。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（参考）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K-means</a:t>
            </a:r>
            <a:r>
              <a:rPr lang="ja-JP" altLang="en-US" sz="1200" dirty="0" smtClean="0">
                <a:solidFill>
                  <a:schemeClr val="tx1"/>
                </a:solidFill>
              </a:rPr>
              <a:t>法は、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１</a:t>
            </a:r>
            <a:r>
              <a:rPr lang="ja-JP" altLang="en-US" sz="1200" dirty="0" smtClean="0">
                <a:solidFill>
                  <a:schemeClr val="tx1"/>
                </a:solidFill>
              </a:rPr>
              <a:t>．</a:t>
            </a:r>
            <a:r>
              <a:rPr lang="en-US" altLang="ja-JP" sz="1200" dirty="0" smtClean="0">
                <a:solidFill>
                  <a:schemeClr val="tx1"/>
                </a:solidFill>
              </a:rPr>
              <a:t>K</a:t>
            </a:r>
            <a:r>
              <a:rPr lang="ja-JP" altLang="en-US" sz="1200" dirty="0" smtClean="0">
                <a:solidFill>
                  <a:schemeClr val="tx1"/>
                </a:solidFill>
              </a:rPr>
              <a:t>個のクラスター中心とその初期値を適当に与える。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２</a:t>
            </a:r>
            <a:r>
              <a:rPr lang="ja-JP" altLang="en-US" sz="1200" dirty="0" smtClean="0">
                <a:solidFill>
                  <a:schemeClr val="tx1"/>
                </a:solidFill>
              </a:rPr>
              <a:t>．すべてのデータについて、</a:t>
            </a:r>
            <a:r>
              <a:rPr lang="en-US" altLang="ja-JP" sz="1200" dirty="0" smtClean="0">
                <a:solidFill>
                  <a:schemeClr val="tx1"/>
                </a:solidFill>
              </a:rPr>
              <a:t>k</a:t>
            </a:r>
            <a:r>
              <a:rPr lang="ja-JP" altLang="en-US" sz="1200" dirty="0" smtClean="0">
                <a:solidFill>
                  <a:schemeClr val="tx1"/>
                </a:solidFill>
              </a:rPr>
              <a:t>個の中心との距離を求め、最も近いクラスタに分類する。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３</a:t>
            </a:r>
            <a:r>
              <a:rPr lang="ja-JP" altLang="en-US" sz="1200" dirty="0" smtClean="0">
                <a:solidFill>
                  <a:schemeClr val="tx1"/>
                </a:solidFill>
              </a:rPr>
              <a:t>．形成されたクラスタの中心を求める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４</a:t>
            </a:r>
            <a:r>
              <a:rPr lang="ja-JP" altLang="en-US" sz="1200" dirty="0" smtClean="0">
                <a:solidFill>
                  <a:schemeClr val="tx1"/>
                </a:solidFill>
              </a:rPr>
              <a:t>．中心が変化しなくなるまで</a:t>
            </a:r>
            <a:r>
              <a:rPr lang="en-US" altLang="ja-JP" sz="1200" dirty="0" smtClean="0">
                <a:solidFill>
                  <a:schemeClr val="tx1"/>
                </a:solidFill>
              </a:rPr>
              <a:t>2</a:t>
            </a:r>
            <a:r>
              <a:rPr lang="ja-JP" altLang="en-US" sz="1200" dirty="0" smtClean="0">
                <a:solidFill>
                  <a:schemeClr val="tx1"/>
                </a:solidFill>
              </a:rPr>
              <a:t>と</a:t>
            </a:r>
            <a:r>
              <a:rPr lang="en-US" altLang="ja-JP" sz="1200" dirty="0" smtClean="0">
                <a:solidFill>
                  <a:schemeClr val="tx1"/>
                </a:solidFill>
              </a:rPr>
              <a:t>3</a:t>
            </a:r>
            <a:r>
              <a:rPr lang="ja-JP" altLang="en-US" sz="1200" dirty="0" smtClean="0">
                <a:solidFill>
                  <a:schemeClr val="tx1"/>
                </a:solidFill>
              </a:rPr>
              <a:t>を繰り返す。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という処理をします。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したがって、</a:t>
            </a:r>
            <a:r>
              <a:rPr lang="en-US" altLang="ja-JP" sz="1200" dirty="0" smtClean="0">
                <a:solidFill>
                  <a:schemeClr val="tx1"/>
                </a:solidFill>
              </a:rPr>
              <a:t>R</a:t>
            </a:r>
            <a:r>
              <a:rPr lang="ja-JP" altLang="en-US" sz="1200" dirty="0" smtClean="0">
                <a:solidFill>
                  <a:schemeClr val="tx1"/>
                </a:solidFill>
              </a:rPr>
              <a:t>の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kmeans</a:t>
            </a:r>
            <a:r>
              <a:rPr lang="en-US" altLang="ja-JP" sz="1200" dirty="0" smtClean="0">
                <a:solidFill>
                  <a:schemeClr val="tx1"/>
                </a:solidFill>
              </a:rPr>
              <a:t>()</a:t>
            </a:r>
            <a:r>
              <a:rPr lang="ja-JP" altLang="en-US" sz="1200" dirty="0" smtClean="0">
                <a:solidFill>
                  <a:schemeClr val="tx1"/>
                </a:solidFill>
              </a:rPr>
              <a:t>関数では、実行するたびにクラスタ名（</a:t>
            </a:r>
            <a:r>
              <a:rPr lang="en-US" altLang="ja-JP" sz="1200" dirty="0" smtClean="0">
                <a:solidFill>
                  <a:schemeClr val="tx1"/>
                </a:solidFill>
              </a:rPr>
              <a:t>1~5</a:t>
            </a:r>
            <a:r>
              <a:rPr lang="ja-JP" altLang="en-US" sz="1200" dirty="0" smtClean="0">
                <a:solidFill>
                  <a:schemeClr val="tx1"/>
                </a:solidFill>
              </a:rPr>
              <a:t>）が変わります。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b="1" dirty="0" smtClean="0">
                <a:solidFill>
                  <a:schemeClr val="tx1"/>
                </a:solidFill>
              </a:rPr>
              <a:t>csv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ファイルの出力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write.table</a:t>
            </a:r>
            <a:r>
              <a:rPr lang="ja-JP" altLang="en-US" sz="1200" dirty="0" smtClean="0">
                <a:solidFill>
                  <a:schemeClr val="tx1"/>
                </a:solidFill>
              </a:rPr>
              <a:t>を使います。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出力</a:t>
            </a:r>
            <a:r>
              <a:rPr lang="ja-JP" altLang="en-US" sz="1200" dirty="0" smtClean="0">
                <a:solidFill>
                  <a:schemeClr val="tx1"/>
                </a:solidFill>
              </a:rPr>
              <a:t>された</a:t>
            </a:r>
            <a:r>
              <a:rPr lang="en-US" altLang="ja-JP" sz="1200" dirty="0" smtClean="0">
                <a:solidFill>
                  <a:schemeClr val="tx1"/>
                </a:solidFill>
              </a:rPr>
              <a:t>csv</a:t>
            </a:r>
            <a:r>
              <a:rPr lang="ja-JP" altLang="en-US" sz="1200" dirty="0" smtClean="0">
                <a:solidFill>
                  <a:schemeClr val="tx1"/>
                </a:solidFill>
              </a:rPr>
              <a:t>では、列名がずれます。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Row.names</a:t>
            </a:r>
            <a:r>
              <a:rPr lang="ja-JP" altLang="en-US" sz="1200" dirty="0" smtClean="0">
                <a:solidFill>
                  <a:schemeClr val="tx1"/>
                </a:solidFill>
              </a:rPr>
              <a:t>を設定することにより、行名の列が出力されなくなり、</a:t>
            </a:r>
            <a:r>
              <a:rPr lang="en-US" altLang="ja-JP" sz="1200" dirty="0" smtClean="0">
                <a:solidFill>
                  <a:schemeClr val="tx1"/>
                </a:solidFill>
              </a:rPr>
              <a:t>csv</a:t>
            </a:r>
            <a:r>
              <a:rPr lang="ja-JP" altLang="en-US" sz="1200" dirty="0" smtClean="0">
                <a:solidFill>
                  <a:schemeClr val="tx1"/>
                </a:solidFill>
              </a:rPr>
              <a:t>で列名行がずれることがなくなります。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42372" y="1700808"/>
            <a:ext cx="51377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B050"/>
                </a:solidFill>
              </a:rPr>
              <a:t># loading "cluster"</a:t>
            </a:r>
          </a:p>
          <a:p>
            <a:r>
              <a:rPr lang="en-US" altLang="ja-JP" sz="1200" dirty="0"/>
              <a:t>library(cluster)</a:t>
            </a:r>
          </a:p>
          <a:p>
            <a:endParaRPr lang="en-US" altLang="ja-JP" sz="1200" dirty="0"/>
          </a:p>
          <a:p>
            <a:r>
              <a:rPr lang="en-US" altLang="ja-JP" sz="1200" dirty="0">
                <a:solidFill>
                  <a:srgbClr val="00B050"/>
                </a:solidFill>
              </a:rPr>
              <a:t># K-means</a:t>
            </a:r>
          </a:p>
          <a:p>
            <a:r>
              <a:rPr lang="en-US" altLang="ja-JP" sz="1200" dirty="0" err="1"/>
              <a:t>kFM</a:t>
            </a:r>
            <a:r>
              <a:rPr lang="en-US" altLang="ja-JP" sz="1200" dirty="0"/>
              <a:t>&lt;-</a:t>
            </a:r>
            <a:r>
              <a:rPr lang="en-US" altLang="ja-JP" sz="1200" dirty="0" err="1"/>
              <a:t>kmeans</a:t>
            </a:r>
            <a:r>
              <a:rPr lang="en-US" altLang="ja-JP" sz="1200" dirty="0"/>
              <a:t>(</a:t>
            </a:r>
            <a:r>
              <a:rPr lang="en-US" altLang="ja-JP" sz="1200" dirty="0" err="1"/>
              <a:t>nFM</a:t>
            </a:r>
            <a:r>
              <a:rPr lang="en-US" altLang="ja-JP" sz="1200" dirty="0"/>
              <a:t>[,2:3],5)</a:t>
            </a:r>
          </a:p>
          <a:p>
            <a:r>
              <a:rPr lang="en-US" altLang="ja-JP" sz="1200" dirty="0" err="1"/>
              <a:t>kFM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>
                <a:solidFill>
                  <a:srgbClr val="00B050"/>
                </a:solidFill>
              </a:rPr>
              <a:t># combine </a:t>
            </a:r>
            <a:r>
              <a:rPr lang="en-US" altLang="ja-JP" sz="1200" dirty="0" err="1">
                <a:solidFill>
                  <a:srgbClr val="00B050"/>
                </a:solidFill>
              </a:rPr>
              <a:t>kFM</a:t>
            </a:r>
            <a:r>
              <a:rPr lang="en-US" altLang="ja-JP" sz="1200" dirty="0">
                <a:solidFill>
                  <a:srgbClr val="00B050"/>
                </a:solidFill>
              </a:rPr>
              <a:t> to </a:t>
            </a:r>
            <a:r>
              <a:rPr lang="en-US" altLang="ja-JP" sz="1200" dirty="0" err="1">
                <a:solidFill>
                  <a:srgbClr val="00B050"/>
                </a:solidFill>
              </a:rPr>
              <a:t>nFM</a:t>
            </a:r>
            <a:endParaRPr lang="en-US" altLang="ja-JP" sz="1200" dirty="0">
              <a:solidFill>
                <a:srgbClr val="00B050"/>
              </a:solidFill>
            </a:endParaRPr>
          </a:p>
          <a:p>
            <a:r>
              <a:rPr lang="en-US" altLang="ja-JP" sz="1200" dirty="0" err="1"/>
              <a:t>FM$cls</a:t>
            </a:r>
            <a:r>
              <a:rPr lang="en-US" altLang="ja-JP" sz="1200" dirty="0"/>
              <a:t>&lt;-</a:t>
            </a:r>
            <a:r>
              <a:rPr lang="en-US" altLang="ja-JP" sz="1200" dirty="0" err="1"/>
              <a:t>kFM$cluster</a:t>
            </a:r>
            <a:endParaRPr lang="en-US" altLang="ja-JP" sz="1200" dirty="0"/>
          </a:p>
          <a:p>
            <a:r>
              <a:rPr lang="en-US" altLang="ja-JP" sz="1200" dirty="0"/>
              <a:t>head(FM[</a:t>
            </a:r>
            <a:r>
              <a:rPr lang="en-US" altLang="ja-JP" sz="1200" dirty="0" err="1"/>
              <a:t>FM$cls</a:t>
            </a:r>
            <a:r>
              <a:rPr lang="en-US" altLang="ja-JP" sz="1200" dirty="0"/>
              <a:t>==1,])</a:t>
            </a:r>
          </a:p>
          <a:p>
            <a:r>
              <a:rPr lang="en-US" altLang="ja-JP" sz="1200" dirty="0"/>
              <a:t>head(FM[</a:t>
            </a:r>
            <a:r>
              <a:rPr lang="en-US" altLang="ja-JP" sz="1200" dirty="0" err="1"/>
              <a:t>FM$cls</a:t>
            </a:r>
            <a:r>
              <a:rPr lang="en-US" altLang="ja-JP" sz="1200" dirty="0"/>
              <a:t>==2,])</a:t>
            </a:r>
          </a:p>
          <a:p>
            <a:r>
              <a:rPr lang="en-US" altLang="ja-JP" sz="1200" dirty="0"/>
              <a:t>head(FM[</a:t>
            </a:r>
            <a:r>
              <a:rPr lang="en-US" altLang="ja-JP" sz="1200" dirty="0" err="1"/>
              <a:t>FM$cls</a:t>
            </a:r>
            <a:r>
              <a:rPr lang="en-US" altLang="ja-JP" sz="1200" dirty="0"/>
              <a:t>==3,])</a:t>
            </a:r>
          </a:p>
          <a:p>
            <a:r>
              <a:rPr lang="en-US" altLang="ja-JP" sz="1200" dirty="0"/>
              <a:t>head(FM[</a:t>
            </a:r>
            <a:r>
              <a:rPr lang="en-US" altLang="ja-JP" sz="1200" dirty="0" err="1"/>
              <a:t>FM$cls</a:t>
            </a:r>
            <a:r>
              <a:rPr lang="en-US" altLang="ja-JP" sz="1200" dirty="0"/>
              <a:t>==4,])</a:t>
            </a:r>
          </a:p>
          <a:p>
            <a:r>
              <a:rPr lang="en-US" altLang="ja-JP" sz="1200" dirty="0"/>
              <a:t>head(FM[</a:t>
            </a:r>
            <a:r>
              <a:rPr lang="en-US" altLang="ja-JP" sz="1200" dirty="0" err="1"/>
              <a:t>FM$cls</a:t>
            </a:r>
            <a:r>
              <a:rPr lang="en-US" altLang="ja-JP" sz="1200" dirty="0"/>
              <a:t>==5,])</a:t>
            </a:r>
          </a:p>
          <a:p>
            <a:endParaRPr lang="en-US" altLang="ja-JP" sz="1200" dirty="0"/>
          </a:p>
          <a:p>
            <a:r>
              <a:rPr lang="en-US" altLang="ja-JP" sz="1200" dirty="0">
                <a:solidFill>
                  <a:srgbClr val="00B050"/>
                </a:solidFill>
              </a:rPr>
              <a:t># OUTPUT</a:t>
            </a:r>
          </a:p>
          <a:p>
            <a:r>
              <a:rPr lang="en-US" altLang="ja-JP" sz="1200" dirty="0" err="1"/>
              <a:t>write.table</a:t>
            </a:r>
            <a:r>
              <a:rPr lang="en-US" altLang="ja-JP" sz="1200" dirty="0"/>
              <a:t>(FM[</a:t>
            </a:r>
            <a:r>
              <a:rPr lang="en-US" altLang="ja-JP" sz="1200" dirty="0" err="1"/>
              <a:t>FM$cls</a:t>
            </a:r>
            <a:r>
              <a:rPr lang="en-US" altLang="ja-JP" sz="1200" dirty="0"/>
              <a:t>==3,],"</a:t>
            </a:r>
            <a:r>
              <a:rPr lang="en-US" altLang="ja-JP" sz="1200" dirty="0" smtClean="0"/>
              <a:t>royalcustomer.csv“</a:t>
            </a:r>
          </a:p>
          <a:p>
            <a:r>
              <a:rPr lang="en-US" altLang="ja-JP" sz="1200" dirty="0" smtClean="0"/>
              <a:t>+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,</a:t>
            </a:r>
            <a:r>
              <a:rPr lang="en-US" altLang="ja-JP" sz="1200" dirty="0" err="1"/>
              <a:t>sep</a:t>
            </a:r>
            <a:r>
              <a:rPr lang="en-US" altLang="ja-JP" sz="1200" dirty="0"/>
              <a:t>=",“, </a:t>
            </a:r>
            <a:r>
              <a:rPr lang="en-US" altLang="ja-JP" sz="1200" dirty="0" err="1"/>
              <a:t>row.names</a:t>
            </a:r>
            <a:r>
              <a:rPr lang="en-US" altLang="ja-JP" sz="1200" dirty="0"/>
              <a:t>=F)</a:t>
            </a:r>
            <a:endParaRPr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2372" y="1281316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手順１　解答例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886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山口さんへの報告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「もう、無茶言うなよ～」以外のプレゼンテーションを考えてください。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327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アジェンダ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松丸屋百貨店のその後のケース概要</a:t>
            </a:r>
            <a:endParaRPr kumimoji="1" lang="en-US" altLang="ja-JP" dirty="0" smtClean="0"/>
          </a:p>
          <a:p>
            <a:r>
              <a:rPr lang="ja-JP" altLang="en-US" dirty="0"/>
              <a:t>統合</a:t>
            </a:r>
            <a:r>
              <a:rPr lang="ja-JP" altLang="en-US" dirty="0" smtClean="0"/>
              <a:t>開発ツールの紹介</a:t>
            </a:r>
            <a:endParaRPr lang="en-US" altLang="ja-JP" dirty="0" smtClean="0"/>
          </a:p>
          <a:p>
            <a:r>
              <a:rPr kumimoji="1" lang="ja-JP" altLang="en-US" dirty="0"/>
              <a:t>論点</a:t>
            </a:r>
            <a:r>
              <a:rPr kumimoji="1" lang="ja-JP" altLang="en-US" dirty="0" smtClean="0"/>
              <a:t>整理</a:t>
            </a:r>
            <a:endParaRPr kumimoji="1" lang="en-US" altLang="ja-JP" dirty="0" smtClean="0"/>
          </a:p>
          <a:p>
            <a:r>
              <a:rPr lang="ja-JP" altLang="en-US" dirty="0" smtClean="0"/>
              <a:t>課題１（実習）</a:t>
            </a:r>
            <a:endParaRPr lang="en-US" altLang="ja-JP" dirty="0" smtClean="0"/>
          </a:p>
          <a:p>
            <a:r>
              <a:rPr kumimoji="1" lang="ja-JP" altLang="en-US" dirty="0" smtClean="0"/>
              <a:t>解説</a:t>
            </a:r>
            <a:endParaRPr kumimoji="1" lang="en-US" altLang="ja-JP" dirty="0" smtClean="0"/>
          </a:p>
          <a:p>
            <a:r>
              <a:rPr lang="ja-JP" altLang="en-US" dirty="0" smtClean="0"/>
              <a:t>課題２（実習）</a:t>
            </a:r>
            <a:endParaRPr lang="en-US" altLang="ja-JP" dirty="0" smtClean="0"/>
          </a:p>
          <a:p>
            <a:r>
              <a:rPr kumimoji="1" lang="ja-JP" altLang="en-US" dirty="0" smtClean="0"/>
              <a:t>解説</a:t>
            </a:r>
            <a:endParaRPr kumimoji="1" lang="en-US" altLang="ja-JP" dirty="0" smtClean="0"/>
          </a:p>
          <a:p>
            <a:r>
              <a:rPr lang="ja-JP" altLang="en-US" dirty="0"/>
              <a:t>プレゼンテーション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2938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演習用ケース：松丸屋百貨店のその後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 smtClean="0"/>
              <a:t>ケース概要：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　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日の仕事を終え、机の整理をし始めたあなたのところに、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本の電話。松丸屋百貨店の山口さんでした。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前回の併売分析がややヒットし、社内でもさらにデータを活用しようという機運が出てきました。そこで、山口さんをチームリーダーに、データ分析チームが結成されるそうです。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b="1" dirty="0" smtClean="0"/>
              <a:t>そんな中、</a:t>
            </a:r>
            <a:r>
              <a:rPr lang="ja-JP" altLang="en-US" sz="2000" b="1" dirty="0" err="1" smtClean="0"/>
              <a:t>そこそこ</a:t>
            </a:r>
            <a:r>
              <a:rPr lang="ja-JP" altLang="en-US" sz="2000" b="1" dirty="0"/>
              <a:t>手ごたえ</a:t>
            </a:r>
            <a:r>
              <a:rPr lang="ja-JP" altLang="en-US" sz="2000" b="1" dirty="0" smtClean="0"/>
              <a:t>を感じている外商チームから、もっと効率的に営業したいので、よく来店されるお客様で、購入単価が高いお客様のリストを出せないか、との相談を受けました。</a:t>
            </a:r>
            <a:endParaRPr lang="en-US" altLang="ja-JP" sz="2000" b="1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山口さんもここはチャンスです。しかし</a:t>
            </a:r>
            <a:r>
              <a:rPr lang="ja-JP" altLang="en-US" sz="2000" dirty="0"/>
              <a:t>、データ分析についてまったく経験のない人材ばかりの集団のため、右も左もわかりません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右往左往して</a:t>
            </a:r>
            <a:r>
              <a:rPr lang="ja-JP" altLang="en-US" sz="2000" dirty="0" smtClean="0"/>
              <a:t>いる</a:t>
            </a:r>
            <a:r>
              <a:rPr lang="ja-JP" altLang="en-US" sz="2000" dirty="0"/>
              <a:t>うちに、</a:t>
            </a:r>
            <a:r>
              <a:rPr lang="ja-JP" altLang="en-US" sz="2000" dirty="0" smtClean="0"/>
              <a:t>明日の</a:t>
            </a:r>
            <a:r>
              <a:rPr lang="en-US" altLang="ja-JP" sz="2000" dirty="0" smtClean="0"/>
              <a:t>10</a:t>
            </a:r>
            <a:r>
              <a:rPr lang="ja-JP" altLang="en-US" sz="2000" dirty="0" smtClean="0"/>
              <a:t>時のプレゼン時間が迫ってきてしまいました。</a:t>
            </a:r>
            <a:r>
              <a:rPr lang="ja-JP" altLang="en-US" sz="2000" dirty="0"/>
              <a:t>なんと</a:t>
            </a:r>
            <a:r>
              <a:rPr lang="ja-JP" altLang="en-US" sz="2000" dirty="0" smtClean="0"/>
              <a:t>か明日一番でアウトプットを出してもらえないだろうか、というのが山口さんからの相談内容です。</a:t>
            </a:r>
            <a:endParaRPr lang="en-US" altLang="ja-JP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352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演習に取り組む前に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 smtClean="0"/>
              <a:t>Rstudio</a:t>
            </a:r>
            <a:r>
              <a:rPr kumimoji="1" lang="ja-JP" altLang="en-US" dirty="0" smtClean="0"/>
              <a:t>について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R</a:t>
            </a:r>
            <a:r>
              <a:rPr lang="ja-JP" altLang="en-US" dirty="0" smtClean="0"/>
              <a:t>を自在に使うための統合開発環境です。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348880"/>
            <a:ext cx="5544616" cy="382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11560" y="5583776"/>
            <a:ext cx="2981907" cy="646331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ここにコマンドを入力します。</a:t>
            </a:r>
            <a:endParaRPr kumimoji="1" lang="en-US" altLang="ja-JP" dirty="0" smtClean="0"/>
          </a:p>
          <a:p>
            <a:r>
              <a:rPr lang="ja-JP" altLang="en-US" dirty="0"/>
              <a:t>結果</a:t>
            </a:r>
            <a:r>
              <a:rPr lang="ja-JP" altLang="en-US" dirty="0" smtClean="0"/>
              <a:t>もここに表示されます。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>
            <a:stCxn id="5" idx="0"/>
          </p:cNvCxnSpPr>
          <p:nvPr/>
        </p:nvCxnSpPr>
        <p:spPr>
          <a:xfrm flipV="1">
            <a:off x="2102514" y="5229200"/>
            <a:ext cx="576064" cy="3545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012159" y="2510035"/>
            <a:ext cx="2664297" cy="923330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変数やデータセットの一覧や、使用コマンドの履歴が表示されます。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9" idx="1"/>
          </p:cNvCxnSpPr>
          <p:nvPr/>
        </p:nvCxnSpPr>
        <p:spPr>
          <a:xfrm flipH="1">
            <a:off x="5508103" y="2971700"/>
            <a:ext cx="504056" cy="3852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321694" y="5586772"/>
            <a:ext cx="2664297" cy="646331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グラフやファイル、ヘルプが表示されます。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6" idx="0"/>
          </p:cNvCxnSpPr>
          <p:nvPr/>
        </p:nvCxnSpPr>
        <p:spPr>
          <a:xfrm flipH="1" flipV="1">
            <a:off x="6588226" y="5085186"/>
            <a:ext cx="1065617" cy="5015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376858" y="2348880"/>
            <a:ext cx="2664297" cy="646331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データの中身やソースコードの編集を行います。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6" idx="2"/>
          </p:cNvCxnSpPr>
          <p:nvPr/>
        </p:nvCxnSpPr>
        <p:spPr>
          <a:xfrm>
            <a:off x="1709007" y="2995211"/>
            <a:ext cx="681539" cy="4381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73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演習のポイント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dirty="0" smtClean="0"/>
              <a:t>課題：</a:t>
            </a: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 smtClean="0"/>
              <a:t>外商チームがほしいのは、来店頻度の高い、　客単価の高いお客様のリスト。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 smtClean="0"/>
              <a:t>分解すると、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dirty="0" smtClean="0"/>
              <a:t>１．来店頻度、客単価での分析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２．来店頻度、客単価での顧客のグルーピング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となります。</a:t>
            </a:r>
            <a:endParaRPr kumimoji="1" lang="en-US" altLang="ja-JP" sz="24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804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演習のポイント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１．来店頻度、客単価での</a:t>
            </a:r>
            <a:r>
              <a:rPr lang="ja-JP" altLang="en-US" dirty="0" smtClean="0"/>
              <a:t>分析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 smtClean="0"/>
              <a:t>　</a:t>
            </a:r>
            <a:r>
              <a:rPr lang="en-US" altLang="ja-JP" sz="2000" dirty="0" smtClean="0"/>
              <a:t>RFM</a:t>
            </a:r>
            <a:r>
              <a:rPr lang="ja-JP" altLang="en-US" sz="2000" dirty="0" smtClean="0"/>
              <a:t>分析：</a:t>
            </a:r>
            <a:r>
              <a:rPr lang="en-US" altLang="ja-JP" sz="2000" dirty="0" smtClean="0"/>
              <a:t>Recently</a:t>
            </a:r>
            <a:r>
              <a:rPr lang="ja-JP" altLang="en-US" sz="2000" dirty="0" smtClean="0"/>
              <a:t>（最近日）、</a:t>
            </a:r>
            <a:r>
              <a:rPr lang="en-US" altLang="ja-JP" sz="2000" dirty="0" smtClean="0"/>
              <a:t>Frequency</a:t>
            </a:r>
            <a:r>
              <a:rPr lang="ja-JP" altLang="en-US" sz="2000" dirty="0" smtClean="0"/>
              <a:t>（頻度）、</a:t>
            </a:r>
            <a:r>
              <a:rPr lang="en-US" altLang="ja-JP" sz="2000" dirty="0" smtClean="0"/>
              <a:t>Monetary</a:t>
            </a:r>
            <a:r>
              <a:rPr lang="ja-JP" altLang="en-US" sz="2000" dirty="0" smtClean="0"/>
              <a:t>（購入金額）を見るマーケティングの古典的手法。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今回は、</a:t>
            </a:r>
            <a:r>
              <a:rPr lang="en-US" altLang="ja-JP" sz="2000" dirty="0" err="1" smtClean="0"/>
              <a:t>Freqency</a:t>
            </a:r>
            <a:r>
              <a:rPr lang="ja-JP" altLang="en-US" sz="2000" dirty="0" smtClean="0"/>
              <a:t>（頻度）と</a:t>
            </a:r>
            <a:r>
              <a:rPr lang="en-US" altLang="ja-JP" sz="2000" dirty="0" smtClean="0"/>
              <a:t>Monetary</a:t>
            </a:r>
            <a:r>
              <a:rPr lang="ja-JP" altLang="en-US" sz="2000" dirty="0" smtClean="0"/>
              <a:t>（金額）を、</a:t>
            </a:r>
            <a:r>
              <a:rPr lang="en-US" altLang="ja-JP" sz="2000" dirty="0" smtClean="0"/>
              <a:t>CUSTID</a:t>
            </a:r>
            <a:r>
              <a:rPr lang="ja-JP" altLang="en-US" sz="2000" dirty="0" smtClean="0"/>
              <a:t>（顧客）ごとに計算して、</a:t>
            </a:r>
            <a:r>
              <a:rPr lang="en-US" altLang="ja-JP" sz="2000" dirty="0" smtClean="0"/>
              <a:t>FM</a:t>
            </a:r>
            <a:r>
              <a:rPr lang="ja-JP" altLang="en-US" sz="2000" dirty="0"/>
              <a:t>データフレーム</a:t>
            </a:r>
            <a:r>
              <a:rPr lang="ja-JP" altLang="en-US" sz="2000" dirty="0" smtClean="0"/>
              <a:t>を作成します。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２．来店頻度、客単価での顧客の</a:t>
            </a:r>
            <a:r>
              <a:rPr lang="ja-JP" altLang="en-US" dirty="0" smtClean="0"/>
              <a:t>グルーピング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ja-JP" altLang="en-US" sz="2000" dirty="0" smtClean="0"/>
              <a:t>クラスタリング分析：</a:t>
            </a:r>
            <a:r>
              <a:rPr lang="en-US" altLang="ja-JP" sz="2000" dirty="0" smtClean="0"/>
              <a:t>K-means</a:t>
            </a:r>
            <a:r>
              <a:rPr lang="ja-JP" altLang="en-US" sz="2000" dirty="0" smtClean="0"/>
              <a:t>法を用いて、先ほど作成した</a:t>
            </a:r>
            <a:r>
              <a:rPr lang="en-US" altLang="ja-JP" sz="2000" dirty="0" smtClean="0"/>
              <a:t>FM</a:t>
            </a:r>
            <a:r>
              <a:rPr lang="ja-JP" altLang="en-US" sz="2000" dirty="0" smtClean="0"/>
              <a:t>表のデータを基に顧客をグルーピングします。最後に、「最も利益を出しそうな顧客のリスト」を作成します。</a:t>
            </a:r>
            <a:endParaRPr lang="en-US" altLang="ja-JP" sz="2000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3180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/>
              <a:t>課題１：</a:t>
            </a:r>
            <a:r>
              <a:rPr lang="ja-JP" altLang="en-US" sz="2400" dirty="0"/>
              <a:t>来店頻度、客単価での</a:t>
            </a:r>
            <a:r>
              <a:rPr lang="ja-JP" altLang="en-US" sz="2400" dirty="0" smtClean="0"/>
              <a:t>分析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67501" y="1484784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課題１のゴール</a:t>
            </a:r>
            <a:endParaRPr kumimoji="1" lang="ja-JP" altLang="en-US" sz="2400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3635896" y="1484784"/>
            <a:ext cx="48965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手順１：データを読み込む（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read.table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635896" y="2276872"/>
            <a:ext cx="48965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手順２：データ型を整える（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as.factor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/</a:t>
            </a:r>
            <a:r>
              <a:rPr kumimoji="1" lang="en-US" altLang="ja-JP" sz="1600" dirty="0" err="1" smtClean="0">
                <a:solidFill>
                  <a:schemeClr val="tx1"/>
                </a:solidFill>
              </a:rPr>
              <a:t>as.Date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/plot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635896" y="3076203"/>
            <a:ext cx="489654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手順３：</a:t>
            </a:r>
            <a:r>
              <a:rPr lang="ja-JP" altLang="en-US" sz="1600" dirty="0" smtClean="0">
                <a:solidFill>
                  <a:schemeClr val="tx1"/>
                </a:solidFill>
              </a:rPr>
              <a:t>来店頻度のデータを作る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r>
              <a:rPr lang="ja-JP" altLang="en-US" sz="1600" dirty="0" smtClean="0">
                <a:solidFill>
                  <a:schemeClr val="tx1"/>
                </a:solidFill>
              </a:rPr>
              <a:t>（</a:t>
            </a:r>
            <a:r>
              <a:rPr lang="en-US" altLang="ja-JP" sz="1600" dirty="0" smtClean="0">
                <a:solidFill>
                  <a:schemeClr val="tx1"/>
                </a:solidFill>
              </a:rPr>
              <a:t>paste/unique/table/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as.data.frame</a:t>
            </a:r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dimnames</a:t>
            </a:r>
            <a:r>
              <a:rPr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635896" y="4005064"/>
            <a:ext cx="4896544" cy="64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手順４：顧客ごとの購入金額</a:t>
            </a:r>
            <a:r>
              <a:rPr lang="ja-JP" altLang="en-US" sz="1600" dirty="0" smtClean="0">
                <a:solidFill>
                  <a:schemeClr val="tx1"/>
                </a:solidFill>
              </a:rPr>
              <a:t>のデータを作る（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tapply</a:t>
            </a:r>
            <a:r>
              <a:rPr lang="en-US" altLang="ja-JP" sz="1600" dirty="0" smtClean="0">
                <a:solidFill>
                  <a:schemeClr val="tx1"/>
                </a:solidFill>
              </a:rPr>
              <a:t>/table/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as.data.frame</a:t>
            </a:r>
            <a:r>
              <a:rPr lang="en-US" altLang="ja-JP" sz="1600" dirty="0" smtClean="0">
                <a:solidFill>
                  <a:schemeClr val="tx1"/>
                </a:solidFill>
              </a:rPr>
              <a:t>/</a:t>
            </a:r>
            <a:r>
              <a:rPr lang="en-US" altLang="ja-JP" sz="1600" dirty="0" err="1" smtClean="0">
                <a:solidFill>
                  <a:schemeClr val="tx1"/>
                </a:solidFill>
              </a:rPr>
              <a:t>dimnames</a:t>
            </a:r>
            <a:r>
              <a:rPr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635896" y="4911551"/>
            <a:ext cx="489654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chemeClr val="tx1"/>
                </a:solidFill>
              </a:rPr>
              <a:t>手順５：２つのデータを統合する（</a:t>
            </a:r>
            <a:r>
              <a:rPr kumimoji="1" lang="en-US" altLang="ja-JP" sz="1600" dirty="0" smtClean="0">
                <a:solidFill>
                  <a:schemeClr val="tx1"/>
                </a:solidFill>
              </a:rPr>
              <a:t>merge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）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69836" y="5517232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その他の便利なおまじない：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統計量：</a:t>
            </a:r>
            <a:r>
              <a:rPr kumimoji="1" lang="en-US" altLang="ja-JP" sz="1600" dirty="0" smtClean="0"/>
              <a:t>summary</a:t>
            </a:r>
            <a:r>
              <a:rPr kumimoji="1" lang="ja-JP" altLang="en-US" sz="1600" dirty="0" smtClean="0"/>
              <a:t>　データ型：</a:t>
            </a:r>
            <a:r>
              <a:rPr kumimoji="1" lang="en-US" altLang="ja-JP" sz="1600" dirty="0" err="1" smtClean="0"/>
              <a:t>str</a:t>
            </a:r>
            <a:r>
              <a:rPr kumimoji="1" lang="ja-JP" altLang="en-US" sz="1600" dirty="0" smtClean="0"/>
              <a:t>　データ閲覧：</a:t>
            </a:r>
            <a:r>
              <a:rPr kumimoji="1" lang="en-US" altLang="ja-JP" sz="1600" dirty="0" smtClean="0"/>
              <a:t>head / tail</a:t>
            </a:r>
            <a:endParaRPr kumimoji="1" lang="ja-JP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9" y="2022450"/>
            <a:ext cx="3059437" cy="2054622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855525" y="4175211"/>
            <a:ext cx="2169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/>
              <a:t>Freq</a:t>
            </a:r>
            <a:r>
              <a:rPr lang="ja-JP" altLang="en-US" sz="1400" dirty="0" smtClean="0"/>
              <a:t>で降順ソートした結果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713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145513" y="1650648"/>
            <a:ext cx="3602951" cy="451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>
                <a:solidFill>
                  <a:schemeClr val="tx1"/>
                </a:solidFill>
              </a:rPr>
              <a:t>解説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データの読み込み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endParaRPr lang="en-US" altLang="ja-JP" sz="1200" b="1" dirty="0" smtClean="0">
              <a:solidFill>
                <a:schemeClr val="tx1"/>
              </a:solidFill>
            </a:endParaRP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データ型の修正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データの確認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/>
              <a:t>課題１：</a:t>
            </a:r>
            <a:r>
              <a:rPr lang="ja-JP" altLang="en-US" sz="2400" dirty="0"/>
              <a:t>来店頻度、客単価での</a:t>
            </a:r>
            <a:r>
              <a:rPr lang="ja-JP" altLang="en-US" sz="2400" dirty="0" smtClean="0"/>
              <a:t>分析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442372" y="170080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>
                <a:solidFill>
                  <a:srgbClr val="00B050"/>
                </a:solidFill>
              </a:rPr>
              <a:t># ### ### ### ### ### ### ###</a:t>
            </a:r>
          </a:p>
          <a:p>
            <a:r>
              <a:rPr lang="en-US" altLang="ja-JP" sz="1200" dirty="0">
                <a:solidFill>
                  <a:srgbClr val="00B050"/>
                </a:solidFill>
              </a:rPr>
              <a:t># Section1</a:t>
            </a:r>
          </a:p>
          <a:p>
            <a:r>
              <a:rPr lang="en-US" altLang="ja-JP" sz="1200" dirty="0">
                <a:solidFill>
                  <a:srgbClr val="00B050"/>
                </a:solidFill>
              </a:rPr>
              <a:t># ### ### ### ### ### ### ###</a:t>
            </a:r>
          </a:p>
          <a:p>
            <a:endParaRPr lang="en-US" altLang="ja-JP" sz="1200" dirty="0">
              <a:solidFill>
                <a:srgbClr val="00B050"/>
              </a:solidFill>
            </a:endParaRPr>
          </a:p>
          <a:p>
            <a:r>
              <a:rPr lang="en-US" altLang="ja-JP" sz="1200" dirty="0">
                <a:solidFill>
                  <a:srgbClr val="00B050"/>
                </a:solidFill>
              </a:rPr>
              <a:t># reading data</a:t>
            </a:r>
          </a:p>
          <a:p>
            <a:r>
              <a:rPr lang="en-US" altLang="ja-JP" sz="1200" dirty="0" err="1"/>
              <a:t>pos</a:t>
            </a:r>
            <a:r>
              <a:rPr lang="en-US" altLang="ja-JP" sz="1200" dirty="0"/>
              <a:t>&lt;-</a:t>
            </a:r>
            <a:r>
              <a:rPr lang="en-US" altLang="ja-JP" sz="1200" dirty="0" err="1"/>
              <a:t>read.table</a:t>
            </a:r>
            <a:r>
              <a:rPr lang="en-US" altLang="ja-JP" sz="1200" dirty="0"/>
              <a:t>("cw_pos2.csv",header=</a:t>
            </a:r>
            <a:r>
              <a:rPr lang="en-US" altLang="ja-JP" sz="1200" dirty="0" err="1"/>
              <a:t>T,sep</a:t>
            </a:r>
            <a:r>
              <a:rPr lang="en-US" altLang="ja-JP" sz="1200" dirty="0"/>
              <a:t>=",")</a:t>
            </a:r>
          </a:p>
          <a:p>
            <a:endParaRPr lang="en-US" altLang="ja-JP" sz="1200" dirty="0"/>
          </a:p>
          <a:p>
            <a:r>
              <a:rPr lang="en-US" altLang="ja-JP" sz="1200" dirty="0">
                <a:solidFill>
                  <a:srgbClr val="00B050"/>
                </a:solidFill>
              </a:rPr>
              <a:t># data preparing</a:t>
            </a:r>
          </a:p>
          <a:p>
            <a:r>
              <a:rPr lang="en-US" altLang="ja-JP" sz="1200" dirty="0"/>
              <a:t>for(</a:t>
            </a:r>
            <a:r>
              <a:rPr lang="en-US" altLang="ja-JP" sz="1200" dirty="0" err="1"/>
              <a:t>i</a:t>
            </a:r>
            <a:r>
              <a:rPr lang="en-US" altLang="ja-JP" sz="1200" dirty="0"/>
              <a:t> in 1:4){</a:t>
            </a:r>
          </a:p>
          <a:p>
            <a:r>
              <a:rPr lang="en-US" altLang="ja-JP" sz="1200" dirty="0"/>
              <a:t>  </a:t>
            </a:r>
            <a:r>
              <a:rPr lang="en-US" altLang="ja-JP" sz="1200" dirty="0" err="1"/>
              <a:t>pos</a:t>
            </a:r>
            <a:r>
              <a:rPr lang="en-US" altLang="ja-JP" sz="1200" dirty="0"/>
              <a:t>[,</a:t>
            </a:r>
            <a:r>
              <a:rPr lang="en-US" altLang="ja-JP" sz="1200" dirty="0" err="1"/>
              <a:t>i</a:t>
            </a:r>
            <a:r>
              <a:rPr lang="en-US" altLang="ja-JP" sz="1200" dirty="0"/>
              <a:t>]&lt;-</a:t>
            </a:r>
            <a:r>
              <a:rPr lang="en-US" altLang="ja-JP" sz="1200" dirty="0" err="1"/>
              <a:t>as.factor</a:t>
            </a:r>
            <a:r>
              <a:rPr lang="en-US" altLang="ja-JP" sz="1200" dirty="0"/>
              <a:t>(</a:t>
            </a:r>
            <a:r>
              <a:rPr lang="en-US" altLang="ja-JP" sz="1200" dirty="0" err="1"/>
              <a:t>pos</a:t>
            </a:r>
            <a:r>
              <a:rPr lang="en-US" altLang="ja-JP" sz="1200" dirty="0"/>
              <a:t>[,</a:t>
            </a:r>
            <a:r>
              <a:rPr lang="en-US" altLang="ja-JP" sz="1200" dirty="0" err="1"/>
              <a:t>i</a:t>
            </a:r>
            <a:r>
              <a:rPr lang="en-US" altLang="ja-JP" sz="1200" dirty="0"/>
              <a:t>])</a:t>
            </a:r>
          </a:p>
          <a:p>
            <a:r>
              <a:rPr lang="en-US" altLang="ja-JP" sz="1200" dirty="0"/>
              <a:t>}</a:t>
            </a:r>
          </a:p>
          <a:p>
            <a:r>
              <a:rPr lang="en-US" altLang="ja-JP" sz="1200" dirty="0" err="1"/>
              <a:t>pos$Date</a:t>
            </a:r>
            <a:r>
              <a:rPr lang="en-US" altLang="ja-JP" sz="1200" dirty="0"/>
              <a:t>&lt;-</a:t>
            </a:r>
            <a:r>
              <a:rPr lang="en-US" altLang="ja-JP" sz="1200" dirty="0" err="1"/>
              <a:t>as.Date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pos$Date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r>
              <a:rPr lang="en-US" altLang="ja-JP" sz="1200" dirty="0">
                <a:solidFill>
                  <a:srgbClr val="00B050"/>
                </a:solidFill>
              </a:rPr>
              <a:t># checking data</a:t>
            </a:r>
          </a:p>
          <a:p>
            <a:r>
              <a:rPr lang="en-US" altLang="ja-JP" sz="1200" dirty="0"/>
              <a:t>summary(</a:t>
            </a:r>
            <a:r>
              <a:rPr lang="en-US" altLang="ja-JP" sz="1200" dirty="0" err="1"/>
              <a:t>pos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 err="1"/>
              <a:t>str</a:t>
            </a:r>
            <a:r>
              <a:rPr lang="en-US" altLang="ja-JP" sz="1200" dirty="0"/>
              <a:t>(</a:t>
            </a:r>
            <a:r>
              <a:rPr lang="en-US" altLang="ja-JP" sz="1200" dirty="0" err="1"/>
              <a:t>pos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2372" y="12813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手順１～２　解答例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59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D8FBC-4737-4833-B256-B31157D75CD1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 smtClean="0"/>
              <a:t>課題１：</a:t>
            </a:r>
            <a:r>
              <a:rPr lang="ja-JP" altLang="en-US" sz="2400" dirty="0"/>
              <a:t>来店頻度、客単価での</a:t>
            </a:r>
            <a:r>
              <a:rPr lang="ja-JP" altLang="en-US" sz="2400" dirty="0" smtClean="0"/>
              <a:t>分析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5145513" y="1650648"/>
            <a:ext cx="3602951" cy="451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b="1" dirty="0">
                <a:solidFill>
                  <a:schemeClr val="tx1"/>
                </a:solidFill>
              </a:rPr>
              <a:t>解説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 smtClean="0">
                <a:solidFill>
                  <a:schemeClr val="tx1"/>
                </a:solidFill>
              </a:rPr>
              <a:t>来店頻度データの作成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customerID</a:t>
            </a:r>
            <a:r>
              <a:rPr lang="ja-JP" altLang="en-US" sz="1200" dirty="0" smtClean="0">
                <a:solidFill>
                  <a:schemeClr val="tx1"/>
                </a:solidFill>
              </a:rPr>
              <a:t>と</a:t>
            </a:r>
            <a:r>
              <a:rPr lang="en-US" altLang="ja-JP" sz="1200" dirty="0" smtClean="0">
                <a:solidFill>
                  <a:schemeClr val="tx1"/>
                </a:solidFill>
              </a:rPr>
              <a:t>Date</a:t>
            </a:r>
            <a:r>
              <a:rPr lang="ja-JP" altLang="en-US" sz="1200" dirty="0" smtClean="0">
                <a:solidFill>
                  <a:schemeClr val="tx1"/>
                </a:solidFill>
              </a:rPr>
              <a:t>の値の組合せを一意にした上で、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customerID</a:t>
            </a:r>
            <a:r>
              <a:rPr lang="ja-JP" altLang="en-US" sz="1200" dirty="0" smtClean="0">
                <a:solidFill>
                  <a:schemeClr val="tx1"/>
                </a:solidFill>
              </a:rPr>
              <a:t>で件数を集計。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dimnames</a:t>
            </a:r>
            <a:r>
              <a:rPr lang="ja-JP" altLang="en-US" sz="1200" dirty="0" smtClean="0">
                <a:solidFill>
                  <a:schemeClr val="tx1"/>
                </a:solidFill>
              </a:rPr>
              <a:t>は、行名、列名を設定する属性です。今回は、</a:t>
            </a:r>
            <a:r>
              <a:rPr lang="en-US" altLang="ja-JP" sz="1200" dirty="0" smtClean="0">
                <a:solidFill>
                  <a:schemeClr val="tx1"/>
                </a:solidFill>
              </a:rPr>
              <a:t>merge</a:t>
            </a:r>
            <a:r>
              <a:rPr lang="ja-JP" altLang="en-US" sz="1200" dirty="0" smtClean="0">
                <a:solidFill>
                  <a:schemeClr val="tx1"/>
                </a:solidFill>
              </a:rPr>
              <a:t>するために</a:t>
            </a:r>
            <a:r>
              <a:rPr lang="en-US" altLang="ja-JP" sz="1200" dirty="0" smtClean="0">
                <a:solidFill>
                  <a:schemeClr val="tx1"/>
                </a:solidFill>
              </a:rPr>
              <a:t>ID</a:t>
            </a:r>
            <a:r>
              <a:rPr lang="ja-JP" altLang="en-US" sz="1200" dirty="0" smtClean="0">
                <a:solidFill>
                  <a:schemeClr val="tx1"/>
                </a:solidFill>
              </a:rPr>
              <a:t>を設定します。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b="1" dirty="0" smtClean="0">
                <a:solidFill>
                  <a:schemeClr val="tx1"/>
                </a:solidFill>
              </a:rPr>
              <a:t>通算購入金額データの作成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customerID</a:t>
            </a:r>
            <a:r>
              <a:rPr lang="ja-JP" altLang="en-US" sz="1200" dirty="0" smtClean="0">
                <a:solidFill>
                  <a:schemeClr val="tx1"/>
                </a:solidFill>
              </a:rPr>
              <a:t>ごとの合計購入金額を集計します。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en-US" altLang="ja-JP" sz="1200" dirty="0" err="1">
                <a:solidFill>
                  <a:schemeClr val="tx1"/>
                </a:solidFill>
              </a:rPr>
              <a:t>t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apply</a:t>
            </a:r>
            <a:r>
              <a:rPr lang="ja-JP" altLang="en-US" sz="1200" dirty="0" smtClean="0">
                <a:solidFill>
                  <a:schemeClr val="tx1"/>
                </a:solidFill>
              </a:rPr>
              <a:t>関数は、集計対象データを、インデックスデータ毎に集計します。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　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tapply</a:t>
            </a:r>
            <a:r>
              <a:rPr lang="ja-JP" altLang="en-US" sz="1200" dirty="0" smtClean="0">
                <a:solidFill>
                  <a:schemeClr val="tx1"/>
                </a:solidFill>
              </a:rPr>
              <a:t>（集計対象データ</a:t>
            </a:r>
            <a:r>
              <a:rPr lang="en-US" altLang="ja-JP" sz="1200" dirty="0" smtClean="0">
                <a:solidFill>
                  <a:schemeClr val="tx1"/>
                </a:solidFill>
              </a:rPr>
              <a:t>,</a:t>
            </a:r>
            <a:r>
              <a:rPr lang="ja-JP" altLang="en-US" sz="1200" dirty="0" smtClean="0">
                <a:solidFill>
                  <a:schemeClr val="tx1"/>
                </a:solidFill>
              </a:rPr>
              <a:t>インデックスデータ</a:t>
            </a:r>
            <a:r>
              <a:rPr lang="en-US" altLang="ja-JP" sz="1200" dirty="0" smtClean="0">
                <a:solidFill>
                  <a:schemeClr val="tx1"/>
                </a:solidFill>
              </a:rPr>
              <a:t>,</a:t>
            </a:r>
            <a:r>
              <a:rPr lang="ja-JP" altLang="en-US" sz="1200" dirty="0" smtClean="0">
                <a:solidFill>
                  <a:schemeClr val="tx1"/>
                </a:solidFill>
              </a:rPr>
              <a:t>集計方法）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ここでは</a:t>
            </a:r>
            <a:r>
              <a:rPr lang="ja-JP" altLang="en-US" sz="1200" dirty="0" smtClean="0">
                <a:solidFill>
                  <a:schemeClr val="tx1"/>
                </a:solidFill>
              </a:rPr>
              <a:t>、行名をデータとして持ちたいので、</a:t>
            </a:r>
            <a:r>
              <a:rPr lang="en-US" altLang="ja-JP" sz="1200" dirty="0" smtClean="0">
                <a:solidFill>
                  <a:schemeClr val="tx1"/>
                </a:solidFill>
              </a:rPr>
              <a:t>ID</a:t>
            </a:r>
            <a:r>
              <a:rPr lang="ja-JP" altLang="en-US" sz="1200" dirty="0" smtClean="0">
                <a:solidFill>
                  <a:schemeClr val="tx1"/>
                </a:solidFill>
              </a:rPr>
              <a:t>という列を追加しています。</a:t>
            </a:r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 smtClean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データ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の併合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作成</a:t>
            </a:r>
            <a:r>
              <a:rPr lang="ja-JP" altLang="en-US" sz="1200" dirty="0" smtClean="0">
                <a:solidFill>
                  <a:schemeClr val="tx1"/>
                </a:solidFill>
              </a:rPr>
              <a:t>した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freq</a:t>
            </a:r>
            <a:r>
              <a:rPr lang="ja-JP" altLang="en-US" sz="1200" dirty="0" smtClean="0">
                <a:solidFill>
                  <a:schemeClr val="tx1"/>
                </a:solidFill>
              </a:rPr>
              <a:t>と</a:t>
            </a:r>
            <a:r>
              <a:rPr lang="en-US" altLang="ja-JP" sz="1200" dirty="0" smtClean="0">
                <a:solidFill>
                  <a:schemeClr val="tx1"/>
                </a:solidFill>
              </a:rPr>
              <a:t>Money</a:t>
            </a:r>
            <a:r>
              <a:rPr lang="ja-JP" altLang="en-US" sz="1200" dirty="0" smtClean="0">
                <a:solidFill>
                  <a:schemeClr val="tx1"/>
                </a:solidFill>
              </a:rPr>
              <a:t>を</a:t>
            </a:r>
            <a:r>
              <a:rPr lang="en-US" altLang="ja-JP" sz="1200" dirty="0" smtClean="0">
                <a:solidFill>
                  <a:schemeClr val="tx1"/>
                </a:solidFill>
              </a:rPr>
              <a:t>ID</a:t>
            </a:r>
            <a:r>
              <a:rPr lang="ja-JP" altLang="en-US" sz="1200" dirty="0" smtClean="0">
                <a:solidFill>
                  <a:schemeClr val="tx1"/>
                </a:solidFill>
              </a:rPr>
              <a:t>をキーにして併合します。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b="1" dirty="0" smtClean="0">
                <a:solidFill>
                  <a:schemeClr val="tx1"/>
                </a:solidFill>
              </a:rPr>
              <a:t>結果の出力</a:t>
            </a:r>
            <a:endParaRPr lang="en-US" altLang="ja-JP" sz="1200" b="1" dirty="0" smtClean="0">
              <a:solidFill>
                <a:schemeClr val="tx1"/>
              </a:solidFill>
            </a:endParaRPr>
          </a:p>
          <a:p>
            <a:r>
              <a:rPr lang="ja-JP" altLang="en-US" sz="1200" dirty="0" smtClean="0">
                <a:solidFill>
                  <a:schemeClr val="tx1"/>
                </a:solidFill>
              </a:rPr>
              <a:t>来店頻度の降順でデータを表示しています。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42372" y="170080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200" dirty="0">
                <a:solidFill>
                  <a:srgbClr val="00B050"/>
                </a:solidFill>
              </a:rPr>
              <a:t># Making Frequency data</a:t>
            </a:r>
          </a:p>
          <a:p>
            <a:r>
              <a:rPr lang="en-US" altLang="ja-JP" sz="1200" dirty="0" err="1"/>
              <a:t>pos$Pair</a:t>
            </a:r>
            <a:r>
              <a:rPr lang="en-US" altLang="ja-JP" sz="1200" dirty="0"/>
              <a:t>&lt;-</a:t>
            </a:r>
            <a:r>
              <a:rPr lang="en-US" altLang="ja-JP" sz="1200" dirty="0" err="1"/>
              <a:t>as.factor</a:t>
            </a:r>
            <a:r>
              <a:rPr lang="en-US" altLang="ja-JP" sz="1200" dirty="0"/>
              <a:t>(paste(</a:t>
            </a:r>
            <a:r>
              <a:rPr lang="en-US" altLang="ja-JP" sz="1200" dirty="0" err="1"/>
              <a:t>pos$customerID,pos$Date,sep</a:t>
            </a:r>
            <a:r>
              <a:rPr lang="en-US" altLang="ja-JP" sz="1200" dirty="0"/>
              <a:t>="."))</a:t>
            </a:r>
          </a:p>
          <a:p>
            <a:r>
              <a:rPr lang="en-US" altLang="ja-JP" sz="1200" dirty="0" err="1"/>
              <a:t>uni_pos</a:t>
            </a:r>
            <a:r>
              <a:rPr lang="en-US" altLang="ja-JP" sz="1200" dirty="0"/>
              <a:t>&lt;-</a:t>
            </a:r>
            <a:r>
              <a:rPr lang="en-US" altLang="ja-JP" sz="1200" dirty="0" err="1"/>
              <a:t>pos</a:t>
            </a:r>
            <a:r>
              <a:rPr lang="en-US" altLang="ja-JP" sz="1200" dirty="0"/>
              <a:t>[unique(</a:t>
            </a:r>
            <a:r>
              <a:rPr lang="en-US" altLang="ja-JP" sz="1200" dirty="0" err="1"/>
              <a:t>pos$Pair</a:t>
            </a:r>
            <a:r>
              <a:rPr lang="en-US" altLang="ja-JP" sz="1200" dirty="0"/>
              <a:t>),]</a:t>
            </a:r>
          </a:p>
          <a:p>
            <a:r>
              <a:rPr lang="en-US" altLang="ja-JP" sz="1200" dirty="0" err="1"/>
              <a:t>freq</a:t>
            </a:r>
            <a:r>
              <a:rPr lang="en-US" altLang="ja-JP" sz="1200" dirty="0"/>
              <a:t>&lt;-</a:t>
            </a:r>
            <a:r>
              <a:rPr lang="en-US" altLang="ja-JP" sz="1200" dirty="0" err="1"/>
              <a:t>as.data.frame</a:t>
            </a:r>
            <a:r>
              <a:rPr lang="en-US" altLang="ja-JP" sz="1200" dirty="0"/>
              <a:t>(table(</a:t>
            </a:r>
            <a:r>
              <a:rPr lang="en-US" altLang="ja-JP" sz="1200" dirty="0" err="1"/>
              <a:t>uni_pos$customerID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 err="1"/>
              <a:t>dimnames</a:t>
            </a:r>
            <a:r>
              <a:rPr lang="en-US" altLang="ja-JP" sz="1200" dirty="0"/>
              <a:t>(</a:t>
            </a:r>
            <a:r>
              <a:rPr lang="en-US" altLang="ja-JP" sz="1200" dirty="0" err="1"/>
              <a:t>freq</a:t>
            </a:r>
            <a:r>
              <a:rPr lang="en-US" altLang="ja-JP" sz="1200" dirty="0"/>
              <a:t>)[[2]][1]&lt;-"ID"</a:t>
            </a:r>
          </a:p>
          <a:p>
            <a:r>
              <a:rPr lang="en-US" altLang="ja-JP" sz="1200" dirty="0"/>
              <a:t>head(</a:t>
            </a:r>
            <a:r>
              <a:rPr lang="en-US" altLang="ja-JP" sz="1200" dirty="0" err="1"/>
              <a:t>freq</a:t>
            </a:r>
            <a:r>
              <a:rPr lang="en-US" altLang="ja-JP" sz="1200" dirty="0"/>
              <a:t>)</a:t>
            </a:r>
          </a:p>
          <a:p>
            <a:endParaRPr lang="en-US" altLang="ja-JP" sz="1200" dirty="0"/>
          </a:p>
          <a:p>
            <a:r>
              <a:rPr lang="en-US" altLang="ja-JP" sz="1200" dirty="0">
                <a:solidFill>
                  <a:srgbClr val="00B050"/>
                </a:solidFill>
              </a:rPr>
              <a:t># Making Monetary data</a:t>
            </a:r>
          </a:p>
          <a:p>
            <a:r>
              <a:rPr lang="en-US" altLang="ja-JP" sz="1200" dirty="0"/>
              <a:t>Money&lt;-</a:t>
            </a:r>
            <a:r>
              <a:rPr lang="en-US" altLang="ja-JP" sz="1200" dirty="0" err="1"/>
              <a:t>as.data.frame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tapply</a:t>
            </a:r>
            <a:r>
              <a:rPr lang="en-US" altLang="ja-JP" sz="1200" dirty="0"/>
              <a:t>(</a:t>
            </a:r>
            <a:r>
              <a:rPr lang="en-US" altLang="ja-JP" sz="1200" dirty="0" err="1"/>
              <a:t>pos$SubTotal,pos$customerID,sum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 err="1"/>
              <a:t>Money$ID</a:t>
            </a:r>
            <a:r>
              <a:rPr lang="en-US" altLang="ja-JP" sz="1200" dirty="0"/>
              <a:t>&lt;-</a:t>
            </a:r>
            <a:r>
              <a:rPr lang="en-US" altLang="ja-JP" sz="1200" dirty="0" err="1"/>
              <a:t>dimnames</a:t>
            </a:r>
            <a:r>
              <a:rPr lang="en-US" altLang="ja-JP" sz="1200" dirty="0"/>
              <a:t>(Money)[[1]]</a:t>
            </a:r>
          </a:p>
          <a:p>
            <a:r>
              <a:rPr lang="en-US" altLang="ja-JP" sz="1200" dirty="0" err="1"/>
              <a:t>dimnames</a:t>
            </a:r>
            <a:r>
              <a:rPr lang="en-US" altLang="ja-JP" sz="1200" dirty="0"/>
              <a:t>(Money)[[2]][1]&lt;-"Money"</a:t>
            </a:r>
          </a:p>
          <a:p>
            <a:r>
              <a:rPr lang="en-US" altLang="ja-JP" sz="1200" dirty="0" err="1"/>
              <a:t>row.names</a:t>
            </a:r>
            <a:r>
              <a:rPr lang="en-US" altLang="ja-JP" sz="1200" dirty="0"/>
              <a:t>(Money)&lt;-NULL</a:t>
            </a:r>
          </a:p>
          <a:p>
            <a:r>
              <a:rPr lang="en-US" altLang="ja-JP" sz="1200" dirty="0"/>
              <a:t>head(Money)</a:t>
            </a:r>
          </a:p>
          <a:p>
            <a:endParaRPr lang="en-US" altLang="ja-JP" sz="1200" dirty="0"/>
          </a:p>
          <a:p>
            <a:r>
              <a:rPr lang="en-US" altLang="ja-JP" sz="1200" dirty="0">
                <a:solidFill>
                  <a:srgbClr val="00B050"/>
                </a:solidFill>
              </a:rPr>
              <a:t># Merge </a:t>
            </a:r>
            <a:r>
              <a:rPr lang="en-US" altLang="ja-JP" sz="1200" dirty="0" err="1">
                <a:solidFill>
                  <a:srgbClr val="00B050"/>
                </a:solidFill>
              </a:rPr>
              <a:t>Freq</a:t>
            </a:r>
            <a:r>
              <a:rPr lang="en-US" altLang="ja-JP" sz="1200" dirty="0">
                <a:solidFill>
                  <a:srgbClr val="00B050"/>
                </a:solidFill>
              </a:rPr>
              <a:t> and Money</a:t>
            </a:r>
          </a:p>
          <a:p>
            <a:r>
              <a:rPr lang="en-US" altLang="ja-JP" sz="1200" dirty="0"/>
              <a:t>FM&lt;-merge(</a:t>
            </a:r>
            <a:r>
              <a:rPr lang="en-US" altLang="ja-JP" sz="1200" dirty="0" err="1"/>
              <a:t>freq,Money,all</a:t>
            </a:r>
            <a:r>
              <a:rPr lang="en-US" altLang="ja-JP" sz="1200" dirty="0"/>
              <a:t>=F)</a:t>
            </a:r>
          </a:p>
          <a:p>
            <a:r>
              <a:rPr lang="en-US" altLang="ja-JP" sz="1200" dirty="0"/>
              <a:t>head(FM)</a:t>
            </a:r>
          </a:p>
          <a:p>
            <a:endParaRPr lang="en-US" altLang="ja-JP" sz="1200" dirty="0"/>
          </a:p>
          <a:p>
            <a:r>
              <a:rPr lang="en-US" altLang="ja-JP" sz="1200" dirty="0">
                <a:solidFill>
                  <a:srgbClr val="00B050"/>
                </a:solidFill>
              </a:rPr>
              <a:t># OUTPUT</a:t>
            </a:r>
          </a:p>
          <a:p>
            <a:r>
              <a:rPr lang="en-US" altLang="ja-JP" sz="1200" dirty="0"/>
              <a:t>head(FM[order(</a:t>
            </a:r>
            <a:r>
              <a:rPr lang="en-US" altLang="ja-JP" sz="1200" dirty="0" err="1"/>
              <a:t>FM$Freq,decreasing</a:t>
            </a:r>
            <a:r>
              <a:rPr lang="en-US" altLang="ja-JP" sz="1200" dirty="0"/>
              <a:t>=T),])</a:t>
            </a:r>
            <a:endParaRPr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42372" y="1281316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手順３～５　解答例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7185838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ware_axe_2013122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courseware_axe_20131227</Template>
  <TotalTime>1330</TotalTime>
  <Words>1017</Words>
  <Application>Microsoft Office PowerPoint</Application>
  <PresentationFormat>画面に合わせる (4:3)</PresentationFormat>
  <Paragraphs>219</Paragraphs>
  <Slides>13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courseware_axe_20131227</vt:lpstr>
      <vt:lpstr>PowerPoint プレゼンテーション</vt:lpstr>
      <vt:lpstr>アジェンダ</vt:lpstr>
      <vt:lpstr>演習用ケース：松丸屋百貨店のその後</vt:lpstr>
      <vt:lpstr>演習に取り組む前に</vt:lpstr>
      <vt:lpstr>演習のポイント</vt:lpstr>
      <vt:lpstr>演習のポイント</vt:lpstr>
      <vt:lpstr>課題１：来店頻度、客単価での分析</vt:lpstr>
      <vt:lpstr>課題１：来店頻度、客単価での分析</vt:lpstr>
      <vt:lpstr>課題１：来店頻度、客単価での分析</vt:lpstr>
      <vt:lpstr>課題２：来店頻度、客単価での顧客のグルーピング</vt:lpstr>
      <vt:lpstr>課題２：来店頻度、客単価での顧客のグルーピング</vt:lpstr>
      <vt:lpstr>課題２：来店頻度、客単価での顧客のグルーピング</vt:lpstr>
      <vt:lpstr>山口さんへの報告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>データツールファースト</dc:subject>
  <dc:creator>akihito.ito</dc:creator>
  <cp:lastModifiedBy>akihito.ito</cp:lastModifiedBy>
  <cp:revision>63</cp:revision>
  <dcterms:created xsi:type="dcterms:W3CDTF">2014-02-10T05:29:57Z</dcterms:created>
  <dcterms:modified xsi:type="dcterms:W3CDTF">2014-03-06T21:28:39Z</dcterms:modified>
</cp:coreProperties>
</file>