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9" r:id="rId4"/>
    <p:sldId id="264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0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C258C44-C168-441A-9F1E-64654CB022B8}" type="datetimeFigureOut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60FB69A-DDCF-4AF4-8296-2D2E97DEF19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0332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0BC51E-14F5-43C6-BF80-968C27363A89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010B1-167E-4909-B258-BEAAEA19C913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652F-8969-495C-B337-C5DB00A682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839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245D1-C9AA-4D00-9E82-63D01E95CD75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D2160-2D0A-4233-B380-54CC8F6C7E9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622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F960F-EF76-484E-87FA-9F48C64A6114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7A418-29BC-4641-AED2-89CCDB07E8A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81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0609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1760B-E34F-414D-BE14-E37E1FFDBF2D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8FBC-4737-4833-B256-B31157D75C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95536" y="6309320"/>
            <a:ext cx="842493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 userDrawn="1"/>
        </p:nvSpPr>
        <p:spPr>
          <a:xfrm>
            <a:off x="395536" y="980728"/>
            <a:ext cx="8352928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755576" y="260648"/>
            <a:ext cx="0" cy="6480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9AB8-BA82-4D53-BB19-6B460F95138C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57D1-513B-451F-BBFD-518BB8955D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71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05027-F9C6-4A55-9FD2-3610457B7FEC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7425-37E3-4A9A-B1F0-1EACCDA842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148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BF6B7-215E-432B-A9DD-7367E373B0AB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29A1-3747-4236-B4DA-FF5DD9F98DD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82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57338-7FE6-4C3E-82B2-1946384A7093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6544-D322-4588-8880-5D2E61E8AAE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16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29756-B221-4527-9B22-6BBBB20C04C1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070B5-A50B-4744-B9CB-9F8491092FD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34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F1BC-0AFC-41CA-AC57-8F1DEA15B14F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DFC7A-80A1-424E-8DC2-B16BE7304C7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42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2BFCE-E08C-4966-A3B1-7C98F947DCE6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6CBB7-EA5F-43CD-A502-A7689B3448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02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C351C3-4D1C-4A3D-839F-020E7FDB2663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9A6024-2B37-4888-960B-A87F56EE92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2014/Feb/27</a:t>
            </a:r>
            <a:endParaRPr lang="ja-JP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65578"/>
              </p:ext>
            </p:extLst>
          </p:nvPr>
        </p:nvGraphicFramePr>
        <p:xfrm>
          <a:off x="611188" y="1397000"/>
          <a:ext cx="7008812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812"/>
              </a:tblGrid>
              <a:tr h="1816100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en-US" altLang="ja-JP" sz="4000" dirty="0" smtClean="0"/>
                        <a:t>R</a:t>
                      </a:r>
                      <a:r>
                        <a:rPr lang="ja-JP" altLang="en-US" sz="4000" dirty="0" smtClean="0"/>
                        <a:t>入門　演習編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5" marR="91445" marT="45723" marB="45723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松丸屋百貨店のその後のケース概要</a:t>
            </a:r>
            <a:endParaRPr kumimoji="1" lang="en-US" altLang="ja-JP" dirty="0" smtClean="0"/>
          </a:p>
          <a:p>
            <a:r>
              <a:rPr lang="ja-JP" altLang="en-US" dirty="0"/>
              <a:t>統合</a:t>
            </a:r>
            <a:r>
              <a:rPr lang="ja-JP" altLang="en-US" dirty="0" smtClean="0"/>
              <a:t>開発ツールの紹介</a:t>
            </a:r>
            <a:endParaRPr lang="en-US" altLang="ja-JP" dirty="0" smtClean="0"/>
          </a:p>
          <a:p>
            <a:r>
              <a:rPr kumimoji="1" lang="ja-JP" altLang="en-US" dirty="0"/>
              <a:t>論点</a:t>
            </a:r>
            <a:r>
              <a:rPr kumimoji="1" lang="ja-JP" altLang="en-US" dirty="0" smtClean="0"/>
              <a:t>整理</a:t>
            </a:r>
            <a:endParaRPr kumimoji="1" lang="en-US" altLang="ja-JP" dirty="0" smtClean="0"/>
          </a:p>
          <a:p>
            <a:r>
              <a:rPr lang="ja-JP" altLang="en-US" dirty="0" smtClean="0"/>
              <a:t>課題１（実習）</a:t>
            </a:r>
            <a:endParaRPr lang="en-US" altLang="ja-JP" dirty="0" smtClean="0"/>
          </a:p>
          <a:p>
            <a:r>
              <a:rPr kumimoji="1" lang="ja-JP" altLang="en-US" dirty="0" smtClean="0"/>
              <a:t>解説</a:t>
            </a:r>
            <a:endParaRPr kumimoji="1" lang="en-US" altLang="ja-JP" dirty="0" smtClean="0"/>
          </a:p>
          <a:p>
            <a:r>
              <a:rPr lang="ja-JP" altLang="en-US" dirty="0" smtClean="0"/>
              <a:t>課題２（実習）</a:t>
            </a:r>
            <a:endParaRPr lang="en-US" altLang="ja-JP" dirty="0" smtClean="0"/>
          </a:p>
          <a:p>
            <a:r>
              <a:rPr kumimoji="1" lang="ja-JP" altLang="en-US" dirty="0" smtClean="0"/>
              <a:t>解説</a:t>
            </a:r>
            <a:endParaRPr kumimoji="1" lang="en-US" altLang="ja-JP" dirty="0" smtClean="0"/>
          </a:p>
          <a:p>
            <a:r>
              <a:rPr lang="ja-JP" altLang="en-US" dirty="0"/>
              <a:t>プレゼンテーション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938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演習用ケース：松丸屋百貨店のその後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 smtClean="0"/>
              <a:t>ケース概要：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日の仕事を終え、机の整理をし始めたあなたのところに、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本の電話。松丸屋百貨店の山口さんでした。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前回の併売分析がややヒットし、社内でもさらにデータを活用しようという機運が出てきました。そこで、山口さんをチームリーダーに、データ分析チームが結成されるそうです。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b="1" dirty="0" smtClean="0"/>
              <a:t>そんな中、</a:t>
            </a:r>
            <a:r>
              <a:rPr lang="ja-JP" altLang="en-US" sz="2000" b="1" dirty="0" err="1" smtClean="0"/>
              <a:t>そこそこ</a:t>
            </a:r>
            <a:r>
              <a:rPr lang="ja-JP" altLang="en-US" sz="2000" b="1" dirty="0"/>
              <a:t>手ごたえ</a:t>
            </a:r>
            <a:r>
              <a:rPr lang="ja-JP" altLang="en-US" sz="2000" b="1" dirty="0" smtClean="0"/>
              <a:t>を感じている外商チームから、もっと効率的に営業したいので、よく来店されるお客様で、購入単価が高いお客様のリストを出せないか、との相談を受けました。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山口さんもここはチャンスです。しかし</a:t>
            </a:r>
            <a:r>
              <a:rPr lang="ja-JP" altLang="en-US" sz="2000" dirty="0"/>
              <a:t>、データ分析についてまったく経験のない人材ばかりの集団のため、右も左もわかりません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右往左往して</a:t>
            </a:r>
            <a:r>
              <a:rPr lang="ja-JP" altLang="en-US" sz="2000" dirty="0" smtClean="0"/>
              <a:t>いる</a:t>
            </a:r>
            <a:r>
              <a:rPr lang="ja-JP" altLang="en-US" sz="2000" dirty="0"/>
              <a:t>うちに、</a:t>
            </a:r>
            <a:r>
              <a:rPr lang="ja-JP" altLang="en-US" sz="2000" dirty="0" smtClean="0"/>
              <a:t>明日の</a:t>
            </a:r>
            <a:r>
              <a:rPr lang="en-US" altLang="ja-JP" sz="2000" dirty="0" smtClean="0"/>
              <a:t>10</a:t>
            </a:r>
            <a:r>
              <a:rPr lang="ja-JP" altLang="en-US" sz="2000" dirty="0" smtClean="0"/>
              <a:t>時のプレゼン時間が迫ってきてしまいました。</a:t>
            </a:r>
            <a:r>
              <a:rPr lang="ja-JP" altLang="en-US" sz="2000" dirty="0"/>
              <a:t>なんと</a:t>
            </a:r>
            <a:r>
              <a:rPr lang="ja-JP" altLang="en-US" sz="2000" dirty="0" smtClean="0"/>
              <a:t>か明日一番でアウトプットを出してもらえないだろうか、というのが山口さんからの相談内容です。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52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演習に取り組む前に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R</a:t>
            </a:r>
            <a:r>
              <a:rPr lang="ja-JP" altLang="en-US" dirty="0" smtClean="0"/>
              <a:t>を自在に使うための統合開発環境です。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544616" cy="38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11560" y="5583776"/>
            <a:ext cx="2981907" cy="646331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ここにコマンドを入力します。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もここに表示されます。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5" idx="0"/>
          </p:cNvCxnSpPr>
          <p:nvPr/>
        </p:nvCxnSpPr>
        <p:spPr>
          <a:xfrm flipV="1">
            <a:off x="2102514" y="5229200"/>
            <a:ext cx="576064" cy="3545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012159" y="2510035"/>
            <a:ext cx="2664297" cy="923330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変数やデータセットの一覧や、使用コマンドの履歴が表示されます。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9" idx="1"/>
          </p:cNvCxnSpPr>
          <p:nvPr/>
        </p:nvCxnSpPr>
        <p:spPr>
          <a:xfrm flipH="1">
            <a:off x="5508103" y="2971700"/>
            <a:ext cx="504056" cy="3852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321694" y="5586772"/>
            <a:ext cx="2664297" cy="646331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グラフやファイル、ヘルプが表示されます。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0"/>
          </p:cNvCxnSpPr>
          <p:nvPr/>
        </p:nvCxnSpPr>
        <p:spPr>
          <a:xfrm flipH="1" flipV="1">
            <a:off x="6588226" y="5085186"/>
            <a:ext cx="1065617" cy="5015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76858" y="2348880"/>
            <a:ext cx="2664297" cy="646331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データの中身やソースコードの編集を行います。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6" idx="2"/>
          </p:cNvCxnSpPr>
          <p:nvPr/>
        </p:nvCxnSpPr>
        <p:spPr>
          <a:xfrm>
            <a:off x="1709007" y="2995211"/>
            <a:ext cx="681539" cy="4381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7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 smtClean="0"/>
              <a:t>課題：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 smtClean="0"/>
              <a:t>外商チームがほしいのは、来店頻度の高い、　客単価の高いお客様のリスト。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 smtClean="0"/>
              <a:t>分解すると、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dirty="0" smtClean="0"/>
              <a:t>１．来店頻度、客単価での分析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２．来店頻度、客単価での顧客のグルーピング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となります。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804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１．来店頻度、客単価での</a:t>
            </a:r>
            <a:r>
              <a:rPr lang="ja-JP" altLang="en-US" dirty="0" smtClean="0"/>
              <a:t>分析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 smtClean="0"/>
              <a:t>　</a:t>
            </a:r>
            <a:r>
              <a:rPr lang="en-US" altLang="ja-JP" sz="2000" dirty="0" smtClean="0"/>
              <a:t>RFM</a:t>
            </a:r>
            <a:r>
              <a:rPr lang="ja-JP" altLang="en-US" sz="2000" dirty="0" smtClean="0"/>
              <a:t>分析：</a:t>
            </a:r>
            <a:r>
              <a:rPr lang="en-US" altLang="ja-JP" sz="2000" dirty="0" smtClean="0"/>
              <a:t>Recently</a:t>
            </a:r>
            <a:r>
              <a:rPr lang="ja-JP" altLang="en-US" sz="2000" dirty="0" smtClean="0"/>
              <a:t>（最近日）、</a:t>
            </a:r>
            <a:r>
              <a:rPr lang="en-US" altLang="ja-JP" sz="2000" dirty="0" smtClean="0"/>
              <a:t>Frequency</a:t>
            </a:r>
            <a:r>
              <a:rPr lang="ja-JP" altLang="en-US" sz="2000" dirty="0" smtClean="0"/>
              <a:t>（頻度）、</a:t>
            </a:r>
            <a:r>
              <a:rPr lang="en-US" altLang="ja-JP" sz="2000" dirty="0" smtClean="0"/>
              <a:t>Monetary</a:t>
            </a:r>
            <a:r>
              <a:rPr lang="ja-JP" altLang="en-US" sz="2000" dirty="0" smtClean="0"/>
              <a:t>（購入金額）を見るマーケティングの古典的手法。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今回は、</a:t>
            </a:r>
            <a:r>
              <a:rPr lang="en-US" altLang="ja-JP" sz="2000" dirty="0" err="1" smtClean="0"/>
              <a:t>Freqency</a:t>
            </a:r>
            <a:r>
              <a:rPr lang="ja-JP" altLang="en-US" sz="2000" dirty="0" smtClean="0"/>
              <a:t>（頻度）と</a:t>
            </a:r>
            <a:r>
              <a:rPr lang="en-US" altLang="ja-JP" sz="2000" dirty="0" smtClean="0"/>
              <a:t>Monetary</a:t>
            </a:r>
            <a:r>
              <a:rPr lang="ja-JP" altLang="en-US" sz="2000" dirty="0" smtClean="0"/>
              <a:t>（金額）を、</a:t>
            </a:r>
            <a:r>
              <a:rPr lang="en-US" altLang="ja-JP" sz="2000" dirty="0" smtClean="0"/>
              <a:t>CUSTID</a:t>
            </a:r>
            <a:r>
              <a:rPr lang="ja-JP" altLang="en-US" sz="2000" dirty="0" smtClean="0"/>
              <a:t>（顧客）ごとに計算して、</a:t>
            </a:r>
            <a:r>
              <a:rPr lang="en-US" altLang="ja-JP" sz="2000" dirty="0" smtClean="0"/>
              <a:t>FM</a:t>
            </a:r>
            <a:r>
              <a:rPr lang="ja-JP" altLang="en-US" sz="2000" dirty="0"/>
              <a:t>データフレーム</a:t>
            </a:r>
            <a:r>
              <a:rPr lang="ja-JP" altLang="en-US" sz="2000" dirty="0" smtClean="0"/>
              <a:t>を作成します。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２．来店頻度、客単価での顧客の</a:t>
            </a:r>
            <a:r>
              <a:rPr lang="ja-JP" altLang="en-US" dirty="0" smtClean="0"/>
              <a:t>グルーピング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クラスタリング分析：</a:t>
            </a:r>
            <a:r>
              <a:rPr lang="en-US" altLang="ja-JP" sz="2000" dirty="0" smtClean="0"/>
              <a:t>K-means</a:t>
            </a:r>
            <a:r>
              <a:rPr lang="ja-JP" altLang="en-US" sz="2000" dirty="0" smtClean="0"/>
              <a:t>法を用いて、先ほど作成した</a:t>
            </a:r>
            <a:r>
              <a:rPr lang="en-US" altLang="ja-JP" sz="2000" dirty="0" smtClean="0"/>
              <a:t>FM</a:t>
            </a:r>
            <a:r>
              <a:rPr lang="ja-JP" altLang="en-US" sz="2000" dirty="0" smtClean="0"/>
              <a:t>表のデータを基に顧客をグルーピングします。最後に、「最も利益を出しそうな顧客のリスト」を作成します。</a:t>
            </a: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180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課題１：</a:t>
            </a:r>
            <a:r>
              <a:rPr lang="ja-JP" altLang="en-US" sz="2400" dirty="0"/>
              <a:t>来店頻度、客単価での</a:t>
            </a:r>
            <a:r>
              <a:rPr lang="ja-JP" altLang="en-US" sz="2400" dirty="0" smtClean="0"/>
              <a:t>分析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7501" y="1484784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課題１のゴール</a:t>
            </a:r>
            <a:endParaRPr kumimoji="1" lang="ja-JP" altLang="en-US" sz="24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635896" y="1484784"/>
            <a:ext cx="48965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手順１：データを読み込む（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read.table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35896" y="2276872"/>
            <a:ext cx="48965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手順２：データ型を整える（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as.factor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as.Date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/plot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35896" y="3076203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手順３：</a:t>
            </a:r>
            <a:r>
              <a:rPr lang="ja-JP" altLang="en-US" sz="1600" dirty="0" smtClean="0">
                <a:solidFill>
                  <a:schemeClr val="tx1"/>
                </a:solidFill>
              </a:rPr>
              <a:t>来店頻度のデータを作る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</a:rPr>
              <a:t>paste/unique/table/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as.data.frame</a:t>
            </a:r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dimnames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35896" y="4005064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手順４：顧客ごとの購入金額</a:t>
            </a:r>
            <a:r>
              <a:rPr lang="ja-JP" altLang="en-US" sz="1600" dirty="0" smtClean="0">
                <a:solidFill>
                  <a:schemeClr val="tx1"/>
                </a:solidFill>
              </a:rPr>
              <a:t>のデータを作る（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tapply</a:t>
            </a:r>
            <a:r>
              <a:rPr lang="en-US" altLang="ja-JP" sz="1600" dirty="0" smtClean="0">
                <a:solidFill>
                  <a:schemeClr val="tx1"/>
                </a:solidFill>
              </a:rPr>
              <a:t>/table/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as.data.frame</a:t>
            </a:r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dimnames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35896" y="4911551"/>
            <a:ext cx="48965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手順５：２つのデータを統合する（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merge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69836" y="5517232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その他の便利なおまじない：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統計量：</a:t>
            </a:r>
            <a:r>
              <a:rPr kumimoji="1" lang="en-US" altLang="ja-JP" sz="1600" dirty="0" smtClean="0"/>
              <a:t>summary</a:t>
            </a:r>
            <a:r>
              <a:rPr kumimoji="1" lang="ja-JP" altLang="en-US" sz="1600" dirty="0" smtClean="0"/>
              <a:t>　データ型：</a:t>
            </a:r>
            <a:r>
              <a:rPr kumimoji="1" lang="en-US" altLang="ja-JP" sz="1600" dirty="0" err="1" smtClean="0"/>
              <a:t>str</a:t>
            </a:r>
            <a:r>
              <a:rPr kumimoji="1" lang="ja-JP" altLang="en-US" sz="1600" dirty="0" smtClean="0"/>
              <a:t>　データ閲覧：</a:t>
            </a:r>
            <a:r>
              <a:rPr kumimoji="1" lang="en-US" altLang="ja-JP" sz="1600" dirty="0" smtClean="0"/>
              <a:t>head / tail</a:t>
            </a:r>
            <a:endParaRPr kumimoji="1" lang="ja-JP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9" y="2022450"/>
            <a:ext cx="3059437" cy="205462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855525" y="4175211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Freq</a:t>
            </a:r>
            <a:r>
              <a:rPr lang="ja-JP" altLang="en-US" sz="1400" dirty="0" smtClean="0"/>
              <a:t>で降順ソートした結果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1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課題</a:t>
            </a:r>
            <a:r>
              <a:rPr lang="ja-JP" altLang="en-US" sz="2400" dirty="0" smtClean="0"/>
              <a:t>２</a:t>
            </a:r>
            <a:r>
              <a:rPr kumimoji="1" lang="ja-JP" altLang="en-US" sz="2400" dirty="0" smtClean="0"/>
              <a:t>：</a:t>
            </a:r>
            <a:r>
              <a:rPr lang="ja-JP" altLang="en-US" sz="2400" dirty="0"/>
              <a:t>来店頻度、客単価での顧客のグルーピング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7501" y="1484784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課題２のゴール</a:t>
            </a:r>
            <a:endParaRPr kumimoji="1" lang="ja-JP" altLang="en-US" sz="24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635896" y="2276872"/>
            <a:ext cx="4896544" cy="317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手順２：パッケージを読み込む（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library(cluster)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35896" y="2773686"/>
            <a:ext cx="4896544" cy="79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手順３：分析関数にデータを投入する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</a:rPr>
              <a:t>文例：</a:t>
            </a:r>
            <a:r>
              <a:rPr lang="en-US" altLang="ja-JP" sz="1600" dirty="0" smtClean="0">
                <a:solidFill>
                  <a:schemeClr val="tx1"/>
                </a:solidFill>
              </a:rPr>
              <a:t>km&lt;-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kmeans</a:t>
            </a:r>
            <a:r>
              <a:rPr lang="en-US" altLang="ja-JP" sz="1600" dirty="0" smtClean="0">
                <a:solidFill>
                  <a:schemeClr val="tx1"/>
                </a:solidFill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</a:rPr>
              <a:t>データセット</a:t>
            </a:r>
            <a:r>
              <a:rPr lang="en-US" altLang="ja-JP" sz="1600" dirty="0" smtClean="0">
                <a:solidFill>
                  <a:schemeClr val="tx1"/>
                </a:solidFill>
              </a:rPr>
              <a:t>,</a:t>
            </a:r>
            <a:r>
              <a:rPr lang="ja-JP" altLang="en-US" sz="1600" dirty="0" smtClean="0">
                <a:solidFill>
                  <a:schemeClr val="tx1"/>
                </a:solidFill>
              </a:rPr>
              <a:t>グループ数</a:t>
            </a:r>
            <a:r>
              <a:rPr lang="en-US" altLang="ja-JP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</a:t>
            </a:r>
            <a:r>
              <a:rPr lang="en-US" altLang="ja-JP" sz="1600" dirty="0" smtClean="0">
                <a:solidFill>
                  <a:schemeClr val="tx1"/>
                </a:solidFill>
              </a:rPr>
              <a:t>※</a:t>
            </a:r>
            <a:r>
              <a:rPr lang="ja-JP" altLang="en-US" sz="1600" dirty="0" smtClean="0">
                <a:solidFill>
                  <a:schemeClr val="tx1"/>
                </a:solidFill>
              </a:rPr>
              <a:t>データセットは数値の行列であること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35896" y="3717032"/>
            <a:ext cx="48965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手順４：分析結果を評価する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ja-JP" altLang="en-US" sz="1600" dirty="0">
                <a:solidFill>
                  <a:schemeClr val="tx1"/>
                </a:solidFill>
              </a:rPr>
              <a:t>上記の</a:t>
            </a:r>
            <a:r>
              <a:rPr lang="ja-JP" altLang="en-US" sz="1600" dirty="0" smtClean="0">
                <a:solidFill>
                  <a:schemeClr val="tx1"/>
                </a:solidFill>
              </a:rPr>
              <a:t>例では、</a:t>
            </a:r>
            <a:r>
              <a:rPr lang="en-US" altLang="ja-JP" sz="1600" dirty="0" smtClean="0">
                <a:solidFill>
                  <a:schemeClr val="tx1"/>
                </a:solidFill>
              </a:rPr>
              <a:t>km</a:t>
            </a:r>
            <a:r>
              <a:rPr lang="ja-JP" altLang="en-US" sz="1600" dirty="0" smtClean="0">
                <a:solidFill>
                  <a:schemeClr val="tx1"/>
                </a:solidFill>
              </a:rPr>
              <a:t>を実行）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35896" y="4437112"/>
            <a:ext cx="48965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手順５：結果を元のデータに統合する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　文例：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FM$</a:t>
            </a:r>
            <a:r>
              <a:rPr lang="ja-JP" altLang="en-US" sz="1600" dirty="0" smtClean="0">
                <a:solidFill>
                  <a:schemeClr val="tx1"/>
                </a:solidFill>
              </a:rPr>
              <a:t>新しい列名</a:t>
            </a:r>
            <a:r>
              <a:rPr lang="en-US" altLang="ja-JP" sz="1600" dirty="0" smtClean="0">
                <a:solidFill>
                  <a:schemeClr val="tx1"/>
                </a:solidFill>
              </a:rPr>
              <a:t>&lt;-</a:t>
            </a:r>
            <a:r>
              <a:rPr lang="ja-JP" altLang="en-US" sz="1600" dirty="0" smtClean="0">
                <a:solidFill>
                  <a:schemeClr val="tx1"/>
                </a:solidFill>
              </a:rPr>
              <a:t>結果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35896" y="5157192"/>
            <a:ext cx="4896544" cy="317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手順６：対象のデータを抽出し、保存する</a:t>
            </a:r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write.table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69836" y="5589240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その他の便利なおまじない：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統計量：</a:t>
            </a:r>
            <a:r>
              <a:rPr kumimoji="1" lang="en-US" altLang="ja-JP" sz="1600" dirty="0" smtClean="0"/>
              <a:t>summary</a:t>
            </a:r>
            <a:r>
              <a:rPr kumimoji="1" lang="ja-JP" altLang="en-US" sz="1600" dirty="0" smtClean="0"/>
              <a:t>　データ型：</a:t>
            </a:r>
            <a:r>
              <a:rPr kumimoji="1" lang="en-US" altLang="ja-JP" sz="1600" dirty="0" err="1" smtClean="0"/>
              <a:t>str</a:t>
            </a:r>
            <a:r>
              <a:rPr kumimoji="1" lang="ja-JP" altLang="en-US" sz="1600" dirty="0" smtClean="0"/>
              <a:t>　データ閲覧：</a:t>
            </a:r>
            <a:r>
              <a:rPr kumimoji="1" lang="en-US" altLang="ja-JP" sz="1600" dirty="0" smtClean="0"/>
              <a:t>head / tail</a:t>
            </a:r>
            <a:endParaRPr kumimoji="1" lang="ja-JP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2" y="3947155"/>
            <a:ext cx="2529609" cy="215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2" y="1946449"/>
            <a:ext cx="2406444" cy="184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3635896" y="1549550"/>
            <a:ext cx="4896544" cy="583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</a:t>
            </a:r>
            <a:r>
              <a:rPr lang="ja-JP" altLang="en-US" sz="1600" dirty="0">
                <a:solidFill>
                  <a:schemeClr val="tx1"/>
                </a:solidFill>
              </a:rPr>
              <a:t>１</a:t>
            </a:r>
            <a:r>
              <a:rPr lang="ja-JP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ja-JP" sz="1600" dirty="0" smtClean="0">
                <a:solidFill>
                  <a:schemeClr val="tx1"/>
                </a:solidFill>
              </a:rPr>
              <a:t>FM</a:t>
            </a:r>
            <a:r>
              <a:rPr lang="ja-JP" altLang="en-US" sz="1600" dirty="0" smtClean="0">
                <a:solidFill>
                  <a:schemeClr val="tx1"/>
                </a:solidFill>
              </a:rPr>
              <a:t>データを整形する（値の</a:t>
            </a:r>
            <a:r>
              <a:rPr lang="en-US" altLang="ja-JP" sz="1600" dirty="0" smtClean="0">
                <a:solidFill>
                  <a:schemeClr val="tx1"/>
                </a:solidFill>
              </a:rPr>
              <a:t>Normalization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（変数</a:t>
            </a:r>
            <a:r>
              <a:rPr lang="en-US" altLang="ja-JP" sz="1600" dirty="0" smtClean="0">
                <a:solidFill>
                  <a:schemeClr val="tx1"/>
                </a:solidFill>
              </a:rPr>
              <a:t>-mean</a:t>
            </a:r>
            <a:r>
              <a:rPr lang="ja-JP" altLang="en-US" sz="1600" dirty="0" smtClean="0">
                <a:solidFill>
                  <a:schemeClr val="tx1"/>
                </a:solidFill>
              </a:rPr>
              <a:t>を</a:t>
            </a:r>
            <a:r>
              <a:rPr lang="en-US" altLang="ja-JP" sz="1600" dirty="0" smtClean="0">
                <a:solidFill>
                  <a:schemeClr val="tx1"/>
                </a:solidFill>
              </a:rPr>
              <a:t>scale</a:t>
            </a:r>
            <a:r>
              <a:rPr lang="ja-JP" altLang="en-US" sz="1600" dirty="0" smtClean="0">
                <a:solidFill>
                  <a:schemeClr val="tx1"/>
                </a:solidFill>
              </a:rPr>
              <a:t>または</a:t>
            </a:r>
            <a:r>
              <a:rPr lang="en-US" altLang="ja-JP" sz="1600" dirty="0" smtClean="0">
                <a:solidFill>
                  <a:schemeClr val="tx1"/>
                </a:solidFill>
              </a:rPr>
              <a:t>diff/range</a:t>
            </a:r>
            <a:r>
              <a:rPr lang="ja-JP" altLang="en-US" sz="1600" dirty="0" smtClean="0">
                <a:solidFill>
                  <a:schemeClr val="tx1"/>
                </a:solidFill>
              </a:rPr>
              <a:t>で割る）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4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山口さんへの報告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「もう、無茶言うなよ～」以外のプレゼンテーションを考えてください。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3278080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1284</TotalTime>
  <Words>376</Words>
  <Application>Microsoft Office PowerPoint</Application>
  <PresentationFormat>画面に合わせる (4:3)</PresentationFormat>
  <Paragraphs>81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courseware_axe_20131227</vt:lpstr>
      <vt:lpstr>PowerPoint プレゼンテーション</vt:lpstr>
      <vt:lpstr>アジェンダ</vt:lpstr>
      <vt:lpstr>演習用ケース：松丸屋百貨店のその後</vt:lpstr>
      <vt:lpstr>演習に取り組む前に</vt:lpstr>
      <vt:lpstr>演習のポイント</vt:lpstr>
      <vt:lpstr>演習のポイント</vt:lpstr>
      <vt:lpstr>課題１：来店頻度、客単価での分析</vt:lpstr>
      <vt:lpstr>課題２：来店頻度、客単価での顧客のグルーピング</vt:lpstr>
      <vt:lpstr>山口さんへの報告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データツールファースト</dc:subject>
  <dc:creator>akihito.ito</dc:creator>
  <cp:lastModifiedBy>akihito.ito</cp:lastModifiedBy>
  <cp:revision>58</cp:revision>
  <dcterms:created xsi:type="dcterms:W3CDTF">2014-02-10T05:29:57Z</dcterms:created>
  <dcterms:modified xsi:type="dcterms:W3CDTF">2014-03-06T20:42:41Z</dcterms:modified>
</cp:coreProperties>
</file>