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0"/>
  </p:notesMasterIdLst>
  <p:sldIdLst>
    <p:sldId id="256" r:id="rId2"/>
    <p:sldId id="330" r:id="rId3"/>
    <p:sldId id="354" r:id="rId4"/>
    <p:sldId id="258" r:id="rId5"/>
    <p:sldId id="353" r:id="rId6"/>
    <p:sldId id="259" r:id="rId7"/>
    <p:sldId id="345" r:id="rId8"/>
    <p:sldId id="260" r:id="rId9"/>
    <p:sldId id="265" r:id="rId10"/>
    <p:sldId id="347" r:id="rId11"/>
    <p:sldId id="348" r:id="rId12"/>
    <p:sldId id="266" r:id="rId13"/>
    <p:sldId id="349" r:id="rId14"/>
    <p:sldId id="390" r:id="rId15"/>
    <p:sldId id="391" r:id="rId16"/>
    <p:sldId id="314" r:id="rId17"/>
    <p:sldId id="268" r:id="rId18"/>
    <p:sldId id="261" r:id="rId19"/>
    <p:sldId id="350" r:id="rId20"/>
    <p:sldId id="351" r:id="rId21"/>
    <p:sldId id="346" r:id="rId22"/>
    <p:sldId id="370" r:id="rId23"/>
    <p:sldId id="262" r:id="rId24"/>
    <p:sldId id="352" r:id="rId25"/>
    <p:sldId id="369" r:id="rId26"/>
    <p:sldId id="263" r:id="rId27"/>
    <p:sldId id="355" r:id="rId28"/>
    <p:sldId id="264" r:id="rId29"/>
    <p:sldId id="336" r:id="rId30"/>
    <p:sldId id="337" r:id="rId31"/>
    <p:sldId id="338" r:id="rId32"/>
    <p:sldId id="397" r:id="rId33"/>
    <p:sldId id="339" r:id="rId34"/>
    <p:sldId id="340" r:id="rId35"/>
    <p:sldId id="356" r:id="rId36"/>
    <p:sldId id="269" r:id="rId37"/>
    <p:sldId id="289" r:id="rId38"/>
    <p:sldId id="290" r:id="rId39"/>
    <p:sldId id="291" r:id="rId40"/>
    <p:sldId id="294" r:id="rId41"/>
    <p:sldId id="357" r:id="rId42"/>
    <p:sldId id="295" r:id="rId43"/>
    <p:sldId id="374" r:id="rId44"/>
    <p:sldId id="316" r:id="rId45"/>
    <p:sldId id="292" r:id="rId46"/>
    <p:sldId id="272" r:id="rId47"/>
    <p:sldId id="375" r:id="rId48"/>
    <p:sldId id="376" r:id="rId49"/>
    <p:sldId id="377" r:id="rId50"/>
    <p:sldId id="378" r:id="rId51"/>
    <p:sldId id="358" r:id="rId52"/>
    <p:sldId id="317" r:id="rId53"/>
    <p:sldId id="293" r:id="rId54"/>
    <p:sldId id="308" r:id="rId55"/>
    <p:sldId id="359" r:id="rId56"/>
    <p:sldId id="360" r:id="rId57"/>
    <p:sldId id="371" r:id="rId58"/>
    <p:sldId id="392" r:id="rId59"/>
    <p:sldId id="393" r:id="rId60"/>
    <p:sldId id="394" r:id="rId61"/>
    <p:sldId id="395" r:id="rId62"/>
    <p:sldId id="396" r:id="rId63"/>
    <p:sldId id="379" r:id="rId64"/>
    <p:sldId id="361" r:id="rId65"/>
    <p:sldId id="362" r:id="rId66"/>
    <p:sldId id="363" r:id="rId67"/>
    <p:sldId id="381" r:id="rId68"/>
    <p:sldId id="382" r:id="rId69"/>
    <p:sldId id="364" r:id="rId70"/>
    <p:sldId id="322" r:id="rId71"/>
    <p:sldId id="383" r:id="rId72"/>
    <p:sldId id="384" r:id="rId73"/>
    <p:sldId id="372" r:id="rId74"/>
    <p:sldId id="277" r:id="rId75"/>
    <p:sldId id="380" r:id="rId76"/>
    <p:sldId id="278" r:id="rId77"/>
    <p:sldId id="273" r:id="rId78"/>
    <p:sldId id="320" r:id="rId79"/>
    <p:sldId id="365" r:id="rId80"/>
    <p:sldId id="276" r:id="rId81"/>
    <p:sldId id="275" r:id="rId82"/>
    <p:sldId id="366" r:id="rId83"/>
    <p:sldId id="335" r:id="rId84"/>
    <p:sldId id="323" r:id="rId85"/>
    <p:sldId id="373" r:id="rId86"/>
    <p:sldId id="315" r:id="rId87"/>
    <p:sldId id="367" r:id="rId88"/>
    <p:sldId id="368" r:id="rId89"/>
  </p:sldIdLst>
  <p:sldSz cx="9144000" cy="6858000" type="screen4x3"/>
  <p:notesSz cx="6870700" cy="100060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9" autoAdjust="0"/>
  </p:normalViewPr>
  <p:slideViewPr>
    <p:cSldViewPr>
      <p:cViewPr varScale="1">
        <p:scale>
          <a:sx n="80" d="100"/>
          <a:sy n="80" d="100"/>
        </p:scale>
        <p:origin x="-66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7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7303" cy="500301"/>
          </a:xfrm>
          <a:prstGeom prst="rect">
            <a:avLst/>
          </a:prstGeom>
        </p:spPr>
        <p:txBody>
          <a:bodyPr vert="horz" lIns="96433" tIns="48216" rIns="96433" bIns="482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91807" y="0"/>
            <a:ext cx="2977303" cy="500301"/>
          </a:xfrm>
          <a:prstGeom prst="rect">
            <a:avLst/>
          </a:prstGeom>
        </p:spPr>
        <p:txBody>
          <a:bodyPr vert="horz" lIns="96433" tIns="48216" rIns="96433" bIns="482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0485DAA-4F32-4A29-83F7-DC7C997E4504}" type="datetimeFigureOut">
              <a:rPr lang="ja-JP" altLang="en-US"/>
              <a:pPr>
                <a:defRPr/>
              </a:pPr>
              <a:t>2014/3/17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50888"/>
            <a:ext cx="5000625" cy="3751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33" tIns="48216" rIns="96433" bIns="48216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7070" y="4752856"/>
            <a:ext cx="5496560" cy="4502706"/>
          </a:xfrm>
          <a:prstGeom prst="rect">
            <a:avLst/>
          </a:prstGeom>
        </p:spPr>
        <p:txBody>
          <a:bodyPr vert="horz" lIns="96433" tIns="48216" rIns="96433" bIns="48216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503976"/>
            <a:ext cx="2977303" cy="500301"/>
          </a:xfrm>
          <a:prstGeom prst="rect">
            <a:avLst/>
          </a:prstGeom>
        </p:spPr>
        <p:txBody>
          <a:bodyPr vert="horz" lIns="96433" tIns="48216" rIns="96433" bIns="482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91807" y="9503976"/>
            <a:ext cx="2977303" cy="500301"/>
          </a:xfrm>
          <a:prstGeom prst="rect">
            <a:avLst/>
          </a:prstGeom>
        </p:spPr>
        <p:txBody>
          <a:bodyPr vert="horz" lIns="96433" tIns="48216" rIns="96433" bIns="482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F93BD2-B3B4-4B27-8C22-9306C08E304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44918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512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83515" indent="-301352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205408" indent="-241082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87571" indent="-241082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169734" indent="-241082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651897" indent="-241082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3134060" indent="-241082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616223" indent="-241082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4098387" indent="-241082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6AF600-34BD-4743-A066-84FCBDA1606E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52275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70645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21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421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22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66825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24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4211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25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37272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46577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1107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32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1107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35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25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84003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 smtClean="0"/>
              <a:t>１．新規プロジェクトを作成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新規ボタン→プロジェクト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２．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ファイルを開く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ファイル→データのインポート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SASTraining</a:t>
            </a:r>
            <a:r>
              <a:rPr kumimoji="1" lang="ja-JP" altLang="en-US" dirty="0" smtClean="0"/>
              <a:t>フォルダの男子の成績</a:t>
            </a:r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xlsx</a:t>
            </a:r>
            <a:r>
              <a:rPr kumimoji="1" lang="ja-JP" altLang="en-US" dirty="0" smtClean="0"/>
              <a:t>ファイルを選択し、開く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インポートウィザードの画面が開きます。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３．「データの指定」画面の確認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ソースデータファイルには開いたファイルが指定されていて、データ型が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ワークブックになっていることを確認</a:t>
            </a:r>
            <a:endParaRPr kumimoji="1" lang="en-US" altLang="ja-JP" dirty="0" smtClean="0"/>
          </a:p>
          <a:p>
            <a:r>
              <a:rPr kumimoji="1" lang="en-US" altLang="ja-JP" dirty="0" smtClean="0"/>
              <a:t>SAS</a:t>
            </a:r>
            <a:r>
              <a:rPr kumimoji="1" lang="ja-JP" altLang="en-US" dirty="0" smtClean="0"/>
              <a:t>出力データセットには、保存するデータセット名が設定されている（</a:t>
            </a:r>
            <a:r>
              <a:rPr kumimoji="1" lang="en-US" altLang="ja-JP" dirty="0" smtClean="0"/>
              <a:t>WORK</a:t>
            </a:r>
            <a:r>
              <a:rPr kumimoji="1" lang="ja-JP" altLang="en-US" dirty="0" smtClean="0"/>
              <a:t>ライブラリの男子の成績）ことを確認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次</a:t>
            </a:r>
            <a:r>
              <a:rPr kumimoji="1" lang="ja-JP" altLang="en-US" dirty="0" err="1" smtClean="0"/>
              <a:t>へを</a:t>
            </a:r>
            <a:r>
              <a:rPr kumimoji="1" lang="ja-JP" altLang="en-US" dirty="0" smtClean="0"/>
              <a:t>クリック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４．「データソースの選択」画面の確認</a:t>
            </a:r>
            <a:endParaRPr kumimoji="1" lang="en-US" altLang="ja-JP" dirty="0" smtClean="0"/>
          </a:p>
          <a:p>
            <a:r>
              <a:rPr kumimoji="1" lang="en-US" altLang="ja-JP" dirty="0" smtClean="0"/>
              <a:t>SCORE</a:t>
            </a:r>
            <a:r>
              <a:rPr kumimoji="1" lang="ja-JP" altLang="en-US" dirty="0" smtClean="0"/>
              <a:t>ワークシートが選択されていることを確認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「範囲の先頭行にフィールド名が挿入されている」にチェックが入っていることを確認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「次へ」をクリック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５．「フィールド属性の定義」画面の確認・修正</a:t>
            </a:r>
            <a:endParaRPr kumimoji="1" lang="en-US" altLang="ja-JP" dirty="0" smtClean="0"/>
          </a:p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ファイルの内容を自動的に解析して、適切な列名、ラベル、長さなどが設定されていることを確認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ラベルに設定されている値をダブルクリックし、日本語に変更</a:t>
            </a:r>
            <a:endParaRPr kumimoji="1" lang="en-US" altLang="ja-JP" dirty="0" smtClean="0"/>
          </a:p>
          <a:p>
            <a:pPr defTabSz="964326"/>
            <a:r>
              <a:rPr kumimoji="1" lang="ja-JP" altLang="en-US" dirty="0" smtClean="0"/>
              <a:t>「次へ」をクリック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６．「詳細設定」画面の確認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どれもチェックを入れる必要はない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「完了」をクリック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７．実行結果を確認</a:t>
            </a:r>
            <a:endParaRPr kumimoji="1" lang="en-US" altLang="ja-JP" dirty="0" smtClean="0"/>
          </a:p>
          <a:p>
            <a:r>
              <a:rPr kumimoji="1" lang="en-US" altLang="ja-JP" dirty="0" smtClean="0"/>
              <a:t>5</a:t>
            </a:r>
            <a:r>
              <a:rPr kumimoji="1" lang="ja-JP" altLang="en-US" dirty="0" smtClean="0"/>
              <a:t>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列のデータセットが作成されていることを確認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プロセスフローに戻り、フローを確認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８．プロジェクトの保存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「プロジェクトの保存」ボタンをクリック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SASTraining</a:t>
            </a:r>
            <a:r>
              <a:rPr kumimoji="1" lang="ja-JP" altLang="en-US" dirty="0" smtClean="0"/>
              <a:t>フォルダにてファイル名を入力。ファイル名は「</a:t>
            </a:r>
            <a:r>
              <a:rPr kumimoji="1" lang="en-US" altLang="ja-JP" dirty="0" smtClean="0"/>
              <a:t>3-1</a:t>
            </a:r>
            <a:r>
              <a:rPr kumimoji="1" lang="ja-JP" altLang="en-US" dirty="0" smtClean="0"/>
              <a:t>インポート」とする。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「保存」をクリック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36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97130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１．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ファイルを開く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ファイル→データのインポート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SASTraining</a:t>
            </a:r>
            <a:r>
              <a:rPr kumimoji="1" lang="ja-JP" altLang="en-US" dirty="0" smtClean="0"/>
              <a:t>フォルダの女子英語の成績</a:t>
            </a:r>
            <a:r>
              <a:rPr kumimoji="1" lang="en-US" altLang="ja-JP" dirty="0" smtClean="0"/>
              <a:t>.csv</a:t>
            </a:r>
            <a:r>
              <a:rPr kumimoji="1" lang="ja-JP" altLang="en-US" dirty="0" smtClean="0"/>
              <a:t>ファイルを選択し、開く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インポートウィザードの画面が開きます。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２．「データの指定」画面の確認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ソースデータファイルには開いたファイルが指定されていて、データ型が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ワークブックになっていることを確認</a:t>
            </a:r>
            <a:endParaRPr kumimoji="1" lang="en-US" altLang="ja-JP" dirty="0" smtClean="0"/>
          </a:p>
          <a:p>
            <a:r>
              <a:rPr kumimoji="1" lang="en-US" altLang="ja-JP" dirty="0" smtClean="0"/>
              <a:t>SAS</a:t>
            </a:r>
            <a:r>
              <a:rPr kumimoji="1" lang="ja-JP" altLang="en-US" dirty="0" smtClean="0"/>
              <a:t>出力データセットには、保存するデータセット名が設定されている（</a:t>
            </a:r>
            <a:r>
              <a:rPr kumimoji="1" lang="en-US" altLang="ja-JP" dirty="0" smtClean="0"/>
              <a:t>WORK</a:t>
            </a:r>
            <a:r>
              <a:rPr kumimoji="1" lang="ja-JP" altLang="en-US" dirty="0" smtClean="0"/>
              <a:t>ライブラリの女子英語の成績）ことを確認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次</a:t>
            </a:r>
            <a:r>
              <a:rPr kumimoji="1" lang="ja-JP" altLang="en-US" dirty="0" err="1" smtClean="0"/>
              <a:t>へを</a:t>
            </a:r>
            <a:r>
              <a:rPr kumimoji="1" lang="ja-JP" altLang="en-US" dirty="0" smtClean="0"/>
              <a:t>クリック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３．「データソースの選択」画面の確認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「区切り文字で区切られたフィールド」に「カンマ」が選択されていることを確認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「ファイルではレコード番号の上にフィールド名が挿入されている」にチェックが入り、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行目が指定されていることを確認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「データレコードの開始レコード番号」には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行目が指定されていることを確認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「次へ」をクリック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４．「フィールド属性の定義」画面の確認・修正</a:t>
            </a:r>
            <a:endParaRPr kumimoji="1" lang="en-US" altLang="ja-JP" dirty="0" smtClean="0"/>
          </a:p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ファイルの内容を自動的に解析して、適切な列名、ラベル、長さなどが設定されていることを確認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ラベルに設定されている値をダブルクリックし、日本語に変更</a:t>
            </a:r>
            <a:endParaRPr kumimoji="1" lang="en-US" altLang="ja-JP" dirty="0" smtClean="0"/>
          </a:p>
          <a:p>
            <a:pPr defTabSz="964326"/>
            <a:r>
              <a:rPr kumimoji="1" lang="ja-JP" altLang="en-US" dirty="0" smtClean="0"/>
              <a:t>「次へ」をクリック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５．「詳細設定」画面の確認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どれもチェックを入れる必要はない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「完了」をクリック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６．実行結果を確認</a:t>
            </a:r>
            <a:endParaRPr kumimoji="1" lang="en-US" altLang="ja-JP" dirty="0" smtClean="0"/>
          </a:p>
          <a:p>
            <a:r>
              <a:rPr kumimoji="1" lang="en-US" altLang="ja-JP" dirty="0" smtClean="0"/>
              <a:t>5</a:t>
            </a:r>
            <a:r>
              <a:rPr kumimoji="1" lang="ja-JP" altLang="en-US" dirty="0" smtClean="0"/>
              <a:t>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列のデータセットが作成されていることを確認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プロセスフローに戻り、フローを確認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７．プロジェクトの上書き保存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「プロジェクトの保存」ボタンをクリック</a:t>
            </a:r>
            <a:endParaRPr kumimoji="1" lang="en-US" altLang="ja-JP" dirty="0" smtClean="0"/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37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16147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１．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ファイルを開く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ファイル→データのインポート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SASTraining</a:t>
            </a:r>
            <a:r>
              <a:rPr kumimoji="1" lang="ja-JP" altLang="en-US" dirty="0" smtClean="0"/>
              <a:t>フォルダの女子数学の成績</a:t>
            </a:r>
            <a:r>
              <a:rPr kumimoji="1" lang="en-US" altLang="ja-JP" dirty="0" smtClean="0"/>
              <a:t>.txt</a:t>
            </a:r>
            <a:r>
              <a:rPr kumimoji="1" lang="ja-JP" altLang="en-US" dirty="0" smtClean="0"/>
              <a:t>ファイルを選択し、開く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インポートウィザードの画面が開きます。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２．「データの指定」画面の確認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ソースデータファイルには開いたファイルが指定されていて、データ型が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ワークブックになっていることを確認</a:t>
            </a:r>
            <a:endParaRPr kumimoji="1" lang="en-US" altLang="ja-JP" dirty="0" smtClean="0"/>
          </a:p>
          <a:p>
            <a:r>
              <a:rPr kumimoji="1" lang="en-US" altLang="ja-JP" dirty="0" smtClean="0"/>
              <a:t>SAS</a:t>
            </a:r>
            <a:r>
              <a:rPr kumimoji="1" lang="ja-JP" altLang="en-US" dirty="0" smtClean="0"/>
              <a:t>出力データセットには、保存するデータセット名が設定されている（</a:t>
            </a:r>
            <a:r>
              <a:rPr kumimoji="1" lang="en-US" altLang="ja-JP" dirty="0" smtClean="0"/>
              <a:t>WORK</a:t>
            </a:r>
            <a:r>
              <a:rPr kumimoji="1" lang="ja-JP" altLang="en-US" dirty="0" smtClean="0"/>
              <a:t>ライブラリの女子数学の成績）ことを確認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次</a:t>
            </a:r>
            <a:r>
              <a:rPr kumimoji="1" lang="ja-JP" altLang="en-US" dirty="0" err="1" smtClean="0"/>
              <a:t>へを</a:t>
            </a:r>
            <a:r>
              <a:rPr kumimoji="1" lang="ja-JP" altLang="en-US" dirty="0" smtClean="0"/>
              <a:t>クリック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４．「データソースの選択」画面の設定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「固定長のフィールド」を選択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「ファイルではレコード番号の上にフィールド名が挿入されている」にチェックが入り、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行目が指定されていることを確認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「データレコードの開始レコード番号」には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行目が指定されていることを確認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下にあるデータ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文字目と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文字目の間をクリック。すると列の区切りを表す縦線が引かれる。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「次へ」をクリック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５．「フィールド属性の定義」画面の確認・修正</a:t>
            </a:r>
            <a:endParaRPr kumimoji="1" lang="en-US" altLang="ja-JP" dirty="0" smtClean="0"/>
          </a:p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ファイルの内容を自動的に解析して、適切な列名、ラベル、長さなどが設定されていることを確認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ラベルに設定されている値をダブルクリックし、日本語に変更</a:t>
            </a:r>
            <a:endParaRPr kumimoji="1" lang="en-US" altLang="ja-JP" dirty="0" smtClean="0"/>
          </a:p>
          <a:p>
            <a:pPr defTabSz="964326"/>
            <a:r>
              <a:rPr kumimoji="1" lang="ja-JP" altLang="en-US" dirty="0" smtClean="0"/>
              <a:t>「次へ」をクリック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６．「詳細設定」画面の確認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どれもチェックを入れる必要はない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「完了」をクリック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７．実行結果を確認</a:t>
            </a:r>
            <a:endParaRPr kumimoji="1" lang="en-US" altLang="ja-JP" dirty="0" smtClean="0"/>
          </a:p>
          <a:p>
            <a:r>
              <a:rPr kumimoji="1" lang="en-US" altLang="ja-JP" dirty="0" smtClean="0"/>
              <a:t>5</a:t>
            </a:r>
            <a:r>
              <a:rPr kumimoji="1" lang="ja-JP" altLang="en-US" dirty="0" smtClean="0"/>
              <a:t>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列のデータセットが作成されていることを確認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プロセスフローに戻り、フローを確認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８．プロジェクトの上書き保存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「プロジェクトの保存」ボタンをクリック</a:t>
            </a:r>
            <a:endParaRPr kumimoji="1" lang="en-US" altLang="ja-JP" dirty="0" smtClean="0"/>
          </a:p>
          <a:p>
            <a:endParaRPr kumimoji="1" lang="ja-JP" altLang="en-US" dirty="0" smtClean="0"/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38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883898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39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16344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41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85890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44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905263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45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500939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46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98366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47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98366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48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98366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2233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49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983668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52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42320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53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802174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56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3997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情報科学研究科・加藤先生？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60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896328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62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39978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「データセットの属性」プロジェクトを開く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実行→プロセスフローの実行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データ→データセットの属性</a:t>
            </a:r>
            <a:endParaRPr kumimoji="1" lang="en-US" altLang="ja-JP" dirty="0" smtClean="0"/>
          </a:p>
          <a:p>
            <a:r>
              <a:rPr kumimoji="1" lang="ja-JP" altLang="en-US" dirty="0" smtClean="0"/>
              <a:t>次へ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データ変数テーブルの行の並べ替え基準をテーブルの変数の順序に変更</a:t>
            </a:r>
            <a:endParaRPr kumimoji="1" lang="en-US" altLang="ja-JP" dirty="0" smtClean="0"/>
          </a:p>
          <a:p>
            <a:r>
              <a:rPr kumimoji="1" lang="ja-JP" altLang="en-US" dirty="0" smtClean="0"/>
              <a:t>完了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63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92519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73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892515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74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892515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75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7822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42118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76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983668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参考：地域区分</a:t>
            </a:r>
            <a:r>
              <a:rPr kumimoji="1" lang="en-US" altLang="ja-JP" dirty="0" smtClean="0"/>
              <a:t>.txt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データのカテゴリ化を行う方法として、以下の方法があります。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・テーブルの結合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範囲の指定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固定値の指定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・出力形式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・計算列（再コード列）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zh-TW" altLang="en-US" dirty="0" smtClean="0"/>
              <a:t>優 </a:t>
            </a:r>
            <a:r>
              <a:rPr kumimoji="1" lang="en-US" altLang="zh-TW" dirty="0" smtClean="0"/>
              <a:t>100</a:t>
            </a:r>
            <a:r>
              <a:rPr kumimoji="1" lang="zh-TW" altLang="en-US" dirty="0" smtClean="0"/>
              <a:t>～</a:t>
            </a:r>
            <a:r>
              <a:rPr kumimoji="1" lang="en-US" altLang="zh-TW" dirty="0" smtClean="0"/>
              <a:t>80</a:t>
            </a:r>
          </a:p>
          <a:p>
            <a:r>
              <a:rPr kumimoji="1" lang="zh-TW" altLang="en-US" dirty="0" smtClean="0"/>
              <a:t>良 </a:t>
            </a:r>
            <a:r>
              <a:rPr kumimoji="1" lang="en-US" altLang="zh-TW" dirty="0" smtClean="0"/>
              <a:t>79</a:t>
            </a:r>
            <a:r>
              <a:rPr kumimoji="1" lang="zh-TW" altLang="en-US" dirty="0" smtClean="0"/>
              <a:t>～</a:t>
            </a:r>
            <a:r>
              <a:rPr kumimoji="1" lang="en-US" altLang="zh-TW" dirty="0" smtClean="0"/>
              <a:t>70</a:t>
            </a:r>
          </a:p>
          <a:p>
            <a:r>
              <a:rPr kumimoji="1" lang="zh-TW" altLang="en-US" dirty="0" smtClean="0"/>
              <a:t>可 </a:t>
            </a:r>
            <a:r>
              <a:rPr kumimoji="1" lang="en-US" altLang="zh-TW" dirty="0" smtClean="0"/>
              <a:t>69</a:t>
            </a:r>
            <a:r>
              <a:rPr kumimoji="1" lang="zh-TW" altLang="en-US" dirty="0" smtClean="0"/>
              <a:t>～</a:t>
            </a:r>
            <a:r>
              <a:rPr kumimoji="1" lang="en-US" altLang="zh-TW" dirty="0" smtClean="0"/>
              <a:t>60</a:t>
            </a:r>
          </a:p>
          <a:p>
            <a:r>
              <a:rPr kumimoji="1" lang="zh-TW" altLang="en-US" dirty="0" smtClean="0"/>
              <a:t>不可 </a:t>
            </a:r>
            <a:r>
              <a:rPr kumimoji="1" lang="en-US" altLang="zh-TW" dirty="0" smtClean="0"/>
              <a:t>59</a:t>
            </a:r>
            <a:r>
              <a:rPr kumimoji="1" lang="zh-TW" altLang="en-US" dirty="0" smtClean="0"/>
              <a:t>～</a:t>
            </a:r>
            <a:r>
              <a:rPr kumimoji="1" lang="en-US" altLang="zh-TW" dirty="0" smtClean="0"/>
              <a:t>0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http://www8.cao.go.jp/shoushi/whitepaper/w-2011/23webhonpen/html/furoku08-11.html</a:t>
            </a:r>
          </a:p>
          <a:p>
            <a:endParaRPr kumimoji="1" lang="en-US" altLang="zh-TW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77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262224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79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44549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80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51262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81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42118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０．現状確認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プロセスフローを実行する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名前に「川」を含むデータが出力される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１．プロンプトの定義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プロンプトマネージャを表示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「追加」ボタン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・一般タブ</a:t>
            </a:r>
            <a:endParaRPr kumimoji="1" lang="en-US" altLang="ja-JP" dirty="0" smtClean="0"/>
          </a:p>
          <a:p>
            <a:r>
              <a:rPr kumimoji="1" lang="ja-JP" altLang="en-US" dirty="0" smtClean="0"/>
              <a:t>名前：</a:t>
            </a:r>
            <a:r>
              <a:rPr kumimoji="1" lang="en-US" altLang="ja-JP" dirty="0" smtClean="0"/>
              <a:t>name</a:t>
            </a:r>
          </a:p>
          <a:p>
            <a:r>
              <a:rPr kumimoji="1" lang="ja-JP" altLang="en-US" dirty="0" smtClean="0"/>
              <a:t>表示テキスト：名前</a:t>
            </a:r>
            <a:endParaRPr kumimoji="1" lang="en-US" altLang="ja-JP" dirty="0" smtClean="0"/>
          </a:p>
          <a:p>
            <a:r>
              <a:rPr kumimoji="1" lang="ja-JP" altLang="en-US" dirty="0" smtClean="0"/>
              <a:t>空白以外の値が必要：チェック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・プロンプトの種類と値タブで、以下を確認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プロンプトの種類：テキスト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プロンプトの制御方法：ユーザに値を入力させる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値の数：単一値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テキストの種類：単一行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OK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２．プロンプトの適用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タスクのアイコンを右クリック→変更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「フィルタデータ」タブを選択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t1.name CONTAINS ‘</a:t>
            </a:r>
            <a:r>
              <a:rPr kumimoji="1" lang="ja-JP" altLang="en-US" dirty="0" smtClean="0"/>
              <a:t>川</a:t>
            </a:r>
            <a:r>
              <a:rPr kumimoji="1" lang="en-US" altLang="ja-JP" dirty="0" smtClean="0"/>
              <a:t>’</a:t>
            </a:r>
            <a:r>
              <a:rPr kumimoji="1" lang="ja-JP" altLang="en-US" dirty="0" smtClean="0"/>
              <a:t>」をダブルクリック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「プロンプトの値のフィルタの作成」をチェック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「値」の右にある▼をクリックし、プロンプトタブを選択</a:t>
            </a:r>
            <a:endParaRPr kumimoji="1" lang="en-US" altLang="ja-JP" dirty="0" smtClean="0"/>
          </a:p>
          <a:p>
            <a:r>
              <a:rPr kumimoji="1" lang="en-US" altLang="ja-JP" dirty="0" smtClean="0"/>
              <a:t>&amp;name</a:t>
            </a:r>
            <a:r>
              <a:rPr kumimoji="1" lang="ja-JP" altLang="en-US" dirty="0" smtClean="0"/>
              <a:t>を選択</a:t>
            </a:r>
            <a:endParaRPr kumimoji="1" lang="en-US" altLang="ja-JP" dirty="0" smtClean="0"/>
          </a:p>
          <a:p>
            <a:r>
              <a:rPr kumimoji="1" lang="ja-JP" altLang="en-US" dirty="0" smtClean="0"/>
              <a:t>完了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実行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はい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「山」と入力して実行</a:t>
            </a:r>
            <a:endParaRPr kumimoji="1" lang="en-US" altLang="ja-JP" dirty="0" smtClean="0"/>
          </a:p>
          <a:p>
            <a:r>
              <a:rPr kumimoji="1" lang="ja-JP" altLang="en-US" dirty="0" smtClean="0"/>
              <a:t>更新ボタンクリック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「水」と入力して実行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85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423286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86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84994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87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41976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5987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61243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3856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6682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93BD2-B3B4-4B27-8C22-9306C08E3049}" type="slidenum">
              <a:rPr lang="ja-JP" altLang="en-US" smtClean="0"/>
              <a:pPr>
                <a:defRPr/>
              </a:pPr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6313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D436D-C37C-4E29-8968-66AB8FCA5C80}" type="datetime1">
              <a:rPr lang="ja-JP" altLang="en-US"/>
              <a:pPr>
                <a:defRPr/>
              </a:pPr>
              <a:t>2014/3/17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B9F4-3D99-41E4-92BC-281E1DCFE56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068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85E6F-69DF-4CE3-BB13-4655F82E41D0}" type="datetime1">
              <a:rPr lang="ja-JP" altLang="en-US"/>
              <a:pPr>
                <a:defRPr/>
              </a:pPr>
              <a:t>2014/3/17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41637-2294-47D4-981E-F490B1D1CDA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222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190F2-9FB7-48C3-BA58-FFCED954BE70}" type="datetime1">
              <a:rPr lang="ja-JP" altLang="en-US"/>
              <a:pPr>
                <a:defRPr/>
              </a:pPr>
              <a:t>2014/3/17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76085-A948-4946-AD72-65FA7C73741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665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C8028-03E2-4671-9511-CA15CC28A8FE}" type="datetime1">
              <a:rPr lang="ja-JP" altLang="en-US"/>
              <a:pPr>
                <a:defRPr/>
              </a:pPr>
              <a:t>2014/3/17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6DB38-341F-4188-B99C-7C78A40BE81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4733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26E73-A809-4C03-B634-043F351DDD11}" type="datetime1">
              <a:rPr lang="ja-JP" altLang="en-US"/>
              <a:pPr>
                <a:defRPr/>
              </a:pPr>
              <a:t>2014/3/17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324A2-67EB-4CFC-9FC4-575080F3442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3549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051CD-11EB-4737-99A8-4EFE05D84DF2}" type="datetime1">
              <a:rPr lang="ja-JP" altLang="en-US"/>
              <a:pPr>
                <a:defRPr/>
              </a:pPr>
              <a:t>2014/3/17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67508-B643-45EC-B0CD-C68E28D742F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898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AA6ED-EA95-47FB-8513-4DD2A216B607}" type="datetime1">
              <a:rPr lang="ja-JP" altLang="en-US"/>
              <a:pPr>
                <a:defRPr/>
              </a:pPr>
              <a:t>2014/3/17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FBF74-5AF8-473F-A5E9-C1173639703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8333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02DA6-CB66-49F3-8502-92A830F28A63}" type="datetime1">
              <a:rPr lang="ja-JP" altLang="en-US"/>
              <a:pPr>
                <a:defRPr/>
              </a:pPr>
              <a:t>2014/3/17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4F78F-DA6E-43E9-8619-8CDB0063393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2016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4D547-597F-48EC-BBBB-25F335F6F97B}" type="datetime1">
              <a:rPr lang="ja-JP" altLang="en-US"/>
              <a:pPr>
                <a:defRPr/>
              </a:pPr>
              <a:t>2014/3/17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E659-EB5B-4EA8-87D9-A68EC89366A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938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0482B-2A01-46D5-8F10-CB8964BC3D8B}" type="datetime1">
              <a:rPr lang="ja-JP" altLang="en-US"/>
              <a:pPr>
                <a:defRPr/>
              </a:pPr>
              <a:t>2014/3/17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65C7D-D593-4C9D-A223-B91295F8CA3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7229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A03E0-434E-4A76-8A3F-91A84CFDA0BD}" type="datetime1">
              <a:rPr lang="ja-JP" altLang="en-US"/>
              <a:pPr>
                <a:defRPr/>
              </a:pPr>
              <a:t>2014/3/17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92562-DCE4-4543-AE47-2A3D9F73663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0898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FB21A6-9221-4E36-825A-E5456882FC6C}" type="datetime1">
              <a:rPr lang="ja-JP" altLang="en-US"/>
              <a:pPr>
                <a:defRPr/>
              </a:pPr>
              <a:t>2014/3/17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103D89-6A94-4D9B-BB3B-0199D10DD53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offices/asiapacific/japan/manual/books.html#isbn9784061557772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6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8.png"/><Relationship Id="rId4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4213" y="5229225"/>
            <a:ext cx="6400800" cy="696913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ja-JP" altLang="en-US" sz="2000" dirty="0" smtClean="0">
                <a:solidFill>
                  <a:schemeClr val="tx1"/>
                </a:solidFill>
              </a:rPr>
              <a:t>名古屋大学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sz="2000" dirty="0" smtClean="0">
                <a:solidFill>
                  <a:schemeClr val="tx1"/>
                </a:solidFill>
              </a:rPr>
              <a:t>2013/MAR/17</a:t>
            </a:r>
            <a:endParaRPr lang="ja-JP" alt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74467"/>
              </p:ext>
            </p:extLst>
          </p:nvPr>
        </p:nvGraphicFramePr>
        <p:xfrm>
          <a:off x="611188" y="1397000"/>
          <a:ext cx="7008812" cy="181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8812"/>
              </a:tblGrid>
              <a:tr h="1816100">
                <a:tc>
                  <a:txBody>
                    <a:bodyPr/>
                    <a:lstStyle/>
                    <a:p>
                      <a:r>
                        <a:rPr lang="ja-JP" altLang="en-US" sz="2000" dirty="0" smtClean="0"/>
                        <a:t>博士課程教育リーディングプログラム</a:t>
                      </a:r>
                      <a:r>
                        <a:rPr lang="en-US" altLang="ja-JP" sz="2000" dirty="0" smtClean="0"/>
                        <a:t/>
                      </a:r>
                      <a:br>
                        <a:rPr lang="en-US" altLang="ja-JP" sz="2000" dirty="0" smtClean="0"/>
                      </a:br>
                      <a:r>
                        <a:rPr lang="ja-JP" altLang="en-US" sz="2000" dirty="0" smtClean="0"/>
                        <a:t>実世界データ循環学リーダー人材育成プログラム</a:t>
                      </a:r>
                      <a:r>
                        <a:rPr lang="en-US" altLang="ja-JP" sz="2000" dirty="0" smtClean="0"/>
                        <a:t/>
                      </a:r>
                      <a:br>
                        <a:rPr lang="en-US" altLang="ja-JP" sz="2000" dirty="0" smtClean="0"/>
                      </a:br>
                      <a:r>
                        <a:rPr lang="ja-JP" altLang="en-US" sz="3200" dirty="0" smtClean="0"/>
                        <a:t>データツールファースト</a:t>
                      </a:r>
                      <a:r>
                        <a:rPr lang="en-US" altLang="ja-JP" sz="1800" dirty="0" smtClean="0"/>
                        <a:t/>
                      </a:r>
                      <a:br>
                        <a:rPr lang="en-US" altLang="ja-JP" sz="1800" dirty="0" smtClean="0"/>
                      </a:br>
                      <a:r>
                        <a:rPr lang="en-US" altLang="ja-JP" sz="4000" dirty="0" smtClean="0"/>
                        <a:t>SAS</a:t>
                      </a:r>
                      <a:r>
                        <a:rPr lang="ja-JP" altLang="en-US" sz="4000" dirty="0" smtClean="0"/>
                        <a:t>入門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5" marR="91445" marT="45723" marB="45723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1.2 </a:t>
            </a:r>
            <a:r>
              <a:rPr lang="ja-JP" altLang="en-US" sz="1800" dirty="0"/>
              <a:t>使用可能なツール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kumimoji="1" lang="en-US" altLang="ja-JP" dirty="0" smtClean="0"/>
              <a:t>Base SAS </a:t>
            </a:r>
            <a:r>
              <a:rPr kumimoji="1" lang="ja-JP" altLang="en-US" dirty="0" smtClean="0"/>
              <a:t>の画面構成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9</a:t>
            </a:fld>
            <a:endParaRPr lang="ja-JP" altLang="en-US"/>
          </a:p>
        </p:txBody>
      </p:sp>
      <p:grpSp>
        <p:nvGrpSpPr>
          <p:cNvPr id="13" name="グループ化 12"/>
          <p:cNvGrpSpPr>
            <a:grpSpLocks noChangeAspect="1"/>
          </p:cNvGrpSpPr>
          <p:nvPr/>
        </p:nvGrpSpPr>
        <p:grpSpPr>
          <a:xfrm>
            <a:off x="1278334" y="1628800"/>
            <a:ext cx="6750050" cy="5160963"/>
            <a:chOff x="1871980" y="1364615"/>
            <a:chExt cx="5400040" cy="4128770"/>
          </a:xfrm>
        </p:grpSpPr>
        <p:pic>
          <p:nvPicPr>
            <p:cNvPr id="6" name="Picture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980" y="1364615"/>
              <a:ext cx="5400040" cy="4128770"/>
            </a:xfrm>
            <a:prstGeom prst="rect">
              <a:avLst/>
            </a:prstGeom>
            <a:noFill/>
            <a:ln>
              <a:noFill/>
            </a:ln>
            <a:extLst/>
          </p:spPr>
        </p:pic>
        <p:sp>
          <p:nvSpPr>
            <p:cNvPr id="9" name="角丸四角形吹き出し 8"/>
            <p:cNvSpPr/>
            <p:nvPr/>
          </p:nvSpPr>
          <p:spPr>
            <a:xfrm>
              <a:off x="5292080" y="1407924"/>
              <a:ext cx="1620180" cy="840249"/>
            </a:xfrm>
            <a:prstGeom prst="wedgeRoundRectCallout">
              <a:avLst>
                <a:gd name="adj1" fmla="val -87449"/>
                <a:gd name="adj2" fmla="val -19565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②サブミット（プログラムの実行</a:t>
              </a:r>
              <a:r>
                <a:rPr lang="ja-JP" altLang="en-US" dirty="0" smtClean="0"/>
                <a:t>）</a:t>
              </a:r>
              <a:endParaRPr kumimoji="1" lang="en-US" altLang="ja-JP" dirty="0" smtClean="0"/>
            </a:p>
          </p:txBody>
        </p:sp>
        <p:sp>
          <p:nvSpPr>
            <p:cNvPr id="10" name="角丸四角形吹き出し 9"/>
            <p:cNvSpPr/>
            <p:nvPr/>
          </p:nvSpPr>
          <p:spPr>
            <a:xfrm>
              <a:off x="3275856" y="3933056"/>
              <a:ext cx="3816424" cy="1140204"/>
            </a:xfrm>
            <a:prstGeom prst="wedgeRoundRectCallout">
              <a:avLst>
                <a:gd name="adj1" fmla="val -48258"/>
                <a:gd name="adj2" fmla="val -65025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①プログラムエディタでプログラミング、もしくは既存のプログラムを</a:t>
              </a:r>
              <a:r>
                <a:rPr lang="ja-JP" altLang="en-US" dirty="0" smtClean="0"/>
                <a:t>開く</a:t>
              </a:r>
              <a:endParaRPr lang="ja-JP" altLang="en-US" dirty="0"/>
            </a:p>
          </p:txBody>
        </p:sp>
        <p:sp>
          <p:nvSpPr>
            <p:cNvPr id="11" name="角丸四角形吹き出し 10"/>
            <p:cNvSpPr/>
            <p:nvPr/>
          </p:nvSpPr>
          <p:spPr>
            <a:xfrm>
              <a:off x="3275856" y="2313601"/>
              <a:ext cx="2773826" cy="787585"/>
            </a:xfrm>
            <a:prstGeom prst="wedgeRoundRectCallout">
              <a:avLst>
                <a:gd name="adj1" fmla="val -49339"/>
                <a:gd name="adj2" fmla="val -120221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④ログ（実行状況）の確認</a:t>
              </a:r>
              <a:endParaRPr lang="ja-JP" altLang="en-US" dirty="0"/>
            </a:p>
          </p:txBody>
        </p:sp>
        <p:sp>
          <p:nvSpPr>
            <p:cNvPr id="12" name="角丸四角形吹き出し 11"/>
            <p:cNvSpPr/>
            <p:nvPr/>
          </p:nvSpPr>
          <p:spPr>
            <a:xfrm>
              <a:off x="1905179" y="2707394"/>
              <a:ext cx="1082645" cy="2365866"/>
            </a:xfrm>
            <a:prstGeom prst="wedgeRoundRectCallout">
              <a:avLst>
                <a:gd name="adj1" fmla="val -31643"/>
                <a:gd name="adj2" fmla="val 59161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③実行結果（レポート）の確認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4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1.2 </a:t>
            </a:r>
            <a:r>
              <a:rPr lang="ja-JP" altLang="en-US" sz="1800" dirty="0"/>
              <a:t>使用可能なツール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kumimoji="1" lang="ja-JP" altLang="en-US" dirty="0" smtClean="0"/>
              <a:t>サンプル実行後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10</a:t>
            </a:fld>
            <a:endParaRPr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60" y="1351431"/>
            <a:ext cx="6929524" cy="544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1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ja-JP" sz="1800" dirty="0"/>
              <a:t>1.2 </a:t>
            </a:r>
            <a:r>
              <a:rPr lang="ja-JP" altLang="en-US" sz="1800" dirty="0"/>
              <a:t>使用可能な</a:t>
            </a:r>
            <a:r>
              <a:rPr lang="ja-JP" altLang="en-US" sz="1800" dirty="0" smtClean="0"/>
              <a:t>ツール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SAS Enterprise Guide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11</a:t>
            </a:fld>
            <a:endParaRPr lang="ja-JP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610026"/>
            <a:ext cx="8172400" cy="505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5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>
            <a:grpSpLocks noChangeAspect="1"/>
          </p:cNvGrpSpPr>
          <p:nvPr/>
        </p:nvGrpSpPr>
        <p:grpSpPr>
          <a:xfrm>
            <a:off x="683568" y="1370576"/>
            <a:ext cx="7593237" cy="5298784"/>
            <a:chOff x="263826" y="836712"/>
            <a:chExt cx="8436930" cy="588753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26" y="836712"/>
              <a:ext cx="8436930" cy="588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角丸四角形吹き出し 5"/>
            <p:cNvSpPr/>
            <p:nvPr/>
          </p:nvSpPr>
          <p:spPr>
            <a:xfrm>
              <a:off x="3851920" y="3933056"/>
              <a:ext cx="4752528" cy="2664296"/>
            </a:xfrm>
            <a:prstGeom prst="wedgeRoundRectCallout">
              <a:avLst>
                <a:gd name="adj1" fmla="val -38660"/>
                <a:gd name="adj2" fmla="val -91969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①ワークスペース内にプロセスフローを作成</a:t>
              </a:r>
              <a:endParaRPr lang="en-US" altLang="ja-JP" dirty="0" smtClean="0"/>
            </a:p>
            <a:p>
              <a:pPr algn="ctr"/>
              <a:endParaRPr lang="en-US" altLang="ja-JP" dirty="0"/>
            </a:p>
            <a:p>
              <a:pPr algn="ctr"/>
              <a:endParaRPr lang="en-US" altLang="ja-JP" dirty="0" smtClean="0"/>
            </a:p>
            <a:p>
              <a:pPr algn="ctr"/>
              <a:endParaRPr lang="en-US" altLang="ja-JP" dirty="0" smtClean="0"/>
            </a:p>
            <a:p>
              <a:pPr algn="ctr"/>
              <a:endParaRPr lang="en-US" altLang="ja-JP" dirty="0"/>
            </a:p>
            <a:p>
              <a:pPr algn="ctr"/>
              <a:endParaRPr lang="en-US" altLang="ja-JP" dirty="0" smtClean="0"/>
            </a:p>
            <a:p>
              <a:pPr algn="ctr"/>
              <a:endParaRPr lang="en-US" altLang="ja-JP" dirty="0"/>
            </a:p>
            <a:p>
              <a:pPr algn="ctr"/>
              <a:endParaRPr lang="en-US" altLang="ja-JP" dirty="0" smtClean="0"/>
            </a:p>
          </p:txBody>
        </p:sp>
        <p:sp>
          <p:nvSpPr>
            <p:cNvPr id="9" name="角丸四角形吹き出し 8"/>
            <p:cNvSpPr/>
            <p:nvPr/>
          </p:nvSpPr>
          <p:spPr>
            <a:xfrm>
              <a:off x="5292080" y="1844824"/>
              <a:ext cx="3096344" cy="1651248"/>
            </a:xfrm>
            <a:prstGeom prst="wedgeRoundRectCallout">
              <a:avLst>
                <a:gd name="adj1" fmla="val -114499"/>
                <a:gd name="adj2" fmla="val -68707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②プロセスフローの実行</a:t>
              </a:r>
              <a:endParaRPr lang="en-US" altLang="ja-JP" dirty="0" smtClean="0"/>
            </a:p>
            <a:p>
              <a:pPr algn="ctr"/>
              <a:endParaRPr lang="en-US" altLang="ja-JP" dirty="0" smtClean="0"/>
            </a:p>
            <a:p>
              <a:pPr algn="ctr"/>
              <a:endParaRPr lang="en-US" altLang="ja-JP" dirty="0" smtClean="0"/>
            </a:p>
            <a:p>
              <a:pPr algn="ctr"/>
              <a:endParaRPr lang="en-US" altLang="ja-JP" dirty="0"/>
            </a:p>
            <a:p>
              <a:pPr algn="ctr"/>
              <a:endParaRPr lang="en-US" altLang="ja-JP" dirty="0" smtClean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276872"/>
              <a:ext cx="21526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角丸四角形吹き出し 10"/>
            <p:cNvSpPr/>
            <p:nvPr/>
          </p:nvSpPr>
          <p:spPr>
            <a:xfrm>
              <a:off x="323528" y="2670448"/>
              <a:ext cx="3312368" cy="2630760"/>
            </a:xfrm>
            <a:prstGeom prst="wedgeRoundRectCallout">
              <a:avLst>
                <a:gd name="adj1" fmla="val -23330"/>
                <a:gd name="adj2" fmla="val -78399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③結果レポートの確認</a:t>
              </a:r>
              <a:endParaRPr lang="en-US" altLang="ja-JP" dirty="0" smtClean="0"/>
            </a:p>
            <a:p>
              <a:pPr algn="ctr"/>
              <a:endParaRPr lang="en-US" altLang="ja-JP" dirty="0"/>
            </a:p>
            <a:p>
              <a:pPr algn="ctr"/>
              <a:endParaRPr lang="en-US" altLang="ja-JP" dirty="0" smtClean="0"/>
            </a:p>
            <a:p>
              <a:pPr algn="ctr"/>
              <a:endParaRPr lang="en-US" altLang="ja-JP" dirty="0"/>
            </a:p>
            <a:p>
              <a:pPr algn="ctr"/>
              <a:endParaRPr lang="en-US" altLang="ja-JP" dirty="0" smtClean="0"/>
            </a:p>
            <a:p>
              <a:pPr algn="ctr"/>
              <a:endParaRPr lang="en-US" altLang="ja-JP" dirty="0"/>
            </a:p>
            <a:p>
              <a:pPr algn="ctr"/>
              <a:endParaRPr lang="en-US" altLang="ja-JP" dirty="0" smtClean="0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9688" y="4581128"/>
              <a:ext cx="2828656" cy="195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945" y="3356992"/>
              <a:ext cx="2960935" cy="1806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1.2 </a:t>
            </a:r>
            <a:r>
              <a:rPr lang="ja-JP" altLang="en-US" sz="1800" dirty="0"/>
              <a:t>使用可能なツール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kumimoji="1" lang="en-US" altLang="ja-JP" dirty="0" smtClean="0"/>
              <a:t>EG </a:t>
            </a:r>
            <a:r>
              <a:rPr kumimoji="1" lang="ja-JP" altLang="en-US" dirty="0" smtClean="0"/>
              <a:t>の画面構成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2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39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1.3 </a:t>
            </a:r>
            <a:r>
              <a:rPr lang="ja-JP" altLang="en-US" sz="1800" dirty="0"/>
              <a:t>基本用語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kumimoji="1" lang="en-US" altLang="ja-JP" dirty="0" smtClean="0"/>
              <a:t>EG</a:t>
            </a:r>
            <a:r>
              <a:rPr kumimoji="1" lang="ja-JP" altLang="en-US" dirty="0" smtClean="0"/>
              <a:t>の基本用語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</a:t>
            </a:r>
            <a:endParaRPr kumimoji="1" lang="en-US" altLang="ja-JP" dirty="0" smtClean="0"/>
          </a:p>
          <a:p>
            <a:r>
              <a:rPr lang="ja-JP" altLang="en-US" dirty="0" smtClean="0"/>
              <a:t>プロセスフロー</a:t>
            </a:r>
            <a:endParaRPr lang="en-US" altLang="ja-JP" dirty="0" smtClean="0"/>
          </a:p>
          <a:p>
            <a:r>
              <a:rPr kumimoji="1" lang="ja-JP" altLang="en-US" dirty="0" smtClean="0"/>
              <a:t>タスク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インポート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分析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レポート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加工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クエリ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25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1.3 </a:t>
            </a:r>
            <a:r>
              <a:rPr lang="ja-JP" altLang="en-US" sz="1800" dirty="0" smtClean="0"/>
              <a:t>基本用語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kumimoji="1" lang="en-US" altLang="ja-JP" dirty="0" smtClean="0"/>
              <a:t>EG</a:t>
            </a:r>
            <a:r>
              <a:rPr kumimoji="1" lang="ja-JP" altLang="en-US" dirty="0" smtClean="0"/>
              <a:t>のタスクの実行方法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 プロジェクトの実行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dirty="0"/>
              <a:t> ・ </a:t>
            </a:r>
            <a:r>
              <a:rPr kumimoji="1" lang="ja-JP" altLang="en-US" dirty="0" smtClean="0"/>
              <a:t>プロセスフローの実行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 ・ ○○ からの分岐を実行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　 ・ </a:t>
            </a:r>
            <a:r>
              <a:rPr lang="ja-JP" altLang="en-US" dirty="0" smtClean="0"/>
              <a:t>○○ の実行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4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11"/>
          <p:cNvSpPr/>
          <p:nvPr/>
        </p:nvSpPr>
        <p:spPr>
          <a:xfrm>
            <a:off x="1043608" y="2204864"/>
            <a:ext cx="8100392" cy="1718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1.2 </a:t>
            </a:r>
            <a:r>
              <a:rPr lang="ja-JP" altLang="en-US" sz="1800" dirty="0"/>
              <a:t>使用可能な</a:t>
            </a:r>
            <a:r>
              <a:rPr lang="ja-JP" altLang="en-US" sz="1800" dirty="0" smtClean="0"/>
              <a:t>ツール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EG</a:t>
            </a:r>
            <a:r>
              <a:rPr lang="ja-JP" altLang="en-US" dirty="0"/>
              <a:t>と</a:t>
            </a:r>
            <a:r>
              <a:rPr lang="en-US" altLang="ja-JP" dirty="0"/>
              <a:t>Base SAS</a:t>
            </a:r>
            <a:r>
              <a:rPr lang="ja-JP" altLang="en-US" dirty="0"/>
              <a:t>の関係</a:t>
            </a:r>
            <a:endParaRPr kumimoji="1" lang="ja-JP" altLang="en-US" dirty="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EG</a:t>
            </a:r>
            <a:r>
              <a:rPr kumimoji="1" lang="ja-JP" altLang="en-US" dirty="0" smtClean="0"/>
              <a:t>はプログラムの生成ツール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15</a:t>
            </a:fld>
            <a:endParaRPr lang="ja-JP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577" y="2404963"/>
            <a:ext cx="2868930" cy="1463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スマイル 4"/>
          <p:cNvSpPr/>
          <p:nvPr/>
        </p:nvSpPr>
        <p:spPr>
          <a:xfrm>
            <a:off x="107504" y="2742535"/>
            <a:ext cx="792088" cy="720080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6428169" y="2296110"/>
            <a:ext cx="2680335" cy="3581162"/>
            <a:chOff x="6228184" y="1763524"/>
            <a:chExt cx="2680335" cy="3581162"/>
          </a:xfrm>
        </p:grpSpPr>
        <p:pic>
          <p:nvPicPr>
            <p:cNvPr id="4301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2132856"/>
              <a:ext cx="2680335" cy="32118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7014353" y="17635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実行結果</a:t>
              </a:r>
              <a:endParaRPr kumimoji="1" lang="ja-JP" altLang="en-US" dirty="0"/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3936710" y="392376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SAS</a:t>
            </a:r>
            <a:r>
              <a:rPr kumimoji="1" lang="ja-JP" altLang="en-US" dirty="0" smtClean="0"/>
              <a:t>プログラム</a:t>
            </a:r>
            <a:endParaRPr kumimoji="1" lang="ja-JP" altLang="en-US" dirty="0"/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366215"/>
            <a:ext cx="3000375" cy="2303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633148"/>
            <a:ext cx="2952328" cy="203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1206000" y="4181549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タスク</a:t>
            </a:r>
            <a:endParaRPr kumimoji="1" lang="ja-JP" altLang="en-US" dirty="0"/>
          </a:p>
        </p:txBody>
      </p:sp>
      <p:sp>
        <p:nvSpPr>
          <p:cNvPr id="8" name="下矢印 7"/>
          <p:cNvSpPr/>
          <p:nvPr/>
        </p:nvSpPr>
        <p:spPr>
          <a:xfrm>
            <a:off x="143508" y="3669784"/>
            <a:ext cx="720080" cy="100811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2267744" y="4941168"/>
            <a:ext cx="1512168" cy="129614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コードの自動生成</a:t>
            </a:r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>
            <a:off x="5615375" y="5003182"/>
            <a:ext cx="1512168" cy="129614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>
            <a:off x="5645443" y="2580203"/>
            <a:ext cx="1512168" cy="129614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0" name="右矢印 19"/>
          <p:cNvSpPr/>
          <p:nvPr/>
        </p:nvSpPr>
        <p:spPr>
          <a:xfrm>
            <a:off x="2267744" y="2571859"/>
            <a:ext cx="1512168" cy="129614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プログラム</a:t>
            </a:r>
            <a:endParaRPr kumimoji="1" lang="en-US" altLang="ja-JP" sz="1600" dirty="0" smtClean="0"/>
          </a:p>
          <a:p>
            <a:pPr algn="ctr"/>
            <a:r>
              <a:rPr lang="ja-JP" altLang="en-US" sz="1600" dirty="0" smtClean="0"/>
              <a:t>の記述</a:t>
            </a:r>
            <a:endParaRPr kumimoji="1" lang="ja-JP" altLang="en-US" sz="1600" dirty="0"/>
          </a:p>
        </p:txBody>
      </p:sp>
      <p:sp>
        <p:nvSpPr>
          <p:cNvPr id="22" name="スマイル 21"/>
          <p:cNvSpPr/>
          <p:nvPr/>
        </p:nvSpPr>
        <p:spPr>
          <a:xfrm>
            <a:off x="1331640" y="2747843"/>
            <a:ext cx="792088" cy="720080"/>
          </a:xfrm>
          <a:prstGeom prst="smileyFace">
            <a:avLst>
              <a:gd name="adj" fmla="val -465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09565" y="2350621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Base SAS</a:t>
            </a:r>
          </a:p>
          <a:p>
            <a:pPr algn="ctr"/>
            <a:r>
              <a:rPr lang="ja-JP" altLang="en-US" dirty="0"/>
              <a:t>ユーザ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4584" y="2350621"/>
            <a:ext cx="8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EG</a:t>
            </a:r>
          </a:p>
          <a:p>
            <a:pPr algn="ctr"/>
            <a:r>
              <a:rPr lang="ja-JP" altLang="en-US" dirty="0" smtClean="0"/>
              <a:t>ユーザ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0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 </a:t>
            </a:r>
            <a:r>
              <a:rPr kumimoji="1" lang="ja-JP" altLang="en-US" dirty="0" smtClean="0"/>
              <a:t>基本用語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分析ファイル</a:t>
            </a:r>
            <a:endParaRPr kumimoji="1" lang="en-US" altLang="ja-JP" dirty="0" smtClean="0"/>
          </a:p>
          <a:p>
            <a:r>
              <a:rPr lang="en-US" altLang="ja-JP" dirty="0" smtClean="0"/>
              <a:t>EG</a:t>
            </a:r>
          </a:p>
          <a:p>
            <a:r>
              <a:rPr kumimoji="1" lang="en-US" altLang="ja-JP" dirty="0" smtClean="0"/>
              <a:t>Base SAS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16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1.3 </a:t>
            </a:r>
            <a:r>
              <a:rPr lang="ja-JP" altLang="en-US" sz="1800" dirty="0" smtClean="0"/>
              <a:t>基本用語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kumimoji="1" lang="ja-JP" altLang="en-US" dirty="0" smtClean="0"/>
              <a:t>分析ファイル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17</a:t>
            </a:fld>
            <a:endParaRPr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028046"/>
              </p:ext>
            </p:extLst>
          </p:nvPr>
        </p:nvGraphicFramePr>
        <p:xfrm>
          <a:off x="539552" y="1596752"/>
          <a:ext cx="806489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Base SAS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EG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ライブラリ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フォルダ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SAS </a:t>
                      </a:r>
                      <a:r>
                        <a:rPr kumimoji="1" lang="ja-JP" altLang="en-US" sz="3600" dirty="0" smtClean="0"/>
                        <a:t>データセット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テーブル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オブザベーション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行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変数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列</a:t>
                      </a:r>
                      <a:endParaRPr kumimoji="1" lang="ja-JP" alt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6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1.3 </a:t>
            </a:r>
            <a:r>
              <a:rPr lang="ja-JP" altLang="en-US" sz="1800" dirty="0" smtClean="0"/>
              <a:t>基本用語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dirty="0" smtClean="0"/>
              <a:t>ライブラリ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ライブラリの</a:t>
            </a:r>
            <a:r>
              <a:rPr lang="ja-JP" altLang="en-US" dirty="0" smtClean="0"/>
              <a:t>分類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WORK : </a:t>
            </a:r>
            <a:r>
              <a:rPr kumimoji="1" lang="ja-JP" altLang="en-US" dirty="0" smtClean="0"/>
              <a:t>一時ライブラリ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WORK</a:t>
            </a:r>
            <a:r>
              <a:rPr lang="ja-JP" altLang="en-US" dirty="0" smtClean="0"/>
              <a:t>以外 </a:t>
            </a:r>
            <a:r>
              <a:rPr lang="en-US" altLang="ja-JP" dirty="0" smtClean="0"/>
              <a:t>: </a:t>
            </a:r>
            <a:r>
              <a:rPr lang="ja-JP" altLang="en-US" dirty="0" smtClean="0"/>
              <a:t>永久ライブラリ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/>
              <a:t>主</a:t>
            </a:r>
            <a:r>
              <a:rPr lang="ja-JP" altLang="en-US" dirty="0" smtClean="0"/>
              <a:t>な永久ライブラリ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SASUSER : </a:t>
            </a:r>
            <a:r>
              <a:rPr lang="ja-JP" altLang="en-US" dirty="0" smtClean="0"/>
              <a:t>個人用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SASHELP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サンプル</a:t>
            </a:r>
            <a:r>
              <a:rPr lang="ja-JP" altLang="en-US" dirty="0"/>
              <a:t>データ</a:t>
            </a:r>
            <a:r>
              <a:rPr kumimoji="1" lang="ja-JP" altLang="en-US" dirty="0" smtClean="0"/>
              <a:t>、内部データ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18</a:t>
            </a:fld>
            <a:endParaRPr lang="ja-JP" altLang="en-US"/>
          </a:p>
        </p:txBody>
      </p:sp>
      <p:pic>
        <p:nvPicPr>
          <p:cNvPr id="5" name="図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94" y="1340768"/>
            <a:ext cx="2338070" cy="3493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03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本研修の目的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一般的な分析の流れ・特徴を理解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自身の研究とデータ分析を</a:t>
            </a:r>
            <a:r>
              <a:rPr lang="ja-JP" altLang="en-US" dirty="0" smtClean="0"/>
              <a:t>結びつける</a:t>
            </a:r>
            <a:endParaRPr lang="en-US" altLang="ja-JP" dirty="0" smtClean="0"/>
          </a:p>
          <a:p>
            <a:r>
              <a:rPr kumimoji="1" lang="en-US" altLang="ja-JP" dirty="0" smtClean="0"/>
              <a:t>SAS</a:t>
            </a:r>
            <a:r>
              <a:rPr kumimoji="1" lang="ja-JP" altLang="en-US" dirty="0" smtClean="0"/>
              <a:t>の基本用語の理解</a:t>
            </a:r>
            <a:endParaRPr kumimoji="1" lang="en-US" altLang="ja-JP" dirty="0" smtClean="0"/>
          </a:p>
          <a:p>
            <a:r>
              <a:rPr lang="en-US" altLang="ja-JP" dirty="0" smtClean="0"/>
              <a:t>SAS</a:t>
            </a:r>
            <a:r>
              <a:rPr lang="ja-JP" altLang="en-US" dirty="0" smtClean="0"/>
              <a:t>の基本操作の習得</a:t>
            </a:r>
            <a:endParaRPr lang="en-US" altLang="ja-JP" dirty="0" smtClean="0"/>
          </a:p>
          <a:p>
            <a:r>
              <a:rPr lang="en-US" altLang="ja-JP" dirty="0" smtClean="0"/>
              <a:t>SAS</a:t>
            </a:r>
            <a:r>
              <a:rPr lang="ja-JP" altLang="en-US" dirty="0" smtClean="0"/>
              <a:t>に関する不明点の調査方法を知る</a:t>
            </a:r>
            <a:endParaRPr lang="en-US" altLang="ja-JP" dirty="0" smtClean="0"/>
          </a:p>
          <a:p>
            <a:r>
              <a:rPr lang="ja-JP" altLang="en-US" dirty="0"/>
              <a:t>今後の学習</a:t>
            </a:r>
            <a:r>
              <a:rPr lang="ja-JP" altLang="en-US" dirty="0" smtClean="0"/>
              <a:t>方法を考える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419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1.3 </a:t>
            </a:r>
            <a:r>
              <a:rPr lang="ja-JP" altLang="en-US" sz="1800" dirty="0"/>
              <a:t>基本用語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kumimoji="1" lang="en-US" altLang="ja-JP" dirty="0" smtClean="0"/>
              <a:t>WORK</a:t>
            </a:r>
            <a:r>
              <a:rPr kumimoji="1" lang="ja-JP" altLang="en-US" dirty="0" smtClean="0"/>
              <a:t>ライブラリ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WORK</a:t>
            </a:r>
            <a:r>
              <a:rPr kumimoji="1" lang="ja-JP" altLang="en-US" dirty="0" smtClean="0"/>
              <a:t>ライブラリ（一時ライブラリ）はセッションごとに異なるフォルダと結び付けられる！</a:t>
            </a:r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操作</a:t>
            </a:r>
            <a:r>
              <a:rPr kumimoji="1" lang="en-US" altLang="ja-JP" dirty="0" smtClean="0"/>
              <a:t>】</a:t>
            </a:r>
          </a:p>
          <a:p>
            <a:pPr lvl="2"/>
            <a:r>
              <a:rPr lang="en-US" altLang="ja-JP" dirty="0" smtClean="0"/>
              <a:t>WORK</a:t>
            </a:r>
            <a:r>
              <a:rPr lang="ja-JP" altLang="en-US" dirty="0" smtClean="0"/>
              <a:t>ライブラリと、</a:t>
            </a:r>
            <a:r>
              <a:rPr lang="en-US" altLang="ja-JP" dirty="0" smtClean="0"/>
              <a:t>SASUSER</a:t>
            </a:r>
            <a:r>
              <a:rPr lang="ja-JP" altLang="en-US" dirty="0" smtClean="0"/>
              <a:t>ライブラリの実際の場所を調べる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22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1.3 </a:t>
            </a:r>
            <a:r>
              <a:rPr lang="ja-JP" altLang="en-US" sz="1800" dirty="0" smtClean="0"/>
              <a:t>基本用語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dirty="0"/>
              <a:t>データ型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データ型は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種類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文字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数値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/>
              <a:t>文字</a:t>
            </a:r>
            <a:r>
              <a:rPr lang="ja-JP" altLang="en-US" dirty="0" smtClean="0"/>
              <a:t>の分析　度数カウント</a:t>
            </a:r>
            <a:endParaRPr lang="en-US" altLang="ja-JP" dirty="0" smtClean="0"/>
          </a:p>
          <a:p>
            <a:r>
              <a:rPr lang="ja-JP" altLang="en-US" dirty="0" smtClean="0"/>
              <a:t>数値の分析 　統計量（平均など）の計算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20</a:t>
            </a:fld>
            <a:endParaRPr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2699792" y="1997698"/>
            <a:ext cx="6120680" cy="2655438"/>
            <a:chOff x="827584" y="2132856"/>
            <a:chExt cx="6120680" cy="265543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420888"/>
              <a:ext cx="4238266" cy="1656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グループ化 4"/>
            <p:cNvGrpSpPr/>
            <p:nvPr/>
          </p:nvGrpSpPr>
          <p:grpSpPr>
            <a:xfrm>
              <a:off x="5292080" y="2132856"/>
              <a:ext cx="1656184" cy="1278429"/>
              <a:chOff x="5940152" y="1628800"/>
              <a:chExt cx="1656184" cy="1422445"/>
            </a:xfrm>
          </p:grpSpPr>
          <p:sp>
            <p:nvSpPr>
              <p:cNvPr id="6" name="角丸四角形吹き出し 5"/>
              <p:cNvSpPr/>
              <p:nvPr/>
            </p:nvSpPr>
            <p:spPr>
              <a:xfrm>
                <a:off x="5940152" y="1628800"/>
                <a:ext cx="1656184" cy="1422445"/>
              </a:xfrm>
              <a:prstGeom prst="wedgeRoundRectCallout">
                <a:avLst>
                  <a:gd name="adj1" fmla="val -69686"/>
                  <a:gd name="adj2" fmla="val -12547"/>
                  <a:gd name="adj3" fmla="val 16667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/>
                  <a:t>データ型</a:t>
                </a:r>
                <a:endParaRPr lang="en-US" altLang="ja-JP" dirty="0" smtClean="0"/>
              </a:p>
              <a:p>
                <a:pPr algn="ctr"/>
                <a:r>
                  <a:rPr lang="ja-JP" altLang="en-US" dirty="0" smtClean="0"/>
                  <a:t>文字</a:t>
                </a:r>
                <a:endParaRPr lang="en-US" altLang="ja-JP" dirty="0" smtClean="0"/>
              </a:p>
              <a:p>
                <a:pPr algn="ctr"/>
                <a:r>
                  <a:rPr lang="ja-JP" altLang="en-US" dirty="0"/>
                  <a:t>数値</a:t>
                </a:r>
              </a:p>
            </p:txBody>
          </p:sp>
          <p:pic>
            <p:nvPicPr>
              <p:cNvPr id="614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8184" y="2204864"/>
                <a:ext cx="280035" cy="240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49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8184" y="2564904"/>
                <a:ext cx="240030" cy="253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" name="角丸四角形吹き出し 9"/>
            <p:cNvSpPr/>
            <p:nvPr/>
          </p:nvSpPr>
          <p:spPr>
            <a:xfrm>
              <a:off x="3563888" y="4077072"/>
              <a:ext cx="2736304" cy="711222"/>
            </a:xfrm>
            <a:prstGeom prst="wedgeRoundRectCallout">
              <a:avLst>
                <a:gd name="adj1" fmla="val -18596"/>
                <a:gd name="adj2" fmla="val -194640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数値欠損値</a:t>
              </a:r>
              <a:r>
                <a:rPr lang="ja-JP" altLang="en-US" dirty="0"/>
                <a:t>：</a:t>
              </a:r>
              <a:r>
                <a:rPr lang="ja-JP" altLang="en-US" dirty="0" smtClean="0"/>
                <a:t>ピリオド（</a:t>
              </a:r>
              <a:r>
                <a:rPr lang="en-US" altLang="ja-JP" dirty="0" smtClean="0"/>
                <a:t>.</a:t>
              </a:r>
              <a:r>
                <a:rPr lang="ja-JP" altLang="en-US" dirty="0" smtClean="0"/>
                <a:t>）</a:t>
              </a:r>
              <a:endParaRPr lang="ja-JP" altLang="en-US" dirty="0"/>
            </a:p>
          </p:txBody>
        </p:sp>
        <p:sp>
          <p:nvSpPr>
            <p:cNvPr id="11" name="角丸四角形吹き出し 10"/>
            <p:cNvSpPr/>
            <p:nvPr/>
          </p:nvSpPr>
          <p:spPr>
            <a:xfrm>
              <a:off x="1259632" y="4077072"/>
              <a:ext cx="2160240" cy="711222"/>
            </a:xfrm>
            <a:prstGeom prst="wedgeRoundRectCallout">
              <a:avLst>
                <a:gd name="adj1" fmla="val -32426"/>
                <a:gd name="adj2" fmla="val -99795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文字</a:t>
              </a:r>
              <a:r>
                <a:rPr lang="ja-JP" altLang="en-US" dirty="0" smtClean="0"/>
                <a:t>欠損値：空白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64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1.3 </a:t>
            </a:r>
            <a:r>
              <a:rPr lang="ja-JP" altLang="en-US" sz="1800" dirty="0" smtClean="0"/>
              <a:t>基本用語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en-US" altLang="ja-JP" dirty="0" err="1" smtClean="0"/>
              <a:t>EG</a:t>
            </a:r>
            <a:r>
              <a:rPr kumimoji="1" lang="ja-JP" altLang="en-US" dirty="0" smtClean="0"/>
              <a:t>の一般的な流れ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67508-B643-45EC-B0CD-C68E28D742F4}" type="slidenum">
              <a:rPr lang="ja-JP" altLang="en-US" smtClean="0"/>
              <a:pPr>
                <a:defRPr/>
              </a:pPr>
              <a:t>21</a:t>
            </a:fld>
            <a:endParaRPr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859951" y="2076842"/>
            <a:ext cx="7672489" cy="3584406"/>
            <a:chOff x="859951" y="1844824"/>
            <a:chExt cx="7672489" cy="3584406"/>
          </a:xfrm>
        </p:grpSpPr>
        <p:sp>
          <p:nvSpPr>
            <p:cNvPr id="10" name="角丸四角形 9"/>
            <p:cNvSpPr/>
            <p:nvPr/>
          </p:nvSpPr>
          <p:spPr>
            <a:xfrm>
              <a:off x="859951" y="1854040"/>
              <a:ext cx="1296144" cy="11521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SAS</a:t>
              </a:r>
            </a:p>
            <a:p>
              <a:pPr algn="ctr"/>
              <a:r>
                <a:rPr kumimoji="1" lang="ja-JP" altLang="en-US" dirty="0" smtClean="0"/>
                <a:t>データセット</a:t>
              </a:r>
              <a:endParaRPr kumimoji="1" lang="ja-JP" altLang="en-US" dirty="0"/>
            </a:p>
          </p:txBody>
        </p:sp>
        <p:grpSp>
          <p:nvGrpSpPr>
            <p:cNvPr id="2" name="グループ化 1"/>
            <p:cNvGrpSpPr/>
            <p:nvPr/>
          </p:nvGrpSpPr>
          <p:grpSpPr>
            <a:xfrm>
              <a:off x="881774" y="1844824"/>
              <a:ext cx="7650666" cy="3584406"/>
              <a:chOff x="881774" y="1844824"/>
              <a:chExt cx="7650666" cy="3584406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881774" y="4277102"/>
                <a:ext cx="1296144" cy="11521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ロー</a:t>
                </a:r>
                <a:endParaRPr kumimoji="1" lang="en-US" altLang="ja-JP" dirty="0" smtClean="0"/>
              </a:p>
              <a:p>
                <a:pPr algn="ctr"/>
                <a:r>
                  <a:rPr kumimoji="1" lang="ja-JP" altLang="en-US" dirty="0" smtClean="0"/>
                  <a:t>データ</a:t>
                </a:r>
                <a:endParaRPr kumimoji="1" lang="ja-JP" altLang="en-US" dirty="0"/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3995936" y="1844824"/>
                <a:ext cx="1296144" cy="11521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SAS</a:t>
                </a:r>
              </a:p>
              <a:p>
                <a:pPr algn="ctr"/>
                <a:r>
                  <a:rPr kumimoji="1" lang="ja-JP" altLang="en-US" dirty="0" smtClean="0"/>
                  <a:t>データセット</a:t>
                </a:r>
                <a:endParaRPr kumimoji="1" lang="ja-JP" altLang="en-US" dirty="0"/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7236296" y="1844824"/>
                <a:ext cx="1296144" cy="11521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レポート</a:t>
                </a:r>
                <a:endParaRPr kumimoji="1" lang="ja-JP" altLang="en-US" dirty="0"/>
              </a:p>
            </p:txBody>
          </p:sp>
          <p:sp>
            <p:nvSpPr>
              <p:cNvPr id="12" name="V 字形矢印 11"/>
              <p:cNvSpPr/>
              <p:nvPr/>
            </p:nvSpPr>
            <p:spPr>
              <a:xfrm>
                <a:off x="5364088" y="1854040"/>
                <a:ext cx="1800200" cy="1224136"/>
              </a:xfrm>
              <a:prstGeom prst="notched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分析</a:t>
                </a:r>
                <a:endParaRPr kumimoji="1" lang="en-US" altLang="ja-JP" dirty="0" smtClean="0"/>
              </a:p>
              <a:p>
                <a:pPr algn="ctr"/>
                <a:r>
                  <a:rPr kumimoji="1" lang="ja-JP" altLang="en-US" dirty="0" smtClean="0"/>
                  <a:t>タスク</a:t>
                </a:r>
                <a:endParaRPr kumimoji="1" lang="ja-JP" altLang="en-US" dirty="0"/>
              </a:p>
            </p:txBody>
          </p:sp>
          <p:sp>
            <p:nvSpPr>
              <p:cNvPr id="13" name="V 字形矢印 12"/>
              <p:cNvSpPr/>
              <p:nvPr/>
            </p:nvSpPr>
            <p:spPr>
              <a:xfrm rot="16200000">
                <a:off x="607923" y="3068960"/>
                <a:ext cx="1800200" cy="1224136"/>
              </a:xfrm>
              <a:prstGeom prst="notched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/>
                  <a:t>インポートタスク</a:t>
                </a:r>
                <a:endParaRPr lang="ja-JP" altLang="en-US" dirty="0"/>
              </a:p>
            </p:txBody>
          </p:sp>
        </p:grpSp>
        <p:sp>
          <p:nvSpPr>
            <p:cNvPr id="11" name="V 字形矢印 10"/>
            <p:cNvSpPr/>
            <p:nvPr/>
          </p:nvSpPr>
          <p:spPr>
            <a:xfrm>
              <a:off x="2195736" y="1844824"/>
              <a:ext cx="1800200" cy="1224136"/>
            </a:xfrm>
            <a:prstGeom prst="notched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クエリ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2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1.3 </a:t>
            </a:r>
            <a:r>
              <a:rPr lang="ja-JP" altLang="en-US" sz="1800" dirty="0"/>
              <a:t>基本用語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kumimoji="1" lang="en-US" altLang="ja-JP" dirty="0" smtClean="0"/>
              <a:t>EG</a:t>
            </a:r>
            <a:r>
              <a:rPr kumimoji="1" lang="ja-JP" altLang="en-US" dirty="0" smtClean="0"/>
              <a:t>の基本用語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</a:t>
            </a:r>
            <a:endParaRPr kumimoji="1" lang="en-US" altLang="ja-JP" dirty="0" smtClean="0"/>
          </a:p>
          <a:p>
            <a:r>
              <a:rPr lang="ja-JP" altLang="en-US" dirty="0" smtClean="0"/>
              <a:t>プロセスフロー</a:t>
            </a:r>
            <a:endParaRPr lang="en-US" altLang="ja-JP" dirty="0" smtClean="0"/>
          </a:p>
          <a:p>
            <a:r>
              <a:rPr kumimoji="1" lang="ja-JP" altLang="en-US" dirty="0" smtClean="0"/>
              <a:t>タスク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インポート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分析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レポート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加工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クエリ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22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23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1.3 </a:t>
            </a:r>
            <a:r>
              <a:rPr lang="ja-JP" altLang="en-US" sz="1800" dirty="0" smtClean="0"/>
              <a:t>基本用語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kumimoji="1" lang="en-US" altLang="ja-JP" dirty="0" smtClean="0"/>
              <a:t>EG</a:t>
            </a:r>
            <a:r>
              <a:rPr kumimoji="1" lang="ja-JP" altLang="en-US" dirty="0" smtClean="0"/>
              <a:t>のタスクの実行方法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 プロジェクトの実行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dirty="0"/>
              <a:t> ・ </a:t>
            </a:r>
            <a:r>
              <a:rPr kumimoji="1" lang="ja-JP" altLang="en-US" dirty="0" smtClean="0"/>
              <a:t>プロセスフローの実行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 ・ ○○ からの分岐を実行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　 ・ </a:t>
            </a:r>
            <a:r>
              <a:rPr lang="ja-JP" altLang="en-US" dirty="0" smtClean="0"/>
              <a:t>○○ の実行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38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1.3 </a:t>
            </a:r>
            <a:r>
              <a:rPr lang="ja-JP" altLang="en-US" sz="1800" dirty="0" smtClean="0"/>
              <a:t>基本用語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Base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SAS</a:t>
            </a:r>
            <a:r>
              <a:rPr kumimoji="1" lang="ja-JP" altLang="en-US" dirty="0" smtClean="0"/>
              <a:t>の一般的な流れ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67508-B643-45EC-B0CD-C68E28D742F4}" type="slidenum">
              <a:rPr lang="ja-JP" altLang="en-US" smtClean="0"/>
              <a:pPr>
                <a:defRPr/>
              </a:pPr>
              <a:t>24</a:t>
            </a:fld>
            <a:endParaRPr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755576" y="2123640"/>
            <a:ext cx="7776864" cy="1233352"/>
            <a:chOff x="755576" y="1844824"/>
            <a:chExt cx="7776864" cy="1233352"/>
          </a:xfrm>
        </p:grpSpPr>
        <p:sp>
          <p:nvSpPr>
            <p:cNvPr id="7" name="角丸四角形 6"/>
            <p:cNvSpPr/>
            <p:nvPr/>
          </p:nvSpPr>
          <p:spPr>
            <a:xfrm>
              <a:off x="755576" y="1844824"/>
              <a:ext cx="1296144" cy="11521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ロー</a:t>
              </a:r>
              <a:endParaRPr kumimoji="1" lang="en-US" altLang="ja-JP" dirty="0" smtClean="0"/>
            </a:p>
            <a:p>
              <a:pPr algn="ctr"/>
              <a:r>
                <a:rPr kumimoji="1" lang="ja-JP" altLang="en-US" dirty="0" smtClean="0"/>
                <a:t>データ</a:t>
              </a:r>
              <a:endParaRPr kumimoji="1" lang="ja-JP" altLang="en-US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3995936" y="1844824"/>
              <a:ext cx="1296144" cy="11521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SAS</a:t>
              </a:r>
            </a:p>
            <a:p>
              <a:pPr algn="ctr"/>
              <a:r>
                <a:rPr kumimoji="1" lang="ja-JP" altLang="en-US" dirty="0" smtClean="0"/>
                <a:t>データセット</a:t>
              </a:r>
              <a:endParaRPr kumimoji="1" lang="ja-JP" altLang="en-US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7236296" y="1844824"/>
              <a:ext cx="1296144" cy="11521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レポート</a:t>
              </a:r>
              <a:endParaRPr kumimoji="1" lang="ja-JP" altLang="en-US" dirty="0"/>
            </a:p>
          </p:txBody>
        </p:sp>
        <p:sp>
          <p:nvSpPr>
            <p:cNvPr id="12" name="V 字形矢印 11"/>
            <p:cNvSpPr/>
            <p:nvPr/>
          </p:nvSpPr>
          <p:spPr>
            <a:xfrm>
              <a:off x="5364088" y="1854040"/>
              <a:ext cx="1800200" cy="1224136"/>
            </a:xfrm>
            <a:prstGeom prst="notched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PROC</a:t>
              </a:r>
            </a:p>
            <a:p>
              <a:pPr algn="ctr"/>
              <a:r>
                <a:rPr lang="ja-JP" altLang="en-US" dirty="0"/>
                <a:t>ステップ</a:t>
              </a:r>
              <a:endParaRPr kumimoji="1" lang="ja-JP" altLang="en-US" dirty="0"/>
            </a:p>
          </p:txBody>
        </p:sp>
        <p:sp>
          <p:nvSpPr>
            <p:cNvPr id="13" name="V 字形矢印 12"/>
            <p:cNvSpPr/>
            <p:nvPr/>
          </p:nvSpPr>
          <p:spPr>
            <a:xfrm>
              <a:off x="2123728" y="1844824"/>
              <a:ext cx="1800200" cy="1224136"/>
            </a:xfrm>
            <a:prstGeom prst="notched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DATA</a:t>
              </a:r>
            </a:p>
            <a:p>
              <a:pPr algn="ctr"/>
              <a:r>
                <a:rPr lang="ja-JP" altLang="en-US" dirty="0" smtClean="0"/>
                <a:t>ステップ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77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1.3 </a:t>
            </a:r>
            <a:r>
              <a:rPr lang="ja-JP" altLang="en-US" sz="1800" dirty="0" smtClean="0"/>
              <a:t>基本用語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kumimoji="1" lang="en-US" altLang="ja-JP" dirty="0" smtClean="0"/>
              <a:t>Base SAS </a:t>
            </a:r>
            <a:r>
              <a:rPr kumimoji="1" lang="ja-JP" altLang="en-US" dirty="0" smtClean="0"/>
              <a:t>の基本用語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DATA</a:t>
            </a:r>
            <a:r>
              <a:rPr lang="ja-JP" altLang="en-US" dirty="0" smtClean="0"/>
              <a:t>ステップ</a:t>
            </a:r>
            <a:endParaRPr lang="en-US" altLang="ja-JP" dirty="0" smtClean="0"/>
          </a:p>
          <a:p>
            <a:r>
              <a:rPr lang="en-US" altLang="ja-JP" dirty="0" smtClean="0"/>
              <a:t>PROC</a:t>
            </a:r>
            <a:r>
              <a:rPr lang="ja-JP" altLang="en-US" dirty="0" smtClean="0"/>
              <a:t>ステップ（プロシジャステップ）</a:t>
            </a:r>
            <a:endParaRPr lang="en-US" altLang="ja-JP" dirty="0" smtClean="0"/>
          </a:p>
          <a:p>
            <a:r>
              <a:rPr lang="ja-JP" altLang="en-US" dirty="0" smtClean="0"/>
              <a:t>ステートメント</a:t>
            </a:r>
            <a:endParaRPr lang="en-US" altLang="ja-JP" dirty="0" smtClean="0"/>
          </a:p>
          <a:p>
            <a:r>
              <a:rPr kumimoji="1" lang="ja-JP" altLang="en-US" dirty="0" smtClean="0"/>
              <a:t>グローバルステートメント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アウトプットウィンドウ</a:t>
            </a:r>
            <a:endParaRPr lang="en-US" altLang="ja-JP" dirty="0" smtClean="0"/>
          </a:p>
          <a:p>
            <a:r>
              <a:rPr kumimoji="1" lang="ja-JP" altLang="en-US" dirty="0" smtClean="0"/>
              <a:t>ログウィンドウ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25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0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kumimoji="1" lang="ja-JP" altLang="en-US" dirty="0" smtClean="0"/>
              <a:t>演習概要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123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演習概要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Excel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CSV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固定長ファイルをインポート</a:t>
            </a:r>
            <a:endParaRPr lang="en-US" altLang="ja-JP" dirty="0" smtClean="0"/>
          </a:p>
          <a:p>
            <a:r>
              <a:rPr kumimoji="1" lang="en-US" altLang="ja-JP" dirty="0" smtClean="0"/>
              <a:t>SAS</a:t>
            </a:r>
            <a:r>
              <a:rPr kumimoji="1" lang="ja-JP" altLang="en-US" dirty="0" smtClean="0"/>
              <a:t>データセットの加工</a:t>
            </a:r>
            <a:endParaRPr kumimoji="1" lang="en-US" altLang="ja-JP" dirty="0" smtClean="0"/>
          </a:p>
          <a:p>
            <a:r>
              <a:rPr lang="ja-JP" altLang="en-US" dirty="0" smtClean="0"/>
              <a:t>分析</a:t>
            </a:r>
            <a:endParaRPr lang="en-US" altLang="ja-JP" dirty="0" smtClean="0"/>
          </a:p>
          <a:p>
            <a:r>
              <a:rPr lang="ja-JP" altLang="en-US" dirty="0" smtClean="0"/>
              <a:t>プロセスフローの一般化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583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 smtClean="0"/>
              <a:t>2. </a:t>
            </a:r>
            <a:r>
              <a:rPr lang="ja-JP" altLang="en-US" sz="1800" dirty="0" smtClean="0"/>
              <a:t>演習概要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演習題材・ファイル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成績データの分析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C:\</a:t>
            </a:r>
            <a:r>
              <a:rPr lang="en-US" altLang="ja-JP" dirty="0" smtClean="0"/>
              <a:t>SASTraining\data</a:t>
            </a:r>
          </a:p>
          <a:p>
            <a:pPr lvl="2"/>
            <a:r>
              <a:rPr lang="ja-JP" altLang="en-US" dirty="0" smtClean="0"/>
              <a:t>男子</a:t>
            </a:r>
            <a:r>
              <a:rPr lang="ja-JP" altLang="en-US" dirty="0"/>
              <a:t>の</a:t>
            </a:r>
            <a:r>
              <a:rPr lang="ja-JP" altLang="en-US" dirty="0" smtClean="0"/>
              <a:t>成績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xlsx</a:t>
            </a:r>
          </a:p>
          <a:p>
            <a:pPr lvl="2"/>
            <a:r>
              <a:rPr lang="ja-JP" altLang="en-US" dirty="0" smtClean="0"/>
              <a:t>女子</a:t>
            </a:r>
            <a:r>
              <a:rPr lang="ja-JP" altLang="en-US" dirty="0"/>
              <a:t>英語の</a:t>
            </a:r>
            <a:r>
              <a:rPr lang="ja-JP" altLang="en-US" dirty="0" smtClean="0"/>
              <a:t>成績</a:t>
            </a:r>
            <a:r>
              <a:rPr lang="en-US" altLang="ja-JP" dirty="0" smtClean="0"/>
              <a:t>.csv</a:t>
            </a:r>
            <a:endParaRPr lang="en-US" altLang="ja-JP" dirty="0"/>
          </a:p>
          <a:p>
            <a:pPr lvl="2"/>
            <a:r>
              <a:rPr lang="ja-JP" altLang="en-US" dirty="0" smtClean="0"/>
              <a:t>女子数学の成績</a:t>
            </a:r>
            <a:r>
              <a:rPr lang="en-US" altLang="ja-JP" dirty="0" smtClean="0"/>
              <a:t>.txt</a:t>
            </a:r>
            <a:endParaRPr kumimoji="1" lang="en-US" altLang="ja-JP" dirty="0" smtClean="0"/>
          </a:p>
          <a:p>
            <a:r>
              <a:rPr lang="ja-JP" altLang="en-US" dirty="0" smtClean="0"/>
              <a:t>都道府県情報の分析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C:\SASTraining\data\</a:t>
            </a:r>
            <a:r>
              <a:rPr kumimoji="1" lang="ja-JP" altLang="en-US" dirty="0" smtClean="0"/>
              <a:t>都道府県の分析</a:t>
            </a:r>
            <a:endParaRPr kumimoji="1" lang="en-US" altLang="ja-JP" dirty="0" smtClean="0"/>
          </a:p>
          <a:p>
            <a:r>
              <a:rPr lang="ja-JP" altLang="en-US" dirty="0"/>
              <a:t>プロ</a:t>
            </a:r>
            <a:r>
              <a:rPr lang="ja-JP" altLang="en-US" dirty="0" smtClean="0"/>
              <a:t>野球選手の分析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C:\SASTraining\data\</a:t>
            </a:r>
            <a:r>
              <a:rPr kumimoji="1" lang="ja-JP" altLang="en-US" dirty="0" smtClean="0"/>
              <a:t>プロ野球チームの分析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28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403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環境の確認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C:\SASTraining </a:t>
            </a:r>
            <a:r>
              <a:rPr kumimoji="1" lang="ja-JP" altLang="en-US" dirty="0" smtClean="0"/>
              <a:t>に研修ファイルを解凍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119824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30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2. </a:t>
            </a:r>
            <a:r>
              <a:rPr lang="ja-JP" altLang="en-US" sz="1800" dirty="0"/>
              <a:t>演習</a:t>
            </a:r>
            <a:r>
              <a:rPr lang="ja-JP" altLang="en-US" sz="1800" dirty="0" smtClean="0"/>
              <a:t>概要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kumimoji="1" lang="ja-JP" altLang="en-US" dirty="0" smtClean="0"/>
              <a:t>成績データの分析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29</a:t>
            </a:fld>
            <a:endParaRPr lang="ja-JP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00808"/>
            <a:ext cx="912337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1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2. </a:t>
            </a:r>
            <a:r>
              <a:rPr lang="ja-JP" altLang="en-US" sz="1800" dirty="0"/>
              <a:t>演習</a:t>
            </a:r>
            <a:r>
              <a:rPr lang="ja-JP" altLang="en-US" sz="1800" dirty="0" smtClean="0"/>
              <a:t>概要：成績データの分析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3</a:t>
            </a:r>
            <a:r>
              <a:rPr lang="ja-JP" altLang="en-US" dirty="0" smtClean="0"/>
              <a:t>種類のローデータ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Excel			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CSV		</a:t>
            </a:r>
            <a:r>
              <a:rPr lang="ja-JP" altLang="en-US" dirty="0" smtClean="0"/>
              <a:t>　 </a:t>
            </a:r>
            <a:r>
              <a:rPr lang="ja-JP" altLang="en-US" dirty="0"/>
              <a:t>固定長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男子の英数</a:t>
            </a:r>
            <a:r>
              <a:rPr lang="en-US" altLang="ja-JP" dirty="0" smtClean="0"/>
              <a:t>	</a:t>
            </a:r>
            <a:r>
              <a:rPr lang="ja-JP" altLang="en-US" dirty="0" smtClean="0"/>
              <a:t>　　女子の英語</a:t>
            </a:r>
            <a:r>
              <a:rPr lang="ja-JP" altLang="en-US" dirty="0"/>
              <a:t>　</a:t>
            </a:r>
            <a:r>
              <a:rPr lang="ja-JP" altLang="en-US" dirty="0" smtClean="0"/>
              <a:t>　女子の数学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30</a:t>
            </a:fld>
            <a:endParaRPr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90771"/>
            <a:ext cx="2782253" cy="248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011" y="3395852"/>
            <a:ext cx="2333149" cy="192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94938"/>
            <a:ext cx="1873091" cy="198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0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340768"/>
            <a:ext cx="12484620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2. </a:t>
            </a:r>
            <a:r>
              <a:rPr lang="ja-JP" altLang="en-US" sz="1800" dirty="0"/>
              <a:t>演習概要：成績データの</a:t>
            </a:r>
            <a:r>
              <a:rPr lang="ja-JP" altLang="en-US" sz="1800" dirty="0" smtClean="0"/>
              <a:t>分析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インポート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31</a:t>
            </a:fld>
            <a:endParaRPr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691680" y="1340768"/>
            <a:ext cx="1368152" cy="5544616"/>
          </a:xfrm>
          <a:prstGeom prst="roundRect">
            <a:avLst/>
          </a:prstGeom>
          <a:noFill/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6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656" y="1700808"/>
            <a:ext cx="12484620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2. </a:t>
            </a:r>
            <a:r>
              <a:rPr lang="ja-JP" altLang="en-US" sz="1800" dirty="0"/>
              <a:t>演習概要：成績データの</a:t>
            </a:r>
            <a:r>
              <a:rPr lang="ja-JP" altLang="en-US" sz="1800" dirty="0" smtClean="0"/>
              <a:t>分析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データ加工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32</a:t>
            </a:fld>
            <a:endParaRPr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3131840" y="2759560"/>
            <a:ext cx="2016224" cy="1008112"/>
          </a:xfrm>
          <a:prstGeom prst="wedgeRoundRectCallout">
            <a:avLst>
              <a:gd name="adj1" fmla="val -32607"/>
              <a:gd name="adj2" fmla="val -9012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計算列の追加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3059832" y="5733256"/>
            <a:ext cx="2160240" cy="1008112"/>
          </a:xfrm>
          <a:prstGeom prst="wedgeRoundRectCallout">
            <a:avLst>
              <a:gd name="adj1" fmla="val -36037"/>
              <a:gd name="adj2" fmla="val -910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計算列の追加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テーブル</a:t>
            </a:r>
            <a:r>
              <a:rPr lang="ja-JP" altLang="en-US" dirty="0" smtClean="0"/>
              <a:t>の</a:t>
            </a:r>
            <a:r>
              <a:rPr lang="ja-JP" altLang="en-US" dirty="0"/>
              <a:t>横結合</a:t>
            </a:r>
            <a:endParaRPr kumimoji="1" lang="ja-JP" altLang="en-US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5868144" y="3140968"/>
            <a:ext cx="2160240" cy="1008112"/>
          </a:xfrm>
          <a:prstGeom prst="wedgeRoundRectCallout">
            <a:avLst>
              <a:gd name="adj1" fmla="val -36037"/>
              <a:gd name="adj2" fmla="val -910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テーブルの縦結合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4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2. </a:t>
            </a:r>
            <a:r>
              <a:rPr lang="ja-JP" altLang="en-US" sz="1800" dirty="0"/>
              <a:t>演習概要：成績データの</a:t>
            </a:r>
            <a:r>
              <a:rPr lang="ja-JP" altLang="en-US" sz="1800" dirty="0" smtClean="0"/>
              <a:t>分析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分析・レポート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99992" y="1600200"/>
            <a:ext cx="4186808" cy="4525963"/>
          </a:xfrm>
        </p:spPr>
        <p:txBody>
          <a:bodyPr/>
          <a:lstStyle/>
          <a:p>
            <a:r>
              <a:rPr kumimoji="1" lang="ja-JP" altLang="en-US" dirty="0" smtClean="0"/>
              <a:t>男女別成績一覧表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男女別合計点の分析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33</a:t>
            </a:fld>
            <a:endParaRPr lang="ja-JP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628800"/>
            <a:ext cx="42862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2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kumimoji="1" lang="ja-JP" altLang="en-US" dirty="0" smtClean="0"/>
              <a:t>基本的なフローの構築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34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89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kumimoji="1" lang="ja-JP" altLang="en-US" dirty="0" smtClean="0"/>
              <a:t>基本的なフローの構築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3.1 </a:t>
            </a:r>
            <a:r>
              <a:rPr kumimoji="1" lang="ja-JP" altLang="en-US" dirty="0" smtClean="0"/>
              <a:t>データの読み込み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3.2 </a:t>
            </a:r>
            <a:r>
              <a:rPr lang="ja-JP" altLang="en-US" dirty="0" smtClean="0"/>
              <a:t>データ加工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行と列の絞り込み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計算列の追加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3.3 </a:t>
            </a:r>
            <a:r>
              <a:rPr kumimoji="1" lang="ja-JP" altLang="en-US" dirty="0" smtClean="0"/>
              <a:t>分析</a:t>
            </a:r>
            <a:r>
              <a:rPr lang="ja-JP" altLang="en-US" dirty="0" smtClean="0"/>
              <a:t>・レポート作成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単変量統計量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相関関係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クロス集計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35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3.1 </a:t>
            </a:r>
            <a:r>
              <a:rPr lang="ja-JP" altLang="en-US" sz="1800" dirty="0"/>
              <a:t>データの</a:t>
            </a:r>
            <a:r>
              <a:rPr lang="ja-JP" altLang="en-US" sz="1800" dirty="0" smtClean="0"/>
              <a:t>読み込み：</a:t>
            </a:r>
            <a:r>
              <a:rPr lang="en-US" altLang="ja-JP" sz="1800" dirty="0" smtClean="0"/>
              <a:t>Excel</a:t>
            </a:r>
            <a:r>
              <a:rPr kumimoji="1" lang="ja-JP" altLang="en-US" sz="1800" dirty="0" smtClean="0"/>
              <a:t>のインポート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男子の英数の成績（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36</a:t>
            </a:fld>
            <a:endParaRPr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646162" y="1988840"/>
            <a:ext cx="8125966" cy="2988889"/>
            <a:chOff x="646162" y="1988840"/>
            <a:chExt cx="8125966" cy="2988889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646162" y="1988840"/>
              <a:ext cx="8125966" cy="2988889"/>
              <a:chOff x="646162" y="2050966"/>
              <a:chExt cx="8125966" cy="2988889"/>
            </a:xfrm>
          </p:grpSpPr>
          <p:pic>
            <p:nvPicPr>
              <p:cNvPr id="819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162" y="3649205"/>
                <a:ext cx="2171700" cy="139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4128" y="3649205"/>
                <a:ext cx="3048000" cy="1019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2" name="Picture 1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1760" y="2050966"/>
                <a:ext cx="4039345" cy="1295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右矢印 6"/>
            <p:cNvSpPr/>
            <p:nvPr/>
          </p:nvSpPr>
          <p:spPr>
            <a:xfrm>
              <a:off x="3531332" y="3764497"/>
              <a:ext cx="1800200" cy="77249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11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3.1 </a:t>
            </a:r>
            <a:r>
              <a:rPr lang="ja-JP" altLang="en-US" sz="1800" dirty="0"/>
              <a:t>データの</a:t>
            </a:r>
            <a:r>
              <a:rPr lang="ja-JP" altLang="en-US" sz="1800" dirty="0" smtClean="0"/>
              <a:t>読み込み：</a:t>
            </a:r>
            <a:r>
              <a:rPr kumimoji="1" lang="en-US" altLang="ja-JP" sz="1800" dirty="0" smtClean="0"/>
              <a:t>CSV</a:t>
            </a:r>
            <a:r>
              <a:rPr kumimoji="1" lang="ja-JP" altLang="en-US" sz="1800" dirty="0" smtClean="0"/>
              <a:t>のインポート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女子・英語の成績（</a:t>
            </a:r>
            <a:r>
              <a:rPr lang="en-US" altLang="ja-JP" dirty="0" smtClean="0"/>
              <a:t>CSV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37</a:t>
            </a:fld>
            <a:endParaRPr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789618" y="2128838"/>
            <a:ext cx="7246034" cy="2695004"/>
            <a:chOff x="789618" y="2128838"/>
            <a:chExt cx="7246034" cy="2695004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89618" y="2128838"/>
              <a:ext cx="7246034" cy="2695004"/>
              <a:chOff x="933634" y="2128838"/>
              <a:chExt cx="7246034" cy="2695004"/>
            </a:xfrm>
          </p:grpSpPr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634" y="3356992"/>
                <a:ext cx="1257300" cy="1466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19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4168" y="3666524"/>
                <a:ext cx="2095500" cy="1019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8294" y="2128838"/>
                <a:ext cx="4143375" cy="130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右矢印 12"/>
            <p:cNvSpPr/>
            <p:nvPr/>
          </p:nvSpPr>
          <p:spPr>
            <a:xfrm>
              <a:off x="3225865" y="3764497"/>
              <a:ext cx="1800200" cy="77249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3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3.1 </a:t>
            </a:r>
            <a:r>
              <a:rPr lang="ja-JP" altLang="en-US" sz="1800" dirty="0"/>
              <a:t>データの</a:t>
            </a:r>
            <a:r>
              <a:rPr lang="ja-JP" altLang="en-US" sz="1800" dirty="0" smtClean="0"/>
              <a:t>読み込み：</a:t>
            </a:r>
            <a:r>
              <a:rPr kumimoji="1" lang="ja-JP" altLang="en-US" sz="1800" dirty="0" smtClean="0"/>
              <a:t>固定長ファイルのインポート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女子・数学の成績（固定長）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38</a:t>
            </a:fld>
            <a:endParaRPr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1115616" y="1930637"/>
            <a:ext cx="6992044" cy="2819400"/>
            <a:chOff x="1115616" y="1930637"/>
            <a:chExt cx="6992044" cy="281940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3386275"/>
              <a:ext cx="2095500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3302237"/>
              <a:ext cx="127635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949" y="1930637"/>
              <a:ext cx="4086225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右矢印 8"/>
            <p:cNvSpPr/>
            <p:nvPr/>
          </p:nvSpPr>
          <p:spPr>
            <a:xfrm>
              <a:off x="3225865" y="3386275"/>
              <a:ext cx="1800200" cy="77249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349" y="2083037"/>
            <a:ext cx="40862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5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アジェンダ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SAS</a:t>
            </a:r>
            <a:r>
              <a:rPr lang="ja-JP" altLang="en-US" dirty="0" smtClean="0"/>
              <a:t>によるデータ分析の概要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演習</a:t>
            </a:r>
            <a:r>
              <a:rPr lang="ja-JP" altLang="en-US" dirty="0" smtClean="0"/>
              <a:t>概要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基本的</a:t>
            </a:r>
            <a:r>
              <a:rPr lang="ja-JP" altLang="en-US" dirty="0" smtClean="0"/>
              <a:t>な</a:t>
            </a:r>
            <a:r>
              <a:rPr lang="ja-JP" altLang="en-US" dirty="0"/>
              <a:t>フローの構築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応用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読み込み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加工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フロー</a:t>
            </a:r>
            <a:endParaRPr lang="en-US" altLang="ja-JP" dirty="0" smtClean="0"/>
          </a:p>
          <a:p>
            <a:pPr lvl="1"/>
            <a:r>
              <a:rPr lang="ja-JP" altLang="en-US" dirty="0"/>
              <a:t>プログラム</a:t>
            </a:r>
            <a:endParaRPr lang="ja-JP" altLang="en-US" dirty="0" smtClean="0"/>
          </a:p>
          <a:p>
            <a:endParaRPr lang="ja-JP" altLang="en-US" dirty="0" smtClean="0"/>
          </a:p>
          <a:p>
            <a:endParaRPr lang="ja-JP" alt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E6C1D3-3EC1-4E62-99D7-00C982E80AD2}" type="slidenum">
              <a:rPr lang="ja-JP" altLang="en-US"/>
              <a:pPr>
                <a:defRPr/>
              </a:pPr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254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1800" dirty="0" smtClean="0"/>
              <a:t>3.2 </a:t>
            </a:r>
            <a:r>
              <a:rPr kumimoji="1" lang="ja-JP" altLang="en-US" sz="1800" dirty="0" smtClean="0"/>
              <a:t>データ加工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ja-JP" altLang="en-US" dirty="0" smtClean="0"/>
              <a:t>クエリビルダを使用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主なクエリビルダの起動方法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データセットアイコン右クリック→クエリビルダ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データを開いた後、「クエリビルダ」ボタン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39</a:t>
            </a:fld>
            <a:endParaRPr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288235"/>
            <a:ext cx="4105275" cy="138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70237"/>
            <a:ext cx="2857500" cy="166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5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1800" dirty="0" smtClean="0"/>
              <a:t>3.2 </a:t>
            </a:r>
            <a:r>
              <a:rPr kumimoji="1" lang="ja-JP" altLang="en-US" sz="1800" dirty="0" smtClean="0"/>
              <a:t>データ加工：クエリビルダ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ja-JP" altLang="en-US" dirty="0" smtClean="0"/>
              <a:t>クエリビルダの機能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列の選択</a:t>
            </a:r>
            <a:endParaRPr kumimoji="1" lang="en-US" altLang="ja-JP" dirty="0" smtClean="0"/>
          </a:p>
          <a:p>
            <a:r>
              <a:rPr kumimoji="1" lang="ja-JP" altLang="en-US" dirty="0" smtClean="0"/>
              <a:t>行の絞り込み</a:t>
            </a:r>
            <a:endParaRPr kumimoji="1" lang="en-US" altLang="ja-JP" dirty="0" smtClean="0"/>
          </a:p>
          <a:p>
            <a:r>
              <a:rPr lang="ja-JP" altLang="en-US" dirty="0" smtClean="0"/>
              <a:t>並べ替え</a:t>
            </a:r>
            <a:endParaRPr lang="en-US" altLang="ja-JP" dirty="0" smtClean="0"/>
          </a:p>
          <a:p>
            <a:r>
              <a:rPr kumimoji="1" lang="ja-JP" altLang="en-US" dirty="0"/>
              <a:t>列の</a:t>
            </a:r>
            <a:r>
              <a:rPr kumimoji="1" lang="ja-JP" altLang="en-US" dirty="0" smtClean="0"/>
              <a:t>追加（計算列）</a:t>
            </a:r>
            <a:endParaRPr kumimoji="1" lang="en-US" altLang="ja-JP" dirty="0" smtClean="0"/>
          </a:p>
          <a:p>
            <a:r>
              <a:rPr lang="ja-JP" altLang="en-US" dirty="0"/>
              <a:t>テーブル</a:t>
            </a:r>
            <a:r>
              <a:rPr lang="ja-JP" altLang="en-US" dirty="0" smtClean="0"/>
              <a:t>の結合</a:t>
            </a:r>
            <a:endParaRPr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PROC</a:t>
            </a:r>
            <a:r>
              <a:rPr lang="ja-JP" altLang="en-US" dirty="0"/>
              <a:t> 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のプログラムを生成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40</a:t>
            </a:fld>
            <a:endParaRPr lang="ja-JP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340768"/>
            <a:ext cx="1816993" cy="538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70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3.2 </a:t>
            </a:r>
            <a:r>
              <a:rPr lang="ja-JP" altLang="en-US" sz="1800" dirty="0"/>
              <a:t>データ加工：</a:t>
            </a:r>
            <a:r>
              <a:rPr lang="ja-JP" altLang="en-US" sz="1800" dirty="0" smtClean="0"/>
              <a:t>クエリビルダ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kumimoji="1" lang="ja-JP" altLang="en-US" dirty="0" smtClean="0"/>
              <a:t>列の絞り込み（データの選択タブ）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41</a:t>
            </a:fld>
            <a:endParaRPr lang="ja-JP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772816"/>
            <a:ext cx="8027987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0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1800" dirty="0" smtClean="0"/>
              <a:t>3.2 </a:t>
            </a:r>
            <a:r>
              <a:rPr kumimoji="1" lang="ja-JP" altLang="en-US" sz="1800" dirty="0" smtClean="0"/>
              <a:t>データ加工：クエリビルダ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ja-JP" altLang="en-US" dirty="0" smtClean="0"/>
              <a:t>行の絞り込み（フィルタデータタブ）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列の選択</a:t>
            </a:r>
            <a:endParaRPr kumimoji="1" lang="en-US" altLang="ja-JP" dirty="0" smtClean="0"/>
          </a:p>
          <a:p>
            <a:r>
              <a:rPr kumimoji="1" lang="ja-JP" altLang="en-US" dirty="0" smtClean="0"/>
              <a:t>行の絞り込み</a:t>
            </a:r>
            <a:endParaRPr kumimoji="1" lang="en-US" altLang="ja-JP" dirty="0" smtClean="0"/>
          </a:p>
          <a:p>
            <a:r>
              <a:rPr lang="ja-JP" altLang="en-US" dirty="0" smtClean="0"/>
              <a:t>並べ替え</a:t>
            </a:r>
            <a:endParaRPr lang="en-US" altLang="ja-JP" dirty="0" smtClean="0"/>
          </a:p>
          <a:p>
            <a:r>
              <a:rPr kumimoji="1" lang="ja-JP" altLang="en-US" dirty="0"/>
              <a:t>列の</a:t>
            </a:r>
            <a:r>
              <a:rPr kumimoji="1" lang="ja-JP" altLang="en-US" dirty="0" smtClean="0"/>
              <a:t>追加（計算列）</a:t>
            </a:r>
            <a:endParaRPr kumimoji="1" lang="en-US" altLang="ja-JP" dirty="0" smtClean="0"/>
          </a:p>
          <a:p>
            <a:r>
              <a:rPr lang="ja-JP" altLang="en-US" dirty="0"/>
              <a:t>テーブル</a:t>
            </a:r>
            <a:r>
              <a:rPr lang="ja-JP" altLang="en-US" dirty="0" smtClean="0"/>
              <a:t>の結合</a:t>
            </a:r>
            <a:endParaRPr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PROC</a:t>
            </a:r>
            <a:r>
              <a:rPr lang="ja-JP" altLang="en-US" dirty="0"/>
              <a:t> 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のプログラムを生成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42</a:t>
            </a:fld>
            <a:endParaRPr lang="ja-JP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340768"/>
            <a:ext cx="1816993" cy="538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7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3.2 </a:t>
            </a:r>
            <a:r>
              <a:rPr lang="ja-JP" altLang="en-US" sz="1800" dirty="0"/>
              <a:t>データ加工：クエリビルダ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kumimoji="1" lang="ja-JP" altLang="en-US" dirty="0" smtClean="0"/>
              <a:t>並べ替え（データの並べ替えタブ）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43</a:t>
            </a:fld>
            <a:endParaRPr lang="ja-JP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77280"/>
            <a:ext cx="87995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2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3.2 </a:t>
            </a:r>
            <a:r>
              <a:rPr lang="ja-JP" altLang="en-US" sz="1800" dirty="0"/>
              <a:t>データ加工：クエリビルダ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kumimoji="1" lang="ja-JP" altLang="en-US" dirty="0" smtClean="0"/>
              <a:t>計算列の追加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44</a:t>
            </a:fld>
            <a:endParaRPr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1835696" y="2420888"/>
            <a:ext cx="5016288" cy="2589043"/>
            <a:chOff x="3023803" y="3284984"/>
            <a:chExt cx="5016288" cy="258904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803" y="4716368"/>
              <a:ext cx="4953000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803" y="3284984"/>
              <a:ext cx="3048000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6087003" y="4577883"/>
              <a:ext cx="1953088" cy="129614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下カーブ矢印 4"/>
            <p:cNvSpPr/>
            <p:nvPr/>
          </p:nvSpPr>
          <p:spPr>
            <a:xfrm rot="2965070">
              <a:off x="6228184" y="3794571"/>
              <a:ext cx="1008112" cy="50958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2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3.2 </a:t>
            </a:r>
            <a:r>
              <a:rPr lang="ja-JP" altLang="en-US" sz="1800" dirty="0"/>
              <a:t>データ加工：</a:t>
            </a:r>
            <a:r>
              <a:rPr lang="ja-JP" altLang="en-US" sz="1800" dirty="0" smtClean="0"/>
              <a:t>クエリビルダ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kumimoji="1" lang="ja-JP" altLang="en-US" dirty="0" smtClean="0"/>
              <a:t>データの結合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45</a:t>
            </a:fld>
            <a:endParaRPr lang="ja-JP" altLang="en-US"/>
          </a:p>
        </p:txBody>
      </p:sp>
      <p:grpSp>
        <p:nvGrpSpPr>
          <p:cNvPr id="16" name="グループ化 15"/>
          <p:cNvGrpSpPr/>
          <p:nvPr/>
        </p:nvGrpSpPr>
        <p:grpSpPr>
          <a:xfrm>
            <a:off x="938411" y="1772816"/>
            <a:ext cx="7161981" cy="3667418"/>
            <a:chOff x="938411" y="1772816"/>
            <a:chExt cx="7161981" cy="36674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4069871"/>
              <a:ext cx="4962525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411" y="1931234"/>
              <a:ext cx="3057525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916832"/>
              <a:ext cx="3057525" cy="118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5283208" y="4005064"/>
              <a:ext cx="1953088" cy="142575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147304" y="1772816"/>
              <a:ext cx="1953088" cy="142575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090539" y="1787218"/>
              <a:ext cx="1905396" cy="1425758"/>
            </a:xfrm>
            <a:prstGeom prst="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419872" y="4012265"/>
              <a:ext cx="1863336" cy="1425758"/>
            </a:xfrm>
            <a:prstGeom prst="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148064" y="1772816"/>
              <a:ext cx="999240" cy="142575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0000"/>
              </a:schemeClr>
            </a:solidFill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091299" y="1787218"/>
              <a:ext cx="999240" cy="142575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0000"/>
              </a:schemeClr>
            </a:solidFill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420632" y="4014476"/>
              <a:ext cx="999240" cy="142575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0000"/>
              </a:schemeClr>
            </a:solidFill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カギ線コネクタ 4"/>
            <p:cNvCxnSpPr>
              <a:stCxn id="13" idx="2"/>
              <a:endCxn id="14" idx="0"/>
            </p:cNvCxnSpPr>
            <p:nvPr/>
          </p:nvCxnSpPr>
          <p:spPr>
            <a:xfrm rot="16200000" flipH="1">
              <a:off x="1854835" y="2949059"/>
              <a:ext cx="801500" cy="1329333"/>
            </a:xfrm>
            <a:prstGeom prst="bentConnector3">
              <a:avLst/>
            </a:prstGeom>
            <a:ln w="34925">
              <a:solidFill>
                <a:schemeClr val="accent6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カギ線コネクタ 16"/>
            <p:cNvCxnSpPr>
              <a:stCxn id="12" idx="2"/>
              <a:endCxn id="14" idx="0"/>
            </p:cNvCxnSpPr>
            <p:nvPr/>
          </p:nvCxnSpPr>
          <p:spPr>
            <a:xfrm rot="5400000">
              <a:off x="3876017" y="2242809"/>
              <a:ext cx="815902" cy="2727432"/>
            </a:xfrm>
            <a:prstGeom prst="bentConnector3">
              <a:avLst>
                <a:gd name="adj1" fmla="val 50000"/>
              </a:avLst>
            </a:prstGeom>
            <a:ln w="34925">
              <a:solidFill>
                <a:schemeClr val="accent6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669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3.2 </a:t>
            </a:r>
            <a:r>
              <a:rPr lang="ja-JP" altLang="en-US" sz="1800" dirty="0"/>
              <a:t>データ</a:t>
            </a:r>
            <a:r>
              <a:rPr lang="ja-JP" altLang="en-US" sz="1800" dirty="0" smtClean="0"/>
              <a:t>加工：テーブルの追加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kumimoji="1" lang="ja-JP" altLang="en-US" dirty="0" smtClean="0"/>
              <a:t>データの縦結合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46</a:t>
            </a:fld>
            <a:endParaRPr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611560" y="2276872"/>
            <a:ext cx="8088560" cy="1801082"/>
            <a:chOff x="611560" y="2320546"/>
            <a:chExt cx="8088560" cy="180108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320546"/>
              <a:ext cx="3057525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322" y="3426303"/>
              <a:ext cx="3048000" cy="69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2592865"/>
              <a:ext cx="3048000" cy="118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カギ線コネクタ 7"/>
            <p:cNvCxnSpPr>
              <a:stCxn id="2050" idx="3"/>
              <a:endCxn id="2052" idx="1"/>
            </p:cNvCxnSpPr>
            <p:nvPr/>
          </p:nvCxnSpPr>
          <p:spPr>
            <a:xfrm>
              <a:off x="3669085" y="2672971"/>
              <a:ext cx="1983035" cy="51044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カギ線コネクタ 11"/>
            <p:cNvCxnSpPr>
              <a:stCxn id="2051" idx="3"/>
              <a:endCxn id="2052" idx="1"/>
            </p:cNvCxnSpPr>
            <p:nvPr/>
          </p:nvCxnSpPr>
          <p:spPr>
            <a:xfrm flipV="1">
              <a:off x="3664322" y="3183415"/>
              <a:ext cx="1987798" cy="59055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4550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3.2 </a:t>
            </a:r>
            <a:r>
              <a:rPr lang="ja-JP" altLang="en-US" sz="1800" dirty="0"/>
              <a:t>データ</a:t>
            </a:r>
            <a:r>
              <a:rPr lang="ja-JP" altLang="en-US" sz="1800" dirty="0" smtClean="0"/>
              <a:t>加工：テーブルの追加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kumimoji="1" lang="ja-JP" altLang="en-US" dirty="0" smtClean="0"/>
              <a:t>テーブルの追加タスクの起動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データ→テーブルの追加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47</a:t>
            </a:fld>
            <a:endParaRPr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29" y="2276868"/>
            <a:ext cx="63531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891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5" y="1556792"/>
            <a:ext cx="7704137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3.2 </a:t>
            </a:r>
            <a:r>
              <a:rPr lang="ja-JP" altLang="en-US" sz="1800" dirty="0"/>
              <a:t>データ</a:t>
            </a:r>
            <a:r>
              <a:rPr lang="ja-JP" altLang="en-US" sz="1800" dirty="0" smtClean="0"/>
              <a:t>加工：テーブルの追加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kumimoji="1" lang="ja-JP" altLang="en-US" dirty="0" smtClean="0"/>
              <a:t>テーブルの追加タスクの操作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48</a:t>
            </a:fld>
            <a:endParaRPr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2123728" y="4085678"/>
            <a:ext cx="2808312" cy="855489"/>
          </a:xfrm>
          <a:prstGeom prst="wedgeRoundRectCallout">
            <a:avLst>
              <a:gd name="adj1" fmla="val -32892"/>
              <a:gd name="adj2" fmla="val 7965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テーブルの追加ボタンより、ファイルを選択</a:t>
            </a:r>
            <a:endParaRPr kumimoji="1" lang="ja-JP" altLang="en-US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6012160" y="4149080"/>
            <a:ext cx="2160240" cy="855489"/>
          </a:xfrm>
          <a:prstGeom prst="wedgeRoundRectCallout">
            <a:avLst>
              <a:gd name="adj1" fmla="val 38661"/>
              <a:gd name="adj2" fmla="val -8529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出力順の調整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756295" y="1916832"/>
            <a:ext cx="935385" cy="261847"/>
          </a:xfrm>
          <a:prstGeom prst="round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1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dirty="0" smtClean="0"/>
              <a:t>SAS</a:t>
            </a:r>
            <a:r>
              <a:rPr kumimoji="1" lang="ja-JP" altLang="en-US" dirty="0" smtClean="0"/>
              <a:t>によるデータ分析の概要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539577"/>
            <a:ext cx="7704137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3.2 </a:t>
            </a:r>
            <a:r>
              <a:rPr lang="ja-JP" altLang="en-US" sz="1800" dirty="0"/>
              <a:t>データ</a:t>
            </a:r>
            <a:r>
              <a:rPr lang="ja-JP" altLang="en-US" sz="1800" dirty="0" smtClean="0"/>
              <a:t>加工：テーブルの追加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kumimoji="1" lang="ja-JP" altLang="en-US" dirty="0" smtClean="0"/>
              <a:t>テーブルの追加タスクの操作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49</a:t>
            </a:fld>
            <a:endParaRPr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5724128" y="4005064"/>
            <a:ext cx="2160240" cy="855489"/>
          </a:xfrm>
          <a:prstGeom prst="wedgeRoundRectCallout">
            <a:avLst>
              <a:gd name="adj1" fmla="val 38661"/>
              <a:gd name="adj2" fmla="val -8529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出力データセット名の指定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756295" y="2015025"/>
            <a:ext cx="935385" cy="261847"/>
          </a:xfrm>
          <a:prstGeom prst="round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4083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 smtClean="0"/>
              <a:t>3.3 </a:t>
            </a:r>
            <a:r>
              <a:rPr lang="ja-JP" altLang="en-US" sz="1800" dirty="0"/>
              <a:t>分析・レポート</a:t>
            </a:r>
            <a:r>
              <a:rPr lang="ja-JP" altLang="en-US" sz="1800" dirty="0" smtClean="0"/>
              <a:t>作成：リストタスク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kumimoji="1" lang="ja-JP" altLang="en-US" dirty="0" smtClean="0"/>
              <a:t>一覧レポートの作成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50</a:t>
            </a:fld>
            <a:endParaRPr lang="ja-JP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2219325"/>
            <a:ext cx="34194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998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3.3 </a:t>
            </a:r>
            <a:r>
              <a:rPr lang="ja-JP" altLang="en-US" sz="1800" dirty="0"/>
              <a:t>分析・レポート作成</a:t>
            </a:r>
            <a:r>
              <a:rPr lang="ja-JP" altLang="en-US" sz="1800" dirty="0" smtClean="0"/>
              <a:t>：一元度数表タスク、分割表分析タスク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集計表の作成</a:t>
            </a:r>
            <a:endParaRPr kumimoji="1" lang="ja-JP" altLang="en-US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51</a:t>
            </a:fld>
            <a:endParaRPr lang="ja-JP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AFB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  <a:cs typeface="Arial" pitchFamily="34" charset="0"/>
              </a:rPr>
              <a:t/>
            </a:r>
            <a:br>
              <a:rPr kumimoji="1" lang="ja-JP" altLang="ja-JP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  <a:cs typeface="Arial" pitchFamily="34" charset="0"/>
              </a:rPr>
            </a:b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99592" y="1784201"/>
            <a:ext cx="6973763" cy="4146823"/>
            <a:chOff x="899592" y="1784201"/>
            <a:chExt cx="6973763" cy="414682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84859"/>
              <a:ext cx="2571750" cy="168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" name="Picture 3" descr="img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645024"/>
              <a:ext cx="3048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1784201"/>
              <a:ext cx="2581275" cy="3228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99007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3.3 </a:t>
            </a:r>
            <a:r>
              <a:rPr lang="ja-JP" altLang="en-US" sz="1800" dirty="0"/>
              <a:t>分析・レポート作成</a:t>
            </a:r>
            <a:r>
              <a:rPr lang="ja-JP" altLang="en-US" sz="1800" dirty="0" smtClean="0"/>
              <a:t>：</a:t>
            </a:r>
            <a:r>
              <a:rPr lang="ja-JP" altLang="en-US" sz="1800" dirty="0"/>
              <a:t>要約統計量ウィザード、要約統計量タスク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基本統計量の計算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52</a:t>
            </a:fld>
            <a:endParaRPr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323528" y="1628800"/>
            <a:ext cx="8759502" cy="5112313"/>
            <a:chOff x="323528" y="1628800"/>
            <a:chExt cx="8759502" cy="5112313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700808"/>
              <a:ext cx="3528392" cy="2025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1628800"/>
              <a:ext cx="3790950" cy="18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 descr="img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1832" y="3726678"/>
              <a:ext cx="4019247" cy="3014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" descr="img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4123184"/>
              <a:ext cx="3264363" cy="2448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626019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3.3 </a:t>
            </a:r>
            <a:r>
              <a:rPr lang="ja-JP" altLang="en-US" sz="1800" dirty="0"/>
              <a:t>分析・レポート作成：</a:t>
            </a:r>
            <a:r>
              <a:rPr lang="ja-JP" altLang="en-US" sz="1800" dirty="0" smtClean="0"/>
              <a:t>相関</a:t>
            </a:r>
            <a:r>
              <a:rPr lang="ja-JP" altLang="en-US" sz="1800" dirty="0"/>
              <a:t>分析</a:t>
            </a:r>
            <a:r>
              <a:rPr lang="ja-JP" altLang="en-US" sz="1800" dirty="0" smtClean="0"/>
              <a:t>タスク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dirty="0" smtClean="0"/>
              <a:t>相関関係の把握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53</a:t>
            </a:fld>
            <a:endParaRPr lang="ja-JP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AFB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  <a:cs typeface="Arial" pitchFamily="34" charset="0"/>
              </a:rPr>
              <a:t/>
            </a:r>
            <a:br>
              <a:rPr kumimoji="1" lang="ja-JP" altLang="ja-JP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  <a:cs typeface="Arial" pitchFamily="34" charset="0"/>
              </a:rPr>
            </a:b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323528" y="1530846"/>
            <a:ext cx="8640266" cy="5074196"/>
            <a:chOff x="323528" y="1530846"/>
            <a:chExt cx="8640266" cy="5074196"/>
          </a:xfrm>
        </p:grpSpPr>
        <p:pic>
          <p:nvPicPr>
            <p:cNvPr id="34820" name="Picture 4" descr="img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852936"/>
              <a:ext cx="5002808" cy="3752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530846"/>
              <a:ext cx="4895850" cy="2762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52978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成績データの分析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インポート後のプロジェクトファイルを使用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都道府県データの分析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C:\SASTraining\data\</a:t>
            </a:r>
            <a:r>
              <a:rPr lang="ja-JP" altLang="en-US" dirty="0"/>
              <a:t>都道府県の</a:t>
            </a:r>
            <a:r>
              <a:rPr lang="ja-JP" altLang="en-US" dirty="0" smtClean="0"/>
              <a:t>分析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54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67522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kumimoji="1" lang="ja-JP" altLang="en-US" dirty="0" smtClean="0"/>
              <a:t>応用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55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627448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応用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4.1 </a:t>
            </a:r>
            <a:r>
              <a:rPr kumimoji="1" lang="ja-JP" altLang="en-US" dirty="0" smtClean="0"/>
              <a:t>データセットの詳細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ディスクリプタ部</a:t>
            </a:r>
            <a:endParaRPr lang="en-US" altLang="ja-JP" dirty="0"/>
          </a:p>
          <a:p>
            <a:pPr lvl="1"/>
            <a:r>
              <a:rPr lang="ja-JP" altLang="en-US" dirty="0" smtClean="0"/>
              <a:t>出力形式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SAS</a:t>
            </a:r>
            <a:r>
              <a:rPr kumimoji="1" lang="ja-JP" altLang="en-US" dirty="0" smtClean="0"/>
              <a:t>日付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ライブラリ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多言語</a:t>
            </a:r>
            <a:r>
              <a:rPr lang="ja-JP" altLang="en-US" dirty="0"/>
              <a:t>対応</a:t>
            </a:r>
            <a:endParaRPr kumimoji="1" lang="en-US" altLang="ja-JP" dirty="0" smtClean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4.2 </a:t>
            </a:r>
            <a:r>
              <a:rPr lang="ja-JP" altLang="en-US" sz="2400" dirty="0"/>
              <a:t>データ読込・加工の応用</a:t>
            </a:r>
            <a:endParaRPr lang="en-US" altLang="ja-JP" sz="2400" dirty="0"/>
          </a:p>
          <a:p>
            <a:pPr lvl="1"/>
            <a:r>
              <a:rPr lang="en-US" altLang="ja-JP" dirty="0"/>
              <a:t>Excel LIBNAME</a:t>
            </a:r>
            <a:r>
              <a:rPr lang="ja-JP" altLang="en-US" dirty="0"/>
              <a:t>エンジン</a:t>
            </a:r>
            <a:endParaRPr lang="en-US" altLang="ja-JP" dirty="0"/>
          </a:p>
          <a:p>
            <a:pPr lvl="1"/>
            <a:r>
              <a:rPr lang="ja-JP" altLang="en-US" dirty="0"/>
              <a:t>関数の使用</a:t>
            </a:r>
            <a:endParaRPr lang="en-US" altLang="ja-JP" dirty="0"/>
          </a:p>
          <a:p>
            <a:pPr lvl="1"/>
            <a:r>
              <a:rPr lang="ja-JP" altLang="en-US" dirty="0"/>
              <a:t>データの横結合・縦結合</a:t>
            </a:r>
            <a:endParaRPr lang="en-US" altLang="ja-JP" dirty="0"/>
          </a:p>
          <a:p>
            <a:pPr lvl="1"/>
            <a:r>
              <a:rPr lang="ja-JP" altLang="en-US" dirty="0"/>
              <a:t>データのカテゴリ化</a:t>
            </a:r>
            <a:endParaRPr lang="en-US" altLang="ja-JP" dirty="0"/>
          </a:p>
          <a:p>
            <a:pPr lvl="1"/>
            <a:r>
              <a:rPr lang="ja-JP" altLang="en-US" dirty="0"/>
              <a:t>列の分割・積み上げ</a:t>
            </a:r>
          </a:p>
          <a:p>
            <a:pPr lvl="1"/>
            <a:r>
              <a:rPr lang="ja-JP" altLang="en-US" dirty="0"/>
              <a:t>外部結合</a:t>
            </a:r>
          </a:p>
          <a:p>
            <a:pPr lvl="1"/>
            <a:r>
              <a:rPr kumimoji="1" lang="ja-JP" altLang="en-US" dirty="0" smtClean="0"/>
              <a:t>インターネット上のデータの取得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56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308069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1800" dirty="0" smtClean="0"/>
              <a:t>4. </a:t>
            </a:r>
            <a:r>
              <a:rPr kumimoji="1" lang="ja-JP" altLang="en-US" sz="1800" dirty="0" smtClean="0"/>
              <a:t>「</a:t>
            </a:r>
            <a:r>
              <a:rPr lang="ja-JP" altLang="en-US" sz="1800" dirty="0" smtClean="0"/>
              <a:t>応用」の前に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kumimoji="1" lang="ja-JP" altLang="en-US" dirty="0" smtClean="0"/>
              <a:t>分析フローの共有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データセットの保存、共有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ライブラリ</a:t>
            </a:r>
            <a:r>
              <a:rPr lang="ja-JP" altLang="en-US" dirty="0" smtClean="0"/>
              <a:t>を定義</a:t>
            </a:r>
            <a:endParaRPr lang="en-US" altLang="ja-JP" dirty="0" smtClean="0"/>
          </a:p>
          <a:p>
            <a:pPr lvl="2"/>
            <a:r>
              <a:rPr lang="ja-JP" altLang="en-US" dirty="0"/>
              <a:t>実際に保存される</a:t>
            </a:r>
            <a:r>
              <a:rPr lang="ja-JP" altLang="en-US" dirty="0" smtClean="0"/>
              <a:t>フォルダは任意</a:t>
            </a:r>
            <a:endParaRPr lang="en-US" altLang="ja-JP" dirty="0" smtClean="0"/>
          </a:p>
          <a:p>
            <a:r>
              <a:rPr kumimoji="1" lang="ja-JP" altLang="en-US" dirty="0" smtClean="0"/>
              <a:t>生データのファイルパスは変更できない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インポート時のオプションで対応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SAS</a:t>
            </a:r>
            <a:r>
              <a:rPr kumimoji="1" lang="ja-JP" altLang="en-US" dirty="0" smtClean="0"/>
              <a:t>コードにデータを埋め込む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Excel</a:t>
            </a:r>
            <a:r>
              <a:rPr lang="ja-JP" altLang="en-US" dirty="0" smtClean="0"/>
              <a:t>エンジンを使用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57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3366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 </a:t>
            </a:r>
            <a:r>
              <a:rPr lang="ja-JP" altLang="en-US" sz="1800" dirty="0"/>
              <a:t>「応用」の前に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kumimoji="1" lang="ja-JP" altLang="en-US" dirty="0" smtClean="0"/>
              <a:t>自動実行する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スケジュール→実行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プロセスフロー、プロジェクト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事前設定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分析結果をデータセットに出力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レポート</a:t>
            </a:r>
            <a:r>
              <a:rPr lang="ja-JP" altLang="en-US" dirty="0" smtClean="0"/>
              <a:t>を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としてエクスポート</a:t>
            </a:r>
            <a:endParaRPr lang="en-US" altLang="ja-JP" dirty="0" smtClean="0"/>
          </a:p>
          <a:p>
            <a:r>
              <a:rPr kumimoji="1" lang="ja-JP" altLang="en-US" dirty="0" smtClean="0"/>
              <a:t>ファイル→エクスポート→○○のすべてのコードをエクスポート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58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64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 SAS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古くから使用されている統計解析ソフトウェア</a:t>
            </a:r>
            <a:endParaRPr kumimoji="1" lang="en-US" altLang="ja-JP" dirty="0" smtClean="0"/>
          </a:p>
          <a:p>
            <a:r>
              <a:rPr kumimoji="1" lang="ja-JP" altLang="en-US" dirty="0" smtClean="0"/>
              <a:t>さまざまな業種で使用</a:t>
            </a:r>
            <a:endParaRPr kumimoji="1" lang="en-US" altLang="ja-JP" dirty="0" smtClean="0"/>
          </a:p>
          <a:p>
            <a:r>
              <a:rPr lang="ja-JP" altLang="en-US" dirty="0" smtClean="0"/>
              <a:t>分析フロー全体をカバー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データ取得、加工、分析、レポート作成</a:t>
            </a:r>
            <a:endParaRPr lang="en-US" altLang="ja-JP" dirty="0" smtClean="0"/>
          </a:p>
          <a:p>
            <a:r>
              <a:rPr kumimoji="1" lang="ja-JP" altLang="en-US" dirty="0" smtClean="0"/>
              <a:t>大量データに強い</a:t>
            </a:r>
            <a:endParaRPr kumimoji="1" lang="en-US" altLang="ja-JP" dirty="0" smtClean="0"/>
          </a:p>
          <a:p>
            <a:r>
              <a:rPr lang="ja-JP" altLang="en-US" dirty="0"/>
              <a:t>年ごとの</a:t>
            </a:r>
            <a:r>
              <a:rPr lang="ja-JP" altLang="en-US" dirty="0" smtClean="0"/>
              <a:t>ライセンス形式</a:t>
            </a:r>
            <a:endParaRPr lang="en-US" altLang="ja-JP" dirty="0" smtClean="0"/>
          </a:p>
          <a:p>
            <a:r>
              <a:rPr kumimoji="1" lang="ja-JP" altLang="en-US" dirty="0" smtClean="0"/>
              <a:t>常に最新バージョンを使用可能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14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 </a:t>
            </a:r>
            <a:r>
              <a:rPr lang="ja-JP" altLang="en-US" sz="1800" dirty="0"/>
              <a:t>「応用」の前に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kumimoji="1" lang="ja-JP" altLang="en-US" dirty="0" smtClean="0"/>
              <a:t>今後の学習方法・学習方針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統計に関する知識の習得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統計検定</a:t>
            </a:r>
            <a:endParaRPr lang="en-US" altLang="ja-JP" dirty="0"/>
          </a:p>
          <a:p>
            <a:r>
              <a:rPr kumimoji="1" lang="ja-JP" altLang="en-US" dirty="0" smtClean="0"/>
              <a:t>ツールの選択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SAS</a:t>
            </a:r>
          </a:p>
          <a:p>
            <a:pPr lvl="1"/>
            <a:r>
              <a:rPr kumimoji="1" lang="en-US" altLang="ja-JP" dirty="0" smtClean="0"/>
              <a:t>R</a:t>
            </a:r>
          </a:p>
          <a:p>
            <a:pPr lvl="1"/>
            <a:r>
              <a:rPr lang="en-US" altLang="ja-JP" dirty="0" smtClean="0"/>
              <a:t>MATLAB</a:t>
            </a:r>
          </a:p>
          <a:p>
            <a:pPr lvl="1"/>
            <a:r>
              <a:rPr kumimoji="1" lang="en-US" altLang="ja-JP" dirty="0" smtClean="0"/>
              <a:t>SPSS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JMP</a:t>
            </a:r>
            <a:r>
              <a:rPr kumimoji="1" lang="ja-JP" altLang="en-US" dirty="0" err="1" smtClean="0"/>
              <a:t>、、、</a:t>
            </a:r>
            <a:endParaRPr kumimoji="1" lang="en-US" altLang="ja-JP" dirty="0" smtClean="0"/>
          </a:p>
          <a:p>
            <a:r>
              <a:rPr lang="en-US" altLang="ja-JP" dirty="0" smtClean="0"/>
              <a:t>SAS</a:t>
            </a:r>
            <a:r>
              <a:rPr lang="ja-JP" altLang="en-US" dirty="0" smtClean="0"/>
              <a:t>の学習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59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465459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 </a:t>
            </a:r>
            <a:r>
              <a:rPr lang="ja-JP" altLang="en-US" sz="1800" dirty="0"/>
              <a:t>「応用」の前に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dirty="0" smtClean="0"/>
              <a:t>SAS</a:t>
            </a:r>
            <a:r>
              <a:rPr lang="ja-JP" altLang="en-US" dirty="0" smtClean="0"/>
              <a:t>の学習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基本書籍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データ解析のための</a:t>
            </a:r>
            <a:r>
              <a:rPr lang="en-US" altLang="ja-JP" dirty="0"/>
              <a:t>SAS</a:t>
            </a:r>
            <a:r>
              <a:rPr lang="ja-JP" altLang="en-US" dirty="0"/>
              <a:t>入門</a:t>
            </a:r>
          </a:p>
          <a:p>
            <a:pPr lvl="1"/>
            <a:r>
              <a:rPr lang="en-US" altLang="ja-JP" dirty="0"/>
              <a:t>SAS Enterprise Guide </a:t>
            </a:r>
            <a:r>
              <a:rPr lang="ja-JP" altLang="en-US" dirty="0"/>
              <a:t>基本操作・データ編集編</a:t>
            </a:r>
          </a:p>
          <a:p>
            <a:pPr lvl="1"/>
            <a:endParaRPr lang="en-US" altLang="ja-JP" dirty="0"/>
          </a:p>
          <a:p>
            <a:r>
              <a:rPr lang="ja-JP" altLang="en-US" dirty="0"/>
              <a:t>研究</a:t>
            </a:r>
            <a:r>
              <a:rPr lang="ja-JP" altLang="en-US" dirty="0" smtClean="0"/>
              <a:t>分野に特化した書籍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医学</a:t>
            </a:r>
            <a:r>
              <a:rPr kumimoji="1" lang="en-US" altLang="ja-JP" dirty="0" smtClean="0"/>
              <a:t>	</a:t>
            </a:r>
            <a:r>
              <a:rPr lang="ja-JP" altLang="en-US" sz="1800" dirty="0" smtClean="0">
                <a:hlinkClick r:id="rId3"/>
              </a:rPr>
              <a:t>治</a:t>
            </a:r>
            <a:r>
              <a:rPr lang="ja-JP" altLang="en-US" sz="1800" dirty="0">
                <a:hlinkClick r:id="rId3"/>
              </a:rPr>
              <a:t>験の統計解析　理論と</a:t>
            </a:r>
            <a:r>
              <a:rPr lang="en-US" altLang="ja-JP" sz="1800" dirty="0">
                <a:hlinkClick r:id="rId3"/>
              </a:rPr>
              <a:t>SAS</a:t>
            </a:r>
            <a:r>
              <a:rPr lang="ja-JP" altLang="en-US" sz="1800" dirty="0">
                <a:hlinkClick r:id="rId3"/>
              </a:rPr>
              <a:t>による</a:t>
            </a:r>
            <a:r>
              <a:rPr lang="ja-JP" altLang="en-US" sz="1800" dirty="0" smtClean="0">
                <a:hlinkClick r:id="rId3"/>
              </a:rPr>
              <a:t>実践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en-US" altLang="ja-JP" sz="1800" dirty="0" smtClean="0"/>
              <a:t>		</a:t>
            </a:r>
            <a:r>
              <a:rPr lang="ja-JP" altLang="en-US" sz="1800" b="1" dirty="0" smtClean="0"/>
              <a:t>実用</a:t>
            </a:r>
            <a:r>
              <a:rPr lang="en-US" altLang="ja-JP" sz="1800" b="1" dirty="0"/>
              <a:t>SAS</a:t>
            </a:r>
            <a:r>
              <a:rPr lang="ja-JP" altLang="en-US" sz="1800" b="1" dirty="0"/>
              <a:t>生物統計ハンドブック </a:t>
            </a:r>
            <a:r>
              <a:rPr lang="en-US" altLang="ja-JP" sz="1800" b="1" dirty="0"/>
              <a:t>SAS® 8.2</a:t>
            </a:r>
            <a:r>
              <a:rPr lang="ja-JP" altLang="en-US" sz="1800" b="1" dirty="0"/>
              <a:t>及び</a:t>
            </a:r>
            <a:r>
              <a:rPr lang="en-US" altLang="ja-JP" sz="1800" b="1" dirty="0"/>
              <a:t>SAS®9.1</a:t>
            </a:r>
            <a:r>
              <a:rPr lang="ja-JP" altLang="en-US" sz="1800" b="1" dirty="0" smtClean="0"/>
              <a:t>対応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経済学</a:t>
            </a:r>
            <a:r>
              <a:rPr lang="en-US" altLang="ja-JP" dirty="0"/>
              <a:t>		</a:t>
            </a:r>
            <a:r>
              <a:rPr lang="en-US" altLang="ja-JP" dirty="0" smtClean="0"/>
              <a:t>	SAS</a:t>
            </a:r>
            <a:r>
              <a:rPr lang="ja-JP" altLang="en-US" dirty="0"/>
              <a:t>による金融工学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情報科学</a:t>
            </a:r>
            <a:r>
              <a:rPr lang="ja-JP" altLang="en-US" dirty="0"/>
              <a:t>、</a:t>
            </a:r>
            <a:r>
              <a:rPr lang="ja-JP" altLang="en-US" dirty="0" smtClean="0"/>
              <a:t>工学</a:t>
            </a:r>
            <a:r>
              <a:rPr lang="en-US" altLang="ja-JP" dirty="0" smtClean="0"/>
              <a:t>	</a:t>
            </a:r>
            <a:r>
              <a:rPr lang="ja-JP" altLang="en-US" dirty="0" smtClean="0"/>
              <a:t>各種ドキュメント</a:t>
            </a:r>
            <a:endParaRPr kumimoji="1"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60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46371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 </a:t>
            </a:r>
            <a:r>
              <a:rPr lang="ja-JP" altLang="en-US" sz="1800" dirty="0"/>
              <a:t>「応用」の前に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kumimoji="1" lang="en-US" altLang="ja-JP" dirty="0" smtClean="0"/>
              <a:t>SAS</a:t>
            </a:r>
            <a:r>
              <a:rPr kumimoji="1" lang="ja-JP" altLang="en-US" dirty="0" smtClean="0"/>
              <a:t>の学習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書籍は</a:t>
            </a:r>
            <a:r>
              <a:rPr kumimoji="1" lang="en-US" altLang="ja-JP" dirty="0" smtClean="0"/>
              <a:t>Base SAS</a:t>
            </a:r>
            <a:r>
              <a:rPr kumimoji="1" lang="ja-JP" altLang="en-US" dirty="0" smtClean="0"/>
              <a:t>の使用が多い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プログラムタスク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プログラムフローの分析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プロシジャに対応するタスクを確認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61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972279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応用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4.3 </a:t>
            </a:r>
            <a:r>
              <a:rPr lang="ja-JP" altLang="en-US" dirty="0" smtClean="0"/>
              <a:t>プロセスフローの応用</a:t>
            </a:r>
            <a:endParaRPr lang="en-US" altLang="ja-JP" dirty="0"/>
          </a:p>
          <a:p>
            <a:pPr lvl="1"/>
            <a:r>
              <a:rPr lang="ja-JP" altLang="en-US" dirty="0"/>
              <a:t>プロセスフローの自動実行</a:t>
            </a:r>
            <a:endParaRPr lang="en-US" altLang="ja-JP" dirty="0"/>
          </a:p>
          <a:p>
            <a:pPr lvl="1"/>
            <a:r>
              <a:rPr lang="ja-JP" altLang="en-US" dirty="0"/>
              <a:t>プログラムタスクの作成</a:t>
            </a:r>
            <a:endParaRPr lang="en-US" altLang="ja-JP" dirty="0"/>
          </a:p>
          <a:p>
            <a:pPr lvl="1"/>
            <a:r>
              <a:rPr lang="ja-JP" altLang="en-US" dirty="0"/>
              <a:t>タスクのプログラムの修正</a:t>
            </a:r>
            <a:endParaRPr lang="en-US" altLang="ja-JP" dirty="0"/>
          </a:p>
          <a:p>
            <a:pPr lvl="1"/>
            <a:r>
              <a:rPr lang="ja-JP" altLang="en-US" dirty="0"/>
              <a:t>プロンプトの作成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62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81264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1800" dirty="0" smtClean="0"/>
              <a:t>4.1 </a:t>
            </a:r>
            <a:r>
              <a:rPr kumimoji="1" lang="ja-JP" altLang="en-US" sz="1800" dirty="0" smtClean="0"/>
              <a:t>データセットの詳細：データ部とディスクリプタ部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ja-JP" altLang="en-US" dirty="0" smtClean="0"/>
              <a:t>データセットの属性タスク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63</a:t>
            </a:fld>
            <a:endParaRPr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43163"/>
            <a:ext cx="7064449" cy="487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31" y="2348880"/>
            <a:ext cx="6536507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199" y="3483142"/>
            <a:ext cx="20764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37" y="1429096"/>
            <a:ext cx="7256463" cy="905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1971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4.1 </a:t>
            </a:r>
            <a:r>
              <a:rPr lang="ja-JP" altLang="en-US" sz="1800" dirty="0"/>
              <a:t>データセットの詳細</a:t>
            </a:r>
            <a:r>
              <a:rPr lang="ja-JP" altLang="en-US" sz="1800" dirty="0" smtClean="0"/>
              <a:t>：出力形式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dirty="0" smtClean="0"/>
              <a:t>出力</a:t>
            </a:r>
            <a:r>
              <a:rPr kumimoji="1" lang="ja-JP" altLang="en-US" dirty="0" smtClean="0"/>
              <a:t>形式の適用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64</a:t>
            </a:fld>
            <a:endParaRPr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827584" y="2238531"/>
            <a:ext cx="7560840" cy="2925532"/>
            <a:chOff x="827584" y="2238531"/>
            <a:chExt cx="7560840" cy="292553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238531"/>
              <a:ext cx="7515225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221088"/>
              <a:ext cx="7543800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下矢印 4"/>
            <p:cNvSpPr/>
            <p:nvPr/>
          </p:nvSpPr>
          <p:spPr>
            <a:xfrm>
              <a:off x="971600" y="3152931"/>
              <a:ext cx="1512168" cy="99614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$4.</a:t>
              </a:r>
              <a:endParaRPr kumimoji="1" lang="ja-JP" altLang="en-US" dirty="0"/>
            </a:p>
          </p:txBody>
        </p:sp>
        <p:sp>
          <p:nvSpPr>
            <p:cNvPr id="8" name="下矢印 7"/>
            <p:cNvSpPr/>
            <p:nvPr/>
          </p:nvSpPr>
          <p:spPr>
            <a:xfrm>
              <a:off x="2483768" y="3140968"/>
              <a:ext cx="1512168" cy="100811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7.2</a:t>
              </a:r>
              <a:endParaRPr kumimoji="1" lang="ja-JP" altLang="en-US" dirty="0"/>
            </a:p>
          </p:txBody>
        </p:sp>
        <p:sp>
          <p:nvSpPr>
            <p:cNvPr id="9" name="下矢印 8"/>
            <p:cNvSpPr/>
            <p:nvPr/>
          </p:nvSpPr>
          <p:spPr>
            <a:xfrm>
              <a:off x="4067944" y="3140968"/>
              <a:ext cx="1368152" cy="1008112"/>
            </a:xfrm>
            <a:prstGeom prst="downArrow">
              <a:avLst>
                <a:gd name="adj1" fmla="val 79740"/>
                <a:gd name="adj2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comma8.1</a:t>
              </a:r>
              <a:endParaRPr kumimoji="1" lang="ja-JP" altLang="en-US" sz="1600" dirty="0"/>
            </a:p>
          </p:txBody>
        </p:sp>
        <p:sp>
          <p:nvSpPr>
            <p:cNvPr id="10" name="下矢印 9"/>
            <p:cNvSpPr/>
            <p:nvPr/>
          </p:nvSpPr>
          <p:spPr>
            <a:xfrm>
              <a:off x="5436096" y="3140968"/>
              <a:ext cx="1512168" cy="996149"/>
            </a:xfrm>
            <a:prstGeom prst="downArrow">
              <a:avLst>
                <a:gd name="adj1" fmla="val 69826"/>
                <a:gd name="adj2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Yen10.</a:t>
              </a:r>
              <a:endParaRPr kumimoji="1" lang="ja-JP" altLang="en-US" dirty="0"/>
            </a:p>
          </p:txBody>
        </p:sp>
        <p:sp>
          <p:nvSpPr>
            <p:cNvPr id="11" name="下矢印 10"/>
            <p:cNvSpPr/>
            <p:nvPr/>
          </p:nvSpPr>
          <p:spPr>
            <a:xfrm>
              <a:off x="6876256" y="3140968"/>
              <a:ext cx="1512168" cy="996149"/>
            </a:xfrm>
            <a:prstGeom prst="downArrow">
              <a:avLst>
                <a:gd name="adj1" fmla="val 69826"/>
                <a:gd name="adj2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yymmdds10.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51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4.1 </a:t>
            </a:r>
            <a:r>
              <a:rPr lang="ja-JP" altLang="en-US" sz="1800" dirty="0"/>
              <a:t>データセットの詳細</a:t>
            </a:r>
            <a:r>
              <a:rPr lang="ja-JP" altLang="en-US" sz="1800" dirty="0" smtClean="0"/>
              <a:t>： 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kumimoji="1" lang="en-US" altLang="ja-JP" dirty="0" smtClean="0"/>
              <a:t>SAS</a:t>
            </a:r>
            <a:r>
              <a:rPr kumimoji="1" lang="ja-JP" altLang="en-US" dirty="0" smtClean="0"/>
              <a:t>日付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SAS</a:t>
            </a:r>
            <a:r>
              <a:rPr kumimoji="1" lang="ja-JP" altLang="en-US" dirty="0" smtClean="0"/>
              <a:t>日付値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1960/1/1</a:t>
            </a:r>
            <a:r>
              <a:rPr lang="ja-JP" altLang="en-US" dirty="0"/>
              <a:t>から</a:t>
            </a:r>
            <a:r>
              <a:rPr lang="ja-JP" altLang="en-US" dirty="0" smtClean="0"/>
              <a:t>の日数</a:t>
            </a:r>
            <a:endParaRPr lang="en-US" altLang="ja-JP" dirty="0" smtClean="0"/>
          </a:p>
          <a:p>
            <a:r>
              <a:rPr kumimoji="1" lang="en-US" altLang="ja-JP" dirty="0" smtClean="0"/>
              <a:t>SAS</a:t>
            </a:r>
            <a:r>
              <a:rPr kumimoji="1" lang="ja-JP" altLang="en-US" dirty="0" smtClean="0"/>
              <a:t>時間値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AM00:00:00</a:t>
            </a:r>
            <a:r>
              <a:rPr kumimoji="1" lang="ja-JP" altLang="en-US" dirty="0" smtClean="0"/>
              <a:t>からの秒数</a:t>
            </a:r>
            <a:endParaRPr kumimoji="1" lang="en-US" altLang="ja-JP" dirty="0" smtClean="0"/>
          </a:p>
          <a:p>
            <a:r>
              <a:rPr lang="en-US" altLang="ja-JP" dirty="0" smtClean="0"/>
              <a:t>SAS</a:t>
            </a:r>
            <a:r>
              <a:rPr lang="ja-JP" altLang="en-US" dirty="0" smtClean="0"/>
              <a:t>日時値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1960/1/1</a:t>
            </a:r>
            <a:r>
              <a:rPr lang="ja-JP" altLang="en-US" dirty="0"/>
              <a:t> </a:t>
            </a:r>
            <a:r>
              <a:rPr lang="en-US" altLang="ja-JP" dirty="0"/>
              <a:t>AM00:00:00</a:t>
            </a:r>
            <a:r>
              <a:rPr lang="ja-JP" altLang="en-US" dirty="0"/>
              <a:t>からの</a:t>
            </a:r>
            <a:r>
              <a:rPr lang="ja-JP" altLang="en-US" dirty="0" smtClean="0"/>
              <a:t>秒数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65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388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4.1 </a:t>
            </a:r>
            <a:r>
              <a:rPr lang="ja-JP" altLang="en-US" sz="1800" dirty="0"/>
              <a:t>データセットの詳細</a:t>
            </a:r>
            <a:r>
              <a:rPr lang="ja-JP" altLang="en-US" sz="1800" dirty="0" smtClean="0"/>
              <a:t>： 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dirty="0"/>
              <a:t>独自ライブラリ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データセットの永続化、複数ユーザで使用</a:t>
            </a:r>
            <a:endParaRPr lang="en-US" altLang="ja-JP" dirty="0" smtClean="0"/>
          </a:p>
          <a:p>
            <a:r>
              <a:rPr lang="ja-JP" altLang="en-US" dirty="0" smtClean="0"/>
              <a:t>作成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ツール→プロジェクトライブラリの割り当て</a:t>
            </a:r>
            <a:endParaRPr lang="en-US" altLang="ja-JP" dirty="0"/>
          </a:p>
          <a:p>
            <a:r>
              <a:rPr lang="ja-JP" altLang="en-US" dirty="0"/>
              <a:t>注意事項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プロセスフロー上の最初のタスクとする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66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417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4.1 </a:t>
            </a:r>
            <a:r>
              <a:rPr lang="ja-JP" altLang="en-US" sz="1800" dirty="0"/>
              <a:t>データセットの詳細</a:t>
            </a:r>
            <a:r>
              <a:rPr lang="ja-JP" altLang="en-US" sz="1800" dirty="0" smtClean="0"/>
              <a:t>： 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dirty="0" smtClean="0"/>
              <a:t>多言語対応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ツール→オプション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67</a:t>
            </a:fld>
            <a:endParaRPr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6513513" cy="678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3203848" y="5599732"/>
            <a:ext cx="3240360" cy="1069628"/>
          </a:xfrm>
          <a:prstGeom prst="roundRect">
            <a:avLst/>
          </a:prstGeom>
          <a:noFill/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0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4.2 </a:t>
            </a:r>
            <a:r>
              <a:rPr kumimoji="1" lang="ja-JP" altLang="en-US" dirty="0" smtClean="0"/>
              <a:t>データ読み込み・加工の応用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</a:t>
            </a:r>
            <a:endParaRPr kumimoji="1" lang="en-US" altLang="ja-JP" dirty="0" smtClean="0"/>
          </a:p>
          <a:p>
            <a:r>
              <a:rPr lang="ja-JP" altLang="en-US" dirty="0"/>
              <a:t>結合のため</a:t>
            </a:r>
            <a:r>
              <a:rPr lang="ja-JP" altLang="en-US" dirty="0" smtClean="0"/>
              <a:t>のデータ型変換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68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58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1800" dirty="0" smtClean="0"/>
              <a:t>1.1 SAS</a:t>
            </a:r>
            <a:r>
              <a:rPr kumimoji="1" lang="ja-JP" altLang="en-US" sz="1800" dirty="0" smtClean="0"/>
              <a:t>の特徴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ja-JP" altLang="en-US" dirty="0" smtClean="0"/>
              <a:t>一般的な分析の流れ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67508-B643-45EC-B0CD-C68E28D742F4}" type="slidenum">
              <a:rPr lang="ja-JP" altLang="en-US" smtClean="0"/>
              <a:pPr>
                <a:defRPr/>
              </a:pPr>
              <a:t>6</a:t>
            </a:fld>
            <a:endParaRPr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755576" y="1844824"/>
            <a:ext cx="7776864" cy="1161344"/>
            <a:chOff x="755576" y="1844824"/>
            <a:chExt cx="7776864" cy="1161344"/>
          </a:xfrm>
        </p:grpSpPr>
        <p:sp>
          <p:nvSpPr>
            <p:cNvPr id="7" name="角丸四角形 6"/>
            <p:cNvSpPr/>
            <p:nvPr/>
          </p:nvSpPr>
          <p:spPr>
            <a:xfrm>
              <a:off x="755576" y="1844824"/>
              <a:ext cx="1296144" cy="11521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ロー</a:t>
              </a:r>
              <a:endParaRPr kumimoji="1" lang="en-US" altLang="ja-JP" dirty="0" smtClean="0"/>
            </a:p>
            <a:p>
              <a:pPr algn="ctr"/>
              <a:r>
                <a:rPr kumimoji="1" lang="ja-JP" altLang="en-US" dirty="0" smtClean="0"/>
                <a:t>データ</a:t>
              </a:r>
              <a:endParaRPr kumimoji="1" lang="ja-JP" altLang="en-US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3995936" y="1844824"/>
              <a:ext cx="1296144" cy="11521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SAS</a:t>
              </a:r>
            </a:p>
            <a:p>
              <a:pPr algn="ctr"/>
              <a:r>
                <a:rPr kumimoji="1" lang="ja-JP" altLang="en-US" dirty="0" smtClean="0"/>
                <a:t>データセット</a:t>
              </a:r>
              <a:endParaRPr kumimoji="1" lang="ja-JP" altLang="en-US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7236296" y="1844824"/>
              <a:ext cx="1296144" cy="11521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レポート</a:t>
              </a:r>
              <a:endParaRPr kumimoji="1" lang="ja-JP" altLang="en-US" dirty="0"/>
            </a:p>
          </p:txBody>
        </p:sp>
        <p:sp>
          <p:nvSpPr>
            <p:cNvPr id="12" name="V 字形矢印 11"/>
            <p:cNvSpPr/>
            <p:nvPr/>
          </p:nvSpPr>
          <p:spPr>
            <a:xfrm>
              <a:off x="5364088" y="1926048"/>
              <a:ext cx="1800200" cy="108012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分析</a:t>
              </a:r>
              <a:endParaRPr kumimoji="1" lang="en-US" altLang="ja-JP" dirty="0" smtClean="0"/>
            </a:p>
            <a:p>
              <a:pPr algn="ctr"/>
              <a:r>
                <a:rPr kumimoji="1" lang="ja-JP" altLang="en-US" dirty="0" smtClean="0"/>
                <a:t>ﾚﾎﾟｰﾃｨﾝｸﾞ</a:t>
              </a:r>
              <a:endParaRPr kumimoji="1" lang="ja-JP" altLang="en-US" dirty="0"/>
            </a:p>
          </p:txBody>
        </p:sp>
        <p:sp>
          <p:nvSpPr>
            <p:cNvPr id="13" name="V 字形矢印 12"/>
            <p:cNvSpPr/>
            <p:nvPr/>
          </p:nvSpPr>
          <p:spPr>
            <a:xfrm>
              <a:off x="2123728" y="1916832"/>
              <a:ext cx="1800200" cy="108012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取込</a:t>
              </a:r>
              <a:endParaRPr lang="en-US" altLang="ja-JP" dirty="0"/>
            </a:p>
            <a:p>
              <a:pPr algn="ctr"/>
              <a:r>
                <a:rPr lang="ja-JP" altLang="en-US" dirty="0"/>
                <a:t>加工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21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4.2 </a:t>
            </a:r>
            <a:r>
              <a:rPr lang="ja-JP" altLang="en-US" sz="1800" dirty="0"/>
              <a:t>データ読み込み・加工の</a:t>
            </a:r>
            <a:r>
              <a:rPr lang="ja-JP" altLang="en-US" sz="1800" dirty="0" smtClean="0"/>
              <a:t>応用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kumimoji="1" lang="en-US" altLang="ja-JP" dirty="0" smtClean="0"/>
              <a:t>Excel </a:t>
            </a:r>
            <a:r>
              <a:rPr kumimoji="1" lang="en-US" altLang="ja-JP" dirty="0" err="1" smtClean="0"/>
              <a:t>libname</a:t>
            </a:r>
            <a:r>
              <a:rPr lang="en-US" altLang="ja-JP" dirty="0"/>
              <a:t> </a:t>
            </a:r>
            <a:r>
              <a:rPr lang="ja-JP" altLang="en-US" dirty="0" smtClean="0"/>
              <a:t>エンジン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69</a:t>
            </a:fld>
            <a:endParaRPr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6" y="4677167"/>
            <a:ext cx="46196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876" y="4677167"/>
            <a:ext cx="26670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37896"/>
              </p:ext>
            </p:extLst>
          </p:nvPr>
        </p:nvGraphicFramePr>
        <p:xfrm>
          <a:off x="539551" y="1700808"/>
          <a:ext cx="81043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442"/>
                <a:gridCol w="2701442"/>
                <a:gridCol w="270144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SAS</a:t>
                      </a:r>
                      <a:r>
                        <a:rPr kumimoji="1" lang="ja-JP" altLang="en-US" dirty="0" smtClean="0"/>
                        <a:t>用語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通常のライブラリ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Excel </a:t>
                      </a:r>
                      <a:r>
                        <a:rPr kumimoji="1" lang="en-US" altLang="ja-JP" dirty="0" err="1" smtClean="0"/>
                        <a:t>libname</a:t>
                      </a:r>
                      <a:r>
                        <a:rPr kumimoji="1" lang="ja-JP" altLang="en-US" dirty="0" smtClean="0"/>
                        <a:t>使用時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ライブラリ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フォルダ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Excel</a:t>
                      </a:r>
                      <a:r>
                        <a:rPr kumimoji="1" lang="ja-JP" altLang="en-US" dirty="0" smtClean="0"/>
                        <a:t>ファイル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データセット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データセットファイル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Excel</a:t>
                      </a:r>
                      <a:r>
                        <a:rPr kumimoji="1" lang="ja-JP" altLang="en-US" dirty="0" smtClean="0"/>
                        <a:t>シート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データセット名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ファイル名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S UI Gothic" panose="020B0600070205080204" pitchFamily="50" charset="-128"/>
                          <a:ea typeface="MS UI Gothic" panose="020B0600070205080204" pitchFamily="50" charset="-128"/>
                          <a:cs typeface="Courier New" panose="02070309020205020404" pitchFamily="49" charset="0"/>
                        </a:rPr>
                        <a:t>”シート名</a:t>
                      </a:r>
                      <a:r>
                        <a:rPr kumimoji="1" lang="en-US" altLang="ja-JP" dirty="0" smtClean="0">
                          <a:latin typeface="MS UI Gothic" panose="020B0600070205080204" pitchFamily="50" charset="-128"/>
                          <a:ea typeface="MS UI Gothic" panose="020B0600070205080204" pitchFamily="50" charset="-128"/>
                          <a:cs typeface="Courier New" panose="02070309020205020404" pitchFamily="49" charset="0"/>
                        </a:rPr>
                        <a:t>$</a:t>
                      </a:r>
                      <a:r>
                        <a:rPr kumimoji="1" lang="ja-JP" altLang="en-US" dirty="0" smtClean="0">
                          <a:latin typeface="MS UI Gothic" panose="020B0600070205080204" pitchFamily="50" charset="-128"/>
                          <a:ea typeface="MS UI Gothic" panose="020B0600070205080204" pitchFamily="50" charset="-128"/>
                          <a:cs typeface="Courier New" panose="02070309020205020404" pitchFamily="49" charset="0"/>
                        </a:rPr>
                        <a:t>”</a:t>
                      </a:r>
                      <a:r>
                        <a:rPr kumimoji="1" lang="en-US" altLang="ja-JP" dirty="0" smtClean="0">
                          <a:latin typeface="MS UI Gothic" panose="020B0600070205080204" pitchFamily="50" charset="-128"/>
                          <a:ea typeface="MS UI Gothic" panose="020B0600070205080204" pitchFamily="50" charset="-128"/>
                          <a:cs typeface="Courier New" panose="02070309020205020404" pitchFamily="49" charset="0"/>
                        </a:rPr>
                        <a:t>n</a:t>
                      </a:r>
                      <a:endParaRPr kumimoji="1" lang="ja-JP" altLang="en-US" dirty="0">
                        <a:latin typeface="MS UI Gothic" panose="020B0600070205080204" pitchFamily="50" charset="-128"/>
                        <a:ea typeface="MS UI Gothic" panose="020B0600070205080204" pitchFamily="50" charset="-128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6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4.2 </a:t>
            </a:r>
            <a:r>
              <a:rPr lang="ja-JP" altLang="en-US" sz="1800" dirty="0"/>
              <a:t>データ読み込み・加工の</a:t>
            </a:r>
            <a:r>
              <a:rPr lang="ja-JP" altLang="en-US" sz="1800" dirty="0" smtClean="0"/>
              <a:t>応用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kumimoji="1" lang="en-US" altLang="ja-JP" dirty="0" smtClean="0"/>
              <a:t>Excel </a:t>
            </a:r>
            <a:r>
              <a:rPr kumimoji="1" lang="en-US" altLang="ja-JP" dirty="0" err="1" smtClean="0"/>
              <a:t>libname</a:t>
            </a:r>
            <a:r>
              <a:rPr lang="en-US" altLang="ja-JP" dirty="0"/>
              <a:t> </a:t>
            </a:r>
            <a:r>
              <a:rPr lang="ja-JP" altLang="en-US" dirty="0" smtClean="0"/>
              <a:t>エンジン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設定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70</a:t>
            </a:fld>
            <a:endParaRPr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6" y="4677167"/>
            <a:ext cx="46196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876" y="4677167"/>
            <a:ext cx="26670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472" y="1628800"/>
            <a:ext cx="5715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2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4.2 </a:t>
            </a:r>
            <a:r>
              <a:rPr lang="ja-JP" altLang="en-US" sz="1800" dirty="0"/>
              <a:t>データ読み込み・加工の</a:t>
            </a:r>
            <a:r>
              <a:rPr lang="ja-JP" altLang="en-US" sz="1800" dirty="0" smtClean="0"/>
              <a:t>応用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kumimoji="1" lang="en-US" altLang="ja-JP" dirty="0" smtClean="0"/>
              <a:t>Excel </a:t>
            </a:r>
            <a:r>
              <a:rPr kumimoji="1" lang="en-US" altLang="ja-JP" dirty="0" err="1" smtClean="0"/>
              <a:t>libname</a:t>
            </a:r>
            <a:r>
              <a:rPr lang="en-US" altLang="ja-JP" dirty="0"/>
              <a:t> </a:t>
            </a:r>
            <a:r>
              <a:rPr lang="ja-JP" altLang="en-US" dirty="0" smtClean="0"/>
              <a:t>エンジン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注意事項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Excel</a:t>
            </a:r>
            <a:r>
              <a:rPr lang="ja-JP" altLang="en-US" dirty="0" smtClean="0"/>
              <a:t>エンジン使用中はロックがかかる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からのアクセス時のメッセージ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 smtClean="0"/>
              <a:t>→ </a:t>
            </a:r>
            <a:r>
              <a:rPr lang="ja-JP" altLang="en-US" dirty="0" smtClean="0"/>
              <a:t>使用後はプロジェクトを閉じるか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割り当て解除を行う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71</a:t>
            </a:fld>
            <a:endParaRPr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56992"/>
            <a:ext cx="46196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509120"/>
            <a:ext cx="26670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1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4.2 </a:t>
            </a:r>
            <a:r>
              <a:rPr lang="ja-JP" altLang="en-US" sz="1800" dirty="0"/>
              <a:t>データ読み込み・加工の応用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文字関数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SUBSTR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LENGTH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KLENGTH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CAT</a:t>
            </a:r>
            <a:endParaRPr kumimoji="1" lang="en-US" altLang="ja-JP" dirty="0" smtClean="0"/>
          </a:p>
          <a:p>
            <a:r>
              <a:rPr lang="ja-JP" altLang="en-US" dirty="0"/>
              <a:t>数値</a:t>
            </a:r>
            <a:r>
              <a:rPr lang="ja-JP" altLang="en-US" dirty="0" smtClean="0"/>
              <a:t>関数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ROUND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INT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MEAN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SUM</a:t>
            </a:r>
          </a:p>
          <a:p>
            <a:r>
              <a:rPr kumimoji="1" lang="ja-JP" altLang="en-US" dirty="0" smtClean="0"/>
              <a:t>日付関数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TODAY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YEAR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MONTH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DAY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MDY</a:t>
            </a:r>
          </a:p>
          <a:p>
            <a:r>
              <a:rPr lang="ja-JP" altLang="en-US" dirty="0" smtClean="0"/>
              <a:t>データ型変換関数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PUT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INPU</a:t>
            </a:r>
            <a:r>
              <a:rPr lang="en-US" altLang="ja-JP" dirty="0"/>
              <a:t>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72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35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4.2 </a:t>
            </a:r>
            <a:r>
              <a:rPr lang="ja-JP" altLang="en-US" sz="1800" dirty="0"/>
              <a:t>データ読み込み・加工の応用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kumimoji="1" lang="ja-JP" altLang="en-US" dirty="0" smtClean="0"/>
              <a:t>データの結合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73</a:t>
            </a:fld>
            <a:endParaRPr lang="ja-JP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4253081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1988840"/>
            <a:ext cx="4274023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爆発 1 3"/>
          <p:cNvSpPr/>
          <p:nvPr/>
        </p:nvSpPr>
        <p:spPr>
          <a:xfrm>
            <a:off x="1763688" y="4005064"/>
            <a:ext cx="5688632" cy="2808312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データ型が異なる</a:t>
            </a:r>
            <a:r>
              <a:rPr lang="ja-JP" altLang="en-US" dirty="0" smtClean="0"/>
              <a:t>項目</a:t>
            </a:r>
            <a:r>
              <a:rPr lang="ja-JP" altLang="en-US" dirty="0"/>
              <a:t>で</a:t>
            </a:r>
            <a:r>
              <a:rPr lang="ja-JP" altLang="en-US" dirty="0" smtClean="0"/>
              <a:t>は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テーブル結合できない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95536" y="1772816"/>
            <a:ext cx="1296144" cy="2016224"/>
          </a:xfrm>
          <a:prstGeom prst="roundRect">
            <a:avLst/>
          </a:prstGeom>
          <a:noFill/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860032" y="1772816"/>
            <a:ext cx="1368152" cy="2016224"/>
          </a:xfrm>
          <a:prstGeom prst="roundRect">
            <a:avLst/>
          </a:prstGeom>
          <a:noFill/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9147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4.2 </a:t>
            </a:r>
            <a:r>
              <a:rPr lang="ja-JP" altLang="en-US" sz="1800" dirty="0"/>
              <a:t>データ読み込み・加工の</a:t>
            </a:r>
            <a:r>
              <a:rPr lang="ja-JP" altLang="en-US" sz="1800" dirty="0" smtClean="0"/>
              <a:t>応用：データの結合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データ型を数値型に統一する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74</a:t>
            </a:fld>
            <a:endParaRPr lang="ja-JP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30575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16832"/>
            <a:ext cx="30480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カギ線コネクタ 8"/>
          <p:cNvCxnSpPr>
            <a:stCxn id="5123" idx="0"/>
          </p:cNvCxnSpPr>
          <p:nvPr/>
        </p:nvCxnSpPr>
        <p:spPr>
          <a:xfrm rot="16200000" flipH="1">
            <a:off x="2426400" y="3116589"/>
            <a:ext cx="1781710" cy="2443511"/>
          </a:xfrm>
          <a:prstGeom prst="bentConnector4">
            <a:avLst>
              <a:gd name="adj1" fmla="val 77775"/>
              <a:gd name="adj2" fmla="val 9920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カギ線コネクタ 9"/>
          <p:cNvCxnSpPr>
            <a:stCxn id="5124" idx="2"/>
          </p:cNvCxnSpPr>
          <p:nvPr/>
        </p:nvCxnSpPr>
        <p:spPr>
          <a:xfrm rot="5400000">
            <a:off x="4467897" y="3169049"/>
            <a:ext cx="2131268" cy="1989035"/>
          </a:xfrm>
          <a:prstGeom prst="bentConnector3">
            <a:avLst>
              <a:gd name="adj1" fmla="val 81781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447489"/>
            <a:ext cx="30480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5229200"/>
            <a:ext cx="49530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下矢印 7"/>
          <p:cNvSpPr/>
          <p:nvPr/>
        </p:nvSpPr>
        <p:spPr>
          <a:xfrm>
            <a:off x="323528" y="2708920"/>
            <a:ext cx="1874590" cy="79208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データ型変換</a:t>
            </a:r>
            <a:endParaRPr kumimoji="1" lang="ja-JP" altLang="en-US" dirty="0"/>
          </a:p>
        </p:txBody>
      </p:sp>
      <p:sp>
        <p:nvSpPr>
          <p:cNvPr id="18" name="角丸四角形吹き出し 17"/>
          <p:cNvSpPr/>
          <p:nvPr/>
        </p:nvSpPr>
        <p:spPr>
          <a:xfrm>
            <a:off x="2771800" y="2963977"/>
            <a:ext cx="2808312" cy="1041087"/>
          </a:xfrm>
          <a:prstGeom prst="wedgeRoundRectCallout">
            <a:avLst>
              <a:gd name="adj1" fmla="val -68669"/>
              <a:gd name="adj2" fmla="val -3292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INPUT</a:t>
            </a:r>
            <a:r>
              <a:rPr kumimoji="1" lang="ja-JP" altLang="en-US" dirty="0" smtClean="0"/>
              <a:t>関数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INPUT</a:t>
            </a:r>
            <a:r>
              <a:rPr lang="ja-JP" altLang="en-US" dirty="0" smtClean="0"/>
              <a:t>（文字</a:t>
            </a:r>
            <a:r>
              <a:rPr lang="en-US" altLang="ja-JP" dirty="0" smtClean="0"/>
              <a:t>, </a:t>
            </a:r>
            <a:r>
              <a:rPr lang="ja-JP" altLang="en-US" dirty="0" smtClean="0"/>
              <a:t>入力形式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04770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4.2 </a:t>
            </a:r>
            <a:r>
              <a:rPr lang="ja-JP" altLang="en-US" sz="1800" dirty="0"/>
              <a:t>データ読み込み・加工の</a:t>
            </a:r>
            <a:r>
              <a:rPr lang="ja-JP" altLang="en-US" sz="1800" dirty="0" smtClean="0"/>
              <a:t>応用：データの結合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データ型を文字型に統一する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75</a:t>
            </a:fld>
            <a:endParaRPr lang="ja-JP" altLang="en-US"/>
          </a:p>
        </p:txBody>
      </p:sp>
      <p:grpSp>
        <p:nvGrpSpPr>
          <p:cNvPr id="19" name="グループ化 18"/>
          <p:cNvGrpSpPr/>
          <p:nvPr/>
        </p:nvGrpSpPr>
        <p:grpSpPr>
          <a:xfrm>
            <a:off x="539552" y="1891126"/>
            <a:ext cx="7522021" cy="4528699"/>
            <a:chOff x="539552" y="1891126"/>
            <a:chExt cx="7522021" cy="4528699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916832"/>
              <a:ext cx="3048000" cy="118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314" y="1891126"/>
              <a:ext cx="3048000" cy="118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916832"/>
              <a:ext cx="3057525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3501008"/>
              <a:ext cx="3057525" cy="118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747" y="5229200"/>
              <a:ext cx="4962525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下矢印 3"/>
            <p:cNvSpPr/>
            <p:nvPr/>
          </p:nvSpPr>
          <p:spPr>
            <a:xfrm>
              <a:off x="4785642" y="2708920"/>
              <a:ext cx="1874590" cy="79208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データ型変換</a:t>
              </a:r>
              <a:endParaRPr kumimoji="1" lang="ja-JP" altLang="en-US" dirty="0"/>
            </a:p>
          </p:txBody>
        </p:sp>
        <p:cxnSp>
          <p:nvCxnSpPr>
            <p:cNvPr id="7" name="カギ線コネクタ 6"/>
            <p:cNvCxnSpPr>
              <a:stCxn id="5123" idx="2"/>
              <a:endCxn id="10" idx="0"/>
            </p:cNvCxnSpPr>
            <p:nvPr/>
          </p:nvCxnSpPr>
          <p:spPr>
            <a:xfrm rot="16200000" flipH="1">
              <a:off x="2225175" y="2915365"/>
              <a:ext cx="2156974" cy="2470696"/>
            </a:xfrm>
            <a:prstGeom prst="bentConnector3">
              <a:avLst>
                <a:gd name="adj1" fmla="val 84372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カギ線コネクタ 11"/>
            <p:cNvCxnSpPr>
              <a:stCxn id="9" idx="2"/>
              <a:endCxn id="10" idx="0"/>
            </p:cNvCxnSpPr>
            <p:nvPr/>
          </p:nvCxnSpPr>
          <p:spPr>
            <a:xfrm rot="5400000">
              <a:off x="5262365" y="3958754"/>
              <a:ext cx="547092" cy="1993801"/>
            </a:xfrm>
            <a:prstGeom prst="bentConnector3">
              <a:avLst>
                <a:gd name="adj1" fmla="val 36449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角丸四角形吹き出し 12"/>
          <p:cNvSpPr/>
          <p:nvPr/>
        </p:nvSpPr>
        <p:spPr>
          <a:xfrm>
            <a:off x="2483768" y="3470740"/>
            <a:ext cx="2808312" cy="1041087"/>
          </a:xfrm>
          <a:prstGeom prst="wedgeRoundRectCallout">
            <a:avLst>
              <a:gd name="adj1" fmla="val 45494"/>
              <a:gd name="adj2" fmla="val -7521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PUT</a:t>
            </a:r>
            <a:r>
              <a:rPr kumimoji="1" lang="ja-JP" altLang="en-US" dirty="0" smtClean="0"/>
              <a:t>関数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PUT</a:t>
            </a:r>
            <a:r>
              <a:rPr lang="ja-JP" altLang="en-US" dirty="0" smtClean="0"/>
              <a:t>（文字</a:t>
            </a:r>
            <a:r>
              <a:rPr lang="en-US" altLang="ja-JP" dirty="0" smtClean="0"/>
              <a:t>, </a:t>
            </a:r>
            <a:r>
              <a:rPr lang="ja-JP" altLang="en-US" dirty="0"/>
              <a:t>出力</a:t>
            </a:r>
            <a:r>
              <a:rPr lang="ja-JP" altLang="en-US" dirty="0" smtClean="0"/>
              <a:t>形式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02321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4.2 </a:t>
            </a:r>
            <a:r>
              <a:rPr lang="ja-JP" altLang="en-US" sz="1800" dirty="0"/>
              <a:t>データ読み込み・加工の応用：データ</a:t>
            </a:r>
            <a:r>
              <a:rPr lang="ja-JP" altLang="en-US" sz="1800" dirty="0" smtClean="0"/>
              <a:t>の縦結合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kumimoji="1" lang="ja-JP" altLang="en-US" dirty="0" smtClean="0"/>
              <a:t>データの縦結合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76</a:t>
            </a:fld>
            <a:endParaRPr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611560" y="2276872"/>
            <a:ext cx="8088560" cy="1801082"/>
            <a:chOff x="611560" y="2320546"/>
            <a:chExt cx="8088560" cy="180108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320546"/>
              <a:ext cx="3057525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322" y="3426303"/>
              <a:ext cx="3048000" cy="69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2592865"/>
              <a:ext cx="3048000" cy="118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カギ線コネクタ 7"/>
            <p:cNvCxnSpPr>
              <a:stCxn id="2050" idx="3"/>
              <a:endCxn id="2052" idx="1"/>
            </p:cNvCxnSpPr>
            <p:nvPr/>
          </p:nvCxnSpPr>
          <p:spPr>
            <a:xfrm>
              <a:off x="3669085" y="2672971"/>
              <a:ext cx="1983035" cy="51044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カギ線コネクタ 11"/>
            <p:cNvCxnSpPr>
              <a:stCxn id="2051" idx="3"/>
              <a:endCxn id="2052" idx="1"/>
            </p:cNvCxnSpPr>
            <p:nvPr/>
          </p:nvCxnSpPr>
          <p:spPr>
            <a:xfrm flipV="1">
              <a:off x="3664322" y="3183415"/>
              <a:ext cx="1987798" cy="59055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68198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4.2 </a:t>
            </a:r>
            <a:r>
              <a:rPr lang="ja-JP" altLang="en-US" sz="1800" dirty="0"/>
              <a:t>データ読み込み・加工の応用</a:t>
            </a:r>
            <a:r>
              <a:rPr lang="ja-JP" altLang="en-US" sz="1800" dirty="0" smtClean="0"/>
              <a:t>：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kumimoji="1" lang="ja-JP" altLang="en-US" dirty="0" smtClean="0"/>
              <a:t>データのカテゴリ化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77</a:t>
            </a:fld>
            <a:endParaRPr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1588021" y="1818903"/>
            <a:ext cx="6483846" cy="4490417"/>
            <a:chOff x="1588021" y="1818903"/>
            <a:chExt cx="6483846" cy="4490417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021" y="3366095"/>
              <a:ext cx="2047875" cy="294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3284984"/>
              <a:ext cx="3571875" cy="193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1818903"/>
              <a:ext cx="2657475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1907704" y="2924944"/>
              <a:ext cx="1418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カテゴリ化前</a:t>
              </a:r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601294" y="2915652"/>
              <a:ext cx="1418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カテゴリ化後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20723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4.2 </a:t>
            </a:r>
            <a:r>
              <a:rPr lang="ja-JP" altLang="en-US" sz="1800" dirty="0"/>
              <a:t>データ読み込み・加工の応用</a:t>
            </a:r>
            <a:r>
              <a:rPr lang="ja-JP" altLang="en-US" sz="1800" dirty="0" smtClean="0"/>
              <a:t>：データのカテゴリ化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kumimoji="1" lang="ja-JP" altLang="en-US" dirty="0" smtClean="0"/>
              <a:t>カテゴリ化の実現方法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テーブルの</a:t>
            </a:r>
            <a:r>
              <a:rPr kumimoji="1" lang="ja-JP" altLang="en-US" dirty="0" smtClean="0"/>
              <a:t>結合</a:t>
            </a:r>
            <a:endParaRPr kumimoji="1" lang="en-US" altLang="ja-JP" dirty="0" smtClean="0"/>
          </a:p>
          <a:p>
            <a:r>
              <a:rPr lang="ja-JP" altLang="en-US" dirty="0" smtClean="0"/>
              <a:t>計算列（再コード化）</a:t>
            </a:r>
            <a:endParaRPr lang="en-US" altLang="ja-JP" dirty="0" smtClean="0"/>
          </a:p>
          <a:p>
            <a:r>
              <a:rPr kumimoji="1" lang="ja-JP" altLang="en-US" dirty="0"/>
              <a:t>出力</a:t>
            </a:r>
            <a:r>
              <a:rPr kumimoji="1" lang="ja-JP" altLang="en-US" dirty="0" smtClean="0"/>
              <a:t>形式の作成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78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772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</a:t>
            </a:r>
            <a:r>
              <a:rPr kumimoji="1" lang="ja-JP" altLang="en-US" dirty="0" smtClean="0"/>
              <a:t>使用可能なツール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プログラミングツール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SAS</a:t>
            </a:r>
            <a:r>
              <a:rPr kumimoji="1" lang="ja-JP" altLang="en-US" dirty="0" smtClean="0"/>
              <a:t>プログラミング環境</a:t>
            </a:r>
            <a:endParaRPr kumimoji="1" lang="en-US" altLang="ja-JP" dirty="0" smtClean="0"/>
          </a:p>
          <a:p>
            <a:r>
              <a:rPr kumimoji="1" lang="ja-JP" altLang="en-US" dirty="0" smtClean="0"/>
              <a:t>ポイント・アンド・クリックツール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SAS Enterprise Guide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795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4.2 </a:t>
            </a:r>
            <a:r>
              <a:rPr lang="ja-JP" altLang="en-US" sz="1800" dirty="0"/>
              <a:t>データ読み込み・加工の応用</a:t>
            </a:r>
            <a:r>
              <a:rPr lang="ja-JP" altLang="en-US" sz="1800" dirty="0" smtClean="0"/>
              <a:t>：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kumimoji="1" lang="ja-JP" altLang="en-US" dirty="0" smtClean="0"/>
              <a:t>列の分割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79</a:t>
            </a:fld>
            <a:endParaRPr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179512" y="2276872"/>
            <a:ext cx="8664624" cy="1838325"/>
            <a:chOff x="179512" y="2276872"/>
            <a:chExt cx="8664624" cy="183832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2276872"/>
              <a:ext cx="4057650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2564904"/>
              <a:ext cx="3048000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右矢印 3"/>
            <p:cNvSpPr/>
            <p:nvPr/>
          </p:nvSpPr>
          <p:spPr>
            <a:xfrm>
              <a:off x="4237162" y="2780928"/>
              <a:ext cx="1558974" cy="115212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10</a:t>
              </a:r>
              <a:r>
                <a:rPr kumimoji="1" lang="ja-JP" altLang="en-US" dirty="0" smtClean="0"/>
                <a:t>行→</a:t>
              </a:r>
              <a:r>
                <a:rPr kumimoji="1" lang="en-US" altLang="ja-JP" dirty="0" smtClean="0"/>
                <a:t>5</a:t>
              </a:r>
              <a:r>
                <a:rPr kumimoji="1" lang="ja-JP" altLang="en-US" dirty="0" smtClean="0"/>
                <a:t>行</a:t>
              </a:r>
              <a:endParaRPr kumimoji="1" lang="ja-JP" altLang="en-US" dirty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395536" y="3356992"/>
              <a:ext cx="3841626" cy="523975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5940152" y="2708920"/>
              <a:ext cx="2903984" cy="261987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03059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4.2 </a:t>
            </a:r>
            <a:r>
              <a:rPr lang="ja-JP" altLang="en-US" sz="1800" dirty="0"/>
              <a:t>データ読み込み・加工の応用：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kumimoji="1" lang="ja-JP" altLang="en-US" dirty="0" smtClean="0"/>
              <a:t>列の積み上げ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80</a:t>
            </a:fld>
            <a:endParaRPr lang="ja-JP" altLang="en-US"/>
          </a:p>
        </p:txBody>
      </p:sp>
      <p:grpSp>
        <p:nvGrpSpPr>
          <p:cNvPr id="35" name="グループ化 34"/>
          <p:cNvGrpSpPr/>
          <p:nvPr/>
        </p:nvGrpSpPr>
        <p:grpSpPr>
          <a:xfrm>
            <a:off x="460405" y="1844824"/>
            <a:ext cx="8199858" cy="3600400"/>
            <a:chOff x="460405" y="1844824"/>
            <a:chExt cx="8199858" cy="3600400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2613" y="3173137"/>
              <a:ext cx="4057650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05" y="2132856"/>
              <a:ext cx="3048000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角丸四角形 37"/>
            <p:cNvSpPr/>
            <p:nvPr/>
          </p:nvSpPr>
          <p:spPr>
            <a:xfrm>
              <a:off x="460405" y="1988840"/>
              <a:ext cx="3175491" cy="432048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角丸四角形 38"/>
            <p:cNvSpPr/>
            <p:nvPr/>
          </p:nvSpPr>
          <p:spPr>
            <a:xfrm>
              <a:off x="5724129" y="2957112"/>
              <a:ext cx="1008111" cy="2200079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カギ線コネクタ 39"/>
            <p:cNvCxnSpPr/>
            <p:nvPr/>
          </p:nvCxnSpPr>
          <p:spPr>
            <a:xfrm>
              <a:off x="3635896" y="2388720"/>
              <a:ext cx="2592289" cy="75224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3997373" y="2339588"/>
              <a:ext cx="1726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列名→データ値</a:t>
              </a:r>
              <a:endParaRPr kumimoji="1" lang="ja-JP" altLang="en-US" dirty="0"/>
            </a:p>
          </p:txBody>
        </p:sp>
        <p:sp>
          <p:nvSpPr>
            <p:cNvPr id="42" name="角丸四角形 41"/>
            <p:cNvSpPr/>
            <p:nvPr/>
          </p:nvSpPr>
          <p:spPr>
            <a:xfrm>
              <a:off x="6732241" y="2957113"/>
              <a:ext cx="1008111" cy="2200079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3" name="カギ線コネクタ 42"/>
            <p:cNvCxnSpPr>
              <a:stCxn id="38" idx="3"/>
              <a:endCxn id="42" idx="0"/>
            </p:cNvCxnSpPr>
            <p:nvPr/>
          </p:nvCxnSpPr>
          <p:spPr>
            <a:xfrm>
              <a:off x="3635896" y="2204864"/>
              <a:ext cx="3600401" cy="75224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テキスト ボックス 43"/>
            <p:cNvSpPr txBox="1"/>
            <p:nvPr/>
          </p:nvSpPr>
          <p:spPr>
            <a:xfrm>
              <a:off x="3995936" y="1844824"/>
              <a:ext cx="2361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列のラベル→データ値</a:t>
              </a:r>
              <a:endParaRPr kumimoji="1" lang="ja-JP" altLang="en-US" dirty="0"/>
            </a:p>
          </p:txBody>
        </p:sp>
        <p:sp>
          <p:nvSpPr>
            <p:cNvPr id="45" name="角丸四角形 44"/>
            <p:cNvSpPr/>
            <p:nvPr/>
          </p:nvSpPr>
          <p:spPr>
            <a:xfrm>
              <a:off x="1619672" y="2348880"/>
              <a:ext cx="1888733" cy="803151"/>
            </a:xfrm>
            <a:prstGeom prst="roundRect">
              <a:avLst/>
            </a:prstGeom>
            <a:noFill/>
            <a:ln w="50800">
              <a:solidFill>
                <a:srgbClr val="FFFF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角丸四角形 45"/>
            <p:cNvSpPr/>
            <p:nvPr/>
          </p:nvSpPr>
          <p:spPr>
            <a:xfrm>
              <a:off x="7812360" y="3309608"/>
              <a:ext cx="847903" cy="1847584"/>
            </a:xfrm>
            <a:prstGeom prst="roundRect">
              <a:avLst/>
            </a:prstGeom>
            <a:noFill/>
            <a:ln w="50800">
              <a:solidFill>
                <a:srgbClr val="FFFF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カギ線コネクタ 46"/>
            <p:cNvCxnSpPr>
              <a:stCxn id="45" idx="2"/>
              <a:endCxn id="46" idx="2"/>
            </p:cNvCxnSpPr>
            <p:nvPr/>
          </p:nvCxnSpPr>
          <p:spPr>
            <a:xfrm rot="16200000" flipH="1">
              <a:off x="4397595" y="1318474"/>
              <a:ext cx="2005161" cy="5672273"/>
            </a:xfrm>
            <a:prstGeom prst="bentConnector3">
              <a:avLst>
                <a:gd name="adj1" fmla="val 128656"/>
              </a:avLst>
            </a:prstGeom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角丸四角形 47"/>
            <p:cNvSpPr/>
            <p:nvPr/>
          </p:nvSpPr>
          <p:spPr>
            <a:xfrm>
              <a:off x="539553" y="2355626"/>
              <a:ext cx="944366" cy="803151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角丸四角形 48"/>
            <p:cNvSpPr/>
            <p:nvPr/>
          </p:nvSpPr>
          <p:spPr>
            <a:xfrm>
              <a:off x="4779762" y="3345929"/>
              <a:ext cx="944366" cy="181126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カギ線コネクタ 49"/>
            <p:cNvCxnSpPr>
              <a:stCxn id="48" idx="2"/>
              <a:endCxn id="49" idx="2"/>
            </p:cNvCxnSpPr>
            <p:nvPr/>
          </p:nvCxnSpPr>
          <p:spPr>
            <a:xfrm rot="16200000" flipH="1">
              <a:off x="2132633" y="2037879"/>
              <a:ext cx="1998414" cy="4240209"/>
            </a:xfrm>
            <a:prstGeom prst="bentConnector3">
              <a:avLst>
                <a:gd name="adj1" fmla="val 116386"/>
              </a:avLst>
            </a:prstGeom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1509739" y="5075892"/>
              <a:ext cx="2270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r>
                <a:rPr kumimoji="1" lang="ja-JP" altLang="en-US" dirty="0" smtClean="0"/>
                <a:t>行→</a:t>
              </a:r>
              <a:r>
                <a:rPr kumimoji="1" lang="en-US" altLang="ja-JP" dirty="0" smtClean="0"/>
                <a:t>2</a:t>
              </a:r>
              <a:r>
                <a:rPr kumimoji="1" lang="ja-JP" altLang="en-US" dirty="0" smtClean="0"/>
                <a:t>行に積み上げ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44232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4.2 </a:t>
            </a:r>
            <a:r>
              <a:rPr lang="ja-JP" altLang="en-US" sz="1800" dirty="0"/>
              <a:t>データ読み込み・加工の応用：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kumimoji="1" lang="ja-JP" altLang="en-US" dirty="0" smtClean="0"/>
              <a:t>インターネット上のデータの取得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841179"/>
          </a:xfrm>
        </p:spPr>
        <p:txBody>
          <a:bodyPr/>
          <a:lstStyle/>
          <a:p>
            <a:r>
              <a:rPr kumimoji="1" lang="en-US" altLang="ja-JP" dirty="0" smtClean="0"/>
              <a:t>HTTP</a:t>
            </a:r>
            <a:r>
              <a:rPr kumimoji="1" lang="ja-JP" altLang="en-US" dirty="0" smtClean="0"/>
              <a:t>アクセス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HTML</a:t>
            </a:r>
            <a:r>
              <a:rPr lang="ja-JP" altLang="en-US" dirty="0" smtClean="0"/>
              <a:t>の解析</a:t>
            </a:r>
            <a:endParaRPr kumimoji="1" lang="en-US" altLang="ja-JP" dirty="0" smtClean="0"/>
          </a:p>
          <a:p>
            <a:r>
              <a:rPr lang="en-US" altLang="ja-JP" dirty="0" smtClean="0"/>
              <a:t>API</a:t>
            </a:r>
            <a:r>
              <a:rPr lang="ja-JP" altLang="en-US" dirty="0" smtClean="0"/>
              <a:t>が公開されているか？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XML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の解析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67508-B643-45EC-B0CD-C68E28D742F4}" type="slidenum">
              <a:rPr lang="ja-JP" altLang="en-US" smtClean="0"/>
              <a:pPr>
                <a:defRPr/>
              </a:pPr>
              <a:t>81</a:t>
            </a:fld>
            <a:endParaRPr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755576" y="1844824"/>
            <a:ext cx="7776864" cy="1161344"/>
            <a:chOff x="755576" y="1844824"/>
            <a:chExt cx="7776864" cy="1161344"/>
          </a:xfrm>
        </p:grpSpPr>
        <p:sp>
          <p:nvSpPr>
            <p:cNvPr id="7" name="角丸四角形 6"/>
            <p:cNvSpPr/>
            <p:nvPr/>
          </p:nvSpPr>
          <p:spPr>
            <a:xfrm>
              <a:off x="755576" y="1844824"/>
              <a:ext cx="1296144" cy="11521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インターネット上のデータ</a:t>
              </a:r>
              <a:endParaRPr kumimoji="1" lang="ja-JP" altLang="en-US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3995936" y="1844824"/>
              <a:ext cx="1296144" cy="11521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SAS</a:t>
              </a:r>
            </a:p>
            <a:p>
              <a:pPr algn="ctr"/>
              <a:r>
                <a:rPr kumimoji="1" lang="ja-JP" altLang="en-US" dirty="0" smtClean="0"/>
                <a:t>データセット</a:t>
              </a:r>
              <a:endParaRPr kumimoji="1" lang="ja-JP" altLang="en-US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7236296" y="1844824"/>
              <a:ext cx="1296144" cy="11521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レポート</a:t>
              </a:r>
              <a:endParaRPr kumimoji="1" lang="ja-JP" altLang="en-US" dirty="0"/>
            </a:p>
          </p:txBody>
        </p:sp>
        <p:sp>
          <p:nvSpPr>
            <p:cNvPr id="12" name="V 字形矢印 11"/>
            <p:cNvSpPr/>
            <p:nvPr/>
          </p:nvSpPr>
          <p:spPr>
            <a:xfrm>
              <a:off x="5364088" y="1926048"/>
              <a:ext cx="1800200" cy="108012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分析</a:t>
              </a:r>
              <a:endParaRPr kumimoji="1" lang="en-US" altLang="ja-JP" dirty="0" smtClean="0"/>
            </a:p>
            <a:p>
              <a:pPr algn="ctr"/>
              <a:r>
                <a:rPr kumimoji="1" lang="ja-JP" altLang="en-US" dirty="0" smtClean="0"/>
                <a:t>ﾚﾎﾟｰﾃｨﾝｸﾞ</a:t>
              </a:r>
              <a:endParaRPr kumimoji="1" lang="ja-JP" altLang="en-US" dirty="0"/>
            </a:p>
          </p:txBody>
        </p:sp>
        <p:sp>
          <p:nvSpPr>
            <p:cNvPr id="13" name="V 字形矢印 12"/>
            <p:cNvSpPr/>
            <p:nvPr/>
          </p:nvSpPr>
          <p:spPr>
            <a:xfrm>
              <a:off x="2123728" y="1916832"/>
              <a:ext cx="1800200" cy="108012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取込</a:t>
              </a:r>
              <a:endParaRPr lang="en-US" altLang="ja-JP" dirty="0"/>
            </a:p>
            <a:p>
              <a:pPr algn="ctr"/>
              <a:r>
                <a:rPr lang="ja-JP" altLang="en-US" dirty="0"/>
                <a:t>加工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24768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4.2 </a:t>
            </a:r>
            <a:r>
              <a:rPr lang="ja-JP" altLang="en-US" sz="1800" dirty="0"/>
              <a:t>データ読み込み・加工の応用</a:t>
            </a:r>
            <a:r>
              <a:rPr lang="ja-JP" altLang="en-US" sz="1800" dirty="0" smtClean="0"/>
              <a:t>：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kumimoji="1" lang="ja-JP" altLang="en-US" dirty="0" smtClean="0"/>
              <a:t>インポートタスクの応用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82</a:t>
            </a:fld>
            <a:endParaRPr lang="ja-JP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0731"/>
            <a:ext cx="7920880" cy="476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1751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4.2 </a:t>
            </a:r>
            <a:r>
              <a:rPr lang="ja-JP" altLang="en-US" sz="1800" dirty="0"/>
              <a:t>データ読み込み・加工の応用：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kumimoji="1" lang="ja-JP" altLang="en-US" dirty="0" smtClean="0"/>
              <a:t>インポートタスクの応用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DATAFILE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="Excel</a:t>
            </a:r>
            <a:r>
              <a:rPr lang="ja-JP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ファイル名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OUT=WORK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ja-JP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データセット名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'n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REPLACE</a:t>
            </a:r>
          </a:p>
          <a:p>
            <a:pPr marL="0" indent="0">
              <a:buNone/>
            </a:pP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DBMS=EXCEL;</a:t>
            </a:r>
          </a:p>
          <a:p>
            <a:pPr marL="0" indent="0">
              <a:buNone/>
            </a:pP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RANGE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ja-JP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シート名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ja-JP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シートの範囲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GETNAMES=YES;</a:t>
            </a:r>
          </a:p>
          <a:p>
            <a:pPr marL="0" indent="0">
              <a:buNone/>
            </a:pP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USEDATE = NO;</a:t>
            </a:r>
          </a:p>
          <a:p>
            <a:pPr marL="0" indent="0">
              <a:buNone/>
            </a:pP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SCANTIME = NO;</a:t>
            </a:r>
          </a:p>
          <a:p>
            <a:pPr marL="0" indent="0">
              <a:buNone/>
            </a:pPr>
            <a:r>
              <a:rPr lang="en-US" altLang="ja-JP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kumimoji="1" lang="ja-JP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83</a:t>
            </a:fld>
            <a:endParaRPr lang="ja-JP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40" y="5373216"/>
            <a:ext cx="56102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2522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4.2 </a:t>
            </a:r>
            <a:r>
              <a:rPr lang="ja-JP" altLang="en-US" sz="1800" dirty="0"/>
              <a:t>データ読み込み・加工の応用：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kumimoji="1" lang="ja-JP" altLang="en-US" dirty="0" smtClean="0"/>
              <a:t>プログラムとタスク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84</a:t>
            </a:fld>
            <a:endParaRPr lang="ja-JP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1355"/>
            <a:ext cx="7856537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79512" y="6237312"/>
            <a:ext cx="1584176" cy="43204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1355"/>
            <a:ext cx="6500961" cy="510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2116004" y="1556792"/>
            <a:ext cx="1087844" cy="43204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089001"/>
            <a:ext cx="5011980" cy="414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4035772" y="3789040"/>
            <a:ext cx="4712692" cy="32544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 rot="11861095">
            <a:off x="1182127" y="1936198"/>
            <a:ext cx="360040" cy="427534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 rot="19444160">
            <a:off x="3443581" y="1878588"/>
            <a:ext cx="360040" cy="214235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644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/>
              <a:t>4.2 </a:t>
            </a:r>
            <a:r>
              <a:rPr lang="ja-JP" altLang="en-US" sz="1800" dirty="0"/>
              <a:t>データ読み込み・加工の応用：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kumimoji="1" lang="ja-JP" altLang="en-US" dirty="0" smtClean="0"/>
              <a:t>プロンプト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85</a:t>
            </a:fld>
            <a:endParaRPr lang="ja-JP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832599"/>
            <a:ext cx="1656182" cy="137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グループ化 6"/>
          <p:cNvGrpSpPr/>
          <p:nvPr/>
        </p:nvGrpSpPr>
        <p:grpSpPr>
          <a:xfrm>
            <a:off x="467544" y="1412776"/>
            <a:ext cx="8460433" cy="5833622"/>
            <a:chOff x="683567" y="1988840"/>
            <a:chExt cx="8460433" cy="583362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2401032"/>
              <a:ext cx="4878643" cy="3024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899592" y="1988840"/>
              <a:ext cx="3054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クエリを実行→プロンプト表示</a:t>
              </a:r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6012160" y="3284984"/>
              <a:ext cx="282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条件に従ったフィルタリング</a:t>
              </a:r>
              <a:endParaRPr kumimoji="1" lang="ja-JP" altLang="en-US" dirty="0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422" y="4293096"/>
              <a:ext cx="7163578" cy="3529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曲折矢印 5"/>
            <p:cNvSpPr/>
            <p:nvPr/>
          </p:nvSpPr>
          <p:spPr>
            <a:xfrm rot="5400000">
              <a:off x="5427146" y="3852097"/>
              <a:ext cx="1386053" cy="108012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9808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おまけ：結合の種類</a:t>
            </a:r>
            <a:endParaRPr kumimoji="1" lang="ja-JP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03821"/>
            <a:ext cx="2095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202" y="1403821"/>
            <a:ext cx="3048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64904"/>
            <a:ext cx="4000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16942"/>
            <a:ext cx="4000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95536" y="25649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内部結合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5536" y="36169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左外部結合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536" y="46341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右外部結合</a:t>
            </a:r>
            <a:endParaRPr kumimoji="1" lang="ja-JP" altLang="en-US" dirty="0"/>
          </a:p>
        </p:txBody>
      </p:sp>
      <p:sp>
        <p:nvSpPr>
          <p:cNvPr id="14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86</a:t>
            </a:fld>
            <a:endParaRPr lang="ja-JP" alt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08" y="5722193"/>
            <a:ext cx="40005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08" y="4634157"/>
            <a:ext cx="4000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8471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おまけ：完全外部結合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F78F-DA6E-43E9-8619-8CDB0063393D}" type="slidenum">
              <a:rPr lang="ja-JP" altLang="en-US" smtClean="0"/>
              <a:pPr>
                <a:defRPr/>
              </a:pPr>
              <a:t>87</a:t>
            </a:fld>
            <a:endParaRPr lang="ja-JP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01208"/>
            <a:ext cx="40005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2095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4784"/>
            <a:ext cx="30384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427" y="2571750"/>
            <a:ext cx="3048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54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ja-JP" sz="1800" dirty="0"/>
              <a:t>1.2 </a:t>
            </a:r>
            <a:r>
              <a:rPr lang="ja-JP" altLang="en-US" sz="1800" dirty="0"/>
              <a:t>使用可能な</a:t>
            </a:r>
            <a:r>
              <a:rPr lang="ja-JP" altLang="en-US" sz="1800" dirty="0" smtClean="0"/>
              <a:t>ツール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en-US" altLang="ja-JP" dirty="0" smtClean="0"/>
              <a:t>Base SAS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6DB38-341F-4188-B99C-7C78A40BE81D}" type="slidenum">
              <a:rPr lang="ja-JP" altLang="en-US" smtClean="0"/>
              <a:pPr>
                <a:defRPr/>
              </a:pPr>
              <a:t>8</a:t>
            </a:fld>
            <a:endParaRPr lang="ja-JP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2925"/>
            <a:ext cx="6970886" cy="533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09" y="1484784"/>
            <a:ext cx="8239423" cy="535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5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eware_axe_2013122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courseware_axe_20131227</Template>
  <TotalTime>10586</TotalTime>
  <Words>2845</Words>
  <Application>Microsoft Office PowerPoint</Application>
  <PresentationFormat>画面に合わせる (4:3)</PresentationFormat>
  <Paragraphs>755</Paragraphs>
  <Slides>88</Slides>
  <Notes>47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88</vt:i4>
      </vt:variant>
    </vt:vector>
  </HeadingPairs>
  <TitlesOfParts>
    <vt:vector size="89" baseType="lpstr">
      <vt:lpstr>courseware_axe_20131227</vt:lpstr>
      <vt:lpstr>PowerPoint プレゼンテーション</vt:lpstr>
      <vt:lpstr>本研修の目的</vt:lpstr>
      <vt:lpstr>環境の確認</vt:lpstr>
      <vt:lpstr>アジェンダ</vt:lpstr>
      <vt:lpstr>SASによるデータ分析の概要</vt:lpstr>
      <vt:lpstr>1.1 SASの特徴</vt:lpstr>
      <vt:lpstr>1.1 SASの特徴 一般的な分析の流れ</vt:lpstr>
      <vt:lpstr>1.2 使用可能なツール</vt:lpstr>
      <vt:lpstr>1.2 使用可能なツール Base SAS</vt:lpstr>
      <vt:lpstr>1.2 使用可能なツール Base SAS の画面構成</vt:lpstr>
      <vt:lpstr>1.2 使用可能なツール サンプル実行後</vt:lpstr>
      <vt:lpstr>1.2 使用可能なツール SAS Enterprise Guide</vt:lpstr>
      <vt:lpstr>1.2 使用可能なツール EG の画面構成</vt:lpstr>
      <vt:lpstr>1.3 基本用語 EGの基本用語</vt:lpstr>
      <vt:lpstr>1.3 基本用語 EGのタスクの実行方法</vt:lpstr>
      <vt:lpstr>1.2 使用可能なツール EGとBase SASの関係</vt:lpstr>
      <vt:lpstr>1.3 基本用語</vt:lpstr>
      <vt:lpstr>1.3 基本用語 分析ファイル</vt:lpstr>
      <vt:lpstr>1.3 基本用語 ライブラリ</vt:lpstr>
      <vt:lpstr>1.3 基本用語 WORKライブラリ</vt:lpstr>
      <vt:lpstr>1.3 基本用語 データ型</vt:lpstr>
      <vt:lpstr>1.3 基本用語 EGの一般的な流れ</vt:lpstr>
      <vt:lpstr>1.3 基本用語 EGの基本用語</vt:lpstr>
      <vt:lpstr>1.3 基本用語 EGのタスクの実行方法</vt:lpstr>
      <vt:lpstr>1.3 基本用語 Base SASの一般的な流れ</vt:lpstr>
      <vt:lpstr>1.3 基本用語 Base SAS の基本用語</vt:lpstr>
      <vt:lpstr>演習概要</vt:lpstr>
      <vt:lpstr>2. 演習概要</vt:lpstr>
      <vt:lpstr>2. 演習概要 演習題材・ファイル</vt:lpstr>
      <vt:lpstr>2. 演習概要 成績データの分析</vt:lpstr>
      <vt:lpstr>2. 演習概要：成績データの分析 3種類のローデータ</vt:lpstr>
      <vt:lpstr>2. 演習概要：成績データの分析 インポート</vt:lpstr>
      <vt:lpstr>2. 演習概要：成績データの分析 データ加工</vt:lpstr>
      <vt:lpstr>2. 演習概要：成績データの分析 分析・レポート</vt:lpstr>
      <vt:lpstr>基本的なフローの構築</vt:lpstr>
      <vt:lpstr>3. 基本的なフローの構築</vt:lpstr>
      <vt:lpstr>3.1 データの読み込み：Excelのインポート 男子の英数の成績（Excel）</vt:lpstr>
      <vt:lpstr>3.1 データの読み込み：CSVのインポート 女子・英語の成績（CSV）</vt:lpstr>
      <vt:lpstr>3.1 データの読み込み：固定長ファイルのインポート 女子・数学の成績（固定長）</vt:lpstr>
      <vt:lpstr>3.2 データ加工 クエリビルダを使用</vt:lpstr>
      <vt:lpstr>3.2 データ加工：クエリビルダ クエリビルダの機能</vt:lpstr>
      <vt:lpstr>3.2 データ加工：クエリビルダ 列の絞り込み（データの選択タブ）</vt:lpstr>
      <vt:lpstr>3.2 データ加工：クエリビルダ 行の絞り込み（フィルタデータタブ）</vt:lpstr>
      <vt:lpstr>3.2 データ加工：クエリビルダ 並べ替え（データの並べ替えタブ）</vt:lpstr>
      <vt:lpstr>3.2 データ加工：クエリビルダ 計算列の追加</vt:lpstr>
      <vt:lpstr>3.2 データ加工：クエリビルダ データの結合</vt:lpstr>
      <vt:lpstr>3.2 データ加工：テーブルの追加 データの縦結合</vt:lpstr>
      <vt:lpstr>3.2 データ加工：テーブルの追加 テーブルの追加タスクの起動</vt:lpstr>
      <vt:lpstr>3.2 データ加工：テーブルの追加 テーブルの追加タスクの操作</vt:lpstr>
      <vt:lpstr>3.2 データ加工：テーブルの追加 テーブルの追加タスクの操作</vt:lpstr>
      <vt:lpstr>3.3 分析・レポート作成：リストタスク 一覧レポートの作成</vt:lpstr>
      <vt:lpstr>3.3 分析・レポート作成：一元度数表タスク、分割表分析タスク 集計表の作成</vt:lpstr>
      <vt:lpstr>3.3 分析・レポート作成：要約統計量ウィザード、要約統計量タスク 基本統計量の計算 </vt:lpstr>
      <vt:lpstr>3.3 分析・レポート作成：相関分析タスク 相関関係の把握 </vt:lpstr>
      <vt:lpstr>演習</vt:lpstr>
      <vt:lpstr>応用</vt:lpstr>
      <vt:lpstr>4. 応用</vt:lpstr>
      <vt:lpstr>4. 「応用」の前に 分析フローの共有</vt:lpstr>
      <vt:lpstr>4. 「応用」の前に 自動実行する</vt:lpstr>
      <vt:lpstr>4. 「応用」の前に 今後の学習方法・学習方針</vt:lpstr>
      <vt:lpstr>4. 「応用」の前に SASの学習</vt:lpstr>
      <vt:lpstr>4. 「応用」の前に SASの学習</vt:lpstr>
      <vt:lpstr>4. 応用</vt:lpstr>
      <vt:lpstr>4.1 データセットの詳細：データ部とディスクリプタ部 データセットの属性タスク</vt:lpstr>
      <vt:lpstr>4.1 データセットの詳細：出力形式 出力形式の適用</vt:lpstr>
      <vt:lpstr>4.1 データセットの詳細：  SAS日付</vt:lpstr>
      <vt:lpstr>4.1 データセットの詳細：  独自ライブラリ</vt:lpstr>
      <vt:lpstr>4.1 データセットの詳細：  多言語対応</vt:lpstr>
      <vt:lpstr>4.2 データ読み込み・加工の応用</vt:lpstr>
      <vt:lpstr>4.2 データ読み込み・加工の応用 Excel libname エンジン</vt:lpstr>
      <vt:lpstr>4.2 データ読み込み・加工の応用 Excel libname エンジン</vt:lpstr>
      <vt:lpstr>4.2 データ読み込み・加工の応用 Excel libname エンジン</vt:lpstr>
      <vt:lpstr>4.2 データ読み込み・加工の応用 関数</vt:lpstr>
      <vt:lpstr>4.2 データ読み込み・加工の応用 データの結合</vt:lpstr>
      <vt:lpstr>4.2 データ読み込み・加工の応用：データの結合 データ型を数値型に統一する</vt:lpstr>
      <vt:lpstr>4.2 データ読み込み・加工の応用：データの結合 データ型を文字型に統一する</vt:lpstr>
      <vt:lpstr>4.2 データ読み込み・加工の応用：データの縦結合 データの縦結合</vt:lpstr>
      <vt:lpstr>4.2 データ読み込み・加工の応用： データのカテゴリ化</vt:lpstr>
      <vt:lpstr>4.2 データ読み込み・加工の応用：データのカテゴリ化 カテゴリ化の実現方法</vt:lpstr>
      <vt:lpstr>4.2 データ読み込み・加工の応用： 列の分割</vt:lpstr>
      <vt:lpstr>4.2 データ読み込み・加工の応用： 列の積み上げ</vt:lpstr>
      <vt:lpstr>4.2 データ読み込み・加工の応用： インターネット上のデータの取得</vt:lpstr>
      <vt:lpstr>4.2 データ読み込み・加工の応用： インポートタスクの応用</vt:lpstr>
      <vt:lpstr>4.2 データ読み込み・加工の応用： インポートタスクの応用</vt:lpstr>
      <vt:lpstr>4.2 データ読み込み・加工の応用： プログラムとタスク</vt:lpstr>
      <vt:lpstr>4.2 データ読み込み・加工の応用： プロンプト</vt:lpstr>
      <vt:lpstr>おまけ：結合の種類</vt:lpstr>
      <vt:lpstr>おまけ：完全外部結合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>データツールファースト</dc:subject>
  <dc:creator>Windows User</dc:creator>
  <cp:lastModifiedBy>SAS User</cp:lastModifiedBy>
  <cp:revision>171</cp:revision>
  <cp:lastPrinted>2014-03-15T15:29:06Z</cp:lastPrinted>
  <dcterms:created xsi:type="dcterms:W3CDTF">2014-02-02T10:40:48Z</dcterms:created>
  <dcterms:modified xsi:type="dcterms:W3CDTF">2014-03-16T21:05:31Z</dcterms:modified>
</cp:coreProperties>
</file>