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788E-BC6F-4E4D-B71A-CD8C673EB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дефолта по кредитным картам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6B842-6AB7-6944-92DB-E995C2978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6798-4448-934F-AC9A-DF4539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60970-7701-E940-82CD-81466F382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933" y="2832100"/>
            <a:ext cx="8204636" cy="3848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A09BE-70BC-C147-B9E2-4111CF5D2798}"/>
              </a:ext>
            </a:extLst>
          </p:cNvPr>
          <p:cNvSpPr txBox="1"/>
          <p:nvPr/>
        </p:nvSpPr>
        <p:spPr>
          <a:xfrm>
            <a:off x="1220051" y="19087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Большая часть кредитов выдаются на сумму меньше 35 тысяч, соответственно они представляют большую часть невыплат по кредитам (96% от дефолтных кредитов)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6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CA2A-5110-E04D-8D08-0C297758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300F9-2AF3-2B4A-8576-CC209C320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174" y="2946400"/>
            <a:ext cx="7456154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92707-DE93-804D-9A91-ED52402CEB04}"/>
              </a:ext>
            </a:extLst>
          </p:cNvPr>
          <p:cNvSpPr txBox="1"/>
          <p:nvPr/>
        </p:nvSpPr>
        <p:spPr>
          <a:xfrm>
            <a:off x="889000" y="2236394"/>
            <a:ext cx="9887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Чаще всего люди берут среднесрочные кредиты на срок 12 месяцев на бытовую технику или мобильные телефоны</a:t>
            </a:r>
          </a:p>
          <a:p>
            <a:r>
              <a:rPr lang="ru-RU" sz="1400" dirty="0"/>
              <a:t>При этом большая часть невыплат представлена по кредитам на мобильные телефоны (96</a:t>
            </a:r>
            <a:r>
              <a:rPr lang="en-US" sz="1400" dirty="0"/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382225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5BC1-6F03-4644-8D61-7DCD9434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анализ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0A1A-6971-C347-B1CE-BBC0615E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провели тест по критерию хи-квадрата, где установили нулевую гипотезу в том, что дефолт не зависит от какого-либо столбца в наших данных и пришли к выводу, что</a:t>
            </a:r>
            <a:r>
              <a:rPr lang="en-US" dirty="0"/>
              <a:t>:</a:t>
            </a:r>
          </a:p>
          <a:p>
            <a:r>
              <a:rPr lang="ru-RU" u="sng" dirty="0"/>
              <a:t>Пол, образование</a:t>
            </a:r>
            <a:r>
              <a:rPr lang="ru-RU" dirty="0"/>
              <a:t>, а также </a:t>
            </a:r>
            <a:r>
              <a:rPr lang="ru-RU" u="sng" dirty="0"/>
              <a:t>тип товара </a:t>
            </a:r>
            <a:r>
              <a:rPr lang="ru-RU" dirty="0"/>
              <a:t>играют роль при определении дефолта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9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B55D-95C0-F842-A3A6-40161B47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Модель, помогающая снизить дефолт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6FA9-E472-9848-AC6B-359A69F4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80332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Мы разделили наши данные на подгруппы для тестирования и тренировки алгоритмов машинного обучения (20</a:t>
            </a:r>
            <a:r>
              <a:rPr lang="en-US" dirty="0"/>
              <a:t>%</a:t>
            </a:r>
            <a:r>
              <a:rPr lang="ru-RU" dirty="0"/>
              <a:t> и 80 </a:t>
            </a:r>
            <a:r>
              <a:rPr lang="en-US" dirty="0"/>
              <a:t>%, </a:t>
            </a:r>
            <a:r>
              <a:rPr lang="ru-RU" dirty="0"/>
              <a:t>соответственно)</a:t>
            </a:r>
            <a:endParaRPr lang="en-US" dirty="0"/>
          </a:p>
          <a:p>
            <a:r>
              <a:rPr lang="ru-RU" dirty="0"/>
              <a:t>Мы применили различные алгоритмы машинного обучения к подгруппам и получили точность прогноза дефолта по картам каждого алгоритма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526B7-8704-B346-986A-07CBFDC1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4229100"/>
            <a:ext cx="3949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2333-E9B0-C940-B799-CDE46FEB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Модель, помогающая снизить дефолт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C1CC-8EBD-1A48-AA67-6CAA619B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провели оценку 3 самых точных алгоритмов и попытались их объединить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FC33A-BE29-1C48-8565-37411299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3086100"/>
            <a:ext cx="43053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AEA73-D608-5E43-A512-39DFB71A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216" y="3086100"/>
            <a:ext cx="4305300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055DF8-0A24-1740-893F-4221903F5FB7}"/>
              </a:ext>
            </a:extLst>
          </p:cNvPr>
          <p:cNvSpPr txBox="1"/>
          <p:nvPr/>
        </p:nvSpPr>
        <p:spPr>
          <a:xfrm>
            <a:off x="984250" y="4166141"/>
            <a:ext cx="4305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Показатель </a:t>
            </a:r>
            <a:r>
              <a:rPr lang="en-US" dirty="0"/>
              <a:t>ROC </a:t>
            </a:r>
            <a:r>
              <a:rPr lang="ru-RU" dirty="0"/>
              <a:t>и его кривая позволяет определить, что модель логистической регрессии является оптимальной для наших данных, т.к. она с большей точностью оценивает верно дефолт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0596-4593-9F4D-B18A-F04D46BC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F104-905B-D944-9336-A5E778A4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3823"/>
            <a:ext cx="9613861" cy="2012877"/>
          </a:xfrm>
        </p:spPr>
        <p:txBody>
          <a:bodyPr/>
          <a:lstStyle/>
          <a:p>
            <a:r>
              <a:rPr lang="ru-RU" dirty="0"/>
              <a:t>При проведении кросс-</a:t>
            </a:r>
            <a:r>
              <a:rPr lang="ru-RU" dirty="0" err="1"/>
              <a:t>валидации</a:t>
            </a:r>
            <a:r>
              <a:rPr lang="ru-RU" dirty="0"/>
              <a:t> (</a:t>
            </a:r>
            <a:r>
              <a:rPr lang="en-US" dirty="0"/>
              <a:t>n=10)</a:t>
            </a:r>
            <a:r>
              <a:rPr lang="ru-RU" dirty="0"/>
              <a:t> и оптимизации  параметров</a:t>
            </a:r>
            <a:r>
              <a:rPr lang="en-US" dirty="0"/>
              <a:t>, </a:t>
            </a:r>
            <a:r>
              <a:rPr lang="ru-RU" dirty="0"/>
              <a:t>точность прогноза логистической регрессии составила 88.2 </a:t>
            </a:r>
            <a:r>
              <a:rPr lang="en-US" dirty="0"/>
              <a:t>%</a:t>
            </a:r>
            <a:r>
              <a:rPr lang="ru-RU" dirty="0"/>
              <a:t>.</a:t>
            </a:r>
          </a:p>
          <a:p>
            <a:r>
              <a:rPr lang="ru-RU" dirty="0"/>
              <a:t>Оптимальные параметры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logisticregression</a:t>
            </a:r>
            <a:r>
              <a:rPr lang="en-US" dirty="0"/>
              <a:t>__C': 0.001, '</a:t>
            </a:r>
            <a:r>
              <a:rPr lang="en-US" dirty="0" err="1"/>
              <a:t>logisticregression</a:t>
            </a:r>
            <a:r>
              <a:rPr lang="en-US" dirty="0"/>
              <a:t>__penalty': 'l1’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684FE-4908-344F-88C6-DB6B1B1D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4038600"/>
            <a:ext cx="4635500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871A2-42AE-4542-B9FE-8F1E9F577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20" y="4038600"/>
            <a:ext cx="5105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BA59-2A35-8C44-B5C2-81034656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72A2-1F08-6C44-A60B-33020C04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Демографическое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Мужчины старше 45 лет с высшим образованием, которые берут кредиты не на бытовую технику и мобильный телефон, имеют больше вероятность выплатить свой кредит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5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8FAD-2A2F-3046-8B53-1684187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7F67-FA6B-F944-BCB0-09D7C661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Банку необходимо выдавать больше долгосрочных кредитов на сумму выше 35 тысяч рублей, лицам мужского пола старше 45 лет.</a:t>
            </a:r>
          </a:p>
          <a:p>
            <a:r>
              <a:rPr lang="ru-RU" dirty="0"/>
              <a:t>Банку необходимо ограничить количество кредитов выданных людям со среднем образованием 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Банку необходимо ограничить количество кредитов, выдаваемых на бытовую технику и мобильные телефоны</a:t>
            </a:r>
          </a:p>
          <a:p>
            <a:r>
              <a:rPr lang="ru-RU" dirty="0"/>
              <a:t>Банк может применить модель логистической регрессии для прогнозирование дефолта по картам, это позволит уменьшить количество дефолтов на 90 </a:t>
            </a:r>
            <a:r>
              <a:rPr lang="en-US"/>
              <a:t>%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1EB-775C-E446-B406-83745ED9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C5C5-B243-D644-9868-DAB29DBC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1723 </a:t>
            </a:r>
            <a:r>
              <a:rPr lang="ru-RU" dirty="0"/>
              <a:t>счета (196 в дефолте и 1527 платежеспособны)</a:t>
            </a:r>
          </a:p>
          <a:p>
            <a:r>
              <a:rPr lang="ru-RU" dirty="0"/>
              <a:t>Демографическая информация</a:t>
            </a:r>
            <a:r>
              <a:rPr lang="en-US" dirty="0"/>
              <a:t>:</a:t>
            </a:r>
          </a:p>
          <a:p>
            <a:pPr marL="457200" indent="-457200">
              <a:buAutoNum type="arabicParenR"/>
            </a:pPr>
            <a:r>
              <a:rPr lang="ru-RU" dirty="0"/>
              <a:t>Возраст</a:t>
            </a:r>
          </a:p>
          <a:p>
            <a:pPr marL="457200" indent="-457200">
              <a:buAutoNum type="arabicParenR"/>
            </a:pPr>
            <a:r>
              <a:rPr lang="ru-RU" dirty="0"/>
              <a:t>Пол</a:t>
            </a:r>
          </a:p>
          <a:p>
            <a:pPr marL="457200" indent="-457200">
              <a:buAutoNum type="arabicParenR"/>
            </a:pPr>
            <a:r>
              <a:rPr lang="ru-RU" dirty="0"/>
              <a:t>Образование</a:t>
            </a:r>
          </a:p>
          <a:p>
            <a:pPr marL="457200" indent="-457200">
              <a:buAutoNum type="arabicParenR"/>
            </a:pPr>
            <a:r>
              <a:rPr lang="ru-RU" dirty="0"/>
              <a:t>Наличие детей</a:t>
            </a:r>
          </a:p>
          <a:p>
            <a:pPr marL="457200" indent="-457200">
              <a:buAutoNum type="arabicParenR"/>
            </a:pPr>
            <a:r>
              <a:rPr lang="ru-RU" dirty="0"/>
              <a:t>Семейное положение</a:t>
            </a:r>
          </a:p>
          <a:p>
            <a:pPr marL="457200" indent="-457200">
              <a:buAutoNum type="arabicParenR"/>
            </a:pPr>
            <a:r>
              <a:rPr lang="ru-RU" dirty="0"/>
              <a:t>Регион выдачи кредита </a:t>
            </a:r>
          </a:p>
          <a:p>
            <a:pPr marL="457200" indent="-457200">
              <a:buAutoNum type="arabicParenR"/>
            </a:pPr>
            <a:r>
              <a:rPr lang="ru-RU" dirty="0"/>
              <a:t>Доход клиента</a:t>
            </a:r>
          </a:p>
          <a:p>
            <a:pPr marL="457200" indent="-457200">
              <a:buAutoNum type="arabicParenR"/>
            </a:pPr>
            <a:r>
              <a:rPr lang="ru-RU" dirty="0"/>
              <a:t>Оператор связи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3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450A-7DE4-4447-885B-84A8564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2E61-8B80-A347-B7C0-BABBD0A3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по кредиту</a:t>
            </a:r>
          </a:p>
          <a:p>
            <a:pPr marL="457200" indent="-457200">
              <a:buAutoNum type="arabicParenR"/>
            </a:pPr>
            <a:r>
              <a:rPr lang="ru-RU" dirty="0"/>
              <a:t>Сумма </a:t>
            </a:r>
          </a:p>
          <a:p>
            <a:pPr marL="457200" indent="-457200">
              <a:buAutoNum type="arabicParenR"/>
            </a:pPr>
            <a:r>
              <a:rPr lang="ru-RU" dirty="0"/>
              <a:t>Месяц выдачи</a:t>
            </a:r>
          </a:p>
          <a:p>
            <a:pPr marL="457200" indent="-457200">
              <a:buAutoNum type="arabicParenR"/>
            </a:pPr>
            <a:r>
              <a:rPr lang="ru-RU" dirty="0"/>
              <a:t>Срок кредита</a:t>
            </a:r>
          </a:p>
          <a:p>
            <a:pPr marL="457200" indent="-457200">
              <a:buAutoNum type="arabicParenR"/>
            </a:pPr>
            <a:r>
              <a:rPr lang="ru-RU" dirty="0"/>
              <a:t>Тип товара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7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1916-6176-1B40-B6D5-CBB29F93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5C2E5-DA99-B44C-BE9E-A995F6E15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51" y="3475831"/>
            <a:ext cx="8813800" cy="205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01BED-BE20-B344-B806-ACE1AC1528D2}"/>
              </a:ext>
            </a:extLst>
          </p:cNvPr>
          <p:cNvSpPr txBox="1"/>
          <p:nvPr/>
        </p:nvSpPr>
        <p:spPr>
          <a:xfrm>
            <a:off x="1016000" y="2463800"/>
            <a:ext cx="9227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 1723 клиентов</a:t>
            </a:r>
            <a:r>
              <a:rPr lang="en-US" dirty="0"/>
              <a:t> </a:t>
            </a:r>
            <a:r>
              <a:rPr lang="ru-RU" dirty="0"/>
              <a:t>кредит чаще берут мужчины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этом </a:t>
            </a:r>
            <a:r>
              <a:rPr lang="en-US" dirty="0"/>
              <a:t>112 </a:t>
            </a:r>
            <a:r>
              <a:rPr lang="ru-RU" dirty="0"/>
              <a:t>женщин (6</a:t>
            </a:r>
            <a:r>
              <a:rPr lang="en-US" dirty="0"/>
              <a:t>.5%)</a:t>
            </a:r>
            <a:r>
              <a:rPr lang="ru-RU" dirty="0"/>
              <a:t> и 84 мужчины (4</a:t>
            </a:r>
            <a:r>
              <a:rPr lang="en-US" dirty="0"/>
              <a:t>.8%)</a:t>
            </a:r>
            <a:r>
              <a:rPr lang="ru-RU" dirty="0"/>
              <a:t> не выплатили выданный кредит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6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3700-14FA-0F4E-9C19-3461359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F0387-9A6D-8542-A209-62DDD9E5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3806031"/>
            <a:ext cx="9067800" cy="2209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C5056-C6D3-B74F-8CEF-C38A9E5F6057}"/>
              </a:ext>
            </a:extLst>
          </p:cNvPr>
          <p:cNvSpPr txBox="1"/>
          <p:nvPr/>
        </p:nvSpPr>
        <p:spPr>
          <a:xfrm>
            <a:off x="1651000" y="2463800"/>
            <a:ext cx="772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Большинство лиц (4</a:t>
            </a:r>
            <a:r>
              <a:rPr lang="en-US" dirty="0"/>
              <a:t>8%</a:t>
            </a:r>
            <a:r>
              <a:rPr lang="ru-RU" dirty="0"/>
              <a:t>), берущих кредит, имеют среднее специальное образование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Среди них, также большая часть не выплат по кредиту – 57</a:t>
            </a:r>
            <a:r>
              <a:rPr lang="en-US" dirty="0"/>
              <a:t>% </a:t>
            </a:r>
            <a:r>
              <a:rPr lang="en-US" dirty="0" err="1"/>
              <a:t>о</a:t>
            </a:r>
            <a:r>
              <a:rPr lang="ru-RU" dirty="0"/>
              <a:t>т общего количества дефолтов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02D-7935-9C4C-BF6D-B9A3A694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8539C-80B4-2C4B-8B95-58F6D2344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238" y="3532981"/>
            <a:ext cx="9207500" cy="2044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BB50A7-3A9B-F14D-ADE1-0233BC18D3CA}"/>
              </a:ext>
            </a:extLst>
          </p:cNvPr>
          <p:cNvSpPr txBox="1"/>
          <p:nvPr/>
        </p:nvSpPr>
        <p:spPr>
          <a:xfrm>
            <a:off x="884238" y="2467550"/>
            <a:ext cx="1075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Люди в возрасте от 18 до 30 лет являются основными клиентами банка (41.2</a:t>
            </a:r>
            <a:r>
              <a:rPr lang="en-US" dirty="0"/>
              <a:t>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Они же составляют большую часть не выплат по картам (56</a:t>
            </a:r>
            <a:r>
              <a:rPr lang="en-US" dirty="0"/>
              <a:t>% </a:t>
            </a:r>
            <a:r>
              <a:rPr lang="ru-RU" dirty="0"/>
              <a:t>от общего количества дефолтов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0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B624-0A43-5546-B41D-B582E1B9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39929-A970-3B4A-AF3F-0BA606999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801" y="2599531"/>
            <a:ext cx="9042400" cy="2019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ACC76-D2F5-874D-8EE4-16328FED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01" y="4714081"/>
            <a:ext cx="8978900" cy="200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939EB7-A884-0B43-AB35-D2E5FC2A8837}"/>
              </a:ext>
            </a:extLst>
          </p:cNvPr>
          <p:cNvSpPr txBox="1"/>
          <p:nvPr/>
        </p:nvSpPr>
        <p:spPr>
          <a:xfrm>
            <a:off x="997801" y="1953200"/>
            <a:ext cx="987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Большинство лиц, берущих кредит, не женаты/ не замужем или никогда не состояли в браке.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AD56-A700-0E47-AB40-55246811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40DE5-CAC4-864A-B667-A144C9CE5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3132931"/>
            <a:ext cx="9512300" cy="2006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82551-7C04-CB45-AA15-197A2A63103E}"/>
              </a:ext>
            </a:extLst>
          </p:cNvPr>
          <p:cNvSpPr txBox="1"/>
          <p:nvPr/>
        </p:nvSpPr>
        <p:spPr>
          <a:xfrm>
            <a:off x="1003300" y="2400300"/>
            <a:ext cx="911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Большая часть невыплат по кредитам</a:t>
            </a:r>
            <a:r>
              <a:rPr lang="en-US" dirty="0"/>
              <a:t>,</a:t>
            </a:r>
            <a:r>
              <a:rPr lang="ru-RU" dirty="0"/>
              <a:t> выданным в других регионах, - 96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4840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FB3F-E5C2-0F4B-B38B-118D6877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EA404-42E9-984F-9331-C5C183A44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88" y="3132931"/>
            <a:ext cx="9448800" cy="2006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9EBA9-346F-EE46-9B52-77592A9571BE}"/>
              </a:ext>
            </a:extLst>
          </p:cNvPr>
          <p:cNvSpPr txBox="1"/>
          <p:nvPr/>
        </p:nvSpPr>
        <p:spPr>
          <a:xfrm>
            <a:off x="947022" y="2425700"/>
            <a:ext cx="982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Большинство лиц, не выплативших кредит, являлись до выдачи кредита клиентами банка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508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132</TotalTime>
  <Words>517</Words>
  <Application>Microsoft Macintosh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Анализ дефолта по кредитным картам </vt:lpstr>
      <vt:lpstr>Описание данных</vt:lpstr>
      <vt:lpstr>Описание данных</vt:lpstr>
      <vt:lpstr>Анализ данных </vt:lpstr>
      <vt:lpstr>Анализ данных </vt:lpstr>
      <vt:lpstr>Анализ данных </vt:lpstr>
      <vt:lpstr>Анализ данных </vt:lpstr>
      <vt:lpstr>Анализ данных </vt:lpstr>
      <vt:lpstr>Анализ данных </vt:lpstr>
      <vt:lpstr>Анализ данных </vt:lpstr>
      <vt:lpstr>Анализ данных </vt:lpstr>
      <vt:lpstr>Статистический анализ данных</vt:lpstr>
      <vt:lpstr>Модель, помогающая снизить дефолт</vt:lpstr>
      <vt:lpstr>Модель, помогающая снизить дефолт</vt:lpstr>
      <vt:lpstr>Логистическая регрессия </vt:lpstr>
      <vt:lpstr>Заключение</vt:lpstr>
      <vt:lpstr>Рекомендации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дефолта по кредитным картам </dc:title>
  <dc:creator>Mac</dc:creator>
  <cp:lastModifiedBy>Mac</cp:lastModifiedBy>
  <cp:revision>10</cp:revision>
  <dcterms:created xsi:type="dcterms:W3CDTF">2018-11-11T18:10:21Z</dcterms:created>
  <dcterms:modified xsi:type="dcterms:W3CDTF">2018-11-11T20:23:18Z</dcterms:modified>
</cp:coreProperties>
</file>