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43.jpeg" ContentType="image/jpeg"/>
  <Override PartName="/ppt/media/image41.jpeg" ContentType="image/jpeg"/>
  <Override PartName="/ppt/media/image39.png" ContentType="image/png"/>
  <Override PartName="/ppt/media/image37.png" ContentType="image/png"/>
  <Override PartName="/ppt/media/image14.wmf" ContentType="image/x-wmf"/>
  <Override PartName="/ppt/media/image40.png" ContentType="image/png"/>
  <Override PartName="/ppt/media/image10.wmf" ContentType="image/x-wmf"/>
  <Override PartName="/ppt/media/image38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3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12.jpeg" ContentType="image/jpeg"/>
  <Override PartName="/ppt/media/image44.jpeg" ContentType="image/jpeg"/>
  <Override PartName="/ppt/media/image11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42.jpeg" ContentType="image/jpe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9C83094-FE36-4C3A-A12A-A7DEC45E65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9D4044-55B1-437C-8955-77473ACCC7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1C52FC-C29E-46D6-86EC-AC3AEB2AF2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19AF0C-7A19-4685-99A6-7436D7F6BD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06E938-D125-4DDB-ACC9-F269CB800A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B683AF-BA58-4373-8AF5-AC450E4C3A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AD997F-AF6E-41D9-AABD-C66DE1DF64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6AC6BD-8C4B-437C-A72E-D57849D700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C8EF2B-2972-4E41-94C1-2750F5F126F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5D1858-8956-4948-BA04-00FBEFEC1F9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92AF00-3F08-4C85-BD9F-EDCB50DC05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285BD8-324B-45EA-8C61-4339313012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369560-D822-4C58-A0CC-76FCA2BC43D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C2361B-BB15-4402-89B1-F9BE469849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E9842C-7A2F-45EB-AF6A-F505BBE59BF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4CA147-BC23-45F9-8851-94DCEBAAAC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AFD849-B743-4EE0-8283-E808599A74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3E1489-2937-41E2-A183-2740787580D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5B4A7F-F477-45C3-941A-B6E26D77ED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C35479-7EF1-463D-B573-1DB7D8C156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6B8537-FC7E-48D5-9232-A3DE41C744D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C3DF72-ECDD-407B-90CE-209C72E472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9B0809-D4D8-4674-B1E2-FC75743ED2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71120"/>
            <a:ext cx="9142560" cy="771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line dots" descr=""/>
          <p:cNvPicPr/>
          <p:nvPr/>
        </p:nvPicPr>
        <p:blipFill>
          <a:blip r:embed="rId2"/>
          <a:stretch/>
        </p:blipFill>
        <p:spPr>
          <a:xfrm>
            <a:off x="360" y="-3600"/>
            <a:ext cx="9141840" cy="5149080"/>
          </a:xfrm>
          <a:prstGeom prst="rect">
            <a:avLst/>
          </a:prstGeom>
          <a:ln>
            <a:noFill/>
          </a:ln>
        </p:spPr>
      </p:pic>
      <p:pic>
        <p:nvPicPr>
          <p:cNvPr id="2" name="logo SLAC" descr=""/>
          <p:cNvPicPr/>
          <p:nvPr/>
        </p:nvPicPr>
        <p:blipFill>
          <a:blip r:embed="rId3"/>
          <a:stretch/>
        </p:blipFill>
        <p:spPr>
          <a:xfrm>
            <a:off x="6705360" y="4566960"/>
            <a:ext cx="2301480" cy="667440"/>
          </a:xfrm>
          <a:prstGeom prst="rect">
            <a:avLst/>
          </a:prstGeom>
          <a:ln>
            <a:noFill/>
          </a:ln>
        </p:spPr>
      </p:pic>
      <p:pic>
        <p:nvPicPr>
          <p:cNvPr id="3" name="Picture 8" descr=""/>
          <p:cNvPicPr/>
          <p:nvPr/>
        </p:nvPicPr>
        <p:blipFill>
          <a:blip r:embed="rId4"/>
          <a:stretch/>
        </p:blipFill>
        <p:spPr>
          <a:xfrm>
            <a:off x="577080" y="4566960"/>
            <a:ext cx="2208240" cy="3229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8" descr=""/>
          <p:cNvPicPr/>
          <p:nvPr/>
        </p:nvPicPr>
        <p:blipFill>
          <a:blip r:embed="rId2"/>
          <a:stretch/>
        </p:blipFill>
        <p:spPr>
          <a:xfrm>
            <a:off x="2286000" y="0"/>
            <a:ext cx="6856560" cy="938160"/>
          </a:xfrm>
          <a:prstGeom prst="rect">
            <a:avLst/>
          </a:prstGeom>
          <a:ln>
            <a:noFill/>
          </a:ln>
        </p:spPr>
      </p:pic>
      <p:pic>
        <p:nvPicPr>
          <p:cNvPr id="43" name="Picture 9" descr=""/>
          <p:cNvPicPr/>
          <p:nvPr/>
        </p:nvPicPr>
        <p:blipFill>
          <a:blip r:embed="rId3"/>
          <a:stretch/>
        </p:blipFill>
        <p:spPr>
          <a:xfrm>
            <a:off x="0" y="616320"/>
            <a:ext cx="8683920" cy="2012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938880"/>
          </a:xfrm>
          <a:prstGeom prst="rect">
            <a:avLst/>
          </a:prstGeom>
          <a:ln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3"/>
          <a:stretch/>
        </p:blipFill>
        <p:spPr>
          <a:xfrm>
            <a:off x="0" y="700920"/>
            <a:ext cx="8684640" cy="15156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1" descr=""/>
          <p:cNvPicPr/>
          <p:nvPr/>
        </p:nvPicPr>
        <p:blipFill>
          <a:blip r:embed="rId2"/>
          <a:stretch/>
        </p:blipFill>
        <p:spPr>
          <a:xfrm>
            <a:off x="2286000" y="0"/>
            <a:ext cx="6856560" cy="938160"/>
          </a:xfrm>
          <a:prstGeom prst="rect">
            <a:avLst/>
          </a:prstGeom>
          <a:ln>
            <a:noFill/>
          </a:ln>
        </p:spPr>
      </p:pic>
      <p:pic>
        <p:nvPicPr>
          <p:cNvPr id="123" name="Picture 13" descr=""/>
          <p:cNvPicPr/>
          <p:nvPr/>
        </p:nvPicPr>
        <p:blipFill>
          <a:blip r:embed="rId3"/>
          <a:stretch/>
        </p:blipFill>
        <p:spPr>
          <a:xfrm>
            <a:off x="0" y="616320"/>
            <a:ext cx="8683920" cy="201240"/>
          </a:xfrm>
          <a:prstGeom prst="rect">
            <a:avLst/>
          </a:prstGeom>
          <a:ln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internal.slac.stanford.edu/communications/" TargetMode="External"/><Relationship Id="rId2" Type="http://schemas.openxmlformats.org/officeDocument/2006/relationships/hyperlink" Target="mailto:communications@slac.stanford.edu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image" Target="../media/image43.jpeg"/><Relationship Id="rId4" Type="http://schemas.openxmlformats.org/officeDocument/2006/relationships/hyperlink" Target="https://www.flickr.com/photos/slaclab/albums" TargetMode="External"/><Relationship Id="rId5" Type="http://schemas.openxmlformats.org/officeDocument/2006/relationships/hyperlink" Target="https://www.flickr.com/photos/slaclab/albums" TargetMode="External"/><Relationship Id="rId6" Type="http://schemas.openxmlformats.org/officeDocument/2006/relationships/hyperlink" Target="https://www.flickr.com/photos/slaclab/albums" TargetMode="External"/><Relationship Id="rId7" Type="http://schemas.openxmlformats.org/officeDocument/2006/relationships/hyperlink" Target="https://www.flickr.com/photos/slaclab/albums" TargetMode="External"/><Relationship Id="rId8" Type="http://schemas.openxmlformats.org/officeDocument/2006/relationships/hyperlink" Target="https://www.flickr.com/photos/slaclab/albums" TargetMode="External"/><Relationship Id="rId9" Type="http://schemas.openxmlformats.org/officeDocument/2006/relationships/hyperlink" Target="https://sallie.stanford.edu/" TargetMode="External"/><Relationship Id="rId10" Type="http://schemas.openxmlformats.org/officeDocument/2006/relationships/slideLayout" Target="../slideLayouts/slideLayout37.xml"/><Relationship Id="rId11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57280" y="402480"/>
            <a:ext cx="8007480" cy="16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4300" spc="-1" strike="noStrike">
                <a:solidFill>
                  <a:srgbClr val="000000"/>
                </a:solidFill>
                <a:latin typeface="Arial"/>
                <a:ea typeface="DejaVu Sans"/>
              </a:rPr>
              <a:t>Peak Detection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77080" y="2730240"/>
            <a:ext cx="7988400" cy="16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557280" y="2066400"/>
            <a:ext cx="800748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3724200" y="499392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0927B513-48AA-4FA1-B27E-E84A0DB7BF0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Challenges of detecting peaks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makes this a hard task?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Overlapping Peaks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Noisy Data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3146760" y="1352160"/>
            <a:ext cx="4337280" cy="186192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3141720" y="3164760"/>
            <a:ext cx="4355640" cy="18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3AF1B806-1818-4BD0-B628-502C8D9385D2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Preprocessing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2" descr=""/>
          <p:cNvPicPr/>
          <p:nvPr/>
        </p:nvPicPr>
        <p:blipFill>
          <a:blip r:embed="rId1"/>
          <a:srcRect l="15797" t="8630" r="19281" b="0"/>
          <a:stretch/>
        </p:blipFill>
        <p:spPr>
          <a:xfrm>
            <a:off x="70560" y="1626840"/>
            <a:ext cx="2066400" cy="1938960"/>
          </a:xfrm>
          <a:prstGeom prst="rect">
            <a:avLst/>
          </a:prstGeom>
          <a:ln>
            <a:noFill/>
          </a:ln>
        </p:spPr>
      </p:pic>
      <p:pic>
        <p:nvPicPr>
          <p:cNvPr id="259" name="Picture 2" descr=""/>
          <p:cNvPicPr/>
          <p:nvPr/>
        </p:nvPicPr>
        <p:blipFill>
          <a:blip r:embed="rId2"/>
          <a:srcRect l="0" t="5955" r="9898" b="0"/>
          <a:stretch/>
        </p:blipFill>
        <p:spPr>
          <a:xfrm>
            <a:off x="2560320" y="1645920"/>
            <a:ext cx="2459880" cy="1925640"/>
          </a:xfrm>
          <a:prstGeom prst="rect">
            <a:avLst/>
          </a:prstGeom>
          <a:ln>
            <a:noFill/>
          </a:ln>
        </p:spPr>
      </p:pic>
      <p:pic>
        <p:nvPicPr>
          <p:cNvPr id="260" name="Picture 3" descr=""/>
          <p:cNvPicPr/>
          <p:nvPr/>
        </p:nvPicPr>
        <p:blipFill>
          <a:blip r:embed="rId3"/>
          <a:stretch/>
        </p:blipFill>
        <p:spPr>
          <a:xfrm>
            <a:off x="5532840" y="1463040"/>
            <a:ext cx="2803320" cy="21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5" descr=""/>
          <p:cNvPicPr/>
          <p:nvPr/>
        </p:nvPicPr>
        <p:blipFill>
          <a:blip r:embed="rId1"/>
          <a:stretch/>
        </p:blipFill>
        <p:spPr>
          <a:xfrm>
            <a:off x="3501360" y="1920240"/>
            <a:ext cx="3291120" cy="329112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Modified Chebyshev Polynomial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Take points below median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Emphasize edge points to pin edges of function</a:t>
            </a:r>
            <a:endParaRPr b="0" lang="en-US" sz="1800" spc="-1" strike="noStrike">
              <a:latin typeface="Arial"/>
            </a:endParaRPr>
          </a:p>
          <a:p>
            <a:pPr marL="233280"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8E2B5B52-253A-4C60-81BB-0B05A3FD49F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Preprocessing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5410080" y="1086840"/>
            <a:ext cx="3459240" cy="1107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6" name="Picture 4" descr=""/>
          <p:cNvPicPr/>
          <p:nvPr/>
        </p:nvPicPr>
        <p:blipFill>
          <a:blip r:embed="rId3"/>
          <a:stretch/>
        </p:blipFill>
        <p:spPr>
          <a:xfrm>
            <a:off x="365760" y="1920240"/>
            <a:ext cx="3291480" cy="329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1800" y="96840"/>
            <a:ext cx="81028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4001d"/>
                </a:solidFill>
                <a:latin typeface="Arial"/>
              </a:rPr>
              <a:t>Peak Fitting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0880" y="964080"/>
            <a:ext cx="8381160" cy="41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Voight Profile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Fixed Curve Number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Place curve at peak in data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Subtract curve to get new data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Repeat until all curves are placed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Optimize all curves together 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original data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9" name="Picture 2" descr=""/>
          <p:cNvPicPr/>
          <p:nvPr/>
        </p:nvPicPr>
        <p:blipFill>
          <a:blip r:embed="rId1"/>
          <a:stretch/>
        </p:blipFill>
        <p:spPr>
          <a:xfrm>
            <a:off x="4937760" y="1009440"/>
            <a:ext cx="3443760" cy="1184760"/>
          </a:xfrm>
          <a:prstGeom prst="rect">
            <a:avLst/>
          </a:prstGeom>
          <a:ln>
            <a:noFill/>
          </a:ln>
        </p:spPr>
      </p:pic>
      <p:pic>
        <p:nvPicPr>
          <p:cNvPr id="270" name="Picture 4" descr=""/>
          <p:cNvPicPr/>
          <p:nvPr/>
        </p:nvPicPr>
        <p:blipFill>
          <a:blip r:embed="rId2"/>
          <a:srcRect l="6885" t="10891" r="7987" b="5822"/>
          <a:stretch/>
        </p:blipFill>
        <p:spPr>
          <a:xfrm>
            <a:off x="4694040" y="2284920"/>
            <a:ext cx="3895200" cy="28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1800" y="96840"/>
            <a:ext cx="81028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4001d"/>
                </a:solidFill>
                <a:latin typeface="Arial"/>
              </a:rPr>
              <a:t>Peak Fitting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0880" y="964080"/>
            <a:ext cx="8381160" cy="41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Voight Profile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Fixed Curve Number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Place curve at peak in data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Subtract curve to get new data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Repeat until all curves are placed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Optimize all curves together on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original data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Variable Curve Number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Fit curves until:</a:t>
            </a:r>
            <a:endParaRPr b="0" lang="en-US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 statistical difference in residual</a:t>
            </a:r>
            <a:endParaRPr b="0" lang="en-US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Maximum number of curves placed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Optimize all curves together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4937760" y="1009440"/>
            <a:ext cx="3443760" cy="1184760"/>
          </a:xfrm>
          <a:prstGeom prst="rect">
            <a:avLst/>
          </a:prstGeom>
          <a:ln>
            <a:noFill/>
          </a:ln>
        </p:spPr>
      </p:pic>
      <p:pic>
        <p:nvPicPr>
          <p:cNvPr id="274" name="Picture 4" descr=""/>
          <p:cNvPicPr/>
          <p:nvPr/>
        </p:nvPicPr>
        <p:blipFill>
          <a:blip r:embed="rId2"/>
          <a:srcRect l="6885" t="10891" r="7987" b="5822"/>
          <a:stretch/>
        </p:blipFill>
        <p:spPr>
          <a:xfrm>
            <a:off x="4694040" y="2284920"/>
            <a:ext cx="3895200" cy="28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1800" y="96840"/>
            <a:ext cx="81028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a4001d"/>
                </a:solidFill>
                <a:latin typeface="Arial"/>
              </a:rPr>
              <a:t>Peak Fitting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80880" y="964080"/>
            <a:ext cx="8381160" cy="41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Voight Profile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Fixed Curve Number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Place curve at peak in data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Subtract curve to get new data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Repeat until all curves are placed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Optimize all curves together on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original data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a4001d"/>
              </a:buClr>
              <a:buSzPct val="5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Variable Curve Number</a:t>
            </a:r>
            <a:endParaRPr b="0" lang="en-US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Fit curves until:</a:t>
            </a:r>
            <a:endParaRPr b="0" lang="en-US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 statistical difference in residual</a:t>
            </a:r>
            <a:endParaRPr b="0" lang="en-US" sz="15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Maximum number of curves placed</a:t>
            </a:r>
            <a:endParaRPr b="0" lang="en-US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55000"/>
              <a:buFont typeface="OpenSymbol"/>
              <a:buChar char="-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Optimize all curves together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77" name="Picture 2" descr=""/>
          <p:cNvPicPr/>
          <p:nvPr/>
        </p:nvPicPr>
        <p:blipFill>
          <a:blip r:embed="rId1"/>
          <a:stretch/>
        </p:blipFill>
        <p:spPr>
          <a:xfrm>
            <a:off x="4937760" y="1009440"/>
            <a:ext cx="3443760" cy="1184760"/>
          </a:xfrm>
          <a:prstGeom prst="rect">
            <a:avLst/>
          </a:prstGeom>
          <a:ln>
            <a:noFill/>
          </a:ln>
        </p:spPr>
      </p:pic>
      <p:pic>
        <p:nvPicPr>
          <p:cNvPr id="278" name="Picture 4" descr=""/>
          <p:cNvPicPr/>
          <p:nvPr/>
        </p:nvPicPr>
        <p:blipFill>
          <a:blip r:embed="rId2"/>
          <a:srcRect l="6885" t="10891" r="7987" b="5822"/>
          <a:stretch/>
        </p:blipFill>
        <p:spPr>
          <a:xfrm>
            <a:off x="4694040" y="2284920"/>
            <a:ext cx="3895200" cy="285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914413B1-62D8-4D47-82EC-75C4D4824143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Bayesian Block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3328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BBA Algorithm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4206240" y="1371600"/>
            <a:ext cx="5028840" cy="341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E3C81253-B769-4B87-9E5B-7BC4DB45C9AF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Does it work?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6AB8AD6F-B233-4AEE-B1A5-8B6A8A39F2DF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Does it work?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Sometimes...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6D87AF51-9B05-4AB1-AD0F-26F06825E1F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127440" y="1097280"/>
            <a:ext cx="6773760" cy="3840120"/>
          </a:xfrm>
          <a:prstGeom prst="rect">
            <a:avLst/>
          </a:prstGeom>
          <a:ln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365760" y="914400"/>
            <a:ext cx="521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DA4A9651-8874-4505-8A5E-50F61BD9482B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3328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Diffraction Data Clustering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Save time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Key region detection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Efficient data collection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1"/>
          <a:srcRect l="0" t="0" r="0" b="5770"/>
          <a:stretch/>
        </p:blipFill>
        <p:spPr>
          <a:xfrm>
            <a:off x="5029200" y="1188720"/>
            <a:ext cx="3850560" cy="338256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365760" y="2560320"/>
            <a:ext cx="4022640" cy="24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8E5987C0-E8B2-46EA-B01F-D1B72415139C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176760" y="1188720"/>
            <a:ext cx="6863760" cy="372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C8BD1F9A-3879-468D-891F-8B556D2E57AB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Further Directions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3328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Improved Peak Detection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Better blocking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Peak fitting constraints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Higher dimensional peak fitting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rcRect l="12548" t="36407" r="9999" b="36359"/>
          <a:stretch/>
        </p:blipFill>
        <p:spPr>
          <a:xfrm>
            <a:off x="419040" y="2743200"/>
            <a:ext cx="8175960" cy="15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F58B7F90-4DFF-470B-989D-B62CAB49FEA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Full-Column, Bulleted Slide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3328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This PowerPoint template is one example of SLAC’s visual identity guidelines, which were introduced to: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Clustering 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strong, modern brand that distinguishes SLAC as a leader in scientific discovery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complete visual identity guidelines are available on the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Office of Communications website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as well as:</a:t>
            </a:r>
            <a:endParaRPr b="0" lang="en-US" sz="2000" spc="-1" strike="noStrike">
              <a:latin typeface="Arial"/>
            </a:endParaRPr>
          </a:p>
          <a:p>
            <a:pPr lvl="2" marL="690480" indent="-23184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Letterhead template</a:t>
            </a:r>
            <a:endParaRPr b="0" lang="en-US" sz="2000" spc="-1" strike="noStrike">
              <a:latin typeface="Arial"/>
            </a:endParaRPr>
          </a:p>
          <a:p>
            <a:pPr lvl="2" marL="690480" indent="-23184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Business card template</a:t>
            </a:r>
            <a:endParaRPr b="0" lang="en-US" sz="2000" spc="-1" strike="noStrike">
              <a:latin typeface="Arial"/>
            </a:endParaRPr>
          </a:p>
          <a:p>
            <a:pPr lvl="2" marL="690480" indent="-23184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Logo files 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Please email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communications@slac.stanford.edu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with any questions or feedback.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8" descr=""/>
          <p:cNvPicPr/>
          <p:nvPr/>
        </p:nvPicPr>
        <p:blipFill>
          <a:blip r:embed="rId1"/>
          <a:stretch/>
        </p:blipFill>
        <p:spPr>
          <a:xfrm>
            <a:off x="4401000" y="939600"/>
            <a:ext cx="1972440" cy="1820880"/>
          </a:xfrm>
          <a:prstGeom prst="rect">
            <a:avLst/>
          </a:prstGeom>
          <a:ln>
            <a:noFill/>
          </a:ln>
        </p:spPr>
      </p:pic>
      <p:pic>
        <p:nvPicPr>
          <p:cNvPr id="306" name="Picture 19" descr=""/>
          <p:cNvPicPr/>
          <p:nvPr/>
        </p:nvPicPr>
        <p:blipFill>
          <a:blip r:embed="rId2"/>
          <a:stretch/>
        </p:blipFill>
        <p:spPr>
          <a:xfrm>
            <a:off x="4397760" y="2914560"/>
            <a:ext cx="1979280" cy="1822680"/>
          </a:xfrm>
          <a:prstGeom prst="rect">
            <a:avLst/>
          </a:prstGeom>
          <a:ln>
            <a:noFill/>
          </a:ln>
        </p:spPr>
      </p:pic>
      <p:pic>
        <p:nvPicPr>
          <p:cNvPr id="307" name="Picture 12" descr=""/>
          <p:cNvPicPr/>
          <p:nvPr/>
        </p:nvPicPr>
        <p:blipFill>
          <a:blip r:embed="rId3"/>
          <a:stretch/>
        </p:blipFill>
        <p:spPr>
          <a:xfrm>
            <a:off x="6570000" y="939600"/>
            <a:ext cx="2000520" cy="380772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0A97F2ED-00DB-491B-9515-E13F49745F06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1800" y="13320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Two column, two-line headline </a:t>
            </a:r>
            <a:br/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Instructions on finding and using images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243360" y="973440"/>
            <a:ext cx="3858480" cy="37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Find SLAC’s best images organized into albums on SLAC’s official Flickr channel:</a:t>
            </a:r>
            <a:br/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slaclab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/albums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flickr.com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/photos/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8"/>
              </a:rPr>
              <a:t>slaclab</a:t>
            </a:r>
            <a:endParaRPr b="0" lang="en-US" sz="18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a4001d"/>
              </a:buClr>
              <a:buSzPct val="12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SLAC’s full photo archive can be found on SALLIE, the Stanford ALL Image Exchange:</a:t>
            </a:r>
            <a:br/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9"/>
              </a:rPr>
              <a:t>sallie.stanford.edu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a4001d"/>
              </a:buClr>
              <a:buSzPct val="12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Images on Flickr and SALLIE are available for employee use in professional presentations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5907A8E5-1A85-4E53-9590-303B6671C5C3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47840" y="1346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a4001d"/>
                </a:solidFill>
                <a:latin typeface="Arial"/>
                <a:ea typeface="DejaVu Sans"/>
              </a:rPr>
              <a:t>Increasing Our Scientific Impact Over the Next Decade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313" name="Group 3"/>
          <p:cNvGrpSpPr/>
          <p:nvPr/>
        </p:nvGrpSpPr>
        <p:grpSpPr>
          <a:xfrm>
            <a:off x="642240" y="1152360"/>
            <a:ext cx="7857720" cy="3718440"/>
            <a:chOff x="642240" y="1152360"/>
            <a:chExt cx="7857720" cy="3718440"/>
          </a:xfrm>
        </p:grpSpPr>
        <p:sp>
          <p:nvSpPr>
            <p:cNvPr id="314" name="CustomShape 4"/>
            <p:cNvSpPr/>
            <p:nvPr/>
          </p:nvSpPr>
          <p:spPr>
            <a:xfrm>
              <a:off x="1387080" y="1152360"/>
              <a:ext cx="7112880" cy="802440"/>
            </a:xfrm>
            <a:prstGeom prst="rect">
              <a:avLst/>
            </a:prstGeom>
            <a:solidFill>
              <a:srgbClr val="00739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Be the world leader in X-ray and ultrafast science and in our selected areas of accelerator science and high energy physics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5" name="CustomShape 5"/>
            <p:cNvSpPr/>
            <p:nvPr/>
          </p:nvSpPr>
          <p:spPr>
            <a:xfrm>
              <a:off x="1387080" y="2125440"/>
              <a:ext cx="7112880" cy="802440"/>
            </a:xfrm>
            <a:prstGeom prst="rect">
              <a:avLst/>
            </a:prstGeom>
            <a:solidFill>
              <a:srgbClr val="00739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Expand and increase our impact in Office of Science mission areas by leveraging our world-leading core capabilities and expertise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6" name="CustomShape 6"/>
            <p:cNvSpPr/>
            <p:nvPr/>
          </p:nvSpPr>
          <p:spPr>
            <a:xfrm>
              <a:off x="1387080" y="3095280"/>
              <a:ext cx="7112880" cy="802440"/>
            </a:xfrm>
            <a:prstGeom prst="rect">
              <a:avLst/>
            </a:prstGeom>
            <a:solidFill>
              <a:srgbClr val="00739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Broaden and strengthen our impact across critical national</a:t>
              </a:r>
              <a:br/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needs by using our position within Stanford and Silicon Valley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7" name="CustomShape 7"/>
            <p:cNvSpPr/>
            <p:nvPr/>
          </p:nvSpPr>
          <p:spPr>
            <a:xfrm>
              <a:off x="1387080" y="4068360"/>
              <a:ext cx="7112880" cy="802440"/>
            </a:xfrm>
            <a:prstGeom prst="rect">
              <a:avLst/>
            </a:prstGeom>
            <a:solidFill>
              <a:srgbClr val="007399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Be the “best-in-class” DOE lab for safe, efficient and innovative operations that align with and enable our research mission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18" name="CustomShape 8"/>
            <p:cNvSpPr/>
            <p:nvPr/>
          </p:nvSpPr>
          <p:spPr>
            <a:xfrm>
              <a:off x="642240" y="1152360"/>
              <a:ext cx="565200" cy="3718440"/>
            </a:xfrm>
            <a:prstGeom prst="rect">
              <a:avLst/>
            </a:prstGeom>
            <a:noFill/>
            <a:ln w="25560">
              <a:solidFill>
                <a:srgbClr val="0073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7399"/>
                  </a:solidFill>
                  <a:latin typeface="Arial"/>
                  <a:ea typeface="DejaVu Sans"/>
                </a:rPr>
                <a:t>LABORATORY  GOALS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Placeholder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>
            <a:noFill/>
          </a:ln>
        </p:spPr>
      </p:pic>
      <p:pic>
        <p:nvPicPr>
          <p:cNvPr id="320" name="Picture Placeholder 14" descr=""/>
          <p:cNvPicPr/>
          <p:nvPr/>
        </p:nvPicPr>
        <p:blipFill>
          <a:blip r:embed="rId2"/>
          <a:stretch/>
        </p:blipFill>
        <p:spPr>
          <a:xfrm>
            <a:off x="0" y="0"/>
            <a:ext cx="9128880" cy="5141880"/>
          </a:xfrm>
          <a:prstGeom prst="rect">
            <a:avLst/>
          </a:prstGeom>
          <a:ln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444600" y="402840"/>
            <a:ext cx="8102160" cy="15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Divider page</a:t>
            </a:r>
            <a:br/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INSERT PREFERRED IMAGE AS BACKGROUND – INSTRUCTIONS: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1: Click “Insert” from menu and choose “Picture” to select image</a:t>
            </a:r>
            <a:br/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2: Once image is inserted, right-click image and choose ‘Send to Back’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3: Delete or replace this text with a divider title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2" name="Picture 3" descr=""/>
          <p:cNvPicPr/>
          <p:nvPr/>
        </p:nvPicPr>
        <p:blipFill>
          <a:blip r:embed="rId3"/>
          <a:stretch/>
        </p:blipFill>
        <p:spPr>
          <a:xfrm>
            <a:off x="7493400" y="4552920"/>
            <a:ext cx="1053000" cy="31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2418B830-5907-4EFD-8770-A8633936D9E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Motivation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3328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Diffraction Data Clustering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Save time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Key region detection</a:t>
            </a:r>
            <a:endParaRPr b="0" lang="en-US" sz="2000" spc="-1" strike="noStrike">
              <a:latin typeface="Arial"/>
            </a:endParaRPr>
          </a:p>
          <a:p>
            <a:pPr lvl="1" marL="457200" indent="-222480">
              <a:lnSpc>
                <a:spcPct val="120000"/>
              </a:lnSpc>
              <a:buClr>
                <a:srgbClr val="981e32"/>
              </a:buClr>
              <a:buSzPct val="12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Efficient data collection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65760" y="2560320"/>
            <a:ext cx="4022640" cy="24292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rcRect l="85993" t="5050" r="0" b="71064"/>
          <a:stretch/>
        </p:blipFill>
        <p:spPr>
          <a:xfrm>
            <a:off x="5120640" y="1280160"/>
            <a:ext cx="3748320" cy="3108240"/>
          </a:xfrm>
          <a:prstGeom prst="rect">
            <a:avLst/>
          </a:prstGeom>
          <a:ln>
            <a:noFill/>
          </a:ln>
        </p:spPr>
      </p:pic>
      <p:pic>
        <p:nvPicPr>
          <p:cNvPr id="220" name="Picture 3" descr=""/>
          <p:cNvPicPr/>
          <p:nvPr/>
        </p:nvPicPr>
        <p:blipFill>
          <a:blip r:embed="rId3"/>
          <a:srcRect l="0" t="0" r="0" b="5770"/>
          <a:stretch/>
        </p:blipFill>
        <p:spPr>
          <a:xfrm>
            <a:off x="5029200" y="1188720"/>
            <a:ext cx="3850560" cy="338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38E7A816-27ED-49F5-8E2B-85201D06F9C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Cosine Based Clustering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Agglomerative Clustering on Similarity Matrix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rcRect l="0" t="24962" r="0" b="33343"/>
          <a:stretch/>
        </p:blipFill>
        <p:spPr>
          <a:xfrm>
            <a:off x="5846760" y="1005840"/>
            <a:ext cx="3022200" cy="57276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rcRect l="49999" t="0" r="0" b="69172"/>
          <a:stretch/>
        </p:blipFill>
        <p:spPr>
          <a:xfrm>
            <a:off x="1426320" y="3087000"/>
            <a:ext cx="5613840" cy="185004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rcRect l="0" t="0" r="49999" b="69172"/>
          <a:stretch/>
        </p:blipFill>
        <p:spPr>
          <a:xfrm>
            <a:off x="1371600" y="1419120"/>
            <a:ext cx="5577120" cy="18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F3136CF4-DF85-400E-80FA-8140B5912586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Cosine Based Clustering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Agglomerative Clustering on Similarity Matrix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rcRect l="0" t="24962" r="0" b="33343"/>
          <a:stretch/>
        </p:blipFill>
        <p:spPr>
          <a:xfrm>
            <a:off x="5846760" y="1005840"/>
            <a:ext cx="3022200" cy="57276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6035040" y="2011680"/>
            <a:ext cx="265104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92% Similar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228600" y="1645920"/>
            <a:ext cx="5584320" cy="305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B57846BB-08DD-4AE1-BA20-A4E45A601356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Cosine Based Clustering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Agglomerative Clustering on Similarity Matrix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rcRect l="0" t="24962" r="0" b="33343"/>
          <a:stretch/>
        </p:blipFill>
        <p:spPr>
          <a:xfrm>
            <a:off x="5846760" y="1005840"/>
            <a:ext cx="3022200" cy="57276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54880" y="1609920"/>
            <a:ext cx="5534640" cy="30852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6035040" y="2011680"/>
            <a:ext cx="265104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85% Similar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F23157AD-FC58-4216-8E9E-68F01F8998B7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Bayesian Block Analysis and Peak Fitting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33640" y="1116720"/>
            <a:ext cx="8544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Bayesian Block Analysis and Peak Fitting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25AB4C74-8E64-4E61-A0A2-79A40AE6BDF5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Challenges of detecting peaks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makes this a hard task?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566200" y="4738680"/>
            <a:ext cx="317520" cy="40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72000" tIns="57600" bIns="45000" anchor="ctr"/>
          <a:p>
            <a:pPr>
              <a:lnSpc>
                <a:spcPct val="100000"/>
              </a:lnSpc>
            </a:pPr>
            <a:fld id="{738A3427-FE21-422F-8147-36BE5FD80A7D}" type="slidenum"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51800" y="96840"/>
            <a:ext cx="810216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a4001d"/>
                </a:solidFill>
                <a:latin typeface="Arial"/>
                <a:ea typeface="DejaVu Sans"/>
              </a:rPr>
              <a:t>Challenges of detecting peaks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28600" y="971640"/>
            <a:ext cx="8107560" cy="380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makes this a hard task?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Overlapping Peaks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3146760" y="1352160"/>
            <a:ext cx="4337280" cy="18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197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2012-06-11T23:48:53Z</dcterms:created>
  <dc:creator/>
  <dc:description/>
  <dc:language>en-US</dc:language>
  <cp:lastModifiedBy/>
  <cp:lastPrinted>2018-12-07T23:44:51Z</cp:lastPrinted>
  <dcterms:modified xsi:type="dcterms:W3CDTF">2019-07-26T10:11:44Z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