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31"/>
  </p:notesMasterIdLst>
  <p:sldIdLst>
    <p:sldId id="256" r:id="rId2"/>
    <p:sldId id="257" r:id="rId3"/>
    <p:sldId id="258" r:id="rId4"/>
    <p:sldId id="286" r:id="rId5"/>
    <p:sldId id="260" r:id="rId6"/>
    <p:sldId id="261" r:id="rId7"/>
    <p:sldId id="259" r:id="rId8"/>
    <p:sldId id="262" r:id="rId9"/>
    <p:sldId id="284" r:id="rId10"/>
    <p:sldId id="285" r:id="rId11"/>
    <p:sldId id="289" r:id="rId12"/>
    <p:sldId id="288" r:id="rId13"/>
    <p:sldId id="264" r:id="rId14"/>
    <p:sldId id="266" r:id="rId15"/>
    <p:sldId id="267" r:id="rId16"/>
    <p:sldId id="268" r:id="rId17"/>
    <p:sldId id="269" r:id="rId18"/>
    <p:sldId id="270" r:id="rId19"/>
    <p:sldId id="273" r:id="rId20"/>
    <p:sldId id="274" r:id="rId21"/>
    <p:sldId id="275" r:id="rId22"/>
    <p:sldId id="276" r:id="rId23"/>
    <p:sldId id="28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er Powell" initials="AP" lastIdx="1" clrIdx="0">
    <p:extLst/>
  </p:cmAuthor>
  <p:cmAuthor id="2" name="Alexander Powell" initials="AP [2]" lastIdx="1" clrIdx="1">
    <p:extLst/>
  </p:cmAuthor>
  <p:cmAuthor id="3" name="Alexander Powell" initials="AP [2] [2]"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45"/>
    <p:restoredTop sz="57292"/>
  </p:normalViewPr>
  <p:slideViewPr>
    <p:cSldViewPr snapToGrid="0" snapToObjects="1">
      <p:cViewPr varScale="1">
        <p:scale>
          <a:sx n="58" d="100"/>
          <a:sy n="58" d="100"/>
        </p:scale>
        <p:origin x="664" y="192"/>
      </p:cViewPr>
      <p:guideLst/>
    </p:cSldViewPr>
  </p:slideViewPr>
  <p:outlineViewPr>
    <p:cViewPr>
      <p:scale>
        <a:sx n="33" d="100"/>
        <a:sy n="33" d="100"/>
      </p:scale>
      <p:origin x="0" y="-924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commentAuthors" Target="commentAuthor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9-27T15:42:42.615" idx="1">
    <p:pos x="10" y="10"/>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6-09-27T15:42:42.615" idx="1">
    <p:pos x="10" y="10"/>
    <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6-09-27T15:42:42.615" idx="1">
    <p:pos x="10" y="10"/>
    <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A47D3A-0CA9-A64D-B807-738EA08A5FDF}" type="doc">
      <dgm:prSet loTypeId="urn:microsoft.com/office/officeart/2005/8/layout/process2" loCatId="" qsTypeId="urn:microsoft.com/office/officeart/2005/8/quickstyle/simple4" qsCatId="simple" csTypeId="urn:microsoft.com/office/officeart/2005/8/colors/accent1_2" csCatId="accent1" phldr="1"/>
      <dgm:spPr/>
    </dgm:pt>
    <dgm:pt modelId="{BC76B7CE-6E97-DF4C-8CD7-550B8D90A31D}">
      <dgm:prSet phldrT="[Text]"/>
      <dgm:spPr/>
      <dgm:t>
        <a:bodyPr/>
        <a:lstStyle/>
        <a:p>
          <a:pPr rtl="0"/>
          <a:r>
            <a:rPr lang="en-US" dirty="0" smtClean="0"/>
            <a:t>Preprocessing (parsing, if-conversions)</a:t>
          </a:r>
          <a:endParaRPr lang="en-US" dirty="0"/>
        </a:p>
      </dgm:t>
    </dgm:pt>
    <dgm:pt modelId="{7EFFDB97-8C35-AB47-8AE6-0EB44E74218A}" type="parTrans" cxnId="{38C7496B-71CD-1849-ABA9-791C3177943E}">
      <dgm:prSet/>
      <dgm:spPr/>
      <dgm:t>
        <a:bodyPr/>
        <a:lstStyle/>
        <a:p>
          <a:endParaRPr lang="en-US"/>
        </a:p>
      </dgm:t>
    </dgm:pt>
    <dgm:pt modelId="{E54B00C0-0F63-384C-B92C-BB3099A9A70D}" type="sibTrans" cxnId="{38C7496B-71CD-1849-ABA9-791C3177943E}">
      <dgm:prSet/>
      <dgm:spPr/>
      <dgm:t>
        <a:bodyPr/>
        <a:lstStyle/>
        <a:p>
          <a:endParaRPr lang="en-US"/>
        </a:p>
      </dgm:t>
    </dgm:pt>
    <dgm:pt modelId="{DF52908B-714D-2F45-A68C-03F25AAA8529}">
      <dgm:prSet phldrT="[Text]"/>
      <dgm:spPr/>
      <dgm:t>
        <a:bodyPr/>
        <a:lstStyle/>
        <a:p>
          <a:pPr rtl="0"/>
          <a:r>
            <a:rPr lang="en-US" dirty="0" smtClean="0"/>
            <a:t>DFG construction</a:t>
          </a:r>
          <a:endParaRPr lang="en-US" dirty="0"/>
        </a:p>
      </dgm:t>
    </dgm:pt>
    <dgm:pt modelId="{FEC66420-330B-464F-A7DA-08681A455408}" type="parTrans" cxnId="{EAEB1F06-8995-574D-88F7-EAEA3DB4BF0A}">
      <dgm:prSet/>
      <dgm:spPr/>
      <dgm:t>
        <a:bodyPr/>
        <a:lstStyle/>
        <a:p>
          <a:endParaRPr lang="en-US"/>
        </a:p>
      </dgm:t>
    </dgm:pt>
    <dgm:pt modelId="{AA88AEBC-8093-CC44-A73B-5CB65ABE5E8F}" type="sibTrans" cxnId="{EAEB1F06-8995-574D-88F7-EAEA3DB4BF0A}">
      <dgm:prSet/>
      <dgm:spPr/>
      <dgm:t>
        <a:bodyPr/>
        <a:lstStyle/>
        <a:p>
          <a:endParaRPr lang="en-US"/>
        </a:p>
      </dgm:t>
    </dgm:pt>
    <dgm:pt modelId="{5F37D7CC-0A43-7C41-B6A3-E5FE1E480780}">
      <dgm:prSet phldrT="[Text]"/>
      <dgm:spPr/>
      <dgm:t>
        <a:bodyPr/>
        <a:lstStyle/>
        <a:p>
          <a:pPr rtl="0"/>
          <a:r>
            <a:rPr lang="en-US" dirty="0" smtClean="0"/>
            <a:t>Identifying </a:t>
          </a:r>
          <a:r>
            <a:rPr lang="en-US" dirty="0" err="1" smtClean="0"/>
            <a:t>vectorizable</a:t>
          </a:r>
          <a:r>
            <a:rPr lang="en-US" dirty="0" smtClean="0"/>
            <a:t> operations</a:t>
          </a:r>
          <a:endParaRPr lang="en-US" dirty="0"/>
        </a:p>
      </dgm:t>
    </dgm:pt>
    <dgm:pt modelId="{8EB3FDFA-099B-B348-853E-5B817006E81B}" type="parTrans" cxnId="{787C8B6F-8CF7-864C-ADF2-B57CE03066AA}">
      <dgm:prSet/>
      <dgm:spPr/>
      <dgm:t>
        <a:bodyPr/>
        <a:lstStyle/>
        <a:p>
          <a:endParaRPr lang="en-US"/>
        </a:p>
      </dgm:t>
    </dgm:pt>
    <dgm:pt modelId="{4C3F76AF-D217-1E42-B7F9-2B5A272B1D83}" type="sibTrans" cxnId="{787C8B6F-8CF7-864C-ADF2-B57CE03066AA}">
      <dgm:prSet/>
      <dgm:spPr/>
      <dgm:t>
        <a:bodyPr/>
        <a:lstStyle/>
        <a:p>
          <a:endParaRPr lang="en-US"/>
        </a:p>
      </dgm:t>
    </dgm:pt>
    <dgm:pt modelId="{D47374F6-E27D-7447-BD84-843CA01311D8}">
      <dgm:prSet/>
      <dgm:spPr/>
      <dgm:t>
        <a:bodyPr/>
        <a:lstStyle/>
        <a:p>
          <a:pPr rtl="0"/>
          <a:r>
            <a:rPr lang="en-US" dirty="0" smtClean="0"/>
            <a:t>Optimized Insertion of data reorganization codes</a:t>
          </a:r>
          <a:endParaRPr lang="en-US" dirty="0"/>
        </a:p>
      </dgm:t>
    </dgm:pt>
    <dgm:pt modelId="{222E6E40-3270-CD46-BFFF-4ACD64C61EB5}" type="parTrans" cxnId="{A4CC3CEC-87AB-FB4B-92DB-135525474867}">
      <dgm:prSet/>
      <dgm:spPr/>
      <dgm:t>
        <a:bodyPr/>
        <a:lstStyle/>
        <a:p>
          <a:endParaRPr lang="en-US"/>
        </a:p>
      </dgm:t>
    </dgm:pt>
    <dgm:pt modelId="{72D8E2C2-D4C4-294E-84DA-CCD9545DC885}" type="sibTrans" cxnId="{A4CC3CEC-87AB-FB4B-92DB-135525474867}">
      <dgm:prSet/>
      <dgm:spPr/>
      <dgm:t>
        <a:bodyPr/>
        <a:lstStyle/>
        <a:p>
          <a:endParaRPr lang="en-US"/>
        </a:p>
      </dgm:t>
    </dgm:pt>
    <dgm:pt modelId="{E9287194-4593-4842-8025-560CF2848499}">
      <dgm:prSet/>
      <dgm:spPr/>
      <dgm:t>
        <a:bodyPr/>
        <a:lstStyle/>
        <a:p>
          <a:pPr rtl="0"/>
          <a:r>
            <a:rPr lang="en-US" dirty="0" smtClean="0"/>
            <a:t>SLP Extraction from scalar operations</a:t>
          </a:r>
          <a:endParaRPr lang="en-US" dirty="0"/>
        </a:p>
      </dgm:t>
    </dgm:pt>
    <dgm:pt modelId="{FEDB5678-CCC8-074B-90D9-7F444CC3FD39}" type="parTrans" cxnId="{2A5F6115-2935-A54D-9DA5-7C7A1002D86D}">
      <dgm:prSet/>
      <dgm:spPr/>
      <dgm:t>
        <a:bodyPr/>
        <a:lstStyle/>
        <a:p>
          <a:endParaRPr lang="en-US"/>
        </a:p>
      </dgm:t>
    </dgm:pt>
    <dgm:pt modelId="{2D6E5CCF-CC79-3F4C-914A-C6D3A64AE206}" type="sibTrans" cxnId="{2A5F6115-2935-A54D-9DA5-7C7A1002D86D}">
      <dgm:prSet/>
      <dgm:spPr/>
      <dgm:t>
        <a:bodyPr/>
        <a:lstStyle/>
        <a:p>
          <a:endParaRPr lang="en-US"/>
        </a:p>
      </dgm:t>
    </dgm:pt>
    <dgm:pt modelId="{79D3113D-BD07-0142-AA05-B2CBD9308F68}">
      <dgm:prSet/>
      <dgm:spPr/>
      <dgm:t>
        <a:bodyPr/>
        <a:lstStyle/>
        <a:p>
          <a:r>
            <a:rPr lang="en-US" dirty="0" smtClean="0"/>
            <a:t>Code generation</a:t>
          </a:r>
          <a:endParaRPr lang="en-US" dirty="0"/>
        </a:p>
      </dgm:t>
    </dgm:pt>
    <dgm:pt modelId="{DC87F6EA-B737-7544-A9F5-C78374995D06}" type="parTrans" cxnId="{518AE52A-3262-2F40-BB04-E858EA2C8C1C}">
      <dgm:prSet/>
      <dgm:spPr/>
      <dgm:t>
        <a:bodyPr/>
        <a:lstStyle/>
        <a:p>
          <a:endParaRPr lang="en-US"/>
        </a:p>
      </dgm:t>
    </dgm:pt>
    <dgm:pt modelId="{175E8884-3706-7149-9A06-010BA3120EA7}" type="sibTrans" cxnId="{518AE52A-3262-2F40-BB04-E858EA2C8C1C}">
      <dgm:prSet/>
      <dgm:spPr/>
      <dgm:t>
        <a:bodyPr/>
        <a:lstStyle/>
        <a:p>
          <a:endParaRPr lang="en-US"/>
        </a:p>
      </dgm:t>
    </dgm:pt>
    <dgm:pt modelId="{19AC601F-53F7-7345-8422-E0A8A8B49AC9}" type="pres">
      <dgm:prSet presAssocID="{1AA47D3A-0CA9-A64D-B807-738EA08A5FDF}" presName="linearFlow" presStyleCnt="0">
        <dgm:presLayoutVars>
          <dgm:resizeHandles val="exact"/>
        </dgm:presLayoutVars>
      </dgm:prSet>
      <dgm:spPr/>
    </dgm:pt>
    <dgm:pt modelId="{F5A8EC30-51C4-AD4E-B1DD-BBCABBD89BEA}" type="pres">
      <dgm:prSet presAssocID="{BC76B7CE-6E97-DF4C-8CD7-550B8D90A31D}" presName="node" presStyleLbl="node1" presStyleIdx="0" presStyleCnt="6" custScaleX="147627">
        <dgm:presLayoutVars>
          <dgm:bulletEnabled val="1"/>
        </dgm:presLayoutVars>
      </dgm:prSet>
      <dgm:spPr/>
      <dgm:t>
        <a:bodyPr/>
        <a:lstStyle/>
        <a:p>
          <a:endParaRPr lang="en-US"/>
        </a:p>
      </dgm:t>
    </dgm:pt>
    <dgm:pt modelId="{C313FB05-B1EE-BB4E-AF40-C4FF9AB21F9C}" type="pres">
      <dgm:prSet presAssocID="{E54B00C0-0F63-384C-B92C-BB3099A9A70D}" presName="sibTrans" presStyleLbl="sibTrans2D1" presStyleIdx="0" presStyleCnt="5"/>
      <dgm:spPr/>
      <dgm:t>
        <a:bodyPr/>
        <a:lstStyle/>
        <a:p>
          <a:endParaRPr lang="en-US"/>
        </a:p>
      </dgm:t>
    </dgm:pt>
    <dgm:pt modelId="{2783FB93-4F88-614D-A34B-89018376F3AE}" type="pres">
      <dgm:prSet presAssocID="{E54B00C0-0F63-384C-B92C-BB3099A9A70D}" presName="connectorText" presStyleLbl="sibTrans2D1" presStyleIdx="0" presStyleCnt="5"/>
      <dgm:spPr/>
      <dgm:t>
        <a:bodyPr/>
        <a:lstStyle/>
        <a:p>
          <a:endParaRPr lang="en-US"/>
        </a:p>
      </dgm:t>
    </dgm:pt>
    <dgm:pt modelId="{B22D29D4-A095-D444-8FE1-1774C3BEDCD2}" type="pres">
      <dgm:prSet presAssocID="{DF52908B-714D-2F45-A68C-03F25AAA8529}" presName="node" presStyleLbl="node1" presStyleIdx="1" presStyleCnt="6" custScaleX="145943">
        <dgm:presLayoutVars>
          <dgm:bulletEnabled val="1"/>
        </dgm:presLayoutVars>
      </dgm:prSet>
      <dgm:spPr/>
      <dgm:t>
        <a:bodyPr/>
        <a:lstStyle/>
        <a:p>
          <a:endParaRPr lang="en-US"/>
        </a:p>
      </dgm:t>
    </dgm:pt>
    <dgm:pt modelId="{0DA6338A-6C70-DB47-93F0-01ECBF9484ED}" type="pres">
      <dgm:prSet presAssocID="{AA88AEBC-8093-CC44-A73B-5CB65ABE5E8F}" presName="sibTrans" presStyleLbl="sibTrans2D1" presStyleIdx="1" presStyleCnt="5"/>
      <dgm:spPr/>
      <dgm:t>
        <a:bodyPr/>
        <a:lstStyle/>
        <a:p>
          <a:endParaRPr lang="en-US"/>
        </a:p>
      </dgm:t>
    </dgm:pt>
    <dgm:pt modelId="{1336E17C-8118-F047-99F8-EFB38A04F726}" type="pres">
      <dgm:prSet presAssocID="{AA88AEBC-8093-CC44-A73B-5CB65ABE5E8F}" presName="connectorText" presStyleLbl="sibTrans2D1" presStyleIdx="1" presStyleCnt="5"/>
      <dgm:spPr/>
      <dgm:t>
        <a:bodyPr/>
        <a:lstStyle/>
        <a:p>
          <a:endParaRPr lang="en-US"/>
        </a:p>
      </dgm:t>
    </dgm:pt>
    <dgm:pt modelId="{F6B148F0-A29B-944A-B32F-2DA846615536}" type="pres">
      <dgm:prSet presAssocID="{5F37D7CC-0A43-7C41-B6A3-E5FE1E480780}" presName="node" presStyleLbl="node1" presStyleIdx="2" presStyleCnt="6" custScaleX="145943">
        <dgm:presLayoutVars>
          <dgm:bulletEnabled val="1"/>
        </dgm:presLayoutVars>
      </dgm:prSet>
      <dgm:spPr/>
      <dgm:t>
        <a:bodyPr/>
        <a:lstStyle/>
        <a:p>
          <a:endParaRPr lang="en-US"/>
        </a:p>
      </dgm:t>
    </dgm:pt>
    <dgm:pt modelId="{6443326A-CF76-8248-A983-65944F325BD6}" type="pres">
      <dgm:prSet presAssocID="{4C3F76AF-D217-1E42-B7F9-2B5A272B1D83}" presName="sibTrans" presStyleLbl="sibTrans2D1" presStyleIdx="2" presStyleCnt="5"/>
      <dgm:spPr/>
      <dgm:t>
        <a:bodyPr/>
        <a:lstStyle/>
        <a:p>
          <a:endParaRPr lang="en-US"/>
        </a:p>
      </dgm:t>
    </dgm:pt>
    <dgm:pt modelId="{05314836-883D-C240-97E5-272724BF724E}" type="pres">
      <dgm:prSet presAssocID="{4C3F76AF-D217-1E42-B7F9-2B5A272B1D83}" presName="connectorText" presStyleLbl="sibTrans2D1" presStyleIdx="2" presStyleCnt="5"/>
      <dgm:spPr/>
      <dgm:t>
        <a:bodyPr/>
        <a:lstStyle/>
        <a:p>
          <a:endParaRPr lang="en-US"/>
        </a:p>
      </dgm:t>
    </dgm:pt>
    <dgm:pt modelId="{A01F9DBC-1FC7-154C-8B9D-8D97D6F3ECFB}" type="pres">
      <dgm:prSet presAssocID="{D47374F6-E27D-7447-BD84-843CA01311D8}" presName="node" presStyleLbl="node1" presStyleIdx="3" presStyleCnt="6" custScaleX="145943">
        <dgm:presLayoutVars>
          <dgm:bulletEnabled val="1"/>
        </dgm:presLayoutVars>
      </dgm:prSet>
      <dgm:spPr/>
      <dgm:t>
        <a:bodyPr/>
        <a:lstStyle/>
        <a:p>
          <a:endParaRPr lang="en-US"/>
        </a:p>
      </dgm:t>
    </dgm:pt>
    <dgm:pt modelId="{931CF988-898C-6047-AC56-F542351FE915}" type="pres">
      <dgm:prSet presAssocID="{72D8E2C2-D4C4-294E-84DA-CCD9545DC885}" presName="sibTrans" presStyleLbl="sibTrans2D1" presStyleIdx="3" presStyleCnt="5"/>
      <dgm:spPr/>
      <dgm:t>
        <a:bodyPr/>
        <a:lstStyle/>
        <a:p>
          <a:endParaRPr lang="en-US"/>
        </a:p>
      </dgm:t>
    </dgm:pt>
    <dgm:pt modelId="{219B07B8-6181-7449-B959-A6B274C9E155}" type="pres">
      <dgm:prSet presAssocID="{72D8E2C2-D4C4-294E-84DA-CCD9545DC885}" presName="connectorText" presStyleLbl="sibTrans2D1" presStyleIdx="3" presStyleCnt="5"/>
      <dgm:spPr/>
      <dgm:t>
        <a:bodyPr/>
        <a:lstStyle/>
        <a:p>
          <a:endParaRPr lang="en-US"/>
        </a:p>
      </dgm:t>
    </dgm:pt>
    <dgm:pt modelId="{D95FB512-9C65-3A4F-A95F-E49CF84CF3A6}" type="pres">
      <dgm:prSet presAssocID="{E9287194-4593-4842-8025-560CF2848499}" presName="node" presStyleLbl="node1" presStyleIdx="4" presStyleCnt="6" custScaleX="148003">
        <dgm:presLayoutVars>
          <dgm:bulletEnabled val="1"/>
        </dgm:presLayoutVars>
      </dgm:prSet>
      <dgm:spPr/>
      <dgm:t>
        <a:bodyPr/>
        <a:lstStyle/>
        <a:p>
          <a:endParaRPr lang="en-US"/>
        </a:p>
      </dgm:t>
    </dgm:pt>
    <dgm:pt modelId="{1B0EE9FF-DD1F-0D4B-AE57-CB6033D4B07C}" type="pres">
      <dgm:prSet presAssocID="{2D6E5CCF-CC79-3F4C-914A-C6D3A64AE206}" presName="sibTrans" presStyleLbl="sibTrans2D1" presStyleIdx="4" presStyleCnt="5"/>
      <dgm:spPr/>
      <dgm:t>
        <a:bodyPr/>
        <a:lstStyle/>
        <a:p>
          <a:endParaRPr lang="en-US"/>
        </a:p>
      </dgm:t>
    </dgm:pt>
    <dgm:pt modelId="{5C0F02E4-CE0A-2741-832D-27CEA821AB75}" type="pres">
      <dgm:prSet presAssocID="{2D6E5CCF-CC79-3F4C-914A-C6D3A64AE206}" presName="connectorText" presStyleLbl="sibTrans2D1" presStyleIdx="4" presStyleCnt="5"/>
      <dgm:spPr/>
      <dgm:t>
        <a:bodyPr/>
        <a:lstStyle/>
        <a:p>
          <a:endParaRPr lang="en-US"/>
        </a:p>
      </dgm:t>
    </dgm:pt>
    <dgm:pt modelId="{00231699-B80A-9B45-8498-26661BB9D758}" type="pres">
      <dgm:prSet presAssocID="{79D3113D-BD07-0142-AA05-B2CBD9308F68}" presName="node" presStyleLbl="node1" presStyleIdx="5" presStyleCnt="6" custScaleX="148003">
        <dgm:presLayoutVars>
          <dgm:bulletEnabled val="1"/>
        </dgm:presLayoutVars>
      </dgm:prSet>
      <dgm:spPr/>
      <dgm:t>
        <a:bodyPr/>
        <a:lstStyle/>
        <a:p>
          <a:endParaRPr lang="en-US"/>
        </a:p>
      </dgm:t>
    </dgm:pt>
  </dgm:ptLst>
  <dgm:cxnLst>
    <dgm:cxn modelId="{75FDE92E-0481-8540-846E-B44E8FD6AC37}" type="presOf" srcId="{72D8E2C2-D4C4-294E-84DA-CCD9545DC885}" destId="{219B07B8-6181-7449-B959-A6B274C9E155}" srcOrd="1" destOrd="0" presId="urn:microsoft.com/office/officeart/2005/8/layout/process2"/>
    <dgm:cxn modelId="{2A5F6115-2935-A54D-9DA5-7C7A1002D86D}" srcId="{1AA47D3A-0CA9-A64D-B807-738EA08A5FDF}" destId="{E9287194-4593-4842-8025-560CF2848499}" srcOrd="4" destOrd="0" parTransId="{FEDB5678-CCC8-074B-90D9-7F444CC3FD39}" sibTransId="{2D6E5CCF-CC79-3F4C-914A-C6D3A64AE206}"/>
    <dgm:cxn modelId="{0B927176-4E93-7A47-BC74-24D68F699E7D}" type="presOf" srcId="{E9287194-4593-4842-8025-560CF2848499}" destId="{D95FB512-9C65-3A4F-A95F-E49CF84CF3A6}" srcOrd="0" destOrd="0" presId="urn:microsoft.com/office/officeart/2005/8/layout/process2"/>
    <dgm:cxn modelId="{EAEB1F06-8995-574D-88F7-EAEA3DB4BF0A}" srcId="{1AA47D3A-0CA9-A64D-B807-738EA08A5FDF}" destId="{DF52908B-714D-2F45-A68C-03F25AAA8529}" srcOrd="1" destOrd="0" parTransId="{FEC66420-330B-464F-A7DA-08681A455408}" sibTransId="{AA88AEBC-8093-CC44-A73B-5CB65ABE5E8F}"/>
    <dgm:cxn modelId="{F820AE0D-08A4-6841-96CF-B0C2C737D3A0}" type="presOf" srcId="{2D6E5CCF-CC79-3F4C-914A-C6D3A64AE206}" destId="{5C0F02E4-CE0A-2741-832D-27CEA821AB75}" srcOrd="1" destOrd="0" presId="urn:microsoft.com/office/officeart/2005/8/layout/process2"/>
    <dgm:cxn modelId="{A15EEC0B-E117-B14E-8A72-F4B554532208}" type="presOf" srcId="{79D3113D-BD07-0142-AA05-B2CBD9308F68}" destId="{00231699-B80A-9B45-8498-26661BB9D758}" srcOrd="0" destOrd="0" presId="urn:microsoft.com/office/officeart/2005/8/layout/process2"/>
    <dgm:cxn modelId="{6D405D75-2A4B-CC40-8842-5F60309E44AE}" type="presOf" srcId="{72D8E2C2-D4C4-294E-84DA-CCD9545DC885}" destId="{931CF988-898C-6047-AC56-F542351FE915}" srcOrd="0" destOrd="0" presId="urn:microsoft.com/office/officeart/2005/8/layout/process2"/>
    <dgm:cxn modelId="{518AE52A-3262-2F40-BB04-E858EA2C8C1C}" srcId="{1AA47D3A-0CA9-A64D-B807-738EA08A5FDF}" destId="{79D3113D-BD07-0142-AA05-B2CBD9308F68}" srcOrd="5" destOrd="0" parTransId="{DC87F6EA-B737-7544-A9F5-C78374995D06}" sibTransId="{175E8884-3706-7149-9A06-010BA3120EA7}"/>
    <dgm:cxn modelId="{C57C853D-BF98-124C-8AFA-1BD4C51D26D8}" type="presOf" srcId="{4C3F76AF-D217-1E42-B7F9-2B5A272B1D83}" destId="{6443326A-CF76-8248-A983-65944F325BD6}" srcOrd="0" destOrd="0" presId="urn:microsoft.com/office/officeart/2005/8/layout/process2"/>
    <dgm:cxn modelId="{650763D2-2C20-9E41-97AE-7BDC29785501}" type="presOf" srcId="{2D6E5CCF-CC79-3F4C-914A-C6D3A64AE206}" destId="{1B0EE9FF-DD1F-0D4B-AE57-CB6033D4B07C}" srcOrd="0" destOrd="0" presId="urn:microsoft.com/office/officeart/2005/8/layout/process2"/>
    <dgm:cxn modelId="{A4CC3CEC-87AB-FB4B-92DB-135525474867}" srcId="{1AA47D3A-0CA9-A64D-B807-738EA08A5FDF}" destId="{D47374F6-E27D-7447-BD84-843CA01311D8}" srcOrd="3" destOrd="0" parTransId="{222E6E40-3270-CD46-BFFF-4ACD64C61EB5}" sibTransId="{72D8E2C2-D4C4-294E-84DA-CCD9545DC885}"/>
    <dgm:cxn modelId="{38C7496B-71CD-1849-ABA9-791C3177943E}" srcId="{1AA47D3A-0CA9-A64D-B807-738EA08A5FDF}" destId="{BC76B7CE-6E97-DF4C-8CD7-550B8D90A31D}" srcOrd="0" destOrd="0" parTransId="{7EFFDB97-8C35-AB47-8AE6-0EB44E74218A}" sibTransId="{E54B00C0-0F63-384C-B92C-BB3099A9A70D}"/>
    <dgm:cxn modelId="{B35E7AC0-3CB2-0C4E-B671-035E7F94615D}" type="presOf" srcId="{AA88AEBC-8093-CC44-A73B-5CB65ABE5E8F}" destId="{1336E17C-8118-F047-99F8-EFB38A04F726}" srcOrd="1" destOrd="0" presId="urn:microsoft.com/office/officeart/2005/8/layout/process2"/>
    <dgm:cxn modelId="{787C8B6F-8CF7-864C-ADF2-B57CE03066AA}" srcId="{1AA47D3A-0CA9-A64D-B807-738EA08A5FDF}" destId="{5F37D7CC-0A43-7C41-B6A3-E5FE1E480780}" srcOrd="2" destOrd="0" parTransId="{8EB3FDFA-099B-B348-853E-5B817006E81B}" sibTransId="{4C3F76AF-D217-1E42-B7F9-2B5A272B1D83}"/>
    <dgm:cxn modelId="{570DE1FB-A31E-7343-BBEF-A8D39550500A}" type="presOf" srcId="{DF52908B-714D-2F45-A68C-03F25AAA8529}" destId="{B22D29D4-A095-D444-8FE1-1774C3BEDCD2}" srcOrd="0" destOrd="0" presId="urn:microsoft.com/office/officeart/2005/8/layout/process2"/>
    <dgm:cxn modelId="{78C941AE-800B-E14F-91DB-BF3BE9081C92}" type="presOf" srcId="{5F37D7CC-0A43-7C41-B6A3-E5FE1E480780}" destId="{F6B148F0-A29B-944A-B32F-2DA846615536}" srcOrd="0" destOrd="0" presId="urn:microsoft.com/office/officeart/2005/8/layout/process2"/>
    <dgm:cxn modelId="{D0AEA776-D282-4F49-A7C5-FCE6630F756A}" type="presOf" srcId="{E54B00C0-0F63-384C-B92C-BB3099A9A70D}" destId="{2783FB93-4F88-614D-A34B-89018376F3AE}" srcOrd="1" destOrd="0" presId="urn:microsoft.com/office/officeart/2005/8/layout/process2"/>
    <dgm:cxn modelId="{B9A89109-C725-2B48-A1BD-F69A7973E94D}" type="presOf" srcId="{E54B00C0-0F63-384C-B92C-BB3099A9A70D}" destId="{C313FB05-B1EE-BB4E-AF40-C4FF9AB21F9C}" srcOrd="0" destOrd="0" presId="urn:microsoft.com/office/officeart/2005/8/layout/process2"/>
    <dgm:cxn modelId="{BA6B1031-C38D-AD43-B7FD-F666F7E6DA29}" type="presOf" srcId="{4C3F76AF-D217-1E42-B7F9-2B5A272B1D83}" destId="{05314836-883D-C240-97E5-272724BF724E}" srcOrd="1" destOrd="0" presId="urn:microsoft.com/office/officeart/2005/8/layout/process2"/>
    <dgm:cxn modelId="{B7A3FF97-76A6-0744-93FE-D3878BEA74B8}" type="presOf" srcId="{BC76B7CE-6E97-DF4C-8CD7-550B8D90A31D}" destId="{F5A8EC30-51C4-AD4E-B1DD-BBCABBD89BEA}" srcOrd="0" destOrd="0" presId="urn:microsoft.com/office/officeart/2005/8/layout/process2"/>
    <dgm:cxn modelId="{ECD2CD23-CC36-ED4B-8057-06FE2BA432D2}" type="presOf" srcId="{D47374F6-E27D-7447-BD84-843CA01311D8}" destId="{A01F9DBC-1FC7-154C-8B9D-8D97D6F3ECFB}" srcOrd="0" destOrd="0" presId="urn:microsoft.com/office/officeart/2005/8/layout/process2"/>
    <dgm:cxn modelId="{2700BFAE-963F-5346-8C0F-83561EC5235D}" type="presOf" srcId="{AA88AEBC-8093-CC44-A73B-5CB65ABE5E8F}" destId="{0DA6338A-6C70-DB47-93F0-01ECBF9484ED}" srcOrd="0" destOrd="0" presId="urn:microsoft.com/office/officeart/2005/8/layout/process2"/>
    <dgm:cxn modelId="{572DE395-FDB6-C143-8433-289578B7028B}" type="presOf" srcId="{1AA47D3A-0CA9-A64D-B807-738EA08A5FDF}" destId="{19AC601F-53F7-7345-8422-E0A8A8B49AC9}" srcOrd="0" destOrd="0" presId="urn:microsoft.com/office/officeart/2005/8/layout/process2"/>
    <dgm:cxn modelId="{6DCF0C22-CD2F-A747-AE3D-1964E9FF0324}" type="presParOf" srcId="{19AC601F-53F7-7345-8422-E0A8A8B49AC9}" destId="{F5A8EC30-51C4-AD4E-B1DD-BBCABBD89BEA}" srcOrd="0" destOrd="0" presId="urn:microsoft.com/office/officeart/2005/8/layout/process2"/>
    <dgm:cxn modelId="{451E8029-4407-A84B-A7B2-AD164DD0A6C2}" type="presParOf" srcId="{19AC601F-53F7-7345-8422-E0A8A8B49AC9}" destId="{C313FB05-B1EE-BB4E-AF40-C4FF9AB21F9C}" srcOrd="1" destOrd="0" presId="urn:microsoft.com/office/officeart/2005/8/layout/process2"/>
    <dgm:cxn modelId="{88CB6DC1-BD7B-A141-98FF-5CC7483AD2CA}" type="presParOf" srcId="{C313FB05-B1EE-BB4E-AF40-C4FF9AB21F9C}" destId="{2783FB93-4F88-614D-A34B-89018376F3AE}" srcOrd="0" destOrd="0" presId="urn:microsoft.com/office/officeart/2005/8/layout/process2"/>
    <dgm:cxn modelId="{0E35EA6B-0FA7-AA46-986D-A136344AAE11}" type="presParOf" srcId="{19AC601F-53F7-7345-8422-E0A8A8B49AC9}" destId="{B22D29D4-A095-D444-8FE1-1774C3BEDCD2}" srcOrd="2" destOrd="0" presId="urn:microsoft.com/office/officeart/2005/8/layout/process2"/>
    <dgm:cxn modelId="{12A03E72-BD4D-A84D-8512-5F8E954748BA}" type="presParOf" srcId="{19AC601F-53F7-7345-8422-E0A8A8B49AC9}" destId="{0DA6338A-6C70-DB47-93F0-01ECBF9484ED}" srcOrd="3" destOrd="0" presId="urn:microsoft.com/office/officeart/2005/8/layout/process2"/>
    <dgm:cxn modelId="{4A8C207E-7744-C145-AB7E-7CE8BCA6AE99}" type="presParOf" srcId="{0DA6338A-6C70-DB47-93F0-01ECBF9484ED}" destId="{1336E17C-8118-F047-99F8-EFB38A04F726}" srcOrd="0" destOrd="0" presId="urn:microsoft.com/office/officeart/2005/8/layout/process2"/>
    <dgm:cxn modelId="{F9BD17ED-4361-8648-876D-5E36FC36A661}" type="presParOf" srcId="{19AC601F-53F7-7345-8422-E0A8A8B49AC9}" destId="{F6B148F0-A29B-944A-B32F-2DA846615536}" srcOrd="4" destOrd="0" presId="urn:microsoft.com/office/officeart/2005/8/layout/process2"/>
    <dgm:cxn modelId="{777507D8-9ED6-AB45-9009-2196CF962A7A}" type="presParOf" srcId="{19AC601F-53F7-7345-8422-E0A8A8B49AC9}" destId="{6443326A-CF76-8248-A983-65944F325BD6}" srcOrd="5" destOrd="0" presId="urn:microsoft.com/office/officeart/2005/8/layout/process2"/>
    <dgm:cxn modelId="{0B3F2ED6-629D-7941-97E4-2F59A7EC97B6}" type="presParOf" srcId="{6443326A-CF76-8248-A983-65944F325BD6}" destId="{05314836-883D-C240-97E5-272724BF724E}" srcOrd="0" destOrd="0" presId="urn:microsoft.com/office/officeart/2005/8/layout/process2"/>
    <dgm:cxn modelId="{518A5783-89B9-0544-A01A-4D252E8FBB57}" type="presParOf" srcId="{19AC601F-53F7-7345-8422-E0A8A8B49AC9}" destId="{A01F9DBC-1FC7-154C-8B9D-8D97D6F3ECFB}" srcOrd="6" destOrd="0" presId="urn:microsoft.com/office/officeart/2005/8/layout/process2"/>
    <dgm:cxn modelId="{B32629BB-2009-944F-A1CC-9612380B0D32}" type="presParOf" srcId="{19AC601F-53F7-7345-8422-E0A8A8B49AC9}" destId="{931CF988-898C-6047-AC56-F542351FE915}" srcOrd="7" destOrd="0" presId="urn:microsoft.com/office/officeart/2005/8/layout/process2"/>
    <dgm:cxn modelId="{D82D1A6C-4CE8-2040-B083-0513BBAD4AFB}" type="presParOf" srcId="{931CF988-898C-6047-AC56-F542351FE915}" destId="{219B07B8-6181-7449-B959-A6B274C9E155}" srcOrd="0" destOrd="0" presId="urn:microsoft.com/office/officeart/2005/8/layout/process2"/>
    <dgm:cxn modelId="{7E8BB533-5AB9-5843-9AEB-615C160E2CED}" type="presParOf" srcId="{19AC601F-53F7-7345-8422-E0A8A8B49AC9}" destId="{D95FB512-9C65-3A4F-A95F-E49CF84CF3A6}" srcOrd="8" destOrd="0" presId="urn:microsoft.com/office/officeart/2005/8/layout/process2"/>
    <dgm:cxn modelId="{50201825-C17B-8B48-B576-7206BDC0066D}" type="presParOf" srcId="{19AC601F-53F7-7345-8422-E0A8A8B49AC9}" destId="{1B0EE9FF-DD1F-0D4B-AE57-CB6033D4B07C}" srcOrd="9" destOrd="0" presId="urn:microsoft.com/office/officeart/2005/8/layout/process2"/>
    <dgm:cxn modelId="{8246D241-FF40-A749-96B9-F4E9437D5F61}" type="presParOf" srcId="{1B0EE9FF-DD1F-0D4B-AE57-CB6033D4B07C}" destId="{5C0F02E4-CE0A-2741-832D-27CEA821AB75}" srcOrd="0" destOrd="0" presId="urn:microsoft.com/office/officeart/2005/8/layout/process2"/>
    <dgm:cxn modelId="{98A9BF79-6E51-EB4A-B929-366C6217C38A}" type="presParOf" srcId="{19AC601F-53F7-7345-8422-E0A8A8B49AC9}" destId="{00231699-B80A-9B45-8498-26661BB9D7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A47D3A-0CA9-A64D-B807-738EA08A5FDF}" type="doc">
      <dgm:prSet loTypeId="urn:microsoft.com/office/officeart/2005/8/layout/process2" loCatId="" qsTypeId="urn:microsoft.com/office/officeart/2005/8/quickstyle/simple4" qsCatId="simple" csTypeId="urn:microsoft.com/office/officeart/2005/8/colors/accent1_2" csCatId="accent1" phldr="1"/>
      <dgm:spPr/>
    </dgm:pt>
    <dgm:pt modelId="{BC76B7CE-6E97-DF4C-8CD7-550B8D90A31D}">
      <dgm:prSet phldrT="[Text]"/>
      <dgm:spPr/>
      <dgm:t>
        <a:bodyPr/>
        <a:lstStyle/>
        <a:p>
          <a:pPr rtl="0"/>
          <a:r>
            <a:rPr lang="en-US" dirty="0" smtClean="0"/>
            <a:t>Preprocessing (parsing, if-conversions)</a:t>
          </a:r>
          <a:endParaRPr lang="en-US" dirty="0"/>
        </a:p>
      </dgm:t>
    </dgm:pt>
    <dgm:pt modelId="{7EFFDB97-8C35-AB47-8AE6-0EB44E74218A}" type="parTrans" cxnId="{38C7496B-71CD-1849-ABA9-791C3177943E}">
      <dgm:prSet/>
      <dgm:spPr/>
      <dgm:t>
        <a:bodyPr/>
        <a:lstStyle/>
        <a:p>
          <a:endParaRPr lang="en-US"/>
        </a:p>
      </dgm:t>
    </dgm:pt>
    <dgm:pt modelId="{E54B00C0-0F63-384C-B92C-BB3099A9A70D}" type="sibTrans" cxnId="{38C7496B-71CD-1849-ABA9-791C3177943E}">
      <dgm:prSet/>
      <dgm:spPr/>
      <dgm:t>
        <a:bodyPr/>
        <a:lstStyle/>
        <a:p>
          <a:endParaRPr lang="en-US"/>
        </a:p>
      </dgm:t>
    </dgm:pt>
    <dgm:pt modelId="{DF52908B-714D-2F45-A68C-03F25AAA8529}">
      <dgm:prSet phldrT="[Text]"/>
      <dgm:spPr/>
      <dgm:t>
        <a:bodyPr/>
        <a:lstStyle/>
        <a:p>
          <a:pPr rtl="0"/>
          <a:r>
            <a:rPr lang="en-US" dirty="0" smtClean="0"/>
            <a:t>DFG construction</a:t>
          </a:r>
          <a:endParaRPr lang="en-US" dirty="0"/>
        </a:p>
      </dgm:t>
    </dgm:pt>
    <dgm:pt modelId="{FEC66420-330B-464F-A7DA-08681A455408}" type="parTrans" cxnId="{EAEB1F06-8995-574D-88F7-EAEA3DB4BF0A}">
      <dgm:prSet/>
      <dgm:spPr/>
      <dgm:t>
        <a:bodyPr/>
        <a:lstStyle/>
        <a:p>
          <a:endParaRPr lang="en-US"/>
        </a:p>
      </dgm:t>
    </dgm:pt>
    <dgm:pt modelId="{AA88AEBC-8093-CC44-A73B-5CB65ABE5E8F}" type="sibTrans" cxnId="{EAEB1F06-8995-574D-88F7-EAEA3DB4BF0A}">
      <dgm:prSet/>
      <dgm:spPr/>
      <dgm:t>
        <a:bodyPr/>
        <a:lstStyle/>
        <a:p>
          <a:endParaRPr lang="en-US"/>
        </a:p>
      </dgm:t>
    </dgm:pt>
    <dgm:pt modelId="{5F37D7CC-0A43-7C41-B6A3-E5FE1E480780}">
      <dgm:prSet phldrT="[Text]"/>
      <dgm:spPr/>
      <dgm:t>
        <a:bodyPr/>
        <a:lstStyle/>
        <a:p>
          <a:pPr rtl="0"/>
          <a:r>
            <a:rPr lang="en-US" dirty="0" smtClean="0"/>
            <a:t>Identifying </a:t>
          </a:r>
          <a:r>
            <a:rPr lang="en-US" dirty="0" err="1" smtClean="0"/>
            <a:t>vectorizable</a:t>
          </a:r>
          <a:r>
            <a:rPr lang="en-US" dirty="0" smtClean="0"/>
            <a:t> operations</a:t>
          </a:r>
          <a:endParaRPr lang="en-US" dirty="0"/>
        </a:p>
      </dgm:t>
    </dgm:pt>
    <dgm:pt modelId="{8EB3FDFA-099B-B348-853E-5B817006E81B}" type="parTrans" cxnId="{787C8B6F-8CF7-864C-ADF2-B57CE03066AA}">
      <dgm:prSet/>
      <dgm:spPr/>
      <dgm:t>
        <a:bodyPr/>
        <a:lstStyle/>
        <a:p>
          <a:endParaRPr lang="en-US"/>
        </a:p>
      </dgm:t>
    </dgm:pt>
    <dgm:pt modelId="{4C3F76AF-D217-1E42-B7F9-2B5A272B1D83}" type="sibTrans" cxnId="{787C8B6F-8CF7-864C-ADF2-B57CE03066AA}">
      <dgm:prSet/>
      <dgm:spPr/>
      <dgm:t>
        <a:bodyPr/>
        <a:lstStyle/>
        <a:p>
          <a:endParaRPr lang="en-US"/>
        </a:p>
      </dgm:t>
    </dgm:pt>
    <dgm:pt modelId="{D47374F6-E27D-7447-BD84-843CA01311D8}">
      <dgm:prSet/>
      <dgm:spPr/>
      <dgm:t>
        <a:bodyPr/>
        <a:lstStyle/>
        <a:p>
          <a:pPr rtl="0"/>
          <a:r>
            <a:rPr lang="en-US" dirty="0" smtClean="0"/>
            <a:t>Optimized Insertion of data reorganization codes</a:t>
          </a:r>
          <a:endParaRPr lang="en-US" dirty="0"/>
        </a:p>
      </dgm:t>
    </dgm:pt>
    <dgm:pt modelId="{222E6E40-3270-CD46-BFFF-4ACD64C61EB5}" type="parTrans" cxnId="{A4CC3CEC-87AB-FB4B-92DB-135525474867}">
      <dgm:prSet/>
      <dgm:spPr/>
      <dgm:t>
        <a:bodyPr/>
        <a:lstStyle/>
        <a:p>
          <a:endParaRPr lang="en-US"/>
        </a:p>
      </dgm:t>
    </dgm:pt>
    <dgm:pt modelId="{72D8E2C2-D4C4-294E-84DA-CCD9545DC885}" type="sibTrans" cxnId="{A4CC3CEC-87AB-FB4B-92DB-135525474867}">
      <dgm:prSet/>
      <dgm:spPr/>
      <dgm:t>
        <a:bodyPr/>
        <a:lstStyle/>
        <a:p>
          <a:endParaRPr lang="en-US"/>
        </a:p>
      </dgm:t>
    </dgm:pt>
    <dgm:pt modelId="{E9287194-4593-4842-8025-560CF2848499}">
      <dgm:prSet/>
      <dgm:spPr/>
      <dgm:t>
        <a:bodyPr/>
        <a:lstStyle/>
        <a:p>
          <a:pPr rtl="0"/>
          <a:r>
            <a:rPr lang="en-US" dirty="0" smtClean="0"/>
            <a:t>SLP Extraction from scalar operations</a:t>
          </a:r>
          <a:endParaRPr lang="en-US" dirty="0"/>
        </a:p>
      </dgm:t>
    </dgm:pt>
    <dgm:pt modelId="{FEDB5678-CCC8-074B-90D9-7F444CC3FD39}" type="parTrans" cxnId="{2A5F6115-2935-A54D-9DA5-7C7A1002D86D}">
      <dgm:prSet/>
      <dgm:spPr/>
      <dgm:t>
        <a:bodyPr/>
        <a:lstStyle/>
        <a:p>
          <a:endParaRPr lang="en-US"/>
        </a:p>
      </dgm:t>
    </dgm:pt>
    <dgm:pt modelId="{2D6E5CCF-CC79-3F4C-914A-C6D3A64AE206}" type="sibTrans" cxnId="{2A5F6115-2935-A54D-9DA5-7C7A1002D86D}">
      <dgm:prSet/>
      <dgm:spPr/>
      <dgm:t>
        <a:bodyPr/>
        <a:lstStyle/>
        <a:p>
          <a:endParaRPr lang="en-US"/>
        </a:p>
      </dgm:t>
    </dgm:pt>
    <dgm:pt modelId="{79D3113D-BD07-0142-AA05-B2CBD9308F68}">
      <dgm:prSet/>
      <dgm:spPr/>
      <dgm:t>
        <a:bodyPr/>
        <a:lstStyle/>
        <a:p>
          <a:r>
            <a:rPr lang="en-US" dirty="0" smtClean="0"/>
            <a:t>Code generation</a:t>
          </a:r>
          <a:endParaRPr lang="en-US" dirty="0"/>
        </a:p>
      </dgm:t>
    </dgm:pt>
    <dgm:pt modelId="{DC87F6EA-B737-7544-A9F5-C78374995D06}" type="parTrans" cxnId="{518AE52A-3262-2F40-BB04-E858EA2C8C1C}">
      <dgm:prSet/>
      <dgm:spPr/>
      <dgm:t>
        <a:bodyPr/>
        <a:lstStyle/>
        <a:p>
          <a:endParaRPr lang="en-US"/>
        </a:p>
      </dgm:t>
    </dgm:pt>
    <dgm:pt modelId="{175E8884-3706-7149-9A06-010BA3120EA7}" type="sibTrans" cxnId="{518AE52A-3262-2F40-BB04-E858EA2C8C1C}">
      <dgm:prSet/>
      <dgm:spPr/>
      <dgm:t>
        <a:bodyPr/>
        <a:lstStyle/>
        <a:p>
          <a:endParaRPr lang="en-US"/>
        </a:p>
      </dgm:t>
    </dgm:pt>
    <dgm:pt modelId="{19AC601F-53F7-7345-8422-E0A8A8B49AC9}" type="pres">
      <dgm:prSet presAssocID="{1AA47D3A-0CA9-A64D-B807-738EA08A5FDF}" presName="linearFlow" presStyleCnt="0">
        <dgm:presLayoutVars>
          <dgm:resizeHandles val="exact"/>
        </dgm:presLayoutVars>
      </dgm:prSet>
      <dgm:spPr/>
    </dgm:pt>
    <dgm:pt modelId="{F5A8EC30-51C4-AD4E-B1DD-BBCABBD89BEA}" type="pres">
      <dgm:prSet presAssocID="{BC76B7CE-6E97-DF4C-8CD7-550B8D90A31D}" presName="node" presStyleLbl="node1" presStyleIdx="0" presStyleCnt="6" custScaleX="147627">
        <dgm:presLayoutVars>
          <dgm:bulletEnabled val="1"/>
        </dgm:presLayoutVars>
      </dgm:prSet>
      <dgm:spPr/>
      <dgm:t>
        <a:bodyPr/>
        <a:lstStyle/>
        <a:p>
          <a:endParaRPr lang="en-US"/>
        </a:p>
      </dgm:t>
    </dgm:pt>
    <dgm:pt modelId="{C313FB05-B1EE-BB4E-AF40-C4FF9AB21F9C}" type="pres">
      <dgm:prSet presAssocID="{E54B00C0-0F63-384C-B92C-BB3099A9A70D}" presName="sibTrans" presStyleLbl="sibTrans2D1" presStyleIdx="0" presStyleCnt="5"/>
      <dgm:spPr/>
      <dgm:t>
        <a:bodyPr/>
        <a:lstStyle/>
        <a:p>
          <a:endParaRPr lang="en-US"/>
        </a:p>
      </dgm:t>
    </dgm:pt>
    <dgm:pt modelId="{2783FB93-4F88-614D-A34B-89018376F3AE}" type="pres">
      <dgm:prSet presAssocID="{E54B00C0-0F63-384C-B92C-BB3099A9A70D}" presName="connectorText" presStyleLbl="sibTrans2D1" presStyleIdx="0" presStyleCnt="5"/>
      <dgm:spPr/>
      <dgm:t>
        <a:bodyPr/>
        <a:lstStyle/>
        <a:p>
          <a:endParaRPr lang="en-US"/>
        </a:p>
      </dgm:t>
    </dgm:pt>
    <dgm:pt modelId="{B22D29D4-A095-D444-8FE1-1774C3BEDCD2}" type="pres">
      <dgm:prSet presAssocID="{DF52908B-714D-2F45-A68C-03F25AAA8529}" presName="node" presStyleLbl="node1" presStyleIdx="1" presStyleCnt="6" custScaleX="145943">
        <dgm:presLayoutVars>
          <dgm:bulletEnabled val="1"/>
        </dgm:presLayoutVars>
      </dgm:prSet>
      <dgm:spPr/>
      <dgm:t>
        <a:bodyPr/>
        <a:lstStyle/>
        <a:p>
          <a:endParaRPr lang="en-US"/>
        </a:p>
      </dgm:t>
    </dgm:pt>
    <dgm:pt modelId="{0DA6338A-6C70-DB47-93F0-01ECBF9484ED}" type="pres">
      <dgm:prSet presAssocID="{AA88AEBC-8093-CC44-A73B-5CB65ABE5E8F}" presName="sibTrans" presStyleLbl="sibTrans2D1" presStyleIdx="1" presStyleCnt="5"/>
      <dgm:spPr/>
      <dgm:t>
        <a:bodyPr/>
        <a:lstStyle/>
        <a:p>
          <a:endParaRPr lang="en-US"/>
        </a:p>
      </dgm:t>
    </dgm:pt>
    <dgm:pt modelId="{1336E17C-8118-F047-99F8-EFB38A04F726}" type="pres">
      <dgm:prSet presAssocID="{AA88AEBC-8093-CC44-A73B-5CB65ABE5E8F}" presName="connectorText" presStyleLbl="sibTrans2D1" presStyleIdx="1" presStyleCnt="5"/>
      <dgm:spPr/>
      <dgm:t>
        <a:bodyPr/>
        <a:lstStyle/>
        <a:p>
          <a:endParaRPr lang="en-US"/>
        </a:p>
      </dgm:t>
    </dgm:pt>
    <dgm:pt modelId="{F6B148F0-A29B-944A-B32F-2DA846615536}" type="pres">
      <dgm:prSet presAssocID="{5F37D7CC-0A43-7C41-B6A3-E5FE1E480780}" presName="node" presStyleLbl="node1" presStyleIdx="2" presStyleCnt="6" custScaleX="145943">
        <dgm:presLayoutVars>
          <dgm:bulletEnabled val="1"/>
        </dgm:presLayoutVars>
      </dgm:prSet>
      <dgm:spPr/>
      <dgm:t>
        <a:bodyPr/>
        <a:lstStyle/>
        <a:p>
          <a:endParaRPr lang="en-US"/>
        </a:p>
      </dgm:t>
    </dgm:pt>
    <dgm:pt modelId="{6443326A-CF76-8248-A983-65944F325BD6}" type="pres">
      <dgm:prSet presAssocID="{4C3F76AF-D217-1E42-B7F9-2B5A272B1D83}" presName="sibTrans" presStyleLbl="sibTrans2D1" presStyleIdx="2" presStyleCnt="5"/>
      <dgm:spPr/>
      <dgm:t>
        <a:bodyPr/>
        <a:lstStyle/>
        <a:p>
          <a:endParaRPr lang="en-US"/>
        </a:p>
      </dgm:t>
    </dgm:pt>
    <dgm:pt modelId="{05314836-883D-C240-97E5-272724BF724E}" type="pres">
      <dgm:prSet presAssocID="{4C3F76AF-D217-1E42-B7F9-2B5A272B1D83}" presName="connectorText" presStyleLbl="sibTrans2D1" presStyleIdx="2" presStyleCnt="5"/>
      <dgm:spPr/>
      <dgm:t>
        <a:bodyPr/>
        <a:lstStyle/>
        <a:p>
          <a:endParaRPr lang="en-US"/>
        </a:p>
      </dgm:t>
    </dgm:pt>
    <dgm:pt modelId="{A01F9DBC-1FC7-154C-8B9D-8D97D6F3ECFB}" type="pres">
      <dgm:prSet presAssocID="{D47374F6-E27D-7447-BD84-843CA01311D8}" presName="node" presStyleLbl="node1" presStyleIdx="3" presStyleCnt="6" custScaleX="145943">
        <dgm:presLayoutVars>
          <dgm:bulletEnabled val="1"/>
        </dgm:presLayoutVars>
      </dgm:prSet>
      <dgm:spPr/>
      <dgm:t>
        <a:bodyPr/>
        <a:lstStyle/>
        <a:p>
          <a:endParaRPr lang="en-US"/>
        </a:p>
      </dgm:t>
    </dgm:pt>
    <dgm:pt modelId="{931CF988-898C-6047-AC56-F542351FE915}" type="pres">
      <dgm:prSet presAssocID="{72D8E2C2-D4C4-294E-84DA-CCD9545DC885}" presName="sibTrans" presStyleLbl="sibTrans2D1" presStyleIdx="3" presStyleCnt="5"/>
      <dgm:spPr/>
      <dgm:t>
        <a:bodyPr/>
        <a:lstStyle/>
        <a:p>
          <a:endParaRPr lang="en-US"/>
        </a:p>
      </dgm:t>
    </dgm:pt>
    <dgm:pt modelId="{219B07B8-6181-7449-B959-A6B274C9E155}" type="pres">
      <dgm:prSet presAssocID="{72D8E2C2-D4C4-294E-84DA-CCD9545DC885}" presName="connectorText" presStyleLbl="sibTrans2D1" presStyleIdx="3" presStyleCnt="5"/>
      <dgm:spPr/>
      <dgm:t>
        <a:bodyPr/>
        <a:lstStyle/>
        <a:p>
          <a:endParaRPr lang="en-US"/>
        </a:p>
      </dgm:t>
    </dgm:pt>
    <dgm:pt modelId="{D95FB512-9C65-3A4F-A95F-E49CF84CF3A6}" type="pres">
      <dgm:prSet presAssocID="{E9287194-4593-4842-8025-560CF2848499}" presName="node" presStyleLbl="node1" presStyleIdx="4" presStyleCnt="6" custScaleX="148003">
        <dgm:presLayoutVars>
          <dgm:bulletEnabled val="1"/>
        </dgm:presLayoutVars>
      </dgm:prSet>
      <dgm:spPr/>
      <dgm:t>
        <a:bodyPr/>
        <a:lstStyle/>
        <a:p>
          <a:endParaRPr lang="en-US"/>
        </a:p>
      </dgm:t>
    </dgm:pt>
    <dgm:pt modelId="{1B0EE9FF-DD1F-0D4B-AE57-CB6033D4B07C}" type="pres">
      <dgm:prSet presAssocID="{2D6E5CCF-CC79-3F4C-914A-C6D3A64AE206}" presName="sibTrans" presStyleLbl="sibTrans2D1" presStyleIdx="4" presStyleCnt="5"/>
      <dgm:spPr/>
      <dgm:t>
        <a:bodyPr/>
        <a:lstStyle/>
        <a:p>
          <a:endParaRPr lang="en-US"/>
        </a:p>
      </dgm:t>
    </dgm:pt>
    <dgm:pt modelId="{5C0F02E4-CE0A-2741-832D-27CEA821AB75}" type="pres">
      <dgm:prSet presAssocID="{2D6E5CCF-CC79-3F4C-914A-C6D3A64AE206}" presName="connectorText" presStyleLbl="sibTrans2D1" presStyleIdx="4" presStyleCnt="5"/>
      <dgm:spPr/>
      <dgm:t>
        <a:bodyPr/>
        <a:lstStyle/>
        <a:p>
          <a:endParaRPr lang="en-US"/>
        </a:p>
      </dgm:t>
    </dgm:pt>
    <dgm:pt modelId="{00231699-B80A-9B45-8498-26661BB9D758}" type="pres">
      <dgm:prSet presAssocID="{79D3113D-BD07-0142-AA05-B2CBD9308F68}" presName="node" presStyleLbl="node1" presStyleIdx="5" presStyleCnt="6" custScaleX="148003">
        <dgm:presLayoutVars>
          <dgm:bulletEnabled val="1"/>
        </dgm:presLayoutVars>
      </dgm:prSet>
      <dgm:spPr/>
      <dgm:t>
        <a:bodyPr/>
        <a:lstStyle/>
        <a:p>
          <a:endParaRPr lang="en-US"/>
        </a:p>
      </dgm:t>
    </dgm:pt>
  </dgm:ptLst>
  <dgm:cxnLst>
    <dgm:cxn modelId="{0565FFBD-B3C0-3D41-8CF9-A3866BC6E413}" type="presOf" srcId="{2D6E5CCF-CC79-3F4C-914A-C6D3A64AE206}" destId="{1B0EE9FF-DD1F-0D4B-AE57-CB6033D4B07C}" srcOrd="0" destOrd="0" presId="urn:microsoft.com/office/officeart/2005/8/layout/process2"/>
    <dgm:cxn modelId="{2A5F6115-2935-A54D-9DA5-7C7A1002D86D}" srcId="{1AA47D3A-0CA9-A64D-B807-738EA08A5FDF}" destId="{E9287194-4593-4842-8025-560CF2848499}" srcOrd="4" destOrd="0" parTransId="{FEDB5678-CCC8-074B-90D9-7F444CC3FD39}" sibTransId="{2D6E5CCF-CC79-3F4C-914A-C6D3A64AE206}"/>
    <dgm:cxn modelId="{EAEB1F06-8995-574D-88F7-EAEA3DB4BF0A}" srcId="{1AA47D3A-0CA9-A64D-B807-738EA08A5FDF}" destId="{DF52908B-714D-2F45-A68C-03F25AAA8529}" srcOrd="1" destOrd="0" parTransId="{FEC66420-330B-464F-A7DA-08681A455408}" sibTransId="{AA88AEBC-8093-CC44-A73B-5CB65ABE5E8F}"/>
    <dgm:cxn modelId="{DB3EA87A-2B6E-5540-BDEF-0EC0D26F550C}" type="presOf" srcId="{1AA47D3A-0CA9-A64D-B807-738EA08A5FDF}" destId="{19AC601F-53F7-7345-8422-E0A8A8B49AC9}" srcOrd="0" destOrd="0" presId="urn:microsoft.com/office/officeart/2005/8/layout/process2"/>
    <dgm:cxn modelId="{C24DAEB0-B495-C64E-A36C-CD7B2553AC6A}" type="presOf" srcId="{AA88AEBC-8093-CC44-A73B-5CB65ABE5E8F}" destId="{0DA6338A-6C70-DB47-93F0-01ECBF9484ED}" srcOrd="0" destOrd="0" presId="urn:microsoft.com/office/officeart/2005/8/layout/process2"/>
    <dgm:cxn modelId="{77670D0B-7C6C-0248-B737-2B490DC511FF}" type="presOf" srcId="{79D3113D-BD07-0142-AA05-B2CBD9308F68}" destId="{00231699-B80A-9B45-8498-26661BB9D758}" srcOrd="0" destOrd="0" presId="urn:microsoft.com/office/officeart/2005/8/layout/process2"/>
    <dgm:cxn modelId="{518AE52A-3262-2F40-BB04-E858EA2C8C1C}" srcId="{1AA47D3A-0CA9-A64D-B807-738EA08A5FDF}" destId="{79D3113D-BD07-0142-AA05-B2CBD9308F68}" srcOrd="5" destOrd="0" parTransId="{DC87F6EA-B737-7544-A9F5-C78374995D06}" sibTransId="{175E8884-3706-7149-9A06-010BA3120EA7}"/>
    <dgm:cxn modelId="{EF878157-AF6C-9646-8424-88F3DE8F77E0}" type="presOf" srcId="{AA88AEBC-8093-CC44-A73B-5CB65ABE5E8F}" destId="{1336E17C-8118-F047-99F8-EFB38A04F726}" srcOrd="1" destOrd="0" presId="urn:microsoft.com/office/officeart/2005/8/layout/process2"/>
    <dgm:cxn modelId="{A4CC3CEC-87AB-FB4B-92DB-135525474867}" srcId="{1AA47D3A-0CA9-A64D-B807-738EA08A5FDF}" destId="{D47374F6-E27D-7447-BD84-843CA01311D8}" srcOrd="3" destOrd="0" parTransId="{222E6E40-3270-CD46-BFFF-4ACD64C61EB5}" sibTransId="{72D8E2C2-D4C4-294E-84DA-CCD9545DC885}"/>
    <dgm:cxn modelId="{56602681-03DF-2C49-A058-5C191A96A988}" type="presOf" srcId="{4C3F76AF-D217-1E42-B7F9-2B5A272B1D83}" destId="{6443326A-CF76-8248-A983-65944F325BD6}" srcOrd="0" destOrd="0" presId="urn:microsoft.com/office/officeart/2005/8/layout/process2"/>
    <dgm:cxn modelId="{38C7496B-71CD-1849-ABA9-791C3177943E}" srcId="{1AA47D3A-0CA9-A64D-B807-738EA08A5FDF}" destId="{BC76B7CE-6E97-DF4C-8CD7-550B8D90A31D}" srcOrd="0" destOrd="0" parTransId="{7EFFDB97-8C35-AB47-8AE6-0EB44E74218A}" sibTransId="{E54B00C0-0F63-384C-B92C-BB3099A9A70D}"/>
    <dgm:cxn modelId="{561B5E84-DE48-7844-B9EF-516932A75F78}" type="presOf" srcId="{DF52908B-714D-2F45-A68C-03F25AAA8529}" destId="{B22D29D4-A095-D444-8FE1-1774C3BEDCD2}" srcOrd="0" destOrd="0" presId="urn:microsoft.com/office/officeart/2005/8/layout/process2"/>
    <dgm:cxn modelId="{95E0DEEC-9080-284B-9B65-078ACB7E16C0}" type="presOf" srcId="{E9287194-4593-4842-8025-560CF2848499}" destId="{D95FB512-9C65-3A4F-A95F-E49CF84CF3A6}" srcOrd="0" destOrd="0" presId="urn:microsoft.com/office/officeart/2005/8/layout/process2"/>
    <dgm:cxn modelId="{787C8B6F-8CF7-864C-ADF2-B57CE03066AA}" srcId="{1AA47D3A-0CA9-A64D-B807-738EA08A5FDF}" destId="{5F37D7CC-0A43-7C41-B6A3-E5FE1E480780}" srcOrd="2" destOrd="0" parTransId="{8EB3FDFA-099B-B348-853E-5B817006E81B}" sibTransId="{4C3F76AF-D217-1E42-B7F9-2B5A272B1D83}"/>
    <dgm:cxn modelId="{67C9DBD6-B9E5-CB42-85D7-27A1C9DBAA9E}" type="presOf" srcId="{4C3F76AF-D217-1E42-B7F9-2B5A272B1D83}" destId="{05314836-883D-C240-97E5-272724BF724E}" srcOrd="1" destOrd="0" presId="urn:microsoft.com/office/officeart/2005/8/layout/process2"/>
    <dgm:cxn modelId="{280DC2F2-CF1F-4741-BF38-BF656B02BF07}" type="presOf" srcId="{E54B00C0-0F63-384C-B92C-BB3099A9A70D}" destId="{C313FB05-B1EE-BB4E-AF40-C4FF9AB21F9C}" srcOrd="0" destOrd="0" presId="urn:microsoft.com/office/officeart/2005/8/layout/process2"/>
    <dgm:cxn modelId="{01585EA5-A0C5-AD44-8201-8972C185B94F}" type="presOf" srcId="{BC76B7CE-6E97-DF4C-8CD7-550B8D90A31D}" destId="{F5A8EC30-51C4-AD4E-B1DD-BBCABBD89BEA}" srcOrd="0" destOrd="0" presId="urn:microsoft.com/office/officeart/2005/8/layout/process2"/>
    <dgm:cxn modelId="{BB68ACF4-1469-E845-9C2B-CA2F2E3D8F5B}" type="presOf" srcId="{D47374F6-E27D-7447-BD84-843CA01311D8}" destId="{A01F9DBC-1FC7-154C-8B9D-8D97D6F3ECFB}" srcOrd="0" destOrd="0" presId="urn:microsoft.com/office/officeart/2005/8/layout/process2"/>
    <dgm:cxn modelId="{8DB7E7C6-8015-3F40-BABC-FBA0A0A37DEE}" type="presOf" srcId="{72D8E2C2-D4C4-294E-84DA-CCD9545DC885}" destId="{219B07B8-6181-7449-B959-A6B274C9E155}" srcOrd="1" destOrd="0" presId="urn:microsoft.com/office/officeart/2005/8/layout/process2"/>
    <dgm:cxn modelId="{EA6B0FD5-E0D5-C549-A69A-640C06974EBB}" type="presOf" srcId="{2D6E5CCF-CC79-3F4C-914A-C6D3A64AE206}" destId="{5C0F02E4-CE0A-2741-832D-27CEA821AB75}" srcOrd="1" destOrd="0" presId="urn:microsoft.com/office/officeart/2005/8/layout/process2"/>
    <dgm:cxn modelId="{E5CB0344-0743-A94A-B531-E7D3C25B4658}" type="presOf" srcId="{5F37D7CC-0A43-7C41-B6A3-E5FE1E480780}" destId="{F6B148F0-A29B-944A-B32F-2DA846615536}" srcOrd="0" destOrd="0" presId="urn:microsoft.com/office/officeart/2005/8/layout/process2"/>
    <dgm:cxn modelId="{87D6343C-4F78-7F47-9112-126B49BDD7C6}" type="presOf" srcId="{72D8E2C2-D4C4-294E-84DA-CCD9545DC885}" destId="{931CF988-898C-6047-AC56-F542351FE915}" srcOrd="0" destOrd="0" presId="urn:microsoft.com/office/officeart/2005/8/layout/process2"/>
    <dgm:cxn modelId="{D5A310D9-4171-3A42-8948-883BE208655C}" type="presOf" srcId="{E54B00C0-0F63-384C-B92C-BB3099A9A70D}" destId="{2783FB93-4F88-614D-A34B-89018376F3AE}" srcOrd="1" destOrd="0" presId="urn:microsoft.com/office/officeart/2005/8/layout/process2"/>
    <dgm:cxn modelId="{F6640091-1FD4-DD41-B543-BBBD304103A6}" type="presParOf" srcId="{19AC601F-53F7-7345-8422-E0A8A8B49AC9}" destId="{F5A8EC30-51C4-AD4E-B1DD-BBCABBD89BEA}" srcOrd="0" destOrd="0" presId="urn:microsoft.com/office/officeart/2005/8/layout/process2"/>
    <dgm:cxn modelId="{DB1E399A-5556-5E40-BB16-A1AE769DA5B1}" type="presParOf" srcId="{19AC601F-53F7-7345-8422-E0A8A8B49AC9}" destId="{C313FB05-B1EE-BB4E-AF40-C4FF9AB21F9C}" srcOrd="1" destOrd="0" presId="urn:microsoft.com/office/officeart/2005/8/layout/process2"/>
    <dgm:cxn modelId="{474C90DB-732D-B84E-8A64-CBDD227B97DA}" type="presParOf" srcId="{C313FB05-B1EE-BB4E-AF40-C4FF9AB21F9C}" destId="{2783FB93-4F88-614D-A34B-89018376F3AE}" srcOrd="0" destOrd="0" presId="urn:microsoft.com/office/officeart/2005/8/layout/process2"/>
    <dgm:cxn modelId="{5133D39F-0B00-724B-9376-C0B611D7733D}" type="presParOf" srcId="{19AC601F-53F7-7345-8422-E0A8A8B49AC9}" destId="{B22D29D4-A095-D444-8FE1-1774C3BEDCD2}" srcOrd="2" destOrd="0" presId="urn:microsoft.com/office/officeart/2005/8/layout/process2"/>
    <dgm:cxn modelId="{DD5C793C-1304-004C-9A7B-C55A636024DB}" type="presParOf" srcId="{19AC601F-53F7-7345-8422-E0A8A8B49AC9}" destId="{0DA6338A-6C70-DB47-93F0-01ECBF9484ED}" srcOrd="3" destOrd="0" presId="urn:microsoft.com/office/officeart/2005/8/layout/process2"/>
    <dgm:cxn modelId="{683ED753-0E21-CE40-B2FF-59FA1CBCB8E1}" type="presParOf" srcId="{0DA6338A-6C70-DB47-93F0-01ECBF9484ED}" destId="{1336E17C-8118-F047-99F8-EFB38A04F726}" srcOrd="0" destOrd="0" presId="urn:microsoft.com/office/officeart/2005/8/layout/process2"/>
    <dgm:cxn modelId="{6BE31751-7ACB-2A49-82D5-70D2DCF9334E}" type="presParOf" srcId="{19AC601F-53F7-7345-8422-E0A8A8B49AC9}" destId="{F6B148F0-A29B-944A-B32F-2DA846615536}" srcOrd="4" destOrd="0" presId="urn:microsoft.com/office/officeart/2005/8/layout/process2"/>
    <dgm:cxn modelId="{5F7767CB-3592-6245-B6D0-ED1A3723120B}" type="presParOf" srcId="{19AC601F-53F7-7345-8422-E0A8A8B49AC9}" destId="{6443326A-CF76-8248-A983-65944F325BD6}" srcOrd="5" destOrd="0" presId="urn:microsoft.com/office/officeart/2005/8/layout/process2"/>
    <dgm:cxn modelId="{35A250E6-9D0F-664C-8F8D-94DBCD7BA08B}" type="presParOf" srcId="{6443326A-CF76-8248-A983-65944F325BD6}" destId="{05314836-883D-C240-97E5-272724BF724E}" srcOrd="0" destOrd="0" presId="urn:microsoft.com/office/officeart/2005/8/layout/process2"/>
    <dgm:cxn modelId="{DC69DB56-C777-5F4E-ABA9-E1C2F0910E6A}" type="presParOf" srcId="{19AC601F-53F7-7345-8422-E0A8A8B49AC9}" destId="{A01F9DBC-1FC7-154C-8B9D-8D97D6F3ECFB}" srcOrd="6" destOrd="0" presId="urn:microsoft.com/office/officeart/2005/8/layout/process2"/>
    <dgm:cxn modelId="{7726A736-6463-164C-BEC1-12A18CB29099}" type="presParOf" srcId="{19AC601F-53F7-7345-8422-E0A8A8B49AC9}" destId="{931CF988-898C-6047-AC56-F542351FE915}" srcOrd="7" destOrd="0" presId="urn:microsoft.com/office/officeart/2005/8/layout/process2"/>
    <dgm:cxn modelId="{C78A4444-950B-E14D-B2F9-D248AFB0ABD8}" type="presParOf" srcId="{931CF988-898C-6047-AC56-F542351FE915}" destId="{219B07B8-6181-7449-B959-A6B274C9E155}" srcOrd="0" destOrd="0" presId="urn:microsoft.com/office/officeart/2005/8/layout/process2"/>
    <dgm:cxn modelId="{36A3EC1C-418B-9646-B0CB-97F388D2D2BC}" type="presParOf" srcId="{19AC601F-53F7-7345-8422-E0A8A8B49AC9}" destId="{D95FB512-9C65-3A4F-A95F-E49CF84CF3A6}" srcOrd="8" destOrd="0" presId="urn:microsoft.com/office/officeart/2005/8/layout/process2"/>
    <dgm:cxn modelId="{A7D1F002-21E1-2A47-8F0C-2AFA058BF757}" type="presParOf" srcId="{19AC601F-53F7-7345-8422-E0A8A8B49AC9}" destId="{1B0EE9FF-DD1F-0D4B-AE57-CB6033D4B07C}" srcOrd="9" destOrd="0" presId="urn:microsoft.com/office/officeart/2005/8/layout/process2"/>
    <dgm:cxn modelId="{EB01C049-1429-DD48-B129-CF0897DEF2CF}" type="presParOf" srcId="{1B0EE9FF-DD1F-0D4B-AE57-CB6033D4B07C}" destId="{5C0F02E4-CE0A-2741-832D-27CEA821AB75}" srcOrd="0" destOrd="0" presId="urn:microsoft.com/office/officeart/2005/8/layout/process2"/>
    <dgm:cxn modelId="{F379711D-2F02-974F-AC11-666D6FA5070E}" type="presParOf" srcId="{19AC601F-53F7-7345-8422-E0A8A8B49AC9}" destId="{00231699-B80A-9B45-8498-26661BB9D7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A8EC30-51C4-AD4E-B1DD-BBCABBD89BEA}">
      <dsp:nvSpPr>
        <dsp:cNvPr id="0" name=""/>
        <dsp:cNvSpPr/>
      </dsp:nvSpPr>
      <dsp:spPr>
        <a:xfrm>
          <a:off x="2183278" y="2149"/>
          <a:ext cx="3761443" cy="636984"/>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Preprocessing (parsing, if-conversions)</a:t>
          </a:r>
          <a:endParaRPr lang="en-US" sz="1600" kern="1200" dirty="0"/>
        </a:p>
      </dsp:txBody>
      <dsp:txXfrm>
        <a:off x="2201935" y="20806"/>
        <a:ext cx="3724129" cy="599670"/>
      </dsp:txXfrm>
    </dsp:sp>
    <dsp:sp modelId="{C313FB05-B1EE-BB4E-AF40-C4FF9AB21F9C}">
      <dsp:nvSpPr>
        <dsp:cNvPr id="0" name=""/>
        <dsp:cNvSpPr/>
      </dsp:nvSpPr>
      <dsp:spPr>
        <a:xfrm rot="5400000">
          <a:off x="3944565" y="655058"/>
          <a:ext cx="238869" cy="286642"/>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3978007" y="678945"/>
        <a:ext cx="171986" cy="167208"/>
      </dsp:txXfrm>
    </dsp:sp>
    <dsp:sp modelId="{B22D29D4-A095-D444-8FE1-1774C3BEDCD2}">
      <dsp:nvSpPr>
        <dsp:cNvPr id="0" name=""/>
        <dsp:cNvSpPr/>
      </dsp:nvSpPr>
      <dsp:spPr>
        <a:xfrm>
          <a:off x="2204731" y="957626"/>
          <a:ext cx="3718536" cy="636984"/>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DFG construction</a:t>
          </a:r>
          <a:endParaRPr lang="en-US" sz="1600" kern="1200" dirty="0"/>
        </a:p>
      </dsp:txBody>
      <dsp:txXfrm>
        <a:off x="2223388" y="976283"/>
        <a:ext cx="3681222" cy="599670"/>
      </dsp:txXfrm>
    </dsp:sp>
    <dsp:sp modelId="{0DA6338A-6C70-DB47-93F0-01ECBF9484ED}">
      <dsp:nvSpPr>
        <dsp:cNvPr id="0" name=""/>
        <dsp:cNvSpPr/>
      </dsp:nvSpPr>
      <dsp:spPr>
        <a:xfrm rot="5400000">
          <a:off x="3944565" y="1610535"/>
          <a:ext cx="238869" cy="286642"/>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3978007" y="1634422"/>
        <a:ext cx="171986" cy="167208"/>
      </dsp:txXfrm>
    </dsp:sp>
    <dsp:sp modelId="{F6B148F0-A29B-944A-B32F-2DA846615536}">
      <dsp:nvSpPr>
        <dsp:cNvPr id="0" name=""/>
        <dsp:cNvSpPr/>
      </dsp:nvSpPr>
      <dsp:spPr>
        <a:xfrm>
          <a:off x="2204731" y="1913102"/>
          <a:ext cx="3718536" cy="636984"/>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Identifying </a:t>
          </a:r>
          <a:r>
            <a:rPr lang="en-US" sz="1600" kern="1200" dirty="0" err="1" smtClean="0"/>
            <a:t>vectorizable</a:t>
          </a:r>
          <a:r>
            <a:rPr lang="en-US" sz="1600" kern="1200" dirty="0" smtClean="0"/>
            <a:t> operations</a:t>
          </a:r>
          <a:endParaRPr lang="en-US" sz="1600" kern="1200" dirty="0"/>
        </a:p>
      </dsp:txBody>
      <dsp:txXfrm>
        <a:off x="2223388" y="1931759"/>
        <a:ext cx="3681222" cy="599670"/>
      </dsp:txXfrm>
    </dsp:sp>
    <dsp:sp modelId="{6443326A-CF76-8248-A983-65944F325BD6}">
      <dsp:nvSpPr>
        <dsp:cNvPr id="0" name=""/>
        <dsp:cNvSpPr/>
      </dsp:nvSpPr>
      <dsp:spPr>
        <a:xfrm rot="5400000">
          <a:off x="3944565" y="2566012"/>
          <a:ext cx="238869" cy="286642"/>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3978007" y="2589899"/>
        <a:ext cx="171986" cy="167208"/>
      </dsp:txXfrm>
    </dsp:sp>
    <dsp:sp modelId="{A01F9DBC-1FC7-154C-8B9D-8D97D6F3ECFB}">
      <dsp:nvSpPr>
        <dsp:cNvPr id="0" name=""/>
        <dsp:cNvSpPr/>
      </dsp:nvSpPr>
      <dsp:spPr>
        <a:xfrm>
          <a:off x="2204731" y="2868579"/>
          <a:ext cx="3718536" cy="636984"/>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Optimized Insertion of data reorganization codes</a:t>
          </a:r>
          <a:endParaRPr lang="en-US" sz="1600" kern="1200" dirty="0"/>
        </a:p>
      </dsp:txBody>
      <dsp:txXfrm>
        <a:off x="2223388" y="2887236"/>
        <a:ext cx="3681222" cy="599670"/>
      </dsp:txXfrm>
    </dsp:sp>
    <dsp:sp modelId="{931CF988-898C-6047-AC56-F542351FE915}">
      <dsp:nvSpPr>
        <dsp:cNvPr id="0" name=""/>
        <dsp:cNvSpPr/>
      </dsp:nvSpPr>
      <dsp:spPr>
        <a:xfrm rot="5400000">
          <a:off x="3944565" y="3521488"/>
          <a:ext cx="238869" cy="286642"/>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3978007" y="3545375"/>
        <a:ext cx="171986" cy="167208"/>
      </dsp:txXfrm>
    </dsp:sp>
    <dsp:sp modelId="{D95FB512-9C65-3A4F-A95F-E49CF84CF3A6}">
      <dsp:nvSpPr>
        <dsp:cNvPr id="0" name=""/>
        <dsp:cNvSpPr/>
      </dsp:nvSpPr>
      <dsp:spPr>
        <a:xfrm>
          <a:off x="2178487" y="3824056"/>
          <a:ext cx="3771024" cy="636984"/>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SLP Extraction from scalar operations</a:t>
          </a:r>
          <a:endParaRPr lang="en-US" sz="1600" kern="1200" dirty="0"/>
        </a:p>
      </dsp:txBody>
      <dsp:txXfrm>
        <a:off x="2197144" y="3842713"/>
        <a:ext cx="3733710" cy="599670"/>
      </dsp:txXfrm>
    </dsp:sp>
    <dsp:sp modelId="{1B0EE9FF-DD1F-0D4B-AE57-CB6033D4B07C}">
      <dsp:nvSpPr>
        <dsp:cNvPr id="0" name=""/>
        <dsp:cNvSpPr/>
      </dsp:nvSpPr>
      <dsp:spPr>
        <a:xfrm rot="5400000">
          <a:off x="3944565" y="4476965"/>
          <a:ext cx="238869" cy="286642"/>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3978007" y="4500852"/>
        <a:ext cx="171986" cy="167208"/>
      </dsp:txXfrm>
    </dsp:sp>
    <dsp:sp modelId="{00231699-B80A-9B45-8498-26661BB9D758}">
      <dsp:nvSpPr>
        <dsp:cNvPr id="0" name=""/>
        <dsp:cNvSpPr/>
      </dsp:nvSpPr>
      <dsp:spPr>
        <a:xfrm>
          <a:off x="2178487" y="4779532"/>
          <a:ext cx="3771024" cy="636984"/>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Code generation</a:t>
          </a:r>
          <a:endParaRPr lang="en-US" sz="1600" kern="1200" dirty="0"/>
        </a:p>
      </dsp:txBody>
      <dsp:txXfrm>
        <a:off x="2197144" y="4798189"/>
        <a:ext cx="3733710" cy="5996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A8EC30-51C4-AD4E-B1DD-BBCABBD89BEA}">
      <dsp:nvSpPr>
        <dsp:cNvPr id="0" name=""/>
        <dsp:cNvSpPr/>
      </dsp:nvSpPr>
      <dsp:spPr>
        <a:xfrm>
          <a:off x="2183278" y="2149"/>
          <a:ext cx="3761443" cy="636984"/>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Preprocessing (parsing, if-conversions)</a:t>
          </a:r>
          <a:endParaRPr lang="en-US" sz="1600" kern="1200" dirty="0"/>
        </a:p>
      </dsp:txBody>
      <dsp:txXfrm>
        <a:off x="2201935" y="20806"/>
        <a:ext cx="3724129" cy="599670"/>
      </dsp:txXfrm>
    </dsp:sp>
    <dsp:sp modelId="{C313FB05-B1EE-BB4E-AF40-C4FF9AB21F9C}">
      <dsp:nvSpPr>
        <dsp:cNvPr id="0" name=""/>
        <dsp:cNvSpPr/>
      </dsp:nvSpPr>
      <dsp:spPr>
        <a:xfrm rot="5400000">
          <a:off x="3944565" y="655058"/>
          <a:ext cx="238869" cy="286642"/>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3978007" y="678945"/>
        <a:ext cx="171986" cy="167208"/>
      </dsp:txXfrm>
    </dsp:sp>
    <dsp:sp modelId="{B22D29D4-A095-D444-8FE1-1774C3BEDCD2}">
      <dsp:nvSpPr>
        <dsp:cNvPr id="0" name=""/>
        <dsp:cNvSpPr/>
      </dsp:nvSpPr>
      <dsp:spPr>
        <a:xfrm>
          <a:off x="2204731" y="957626"/>
          <a:ext cx="3718536" cy="636984"/>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DFG construction</a:t>
          </a:r>
          <a:endParaRPr lang="en-US" sz="1600" kern="1200" dirty="0"/>
        </a:p>
      </dsp:txBody>
      <dsp:txXfrm>
        <a:off x="2223388" y="976283"/>
        <a:ext cx="3681222" cy="599670"/>
      </dsp:txXfrm>
    </dsp:sp>
    <dsp:sp modelId="{0DA6338A-6C70-DB47-93F0-01ECBF9484ED}">
      <dsp:nvSpPr>
        <dsp:cNvPr id="0" name=""/>
        <dsp:cNvSpPr/>
      </dsp:nvSpPr>
      <dsp:spPr>
        <a:xfrm rot="5400000">
          <a:off x="3944565" y="1610535"/>
          <a:ext cx="238869" cy="286642"/>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3978007" y="1634422"/>
        <a:ext cx="171986" cy="167208"/>
      </dsp:txXfrm>
    </dsp:sp>
    <dsp:sp modelId="{F6B148F0-A29B-944A-B32F-2DA846615536}">
      <dsp:nvSpPr>
        <dsp:cNvPr id="0" name=""/>
        <dsp:cNvSpPr/>
      </dsp:nvSpPr>
      <dsp:spPr>
        <a:xfrm>
          <a:off x="2204731" y="1913102"/>
          <a:ext cx="3718536" cy="636984"/>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Identifying </a:t>
          </a:r>
          <a:r>
            <a:rPr lang="en-US" sz="1600" kern="1200" dirty="0" err="1" smtClean="0"/>
            <a:t>vectorizable</a:t>
          </a:r>
          <a:r>
            <a:rPr lang="en-US" sz="1600" kern="1200" dirty="0" smtClean="0"/>
            <a:t> operations</a:t>
          </a:r>
          <a:endParaRPr lang="en-US" sz="1600" kern="1200" dirty="0"/>
        </a:p>
      </dsp:txBody>
      <dsp:txXfrm>
        <a:off x="2223388" y="1931759"/>
        <a:ext cx="3681222" cy="599670"/>
      </dsp:txXfrm>
    </dsp:sp>
    <dsp:sp modelId="{6443326A-CF76-8248-A983-65944F325BD6}">
      <dsp:nvSpPr>
        <dsp:cNvPr id="0" name=""/>
        <dsp:cNvSpPr/>
      </dsp:nvSpPr>
      <dsp:spPr>
        <a:xfrm rot="5400000">
          <a:off x="3944565" y="2566012"/>
          <a:ext cx="238869" cy="286642"/>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3978007" y="2589899"/>
        <a:ext cx="171986" cy="167208"/>
      </dsp:txXfrm>
    </dsp:sp>
    <dsp:sp modelId="{A01F9DBC-1FC7-154C-8B9D-8D97D6F3ECFB}">
      <dsp:nvSpPr>
        <dsp:cNvPr id="0" name=""/>
        <dsp:cNvSpPr/>
      </dsp:nvSpPr>
      <dsp:spPr>
        <a:xfrm>
          <a:off x="2204731" y="2868579"/>
          <a:ext cx="3718536" cy="636984"/>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Optimized Insertion of data reorganization codes</a:t>
          </a:r>
          <a:endParaRPr lang="en-US" sz="1600" kern="1200" dirty="0"/>
        </a:p>
      </dsp:txBody>
      <dsp:txXfrm>
        <a:off x="2223388" y="2887236"/>
        <a:ext cx="3681222" cy="599670"/>
      </dsp:txXfrm>
    </dsp:sp>
    <dsp:sp modelId="{931CF988-898C-6047-AC56-F542351FE915}">
      <dsp:nvSpPr>
        <dsp:cNvPr id="0" name=""/>
        <dsp:cNvSpPr/>
      </dsp:nvSpPr>
      <dsp:spPr>
        <a:xfrm rot="5400000">
          <a:off x="3944565" y="3521488"/>
          <a:ext cx="238869" cy="286642"/>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3978007" y="3545375"/>
        <a:ext cx="171986" cy="167208"/>
      </dsp:txXfrm>
    </dsp:sp>
    <dsp:sp modelId="{D95FB512-9C65-3A4F-A95F-E49CF84CF3A6}">
      <dsp:nvSpPr>
        <dsp:cNvPr id="0" name=""/>
        <dsp:cNvSpPr/>
      </dsp:nvSpPr>
      <dsp:spPr>
        <a:xfrm>
          <a:off x="2178487" y="3824056"/>
          <a:ext cx="3771024" cy="636984"/>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SLP Extraction from scalar operations</a:t>
          </a:r>
          <a:endParaRPr lang="en-US" sz="1600" kern="1200" dirty="0"/>
        </a:p>
      </dsp:txBody>
      <dsp:txXfrm>
        <a:off x="2197144" y="3842713"/>
        <a:ext cx="3733710" cy="599670"/>
      </dsp:txXfrm>
    </dsp:sp>
    <dsp:sp modelId="{1B0EE9FF-DD1F-0D4B-AE57-CB6033D4B07C}">
      <dsp:nvSpPr>
        <dsp:cNvPr id="0" name=""/>
        <dsp:cNvSpPr/>
      </dsp:nvSpPr>
      <dsp:spPr>
        <a:xfrm rot="5400000">
          <a:off x="3944565" y="4476965"/>
          <a:ext cx="238869" cy="286642"/>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3978007" y="4500852"/>
        <a:ext cx="171986" cy="167208"/>
      </dsp:txXfrm>
    </dsp:sp>
    <dsp:sp modelId="{00231699-B80A-9B45-8498-26661BB9D758}">
      <dsp:nvSpPr>
        <dsp:cNvPr id="0" name=""/>
        <dsp:cNvSpPr/>
      </dsp:nvSpPr>
      <dsp:spPr>
        <a:xfrm>
          <a:off x="2178487" y="4779532"/>
          <a:ext cx="3771024" cy="636984"/>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Code generation</a:t>
          </a:r>
          <a:endParaRPr lang="en-US" sz="1600" kern="1200" dirty="0"/>
        </a:p>
      </dsp:txBody>
      <dsp:txXfrm>
        <a:off x="2197144" y="4798189"/>
        <a:ext cx="3733710" cy="5996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74BA0-C8B3-9845-B83F-5780A11ADC0C}" type="datetimeFigureOut">
              <a:rPr lang="en-US" smtClean="0"/>
              <a:t>9/28/16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8BBA72-8071-A143-91BD-01C33CA7C561}" type="slidenum">
              <a:rPr lang="en-US" smtClean="0"/>
              <a:t>‹#›</a:t>
            </a:fld>
            <a:endParaRPr lang="en-US"/>
          </a:p>
        </p:txBody>
      </p:sp>
    </p:spTree>
    <p:extLst>
      <p:ext uri="{BB962C8B-B14F-4D97-AF65-F5344CB8AC3E}">
        <p14:creationId xmlns:p14="http://schemas.microsoft.com/office/powerpoint/2010/main" val="54170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paper</a:t>
            </a:r>
            <a:r>
              <a:rPr lang="en-US" baseline="0" dirty="0" smtClean="0"/>
              <a:t> discussed the challenges that SIMD instructions face when attempting to compile on systems using array indirection.  </a:t>
            </a:r>
            <a:endParaRPr lang="en-US" baseline="0" dirty="0" smtClean="0"/>
          </a:p>
          <a:p>
            <a:endParaRPr lang="en-US" baseline="0" dirty="0" smtClean="0"/>
          </a:p>
          <a:p>
            <a:r>
              <a:rPr lang="en-US" baseline="0" dirty="0" smtClean="0"/>
              <a:t>As you’ll see, there are a number of problems that arise from such behavior.  The goal of the paper is to propose a new method to handle these challenges.  </a:t>
            </a:r>
          </a:p>
          <a:p>
            <a:endParaRPr lang="en-US" baseline="0" dirty="0" smtClean="0"/>
          </a:p>
          <a:p>
            <a:r>
              <a:rPr lang="en-US" baseline="0" dirty="0" smtClean="0"/>
              <a:t>The paper was published in 2012 in the </a:t>
            </a:r>
            <a:r>
              <a:rPr lang="en-US" dirty="0" smtClean="0"/>
              <a:t>ACM symposium on Principles and Practice of Parallel Programming.</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58BBA72-8071-A143-91BD-01C33CA7C561}" type="slidenum">
              <a:rPr lang="en-US" smtClean="0"/>
              <a:t>1</a:t>
            </a:fld>
            <a:endParaRPr lang="en-US"/>
          </a:p>
        </p:txBody>
      </p:sp>
    </p:spTree>
    <p:extLst>
      <p:ext uri="{BB962C8B-B14F-4D97-AF65-F5344CB8AC3E}">
        <p14:creationId xmlns:p14="http://schemas.microsoft.com/office/powerpoint/2010/main" val="1013939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Additionally, it</a:t>
            </a:r>
            <a:r>
              <a:rPr lang="en-US" baseline="0" dirty="0" smtClean="0"/>
              <a:t> is usually the case that function calls are inherently unvectorizable because no parallel implementation exists, so line 13 is also treated as a region that must rely on sequential execution.  </a:t>
            </a:r>
          </a:p>
          <a:p>
            <a:endParaRPr lang="en-US" baseline="0" dirty="0" smtClean="0"/>
          </a:p>
          <a:p>
            <a:r>
              <a:rPr lang="en-US" baseline="0" dirty="0" smtClean="0"/>
              <a:t>Note: a square root function is actually recognized by most SIMD compilers as </a:t>
            </a:r>
            <a:r>
              <a:rPr lang="en-US" baseline="0" dirty="0" err="1" smtClean="0"/>
              <a:t>vectorizable</a:t>
            </a:r>
            <a:r>
              <a:rPr lang="en-US" baseline="0" dirty="0" smtClean="0"/>
              <a:t>, but for the purposed of this example we’ll treat it as a sequential operation.  </a:t>
            </a:r>
          </a:p>
          <a:p>
            <a:endParaRPr lang="en-US" baseline="0" dirty="0" smtClean="0"/>
          </a:p>
          <a:p>
            <a:r>
              <a:rPr lang="en-US" baseline="0" dirty="0" smtClean="0"/>
              <a:t>So, using loop based vectorization, this loop would have to be split into 4 separate loops, 2-11, 15-19 are </a:t>
            </a:r>
            <a:r>
              <a:rPr lang="en-US" baseline="0" dirty="0" err="1" smtClean="0"/>
              <a:t>vectorizable</a:t>
            </a:r>
            <a:r>
              <a:rPr lang="en-US" baseline="0" dirty="0" smtClean="0"/>
              <a:t>, and 13, 21-23 are sequential.  Loop distribution can be harmful to instruction level parallelism since smaller loop bodies make it difficult to find instruction schedules that exploit instruction level parallelism efficiently.  This also leads to increased scalar expansion which further increases the number of instructions as well as the overall memory footprint.  </a:t>
            </a:r>
          </a:p>
          <a:p>
            <a:endParaRPr lang="en-US" baseline="0" dirty="0" smtClean="0"/>
          </a:p>
        </p:txBody>
      </p:sp>
      <p:sp>
        <p:nvSpPr>
          <p:cNvPr id="4" name="Slide Number Placeholder 3"/>
          <p:cNvSpPr>
            <a:spLocks noGrp="1"/>
          </p:cNvSpPr>
          <p:nvPr>
            <p:ph type="sldNum" sz="quarter" idx="10"/>
          </p:nvPr>
        </p:nvSpPr>
        <p:spPr/>
        <p:txBody>
          <a:bodyPr/>
          <a:lstStyle/>
          <a:p>
            <a:fld id="{258BBA72-8071-A143-91BD-01C33CA7C561}" type="slidenum">
              <a:rPr lang="en-US" smtClean="0"/>
              <a:t>10</a:t>
            </a:fld>
            <a:endParaRPr lang="en-US"/>
          </a:p>
        </p:txBody>
      </p:sp>
    </p:spTree>
    <p:extLst>
      <p:ext uri="{BB962C8B-B14F-4D97-AF65-F5344CB8AC3E}">
        <p14:creationId xmlns:p14="http://schemas.microsoft.com/office/powerpoint/2010/main" val="1906567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58BBA72-8071-A143-91BD-01C33CA7C561}" type="slidenum">
              <a:rPr lang="en-US" smtClean="0"/>
              <a:t>11</a:t>
            </a:fld>
            <a:endParaRPr lang="en-US"/>
          </a:p>
        </p:txBody>
      </p:sp>
    </p:spTree>
    <p:extLst>
      <p:ext uri="{BB962C8B-B14F-4D97-AF65-F5344CB8AC3E}">
        <p14:creationId xmlns:p14="http://schemas.microsoft.com/office/powerpoint/2010/main" val="56109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a:t>
            </a:r>
            <a:r>
              <a:rPr lang="en-US" dirty="0" smtClean="0"/>
              <a:t>code block 1 shows loop-carried dependence between statement S2 iteration </a:t>
            </a:r>
            <a:r>
              <a:rPr lang="en-US" dirty="0" err="1" smtClean="0"/>
              <a:t>i</a:t>
            </a:r>
            <a:r>
              <a:rPr lang="en-US" dirty="0" smtClean="0"/>
              <a:t> and statement S1 iteration i+1. This is to say that statement S2 cannot proceed until statement S1 in the previous iteration finishes.  </a:t>
            </a:r>
          </a:p>
          <a:p>
            <a:endParaRPr lang="en-US" dirty="0" smtClean="0"/>
          </a:p>
          <a:p>
            <a:r>
              <a:rPr lang="en-US" dirty="0" smtClean="0"/>
              <a:t>Code block 2 show loop independent dependence between statements S1 and S2 in the same iteration</a:t>
            </a:r>
          </a:p>
          <a:p>
            <a:endParaRPr lang="en-US" dirty="0" smtClean="0"/>
          </a:p>
          <a:p>
            <a:r>
              <a:rPr lang="en-US" dirty="0" smtClean="0"/>
              <a:t>Dependence</a:t>
            </a:r>
            <a:r>
              <a:rPr lang="en-US" baseline="0" dirty="0" smtClean="0"/>
              <a:t> cycles and loop carried dependence are synonymous</a:t>
            </a:r>
            <a:endParaRPr lang="en-US" dirty="0"/>
          </a:p>
        </p:txBody>
      </p:sp>
      <p:sp>
        <p:nvSpPr>
          <p:cNvPr id="4" name="Slide Number Placeholder 3"/>
          <p:cNvSpPr>
            <a:spLocks noGrp="1"/>
          </p:cNvSpPr>
          <p:nvPr>
            <p:ph type="sldNum" sz="quarter" idx="10"/>
          </p:nvPr>
        </p:nvSpPr>
        <p:spPr/>
        <p:txBody>
          <a:bodyPr/>
          <a:lstStyle/>
          <a:p>
            <a:fld id="{258BBA72-8071-A143-91BD-01C33CA7C561}" type="slidenum">
              <a:rPr lang="en-US" smtClean="0"/>
              <a:t>12</a:t>
            </a:fld>
            <a:endParaRPr lang="en-US"/>
          </a:p>
        </p:txBody>
      </p:sp>
    </p:spTree>
    <p:extLst>
      <p:ext uri="{BB962C8B-B14F-4D97-AF65-F5344CB8AC3E}">
        <p14:creationId xmlns:p14="http://schemas.microsoft.com/office/powerpoint/2010/main" val="483578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we’ve seen a number of reasons why this code example is a challenge to SIMD compilers as they exist today.  The authors of the paper propose a new solution for handling these problems.  They have developed a process that examines the data flow graph of a loop body to exploit both inter and intra-level parallelism.  By doing this, it’s clear where data carried dependencies are formed and therefore which parts are candidates for </a:t>
            </a:r>
            <a:r>
              <a:rPr lang="en-US" baseline="0" dirty="0" err="1" smtClean="0"/>
              <a:t>vectorizing</a:t>
            </a:r>
            <a:r>
              <a:rPr lang="en-US" baseline="0" dirty="0" smtClean="0"/>
              <a:t>.  Additionally, heuristics are evaluated to determine if the overhead of packing and unpacking are worth the time saved in execution.  The final output of the new process will be code that contains both scalar and </a:t>
            </a:r>
            <a:r>
              <a:rPr lang="en-US" baseline="0" dirty="0" err="1" smtClean="0"/>
              <a:t>vectorized</a:t>
            </a:r>
            <a:r>
              <a:rPr lang="en-US" baseline="0" dirty="0" smtClean="0"/>
              <a:t> components.  </a:t>
            </a:r>
          </a:p>
          <a:p>
            <a:endParaRPr lang="en-US" dirty="0"/>
          </a:p>
        </p:txBody>
      </p:sp>
      <p:sp>
        <p:nvSpPr>
          <p:cNvPr id="4" name="Slide Number Placeholder 3"/>
          <p:cNvSpPr>
            <a:spLocks noGrp="1"/>
          </p:cNvSpPr>
          <p:nvPr>
            <p:ph type="sldNum" sz="quarter" idx="10"/>
          </p:nvPr>
        </p:nvSpPr>
        <p:spPr/>
        <p:txBody>
          <a:bodyPr/>
          <a:lstStyle/>
          <a:p>
            <a:fld id="{258BBA72-8071-A143-91BD-01C33CA7C561}" type="slidenum">
              <a:rPr lang="en-US" smtClean="0"/>
              <a:t>13</a:t>
            </a:fld>
            <a:endParaRPr lang="en-US"/>
          </a:p>
        </p:txBody>
      </p:sp>
    </p:spTree>
    <p:extLst>
      <p:ext uri="{BB962C8B-B14F-4D97-AF65-F5344CB8AC3E}">
        <p14:creationId xmlns:p14="http://schemas.microsoft.com/office/powerpoint/2010/main" val="139858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6 main steps to the proposed solution.  At a high level, initially the front end of the LLVM compiler is used to parse source code, perform per-optimization and finally generate the intermediate code, which is in the form of three address static single assignment.  Next, for each innermost loop, a data flow graph is constructed.  Data dependencies are represented with a directed edge.  Once the DFG is made, it is examined to find all possible </a:t>
            </a:r>
            <a:r>
              <a:rPr lang="en-US" baseline="0" dirty="0" err="1" smtClean="0"/>
              <a:t>vectorizable</a:t>
            </a:r>
            <a:r>
              <a:rPr lang="en-US" baseline="0" dirty="0" smtClean="0"/>
              <a:t> operations.  Dependence cycles are also searched for.  Operations that are part of a dependence cycle are unvectorizable.  Also, some instructions are inherently unvectorizable.  The output of the third step is a list of all “candidates” for vectorization.  In the fourth step these candidates are evaluated against a number of heuristics to determine if they should actually become </a:t>
            </a:r>
            <a:r>
              <a:rPr lang="en-US" baseline="0" dirty="0" err="1" smtClean="0"/>
              <a:t>vectorized</a:t>
            </a:r>
            <a:r>
              <a:rPr lang="en-US" baseline="0" dirty="0" smtClean="0"/>
              <a:t>.  This is mainly determined based on overhead of data reorganization.  Intra-iteration parallelism is then extracted from the remaining scalar operations by using an algorithm similar to the SLP algorithm.  In the end, the final output of the proposed solution is a code that had mixed scalar and SIMD instructions.  </a:t>
            </a:r>
            <a:endParaRPr lang="en-US" dirty="0"/>
          </a:p>
        </p:txBody>
      </p:sp>
      <p:sp>
        <p:nvSpPr>
          <p:cNvPr id="4" name="Slide Number Placeholder 3"/>
          <p:cNvSpPr>
            <a:spLocks noGrp="1"/>
          </p:cNvSpPr>
          <p:nvPr>
            <p:ph type="sldNum" sz="quarter" idx="10"/>
          </p:nvPr>
        </p:nvSpPr>
        <p:spPr/>
        <p:txBody>
          <a:bodyPr/>
          <a:lstStyle/>
          <a:p>
            <a:fld id="{258BBA72-8071-A143-91BD-01C33CA7C561}" type="slidenum">
              <a:rPr lang="en-US" smtClean="0"/>
              <a:t>14</a:t>
            </a:fld>
            <a:endParaRPr lang="en-US"/>
          </a:p>
        </p:txBody>
      </p:sp>
    </p:spTree>
    <p:extLst>
      <p:ext uri="{BB962C8B-B14F-4D97-AF65-F5344CB8AC3E}">
        <p14:creationId xmlns:p14="http://schemas.microsoft.com/office/powerpoint/2010/main" val="1605762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Construction of the data flow graph</a:t>
            </a:r>
            <a:r>
              <a:rPr lang="en-US" baseline="0" dirty="0" smtClean="0"/>
              <a:t> is the first step after initially running the high level language through the LLVM compiler to generate the three address static single assignment code.  Of course the DFG is composed of vertexes and edges; each vertex corresponds to an operation so we say there exists a one-to-one mapping between the instruction and the node, and each edge represents the ordered pairs, v_i, and v_j which indicates the operation v_j uses the result of the operation v_i.  Also, if its possible for two operations to access the same memory location and one of them is a write operation, then an edge is inserted between the two nodes.  </a:t>
            </a:r>
          </a:p>
          <a:p>
            <a:endParaRPr lang="en-US" baseline="0" dirty="0" smtClean="0"/>
          </a:p>
          <a:p>
            <a:r>
              <a:rPr lang="en-US" baseline="0" dirty="0" smtClean="0"/>
              <a:t>Defining the set of nodes is easy because of the 1-1 mapping.  The set of edges requires </a:t>
            </a:r>
            <a:r>
              <a:rPr lang="en-US" baseline="0" dirty="0" err="1" smtClean="0"/>
              <a:t>def</a:t>
            </a:r>
            <a:r>
              <a:rPr lang="en-US" baseline="0" dirty="0" smtClean="0"/>
              <a:t>-use information and memory dependence.  Because only one operation can define a variable in SSA form, </a:t>
            </a:r>
            <a:r>
              <a:rPr lang="en-US" baseline="0" dirty="0" err="1" smtClean="0"/>
              <a:t>def</a:t>
            </a:r>
            <a:r>
              <a:rPr lang="en-US" baseline="0" dirty="0" smtClean="0"/>
              <a:t>-use is naturally encoded.  </a:t>
            </a:r>
          </a:p>
          <a:p>
            <a:endParaRPr lang="en-US" baseline="0" dirty="0" smtClean="0"/>
          </a:p>
          <a:p>
            <a:r>
              <a:rPr lang="en-US" baseline="0" dirty="0" smtClean="0"/>
              <a:t>SHOW THE EXAMPLE</a:t>
            </a:r>
            <a:endParaRPr lang="en-US" dirty="0"/>
          </a:p>
        </p:txBody>
      </p:sp>
      <p:sp>
        <p:nvSpPr>
          <p:cNvPr id="4" name="Slide Number Placeholder 3"/>
          <p:cNvSpPr>
            <a:spLocks noGrp="1"/>
          </p:cNvSpPr>
          <p:nvPr>
            <p:ph type="sldNum" sz="quarter" idx="10"/>
          </p:nvPr>
        </p:nvSpPr>
        <p:spPr/>
        <p:txBody>
          <a:bodyPr/>
          <a:lstStyle/>
          <a:p>
            <a:fld id="{258BBA72-8071-A143-91BD-01C33CA7C561}" type="slidenum">
              <a:rPr lang="en-US" smtClean="0"/>
              <a:t>15</a:t>
            </a:fld>
            <a:endParaRPr lang="en-US"/>
          </a:p>
        </p:txBody>
      </p:sp>
    </p:spTree>
    <p:extLst>
      <p:ext uri="{BB962C8B-B14F-4D97-AF65-F5344CB8AC3E}">
        <p14:creationId xmlns:p14="http://schemas.microsoft.com/office/powerpoint/2010/main" val="1247933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step where</a:t>
            </a:r>
            <a:r>
              <a:rPr lang="en-US" baseline="0" dirty="0" smtClean="0"/>
              <a:t> focus is placed on inter-iteration, or cross-iteration parallelism.  That is, parallelism between different iterations of the same loop.  To do this, we go through every operation and determine whether its possible for that operation to be </a:t>
            </a:r>
            <a:r>
              <a:rPr lang="en-US" baseline="0" dirty="0" err="1" smtClean="0"/>
              <a:t>vectorized</a:t>
            </a:r>
            <a:r>
              <a:rPr lang="en-US" baseline="0" dirty="0" smtClean="0"/>
              <a:t>.  That is, can multiple instances from consecutive iterations be grouped into a vector for parallel execution.  Operations without valid vector counterparts are marked as unvectorizable.  An example of this would be the </a:t>
            </a:r>
            <a:r>
              <a:rPr lang="en-US" baseline="0" dirty="0" err="1" smtClean="0"/>
              <a:t>AltiVec</a:t>
            </a:r>
            <a:r>
              <a:rPr lang="en-US" baseline="0" dirty="0" smtClean="0"/>
              <a:t> SIMD instruction set which </a:t>
            </a:r>
            <a:r>
              <a:rPr lang="en-US" baseline="0" dirty="0" err="1" smtClean="0"/>
              <a:t>doesn</a:t>
            </a:r>
            <a:r>
              <a:rPr lang="uk-UA" baseline="0" dirty="0" smtClean="0"/>
              <a:t>’</a:t>
            </a:r>
            <a:r>
              <a:rPr lang="en-US" baseline="0" dirty="0" smtClean="0"/>
              <a:t>t support double precision floating point vector operations.  Also, as I mentioned earlier, most function calls cannot be easily </a:t>
            </a:r>
            <a:r>
              <a:rPr lang="en-US" baseline="0" dirty="0" err="1" smtClean="0"/>
              <a:t>vectorized</a:t>
            </a:r>
            <a:r>
              <a:rPr lang="en-US" baseline="0" dirty="0" smtClean="0"/>
              <a:t>.  To do this, the algorithm has a list of available SIMD </a:t>
            </a:r>
            <a:r>
              <a:rPr lang="en-US" baseline="0" dirty="0" err="1" smtClean="0"/>
              <a:t>instructiond</a:t>
            </a:r>
            <a:r>
              <a:rPr lang="en-US" baseline="0" dirty="0" smtClean="0"/>
              <a:t> and libraries to determine if vectorization is a possibility.  Memory operations can go both ways, as unit stride operations are generally </a:t>
            </a:r>
            <a:r>
              <a:rPr lang="en-US" baseline="0" dirty="0" err="1" smtClean="0"/>
              <a:t>vectorizable</a:t>
            </a:r>
            <a:r>
              <a:rPr lang="en-US" baseline="0" dirty="0" smtClean="0"/>
              <a:t> and non-unit stride ops are not.  Also, for operations that are part of a dependence cycle, the original sequential order must be preserved in order to not change the program’s behavior.  There are a number of common algorithms that exist to find dependence cycles in DFGs by first finding strongly connected components.  In this case, </a:t>
            </a:r>
            <a:r>
              <a:rPr lang="en-US" baseline="0" dirty="0" err="1" smtClean="0"/>
              <a:t>Tarjan’s</a:t>
            </a:r>
            <a:r>
              <a:rPr lang="en-US" baseline="0" dirty="0" smtClean="0"/>
              <a:t> algorithm was used.  Again, these operations that are part of a dependence cycle are marked as unvectorizable.  </a:t>
            </a:r>
          </a:p>
          <a:p>
            <a:endParaRPr lang="en-US" baseline="0" dirty="0" smtClean="0"/>
          </a:p>
          <a:p>
            <a:r>
              <a:rPr lang="en-US" baseline="0" dirty="0" smtClean="0"/>
              <a:t>However, there are some types of strongly connected components that can be parallelized.  For example, it is possible to </a:t>
            </a:r>
            <a:r>
              <a:rPr lang="en-US" baseline="0" dirty="0" err="1" smtClean="0"/>
              <a:t>vectorize</a:t>
            </a:r>
            <a:r>
              <a:rPr lang="en-US" baseline="0" dirty="0" smtClean="0"/>
              <a:t> induction variables as they increase or decrease by a fixed amount for each iteration.  Reduction is another example of a strongly connected component that can be </a:t>
            </a:r>
            <a:r>
              <a:rPr lang="en-US" baseline="0" dirty="0" err="1" smtClean="0"/>
              <a:t>vectorized</a:t>
            </a:r>
            <a:r>
              <a:rPr lang="en-US" baseline="0" dirty="0" smtClean="0"/>
              <a:t>.  Even though it forms a dependence cycle, reduction is associative so the order of the reduction is irrelevant.  </a:t>
            </a:r>
          </a:p>
          <a:p>
            <a:endParaRPr lang="en-US" baseline="0" dirty="0" smtClean="0"/>
          </a:p>
          <a:p>
            <a:r>
              <a:rPr lang="en-US" baseline="0" dirty="0" smtClean="0"/>
              <a:t>It’s important to node that the purpose of this step is only to generate a set of nodes where vectorization is a possibility.  In future steps where vectorization is actually performed, we may decide that the cost of </a:t>
            </a:r>
            <a:r>
              <a:rPr lang="en-US" baseline="0" dirty="0" err="1" smtClean="0"/>
              <a:t>vectorizing</a:t>
            </a:r>
            <a:r>
              <a:rPr lang="en-US" baseline="0" dirty="0" smtClean="0"/>
              <a:t> outweighs the performance boost, so a node that was previously marked as </a:t>
            </a:r>
            <a:r>
              <a:rPr lang="en-US" baseline="0" dirty="0" err="1" smtClean="0"/>
              <a:t>vectorizable</a:t>
            </a:r>
            <a:r>
              <a:rPr lang="en-US" baseline="0" dirty="0" smtClean="0"/>
              <a:t> becomes unvectorizable.  However, if a node is marked as unvectorizable in this step it has no chance of being </a:t>
            </a:r>
            <a:r>
              <a:rPr lang="en-US" baseline="0" dirty="0" err="1" smtClean="0"/>
              <a:t>vectorized</a:t>
            </a:r>
            <a:r>
              <a:rPr lang="en-US" baseline="0" dirty="0" smtClean="0"/>
              <a:t> at a later time.  Although </a:t>
            </a:r>
            <a:r>
              <a:rPr lang="en-US" baseline="0" dirty="0" err="1" smtClean="0"/>
              <a:t>superword</a:t>
            </a:r>
            <a:r>
              <a:rPr lang="en-US" baseline="0" dirty="0" smtClean="0"/>
              <a:t> level parallelism may affect these nodes later on.  </a:t>
            </a:r>
            <a:endParaRPr lang="en-US" dirty="0"/>
          </a:p>
        </p:txBody>
      </p:sp>
      <p:sp>
        <p:nvSpPr>
          <p:cNvPr id="4" name="Slide Number Placeholder 3"/>
          <p:cNvSpPr>
            <a:spLocks noGrp="1"/>
          </p:cNvSpPr>
          <p:nvPr>
            <p:ph type="sldNum" sz="quarter" idx="10"/>
          </p:nvPr>
        </p:nvSpPr>
        <p:spPr/>
        <p:txBody>
          <a:bodyPr/>
          <a:lstStyle/>
          <a:p>
            <a:fld id="{258BBA72-8071-A143-91BD-01C33CA7C561}" type="slidenum">
              <a:rPr lang="en-US" smtClean="0"/>
              <a:t>16</a:t>
            </a:fld>
            <a:endParaRPr lang="en-US"/>
          </a:p>
        </p:txBody>
      </p:sp>
    </p:spTree>
    <p:extLst>
      <p:ext uri="{BB962C8B-B14F-4D97-AF65-F5344CB8AC3E}">
        <p14:creationId xmlns:p14="http://schemas.microsoft.com/office/powerpoint/2010/main" val="531807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point</a:t>
            </a:r>
            <a:r>
              <a:rPr lang="en-US" baseline="0" dirty="0" smtClean="0"/>
              <a:t> of this step is to reduce the data reorganization overhead by optimizing the insertion of packing and unpacking code in non-contiguous data.  In order for a vector operation to perform on scalar data, that data must be “packed” into a vector register before it’s even operated on.  Also, in order for a scalar operation to execute on a vector, that vector must be unpacked back into several scalar values.  Because of this behavior, a packing node is placed on each edge from a scalar node to a vector node, and an unpacking node is place on each edge from a vector node back to a scalar.  Eventually the packing nodes will be translated into a sequence of shuffling instructions and the unpacking nodes will become rotate instructions.  In general, the rule of thumb is that packing or unpacking n elements in a vector requires n-1 shuffle or rotate operations.  Because of this fact, it’s not always guaranteed to be beneficial to always immediately </a:t>
            </a:r>
            <a:r>
              <a:rPr lang="en-US" baseline="0" dirty="0" err="1" smtClean="0"/>
              <a:t>vectorize</a:t>
            </a:r>
            <a:r>
              <a:rPr lang="en-US" baseline="0" dirty="0" smtClean="0"/>
              <a:t> an operation if possible.  It’s possible that vectoring could increase the total number of executed instructions.  We use a number of heuristics to determine the best placement for packing and unpacking nodes.  </a:t>
            </a:r>
          </a:p>
          <a:p>
            <a:endParaRPr lang="en-US" baseline="0" dirty="0" smtClean="0"/>
          </a:p>
          <a:p>
            <a:r>
              <a:rPr lang="en-US" baseline="0" dirty="0" smtClean="0"/>
              <a:t>The first of these heuristics is called lazy packing.  This occurs when a vector node is pointed to by multiple scalar nodes.  </a:t>
            </a:r>
          </a:p>
          <a:p>
            <a:r>
              <a:rPr lang="en-US" baseline="0" dirty="0" smtClean="0"/>
              <a:t>As you can see in the example, the number of added instructions in 2 packing nodes is greater than the number of reduced instructions due to one vector operation.  </a:t>
            </a:r>
          </a:p>
          <a:p>
            <a:endParaRPr lang="en-US" baseline="0" dirty="0" smtClean="0"/>
          </a:p>
          <a:p>
            <a:r>
              <a:rPr lang="en-US" baseline="0" dirty="0" smtClean="0"/>
              <a:t>PATTERN ON RIGHT SAVES N-1 INSTRUCTIONS BY PACKING ONLY ONCE</a:t>
            </a:r>
            <a:endParaRPr lang="en-US" dirty="0"/>
          </a:p>
        </p:txBody>
      </p:sp>
      <p:sp>
        <p:nvSpPr>
          <p:cNvPr id="4" name="Slide Number Placeholder 3"/>
          <p:cNvSpPr>
            <a:spLocks noGrp="1"/>
          </p:cNvSpPr>
          <p:nvPr>
            <p:ph type="sldNum" sz="quarter" idx="10"/>
          </p:nvPr>
        </p:nvSpPr>
        <p:spPr/>
        <p:txBody>
          <a:bodyPr/>
          <a:lstStyle/>
          <a:p>
            <a:fld id="{258BBA72-8071-A143-91BD-01C33CA7C561}" type="slidenum">
              <a:rPr lang="en-US" smtClean="0"/>
              <a:t>17</a:t>
            </a:fld>
            <a:endParaRPr lang="en-US"/>
          </a:p>
        </p:txBody>
      </p:sp>
    </p:spTree>
    <p:extLst>
      <p:ext uri="{BB962C8B-B14F-4D97-AF65-F5344CB8AC3E}">
        <p14:creationId xmlns:p14="http://schemas.microsoft.com/office/powerpoint/2010/main" val="777702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heuristic is titled effective range of packing.  This is used when the result of one packing node is used multiple times, which can be beneficial to reducing the overall number of instructions executed.  For example, the image on the left shows three operations using the same packing node (1 directly and 2 indirectly).  Since both the packing and unpacking cost is n-1, the cost of the image on the left is offset by the multiple vector operations.  However, since the figure on the right only has one vector operation along with packing and unpacking, the cost ends up equaling the savings achieved from the vectorization.  By eliminating unprofitable packing the overall performance in terms of instructions will improve.  </a:t>
            </a:r>
          </a:p>
          <a:p>
            <a:endParaRPr lang="en-US" baseline="0" dirty="0" smtClean="0"/>
          </a:p>
          <a:p>
            <a:r>
              <a:rPr lang="en-US" baseline="0" dirty="0" smtClean="0"/>
              <a:t>Additionally, the packing first heuristic refers to the fact that unpacking is dependent on packing and unpacking is not needed if no packing exists in the first place.  This is simple enough but it’s important to note that eliminating packing nodes will also eliminate unpacking nodes down the line, potentially increasing the performance of the program.  </a:t>
            </a:r>
          </a:p>
          <a:p>
            <a:r>
              <a:rPr lang="en-US" baseline="0" dirty="0" smtClean="0"/>
              <a:t>Using these three heuristics, the authors developed an algorithm to determine which </a:t>
            </a:r>
            <a:r>
              <a:rPr lang="en-US" baseline="0" dirty="0" err="1" smtClean="0"/>
              <a:t>vectorizable</a:t>
            </a:r>
            <a:r>
              <a:rPr lang="en-US" baseline="0" dirty="0" smtClean="0"/>
              <a:t> operations might actually be </a:t>
            </a:r>
            <a:r>
              <a:rPr lang="en-US" baseline="0" dirty="0" err="1" smtClean="0"/>
              <a:t>vectorized</a:t>
            </a:r>
            <a:r>
              <a:rPr lang="en-US" baseline="0" dirty="0" smtClean="0"/>
              <a:t>.  The algorithm begins by initializing the set of potentially </a:t>
            </a:r>
            <a:r>
              <a:rPr lang="en-US" baseline="0" dirty="0" err="1" smtClean="0"/>
              <a:t>vectorizable</a:t>
            </a:r>
            <a:r>
              <a:rPr lang="en-US" baseline="0" dirty="0" smtClean="0"/>
              <a:t> nodes to </a:t>
            </a:r>
            <a:r>
              <a:rPr lang="en-US" baseline="0" dirty="0" err="1" smtClean="0"/>
              <a:t>vectorized</a:t>
            </a:r>
            <a:r>
              <a:rPr lang="en-US" baseline="0" dirty="0" smtClean="0"/>
              <a:t>.  It then iterates through the nodes and either reverts a node from </a:t>
            </a:r>
            <a:r>
              <a:rPr lang="en-US" baseline="0" dirty="0" err="1" smtClean="0"/>
              <a:t>vectorizable</a:t>
            </a:r>
            <a:r>
              <a:rPr lang="en-US" baseline="0" dirty="0" smtClean="0"/>
              <a:t> back to scalar or keeps them the same.  Again, it never changes a scalar node to </a:t>
            </a:r>
            <a:r>
              <a:rPr lang="en-US" baseline="0" dirty="0" err="1" smtClean="0"/>
              <a:t>vectorizable</a:t>
            </a:r>
            <a:r>
              <a:rPr lang="en-US" baseline="0" dirty="0" smtClean="0"/>
              <a:t>.  It’s decisions one whether to parallelize a node are determine based on the cost of reorganization overhead.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algorithm is one big loop with the stopping condition being the set of </a:t>
            </a:r>
            <a:r>
              <a:rPr lang="en-US" baseline="0" dirty="0" err="1" smtClean="0"/>
              <a:t>vectorizable</a:t>
            </a:r>
            <a:r>
              <a:rPr lang="en-US" baseline="0" dirty="0" smtClean="0"/>
              <a:t> nodes equal to the previous iteration.  Because the process repeats and the reverting process can only convert vector to scalar nodes, the algorithm is guaranteed to finish (since the DFG has a finite number of nodes) and it is monotonic.  </a:t>
            </a:r>
          </a:p>
        </p:txBody>
      </p:sp>
      <p:sp>
        <p:nvSpPr>
          <p:cNvPr id="4" name="Slide Number Placeholder 3"/>
          <p:cNvSpPr>
            <a:spLocks noGrp="1"/>
          </p:cNvSpPr>
          <p:nvPr>
            <p:ph type="sldNum" sz="quarter" idx="10"/>
          </p:nvPr>
        </p:nvSpPr>
        <p:spPr/>
        <p:txBody>
          <a:bodyPr/>
          <a:lstStyle/>
          <a:p>
            <a:fld id="{258BBA72-8071-A143-91BD-01C33CA7C561}" type="slidenum">
              <a:rPr lang="en-US" smtClean="0"/>
              <a:t>18</a:t>
            </a:fld>
            <a:endParaRPr lang="en-US"/>
          </a:p>
        </p:txBody>
      </p:sp>
    </p:spTree>
    <p:extLst>
      <p:ext uri="{BB962C8B-B14F-4D97-AF65-F5344CB8AC3E}">
        <p14:creationId xmlns:p14="http://schemas.microsoft.com/office/powerpoint/2010/main" val="246170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an example of how the cost estimation function works.  You can see on the left there are are two vector operations inside the dashed lines.  Since they each require a packing and an unpacking node, it</a:t>
            </a:r>
            <a:r>
              <a:rPr lang="uk-UA" baseline="0" dirty="0" smtClean="0"/>
              <a:t>’</a:t>
            </a:r>
            <a:r>
              <a:rPr lang="en-US" baseline="0" dirty="0" smtClean="0"/>
              <a:t>s possible that these vectorizations are unprofitable.  By reverting back to their scalar operations, on the right, only one unpacking node is needed.  </a:t>
            </a:r>
            <a:endParaRPr lang="en-US" dirty="0"/>
          </a:p>
        </p:txBody>
      </p:sp>
      <p:sp>
        <p:nvSpPr>
          <p:cNvPr id="4" name="Slide Number Placeholder 3"/>
          <p:cNvSpPr>
            <a:spLocks noGrp="1"/>
          </p:cNvSpPr>
          <p:nvPr>
            <p:ph type="sldNum" sz="quarter" idx="10"/>
          </p:nvPr>
        </p:nvSpPr>
        <p:spPr/>
        <p:txBody>
          <a:bodyPr/>
          <a:lstStyle/>
          <a:p>
            <a:fld id="{258BBA72-8071-A143-91BD-01C33CA7C561}" type="slidenum">
              <a:rPr lang="en-US" smtClean="0"/>
              <a:t>19</a:t>
            </a:fld>
            <a:endParaRPr lang="en-US"/>
          </a:p>
        </p:txBody>
      </p:sp>
    </p:spTree>
    <p:extLst>
      <p:ext uri="{BB962C8B-B14F-4D97-AF65-F5344CB8AC3E}">
        <p14:creationId xmlns:p14="http://schemas.microsoft.com/office/powerpoint/2010/main" val="2037607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modern processor</a:t>
            </a:r>
            <a:r>
              <a:rPr lang="en-US" baseline="0" dirty="0" smtClean="0"/>
              <a:t> architectures currently use single instruction, multiple data units.  By utilizing these instructions we are able to execute the same instruction simultaneously at an instruction level on multiple elements of data.  SIMD computing is one of the most important and efficient ways to exploit data level parallelism.  Correct utilization means we can develop applications with both low power and low complexity processor design.  This is important because power efficiency is becoming more and more a significant issue in computing.  </a:t>
            </a:r>
          </a:p>
          <a:p>
            <a:endParaRPr lang="en-US" baseline="0" dirty="0" smtClean="0"/>
          </a:p>
          <a:p>
            <a:r>
              <a:rPr lang="en-US" baseline="0" dirty="0" smtClean="0"/>
              <a:t>SIMD is particularly applicable to tasks related to multimedia processing, such as adjusting the contrast of an image, or volume of digital audio.  Optimizing compilers need to transform high level programming languages into low level machine code that can utilize any underlying SIMD architecture.  There are a number of techniques that are already able to generate SIMD code and handle difficulties like interleaved data, data alignment and permutations, etc.  However, array indirection remains a big challenge to SIMD compilers.  </a:t>
            </a:r>
            <a:endParaRPr lang="en-US" dirty="0"/>
          </a:p>
        </p:txBody>
      </p:sp>
      <p:sp>
        <p:nvSpPr>
          <p:cNvPr id="4" name="Slide Number Placeholder 3"/>
          <p:cNvSpPr>
            <a:spLocks noGrp="1"/>
          </p:cNvSpPr>
          <p:nvPr>
            <p:ph type="sldNum" sz="quarter" idx="10"/>
          </p:nvPr>
        </p:nvSpPr>
        <p:spPr/>
        <p:txBody>
          <a:bodyPr/>
          <a:lstStyle/>
          <a:p>
            <a:fld id="{258BBA72-8071-A143-91BD-01C33CA7C561}" type="slidenum">
              <a:rPr lang="en-US" smtClean="0"/>
              <a:t>2</a:t>
            </a:fld>
            <a:endParaRPr lang="en-US"/>
          </a:p>
        </p:txBody>
      </p:sp>
    </p:spTree>
    <p:extLst>
      <p:ext uri="{BB962C8B-B14F-4D97-AF65-F5344CB8AC3E}">
        <p14:creationId xmlns:p14="http://schemas.microsoft.com/office/powerpoint/2010/main" val="1289237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previous</a:t>
            </a:r>
            <a:r>
              <a:rPr lang="en-US" baseline="0" dirty="0" smtClean="0"/>
              <a:t> step of identifying and optimizing vector operations was a way of extracting inter-iteration parallelism; that is, parallelism from one iteration of the same loop to another.  This next step is an attempt to extract intra-iteration parallelism from the remaining scalar operations.  To do this, we use </a:t>
            </a:r>
            <a:r>
              <a:rPr lang="en-US" baseline="0" dirty="0" err="1" smtClean="0"/>
              <a:t>superword</a:t>
            </a:r>
            <a:r>
              <a:rPr lang="en-US" baseline="0" dirty="0" smtClean="0"/>
              <a:t> level parallelism.  </a:t>
            </a:r>
            <a:r>
              <a:rPr lang="en-US" i="1" baseline="0" dirty="0" smtClean="0"/>
              <a:t>Superword</a:t>
            </a:r>
            <a:r>
              <a:rPr lang="en-US" baseline="0" dirty="0" smtClean="0"/>
              <a:t> is used to denote wide length data packed for intra-iteration parallelism, and vector is used for inter-iteration parallelism.  With the remaining scalar operations, its possible for some of these to be combined.  To do this, we use a modification of the SLP algorithm.  As opposed to the original, this modified version does not take the memory alignment into account during packing.  Instead, we simply pack any pair of adjacent memory references into the initial </a:t>
            </a:r>
            <a:r>
              <a:rPr lang="en-US" baseline="0" dirty="0" err="1" smtClean="0"/>
              <a:t>superword</a:t>
            </a:r>
            <a:r>
              <a:rPr lang="en-US" baseline="0" dirty="0" smtClean="0"/>
              <a:t> pack set.  Once all these sets have been collected, the </a:t>
            </a:r>
            <a:r>
              <a:rPr lang="en-US" baseline="0" dirty="0" err="1" smtClean="0"/>
              <a:t>superword</a:t>
            </a:r>
            <a:r>
              <a:rPr lang="en-US" baseline="0" dirty="0" smtClean="0"/>
              <a:t> operations are divided at the alignment boundaries.  With indirect references, these alignment boundaries will be unavailable.  Just like with inter-iteration parallelism, if </a:t>
            </a:r>
            <a:r>
              <a:rPr lang="en-US" baseline="0" dirty="0" err="1" smtClean="0"/>
              <a:t>superword</a:t>
            </a:r>
            <a:r>
              <a:rPr lang="en-US" baseline="0" dirty="0" smtClean="0"/>
              <a:t> operations are found to not be profitable, then we revert them back to their scalar operations.  </a:t>
            </a:r>
          </a:p>
          <a:p>
            <a:endParaRPr lang="en-US" baseline="0" dirty="0" smtClean="0"/>
          </a:p>
          <a:p>
            <a:r>
              <a:rPr lang="en-US" baseline="0" dirty="0" smtClean="0"/>
              <a:t>Sometimes it is the case that when </a:t>
            </a:r>
            <a:r>
              <a:rPr lang="en-US" baseline="0" dirty="0" err="1" smtClean="0"/>
              <a:t>superword</a:t>
            </a:r>
            <a:r>
              <a:rPr lang="en-US" baseline="0" dirty="0" smtClean="0"/>
              <a:t> operations take their operands from the output of vector operations, we must unpack the vector output and repack it in </a:t>
            </a:r>
            <a:r>
              <a:rPr lang="en-US" baseline="0" dirty="0" err="1" smtClean="0"/>
              <a:t>superword</a:t>
            </a:r>
            <a:r>
              <a:rPr lang="en-US" baseline="0" dirty="0" smtClean="0"/>
              <a:t> format.  This is done by transposing the data, AS SHOWN ABOVE.  </a:t>
            </a:r>
            <a:endParaRPr lang="en-US" dirty="0"/>
          </a:p>
        </p:txBody>
      </p:sp>
      <p:sp>
        <p:nvSpPr>
          <p:cNvPr id="4" name="Slide Number Placeholder 3"/>
          <p:cNvSpPr>
            <a:spLocks noGrp="1"/>
          </p:cNvSpPr>
          <p:nvPr>
            <p:ph type="sldNum" sz="quarter" idx="10"/>
          </p:nvPr>
        </p:nvSpPr>
        <p:spPr/>
        <p:txBody>
          <a:bodyPr/>
          <a:lstStyle/>
          <a:p>
            <a:fld id="{258BBA72-8071-A143-91BD-01C33CA7C561}" type="slidenum">
              <a:rPr lang="en-US" smtClean="0"/>
              <a:t>20</a:t>
            </a:fld>
            <a:endParaRPr lang="en-US"/>
          </a:p>
        </p:txBody>
      </p:sp>
    </p:spTree>
    <p:extLst>
      <p:ext uri="{BB962C8B-B14F-4D97-AF65-F5344CB8AC3E}">
        <p14:creationId xmlns:p14="http://schemas.microsoft.com/office/powerpoint/2010/main" val="705842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times</a:t>
            </a:r>
            <a:r>
              <a:rPr lang="en-US" baseline="0" dirty="0" smtClean="0"/>
              <a:t> when SIMD units don’t offer any special support for unaligned memory accesses, so the data reorganization must happen directly in the code.  However, this reorganization code can be optimized to some extent.  This is particularly relevant to </a:t>
            </a:r>
            <a:r>
              <a:rPr lang="en-US" i="1" baseline="0" dirty="0" smtClean="0"/>
              <a:t>load-compute-store</a:t>
            </a:r>
            <a:r>
              <a:rPr lang="en-US" baseline="0" dirty="0" smtClean="0"/>
              <a:t> patterns in the DFG.  Array indirections still present a problem because the alignment offsets are unknown at compile time.  For cases like this, compilers will normally generate reorganization code with a </a:t>
            </a:r>
            <a:r>
              <a:rPr lang="en-US" i="1" baseline="0" dirty="0" smtClean="0"/>
              <a:t>zero-shift-policy</a:t>
            </a:r>
            <a:r>
              <a:rPr lang="en-US" baseline="0" dirty="0" smtClean="0"/>
              <a:t>.  This refers to the behavior where misaligned vector data is shifted to the zero offset in a SIMD register just after the load instruction.  After that, it’s shifted back in to fit the alignment of the store address just before the store instruction.  LEFT SIDE OF FIGURE.  </a:t>
            </a:r>
          </a:p>
          <a:p>
            <a:endParaRPr lang="en-US" baseline="0" dirty="0" smtClean="0"/>
          </a:p>
          <a:p>
            <a:r>
              <a:rPr lang="en-US" baseline="0" dirty="0" smtClean="0"/>
              <a:t>However, if a vector with misaligned data is loaded, computed, and stored back into the same address then we know that the alignment offsets for load and store are the same, even though we don</a:t>
            </a:r>
            <a:r>
              <a:rPr lang="uk-UA" baseline="0" dirty="0" smtClean="0"/>
              <a:t>’</a:t>
            </a:r>
            <a:r>
              <a:rPr lang="en-US" baseline="0" dirty="0" smtClean="0"/>
              <a:t>t know what this number is yet.  </a:t>
            </a:r>
            <a:endParaRPr lang="en-US" dirty="0"/>
          </a:p>
        </p:txBody>
      </p:sp>
      <p:sp>
        <p:nvSpPr>
          <p:cNvPr id="4" name="Slide Number Placeholder 3"/>
          <p:cNvSpPr>
            <a:spLocks noGrp="1"/>
          </p:cNvSpPr>
          <p:nvPr>
            <p:ph type="sldNum" sz="quarter" idx="10"/>
          </p:nvPr>
        </p:nvSpPr>
        <p:spPr/>
        <p:txBody>
          <a:bodyPr/>
          <a:lstStyle/>
          <a:p>
            <a:fld id="{258BBA72-8071-A143-91BD-01C33CA7C561}" type="slidenum">
              <a:rPr lang="en-US" smtClean="0"/>
              <a:t>21</a:t>
            </a:fld>
            <a:endParaRPr lang="en-US"/>
          </a:p>
        </p:txBody>
      </p:sp>
    </p:spTree>
    <p:extLst>
      <p:ext uri="{BB962C8B-B14F-4D97-AF65-F5344CB8AC3E}">
        <p14:creationId xmlns:p14="http://schemas.microsoft.com/office/powerpoint/2010/main" val="1615912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final step of the proposed method for handling array indirection with SIMD compilers is the code generation stage.  In this step, linear code is returned from the transformed DFG.  The authors return C code with SIMD </a:t>
            </a:r>
            <a:r>
              <a:rPr lang="en-US" baseline="0" dirty="0" err="1" smtClean="0"/>
              <a:t>intrinsics</a:t>
            </a:r>
            <a:r>
              <a:rPr lang="en-US" baseline="0" dirty="0" smtClean="0"/>
              <a:t> (although since LLVM is used it could theoretically handle other languages).  These operations are emitted using an ASAP schedule.  </a:t>
            </a:r>
          </a:p>
          <a:p>
            <a:endParaRPr lang="en-US" baseline="0" dirty="0" smtClean="0"/>
          </a:p>
          <a:p>
            <a:r>
              <a:rPr lang="en-US" baseline="0" dirty="0" smtClean="0"/>
              <a:t>Since SIMD vectorization retains dependence cycles, operations in these cycles are replicated by multiple loop </a:t>
            </a:r>
            <a:r>
              <a:rPr lang="en-US" baseline="0" dirty="0" err="1" smtClean="0"/>
              <a:t>unrollings</a:t>
            </a:r>
            <a:r>
              <a:rPr lang="en-US" baseline="0" dirty="0" smtClean="0"/>
              <a:t>.  These replicated operations have the potential to form long data flows among one another, so a method to attempt to hide the latencies of those instructions has been developed.  A relatively simple software pipelining strategy is used.  Basically the loop body is split into three stages based on dependence cycles.  The largest dependence cycle in the loop is used to separate the operations before and after it into three stages.  Three stage software pipelining is then applied and data from the prior iteration are explicitly copied to the current iteration at the beginning of each iteration.  </a:t>
            </a:r>
          </a:p>
          <a:p>
            <a:endParaRPr lang="en-US" baseline="0" dirty="0" smtClean="0"/>
          </a:p>
          <a:p>
            <a:r>
              <a:rPr lang="en-US" baseline="0" dirty="0" smtClean="0"/>
              <a:t>By utilizing software pipelining, we increase the chance that multiple instructions latencies are overlapping one another which is beneficial for processors with in-order execution units and means the generated code will have a better chance at exploiting instruction level parallelism.  </a:t>
            </a:r>
            <a:endParaRPr lang="en-US" dirty="0"/>
          </a:p>
        </p:txBody>
      </p:sp>
      <p:sp>
        <p:nvSpPr>
          <p:cNvPr id="4" name="Slide Number Placeholder 3"/>
          <p:cNvSpPr>
            <a:spLocks noGrp="1"/>
          </p:cNvSpPr>
          <p:nvPr>
            <p:ph type="sldNum" sz="quarter" idx="10"/>
          </p:nvPr>
        </p:nvSpPr>
        <p:spPr/>
        <p:txBody>
          <a:bodyPr/>
          <a:lstStyle/>
          <a:p>
            <a:fld id="{258BBA72-8071-A143-91BD-01C33CA7C561}" type="slidenum">
              <a:rPr lang="en-US" smtClean="0"/>
              <a:t>22</a:t>
            </a:fld>
            <a:endParaRPr lang="en-US"/>
          </a:p>
        </p:txBody>
      </p:sp>
    </p:spTree>
    <p:extLst>
      <p:ext uri="{BB962C8B-B14F-4D97-AF65-F5344CB8AC3E}">
        <p14:creationId xmlns:p14="http://schemas.microsoft.com/office/powerpoint/2010/main" val="1111970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once</a:t>
            </a:r>
            <a:r>
              <a:rPr lang="en-US" baseline="0" dirty="0" smtClean="0"/>
              <a:t> again, these are the 6 steps of the solution laid out by the authors.  After pre-processing, the DFG is constructed, </a:t>
            </a:r>
            <a:r>
              <a:rPr lang="en-US" baseline="0" dirty="0" err="1" smtClean="0"/>
              <a:t>vectorizabale</a:t>
            </a:r>
            <a:r>
              <a:rPr lang="en-US" baseline="0" dirty="0" smtClean="0"/>
              <a:t> operations are identified, and then heuristics are applied to determine whether they should be in their </a:t>
            </a:r>
            <a:r>
              <a:rPr lang="en-US" baseline="0" dirty="0" err="1" smtClean="0"/>
              <a:t>vectorized</a:t>
            </a:r>
            <a:r>
              <a:rPr lang="en-US" baseline="0" dirty="0" smtClean="0"/>
              <a:t> forms or not based on their cost of packing/unpacking.  In these steps we are extracting inter-iteration parallelism, that is from one iteration to another.  After that, a number of scalar operations remain either because of dependence cycles or </a:t>
            </a:r>
            <a:r>
              <a:rPr lang="en-US" baseline="0" dirty="0" err="1" smtClean="0"/>
              <a:t>vectorizable</a:t>
            </a:r>
            <a:r>
              <a:rPr lang="en-US" baseline="0" dirty="0" smtClean="0"/>
              <a:t> operations don’t exist for them, or they might be functions.  In this step the </a:t>
            </a:r>
            <a:r>
              <a:rPr lang="en-US" baseline="0" dirty="0" err="1" smtClean="0"/>
              <a:t>superword</a:t>
            </a:r>
            <a:r>
              <a:rPr lang="en-US" baseline="0" dirty="0" smtClean="0"/>
              <a:t> level parallelism algorithm is applied.  This extracts any intra-level parallelism that might exist.  Finally, the final code is generated after a simple software pipelining process is applied.  This helps reduce overlapping instruction latencies to give the most optimized code.  </a:t>
            </a:r>
          </a:p>
          <a:p>
            <a:endParaRPr lang="en-US" baseline="0" dirty="0" smtClean="0"/>
          </a:p>
          <a:p>
            <a:r>
              <a:rPr lang="en-US" baseline="0" dirty="0" smtClean="0"/>
              <a:t>So that</a:t>
            </a:r>
            <a:r>
              <a:rPr lang="uk-UA" baseline="0" dirty="0" smtClean="0"/>
              <a:t>’</a:t>
            </a:r>
            <a:r>
              <a:rPr lang="en-US" baseline="0" dirty="0" smtClean="0"/>
              <a:t>s the method that was developed, now lets see how it compares to existing techniques</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258BBA72-8071-A143-91BD-01C33CA7C561}" type="slidenum">
              <a:rPr lang="en-US" smtClean="0"/>
              <a:t>23</a:t>
            </a:fld>
            <a:endParaRPr lang="en-US"/>
          </a:p>
        </p:txBody>
      </p:sp>
    </p:spTree>
    <p:extLst>
      <p:ext uri="{BB962C8B-B14F-4D97-AF65-F5344CB8AC3E}">
        <p14:creationId xmlns:p14="http://schemas.microsoft.com/office/powerpoint/2010/main" val="1997781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out the new SIMD approach,</a:t>
            </a:r>
            <a:r>
              <a:rPr lang="en-US" baseline="0" dirty="0" smtClean="0"/>
              <a:t> 4 irregular kernels were used.  All four are mainly used for scientific applications.  Their execution times were measured on a synergistic processor unit (SPU) of the Cell processor.  To list some specs about the machine, an SPU uses SIMD processing unit and has a 256KB local store with a VLIW-like 2-way in-order execution pipeline.  The vector data path is 128 bits long.  The nice thing about testing on an SPU is that it’s memory latencies are constant since it can only execute load and store instructions upon its local store.  As I mentioned during the pre-processing stage, this new method was built on top of the LLVM </a:t>
            </a:r>
            <a:r>
              <a:rPr lang="en-US" baseline="0" dirty="0" err="1" smtClean="0"/>
              <a:t>infrastucture</a:t>
            </a:r>
            <a:r>
              <a:rPr lang="en-US" baseline="0" dirty="0" smtClean="0"/>
              <a:t>, which doesn’t officially support SPU, so they modified it to output C code.  This C code is then compiled with the GNU C compiler version 4.1.1. using optimization level 3.  As far as hardware, tests were run on a Sony Playstation3 with a Cell processor and 256MB of RAM.  </a:t>
            </a:r>
            <a:endParaRPr lang="en-US" dirty="0"/>
          </a:p>
        </p:txBody>
      </p:sp>
      <p:sp>
        <p:nvSpPr>
          <p:cNvPr id="4" name="Slide Number Placeholder 3"/>
          <p:cNvSpPr>
            <a:spLocks noGrp="1"/>
          </p:cNvSpPr>
          <p:nvPr>
            <p:ph type="sldNum" sz="quarter" idx="10"/>
          </p:nvPr>
        </p:nvSpPr>
        <p:spPr/>
        <p:txBody>
          <a:bodyPr/>
          <a:lstStyle/>
          <a:p>
            <a:fld id="{258BBA72-8071-A143-91BD-01C33CA7C561}" type="slidenum">
              <a:rPr lang="en-US" smtClean="0"/>
              <a:t>24</a:t>
            </a:fld>
            <a:endParaRPr lang="en-US"/>
          </a:p>
        </p:txBody>
      </p:sp>
    </p:spTree>
    <p:extLst>
      <p:ext uri="{BB962C8B-B14F-4D97-AF65-F5344CB8AC3E}">
        <p14:creationId xmlns:p14="http://schemas.microsoft.com/office/powerpoint/2010/main" val="5278925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table of the 4 kernels</a:t>
            </a:r>
            <a:r>
              <a:rPr lang="en-US" baseline="0" dirty="0" smtClean="0"/>
              <a:t> used to test the new compiling method.  Since the point of this study is to address challenges with array indirection, all of the inner-most loops of these kernels contain multiple indirect array accesses, for both read and write operations.  The name (LEFT COLUMN) is just something the authors made based on their enclosing functions.  The execution time column is the fraction of each function’s execution time compared to the rest of the program.  The CF, INL and CPEF functions consist of only a single nested loop structure which contains the extracted kernel, so choosing was easy.  FORMS is different in that the function contains 9 nested loops.  For the sake of the experiment, the loop with the average number of instructions was used.  </a:t>
            </a:r>
          </a:p>
          <a:p>
            <a:endParaRPr lang="en-US" baseline="0" dirty="0" smtClean="0"/>
          </a:p>
          <a:p>
            <a:r>
              <a:rPr lang="en-US" baseline="0" dirty="0" smtClean="0"/>
              <a:t>And as you can see, they are all used in biology/chemistry/physics fields where indirect array access is common.  </a:t>
            </a:r>
            <a:endParaRPr lang="en-US" dirty="0"/>
          </a:p>
        </p:txBody>
      </p:sp>
      <p:sp>
        <p:nvSpPr>
          <p:cNvPr id="4" name="Slide Number Placeholder 3"/>
          <p:cNvSpPr>
            <a:spLocks noGrp="1"/>
          </p:cNvSpPr>
          <p:nvPr>
            <p:ph type="sldNum" sz="quarter" idx="10"/>
          </p:nvPr>
        </p:nvSpPr>
        <p:spPr/>
        <p:txBody>
          <a:bodyPr/>
          <a:lstStyle/>
          <a:p>
            <a:fld id="{258BBA72-8071-A143-91BD-01C33CA7C561}" type="slidenum">
              <a:rPr lang="en-US" smtClean="0"/>
              <a:t>25</a:t>
            </a:fld>
            <a:endParaRPr lang="en-US"/>
          </a:p>
        </p:txBody>
      </p:sp>
    </p:spTree>
    <p:extLst>
      <p:ext uri="{BB962C8B-B14F-4D97-AF65-F5344CB8AC3E}">
        <p14:creationId xmlns:p14="http://schemas.microsoft.com/office/powerpoint/2010/main" val="1188112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graph</a:t>
            </a:r>
            <a:r>
              <a:rPr lang="en-US" baseline="0" dirty="0" smtClean="0"/>
              <a:t> of the speedup factors achieved by the new SIMD approach.  Instead of testing each component 1-by-1, the authors chose to take a cumulative approach.  For example, for each of the 4 kernels, they were first run without any optimization.  However, this No-opt can be a little misleading because they mean that no further logic was inserted after the DFG was made.  That is, operations that were identified to be </a:t>
            </a:r>
            <a:r>
              <a:rPr lang="en-US" baseline="0" dirty="0" err="1" smtClean="0"/>
              <a:t>vectorizable</a:t>
            </a:r>
            <a:r>
              <a:rPr lang="en-US" baseline="0" dirty="0" smtClean="0"/>
              <a:t> were </a:t>
            </a:r>
            <a:r>
              <a:rPr lang="en-US" baseline="0" dirty="0" err="1" smtClean="0"/>
              <a:t>vectorized</a:t>
            </a:r>
            <a:r>
              <a:rPr lang="en-US" baseline="0" dirty="0" smtClean="0"/>
              <a:t> and scalar operations were not (so no opt is still better than just all scalar).  Next, the heuristics like lazy packing, effective range of packing, and packing first were applied.  This is when the new algorithm determines if the benefits outweigh the costs when packing/unpacking.  Added on to that next, </a:t>
            </a:r>
            <a:r>
              <a:rPr lang="en-US" baseline="0" dirty="0" err="1" smtClean="0"/>
              <a:t>superword</a:t>
            </a:r>
            <a:r>
              <a:rPr lang="en-US" baseline="0" dirty="0" smtClean="0"/>
              <a:t> level parallelism is applied to the remaining scalar operations, if possible.  Remember, this is done to extract intra-iteration parallelism while the heuristics are used to extract inter-iterations parallelism.  Finally, SWP or software pipelining is applied right before the code is eventually generated.  </a:t>
            </a:r>
          </a:p>
          <a:p>
            <a:endParaRPr lang="en-US" baseline="0" dirty="0" smtClean="0"/>
          </a:p>
          <a:p>
            <a:r>
              <a:rPr lang="en-US" baseline="0" dirty="0" smtClean="0"/>
              <a:t>As you can see, heuristics improves the performance by about 10% and pattern brings that up to an improved 20%.  The FORMS kernel had no extracted </a:t>
            </a:r>
            <a:r>
              <a:rPr lang="en-US" baseline="0" dirty="0" err="1" smtClean="0"/>
              <a:t>superword</a:t>
            </a:r>
            <a:r>
              <a:rPr lang="en-US" baseline="0" dirty="0" smtClean="0"/>
              <a:t> level parallelism, so that</a:t>
            </a:r>
            <a:r>
              <a:rPr lang="uk-UA" baseline="0" dirty="0" smtClean="0"/>
              <a:t>’</a:t>
            </a:r>
            <a:r>
              <a:rPr lang="en-US" baseline="0" dirty="0" smtClean="0"/>
              <a:t>s why there’s no change between heuristics and pattern.  </a:t>
            </a:r>
          </a:p>
          <a:p>
            <a:endParaRPr lang="en-US" baseline="0" dirty="0" smtClean="0"/>
          </a:p>
          <a:p>
            <a:r>
              <a:rPr lang="en-US" baseline="0" dirty="0" smtClean="0"/>
              <a:t>On average, there’s a pretty constant increase in performance in each accumulation.  </a:t>
            </a:r>
            <a:endParaRPr lang="en-US" dirty="0"/>
          </a:p>
        </p:txBody>
      </p:sp>
      <p:sp>
        <p:nvSpPr>
          <p:cNvPr id="4" name="Slide Number Placeholder 3"/>
          <p:cNvSpPr>
            <a:spLocks noGrp="1"/>
          </p:cNvSpPr>
          <p:nvPr>
            <p:ph type="sldNum" sz="quarter" idx="10"/>
          </p:nvPr>
        </p:nvSpPr>
        <p:spPr/>
        <p:txBody>
          <a:bodyPr/>
          <a:lstStyle/>
          <a:p>
            <a:fld id="{258BBA72-8071-A143-91BD-01C33CA7C561}" type="slidenum">
              <a:rPr lang="en-US" smtClean="0"/>
              <a:t>26</a:t>
            </a:fld>
            <a:endParaRPr lang="en-US"/>
          </a:p>
        </p:txBody>
      </p:sp>
    </p:spTree>
    <p:extLst>
      <p:ext uri="{BB962C8B-B14F-4D97-AF65-F5344CB8AC3E}">
        <p14:creationId xmlns:p14="http://schemas.microsoft.com/office/powerpoint/2010/main" val="1241892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chart displays the static timing</a:t>
            </a:r>
            <a:r>
              <a:rPr lang="en-US" baseline="0" dirty="0" smtClean="0"/>
              <a:t> analysis of the kernels just before and after software pipelining was applied.  Single and double issued instructions are counted separately along with the number of stall cycles for each kernel.  As we can see, in each kernel, the software </a:t>
            </a:r>
            <a:r>
              <a:rPr lang="en-US" baseline="0" dirty="0" err="1" smtClean="0"/>
              <a:t>pipelinging</a:t>
            </a:r>
            <a:r>
              <a:rPr lang="en-US" baseline="0" dirty="0" smtClean="0"/>
              <a:t> decreased the number of single issued instructions </a:t>
            </a:r>
            <a:r>
              <a:rPr lang="en-US" baseline="0" dirty="0" err="1" smtClean="0"/>
              <a:t>ans</a:t>
            </a:r>
            <a:r>
              <a:rPr lang="en-US" baseline="0" dirty="0" smtClean="0"/>
              <a:t> increased the number of duel issued instructions.  Additionally, stall cycles decreased across the board as well, sometimes more than others.  However, you’ll notice that is also has the side effect of increasing the total number of instructions.  This is because SWP has to add additional copy instructions in order to pass intermediate values from one stage to another.  </a:t>
            </a:r>
          </a:p>
          <a:p>
            <a:endParaRPr lang="en-US" baseline="0" dirty="0" smtClean="0"/>
          </a:p>
          <a:p>
            <a:r>
              <a:rPr lang="en-US" baseline="0" dirty="0" smtClean="0"/>
              <a:t>So, to get the performance estimate (Perf Est), the formula is single + duel/2 + stall.  EXPLAIN THIS</a:t>
            </a:r>
          </a:p>
          <a:p>
            <a:endParaRPr lang="en-US" baseline="0" dirty="0" smtClean="0"/>
          </a:p>
          <a:p>
            <a:r>
              <a:rPr lang="en-US" baseline="0" dirty="0" smtClean="0"/>
              <a:t>The biggest improvement from SWP is the CF kernel which trims off over 100 instructions, or 34%.  However, in the other kernels there is hardly much difference.  </a:t>
            </a:r>
          </a:p>
          <a:p>
            <a:endParaRPr lang="en-US" baseline="0" dirty="0" smtClean="0"/>
          </a:p>
          <a:p>
            <a:r>
              <a:rPr lang="en-US" baseline="0" dirty="0" smtClean="0"/>
              <a:t>GO BACK TO PREVIOUS SLIDE TO SHOW DIFFERENCE</a:t>
            </a:r>
          </a:p>
        </p:txBody>
      </p:sp>
      <p:sp>
        <p:nvSpPr>
          <p:cNvPr id="4" name="Slide Number Placeholder 3"/>
          <p:cNvSpPr>
            <a:spLocks noGrp="1"/>
          </p:cNvSpPr>
          <p:nvPr>
            <p:ph type="sldNum" sz="quarter" idx="10"/>
          </p:nvPr>
        </p:nvSpPr>
        <p:spPr/>
        <p:txBody>
          <a:bodyPr/>
          <a:lstStyle/>
          <a:p>
            <a:fld id="{258BBA72-8071-A143-91BD-01C33CA7C561}" type="slidenum">
              <a:rPr lang="en-US" smtClean="0"/>
              <a:t>27</a:t>
            </a:fld>
            <a:endParaRPr lang="en-US"/>
          </a:p>
        </p:txBody>
      </p:sp>
    </p:spTree>
    <p:extLst>
      <p:ext uri="{BB962C8B-B14F-4D97-AF65-F5344CB8AC3E}">
        <p14:creationId xmlns:p14="http://schemas.microsoft.com/office/powerpoint/2010/main" val="14339058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far </a:t>
            </a:r>
            <a:r>
              <a:rPr lang="en-US" baseline="0" dirty="0" err="1" smtClean="0"/>
              <a:t>weve</a:t>
            </a:r>
            <a:r>
              <a:rPr lang="en-US" baseline="0" dirty="0" smtClean="0"/>
              <a:t> seen how different components of this new SIMD method compare to one another, but now lets look at how this new method compared to existing SIMD compilers.  Loop based vectorization and the manual </a:t>
            </a:r>
            <a:r>
              <a:rPr lang="en-US" baseline="0" dirty="0" err="1" smtClean="0"/>
              <a:t>superword</a:t>
            </a:r>
            <a:r>
              <a:rPr lang="en-US" baseline="0" dirty="0" smtClean="0"/>
              <a:t> level parallelism are two widely used SIMD compilation methods.  Also, a commercial compiler for IBM was also tested.  Various optimization levels were used (from 2 to 5) and the best results were recorded.  The new method discussed in this paper is called </a:t>
            </a:r>
            <a:r>
              <a:rPr lang="en-US" baseline="0" dirty="0" err="1" smtClean="0"/>
              <a:t>IrrSIMD</a:t>
            </a:r>
            <a:r>
              <a:rPr lang="en-US" baseline="0" dirty="0" smtClean="0"/>
              <a:t> in the graph for irregular kernel SIMD.  Clearly, </a:t>
            </a:r>
            <a:r>
              <a:rPr lang="en-US" baseline="0" dirty="0" err="1" smtClean="0"/>
              <a:t>IrrSIMD</a:t>
            </a:r>
            <a:r>
              <a:rPr lang="en-US" baseline="0" dirty="0" smtClean="0"/>
              <a:t> performs much better than the 3 other approaches, at least for these 4 kernel functions.  On average, they all show a speedup factor less than 1.5, while </a:t>
            </a:r>
            <a:r>
              <a:rPr lang="en-US" baseline="0" dirty="0" err="1" smtClean="0"/>
              <a:t>IrrSIMD</a:t>
            </a:r>
            <a:r>
              <a:rPr lang="en-US" baseline="0" dirty="0" smtClean="0"/>
              <a:t> achieves an average speedup of 2.83 times a non-</a:t>
            </a:r>
            <a:r>
              <a:rPr lang="en-US" baseline="0" dirty="0" err="1" smtClean="0"/>
              <a:t>vectorized</a:t>
            </a:r>
            <a:r>
              <a:rPr lang="en-US" baseline="0" dirty="0" smtClean="0"/>
              <a:t> approach.  </a:t>
            </a:r>
          </a:p>
          <a:p>
            <a:endParaRPr lang="en-US" baseline="0" dirty="0" smtClean="0"/>
          </a:p>
          <a:p>
            <a:r>
              <a:rPr lang="en-US" baseline="0" dirty="0" smtClean="0"/>
              <a:t>Both loop based and SLP can only extract either inter-or intra-iteration parallelism, but not both, they have a lower performance.  On the other hand, our approach extracts parallelism both from within and across loop iterations, and clearly the results are positive.  </a:t>
            </a:r>
            <a:endParaRPr lang="en-US" dirty="0"/>
          </a:p>
        </p:txBody>
      </p:sp>
      <p:sp>
        <p:nvSpPr>
          <p:cNvPr id="4" name="Slide Number Placeholder 3"/>
          <p:cNvSpPr>
            <a:spLocks noGrp="1"/>
          </p:cNvSpPr>
          <p:nvPr>
            <p:ph type="sldNum" sz="quarter" idx="10"/>
          </p:nvPr>
        </p:nvSpPr>
        <p:spPr/>
        <p:txBody>
          <a:bodyPr/>
          <a:lstStyle/>
          <a:p>
            <a:fld id="{258BBA72-8071-A143-91BD-01C33CA7C561}" type="slidenum">
              <a:rPr lang="en-US" smtClean="0"/>
              <a:t>28</a:t>
            </a:fld>
            <a:endParaRPr lang="en-US"/>
          </a:p>
        </p:txBody>
      </p:sp>
    </p:spTree>
    <p:extLst>
      <p:ext uri="{BB962C8B-B14F-4D97-AF65-F5344CB8AC3E}">
        <p14:creationId xmlns:p14="http://schemas.microsoft.com/office/powerpoint/2010/main" val="21362327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conclusion, the biggest challenges to SIMD compilation with array indirection are disjoint or noncontiguous memory references, unknown alignment units, dependence cycles, and so on.  While a number of techniques have already addressed this problem, none of them were able to present a solution for dynamic stride arrays.  Hardware approaches have also been taken but that’s a less convenient solution.  </a:t>
            </a:r>
          </a:p>
          <a:p>
            <a:endParaRPr lang="en-US" baseline="0" dirty="0" smtClean="0"/>
          </a:p>
          <a:p>
            <a:r>
              <a:rPr lang="en-US" baseline="0" dirty="0" smtClean="0"/>
              <a:t>The proposed SIMD compilation method in this work uses data flow graph manipulation to find optimal data reorganization and extract both inter-and intra-iteration parallelism.  Mixed scalar and SIMD instruction code is generated without loop distribution and this code is run using a software pipelining process.  As we've seen, using this method gives us an average speedup of 2.83 times it’s non-optimized version and it almost doubles the speedup achieved by previous vectorization techniques.  </a:t>
            </a:r>
          </a:p>
          <a:p>
            <a:endParaRPr lang="en-US" baseline="0" dirty="0" smtClean="0"/>
          </a:p>
          <a:p>
            <a:r>
              <a:rPr lang="en-US" baseline="0" dirty="0" smtClean="0"/>
              <a:t>This new method definitely has room for improvement.  The authors mention optimization fields that could still be applied to further increase performance like alignment optimization and data permutation optimization.  </a:t>
            </a:r>
            <a:endParaRPr lang="en-US" dirty="0"/>
          </a:p>
        </p:txBody>
      </p:sp>
      <p:sp>
        <p:nvSpPr>
          <p:cNvPr id="4" name="Slide Number Placeholder 3"/>
          <p:cNvSpPr>
            <a:spLocks noGrp="1"/>
          </p:cNvSpPr>
          <p:nvPr>
            <p:ph type="sldNum" sz="quarter" idx="10"/>
          </p:nvPr>
        </p:nvSpPr>
        <p:spPr/>
        <p:txBody>
          <a:bodyPr/>
          <a:lstStyle/>
          <a:p>
            <a:fld id="{258BBA72-8071-A143-91BD-01C33CA7C561}" type="slidenum">
              <a:rPr lang="en-US" smtClean="0"/>
              <a:t>29</a:t>
            </a:fld>
            <a:endParaRPr lang="en-US"/>
          </a:p>
        </p:txBody>
      </p:sp>
    </p:spTree>
    <p:extLst>
      <p:ext uri="{BB962C8B-B14F-4D97-AF65-F5344CB8AC3E}">
        <p14:creationId xmlns:p14="http://schemas.microsoft.com/office/powerpoint/2010/main" val="51055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even get into why</a:t>
            </a:r>
            <a:r>
              <a:rPr lang="en-US" baseline="0" dirty="0" smtClean="0"/>
              <a:t> it’s a problem, it should be noted that array indirection is common in many fields, notably the natural sciences like computational fluid dynamics and molecular dynamics.  SHOW THE EXAMPLE OF ARRAY INDIRECTION.  </a:t>
            </a:r>
          </a:p>
        </p:txBody>
      </p:sp>
      <p:sp>
        <p:nvSpPr>
          <p:cNvPr id="4" name="Slide Number Placeholder 3"/>
          <p:cNvSpPr>
            <a:spLocks noGrp="1"/>
          </p:cNvSpPr>
          <p:nvPr>
            <p:ph type="sldNum" sz="quarter" idx="10"/>
          </p:nvPr>
        </p:nvSpPr>
        <p:spPr/>
        <p:txBody>
          <a:bodyPr/>
          <a:lstStyle/>
          <a:p>
            <a:fld id="{258BBA72-8071-A143-91BD-01C33CA7C561}" type="slidenum">
              <a:rPr lang="en-US" smtClean="0"/>
              <a:t>3</a:t>
            </a:fld>
            <a:endParaRPr lang="en-US"/>
          </a:p>
        </p:txBody>
      </p:sp>
    </p:spTree>
    <p:extLst>
      <p:ext uri="{BB962C8B-B14F-4D97-AF65-F5344CB8AC3E}">
        <p14:creationId xmlns:p14="http://schemas.microsoft.com/office/powerpoint/2010/main" val="940113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even get into why</a:t>
            </a:r>
            <a:r>
              <a:rPr lang="en-US" baseline="0" dirty="0" smtClean="0"/>
              <a:t> it’s a problem, it should be noted that array indirection is common in many fields, notably the natural sciences like computational fluid dynamics and molecular dynamics.  SHOW THE EXAMPLE OF ARRAY INDIRECTION.  </a:t>
            </a:r>
          </a:p>
          <a:p>
            <a:endParaRPr lang="en-US" baseline="0" dirty="0" smtClean="0"/>
          </a:p>
          <a:p>
            <a:r>
              <a:rPr lang="en-US" baseline="0" dirty="0" smtClean="0"/>
              <a:t>Array indirection causes a problem because of the irregularity of their access patterns.  For example, in direct array access techniques, an index variable is commonly used, and this index variable is incremented (or decremented) by a constant amount on each iteration.  However, with array indirection, the index of the element in the array is unknown at compile time.  Therefore, compilers have a hard time making anything useful of the access patterns.  Because the access patterns are so irregular, the references are treated as disjoint, or noncontiguous, from each other and this makes it difficult to aggregate them into a single vector memory reference that the SIMD architecture can use.  In fact, in most SIMD compilers today, code with array indirection is automatically treated as unvectorizable.  </a:t>
            </a:r>
          </a:p>
          <a:p>
            <a:endParaRPr lang="en-US" baseline="0" dirty="0" smtClean="0"/>
          </a:p>
          <a:p>
            <a:r>
              <a:rPr lang="en-US" baseline="0" dirty="0" smtClean="0"/>
              <a:t>In addition to the location in memory, the alignment of each reference inside a loop varies from iteration to iteration.  There are some recent works trying to solve this problem but for the most part they are limited to fix stride addresses, which we might not always have the luxury of encountering.  </a:t>
            </a:r>
            <a:endParaRPr lang="en-US" dirty="0"/>
          </a:p>
        </p:txBody>
      </p:sp>
      <p:sp>
        <p:nvSpPr>
          <p:cNvPr id="4" name="Slide Number Placeholder 3"/>
          <p:cNvSpPr>
            <a:spLocks noGrp="1"/>
          </p:cNvSpPr>
          <p:nvPr>
            <p:ph type="sldNum" sz="quarter" idx="10"/>
          </p:nvPr>
        </p:nvSpPr>
        <p:spPr/>
        <p:txBody>
          <a:bodyPr/>
          <a:lstStyle/>
          <a:p>
            <a:fld id="{258BBA72-8071-A143-91BD-01C33CA7C561}" type="slidenum">
              <a:rPr lang="en-US" smtClean="0"/>
              <a:t>4</a:t>
            </a:fld>
            <a:endParaRPr lang="en-US"/>
          </a:p>
        </p:txBody>
      </p:sp>
    </p:spTree>
    <p:extLst>
      <p:ext uri="{BB962C8B-B14F-4D97-AF65-F5344CB8AC3E}">
        <p14:creationId xmlns:p14="http://schemas.microsoft.com/office/powerpoint/2010/main" val="278404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SIMD extensions</a:t>
            </a:r>
            <a:r>
              <a:rPr lang="en-US" baseline="0" dirty="0" smtClean="0"/>
              <a:t> are similar to vector processes, but there are a few key differences.  The most significant of these is that SIMD extensions have weaker memory units.  While vector processes can use scatter-style operations to grab pieces of data in different locations, SIMD has to rely on memory locations that are aligned at vector register length boundaries.  There have been a number of prior works that propose methods for </a:t>
            </a:r>
            <a:r>
              <a:rPr lang="en-US" baseline="0" dirty="0" err="1" smtClean="0"/>
              <a:t>vectorizing</a:t>
            </a:r>
            <a:r>
              <a:rPr lang="en-US" baseline="0" dirty="0" smtClean="0"/>
              <a:t> loops with static stride data.  However, none of these works addresses vectorization for a arbitrary length stride memory references.  </a:t>
            </a:r>
          </a:p>
          <a:p>
            <a:endParaRPr lang="en-US" baseline="0" dirty="0" smtClean="0"/>
          </a:p>
          <a:p>
            <a:r>
              <a:rPr lang="en-US" baseline="0" dirty="0" smtClean="0"/>
              <a:t>Other SIMD research has been based on exploiting instruction level parallelism from within a basic block.  The most important of these algorithms is </a:t>
            </a:r>
            <a:r>
              <a:rPr lang="en-US" baseline="0" dirty="0" err="1" smtClean="0"/>
              <a:t>superword</a:t>
            </a:r>
            <a:r>
              <a:rPr lang="en-US" baseline="0" dirty="0" smtClean="0"/>
              <a:t> level parallelism</a:t>
            </a:r>
            <a:endParaRPr lang="en-US" dirty="0"/>
          </a:p>
        </p:txBody>
      </p:sp>
      <p:sp>
        <p:nvSpPr>
          <p:cNvPr id="4" name="Slide Number Placeholder 3"/>
          <p:cNvSpPr>
            <a:spLocks noGrp="1"/>
          </p:cNvSpPr>
          <p:nvPr>
            <p:ph type="sldNum" sz="quarter" idx="10"/>
          </p:nvPr>
        </p:nvSpPr>
        <p:spPr/>
        <p:txBody>
          <a:bodyPr/>
          <a:lstStyle/>
          <a:p>
            <a:fld id="{258BBA72-8071-A143-91BD-01C33CA7C561}" type="slidenum">
              <a:rPr lang="en-US" smtClean="0"/>
              <a:t>5</a:t>
            </a:fld>
            <a:endParaRPr lang="en-US"/>
          </a:p>
        </p:txBody>
      </p:sp>
    </p:spTree>
    <p:extLst>
      <p:ext uri="{BB962C8B-B14F-4D97-AF65-F5344CB8AC3E}">
        <p14:creationId xmlns:p14="http://schemas.microsoft.com/office/powerpoint/2010/main" val="93054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Superword level parallelism</a:t>
            </a:r>
            <a:r>
              <a:rPr lang="en-US" baseline="0" dirty="0" smtClean="0"/>
              <a:t> is an algorithm that packs instructions within a basic block starting from adjacent memory references.  The SLP algorithm usually performs loop unrolling before packing the instructions so as to get the most out of intra and inter-iteration parallelism.  However, disjoint data and indirect array access still remains a problem for these techniques.  </a:t>
            </a:r>
          </a:p>
          <a:p>
            <a:endParaRPr lang="en-US" baseline="0" dirty="0" smtClean="0"/>
          </a:p>
          <a:p>
            <a:r>
              <a:rPr lang="en-US" baseline="0" dirty="0" smtClean="0"/>
              <a:t>Others still have applied these basic block approaches with loop-based algorithms.  For example, one researcher proposed a simdization framework based on virtual vectors which can use contiguous data elements with no alignment or length constraints.  In this example, individual elements are collected together into virtual vectors at multiple phases.  This method was successful at using SIMD parallelism, but it only applies to regular accesses which are contiguous or interleaved with static strides with a length of a power-of-2.  Ideally, a solution would exist where both inter and intra iteration parallelism with arbitrary stride memory references were used.  </a:t>
            </a:r>
          </a:p>
          <a:p>
            <a:endParaRPr lang="en-US" baseline="0" dirty="0" smtClean="0"/>
          </a:p>
          <a:p>
            <a:r>
              <a:rPr lang="en-US" baseline="0" dirty="0" smtClean="0"/>
              <a:t>Additionally, some operations are just plain unvectorizable, either because of dependence cycles or because of the operations themselves.  Most loop based techniques handle this problem by using loop fission or distribution, which is breaking one loop into multiple over the same index range, where each new loop takes only a part of the original loops body.  However, loop distribution often requires additional overhead like scalar expansion or strip mining(another term for loop tiling), they can become very complex which makes it difficult to change into a </a:t>
            </a:r>
            <a:r>
              <a:rPr lang="en-US" baseline="0" dirty="0" err="1" smtClean="0"/>
              <a:t>vectorized</a:t>
            </a:r>
            <a:r>
              <a:rPr lang="en-US" baseline="0" dirty="0" smtClean="0"/>
              <a:t> form.  </a:t>
            </a:r>
          </a:p>
          <a:p>
            <a:endParaRPr lang="en-US" baseline="0" dirty="0" smtClean="0"/>
          </a:p>
          <a:p>
            <a:r>
              <a:rPr lang="en-US" baseline="0" dirty="0" smtClean="0"/>
              <a:t>The SLP algorithm deals with this by only combining </a:t>
            </a:r>
            <a:r>
              <a:rPr lang="en-US" baseline="0" dirty="0" err="1" smtClean="0"/>
              <a:t>vectorizable</a:t>
            </a:r>
            <a:r>
              <a:rPr lang="en-US" baseline="0" dirty="0" smtClean="0"/>
              <a:t> statements and leaving the rest in their scalar form.  By doing this, mixed scalar and vector code is generated</a:t>
            </a:r>
            <a:endParaRPr lang="en-US" dirty="0"/>
          </a:p>
        </p:txBody>
      </p:sp>
      <p:sp>
        <p:nvSpPr>
          <p:cNvPr id="4" name="Slide Number Placeholder 3"/>
          <p:cNvSpPr>
            <a:spLocks noGrp="1"/>
          </p:cNvSpPr>
          <p:nvPr>
            <p:ph type="sldNum" sz="quarter" idx="10"/>
          </p:nvPr>
        </p:nvSpPr>
        <p:spPr/>
        <p:txBody>
          <a:bodyPr/>
          <a:lstStyle/>
          <a:p>
            <a:fld id="{258BBA72-8071-A143-91BD-01C33CA7C561}" type="slidenum">
              <a:rPr lang="en-US" smtClean="0"/>
              <a:t>6</a:t>
            </a:fld>
            <a:endParaRPr lang="en-US"/>
          </a:p>
        </p:txBody>
      </p:sp>
    </p:spTree>
    <p:extLst>
      <p:ext uri="{BB962C8B-B14F-4D97-AF65-F5344CB8AC3E}">
        <p14:creationId xmlns:p14="http://schemas.microsoft.com/office/powerpoint/2010/main" val="2050951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Data level parallelism can exist in many scopes simultaneously.  Fore example, it can reside both within the body of a loop, and across loop iterations.  This means that compilers should extract parallelism from as many scopes as possible.  While existing techniques exist that do this simultaneously, they don’t work well with indirect memory references.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common way of dealing with dependence cycles, or loop carried dependencies is to distribute these loops into a number of separate loops.  However, this can hurt the reuse distance of memory accesses that can hurt instruction level parallelism.  We want a technique to generate mixed scalar and SIMD instructions within the same loop body.  This will also be useful to preserve inherently sequential operations like function calls or operations that might not be supported by SIMD architectures.  </a:t>
            </a:r>
            <a:endParaRPr lang="en-US" dirty="0" smtClean="0"/>
          </a:p>
          <a:p>
            <a:endParaRPr lang="en-US" dirty="0" smtClean="0"/>
          </a:p>
          <a:p>
            <a:r>
              <a:rPr lang="en-US" dirty="0" smtClean="0"/>
              <a:t>Finally, we want a</a:t>
            </a:r>
            <a:r>
              <a:rPr lang="en-US" baseline="0" dirty="0" smtClean="0"/>
              <a:t> method that optimally minimizes the data reorganization overhead since most SIMD units have relatively restrictive memory units and can only access </a:t>
            </a:r>
            <a:r>
              <a:rPr lang="en-US" baseline="0" dirty="0" err="1" smtClean="0"/>
              <a:t>continous</a:t>
            </a:r>
            <a:r>
              <a:rPr lang="en-US" baseline="0" dirty="0" smtClean="0"/>
              <a:t> and properly aligned data.  This places the burden of aggregating and realigning the data on the software.  This is probably the most significant reason why SIMD compilers that exist today are unsuccessful with compiling systems with indirect memory references.  An ideal solution would have a number of heuristics to find the optimal placement of data reorganization code, based on comparing costs of overhead with performance gains.  </a:t>
            </a:r>
            <a:endParaRPr lang="en-US" dirty="0" smtClean="0"/>
          </a:p>
          <a:p>
            <a:endParaRPr lang="en-US" dirty="0" smtClean="0"/>
          </a:p>
          <a:p>
            <a:r>
              <a:rPr lang="en-US" dirty="0" smtClean="0"/>
              <a:t>So,</a:t>
            </a:r>
            <a:r>
              <a:rPr lang="en-US" baseline="0" dirty="0" smtClean="0"/>
              <a:t> in order to tackle this problem of array indirection for SIMD compilers, we need to start looking at possible </a:t>
            </a:r>
            <a:r>
              <a:rPr lang="en-US" baseline="0" dirty="0" err="1" smtClean="0"/>
              <a:t>parallelizations</a:t>
            </a:r>
            <a:r>
              <a:rPr lang="en-US" baseline="0" dirty="0" smtClean="0"/>
              <a:t> at different scopes (both inside each loop iteration, and from one iteration of a loop to another).  </a:t>
            </a:r>
          </a:p>
          <a:p>
            <a:endParaRPr lang="en-US" baseline="0" dirty="0" smtClean="0"/>
          </a:p>
          <a:p>
            <a:r>
              <a:rPr lang="en-US" baseline="0" dirty="0" smtClean="0"/>
              <a:t>Also, as we’ll discuss in more detail later, performance is not always increased just by adding more vectorization into the process, and also it’s not always possible.  Therefore, we need to devise a method that generates a hybrid instruction set that incorporates both scalar and SIMD vector operations.  Data reorganization refers to the costs associated with converting scalar operations to their </a:t>
            </a:r>
            <a:r>
              <a:rPr lang="en-US" baseline="0" dirty="0" err="1" smtClean="0"/>
              <a:t>vectorized</a:t>
            </a:r>
            <a:r>
              <a:rPr lang="en-US" baseline="0" dirty="0" smtClean="0"/>
              <a:t> forms and vice versa.  This can make a program inefficient.  </a:t>
            </a:r>
            <a:endParaRPr lang="en-US" dirty="0"/>
          </a:p>
        </p:txBody>
      </p:sp>
      <p:sp>
        <p:nvSpPr>
          <p:cNvPr id="4" name="Slide Number Placeholder 3"/>
          <p:cNvSpPr>
            <a:spLocks noGrp="1"/>
          </p:cNvSpPr>
          <p:nvPr>
            <p:ph type="sldNum" sz="quarter" idx="10"/>
          </p:nvPr>
        </p:nvSpPr>
        <p:spPr/>
        <p:txBody>
          <a:bodyPr/>
          <a:lstStyle/>
          <a:p>
            <a:fld id="{258BBA72-8071-A143-91BD-01C33CA7C561}" type="slidenum">
              <a:rPr lang="en-US" smtClean="0"/>
              <a:t>7</a:t>
            </a:fld>
            <a:endParaRPr lang="en-US"/>
          </a:p>
        </p:txBody>
      </p:sp>
    </p:spTree>
    <p:extLst>
      <p:ext uri="{BB962C8B-B14F-4D97-AF65-F5344CB8AC3E}">
        <p14:creationId xmlns:p14="http://schemas.microsoft.com/office/powerpoint/2010/main" val="1994800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have seen</a:t>
            </a:r>
            <a:r>
              <a:rPr lang="en-US" baseline="0" dirty="0" smtClean="0"/>
              <a:t> that there is a need for SIMD </a:t>
            </a:r>
            <a:r>
              <a:rPr lang="en-US" baseline="0" dirty="0" smtClean="0"/>
              <a:t>parallelization </a:t>
            </a:r>
            <a:r>
              <a:rPr lang="en-US" baseline="0" dirty="0" smtClean="0"/>
              <a:t>for code that includes indirect array access, and we have seen that there have been a number of works that attempted similar problems but weren’t able to address arbitrary length stride array indirection.  Before we propose a solution to the problem, lets look at an example that will act as motivation for what we’re trying to achieve.  The code displayed is the abbreviated inner-most loop of an irregular kernel, and it has several obstacles to SIMD compilation.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258BBA72-8071-A143-91BD-01C33CA7C561}" type="slidenum">
              <a:rPr lang="en-US" smtClean="0"/>
              <a:t>8</a:t>
            </a:fld>
            <a:endParaRPr lang="en-US"/>
          </a:p>
        </p:txBody>
      </p:sp>
    </p:spTree>
    <p:extLst>
      <p:ext uri="{BB962C8B-B14F-4D97-AF65-F5344CB8AC3E}">
        <p14:creationId xmlns:p14="http://schemas.microsoft.com/office/powerpoint/2010/main" val="1602330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notice</a:t>
            </a:r>
            <a:r>
              <a:rPr lang="en-US" baseline="0" dirty="0" smtClean="0"/>
              <a:t> is that the loop has two regions where arbitrary stride memory accesses are performed.  Since j is determined based on </a:t>
            </a:r>
            <a:r>
              <a:rPr lang="en-US" baseline="0" dirty="0" err="1" smtClean="0"/>
              <a:t>jjnr</a:t>
            </a:r>
            <a:r>
              <a:rPr lang="en-US" baseline="0" dirty="0" smtClean="0"/>
              <a:t>, and the </a:t>
            </a:r>
            <a:r>
              <a:rPr lang="en-US" baseline="0" dirty="0" err="1" smtClean="0"/>
              <a:t>pos</a:t>
            </a:r>
            <a:r>
              <a:rPr lang="en-US" baseline="0" dirty="0" smtClean="0"/>
              <a:t> and </a:t>
            </a:r>
            <a:r>
              <a:rPr lang="en-US" baseline="0" dirty="0" err="1" smtClean="0"/>
              <a:t>fac</a:t>
            </a:r>
            <a:r>
              <a:rPr lang="en-US" baseline="0" dirty="0" smtClean="0"/>
              <a:t> arrays are indirectly accessed by j, this can be a challenge.  The value of j is unknown at compile time, and therefore the access patterns of the references to </a:t>
            </a:r>
            <a:r>
              <a:rPr lang="en-US" baseline="0" dirty="0" err="1" smtClean="0"/>
              <a:t>pos</a:t>
            </a:r>
            <a:r>
              <a:rPr lang="en-US" baseline="0" dirty="0" smtClean="0"/>
              <a:t> and </a:t>
            </a:r>
            <a:r>
              <a:rPr lang="en-US" baseline="0" dirty="0" err="1" smtClean="0"/>
              <a:t>fac</a:t>
            </a:r>
            <a:r>
              <a:rPr lang="en-US" baseline="0" dirty="0" smtClean="0"/>
              <a:t> are also unknown.  These access patterns are assumed by the compiler to be disjoint and arbitrarily misaligned across iterations.  Current strategies use extremely inefficient data reorganization code to consider all possible cases of alignments.  This is not ideal.  Also, compilers must assume that line 21-23 could cause loop carried dependence.  A loop carried dependence exists when a statement in one iteration of a loop depends in some way on a statement in a different iteration of the same loop.  </a:t>
            </a:r>
          </a:p>
          <a:p>
            <a:endParaRPr lang="en-US" baseline="0" dirty="0" smtClean="0"/>
          </a:p>
          <a:p>
            <a:r>
              <a:rPr lang="en-US" baseline="0" dirty="0" smtClean="0"/>
              <a:t>This is different from what is called a loop independent dependence, which exists when a statement in one iteration of a loop depends only on a statement in the same iteration of the loop.  (line 15 and 16)</a:t>
            </a:r>
          </a:p>
          <a:p>
            <a:endParaRPr lang="en-US" baseline="0" dirty="0" smtClean="0"/>
          </a:p>
          <a:p>
            <a:r>
              <a:rPr lang="en-US" baseline="0" dirty="0" smtClean="0"/>
              <a:t>Note that because of the loop carried dependence in lines 21-23, the possibility of writing data to the same location exists because of the indirect array access from j.  </a:t>
            </a:r>
          </a:p>
          <a:p>
            <a:endParaRPr lang="en-US" baseline="0" dirty="0" smtClean="0"/>
          </a:p>
          <a:p>
            <a:r>
              <a:rPr lang="en-US" baseline="0" dirty="0" smtClean="0"/>
              <a:t>Loop carried dependencies generally prevent the loop from being parallelized.  </a:t>
            </a:r>
            <a:endParaRPr lang="en-US" dirty="0"/>
          </a:p>
        </p:txBody>
      </p:sp>
      <p:sp>
        <p:nvSpPr>
          <p:cNvPr id="4" name="Slide Number Placeholder 3"/>
          <p:cNvSpPr>
            <a:spLocks noGrp="1"/>
          </p:cNvSpPr>
          <p:nvPr>
            <p:ph type="sldNum" sz="quarter" idx="10"/>
          </p:nvPr>
        </p:nvSpPr>
        <p:spPr/>
        <p:txBody>
          <a:bodyPr/>
          <a:lstStyle/>
          <a:p>
            <a:fld id="{258BBA72-8071-A143-91BD-01C33CA7C561}" type="slidenum">
              <a:rPr lang="en-US" smtClean="0"/>
              <a:t>9</a:t>
            </a:fld>
            <a:endParaRPr lang="en-US"/>
          </a:p>
        </p:txBody>
      </p:sp>
    </p:spTree>
    <p:extLst>
      <p:ext uri="{BB962C8B-B14F-4D97-AF65-F5344CB8AC3E}">
        <p14:creationId xmlns:p14="http://schemas.microsoft.com/office/powerpoint/2010/main" val="155808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772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355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0129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453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3070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7447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96750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9082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2558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5136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862560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537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3731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9/28/16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3302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14003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9/28/16</a:t>
            </a:fld>
            <a:endParaRPr lang="en-US" dirty="0"/>
          </a:p>
        </p:txBody>
      </p:sp>
    </p:spTree>
    <p:extLst>
      <p:ext uri="{BB962C8B-B14F-4D97-AF65-F5344CB8AC3E}">
        <p14:creationId xmlns:p14="http://schemas.microsoft.com/office/powerpoint/2010/main" val="7528613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9/28/16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680611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comments" Target="../comments/comment2.xml"/><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comments" Target="../comments/comment3.xml"/><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comments" Target="../comments/comment1.xml"/><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Efficient SIMD Code Generation for Irregular Kernels</a:t>
            </a:r>
            <a:endParaRPr lang="en-US" dirty="0"/>
          </a:p>
        </p:txBody>
      </p:sp>
      <p:sp>
        <p:nvSpPr>
          <p:cNvPr id="3" name="Subtitle 2"/>
          <p:cNvSpPr>
            <a:spLocks noGrp="1"/>
          </p:cNvSpPr>
          <p:nvPr>
            <p:ph type="subTitle" idx="1"/>
          </p:nvPr>
        </p:nvSpPr>
        <p:spPr/>
        <p:txBody>
          <a:bodyPr/>
          <a:lstStyle/>
          <a:p>
            <a:pPr algn="l"/>
            <a:r>
              <a:rPr lang="en-US" dirty="0" smtClean="0"/>
              <a:t>Authors: Seonggun Kim, Hwansoo Han</a:t>
            </a:r>
          </a:p>
          <a:p>
            <a:pPr algn="l"/>
            <a:r>
              <a:rPr lang="en-US" dirty="0" smtClean="0"/>
              <a:t>Presented by: Alex Powell</a:t>
            </a:r>
            <a:endParaRPr lang="en-US" dirty="0"/>
          </a:p>
        </p:txBody>
      </p:sp>
    </p:spTree>
    <p:extLst>
      <p:ext uri="{BB962C8B-B14F-4D97-AF65-F5344CB8AC3E}">
        <p14:creationId xmlns:p14="http://schemas.microsoft.com/office/powerpoint/2010/main" val="524070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06900" y="734391"/>
            <a:ext cx="5095875" cy="4884720"/>
          </a:xfrm>
        </p:spPr>
      </p:pic>
      <p:sp>
        <p:nvSpPr>
          <p:cNvPr id="6" name="Frame 5"/>
          <p:cNvSpPr/>
          <p:nvPr/>
        </p:nvSpPr>
        <p:spPr>
          <a:xfrm>
            <a:off x="4937760" y="3095935"/>
            <a:ext cx="3221502" cy="398584"/>
          </a:xfrm>
          <a:prstGeom prst="frame">
            <a:avLst>
              <a:gd name="adj1" fmla="val 30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562707" y="3025952"/>
            <a:ext cx="1544012" cy="369332"/>
          </a:xfrm>
          <a:prstGeom prst="rect">
            <a:avLst/>
          </a:prstGeom>
          <a:noFill/>
        </p:spPr>
        <p:txBody>
          <a:bodyPr wrap="none" rtlCol="0">
            <a:spAutoFit/>
          </a:bodyPr>
          <a:lstStyle/>
          <a:p>
            <a:r>
              <a:rPr lang="en-US" dirty="0" smtClean="0"/>
              <a:t>Function Call</a:t>
            </a:r>
            <a:endParaRPr lang="en-US" dirty="0"/>
          </a:p>
        </p:txBody>
      </p:sp>
    </p:spTree>
    <p:extLst>
      <p:ext uri="{BB962C8B-B14F-4D97-AF65-F5344CB8AC3E}">
        <p14:creationId xmlns:p14="http://schemas.microsoft.com/office/powerpoint/2010/main" val="1546424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06900" y="734391"/>
            <a:ext cx="5095875" cy="4884720"/>
          </a:xfrm>
        </p:spPr>
      </p:pic>
      <p:sp>
        <p:nvSpPr>
          <p:cNvPr id="7" name="Frame 6"/>
          <p:cNvSpPr/>
          <p:nvPr/>
        </p:nvSpPr>
        <p:spPr>
          <a:xfrm>
            <a:off x="5090160" y="3077737"/>
            <a:ext cx="4412614" cy="356686"/>
          </a:xfrm>
          <a:prstGeom prst="frame">
            <a:avLst>
              <a:gd name="adj1" fmla="val 30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8" name="Frame 7"/>
          <p:cNvSpPr/>
          <p:nvPr/>
        </p:nvSpPr>
        <p:spPr>
          <a:xfrm>
            <a:off x="5090160" y="3508059"/>
            <a:ext cx="4412614" cy="1019336"/>
          </a:xfrm>
          <a:prstGeom prst="frame">
            <a:avLst>
              <a:gd name="adj1" fmla="val 30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p:cNvSpPr/>
          <p:nvPr/>
        </p:nvSpPr>
        <p:spPr>
          <a:xfrm>
            <a:off x="5090160" y="971343"/>
            <a:ext cx="4412614" cy="2106394"/>
          </a:xfrm>
          <a:prstGeom prst="frame">
            <a:avLst>
              <a:gd name="adj1" fmla="val 94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1" name="Frame 10"/>
          <p:cNvSpPr/>
          <p:nvPr/>
        </p:nvSpPr>
        <p:spPr>
          <a:xfrm>
            <a:off x="5090159" y="4674668"/>
            <a:ext cx="4412615" cy="806569"/>
          </a:xfrm>
          <a:prstGeom prst="frame">
            <a:avLst>
              <a:gd name="adj1" fmla="val 30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4945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a:t>Loop-Carried Dependence vs. Loop Independent Dependence</a:t>
            </a:r>
            <a:br>
              <a:rPr lang="en-US" b="1" dirty="0"/>
            </a:br>
            <a:endParaRPr lang="en-US" dirty="0"/>
          </a:p>
        </p:txBody>
      </p:sp>
      <p:pic>
        <p:nvPicPr>
          <p:cNvPr id="8" name="Content Placeholder 7"/>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025420" y="1930400"/>
            <a:ext cx="4976539" cy="1727151"/>
          </a:xfrm>
        </p:spPr>
      </p:pic>
      <p:pic>
        <p:nvPicPr>
          <p:cNvPr id="9" name="Content Placeholder 8"/>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2025420" y="4114775"/>
            <a:ext cx="4883669" cy="1727151"/>
          </a:xfrm>
        </p:spPr>
      </p:pic>
    </p:spTree>
    <p:extLst>
      <p:ext uri="{BB962C8B-B14F-4D97-AF65-F5344CB8AC3E}">
        <p14:creationId xmlns:p14="http://schemas.microsoft.com/office/powerpoint/2010/main" val="185151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New Solution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394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57718889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5465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Data-flow Graph</a:t>
            </a:r>
            <a:endParaRPr lang="en-US" dirty="0"/>
          </a:p>
        </p:txBody>
      </p:sp>
      <p:sp>
        <p:nvSpPr>
          <p:cNvPr id="3" name="Content Placeholder 2"/>
          <p:cNvSpPr>
            <a:spLocks noGrp="1"/>
          </p:cNvSpPr>
          <p:nvPr>
            <p:ph idx="1"/>
          </p:nvPr>
        </p:nvSpPr>
        <p:spPr>
          <a:xfrm>
            <a:off x="677334" y="2191273"/>
            <a:ext cx="8596668" cy="3880773"/>
          </a:xfrm>
        </p:spPr>
        <p:txBody>
          <a:bodyPr/>
          <a:lstStyle/>
          <a:p>
            <a:r>
              <a:rPr lang="en-US" dirty="0" smtClean="0"/>
              <a:t>G = (V, E)</a:t>
            </a:r>
          </a:p>
          <a:p>
            <a:pPr lvl="1"/>
            <a:r>
              <a:rPr lang="en-US" dirty="0" smtClean="0"/>
              <a:t>V = Set of operations</a:t>
            </a:r>
          </a:p>
          <a:p>
            <a:pPr lvl="1"/>
            <a:r>
              <a:rPr lang="en-US" dirty="0" smtClean="0"/>
              <a:t>E = Set of ordered pairs (v</a:t>
            </a:r>
            <a:r>
              <a:rPr lang="en-US" baseline="-25000" dirty="0" smtClean="0"/>
              <a:t>i</a:t>
            </a:r>
            <a:r>
              <a:rPr lang="en-US" dirty="0" smtClean="0"/>
              <a:t>, v</a:t>
            </a:r>
            <a:r>
              <a:rPr lang="en-US" baseline="-25000" dirty="0" smtClean="0"/>
              <a:t>j</a:t>
            </a:r>
            <a:r>
              <a:rPr lang="en-US" dirty="0" smtClean="0"/>
              <a:t>)</a:t>
            </a:r>
          </a:p>
          <a:p>
            <a:r>
              <a:rPr lang="en-US" dirty="0" smtClean="0"/>
              <a:t>3A-SSA</a:t>
            </a:r>
          </a:p>
          <a:p>
            <a:r>
              <a:rPr lang="en-US" dirty="0" smtClean="0"/>
              <a:t>One-to-one mapping between                                                           instruction and DFG Node</a:t>
            </a:r>
          </a:p>
        </p:txBody>
      </p:sp>
      <p:sp>
        <p:nvSpPr>
          <p:cNvPr id="5" name="Oval 4"/>
          <p:cNvSpPr/>
          <p:nvPr/>
        </p:nvSpPr>
        <p:spPr>
          <a:xfrm>
            <a:off x="7061201" y="1405335"/>
            <a:ext cx="440266" cy="42677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Oval 5"/>
          <p:cNvSpPr/>
          <p:nvPr/>
        </p:nvSpPr>
        <p:spPr>
          <a:xfrm>
            <a:off x="6045202" y="3391757"/>
            <a:ext cx="440266" cy="42677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Oval 6"/>
          <p:cNvSpPr/>
          <p:nvPr/>
        </p:nvSpPr>
        <p:spPr>
          <a:xfrm>
            <a:off x="7061201" y="2726135"/>
            <a:ext cx="440266" cy="42677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485468" y="4870177"/>
            <a:ext cx="440266" cy="4267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196668" y="5861841"/>
            <a:ext cx="440266" cy="4267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823201" y="4208922"/>
            <a:ext cx="440266" cy="4267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urved Connector 18"/>
          <p:cNvCxnSpPr>
            <a:stCxn id="5" idx="6"/>
            <a:endCxn id="10" idx="7"/>
          </p:cNvCxnSpPr>
          <p:nvPr/>
        </p:nvCxnSpPr>
        <p:spPr>
          <a:xfrm>
            <a:off x="7501467" y="1618722"/>
            <a:ext cx="697525" cy="26526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918459" y="2191273"/>
            <a:ext cx="440266" cy="42677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5" name="Straight Arrow Connector 24"/>
          <p:cNvCxnSpPr>
            <a:stCxn id="7" idx="5"/>
            <a:endCxn id="10" idx="1"/>
          </p:cNvCxnSpPr>
          <p:nvPr/>
        </p:nvCxnSpPr>
        <p:spPr>
          <a:xfrm>
            <a:off x="7436992" y="3090409"/>
            <a:ext cx="450684" cy="118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7"/>
            <a:endCxn id="10" idx="4"/>
          </p:cNvCxnSpPr>
          <p:nvPr/>
        </p:nvCxnSpPr>
        <p:spPr>
          <a:xfrm flipV="1">
            <a:off x="7572459" y="4635695"/>
            <a:ext cx="470875" cy="1288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2"/>
            <a:endCxn id="8" idx="7"/>
          </p:cNvCxnSpPr>
          <p:nvPr/>
        </p:nvCxnSpPr>
        <p:spPr>
          <a:xfrm flipH="1">
            <a:off x="6861259" y="4422309"/>
            <a:ext cx="961942" cy="510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4"/>
            <a:endCxn id="9" idx="1"/>
          </p:cNvCxnSpPr>
          <p:nvPr/>
        </p:nvCxnSpPr>
        <p:spPr>
          <a:xfrm>
            <a:off x="6705601" y="5296950"/>
            <a:ext cx="555542" cy="627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789776" y="2618046"/>
            <a:ext cx="440266" cy="42677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9" name="Straight Arrow Connector 38"/>
          <p:cNvCxnSpPr>
            <a:stCxn id="37" idx="4"/>
            <a:endCxn id="10" idx="6"/>
          </p:cNvCxnSpPr>
          <p:nvPr/>
        </p:nvCxnSpPr>
        <p:spPr>
          <a:xfrm flipH="1">
            <a:off x="8263467" y="3044819"/>
            <a:ext cx="746442" cy="1377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5"/>
            <a:endCxn id="37" idx="1"/>
          </p:cNvCxnSpPr>
          <p:nvPr/>
        </p:nvCxnSpPr>
        <p:spPr>
          <a:xfrm>
            <a:off x="7436992" y="1769609"/>
            <a:ext cx="1417259" cy="91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5" idx="3"/>
            <a:endCxn id="23" idx="7"/>
          </p:cNvCxnSpPr>
          <p:nvPr/>
        </p:nvCxnSpPr>
        <p:spPr>
          <a:xfrm flipH="1">
            <a:off x="6294250" y="1769609"/>
            <a:ext cx="831426" cy="484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6" idx="0"/>
          </p:cNvCxnSpPr>
          <p:nvPr/>
        </p:nvCxnSpPr>
        <p:spPr>
          <a:xfrm>
            <a:off x="6152888" y="2461260"/>
            <a:ext cx="112447" cy="930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 idx="4"/>
            <a:endCxn id="7" idx="0"/>
          </p:cNvCxnSpPr>
          <p:nvPr/>
        </p:nvCxnSpPr>
        <p:spPr>
          <a:xfrm>
            <a:off x="7281334" y="1832108"/>
            <a:ext cx="0" cy="894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8" idx="1"/>
          </p:cNvCxnSpPr>
          <p:nvPr/>
        </p:nvCxnSpPr>
        <p:spPr>
          <a:xfrm>
            <a:off x="6294250" y="3924010"/>
            <a:ext cx="255693" cy="1008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2302934" y="5610645"/>
            <a:ext cx="1388533" cy="715005"/>
          </a:xfrm>
          <a:prstGeom prst="ellipse">
            <a:avLst/>
          </a:prstGeom>
          <a:solidFill>
            <a:schemeClr val="accent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MULT</a:t>
            </a:r>
            <a:endParaRPr lang="en-US" dirty="0"/>
          </a:p>
        </p:txBody>
      </p:sp>
      <p:cxnSp>
        <p:nvCxnSpPr>
          <p:cNvPr id="68" name="Straight Arrow Connector 67"/>
          <p:cNvCxnSpPr/>
          <p:nvPr/>
        </p:nvCxnSpPr>
        <p:spPr>
          <a:xfrm>
            <a:off x="2997201" y="4716618"/>
            <a:ext cx="0" cy="894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2" idx="2"/>
            <a:endCxn id="65" idx="7"/>
          </p:cNvCxnSpPr>
          <p:nvPr/>
        </p:nvCxnSpPr>
        <p:spPr>
          <a:xfrm flipH="1">
            <a:off x="3488121" y="5379600"/>
            <a:ext cx="927042" cy="335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 idx="2"/>
            <a:endCxn id="65" idx="2"/>
          </p:cNvCxnSpPr>
          <p:nvPr/>
        </p:nvCxnSpPr>
        <p:spPr>
          <a:xfrm>
            <a:off x="1700343" y="5520625"/>
            <a:ext cx="602591" cy="447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378588" y="4870177"/>
            <a:ext cx="643509" cy="650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Manual Operation 11"/>
          <p:cNvSpPr/>
          <p:nvPr/>
        </p:nvSpPr>
        <p:spPr>
          <a:xfrm>
            <a:off x="3737878" y="4766952"/>
            <a:ext cx="1354569" cy="61264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DIV</a:t>
            </a:r>
          </a:p>
        </p:txBody>
      </p:sp>
    </p:spTree>
    <p:extLst>
      <p:ext uri="{BB962C8B-B14F-4D97-AF65-F5344CB8AC3E}">
        <p14:creationId xmlns:p14="http://schemas.microsoft.com/office/powerpoint/2010/main" val="2029503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Vectorizable Operations</a:t>
            </a:r>
            <a:endParaRPr lang="en-US" dirty="0"/>
          </a:p>
        </p:txBody>
      </p:sp>
      <p:sp>
        <p:nvSpPr>
          <p:cNvPr id="3" name="Content Placeholder 2"/>
          <p:cNvSpPr>
            <a:spLocks noGrp="1"/>
          </p:cNvSpPr>
          <p:nvPr>
            <p:ph idx="1"/>
          </p:nvPr>
        </p:nvSpPr>
        <p:spPr/>
        <p:txBody>
          <a:bodyPr/>
          <a:lstStyle/>
          <a:p>
            <a:r>
              <a:rPr lang="en-US" dirty="0" smtClean="0"/>
              <a:t>Inter-iteration parallelism is evaluated.</a:t>
            </a:r>
          </a:p>
          <a:p>
            <a:pPr lvl="1"/>
            <a:r>
              <a:rPr lang="en-US" dirty="0" smtClean="0"/>
              <a:t>Can multiple instances from consecutive iterations be grouped into a vector</a:t>
            </a:r>
          </a:p>
          <a:p>
            <a:r>
              <a:rPr lang="en-US" dirty="0" smtClean="0"/>
              <a:t>Some operations are inherently unvectorizable on certain types</a:t>
            </a:r>
          </a:p>
          <a:p>
            <a:r>
              <a:rPr lang="en-US" dirty="0" smtClean="0"/>
              <a:t>Functions calls problematic</a:t>
            </a:r>
          </a:p>
          <a:p>
            <a:r>
              <a:rPr lang="en-US" dirty="0" smtClean="0"/>
              <a:t>Memory Operations</a:t>
            </a:r>
          </a:p>
          <a:p>
            <a:r>
              <a:rPr lang="en-US" dirty="0" smtClean="0"/>
              <a:t>Dependence cycles imply sequential execution</a:t>
            </a:r>
          </a:p>
          <a:p>
            <a:r>
              <a:rPr lang="en-US" dirty="0" smtClean="0"/>
              <a:t>Strongly connected components usually mean unvectorizable, but not always</a:t>
            </a:r>
          </a:p>
          <a:p>
            <a:pPr lvl="1"/>
            <a:r>
              <a:rPr lang="en-US" dirty="0" smtClean="0"/>
              <a:t>Induction</a:t>
            </a:r>
          </a:p>
          <a:p>
            <a:pPr lvl="1"/>
            <a:r>
              <a:rPr lang="en-US" dirty="0" smtClean="0"/>
              <a:t>Reduction</a:t>
            </a:r>
            <a:endParaRPr lang="en-US" dirty="0"/>
          </a:p>
        </p:txBody>
      </p:sp>
    </p:spTree>
    <p:extLst>
      <p:ext uri="{BB962C8B-B14F-4D97-AF65-F5344CB8AC3E}">
        <p14:creationId xmlns:p14="http://schemas.microsoft.com/office/powerpoint/2010/main" val="1315982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11" name="Group 10"/>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46354" y="2267032"/>
            <a:ext cx="6915518" cy="3492335"/>
          </a:xfrm>
          <a:prstGeom prst="rect">
            <a:avLst/>
          </a:prstGeom>
        </p:spPr>
      </p:pic>
      <p:sp>
        <p:nvSpPr>
          <p:cNvPr id="2" name="Title 1"/>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Optimized Insertion of Data Reorganization</a:t>
            </a:r>
          </a:p>
        </p:txBody>
      </p:sp>
      <p:sp>
        <p:nvSpPr>
          <p:cNvPr id="3" name="Content Placeholder 2"/>
          <p:cNvSpPr>
            <a:spLocks noGrp="1"/>
          </p:cNvSpPr>
          <p:nvPr>
            <p:ph sz="half" idx="1"/>
          </p:nvPr>
        </p:nvSpPr>
        <p:spPr>
          <a:xfrm>
            <a:off x="6959493" y="2159331"/>
            <a:ext cx="2927185" cy="3880773"/>
          </a:xfrm>
        </p:spPr>
        <p:txBody>
          <a:bodyPr vert="horz" lIns="91440" tIns="45720" rIns="91440" bIns="45720" rtlCol="0">
            <a:normAutofit/>
          </a:bodyPr>
          <a:lstStyle/>
          <a:p>
            <a:r>
              <a:rPr lang="en-US" sz="1500" dirty="0"/>
              <a:t>Reduce data reorganization overhead</a:t>
            </a:r>
          </a:p>
          <a:p>
            <a:r>
              <a:rPr lang="en-US" sz="1500" dirty="0"/>
              <a:t>Packing and unpacking</a:t>
            </a:r>
          </a:p>
          <a:p>
            <a:r>
              <a:rPr lang="en-US" sz="1500" dirty="0"/>
              <a:t>Lazy </a:t>
            </a:r>
            <a:r>
              <a:rPr lang="en-US" sz="1500" dirty="0" smtClean="0"/>
              <a:t>Packing</a:t>
            </a:r>
          </a:p>
          <a:p>
            <a:pPr lvl="1"/>
            <a:r>
              <a:rPr lang="en-US" sz="1300" dirty="0" smtClean="0"/>
              <a:t>Multiple packing nodes into one vector node</a:t>
            </a:r>
            <a:endParaRPr lang="en-US" sz="1300" dirty="0"/>
          </a:p>
        </p:txBody>
      </p:sp>
    </p:spTree>
    <p:extLst>
      <p:ext uri="{BB962C8B-B14F-4D97-AF65-F5344CB8AC3E}">
        <p14:creationId xmlns:p14="http://schemas.microsoft.com/office/powerpoint/2010/main" val="13052209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8" name="Group 7"/>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82854" y="1938867"/>
            <a:ext cx="6725858" cy="3598333"/>
          </a:xfrm>
          <a:prstGeom prst="rect">
            <a:avLst/>
          </a:prstGeom>
        </p:spPr>
      </p:pic>
      <p:sp>
        <p:nvSpPr>
          <p:cNvPr id="2" name="Title 1"/>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Optimized Insertion of Data Reorganization</a:t>
            </a:r>
          </a:p>
        </p:txBody>
      </p:sp>
      <p:sp>
        <p:nvSpPr>
          <p:cNvPr id="4" name="Content Placeholder 3"/>
          <p:cNvSpPr>
            <a:spLocks noGrp="1"/>
          </p:cNvSpPr>
          <p:nvPr>
            <p:ph sz="half" idx="2"/>
          </p:nvPr>
        </p:nvSpPr>
        <p:spPr>
          <a:xfrm>
            <a:off x="6868987" y="2072813"/>
            <a:ext cx="2927185" cy="3880773"/>
          </a:xfrm>
        </p:spPr>
        <p:txBody>
          <a:bodyPr vert="horz" lIns="91440" tIns="45720" rIns="91440" bIns="45720" rtlCol="0">
            <a:normAutofit/>
          </a:bodyPr>
          <a:lstStyle/>
          <a:p>
            <a:r>
              <a:rPr lang="en-US" sz="1500" dirty="0"/>
              <a:t>Effective Range of Packing</a:t>
            </a:r>
          </a:p>
          <a:p>
            <a:pPr lvl="1"/>
            <a:r>
              <a:rPr lang="en-US" sz="1500" dirty="0"/>
              <a:t>Packing result used multiple </a:t>
            </a:r>
            <a:r>
              <a:rPr lang="en-US" sz="1500" dirty="0" smtClean="0"/>
              <a:t>times</a:t>
            </a:r>
          </a:p>
          <a:p>
            <a:pPr lvl="1"/>
            <a:r>
              <a:rPr lang="en-US" sz="1500" dirty="0" smtClean="0"/>
              <a:t>Does savings exceed the packing cost?</a:t>
            </a:r>
          </a:p>
          <a:p>
            <a:r>
              <a:rPr lang="en-US" sz="1700" dirty="0" smtClean="0"/>
              <a:t>Packing First</a:t>
            </a:r>
          </a:p>
          <a:p>
            <a:pPr lvl="1"/>
            <a:r>
              <a:rPr lang="en-US" sz="1500" dirty="0" smtClean="0"/>
              <a:t>No packing means no unpacking</a:t>
            </a:r>
            <a:endParaRPr lang="en-US" sz="1500" dirty="0"/>
          </a:p>
        </p:txBody>
      </p:sp>
    </p:spTree>
    <p:extLst>
      <p:ext uri="{BB962C8B-B14F-4D97-AF65-F5344CB8AC3E}">
        <p14:creationId xmlns:p14="http://schemas.microsoft.com/office/powerpoint/2010/main" val="31885244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 Function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334" y="1270000"/>
            <a:ext cx="8195733" cy="5276995"/>
          </a:xfrm>
        </p:spPr>
      </p:pic>
    </p:spTree>
    <p:extLst>
      <p:ext uri="{BB962C8B-B14F-4D97-AF65-F5344CB8AC3E}">
        <p14:creationId xmlns:p14="http://schemas.microsoft.com/office/powerpoint/2010/main" val="1584950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and Motivation</a:t>
            </a:r>
            <a:endParaRPr lang="en-US" dirty="0"/>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28675" y="2160588"/>
            <a:ext cx="3881437" cy="3881437"/>
          </a:xfrm>
        </p:spPr>
      </p:pic>
      <p:sp>
        <p:nvSpPr>
          <p:cNvPr id="4" name="Content Placeholder 3"/>
          <p:cNvSpPr>
            <a:spLocks noGrp="1"/>
          </p:cNvSpPr>
          <p:nvPr>
            <p:ph sz="half" idx="2"/>
          </p:nvPr>
        </p:nvSpPr>
        <p:spPr/>
        <p:txBody>
          <a:bodyPr/>
          <a:lstStyle/>
          <a:p>
            <a:r>
              <a:rPr lang="en-US" dirty="0" smtClean="0"/>
              <a:t>SIMD – Single Instruction, Multiple Data</a:t>
            </a:r>
          </a:p>
          <a:p>
            <a:r>
              <a:rPr lang="en-US" dirty="0" smtClean="0"/>
              <a:t>Data level parallelism</a:t>
            </a:r>
          </a:p>
          <a:p>
            <a:r>
              <a:rPr lang="en-US" dirty="0" smtClean="0"/>
              <a:t>Power efficiency</a:t>
            </a:r>
          </a:p>
          <a:p>
            <a:r>
              <a:rPr lang="en-US" dirty="0" smtClean="0"/>
              <a:t>Multimedia Processing</a:t>
            </a:r>
          </a:p>
          <a:p>
            <a:r>
              <a:rPr lang="en-US" dirty="0" smtClean="0"/>
              <a:t>Existing Techniques</a:t>
            </a:r>
          </a:p>
          <a:p>
            <a:r>
              <a:rPr lang="en-US" dirty="0" smtClean="0"/>
              <a:t>Problems</a:t>
            </a:r>
            <a:endParaRPr lang="en-US" dirty="0"/>
          </a:p>
        </p:txBody>
      </p:sp>
    </p:spTree>
    <p:extLst>
      <p:ext uri="{BB962C8B-B14F-4D97-AF65-F5344CB8AC3E}">
        <p14:creationId xmlns:p14="http://schemas.microsoft.com/office/powerpoint/2010/main" val="13530706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SLP from Remaining Scalar Operations</a:t>
            </a:r>
            <a:endParaRPr lang="en-US" dirty="0"/>
          </a:p>
        </p:txBody>
      </p:sp>
      <p:sp>
        <p:nvSpPr>
          <p:cNvPr id="3" name="Content Placeholder 2"/>
          <p:cNvSpPr>
            <a:spLocks noGrp="1"/>
          </p:cNvSpPr>
          <p:nvPr>
            <p:ph sz="half" idx="1"/>
          </p:nvPr>
        </p:nvSpPr>
        <p:spPr/>
        <p:txBody>
          <a:bodyPr/>
          <a:lstStyle/>
          <a:p>
            <a:r>
              <a:rPr lang="en-US" dirty="0" smtClean="0"/>
              <a:t>Intra-iteration parallelism</a:t>
            </a:r>
          </a:p>
          <a:p>
            <a:r>
              <a:rPr lang="en-US" dirty="0" smtClean="0"/>
              <a:t>Superword vs Vector</a:t>
            </a:r>
          </a:p>
          <a:p>
            <a:r>
              <a:rPr lang="en-US" dirty="0" smtClean="0"/>
              <a:t>Modification to original algorithm</a:t>
            </a:r>
          </a:p>
          <a:p>
            <a:pPr lvl="1"/>
            <a:r>
              <a:rPr lang="en-US" dirty="0" smtClean="0"/>
              <a:t>Memory alignment</a:t>
            </a:r>
          </a:p>
        </p:txBody>
      </p:sp>
      <p:sp>
        <p:nvSpPr>
          <p:cNvPr id="4" name="Content Placeholder 3"/>
          <p:cNvSpPr>
            <a:spLocks noGrp="1"/>
          </p:cNvSpPr>
          <p:nvPr>
            <p:ph sz="half" idx="2"/>
          </p:nvPr>
        </p:nvSpPr>
        <p:spPr/>
        <p:txBody>
          <a:bodyPr/>
          <a:lstStyle/>
          <a:p>
            <a:r>
              <a:rPr lang="en-US" dirty="0"/>
              <a:t>Conversion</a:t>
            </a:r>
          </a:p>
          <a:p>
            <a:r>
              <a:rPr lang="en-US" dirty="0"/>
              <a:t>Data reorganization and shuffling</a:t>
            </a: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3755450"/>
            <a:ext cx="7222810" cy="2771959"/>
          </a:xfrm>
          <a:prstGeom prst="rect">
            <a:avLst/>
          </a:prstGeom>
        </p:spPr>
      </p:pic>
    </p:spTree>
    <p:extLst>
      <p:ext uri="{BB962C8B-B14F-4D97-AF65-F5344CB8AC3E}">
        <p14:creationId xmlns:p14="http://schemas.microsoft.com/office/powerpoint/2010/main" val="1947949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Extracting SLP from Remaining Scalar Operations</a:t>
            </a:r>
          </a:p>
        </p:txBody>
      </p:sp>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54307" y="2733445"/>
            <a:ext cx="5164207" cy="3307917"/>
          </a:xfrm>
        </p:spPr>
      </p:pic>
      <p:sp>
        <p:nvSpPr>
          <p:cNvPr id="6" name="Content Placeholder 5"/>
          <p:cNvSpPr>
            <a:spLocks noGrp="1"/>
          </p:cNvSpPr>
          <p:nvPr>
            <p:ph sz="half" idx="2"/>
          </p:nvPr>
        </p:nvSpPr>
        <p:spPr/>
        <p:txBody>
          <a:bodyPr/>
          <a:lstStyle/>
          <a:p>
            <a:r>
              <a:rPr lang="en-US" dirty="0" smtClean="0"/>
              <a:t>Load-compute-store patterns</a:t>
            </a:r>
          </a:p>
          <a:p>
            <a:r>
              <a:rPr lang="en-US" dirty="0" smtClean="0"/>
              <a:t>Alignment offsets</a:t>
            </a:r>
          </a:p>
          <a:p>
            <a:r>
              <a:rPr lang="en-US" dirty="0" smtClean="0"/>
              <a:t>Zero shift policy and dominant shift policy</a:t>
            </a:r>
            <a:endParaRPr lang="en-US" dirty="0"/>
          </a:p>
        </p:txBody>
      </p:sp>
    </p:spTree>
    <p:extLst>
      <p:ext uri="{BB962C8B-B14F-4D97-AF65-F5344CB8AC3E}">
        <p14:creationId xmlns:p14="http://schemas.microsoft.com/office/powerpoint/2010/main" val="4016842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Generation</a:t>
            </a:r>
            <a:endParaRPr lang="en-US" dirty="0"/>
          </a:p>
        </p:txBody>
      </p:sp>
      <p:sp>
        <p:nvSpPr>
          <p:cNvPr id="3" name="Content Placeholder 2"/>
          <p:cNvSpPr>
            <a:spLocks noGrp="1"/>
          </p:cNvSpPr>
          <p:nvPr>
            <p:ph idx="1"/>
          </p:nvPr>
        </p:nvSpPr>
        <p:spPr/>
        <p:txBody>
          <a:bodyPr/>
          <a:lstStyle/>
          <a:p>
            <a:r>
              <a:rPr lang="en-US" dirty="0" smtClean="0"/>
              <a:t>Each node in DFG corresponds to 3A-SSA instruction</a:t>
            </a:r>
          </a:p>
          <a:p>
            <a:r>
              <a:rPr lang="en-US" dirty="0" smtClean="0"/>
              <a:t>Pipelining utilized</a:t>
            </a:r>
          </a:p>
          <a:p>
            <a:r>
              <a:rPr lang="en-US" dirty="0" smtClean="0"/>
              <a:t>Minimize overlapping instruction latencies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770" y="3669769"/>
            <a:ext cx="4762694" cy="3034722"/>
          </a:xfrm>
          <a:prstGeom prst="rect">
            <a:avLst/>
          </a:prstGeom>
        </p:spPr>
      </p:pic>
    </p:spTree>
    <p:extLst>
      <p:ext uri="{BB962C8B-B14F-4D97-AF65-F5344CB8AC3E}">
        <p14:creationId xmlns:p14="http://schemas.microsoft.com/office/powerpoint/2010/main" val="20394753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5249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sp>
        <p:nvSpPr>
          <p:cNvPr id="3" name="Content Placeholder 2"/>
          <p:cNvSpPr>
            <a:spLocks noGrp="1"/>
          </p:cNvSpPr>
          <p:nvPr>
            <p:ph idx="1"/>
          </p:nvPr>
        </p:nvSpPr>
        <p:spPr/>
        <p:txBody>
          <a:bodyPr/>
          <a:lstStyle/>
          <a:p>
            <a:r>
              <a:rPr lang="en-US" dirty="0" smtClean="0"/>
              <a:t>4 irregular kernels from scientific applications</a:t>
            </a:r>
          </a:p>
          <a:p>
            <a:r>
              <a:rPr lang="en-US" dirty="0" smtClean="0"/>
              <a:t>Synergistic Processing Unit (SPU) of Cell processor</a:t>
            </a:r>
          </a:p>
          <a:p>
            <a:pPr lvl="1"/>
            <a:r>
              <a:rPr lang="en-US" dirty="0" smtClean="0"/>
              <a:t>SIMD processing unit</a:t>
            </a:r>
            <a:endParaRPr lang="en-US" dirty="0"/>
          </a:p>
          <a:p>
            <a:pPr lvl="1"/>
            <a:r>
              <a:rPr lang="en-US" dirty="0" smtClean="0"/>
              <a:t>256 KB local store</a:t>
            </a:r>
          </a:p>
          <a:p>
            <a:pPr lvl="1"/>
            <a:r>
              <a:rPr lang="en-US" dirty="0" smtClean="0"/>
              <a:t>128 bit vector data path</a:t>
            </a:r>
          </a:p>
          <a:p>
            <a:pPr lvl="1"/>
            <a:r>
              <a:rPr lang="en-US" dirty="0" smtClean="0"/>
              <a:t>Constant memory </a:t>
            </a:r>
            <a:r>
              <a:rPr lang="en-US" dirty="0" smtClean="0"/>
              <a:t>latencies</a:t>
            </a:r>
          </a:p>
          <a:p>
            <a:pPr lvl="1"/>
            <a:r>
              <a:rPr lang="en-US" dirty="0" smtClean="0"/>
              <a:t>VLIW-like two-way execution pipeline (Very Long Instruction Word)</a:t>
            </a:r>
            <a:endParaRPr lang="en-US" dirty="0" smtClean="0"/>
          </a:p>
          <a:p>
            <a:r>
              <a:rPr lang="en-US" dirty="0" smtClean="0"/>
              <a:t>Implemented on top of LLVM compiler</a:t>
            </a:r>
          </a:p>
          <a:p>
            <a:pPr lvl="1"/>
            <a:r>
              <a:rPr lang="en-US" dirty="0" smtClean="0"/>
              <a:t>Emits C code, then compiled by GCC (4.1.1., optimization level 3)</a:t>
            </a:r>
          </a:p>
          <a:p>
            <a:r>
              <a:rPr lang="en-US" dirty="0" smtClean="0"/>
              <a:t>Sony PlayStation3 with 3.2 GHz Cell processor and 256 MB RAM</a:t>
            </a:r>
          </a:p>
        </p:txBody>
      </p:sp>
    </p:spTree>
    <p:extLst>
      <p:ext uri="{BB962C8B-B14F-4D97-AF65-F5344CB8AC3E}">
        <p14:creationId xmlns:p14="http://schemas.microsoft.com/office/powerpoint/2010/main" val="3957995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 Kernels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222" y="2358623"/>
            <a:ext cx="11717786" cy="2143038"/>
          </a:xfrm>
        </p:spPr>
      </p:pic>
    </p:spTree>
    <p:extLst>
      <p:ext uri="{BB962C8B-B14F-4D97-AF65-F5344CB8AC3E}">
        <p14:creationId xmlns:p14="http://schemas.microsoft.com/office/powerpoint/2010/main" val="4104598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Results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4457" y="1147714"/>
            <a:ext cx="7822421" cy="5144302"/>
          </a:xfrm>
        </p:spPr>
      </p:pic>
    </p:spTree>
    <p:extLst>
      <p:ext uri="{BB962C8B-B14F-4D97-AF65-F5344CB8AC3E}">
        <p14:creationId xmlns:p14="http://schemas.microsoft.com/office/powerpoint/2010/main" val="2800873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Timing Analysis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334" y="1649827"/>
            <a:ext cx="8466360" cy="4497754"/>
          </a:xfrm>
        </p:spPr>
      </p:pic>
    </p:spTree>
    <p:extLst>
      <p:ext uri="{BB962C8B-B14F-4D97-AF65-F5344CB8AC3E}">
        <p14:creationId xmlns:p14="http://schemas.microsoft.com/office/powerpoint/2010/main" val="6640488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this method compare to traditional SIMD methods?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333" y="1930400"/>
            <a:ext cx="7397521" cy="4754885"/>
          </a:xfrm>
        </p:spPr>
      </p:pic>
    </p:spTree>
    <p:extLst>
      <p:ext uri="{BB962C8B-B14F-4D97-AF65-F5344CB8AC3E}">
        <p14:creationId xmlns:p14="http://schemas.microsoft.com/office/powerpoint/2010/main" val="13853617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a:t>
            </a:r>
            <a:endParaRPr lang="en-US" dirty="0"/>
          </a:p>
        </p:txBody>
      </p:sp>
      <p:sp>
        <p:nvSpPr>
          <p:cNvPr id="3" name="Content Placeholder 2"/>
          <p:cNvSpPr>
            <a:spLocks noGrp="1"/>
          </p:cNvSpPr>
          <p:nvPr>
            <p:ph idx="1"/>
          </p:nvPr>
        </p:nvSpPr>
        <p:spPr/>
        <p:txBody>
          <a:bodyPr/>
          <a:lstStyle/>
          <a:p>
            <a:r>
              <a:rPr lang="en-US" dirty="0" smtClean="0"/>
              <a:t>Optimize packing/unpacking</a:t>
            </a:r>
          </a:p>
          <a:p>
            <a:r>
              <a:rPr lang="en-US" dirty="0" smtClean="0"/>
              <a:t>Extract </a:t>
            </a:r>
            <a:r>
              <a:rPr lang="en-US" dirty="0" err="1" smtClean="0"/>
              <a:t>superword</a:t>
            </a:r>
            <a:r>
              <a:rPr lang="en-US" dirty="0" smtClean="0"/>
              <a:t>-level parallelism</a:t>
            </a:r>
          </a:p>
          <a:p>
            <a:r>
              <a:rPr lang="en-US" dirty="0" smtClean="0"/>
              <a:t>Inter and intra-iteration parallelism</a:t>
            </a:r>
          </a:p>
          <a:p>
            <a:endParaRPr lang="en-US" dirty="0"/>
          </a:p>
          <a:p>
            <a:r>
              <a:rPr lang="en-US" dirty="0" smtClean="0"/>
              <a:t>Alignment optimization</a:t>
            </a:r>
          </a:p>
          <a:p>
            <a:r>
              <a:rPr lang="en-US" dirty="0" smtClean="0"/>
              <a:t>Data permutation optimization</a:t>
            </a:r>
          </a:p>
          <a:p>
            <a:endParaRPr lang="en-US" dirty="0"/>
          </a:p>
        </p:txBody>
      </p:sp>
    </p:spTree>
    <p:extLst>
      <p:ext uri="{BB962C8B-B14F-4D97-AF65-F5344CB8AC3E}">
        <p14:creationId xmlns:p14="http://schemas.microsoft.com/office/powerpoint/2010/main" val="1665783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Indirection</a:t>
            </a:r>
            <a:endParaRPr lang="en-US" dirty="0"/>
          </a:p>
        </p:txBody>
      </p:sp>
      <p:sp>
        <p:nvSpPr>
          <p:cNvPr id="3" name="Content Placeholder 2"/>
          <p:cNvSpPr>
            <a:spLocks noGrp="1"/>
          </p:cNvSpPr>
          <p:nvPr>
            <p:ph idx="1"/>
          </p:nvPr>
        </p:nvSpPr>
        <p:spPr>
          <a:xfrm>
            <a:off x="677334" y="2337615"/>
            <a:ext cx="8596668" cy="3880773"/>
          </a:xfrm>
        </p:spPr>
        <p:txBody>
          <a:bodyPr/>
          <a:lstStyle/>
          <a:p>
            <a:r>
              <a:rPr lang="en-US" dirty="0" smtClean="0"/>
              <a:t>Common in scientific application</a:t>
            </a:r>
          </a:p>
          <a:p>
            <a:pPr lvl="1"/>
            <a:r>
              <a:rPr lang="en-US" dirty="0" smtClean="0"/>
              <a:t>Computational Fluid dynamics</a:t>
            </a:r>
          </a:p>
          <a:p>
            <a:pPr lvl="1"/>
            <a:r>
              <a:rPr lang="en-US" dirty="0" smtClean="0"/>
              <a:t>Molecular dynamics</a:t>
            </a:r>
          </a:p>
          <a:p>
            <a:r>
              <a:rPr lang="en-US" dirty="0" smtClean="0"/>
              <a:t>Compute-intensive kernels</a:t>
            </a:r>
          </a:p>
          <a:p>
            <a:r>
              <a:rPr lang="en-US" dirty="0" smtClean="0"/>
              <a:t>Example:</a:t>
            </a:r>
          </a:p>
          <a:p>
            <a:pPr lvl="1"/>
            <a:r>
              <a:rPr lang="en-US" dirty="0"/>
              <a:t>x[</a:t>
            </a:r>
            <a:r>
              <a:rPr lang="en-US" dirty="0" err="1"/>
              <a:t>i</a:t>
            </a:r>
            <a:r>
              <a:rPr lang="en-US" dirty="0"/>
              <a:t>] vs x[</a:t>
            </a:r>
            <a:r>
              <a:rPr lang="en-US" dirty="0" err="1"/>
              <a:t>idx</a:t>
            </a:r>
            <a:r>
              <a:rPr lang="en-US" dirty="0"/>
              <a:t>[</a:t>
            </a:r>
            <a:r>
              <a:rPr lang="en-US" dirty="0" err="1"/>
              <a:t>i</a:t>
            </a:r>
            <a:r>
              <a:rPr lang="en-US" dirty="0" smtClean="0"/>
              <a:t>]]</a:t>
            </a:r>
          </a:p>
          <a:p>
            <a:r>
              <a:rPr lang="en-US" dirty="0" smtClean="0"/>
              <a:t>Shortcomings of existing techniques</a:t>
            </a:r>
          </a:p>
          <a:p>
            <a:pPr lvl="1"/>
            <a:r>
              <a:rPr lang="en-US" dirty="0" smtClean="0"/>
              <a:t>Fixed stride accesses, static alignments</a:t>
            </a:r>
          </a:p>
          <a:p>
            <a:r>
              <a:rPr lang="en-US" dirty="0" smtClean="0"/>
              <a:t>Disjoint references</a:t>
            </a:r>
          </a:p>
        </p:txBody>
      </p:sp>
      <p:sp>
        <p:nvSpPr>
          <p:cNvPr id="4" name="Oval 3"/>
          <p:cNvSpPr/>
          <p:nvPr/>
        </p:nvSpPr>
        <p:spPr>
          <a:xfrm>
            <a:off x="5550197" y="1650226"/>
            <a:ext cx="701748" cy="6873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8" name="Oval 7"/>
          <p:cNvSpPr/>
          <p:nvPr/>
        </p:nvSpPr>
        <p:spPr>
          <a:xfrm>
            <a:off x="6373051" y="1650226"/>
            <a:ext cx="701748" cy="6873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7195905" y="1650226"/>
            <a:ext cx="701748" cy="6873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8018759" y="1650226"/>
            <a:ext cx="701748" cy="6873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Rectangle 10"/>
          <p:cNvSpPr/>
          <p:nvPr/>
        </p:nvSpPr>
        <p:spPr>
          <a:xfrm>
            <a:off x="5550197" y="3218119"/>
            <a:ext cx="701748" cy="701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73051" y="3218119"/>
            <a:ext cx="701748" cy="701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93568" y="3218119"/>
            <a:ext cx="701748" cy="701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018759" y="3218119"/>
            <a:ext cx="701748" cy="701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5655067" y="2432070"/>
            <a:ext cx="492008" cy="647590"/>
          </a:xfrm>
          <a:prstGeom prst="downArrow">
            <a:avLst>
              <a:gd name="adj1" fmla="val 2367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6488734" y="2454072"/>
            <a:ext cx="492008" cy="647590"/>
          </a:xfrm>
          <a:prstGeom prst="downArrow">
            <a:avLst>
              <a:gd name="adj1" fmla="val 2367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7294730" y="2454072"/>
            <a:ext cx="492008" cy="647590"/>
          </a:xfrm>
          <a:prstGeom prst="downArrow">
            <a:avLst>
              <a:gd name="adj1" fmla="val 2367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8123629" y="2454072"/>
            <a:ext cx="492008" cy="647590"/>
          </a:xfrm>
          <a:prstGeom prst="downArrow">
            <a:avLst>
              <a:gd name="adj1" fmla="val 2367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9608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Indirection</a:t>
            </a:r>
            <a:endParaRPr lang="en-US" dirty="0"/>
          </a:p>
        </p:txBody>
      </p:sp>
      <p:sp>
        <p:nvSpPr>
          <p:cNvPr id="3" name="Content Placeholder 2"/>
          <p:cNvSpPr>
            <a:spLocks noGrp="1"/>
          </p:cNvSpPr>
          <p:nvPr>
            <p:ph idx="1"/>
          </p:nvPr>
        </p:nvSpPr>
        <p:spPr>
          <a:xfrm>
            <a:off x="677334" y="2337615"/>
            <a:ext cx="8596668" cy="3880773"/>
          </a:xfrm>
        </p:spPr>
        <p:txBody>
          <a:bodyPr/>
          <a:lstStyle/>
          <a:p>
            <a:r>
              <a:rPr lang="en-US" dirty="0" smtClean="0"/>
              <a:t>Common in scientific application</a:t>
            </a:r>
          </a:p>
          <a:p>
            <a:pPr lvl="1"/>
            <a:r>
              <a:rPr lang="en-US" dirty="0" smtClean="0"/>
              <a:t>Computational Fluid dynamics</a:t>
            </a:r>
          </a:p>
          <a:p>
            <a:pPr lvl="1"/>
            <a:r>
              <a:rPr lang="en-US" dirty="0" smtClean="0"/>
              <a:t>Molecular dynamics</a:t>
            </a:r>
          </a:p>
          <a:p>
            <a:r>
              <a:rPr lang="en-US" dirty="0" smtClean="0"/>
              <a:t>Compute-intensive kernels</a:t>
            </a:r>
          </a:p>
          <a:p>
            <a:r>
              <a:rPr lang="en-US" dirty="0" smtClean="0"/>
              <a:t>Example:</a:t>
            </a:r>
          </a:p>
          <a:p>
            <a:pPr lvl="1"/>
            <a:r>
              <a:rPr lang="en-US" dirty="0" smtClean="0"/>
              <a:t>x[</a:t>
            </a:r>
            <a:r>
              <a:rPr lang="en-US" dirty="0" err="1" smtClean="0"/>
              <a:t>i</a:t>
            </a:r>
            <a:r>
              <a:rPr lang="en-US" dirty="0" smtClean="0"/>
              <a:t>] vs x[</a:t>
            </a:r>
            <a:r>
              <a:rPr lang="en-US" dirty="0" err="1" smtClean="0"/>
              <a:t>idx</a:t>
            </a:r>
            <a:r>
              <a:rPr lang="en-US" dirty="0" smtClean="0"/>
              <a:t>[</a:t>
            </a:r>
            <a:r>
              <a:rPr lang="en-US" dirty="0" err="1" smtClean="0"/>
              <a:t>i</a:t>
            </a:r>
            <a:r>
              <a:rPr lang="en-US" dirty="0" smtClean="0"/>
              <a:t>]]</a:t>
            </a:r>
            <a:endParaRPr lang="en-US" dirty="0"/>
          </a:p>
          <a:p>
            <a:r>
              <a:rPr lang="en-US" dirty="0" smtClean="0"/>
              <a:t>Shortcomings of existing techniques</a:t>
            </a:r>
          </a:p>
          <a:p>
            <a:pPr lvl="1"/>
            <a:r>
              <a:rPr lang="en-US" dirty="0" smtClean="0"/>
              <a:t>Fixed stride accesses, static alignments</a:t>
            </a:r>
          </a:p>
          <a:p>
            <a:r>
              <a:rPr lang="en-US" dirty="0" smtClean="0"/>
              <a:t>Disjoint references</a:t>
            </a:r>
          </a:p>
        </p:txBody>
      </p:sp>
      <p:sp>
        <p:nvSpPr>
          <p:cNvPr id="4" name="Oval 3"/>
          <p:cNvSpPr/>
          <p:nvPr/>
        </p:nvSpPr>
        <p:spPr>
          <a:xfrm>
            <a:off x="5550197" y="1650226"/>
            <a:ext cx="701748" cy="6873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8" name="Oval 7"/>
          <p:cNvSpPr/>
          <p:nvPr/>
        </p:nvSpPr>
        <p:spPr>
          <a:xfrm>
            <a:off x="6373051" y="1650226"/>
            <a:ext cx="701748" cy="6873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7195905" y="1650226"/>
            <a:ext cx="701748" cy="6873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8018759" y="1650226"/>
            <a:ext cx="701748" cy="6873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Rectangle 10"/>
          <p:cNvSpPr/>
          <p:nvPr/>
        </p:nvSpPr>
        <p:spPr>
          <a:xfrm>
            <a:off x="5550197" y="3218119"/>
            <a:ext cx="701748" cy="701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73051" y="3218119"/>
            <a:ext cx="701748" cy="701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93568" y="3218119"/>
            <a:ext cx="701748" cy="701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018759" y="3218119"/>
            <a:ext cx="701748" cy="701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5655067" y="2432070"/>
            <a:ext cx="492008" cy="647590"/>
          </a:xfrm>
          <a:prstGeom prst="downArrow">
            <a:avLst>
              <a:gd name="adj1" fmla="val 2367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rot="2318678">
            <a:off x="6367501" y="2436512"/>
            <a:ext cx="588180" cy="774173"/>
          </a:xfrm>
          <a:prstGeom prst="downArrow">
            <a:avLst>
              <a:gd name="adj1" fmla="val 2367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7294730" y="2454072"/>
            <a:ext cx="492008" cy="647590"/>
          </a:xfrm>
          <a:prstGeom prst="downArrow">
            <a:avLst>
              <a:gd name="adj1" fmla="val 2367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2318678">
            <a:off x="7964266" y="2436513"/>
            <a:ext cx="588180" cy="774173"/>
          </a:xfrm>
          <a:prstGeom prst="downArrow">
            <a:avLst>
              <a:gd name="adj1" fmla="val 2367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6813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and Existing Techniques</a:t>
            </a:r>
            <a:endParaRPr lang="en-US" dirty="0"/>
          </a:p>
        </p:txBody>
      </p:sp>
      <p:sp>
        <p:nvSpPr>
          <p:cNvPr id="3" name="Content Placeholder 2"/>
          <p:cNvSpPr>
            <a:spLocks noGrp="1"/>
          </p:cNvSpPr>
          <p:nvPr>
            <p:ph sz="half" idx="1"/>
          </p:nvPr>
        </p:nvSpPr>
        <p:spPr>
          <a:xfrm>
            <a:off x="5884033" y="2224749"/>
            <a:ext cx="4184035" cy="3880772"/>
          </a:xfrm>
        </p:spPr>
        <p:txBody>
          <a:bodyPr/>
          <a:lstStyle/>
          <a:p>
            <a:endParaRPr lang="en-US" dirty="0"/>
          </a:p>
        </p:txBody>
      </p:sp>
      <p:sp>
        <p:nvSpPr>
          <p:cNvPr id="4" name="Content Placeholder 3"/>
          <p:cNvSpPr>
            <a:spLocks noGrp="1"/>
          </p:cNvSpPr>
          <p:nvPr>
            <p:ph sz="half" idx="2"/>
          </p:nvPr>
        </p:nvSpPr>
        <p:spPr>
          <a:xfrm>
            <a:off x="1053229" y="2014115"/>
            <a:ext cx="4184034" cy="3880773"/>
          </a:xfrm>
        </p:spPr>
        <p:txBody>
          <a:bodyPr/>
          <a:lstStyle/>
          <a:p>
            <a:r>
              <a:rPr lang="en-US" dirty="0" smtClean="0"/>
              <a:t>Existing </a:t>
            </a:r>
            <a:r>
              <a:rPr lang="en-US" dirty="0"/>
              <a:t>compilation methods</a:t>
            </a:r>
          </a:p>
          <a:p>
            <a:r>
              <a:rPr lang="en-US" dirty="0" smtClean="0"/>
              <a:t>Loop tiling, scalar expansion, loop distribution, etc.</a:t>
            </a:r>
          </a:p>
          <a:p>
            <a:r>
              <a:rPr lang="en-US" dirty="0" smtClean="0"/>
              <a:t>Differenced between vector processes and SIMD extensions</a:t>
            </a:r>
          </a:p>
          <a:p>
            <a:pPr lvl="1"/>
            <a:r>
              <a:rPr lang="en-US" dirty="0" smtClean="0"/>
              <a:t>Memory units</a:t>
            </a:r>
          </a:p>
          <a:p>
            <a:r>
              <a:rPr lang="en-US" dirty="0" smtClean="0"/>
              <a:t>Vectorization of misaligned stride-one references</a:t>
            </a:r>
          </a:p>
          <a:p>
            <a:r>
              <a:rPr lang="en-US" dirty="0" smtClean="0"/>
              <a:t>Statically misaligned data</a:t>
            </a:r>
          </a:p>
          <a:p>
            <a:r>
              <a:rPr lang="en-US" dirty="0" smtClean="0"/>
              <a:t>What about arbitrary strides?</a:t>
            </a:r>
          </a:p>
        </p:txBody>
      </p:sp>
    </p:spTree>
    <p:extLst>
      <p:ext uri="{BB962C8B-B14F-4D97-AF65-F5344CB8AC3E}">
        <p14:creationId xmlns:p14="http://schemas.microsoft.com/office/powerpoint/2010/main" val="980420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r>
              <a:rPr lang="en-US" dirty="0" smtClean="0"/>
              <a:t>Superword Level Parallelism (SLP)</a:t>
            </a:r>
          </a:p>
          <a:p>
            <a:pPr lvl="1"/>
            <a:r>
              <a:rPr lang="en-US" dirty="0" smtClean="0"/>
              <a:t>Packs instructions within a basic block starting from adjacent references</a:t>
            </a:r>
          </a:p>
          <a:p>
            <a:pPr lvl="1"/>
            <a:r>
              <a:rPr lang="en-US" dirty="0" smtClean="0"/>
              <a:t>Loop unrolling for inter-iteration parallelism</a:t>
            </a:r>
          </a:p>
          <a:p>
            <a:pPr lvl="1"/>
            <a:r>
              <a:rPr lang="en-US" dirty="0" smtClean="0"/>
              <a:t>Problems with disjoint data</a:t>
            </a:r>
          </a:p>
          <a:p>
            <a:r>
              <a:rPr lang="en-US" dirty="0" smtClean="0"/>
              <a:t>Some </a:t>
            </a:r>
            <a:r>
              <a:rPr lang="en-US" dirty="0" smtClean="0"/>
              <a:t>operations unvectorizable</a:t>
            </a:r>
            <a:r>
              <a:rPr lang="en-US" dirty="0"/>
              <a:t> </a:t>
            </a:r>
            <a:r>
              <a:rPr lang="en-US" dirty="0" smtClean="0">
                <a:sym typeface="Wingdings"/>
              </a:rPr>
              <a:t> loop distribution</a:t>
            </a:r>
          </a:p>
          <a:p>
            <a:r>
              <a:rPr lang="en-US" dirty="0" smtClean="0">
                <a:sym typeface="Wingdings"/>
              </a:rPr>
              <a:t>Added complexity</a:t>
            </a:r>
          </a:p>
          <a:p>
            <a:r>
              <a:rPr lang="en-US" dirty="0" smtClean="0"/>
              <a:t>SLP outputs mix of vector and scalar operations</a:t>
            </a:r>
          </a:p>
        </p:txBody>
      </p:sp>
    </p:spTree>
    <p:extLst>
      <p:ext uri="{BB962C8B-B14F-4D97-AF65-F5344CB8AC3E}">
        <p14:creationId xmlns:p14="http://schemas.microsoft.com/office/powerpoint/2010/main" val="285095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Exploit intra and inter-iteration parallelism</a:t>
            </a:r>
          </a:p>
          <a:p>
            <a:pPr lvl="1"/>
            <a:r>
              <a:rPr lang="en-US" dirty="0" smtClean="0"/>
              <a:t>Extract parallelism at various scopes</a:t>
            </a:r>
          </a:p>
          <a:p>
            <a:r>
              <a:rPr lang="en-US" dirty="0" smtClean="0"/>
              <a:t>Generate mixed scalar and SIMD operations</a:t>
            </a:r>
          </a:p>
          <a:p>
            <a:pPr lvl="1"/>
            <a:r>
              <a:rPr lang="en-US" dirty="0" smtClean="0"/>
              <a:t>Dealing with dependence cycles</a:t>
            </a:r>
          </a:p>
          <a:p>
            <a:pPr lvl="1"/>
            <a:r>
              <a:rPr lang="en-US" dirty="0" smtClean="0"/>
              <a:t>Loop distribution/fission</a:t>
            </a:r>
          </a:p>
          <a:p>
            <a:r>
              <a:rPr lang="en-US" dirty="0" smtClean="0"/>
              <a:t>Minimize data reorganization overhead</a:t>
            </a:r>
          </a:p>
          <a:p>
            <a:pPr lvl="1"/>
            <a:r>
              <a:rPr lang="en-US" dirty="0" smtClean="0"/>
              <a:t>Restrictive memory units</a:t>
            </a:r>
          </a:p>
          <a:p>
            <a:pPr lvl="1"/>
            <a:r>
              <a:rPr lang="en-US" dirty="0"/>
              <a:t>C</a:t>
            </a:r>
            <a:r>
              <a:rPr lang="en-US" dirty="0" smtClean="0"/>
              <a:t>onstantly realigning data</a:t>
            </a:r>
            <a:endParaRPr lang="en-US" dirty="0"/>
          </a:p>
        </p:txBody>
      </p:sp>
    </p:spTree>
    <p:extLst>
      <p:ext uri="{BB962C8B-B14F-4D97-AF65-F5344CB8AC3E}">
        <p14:creationId xmlns:p14="http://schemas.microsoft.com/office/powerpoint/2010/main" val="202850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Motivating Example</a:t>
            </a:r>
            <a:endParaRPr lang="en-US" sz="28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06900" y="734391"/>
            <a:ext cx="5095875" cy="4884720"/>
          </a:xfrm>
        </p:spPr>
      </p:pic>
      <p:sp>
        <p:nvSpPr>
          <p:cNvPr id="4" name="Text Placeholder 3"/>
          <p:cNvSpPr>
            <a:spLocks noGrp="1"/>
          </p:cNvSpPr>
          <p:nvPr>
            <p:ph type="body" sz="half" idx="2"/>
          </p:nvPr>
        </p:nvSpPr>
        <p:spPr/>
        <p:txBody>
          <a:bodyPr/>
          <a:lstStyle/>
          <a:p>
            <a:pPr marL="285750" indent="-285750">
              <a:buFont typeface="Courier New" charset="0"/>
              <a:buChar char="o"/>
            </a:pPr>
            <a:r>
              <a:rPr lang="en-US" dirty="0" smtClean="0"/>
              <a:t>Inner-most loop of irregular kernel</a:t>
            </a:r>
          </a:p>
          <a:p>
            <a:pPr marL="285750" indent="-285750">
              <a:buFont typeface="Courier New" charset="0"/>
              <a:buChar char="o"/>
            </a:pPr>
            <a:r>
              <a:rPr lang="en-US" dirty="0" smtClean="0"/>
              <a:t>Arbitrary stride memory access</a:t>
            </a:r>
          </a:p>
          <a:p>
            <a:pPr marL="285750" indent="-285750">
              <a:buFont typeface="Courier New" charset="0"/>
              <a:buChar char="o"/>
            </a:pPr>
            <a:r>
              <a:rPr lang="en-US" dirty="0" smtClean="0"/>
              <a:t>Loop carried dependence</a:t>
            </a:r>
          </a:p>
          <a:p>
            <a:pPr marL="285750" indent="-285750">
              <a:buFont typeface="Courier New" charset="0"/>
              <a:buChar char="o"/>
            </a:pPr>
            <a:r>
              <a:rPr lang="en-US" dirty="0" smtClean="0"/>
              <a:t>Function call</a:t>
            </a:r>
          </a:p>
          <a:p>
            <a:pPr marL="285750" indent="-285750">
              <a:buFont typeface="Courier New" charset="0"/>
              <a:buChar char="o"/>
            </a:pPr>
            <a:r>
              <a:rPr lang="en-US" dirty="0" smtClean="0"/>
              <a:t>Indirect array access</a:t>
            </a:r>
          </a:p>
          <a:p>
            <a:pPr marL="285750" indent="-285750">
              <a:buFont typeface="Courier New" charset="0"/>
              <a:buChar char="o"/>
            </a:pPr>
            <a:r>
              <a:rPr lang="en-US" dirty="0" smtClean="0"/>
              <a:t>Compile time limitations</a:t>
            </a:r>
            <a:endParaRPr lang="en-US" dirty="0"/>
          </a:p>
        </p:txBody>
      </p:sp>
    </p:spTree>
    <p:extLst>
      <p:ext uri="{BB962C8B-B14F-4D97-AF65-F5344CB8AC3E}">
        <p14:creationId xmlns:p14="http://schemas.microsoft.com/office/powerpoint/2010/main" val="1610764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06900" y="734391"/>
            <a:ext cx="5095875" cy="4884720"/>
          </a:xfrm>
        </p:spPr>
      </p:pic>
      <p:sp>
        <p:nvSpPr>
          <p:cNvPr id="7" name="Frame 6"/>
          <p:cNvSpPr/>
          <p:nvPr/>
        </p:nvSpPr>
        <p:spPr>
          <a:xfrm>
            <a:off x="4937760" y="1308295"/>
            <a:ext cx="3221502" cy="745588"/>
          </a:xfrm>
          <a:prstGeom prst="frame">
            <a:avLst>
              <a:gd name="adj1" fmla="val 30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p:cNvSpPr/>
          <p:nvPr/>
        </p:nvSpPr>
        <p:spPr>
          <a:xfrm>
            <a:off x="4937760" y="4668129"/>
            <a:ext cx="3221502" cy="745588"/>
          </a:xfrm>
          <a:prstGeom prst="frame">
            <a:avLst>
              <a:gd name="adj1" fmla="val 30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534572" y="2307101"/>
            <a:ext cx="3632726" cy="369332"/>
          </a:xfrm>
          <a:prstGeom prst="rect">
            <a:avLst/>
          </a:prstGeom>
          <a:noFill/>
        </p:spPr>
        <p:txBody>
          <a:bodyPr wrap="none" rtlCol="0">
            <a:spAutoFit/>
          </a:bodyPr>
          <a:lstStyle/>
          <a:p>
            <a:r>
              <a:rPr lang="en-US" dirty="0" smtClean="0"/>
              <a:t>Arbitrary </a:t>
            </a:r>
            <a:r>
              <a:rPr lang="en-US" smtClean="0"/>
              <a:t>stride memory accesses</a:t>
            </a:r>
            <a:endParaRPr lang="en-US"/>
          </a:p>
        </p:txBody>
      </p:sp>
    </p:spTree>
    <p:extLst>
      <p:ext uri="{BB962C8B-B14F-4D97-AF65-F5344CB8AC3E}">
        <p14:creationId xmlns:p14="http://schemas.microsoft.com/office/powerpoint/2010/main" val="230639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1902</TotalTime>
  <Words>6044</Words>
  <Application>Microsoft Macintosh PowerPoint</Application>
  <PresentationFormat>Widescreen</PresentationFormat>
  <Paragraphs>297</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Calibri</vt:lpstr>
      <vt:lpstr>Courier New</vt:lpstr>
      <vt:lpstr>Trebuchet MS</vt:lpstr>
      <vt:lpstr>Wingdings</vt:lpstr>
      <vt:lpstr>Wingdings 3</vt:lpstr>
      <vt:lpstr>Arial</vt:lpstr>
      <vt:lpstr>Facet</vt:lpstr>
      <vt:lpstr>Efficient SIMD Code Generation for Irregular Kernels</vt:lpstr>
      <vt:lpstr>Introduction and Motivation</vt:lpstr>
      <vt:lpstr>Array Indirection</vt:lpstr>
      <vt:lpstr>Array Indirection</vt:lpstr>
      <vt:lpstr>Background and Existing Techniques</vt:lpstr>
      <vt:lpstr>Background</vt:lpstr>
      <vt:lpstr>Objectives</vt:lpstr>
      <vt:lpstr>Motivating Example</vt:lpstr>
      <vt:lpstr>PowerPoint Presentation</vt:lpstr>
      <vt:lpstr>PowerPoint Presentation</vt:lpstr>
      <vt:lpstr>PowerPoint Presentation</vt:lpstr>
      <vt:lpstr>Loop-Carried Dependence vs. Loop Independent Dependence </vt:lpstr>
      <vt:lpstr>A New Solution</vt:lpstr>
      <vt:lpstr>PowerPoint Presentation</vt:lpstr>
      <vt:lpstr>Building the Data-flow Graph</vt:lpstr>
      <vt:lpstr>Identifying Vectorizable Operations</vt:lpstr>
      <vt:lpstr>Optimized Insertion of Data Reorganization</vt:lpstr>
      <vt:lpstr>Optimized Insertion of Data Reorganization</vt:lpstr>
      <vt:lpstr>Cost Estimation Function</vt:lpstr>
      <vt:lpstr>Extracting SLP from Remaining Scalar Operations</vt:lpstr>
      <vt:lpstr>Extracting SLP from Remaining Scalar Operations</vt:lpstr>
      <vt:lpstr>Code Generation</vt:lpstr>
      <vt:lpstr>PowerPoint Presentation</vt:lpstr>
      <vt:lpstr>Experimental Results</vt:lpstr>
      <vt:lpstr>Benchmark Kernels</vt:lpstr>
      <vt:lpstr>Performance Results</vt:lpstr>
      <vt:lpstr>Static Timing Analysis</vt:lpstr>
      <vt:lpstr>How does this method compare to traditional SIMD methods?</vt:lpstr>
      <vt:lpstr>Conclusion and Future Work</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SIMD Code Generation for Irregular Kernels</dc:title>
  <dc:creator>Alexander Powell</dc:creator>
  <cp:lastModifiedBy>Alexander Powell</cp:lastModifiedBy>
  <cp:revision>120</cp:revision>
  <dcterms:created xsi:type="dcterms:W3CDTF">2016-09-27T02:26:45Z</dcterms:created>
  <dcterms:modified xsi:type="dcterms:W3CDTF">2016-09-28T19:14:14Z</dcterms:modified>
</cp:coreProperties>
</file>