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83" r:id="rId4"/>
    <p:sldId id="259" r:id="rId5"/>
    <p:sldId id="267" r:id="rId6"/>
    <p:sldId id="260" r:id="rId7"/>
    <p:sldId id="269" r:id="rId8"/>
    <p:sldId id="261" r:id="rId9"/>
    <p:sldId id="262" r:id="rId10"/>
    <p:sldId id="270" r:id="rId11"/>
    <p:sldId id="271" r:id="rId12"/>
    <p:sldId id="263" r:id="rId13"/>
    <p:sldId id="264" r:id="rId14"/>
    <p:sldId id="272" r:id="rId15"/>
    <p:sldId id="273" r:id="rId16"/>
    <p:sldId id="274" r:id="rId17"/>
    <p:sldId id="275" r:id="rId18"/>
    <p:sldId id="276" r:id="rId19"/>
    <p:sldId id="277" r:id="rId20"/>
    <p:sldId id="278" r:id="rId21"/>
    <p:sldId id="265" r:id="rId22"/>
    <p:sldId id="284" r:id="rId23"/>
    <p:sldId id="258" r:id="rId24"/>
    <p:sldId id="266"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67228"/>
  </p:normalViewPr>
  <p:slideViewPr>
    <p:cSldViewPr snapToGrid="0" snapToObjects="1">
      <p:cViewPr varScale="1">
        <p:scale>
          <a:sx n="70" d="100"/>
          <a:sy n="70"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7DE620-3EC3-5146-B05C-ACA032973673}" type="datetimeFigureOut">
              <a:rPr lang="en-US" smtClean="0"/>
              <a:t>10/22/16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FDB82-9F28-4D44-9C3B-DA24AADE5664}" type="slidenum">
              <a:rPr lang="en-US" smtClean="0"/>
              <a:t>‹#›</a:t>
            </a:fld>
            <a:endParaRPr lang="en-US"/>
          </a:p>
        </p:txBody>
      </p:sp>
    </p:spTree>
    <p:extLst>
      <p:ext uri="{BB962C8B-B14F-4D97-AF65-F5344CB8AC3E}">
        <p14:creationId xmlns:p14="http://schemas.microsoft.com/office/powerpoint/2010/main" val="1294096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796E4-5C21-1D42-94C9-40ACFF651F1A}" type="datetimeFigureOut">
              <a:rPr lang="en-US" smtClean="0"/>
              <a:t>10/22/16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BB0E7-4CB9-164D-A6A0-1C400A6256A8}" type="slidenum">
              <a:rPr lang="en-US" smtClean="0"/>
              <a:t>‹#›</a:t>
            </a:fld>
            <a:endParaRPr lang="en-US"/>
          </a:p>
        </p:txBody>
      </p:sp>
    </p:spTree>
    <p:extLst>
      <p:ext uri="{BB962C8B-B14F-4D97-AF65-F5344CB8AC3E}">
        <p14:creationId xmlns:p14="http://schemas.microsoft.com/office/powerpoint/2010/main" val="107950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some ways more similar to a survey paper as they lay out a number of problems that pose the biggest challenges to vectorizing compilers and then investigate some ways to handle these problems.  </a:t>
            </a:r>
          </a:p>
          <a:p>
            <a:endParaRPr lang="en-US" baseline="0" dirty="0" smtClean="0"/>
          </a:p>
          <a:p>
            <a:r>
              <a:rPr lang="en-US" baseline="0" dirty="0" smtClean="0"/>
              <a:t>Also, three different compilers were each evaluated with on three different benchmarks to give some insight into how often certain patterns cause failure any why this happens on some compilers but not others.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a:t>
            </a:fld>
            <a:endParaRPr lang="en-US"/>
          </a:p>
        </p:txBody>
      </p:sp>
    </p:spTree>
    <p:extLst>
      <p:ext uri="{BB962C8B-B14F-4D97-AF65-F5344CB8AC3E}">
        <p14:creationId xmlns:p14="http://schemas.microsoft.com/office/powerpoint/2010/main" val="304008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loop interchange can be applied when traversing a matrix with non-unit strides as a way to improve data locality and cache performance.  However, we need to be careful about loop carried dependencies.  More on this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10</a:t>
            </a:fld>
            <a:endParaRPr lang="en-US"/>
          </a:p>
        </p:txBody>
      </p:sp>
    </p:spTree>
    <p:extLst>
      <p:ext uri="{BB962C8B-B14F-4D97-AF65-F5344CB8AC3E}">
        <p14:creationId xmlns:p14="http://schemas.microsoft.com/office/powerpoint/2010/main" val="1711644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alignment</a:t>
            </a:r>
            <a:r>
              <a:rPr lang="en-US" baseline="0" dirty="0" smtClean="0"/>
              <a:t> is another common problem with vectorizing compilers.  A little background.  As programmers, we generally think of memory locations as a number of blocks without much partitioning, but of course depending on the architecture groups of data will be blocked in different sizes.  </a:t>
            </a:r>
          </a:p>
          <a:p>
            <a:endParaRPr lang="en-US" baseline="0" dirty="0" smtClean="0"/>
          </a:p>
          <a:p>
            <a:r>
              <a:rPr lang="en-US" baseline="0" dirty="0" smtClean="0"/>
              <a:t>Generally, higher latencies will be incurred on to accesses unaligned memory locations.  This is due to an increased number of load instructions.  This is not always the case, however, a new intel processor (Nehalem) supports unaligned load/store </a:t>
            </a:r>
            <a:r>
              <a:rPr lang="en-US" baseline="0" dirty="0" err="1" smtClean="0"/>
              <a:t>inctructions</a:t>
            </a:r>
            <a:r>
              <a:rPr lang="en-US" baseline="0" dirty="0" smtClean="0"/>
              <a:t> that execute nearly as fast as aligned ones.  </a:t>
            </a:r>
          </a:p>
          <a:p>
            <a:endParaRPr lang="en-US" baseline="0" dirty="0" smtClean="0"/>
          </a:p>
          <a:p>
            <a:r>
              <a:rPr lang="en-US" baseline="0" dirty="0" smtClean="0"/>
              <a:t>BEFORE ANIMATION</a:t>
            </a:r>
          </a:p>
          <a:p>
            <a:r>
              <a:rPr lang="en-US" baseline="0" dirty="0" smtClean="0"/>
              <a:t>If each block is a byte of data and we want to access the middle four bytes, with a 32 bit architecture we would only need one load operation to access the value.  </a:t>
            </a:r>
          </a:p>
          <a:p>
            <a:r>
              <a:rPr lang="en-US" baseline="0" dirty="0" smtClean="0"/>
              <a:t>SHOW ANIMATION	</a:t>
            </a:r>
          </a:p>
          <a:p>
            <a:r>
              <a:rPr lang="en-US" baseline="0" dirty="0" smtClean="0"/>
              <a:t>However, if we want bytes 2 through 5 we need to perform 2 load operations and then some shuffle operations will be performed to combine them.  </a:t>
            </a:r>
          </a:p>
          <a:p>
            <a:endParaRPr lang="en-US" baseline="0" dirty="0" smtClean="0"/>
          </a:p>
        </p:txBody>
      </p:sp>
      <p:sp>
        <p:nvSpPr>
          <p:cNvPr id="4" name="Slide Number Placeholder 3"/>
          <p:cNvSpPr>
            <a:spLocks noGrp="1"/>
          </p:cNvSpPr>
          <p:nvPr>
            <p:ph type="sldNum" sz="quarter" idx="10"/>
          </p:nvPr>
        </p:nvSpPr>
        <p:spPr/>
        <p:txBody>
          <a:bodyPr/>
          <a:lstStyle/>
          <a:p>
            <a:fld id="{448BB0E7-4CB9-164D-A6A0-1C400A6256A8}" type="slidenum">
              <a:rPr lang="en-US" smtClean="0"/>
              <a:t>11</a:t>
            </a:fld>
            <a:endParaRPr lang="en-US"/>
          </a:p>
        </p:txBody>
      </p:sp>
    </p:spTree>
    <p:extLst>
      <p:ext uri="{BB962C8B-B14F-4D97-AF65-F5344CB8AC3E}">
        <p14:creationId xmlns:p14="http://schemas.microsoft.com/office/powerpoint/2010/main" val="88201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common solutions to alignment problems.</a:t>
            </a:r>
            <a:r>
              <a:rPr lang="en-US" baseline="0" dirty="0" smtClean="0"/>
              <a:t>  </a:t>
            </a:r>
          </a:p>
          <a:p>
            <a:endParaRPr lang="en-US" baseline="0" dirty="0" smtClean="0"/>
          </a:p>
          <a:p>
            <a:r>
              <a:rPr lang="en-US" baseline="0" dirty="0" smtClean="0"/>
              <a:t>The first is padding.  We use padding to allocate a larger chunk of memory than needed and this extra space is used to guarantee data alignment.  Compilers don’t automatically apply this transformations so this is something that a programmer needs to manually apply.  The downside to this strategy is that it doesn't not optimize memory allocation at all, so in cased where many arrays with many elements are being allocated this might cause problems.  </a:t>
            </a:r>
          </a:p>
          <a:p>
            <a:endParaRPr lang="en-US" baseline="0" dirty="0" smtClean="0"/>
          </a:p>
          <a:p>
            <a:r>
              <a:rPr lang="en-US" baseline="0" dirty="0" smtClean="0"/>
              <a:t>SHOW EXAMPLE</a:t>
            </a:r>
          </a:p>
          <a:p>
            <a:endParaRPr lang="en-US" baseline="0" dirty="0" smtClean="0"/>
          </a:p>
          <a:p>
            <a:r>
              <a:rPr lang="en-US" baseline="0" dirty="0" smtClean="0"/>
              <a:t>In the picture, the green blocks represent actual data and the red ones represent padded bits to ensure alignment.  </a:t>
            </a:r>
          </a:p>
          <a:p>
            <a:endParaRPr lang="en-US" baseline="0" dirty="0" smtClean="0"/>
          </a:p>
          <a:p>
            <a:r>
              <a:rPr lang="en-US" baseline="0" dirty="0" smtClean="0"/>
              <a:t>The second strategy is loop peeling.  This is the practice of removing the first and/or last iterations from a loop to force alignment.  </a:t>
            </a:r>
          </a:p>
          <a:p>
            <a:endParaRPr lang="en-US" baseline="0" dirty="0" smtClean="0"/>
          </a:p>
          <a:p>
            <a:r>
              <a:rPr lang="en-US" baseline="0" dirty="0" smtClean="0"/>
              <a:t>MAYBE show image on previous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48BB0E7-4CB9-164D-A6A0-1C400A6256A8}" type="slidenum">
              <a:rPr lang="en-US" smtClean="0"/>
              <a:t>12</a:t>
            </a:fld>
            <a:endParaRPr lang="en-US"/>
          </a:p>
        </p:txBody>
      </p:sp>
    </p:spTree>
    <p:extLst>
      <p:ext uri="{BB962C8B-B14F-4D97-AF65-F5344CB8AC3E}">
        <p14:creationId xmlns:p14="http://schemas.microsoft.com/office/powerpoint/2010/main" val="51746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used to loop carried dependencies</a:t>
            </a:r>
            <a:r>
              <a:rPr lang="en-US" baseline="0" dirty="0" smtClean="0"/>
              <a:t> at this point, which can often be a problem for vectorization to take place.  In the example on the screen, there is an acyclic backwards dependence because there’s a load from b[i-1] and a store to b[i].  Some compilers are able to vectorize it by switching the order of the two statements, but some don’t recognize this.  Since it is a backwards dependency, it’s clear the order has no effect on the scalar counterpart.  However, in order to vectorize it the store to b[i] needs to be performed first because so that on the next iteration the correct value will be stores in b[i-1].  </a:t>
            </a:r>
          </a:p>
          <a:p>
            <a:r>
              <a:rPr lang="en-US" baseline="0" dirty="0" smtClean="0"/>
              <a:t>This is something the programmer should be aware of when writing code.  </a:t>
            </a:r>
          </a:p>
          <a:p>
            <a:endParaRPr lang="en-US" baseline="0" dirty="0" smtClean="0"/>
          </a:p>
          <a:p>
            <a:r>
              <a:rPr lang="en-US" baseline="0" dirty="0" smtClean="0"/>
              <a:t>Substitutions can also be useful when dealing with dependencies in loops.  Two main types discussed in this paper are algorithm and reduction substitution although technically reduction sub is a type of algorithm sub.  </a:t>
            </a:r>
          </a:p>
          <a:p>
            <a:endParaRPr lang="en-US" baseline="0" dirty="0" smtClean="0"/>
          </a:p>
          <a:p>
            <a:r>
              <a:rPr lang="en-US" baseline="0" dirty="0" smtClean="0"/>
              <a:t>The second code example on the screen is know as the prefix sum algorithm.  It’s a quite common algorithm in kernel code but none of the compilers evaluated in the paper vectorize it automatically.  Instead the authors suggest implementing a manually vectorized version of such algorithms.  </a:t>
            </a:r>
          </a:p>
          <a:p>
            <a:endParaRPr lang="en-US" baseline="0" dirty="0" smtClean="0"/>
          </a:p>
          <a:p>
            <a:r>
              <a:rPr lang="en-US" baseline="0" dirty="0" smtClean="0"/>
              <a:t>Common examples of reductions are functions like SUM or MAX/MIN.  </a:t>
            </a:r>
          </a:p>
        </p:txBody>
      </p:sp>
      <p:sp>
        <p:nvSpPr>
          <p:cNvPr id="4" name="Slide Number Placeholder 3"/>
          <p:cNvSpPr>
            <a:spLocks noGrp="1"/>
          </p:cNvSpPr>
          <p:nvPr>
            <p:ph type="sldNum" sz="quarter" idx="10"/>
          </p:nvPr>
        </p:nvSpPr>
        <p:spPr/>
        <p:txBody>
          <a:bodyPr/>
          <a:lstStyle/>
          <a:p>
            <a:fld id="{448BB0E7-4CB9-164D-A6A0-1C400A6256A8}" type="slidenum">
              <a:rPr lang="en-US" smtClean="0"/>
              <a:t>13</a:t>
            </a:fld>
            <a:endParaRPr lang="en-US"/>
          </a:p>
        </p:txBody>
      </p:sp>
    </p:spTree>
    <p:extLst>
      <p:ext uri="{BB962C8B-B14F-4D97-AF65-F5344CB8AC3E}">
        <p14:creationId xmlns:p14="http://schemas.microsoft.com/office/powerpoint/2010/main" val="167311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other strategies for</a:t>
            </a:r>
            <a:r>
              <a:rPr lang="en-US" baseline="0" dirty="0" smtClean="0"/>
              <a:t> handling data dependencies include loop peeling, which we already discussed.  Occasionally loops will only contain dependencies on the first or last iterations so by peeling off these iterations we can vectorize the code.  </a:t>
            </a:r>
          </a:p>
          <a:p>
            <a:endParaRPr lang="en-US" baseline="0" dirty="0" smtClean="0"/>
          </a:p>
          <a:p>
            <a:r>
              <a:rPr lang="en-US" baseline="0" dirty="0" smtClean="0"/>
              <a:t>Symbolic resolution is another transformation that helps with dependencies.  Compilers don’t automatically generate multiple versions of a loop for cases where a data dependence exists.  For example, in the code above, the compiler can easily vectorize this if the value of k is positive, but when k is negative this either requires a more complicated transformation or vectorization is not possible.  A runtime check should be added to run vectorized code for the positive values of k and scalar code for negative values.  </a:t>
            </a:r>
          </a:p>
          <a:p>
            <a:endParaRPr lang="en-US" baseline="0" dirty="0" smtClean="0"/>
          </a:p>
          <a:p>
            <a:r>
              <a:rPr lang="en-US" baseline="0" dirty="0" smtClean="0"/>
              <a:t>An induction pointer refers to a pointer that is incremented by 1 or at least a constant value on each iteration.  This amount is known at compile time.  Compilers don</a:t>
            </a:r>
            <a:r>
              <a:rPr lang="uk-UA" baseline="0" dirty="0" smtClean="0"/>
              <a:t>’</a:t>
            </a:r>
            <a:r>
              <a:rPr lang="en-US" baseline="0" dirty="0" smtClean="0"/>
              <a:t>t always recognize induction pointers as array accesses so programmers should change them manually to their array counterpart.  </a:t>
            </a:r>
          </a:p>
          <a:p>
            <a:endParaRPr lang="en-US" baseline="0" dirty="0" smtClean="0"/>
          </a:p>
          <a:p>
            <a:r>
              <a:rPr lang="en-US" baseline="0" dirty="0" smtClean="0"/>
              <a:t>Finally, wrap around variable detection.  An example of a wrap around variable is a signed twos complement </a:t>
            </a:r>
            <a:r>
              <a:rPr lang="en-US" baseline="0" dirty="0" err="1" smtClean="0"/>
              <a:t>int</a:t>
            </a:r>
            <a:r>
              <a:rPr lang="en-US" baseline="0" dirty="0" smtClean="0"/>
              <a:t> that switches from positive to negative as you reach its capacity.  Compilers should express these </a:t>
            </a:r>
            <a:r>
              <a:rPr lang="en-US" baseline="0" dirty="0" err="1" smtClean="0"/>
              <a:t>vars</a:t>
            </a:r>
            <a:r>
              <a:rPr lang="en-US" baseline="0" dirty="0" smtClean="0"/>
              <a:t> in terms of the loop induction </a:t>
            </a:r>
            <a:r>
              <a:rPr lang="en-US" baseline="0" dirty="0" err="1" smtClean="0"/>
              <a:t>var</a:t>
            </a:r>
            <a:r>
              <a:rPr lang="en-US" baseline="0" dirty="0" smtClean="0"/>
              <a:t> to enable vectorization.  Sometimes this may require peeling of boundary iterations.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14</a:t>
            </a:fld>
            <a:endParaRPr lang="en-US"/>
          </a:p>
        </p:txBody>
      </p:sp>
    </p:spTree>
    <p:extLst>
      <p:ext uri="{BB962C8B-B14F-4D97-AF65-F5344CB8AC3E}">
        <p14:creationId xmlns:p14="http://schemas.microsoft.com/office/powerpoint/2010/main" val="171223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distribution (of loop</a:t>
            </a:r>
            <a:r>
              <a:rPr lang="en-US" baseline="0" dirty="0" smtClean="0"/>
              <a:t> fission</a:t>
            </a:r>
            <a:r>
              <a:rPr lang="en-US" dirty="0" smtClean="0"/>
              <a:t>) is</a:t>
            </a:r>
            <a:r>
              <a:rPr lang="en-US" baseline="0" dirty="0" smtClean="0"/>
              <a:t> the act of distributing a loop over the statements inside the body.  Distribution is commonly used when one or more of the statements in the loop can be vectorized but another cannot be.  It’s possible for this to have negative effects on performance if it decreases cache or register locality.  </a:t>
            </a:r>
          </a:p>
          <a:p>
            <a:endParaRPr lang="en-US" baseline="0" dirty="0" smtClean="0"/>
          </a:p>
          <a:p>
            <a:r>
              <a:rPr lang="en-US" baseline="0" dirty="0" smtClean="0"/>
              <a:t>SHOW example</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15</a:t>
            </a:fld>
            <a:endParaRPr lang="en-US"/>
          </a:p>
        </p:txBody>
      </p:sp>
    </p:spTree>
    <p:extLst>
      <p:ext uri="{BB962C8B-B14F-4D97-AF65-F5344CB8AC3E}">
        <p14:creationId xmlns:p14="http://schemas.microsoft.com/office/powerpoint/2010/main" val="1768233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interchange,</a:t>
            </a:r>
            <a:r>
              <a:rPr lang="en-US" baseline="0" dirty="0" smtClean="0"/>
              <a:t> as mentions before, if the act of switching the order of nested loops.  This type of transformation can enable vectorization when data dependencies are carried out across iterations of the inner loop, but not the outer.  However, care needs to be taken to ensure that the interchange is valid.  Generally this means no backwards dependencies.  Also, the programmer should be careful not to introduce any non-unit stride accesses.  </a:t>
            </a:r>
          </a:p>
          <a:p>
            <a:endParaRPr lang="en-US" baseline="0" dirty="0" smtClean="0"/>
          </a:p>
          <a:p>
            <a:r>
              <a:rPr lang="en-US" baseline="0" dirty="0" smtClean="0"/>
              <a:t>Loop interchange is usually performed when working with multidimensional array so that elements are accesses in the order in which they are present in memory, thereby improving locality of reference.  Basically the effectiveness of the loop interchange depend on the type of cache model employed by the underlying hardware.  </a:t>
            </a:r>
          </a:p>
          <a:p>
            <a:endParaRPr lang="en-US" baseline="0" dirty="0" smtClean="0"/>
          </a:p>
          <a:p>
            <a:r>
              <a:rPr lang="en-US" baseline="0" dirty="0" smtClean="0"/>
              <a:t>SHOW EXAMPLE</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16</a:t>
            </a:fld>
            <a:endParaRPr lang="en-US"/>
          </a:p>
        </p:txBody>
      </p:sp>
    </p:spTree>
    <p:extLst>
      <p:ext uri="{BB962C8B-B14F-4D97-AF65-F5344CB8AC3E}">
        <p14:creationId xmlns:p14="http://schemas.microsoft.com/office/powerpoint/2010/main" val="146756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conversion lets us write branch instructions in one line, for easy vectorization.  This technique lets us replace control dependencies with data dependencies.  This is incredibly useful, but there are some things to be aware of.  Some languages will actually run the code in both branch bodies, regardless of the outcome of the branch.  This is definitely something to be aware of when programming code for vectorization.  </a:t>
            </a:r>
          </a:p>
          <a:p>
            <a:endParaRPr lang="en-US" baseline="0" dirty="0" smtClean="0"/>
          </a:p>
          <a:p>
            <a:r>
              <a:rPr lang="en-US" baseline="0" dirty="0" smtClean="0"/>
              <a:t>Because of this behavior, any function calls will be executed and expensive calculations may be performed unnecessarily.  </a:t>
            </a:r>
          </a:p>
          <a:p>
            <a:endParaRPr lang="en-US" baseline="0" dirty="0" smtClean="0"/>
          </a:p>
          <a:p>
            <a:r>
              <a:rPr lang="en-US" baseline="0" dirty="0" smtClean="0"/>
              <a:t>This means that profitability analysis should be performed to determine whether it’s more efficient to just leave it in scalar form.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17</a:t>
            </a:fld>
            <a:endParaRPr lang="en-US"/>
          </a:p>
        </p:txBody>
      </p:sp>
    </p:spTree>
    <p:extLst>
      <p:ext uri="{BB962C8B-B14F-4D97-AF65-F5344CB8AC3E}">
        <p14:creationId xmlns:p14="http://schemas.microsoft.com/office/powerpoint/2010/main" val="214578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EXAMPLE</a:t>
            </a:r>
          </a:p>
          <a:p>
            <a:endParaRPr lang="en-US" dirty="0" smtClean="0"/>
          </a:p>
          <a:p>
            <a:r>
              <a:rPr lang="en-US" dirty="0" smtClean="0"/>
              <a:t>fast()</a:t>
            </a:r>
            <a:r>
              <a:rPr lang="en-US" baseline="0" dirty="0" smtClean="0"/>
              <a:t> is a fast function and slow() is a slow function.  </a:t>
            </a:r>
            <a:endParaRPr lang="en-US" dirty="0" smtClean="0"/>
          </a:p>
          <a:p>
            <a:endParaRPr lang="en-US" dirty="0" smtClean="0"/>
          </a:p>
          <a:p>
            <a:r>
              <a:rPr lang="en-US" dirty="0" smtClean="0"/>
              <a:t>First code block is scalar</a:t>
            </a:r>
            <a:r>
              <a:rPr lang="en-US" baseline="0" dirty="0" smtClean="0"/>
              <a:t> and no branch.  However, most of the values of C[i] end up being 0, so the branch condition is added.  The second example cannot be vectorized due to this branch, but by employing if conversion both statements will be executed, which will slow down the code.  This is the first of three options.  The second option would be to vectorize the only the second statement, and not take any branches into account.  Thirdly, we could run the fast() function over the entire array in a vectorized fashion no matter the condition.  Then we go back through and update the values where C[i] is not zero is a sequential, scalar manner.  </a:t>
            </a:r>
          </a:p>
          <a:p>
            <a:endParaRPr lang="en-US" baseline="0" dirty="0" smtClean="0"/>
          </a:p>
          <a:p>
            <a:r>
              <a:rPr lang="en-US" baseline="0" dirty="0" smtClean="0"/>
              <a:t>In the end, analysis should be performed to determine which of these provides the greatest performance speedup.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18</a:t>
            </a:fld>
            <a:endParaRPr lang="en-US"/>
          </a:p>
        </p:txBody>
      </p:sp>
    </p:spTree>
    <p:extLst>
      <p:ext uri="{BB962C8B-B14F-4D97-AF65-F5344CB8AC3E}">
        <p14:creationId xmlns:p14="http://schemas.microsoft.com/office/powerpoint/2010/main" val="548911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a:t>
            </a:r>
            <a:r>
              <a:rPr lang="en-US" baseline="0" dirty="0" smtClean="0"/>
              <a:t> category of transformations are to ensure the generation of efficient vector code.  These either increase the amount of parallelism or decrease the amount of overhead.  </a:t>
            </a:r>
          </a:p>
          <a:p>
            <a:endParaRPr lang="en-US" baseline="0" dirty="0" smtClean="0"/>
          </a:p>
          <a:p>
            <a:r>
              <a:rPr lang="en-US" baseline="0" dirty="0" smtClean="0"/>
              <a:t>The first is known as data permutation.  This is used when the vector operation on two registers is such that corresponding elements are unaligned.  Permutations can help fix this, however, they can be expensive so it is important to minimize the number of them.  </a:t>
            </a:r>
          </a:p>
          <a:p>
            <a:endParaRPr lang="en-US" baseline="0" dirty="0" smtClean="0"/>
          </a:p>
          <a:p>
            <a:r>
              <a:rPr lang="en-US" baseline="0" dirty="0" smtClean="0"/>
              <a:t>SHOW EXAMPLES – compiler can easily vectorize each of these, but the first requires more permutations.  The second is optimized to have the least amount possible.  </a:t>
            </a:r>
          </a:p>
          <a:p>
            <a:endParaRPr lang="en-US" baseline="0" dirty="0" smtClean="0"/>
          </a:p>
          <a:p>
            <a:r>
              <a:rPr lang="en-US" baseline="0" dirty="0" smtClean="0"/>
              <a:t>Data Type promotion is casting a value to a larger data type, using larger than needed.  SHOW EXAMPLE </a:t>
            </a:r>
          </a:p>
          <a:p>
            <a:endParaRPr lang="en-US" baseline="0" dirty="0" smtClean="0"/>
          </a:p>
          <a:p>
            <a:r>
              <a:rPr lang="en-US" baseline="0" dirty="0" smtClean="0"/>
              <a:t>Since chars in C are defined numerically, the max value for a char is 127.  Therefore a 16 bit short can be used instead of an 32 bit int.  </a:t>
            </a:r>
          </a:p>
          <a:p>
            <a:endParaRPr lang="en-US" baseline="0" dirty="0" smtClean="0"/>
          </a:p>
          <a:p>
            <a:r>
              <a:rPr lang="en-US" baseline="0" dirty="0" smtClean="0"/>
              <a:t>Generally the smaller data type you use, the more of them you can fit into a vector register thus increasing parallelism.  </a:t>
            </a:r>
          </a:p>
          <a:p>
            <a:r>
              <a:rPr lang="en-US" dirty="0" smtClean="0"/>
              <a:t>On the other hand, not all vector</a:t>
            </a:r>
            <a:r>
              <a:rPr lang="en-US" baseline="0" dirty="0" smtClean="0"/>
              <a:t> processors are able to vectorize all data types.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19</a:t>
            </a:fld>
            <a:endParaRPr lang="en-US"/>
          </a:p>
        </p:txBody>
      </p:sp>
    </p:spTree>
    <p:extLst>
      <p:ext uri="{BB962C8B-B14F-4D97-AF65-F5344CB8AC3E}">
        <p14:creationId xmlns:p14="http://schemas.microsoft.com/office/powerpoint/2010/main" val="114037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Vectorization</a:t>
            </a:r>
            <a:r>
              <a:rPr lang="en-US" baseline="0" dirty="0" smtClean="0"/>
              <a:t> can often improve performance in single threaded code where the same operation is applied across many iterations of a loop.  Generally, vectorization targets high end vector processors or microprocessor extensions.  In the 80s and 90s vector processors were the main components of supercomputers at the time.  Later on in the 90s more general purpose microprocessors were introduced by intel’s MMX and IBM’s </a:t>
            </a:r>
            <a:r>
              <a:rPr lang="en-US" baseline="0" dirty="0" err="1" smtClean="0"/>
              <a:t>AltiVec</a:t>
            </a:r>
            <a:r>
              <a:rPr lang="en-US" baseline="0" dirty="0" smtClean="0"/>
              <a:t>, which generally supported multimedia processing.  Today, vector devices can be found in video game consoles and graphics cards as well as for scientific computations.  </a:t>
            </a:r>
          </a:p>
          <a:p>
            <a:endParaRPr lang="en-US" baseline="0" dirty="0" smtClean="0"/>
          </a:p>
          <a:p>
            <a:r>
              <a:rPr lang="en-US" baseline="0" dirty="0" smtClean="0"/>
              <a:t>Of course the maximum speedup of a vector process is defined by the width of the vector registers and units.  Therefore, speedups change depending on the data type used.  </a:t>
            </a:r>
          </a:p>
          <a:p>
            <a:endParaRPr lang="en-US" baseline="0" dirty="0" smtClean="0"/>
          </a:p>
          <a:p>
            <a:r>
              <a:rPr lang="en-US" dirty="0" smtClean="0"/>
              <a:t>The</a:t>
            </a:r>
            <a:r>
              <a:rPr lang="en-US" baseline="0" dirty="0" smtClean="0"/>
              <a:t> paper lists three ways that vector units can be used.  </a:t>
            </a:r>
          </a:p>
          <a:p>
            <a:pPr marL="228600" indent="-228600">
              <a:buAutoNum type="arabicPeriod"/>
            </a:pPr>
            <a:r>
              <a:rPr lang="en-US" baseline="0" dirty="0" smtClean="0"/>
              <a:t>Program in assembly code and manually place values in vector registers.  </a:t>
            </a:r>
          </a:p>
          <a:p>
            <a:pPr marL="228600" indent="-228600">
              <a:buAutoNum type="arabicPeriod"/>
            </a:pPr>
            <a:r>
              <a:rPr lang="en-US" baseline="0" dirty="0" smtClean="0"/>
              <a:t>Using </a:t>
            </a:r>
            <a:r>
              <a:rPr lang="en-US" baseline="0" dirty="0" err="1" smtClean="0"/>
              <a:t>intrinsics</a:t>
            </a:r>
            <a:r>
              <a:rPr lang="en-US" baseline="0" dirty="0" smtClean="0"/>
              <a:t> in higher level languages (SSE).  </a:t>
            </a:r>
          </a:p>
          <a:p>
            <a:pPr marL="228600" indent="-228600">
              <a:buAutoNum type="arabicPeriod"/>
            </a:pPr>
            <a:r>
              <a:rPr lang="en-US" baseline="0" dirty="0" smtClean="0"/>
              <a:t>Use a vectorizing compiler to automatically translate code into vectorized form.  </a:t>
            </a:r>
          </a:p>
          <a:p>
            <a:pPr marL="228600" indent="-228600">
              <a:buAutoNum type="arabicPeriod"/>
            </a:pPr>
            <a:endParaRPr lang="en-US" baseline="0" dirty="0" smtClean="0"/>
          </a:p>
          <a:p>
            <a:pPr marL="0" indent="0">
              <a:buNone/>
            </a:pPr>
            <a:r>
              <a:rPr lang="en-US" baseline="0" dirty="0" smtClean="0"/>
              <a:t>1 and 2 give the programmer complete control over low level details, but this creates code that is less portable and less readable.  A nicer option is to leave it to the compiler to do the work for us.  The purpose of this paper is to examine a number of different practiced that can be employed so that compilers can vectorize operations automatically.  </a:t>
            </a:r>
          </a:p>
        </p:txBody>
      </p:sp>
      <p:sp>
        <p:nvSpPr>
          <p:cNvPr id="4" name="Slide Number Placeholder 3"/>
          <p:cNvSpPr>
            <a:spLocks noGrp="1"/>
          </p:cNvSpPr>
          <p:nvPr>
            <p:ph type="sldNum" sz="quarter" idx="10"/>
          </p:nvPr>
        </p:nvSpPr>
        <p:spPr/>
        <p:txBody>
          <a:bodyPr/>
          <a:lstStyle/>
          <a:p>
            <a:fld id="{448BB0E7-4CB9-164D-A6A0-1C400A6256A8}" type="slidenum">
              <a:rPr lang="en-US" smtClean="0"/>
              <a:t>2</a:t>
            </a:fld>
            <a:endParaRPr lang="en-US"/>
          </a:p>
        </p:txBody>
      </p:sp>
    </p:spTree>
    <p:extLst>
      <p:ext uri="{BB962C8B-B14F-4D97-AF65-F5344CB8AC3E}">
        <p14:creationId xmlns:p14="http://schemas.microsoft.com/office/powerpoint/2010/main" val="157140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 few more miscellaneous transformations.  </a:t>
            </a:r>
          </a:p>
          <a:p>
            <a:endParaRPr lang="en-US" baseline="0" dirty="0" smtClean="0"/>
          </a:p>
          <a:p>
            <a:r>
              <a:rPr lang="en-US" baseline="0" dirty="0" smtClean="0"/>
              <a:t>Loop invariant recognition deals with the compiler recognizing which statements need to be in a loop not not.  If a statement doesn’t need to be in a loop it should be moved above it.  </a:t>
            </a:r>
          </a:p>
          <a:p>
            <a:endParaRPr lang="en-US" baseline="0" dirty="0" smtClean="0"/>
          </a:p>
          <a:p>
            <a:r>
              <a:rPr lang="en-US" baseline="0" dirty="0" smtClean="0"/>
              <a:t>Loop rerolling is the opposite of loop unrolling.  In some cases rerolling loops can enable vectorization.  Unless a compiler is able to vectorize basic blocks, unrolled loops can lead to inefficient vectorization.  </a:t>
            </a:r>
          </a:p>
          <a:p>
            <a:endParaRPr lang="en-US" baseline="0" dirty="0" smtClean="0"/>
          </a:p>
          <a:p>
            <a:r>
              <a:rPr lang="en-US" baseline="0" dirty="0" smtClean="0"/>
              <a:t>Finally, it’s worth pointing out that while loops are a bit trickier to vectorize than for loops.  This is because the looping condition is not necessarily known at compile time.  Breaks and continues can also be problematic for vectorization.  The authors suggest manually checking the conditional expression for consecutive </a:t>
            </a:r>
            <a:r>
              <a:rPr lang="en-US" baseline="0" dirty="0" err="1" smtClean="0"/>
              <a:t>interations</a:t>
            </a:r>
            <a:r>
              <a:rPr lang="en-US" baseline="0" dirty="0" smtClean="0"/>
              <a:t> in a vector manner.  If true, vectorization can continue, if false, the scalar code should run.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20</a:t>
            </a:fld>
            <a:endParaRPr lang="en-US"/>
          </a:p>
        </p:txBody>
      </p:sp>
    </p:spTree>
    <p:extLst>
      <p:ext uri="{BB962C8B-B14F-4D97-AF65-F5344CB8AC3E}">
        <p14:creationId xmlns:p14="http://schemas.microsoft.com/office/powerpoint/2010/main" val="59790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mentioned this before but</a:t>
            </a:r>
            <a:r>
              <a:rPr lang="en-US" baseline="0" dirty="0" smtClean="0"/>
              <a:t> it’s important for compilers to use cost models to determine whether a transformation is profitable.  To arrive at this decision, certain information is needed like the size and type of the input data, the number of loop iterations that will be performed any how much overhead exists, if any, with any modified code.  </a:t>
            </a:r>
          </a:p>
          <a:p>
            <a:endParaRPr lang="en-US" baseline="0" dirty="0" smtClean="0"/>
          </a:p>
          <a:p>
            <a:r>
              <a:rPr lang="en-US" baseline="0" dirty="0" smtClean="0"/>
              <a:t>It’s also possible for the compiler to use profiling to make predictions about branch instruction.  </a:t>
            </a:r>
          </a:p>
          <a:p>
            <a:endParaRPr lang="en-US" baseline="0" dirty="0" smtClean="0"/>
          </a:p>
          <a:p>
            <a:r>
              <a:rPr lang="en-US" baseline="0" dirty="0" smtClean="0"/>
              <a:t>A number of the transformations we evaluated should incorporate some degree of profitability analysis to determine whether vector or scalar code should be run, or some sort of transformation.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21</a:t>
            </a:fld>
            <a:endParaRPr lang="en-US"/>
          </a:p>
        </p:txBody>
      </p:sp>
    </p:spTree>
    <p:extLst>
      <p:ext uri="{BB962C8B-B14F-4D97-AF65-F5344CB8AC3E}">
        <p14:creationId xmlns:p14="http://schemas.microsoft.com/office/powerpoint/2010/main" val="279851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22</a:t>
            </a:fld>
            <a:endParaRPr lang="en-US"/>
          </a:p>
        </p:txBody>
      </p:sp>
    </p:spTree>
    <p:extLst>
      <p:ext uri="{BB962C8B-B14F-4D97-AF65-F5344CB8AC3E}">
        <p14:creationId xmlns:p14="http://schemas.microsoft.com/office/powerpoint/2010/main" val="1267236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TSCV benchmark </a:t>
            </a:r>
            <a:r>
              <a:rPr lang="en-US" baseline="0" dirty="0" smtClean="0"/>
              <a:t>contains 135 loops, developed 20 years ago to assess vectorization capabilities of compilers.  Originally written in </a:t>
            </a:r>
            <a:r>
              <a:rPr lang="en-US" baseline="0" dirty="0" err="1" smtClean="0"/>
              <a:t>fortran</a:t>
            </a:r>
            <a:r>
              <a:rPr lang="en-US" baseline="0" dirty="0" smtClean="0"/>
              <a:t> but was converted to C for this paper.  23 new loops were also added to asses newer developments</a:t>
            </a:r>
          </a:p>
          <a:p>
            <a:endParaRPr lang="en-US" baseline="0" dirty="0" smtClean="0"/>
          </a:p>
          <a:p>
            <a:r>
              <a:rPr lang="en-US" baseline="0" dirty="0" smtClean="0"/>
              <a:t>PACT develops code to meet performance milestones of several blue waters applications.  Blue Waters is a very powerful supercomputer housed by the university of Illinois.  </a:t>
            </a:r>
          </a:p>
          <a:p>
            <a:endParaRPr lang="en-US" baseline="0" dirty="0" smtClean="0"/>
          </a:p>
          <a:p>
            <a:r>
              <a:rPr lang="en-US" dirty="0" smtClean="0"/>
              <a:t>Media</a:t>
            </a:r>
            <a:r>
              <a:rPr lang="en-US" baseline="0" dirty="0" smtClean="0"/>
              <a:t> bench is a benchmark representing multimedia applications.  This benchmark encodes/decodes video and image files, specifically MPEGs and JPEGs. </a:t>
            </a:r>
          </a:p>
          <a:p>
            <a:endParaRPr lang="en-US" baseline="0" dirty="0" smtClean="0"/>
          </a:p>
          <a:p>
            <a:r>
              <a:rPr lang="en-US" baseline="0" dirty="0" smtClean="0"/>
              <a:t>Two target platforms were used, IMB and intel.  To get a baseline of the platforms tests were run on a simple code segment on a large array.  You can see the speedup increases as the size of the data type decreases.  </a:t>
            </a:r>
          </a:p>
          <a:p>
            <a:endParaRPr lang="en-US" baseline="0" dirty="0" smtClean="0"/>
          </a:p>
          <a:p>
            <a:r>
              <a:rPr lang="en-US" baseline="0" dirty="0" smtClean="0"/>
              <a:t>There compilers were evaluated.  </a:t>
            </a:r>
          </a:p>
          <a:p>
            <a:r>
              <a:rPr lang="en-US" baseline="0" dirty="0" smtClean="0"/>
              <a:t>GNU C Compiler or GNU Compiler Collection</a:t>
            </a:r>
          </a:p>
          <a:p>
            <a:r>
              <a:rPr lang="en-US" baseline="0" dirty="0" smtClean="0"/>
              <a:t>ICC – intel’s compiler</a:t>
            </a:r>
          </a:p>
          <a:p>
            <a:r>
              <a:rPr lang="en-US" baseline="0" dirty="0" smtClean="0"/>
              <a:t>XLC – IBM’s compiler</a:t>
            </a:r>
          </a:p>
        </p:txBody>
      </p:sp>
      <p:sp>
        <p:nvSpPr>
          <p:cNvPr id="4" name="Slide Number Placeholder 3"/>
          <p:cNvSpPr>
            <a:spLocks noGrp="1"/>
          </p:cNvSpPr>
          <p:nvPr>
            <p:ph type="sldNum" sz="quarter" idx="10"/>
          </p:nvPr>
        </p:nvSpPr>
        <p:spPr/>
        <p:txBody>
          <a:bodyPr/>
          <a:lstStyle/>
          <a:p>
            <a:fld id="{448BB0E7-4CB9-164D-A6A0-1C400A6256A8}" type="slidenum">
              <a:rPr lang="en-US" smtClean="0"/>
              <a:t>23</a:t>
            </a:fld>
            <a:endParaRPr lang="en-US"/>
          </a:p>
        </p:txBody>
      </p:sp>
    </p:spTree>
    <p:extLst>
      <p:ext uri="{BB962C8B-B14F-4D97-AF65-F5344CB8AC3E}">
        <p14:creationId xmlns:p14="http://schemas.microsoft.com/office/powerpoint/2010/main" val="196448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different compiler</a:t>
            </a:r>
            <a:r>
              <a:rPr lang="en-US" baseline="0" dirty="0" smtClean="0"/>
              <a:t> vectorization capabilities were evaluated.  </a:t>
            </a:r>
          </a:p>
          <a:p>
            <a:endParaRPr lang="en-US" baseline="0" dirty="0" smtClean="0"/>
          </a:p>
          <a:p>
            <a:r>
              <a:rPr lang="en-US" baseline="0" dirty="0" smtClean="0"/>
              <a:t>EXPLAIN THE TERMINOLOGY</a:t>
            </a:r>
          </a:p>
          <a:p>
            <a:endParaRPr lang="en-US" baseline="0" dirty="0" smtClean="0"/>
          </a:p>
          <a:p>
            <a:r>
              <a:rPr lang="en-US" baseline="0" dirty="0" smtClean="0"/>
              <a:t>Classification of a loop as not </a:t>
            </a:r>
            <a:r>
              <a:rPr lang="en-US" baseline="0" dirty="0" err="1" smtClean="0"/>
              <a:t>vectorizable</a:t>
            </a:r>
            <a:r>
              <a:rPr lang="en-US" baseline="0" dirty="0" smtClean="0"/>
              <a:t> is done based on target platform, not so much the compiler.  </a:t>
            </a:r>
          </a:p>
          <a:p>
            <a:endParaRPr lang="en-US" baseline="0" dirty="0" smtClean="0"/>
          </a:p>
          <a:p>
            <a:r>
              <a:rPr lang="en-US" baseline="0" dirty="0" smtClean="0"/>
              <a:t>It should also be noted that none of the evaluated compilers used profiling to improve the vectorization efficiency, </a:t>
            </a:r>
            <a:r>
              <a:rPr lang="en-US" baseline="0" dirty="0" err="1" smtClean="0"/>
              <a:t>excecpt</a:t>
            </a:r>
            <a:r>
              <a:rPr lang="en-US" baseline="0" dirty="0" smtClean="0"/>
              <a:t> once when XLC used symbolic resolution transformation.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24</a:t>
            </a:fld>
            <a:endParaRPr lang="en-US"/>
          </a:p>
        </p:txBody>
      </p:sp>
    </p:spTree>
    <p:extLst>
      <p:ext uri="{BB962C8B-B14F-4D97-AF65-F5344CB8AC3E}">
        <p14:creationId xmlns:p14="http://schemas.microsoft.com/office/powerpoint/2010/main" val="1065851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displays the results</a:t>
            </a:r>
            <a:r>
              <a:rPr lang="en-US" baseline="0" dirty="0" smtClean="0"/>
              <a:t> for the test suite for vectorizing compilers (TSVC).  This shows loops that at auto-</a:t>
            </a:r>
            <a:r>
              <a:rPr lang="en-US" baseline="0" dirty="0" err="1" smtClean="0"/>
              <a:t>vectorized</a:t>
            </a:r>
            <a:r>
              <a:rPr lang="en-US" baseline="0" dirty="0" smtClean="0"/>
              <a:t> by different compilers (not perfectly </a:t>
            </a:r>
            <a:r>
              <a:rPr lang="en-US" baseline="0" dirty="0" err="1" smtClean="0"/>
              <a:t>autovectorized</a:t>
            </a:r>
            <a:r>
              <a:rPr lang="en-US" baseline="0" dirty="0" smtClean="0"/>
              <a:t>).  The results show that ICC was able to auto vectorize 90 loops, while XLC got 68 and GCC had 59.  </a:t>
            </a:r>
          </a:p>
          <a:p>
            <a:endParaRPr lang="en-US" baseline="0" dirty="0" smtClean="0"/>
          </a:p>
          <a:p>
            <a:r>
              <a:rPr lang="en-US" baseline="0" dirty="0" smtClean="0"/>
              <a:t>The shaded 2 and 3 denote the loops that were classified as non-</a:t>
            </a:r>
            <a:r>
              <a:rPr lang="en-US" baseline="0" dirty="0" err="1" smtClean="0"/>
              <a:t>vectorizable</a:t>
            </a:r>
            <a:r>
              <a:rPr lang="en-US" baseline="0" dirty="0" smtClean="0"/>
              <a:t> by the IBM platform but are auto vectorized on the intel platform.  </a:t>
            </a:r>
          </a:p>
          <a:p>
            <a:endParaRPr lang="en-US" baseline="0" dirty="0" smtClean="0"/>
          </a:p>
          <a:p>
            <a:r>
              <a:rPr lang="en-US" baseline="0" dirty="0" smtClean="0"/>
              <a:t>18 couldn’t be vectorized by either platform due to complex gather/scatter hardware support to efficiently vectorize them.  </a:t>
            </a:r>
          </a:p>
          <a:p>
            <a:endParaRPr lang="en-US" baseline="0" dirty="0" smtClean="0"/>
          </a:p>
          <a:p>
            <a:r>
              <a:rPr lang="en-US" baseline="0" dirty="0" smtClean="0"/>
              <a:t>A total of 20 were determined to be </a:t>
            </a:r>
            <a:r>
              <a:rPr lang="en-US" baseline="0" dirty="0" err="1" smtClean="0"/>
              <a:t>vectorizable</a:t>
            </a:r>
            <a:r>
              <a:rPr lang="en-US" baseline="0" dirty="0" smtClean="0"/>
              <a:t> by hand but none of the compiler did it automatically.</a:t>
            </a:r>
          </a:p>
          <a:p>
            <a:r>
              <a:rPr lang="en-US" baseline="0" dirty="0" smtClean="0"/>
              <a:t>  </a:t>
            </a:r>
          </a:p>
          <a:p>
            <a:r>
              <a:rPr lang="en-US" baseline="0" dirty="0" smtClean="0"/>
              <a:t>For example, ICC vectorizes 70.87% of loops in benchmark,</a:t>
            </a:r>
          </a:p>
          <a:p>
            <a:r>
              <a:rPr lang="en-US" baseline="0" dirty="0" smtClean="0"/>
              <a:t>XLC has 54.84% and </a:t>
            </a:r>
          </a:p>
          <a:p>
            <a:r>
              <a:rPr lang="en-US" baseline="0" dirty="0" smtClean="0"/>
              <a:t>GCC has 46.46%</a:t>
            </a:r>
          </a:p>
          <a:p>
            <a:endParaRPr lang="en-US" baseline="0" dirty="0" smtClean="0"/>
          </a:p>
        </p:txBody>
      </p:sp>
      <p:sp>
        <p:nvSpPr>
          <p:cNvPr id="4" name="Slide Number Placeholder 3"/>
          <p:cNvSpPr>
            <a:spLocks noGrp="1"/>
          </p:cNvSpPr>
          <p:nvPr>
            <p:ph type="sldNum" sz="quarter" idx="10"/>
          </p:nvPr>
        </p:nvSpPr>
        <p:spPr/>
        <p:txBody>
          <a:bodyPr/>
          <a:lstStyle/>
          <a:p>
            <a:fld id="{448BB0E7-4CB9-164D-A6A0-1C400A6256A8}" type="slidenum">
              <a:rPr lang="en-US" smtClean="0"/>
              <a:t>25</a:t>
            </a:fld>
            <a:endParaRPr lang="en-US"/>
          </a:p>
        </p:txBody>
      </p:sp>
    </p:spTree>
    <p:extLst>
      <p:ext uri="{BB962C8B-B14F-4D97-AF65-F5344CB8AC3E}">
        <p14:creationId xmlns:p14="http://schemas.microsoft.com/office/powerpoint/2010/main" val="743284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a:t>
            </a:r>
            <a:r>
              <a:rPr lang="en-US" baseline="0" dirty="0" smtClean="0"/>
              <a:t> the different types of </a:t>
            </a:r>
            <a:r>
              <a:rPr lang="en-US" baseline="0" dirty="0" err="1" smtClean="0"/>
              <a:t>tranformations</a:t>
            </a:r>
            <a:r>
              <a:rPr lang="en-US" baseline="0" dirty="0" smtClean="0"/>
              <a:t> that were used to perfectly auto vectorize loops in the benchmarks.  </a:t>
            </a:r>
          </a:p>
          <a:p>
            <a:endParaRPr lang="en-US" baseline="0" dirty="0" smtClean="0"/>
          </a:p>
          <a:p>
            <a:r>
              <a:rPr lang="en-US" baseline="0" dirty="0" smtClean="0"/>
              <a:t>Some takeaways:</a:t>
            </a:r>
          </a:p>
          <a:p>
            <a:r>
              <a:rPr lang="en-US" baseline="0" dirty="0" smtClean="0"/>
              <a:t>	XLC better at recognizing where statement reordering is needed than ICC</a:t>
            </a:r>
          </a:p>
          <a:p>
            <a:r>
              <a:rPr lang="en-US" baseline="0" dirty="0" smtClean="0"/>
              <a:t>	ICC better than XLC at determining when to use if-conversions</a:t>
            </a:r>
          </a:p>
          <a:p>
            <a:r>
              <a:rPr lang="en-US" baseline="0" dirty="0" smtClean="0"/>
              <a:t>	ICC better at handling transformations to deal with non-unit stride memory accesses</a:t>
            </a:r>
          </a:p>
          <a:p>
            <a:r>
              <a:rPr lang="en-US" baseline="0" dirty="0" smtClean="0"/>
              <a:t>	Both ICC and XLC vastly outperform GCC when it comes to both reductions and if-conversions</a:t>
            </a:r>
          </a:p>
        </p:txBody>
      </p:sp>
      <p:sp>
        <p:nvSpPr>
          <p:cNvPr id="4" name="Slide Number Placeholder 3"/>
          <p:cNvSpPr>
            <a:spLocks noGrp="1"/>
          </p:cNvSpPr>
          <p:nvPr>
            <p:ph type="sldNum" sz="quarter" idx="10"/>
          </p:nvPr>
        </p:nvSpPr>
        <p:spPr/>
        <p:txBody>
          <a:bodyPr/>
          <a:lstStyle/>
          <a:p>
            <a:fld id="{448BB0E7-4CB9-164D-A6A0-1C400A6256A8}" type="slidenum">
              <a:rPr lang="en-US" smtClean="0"/>
              <a:t>26</a:t>
            </a:fld>
            <a:endParaRPr lang="en-US"/>
          </a:p>
        </p:txBody>
      </p:sp>
    </p:spTree>
    <p:extLst>
      <p:ext uri="{BB962C8B-B14F-4D97-AF65-F5344CB8AC3E}">
        <p14:creationId xmlns:p14="http://schemas.microsoft.com/office/powerpoint/2010/main" val="560877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takeaway</a:t>
            </a:r>
            <a:r>
              <a:rPr lang="en-US" baseline="0" dirty="0" smtClean="0"/>
              <a:t> from the results from the PACT and media bench, as well as the TSVC benchmarks is that compilers have a lot of room for improvement and few loops were vectorized by the compiler (especially in </a:t>
            </a:r>
            <a:r>
              <a:rPr lang="en-US" baseline="0" dirty="0" smtClean="0"/>
              <a:t>PACT and media bench</a:t>
            </a:r>
            <a:r>
              <a:rPr lang="en-US" baseline="0" dirty="0" smtClean="0"/>
              <a:t>).  </a:t>
            </a:r>
          </a:p>
          <a:p>
            <a:endParaRPr lang="en-US" baseline="0" dirty="0" smtClean="0"/>
          </a:p>
          <a:p>
            <a:r>
              <a:rPr lang="en-US" baseline="0" dirty="0" smtClean="0"/>
              <a:t>There are a number of reasons for their shortcomings, notably limitations from the hardware for certain vector extensions.  An example of this is that non-unit stride accesses are actually more challenging for todays compilers than they were for compilers 20 years ago.  This is because those machines had hardware support that no longer exists in todays microprocessors.  </a:t>
            </a:r>
          </a:p>
          <a:p>
            <a:endParaRPr lang="en-US" baseline="0" dirty="0" smtClean="0"/>
          </a:p>
          <a:p>
            <a:r>
              <a:rPr lang="en-US" baseline="0" dirty="0" smtClean="0"/>
              <a:t>Also, some programming patterns are no longer recognized by today’s compilers.  The example the authors give are loops with wrap around variables.  </a:t>
            </a:r>
          </a:p>
          <a:p>
            <a:endParaRPr lang="en-US" baseline="0" dirty="0" smtClean="0"/>
          </a:p>
          <a:p>
            <a:r>
              <a:rPr lang="en-US" baseline="0" dirty="0" smtClean="0"/>
              <a:t>Thirdly, data dependencies still pose a significant challenge to compilers and require statement reordering or algorithm substitution.  </a:t>
            </a:r>
          </a:p>
        </p:txBody>
      </p:sp>
      <p:sp>
        <p:nvSpPr>
          <p:cNvPr id="4" name="Slide Number Placeholder 3"/>
          <p:cNvSpPr>
            <a:spLocks noGrp="1"/>
          </p:cNvSpPr>
          <p:nvPr>
            <p:ph type="sldNum" sz="quarter" idx="10"/>
          </p:nvPr>
        </p:nvSpPr>
        <p:spPr/>
        <p:txBody>
          <a:bodyPr/>
          <a:lstStyle/>
          <a:p>
            <a:fld id="{448BB0E7-4CB9-164D-A6A0-1C400A6256A8}" type="slidenum">
              <a:rPr lang="en-US" smtClean="0"/>
              <a:t>27</a:t>
            </a:fld>
            <a:endParaRPr lang="en-US"/>
          </a:p>
        </p:txBody>
      </p:sp>
    </p:spTree>
    <p:extLst>
      <p:ext uri="{BB962C8B-B14F-4D97-AF65-F5344CB8AC3E}">
        <p14:creationId xmlns:p14="http://schemas.microsoft.com/office/powerpoint/2010/main" val="154997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big takeaway is that compilers still have a lot of work to do when optimizing vectorizing processes.  </a:t>
            </a:r>
          </a:p>
          <a:p>
            <a:endParaRPr lang="en-US" baseline="0" dirty="0" smtClean="0"/>
          </a:p>
          <a:p>
            <a:r>
              <a:rPr lang="en-US" baseline="0" dirty="0" smtClean="0"/>
              <a:t>For example, ICC vectorizes 70.87% of loops in benchmark,</a:t>
            </a:r>
          </a:p>
          <a:p>
            <a:r>
              <a:rPr lang="en-US" baseline="0" dirty="0" smtClean="0"/>
              <a:t>XLC has 54.84% and </a:t>
            </a:r>
          </a:p>
          <a:p>
            <a:r>
              <a:rPr lang="en-US" baseline="0" dirty="0" smtClean="0"/>
              <a:t>GCC has 46.46%</a:t>
            </a:r>
          </a:p>
          <a:p>
            <a:endParaRPr lang="en-US" baseline="0" dirty="0" smtClean="0"/>
          </a:p>
          <a:p>
            <a:r>
              <a:rPr lang="en-US" baseline="0" dirty="0" smtClean="0"/>
              <a:t>There were few techniques that well known compiler techniques could not handle, but they constantly failed to recognize when to implement these techniques.  </a:t>
            </a:r>
          </a:p>
          <a:p>
            <a:endParaRPr lang="en-US" baseline="0" dirty="0" smtClean="0"/>
          </a:p>
          <a:p>
            <a:r>
              <a:rPr lang="en-US" baseline="0" dirty="0" smtClean="0"/>
              <a:t>However, if there was an imaginary compiler that could vectorize all loops that the three compilers auto vectorized individually, 83.05% of the loops would be vectorized.  This would seem to prove that compiler technology to vectorize most loop patterns already exists, but different compilers handle events in different ways.  </a:t>
            </a:r>
          </a:p>
        </p:txBody>
      </p:sp>
      <p:sp>
        <p:nvSpPr>
          <p:cNvPr id="4" name="Slide Number Placeholder 3"/>
          <p:cNvSpPr>
            <a:spLocks noGrp="1"/>
          </p:cNvSpPr>
          <p:nvPr>
            <p:ph type="sldNum" sz="quarter" idx="10"/>
          </p:nvPr>
        </p:nvSpPr>
        <p:spPr/>
        <p:txBody>
          <a:bodyPr/>
          <a:lstStyle/>
          <a:p>
            <a:fld id="{448BB0E7-4CB9-164D-A6A0-1C400A6256A8}" type="slidenum">
              <a:rPr lang="en-US" smtClean="0"/>
              <a:t>28</a:t>
            </a:fld>
            <a:endParaRPr lang="en-US"/>
          </a:p>
        </p:txBody>
      </p:sp>
    </p:spTree>
    <p:extLst>
      <p:ext uri="{BB962C8B-B14F-4D97-AF65-F5344CB8AC3E}">
        <p14:creationId xmlns:p14="http://schemas.microsoft.com/office/powerpoint/2010/main" val="158050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3</a:t>
            </a:fld>
            <a:endParaRPr lang="en-US"/>
          </a:p>
        </p:txBody>
      </p:sp>
    </p:spTree>
    <p:extLst>
      <p:ext uri="{BB962C8B-B14F-4D97-AF65-F5344CB8AC3E}">
        <p14:creationId xmlns:p14="http://schemas.microsoft.com/office/powerpoint/2010/main" val="14626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shortcoming</a:t>
            </a:r>
            <a:r>
              <a:rPr lang="en-US" baseline="0" dirty="0" smtClean="0"/>
              <a:t> of compiler vectorization is the lack of accurate analysis, failure to perform transformations so that the compiler will automatically perform vectorization, and a lack of profitability analysis.  </a:t>
            </a:r>
          </a:p>
          <a:p>
            <a:endParaRPr lang="en-US" baseline="0" dirty="0" smtClean="0"/>
          </a:p>
          <a:p>
            <a:r>
              <a:rPr lang="en-US" baseline="0" dirty="0" smtClean="0"/>
              <a:t>In order for compilers to generate efficient vector code, a certain amount of </a:t>
            </a:r>
            <a:r>
              <a:rPr lang="en-US" baseline="0" dirty="0" err="1" smtClean="0"/>
              <a:t>interprocedural</a:t>
            </a:r>
            <a:r>
              <a:rPr lang="en-US" baseline="0" dirty="0" smtClean="0"/>
              <a:t> analysis needs to be performed.</a:t>
            </a:r>
          </a:p>
          <a:p>
            <a:endParaRPr lang="en-US" baseline="0" dirty="0" smtClean="0"/>
          </a:p>
          <a:p>
            <a:r>
              <a:rPr lang="en-US" baseline="0" dirty="0" smtClean="0"/>
              <a:t>When given a piece of code, compilers may or may not be able to vectorize it even if it is inherently </a:t>
            </a:r>
            <a:r>
              <a:rPr lang="en-US" baseline="0" dirty="0" err="1" smtClean="0"/>
              <a:t>vectorizable</a:t>
            </a:r>
            <a:r>
              <a:rPr lang="en-US" baseline="0" dirty="0" smtClean="0"/>
              <a:t>.  Sometimes, certain data transformations need to be applied so that the compiler will recognize it as </a:t>
            </a:r>
            <a:r>
              <a:rPr lang="en-US" baseline="0" dirty="0" err="1" smtClean="0"/>
              <a:t>vectorizable</a:t>
            </a:r>
            <a:r>
              <a:rPr lang="en-US" baseline="0" dirty="0" smtClean="0"/>
              <a:t>.  Again, the point of this paper is focusing on ways to avoid having the programmer directly invoke vector </a:t>
            </a:r>
            <a:r>
              <a:rPr lang="en-US" baseline="0" dirty="0" err="1" smtClean="0"/>
              <a:t>intrinsics</a:t>
            </a:r>
            <a:r>
              <a:rPr lang="en-US" baseline="0" dirty="0" smtClean="0"/>
              <a:t> in the code.  </a:t>
            </a:r>
          </a:p>
          <a:p>
            <a:endParaRPr lang="en-US" baseline="0" dirty="0" smtClean="0"/>
          </a:p>
          <a:p>
            <a:r>
              <a:rPr lang="en-US" baseline="0" dirty="0" smtClean="0"/>
              <a:t>We will look at a number if these transformations and when they are needed and when they can be applied.  It is important to note that different compilers behave differently and a certain transformation might result in one compiler being able to automatically vectorize it but not another.  </a:t>
            </a:r>
          </a:p>
          <a:p>
            <a:endParaRPr lang="en-US" baseline="0" dirty="0" smtClean="0"/>
          </a:p>
          <a:p>
            <a:r>
              <a:rPr lang="en-US" baseline="0" dirty="0" smtClean="0"/>
              <a:t>Finally, a number of these transformations require some amount of overhead, like packing/unpacking or scatter/gather/shuffle operations, or even additional loops.  This means its possible for vectorized code to take a longer time to run than its scalar counterpart.  Therefore, it’s important to have some profitability metric to determine if vectorization is even worth the trouble.  </a:t>
            </a:r>
          </a:p>
          <a:p>
            <a:endParaRPr lang="en-US" baseline="0" dirty="0" smtClean="0"/>
          </a:p>
          <a:p>
            <a:r>
              <a:rPr lang="en-US" baseline="0" dirty="0" smtClean="0"/>
              <a:t>To do this, the compiler might need to take into account information like input data, number of iterations of a loop, and whether the overhead can be amortized by the benefit of the vector process.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4</a:t>
            </a:fld>
            <a:endParaRPr lang="en-US"/>
          </a:p>
        </p:txBody>
      </p:sp>
    </p:spTree>
    <p:extLst>
      <p:ext uri="{BB962C8B-B14F-4D97-AF65-F5344CB8AC3E}">
        <p14:creationId xmlns:p14="http://schemas.microsoft.com/office/powerpoint/2010/main" val="85305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this</a:t>
            </a:r>
            <a:r>
              <a:rPr lang="en-US" baseline="0" dirty="0" smtClean="0"/>
              <a:t> presentation and paper deals with the manual transformations that can be performed in the code so that the compiler will recognize it as a candidate for vectorization.  The authors divided these transformations into 5 categories.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5</a:t>
            </a:fld>
            <a:endParaRPr lang="en-US"/>
          </a:p>
        </p:txBody>
      </p:sp>
    </p:spTree>
    <p:extLst>
      <p:ext uri="{BB962C8B-B14F-4D97-AF65-F5344CB8AC3E}">
        <p14:creationId xmlns:p14="http://schemas.microsoft.com/office/powerpoint/2010/main" val="197918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c</a:t>
            </a:r>
            <a:r>
              <a:rPr lang="en-US" dirty="0" smtClean="0"/>
              <a:t>urrent processors</a:t>
            </a:r>
            <a:r>
              <a:rPr lang="en-US" baseline="0" dirty="0" smtClean="0"/>
              <a:t> require vector loads and stores to access elements in consecutive memory locations.  </a:t>
            </a:r>
          </a:p>
          <a:p>
            <a:endParaRPr lang="en-US" baseline="0" dirty="0" smtClean="0"/>
          </a:p>
          <a:p>
            <a:r>
              <a:rPr lang="en-US" baseline="0" dirty="0" smtClean="0"/>
              <a:t>Although it’s possible to load non-consecutive values into a vector register, and perform the vector op and store them back in their respective locations, this generally results in minimal speedups, and its possible that it would actually be slower than the plain scalar version.  </a:t>
            </a:r>
          </a:p>
          <a:p>
            <a:endParaRPr lang="en-US" baseline="0" dirty="0" smtClean="0"/>
          </a:p>
          <a:p>
            <a:r>
              <a:rPr lang="en-US" baseline="0" dirty="0" smtClean="0"/>
              <a:t>For background, depending on language and architecture the </a:t>
            </a:r>
            <a:r>
              <a:rPr lang="en-US" baseline="0" dirty="0" err="1" smtClean="0"/>
              <a:t>struct</a:t>
            </a:r>
            <a:r>
              <a:rPr lang="en-US" baseline="0" dirty="0" smtClean="0"/>
              <a:t> shown here might have a stride length of 8 instead of 5, if the code is compiled for a 32 bit architecture.  Generally, the compiler will optimize for minimum processing time rather than minimum memory storage.  </a:t>
            </a:r>
          </a:p>
          <a:p>
            <a:endParaRPr lang="en-US" baseline="0" dirty="0" smtClean="0"/>
          </a:p>
          <a:p>
            <a:r>
              <a:rPr lang="en-US" baseline="0" dirty="0" smtClean="0"/>
              <a:t>Since, as a rule, you want your data to be unit-stride, we have several transformations that can help achieve this.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6</a:t>
            </a:fld>
            <a:endParaRPr lang="en-US"/>
          </a:p>
        </p:txBody>
      </p:sp>
    </p:spTree>
    <p:extLst>
      <p:ext uri="{BB962C8B-B14F-4D97-AF65-F5344CB8AC3E}">
        <p14:creationId xmlns:p14="http://schemas.microsoft.com/office/powerpoint/2010/main" val="198458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basic transformations</a:t>
            </a:r>
            <a:r>
              <a:rPr lang="en-US" baseline="0" dirty="0" smtClean="0"/>
              <a:t> to deal with non-unit stride memory accesses is a memory layout change.  </a:t>
            </a:r>
            <a:endParaRPr lang="en-US" dirty="0" smtClean="0"/>
          </a:p>
          <a:p>
            <a:endParaRPr lang="en-US" dirty="0" smtClean="0"/>
          </a:p>
          <a:p>
            <a:r>
              <a:rPr lang="en-US" dirty="0" smtClean="0"/>
              <a:t>In the example at the top, accesses to </a:t>
            </a:r>
            <a:r>
              <a:rPr lang="en-US" dirty="0" err="1" smtClean="0"/>
              <a:t>pt</a:t>
            </a:r>
            <a:r>
              <a:rPr lang="en-US" dirty="0" smtClean="0"/>
              <a:t>[i].x are non-unit</a:t>
            </a:r>
            <a:r>
              <a:rPr lang="en-US" baseline="0" dirty="0" smtClean="0"/>
              <a:t> stride since </a:t>
            </a:r>
            <a:r>
              <a:rPr lang="en-US" baseline="0" dirty="0" err="1" smtClean="0"/>
              <a:t>pt</a:t>
            </a:r>
            <a:r>
              <a:rPr lang="en-US" baseline="0" dirty="0" smtClean="0"/>
              <a:t> is an array of the point </a:t>
            </a:r>
            <a:r>
              <a:rPr lang="en-US" baseline="0" dirty="0" err="1" smtClean="0"/>
              <a:t>struct</a:t>
            </a:r>
            <a:r>
              <a:rPr lang="en-US" baseline="0" dirty="0" smtClean="0"/>
              <a:t>.  </a:t>
            </a:r>
          </a:p>
          <a:p>
            <a:endParaRPr lang="en-US" baseline="0" dirty="0" smtClean="0"/>
          </a:p>
          <a:p>
            <a:r>
              <a:rPr lang="en-US" baseline="0" dirty="0" smtClean="0"/>
              <a:t>By ditching the </a:t>
            </a:r>
            <a:r>
              <a:rPr lang="en-US" baseline="0" dirty="0" err="1" smtClean="0"/>
              <a:t>struct</a:t>
            </a:r>
            <a:r>
              <a:rPr lang="en-US" baseline="0" dirty="0" smtClean="0"/>
              <a:t> for three </a:t>
            </a:r>
            <a:r>
              <a:rPr lang="en-US" baseline="0" dirty="0" err="1" smtClean="0"/>
              <a:t>int</a:t>
            </a:r>
            <a:r>
              <a:rPr lang="en-US" baseline="0" dirty="0" smtClean="0"/>
              <a:t> arrays, this enables efficient vectorization by the compiler.</a:t>
            </a:r>
          </a:p>
          <a:p>
            <a:endParaRPr lang="en-US" baseline="0" dirty="0" smtClean="0"/>
          </a:p>
          <a:p>
            <a:r>
              <a:rPr lang="en-US" baseline="0" dirty="0" smtClean="0"/>
              <a:t>It’s important to note that both of these codes can be vectorized.  However, the code on the bottom is much more efficient.  </a:t>
            </a:r>
          </a:p>
          <a:p>
            <a:endParaRPr lang="en-US" baseline="0" dirty="0" smtClean="0"/>
          </a:p>
          <a:p>
            <a:r>
              <a:rPr lang="en-US" baseline="0" dirty="0" smtClean="0"/>
              <a:t>Many compilers don’t apply this transformation, and the ones that do are usually quite conservative, and as a result, don</a:t>
            </a:r>
            <a:r>
              <a:rPr lang="uk-UA"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7</a:t>
            </a:fld>
            <a:endParaRPr lang="en-US"/>
          </a:p>
        </p:txBody>
      </p:sp>
    </p:spTree>
    <p:extLst>
      <p:ext uri="{BB962C8B-B14F-4D97-AF65-F5344CB8AC3E}">
        <p14:creationId xmlns:p14="http://schemas.microsoft.com/office/powerpoint/2010/main" val="180179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transformation</a:t>
            </a:r>
            <a:r>
              <a:rPr lang="en-US" baseline="0" dirty="0" smtClean="0"/>
              <a:t> to help with non-unit stride accesses is called data copying.  </a:t>
            </a:r>
          </a:p>
          <a:p>
            <a:endParaRPr lang="en-US" baseline="0" dirty="0" smtClean="0"/>
          </a:p>
          <a:p>
            <a:r>
              <a:rPr lang="en-US" baseline="0" dirty="0" smtClean="0"/>
              <a:t>This is copying data into local buffers where the data is consecutive in memory.  After the operation the results are copied back.  </a:t>
            </a:r>
          </a:p>
          <a:p>
            <a:r>
              <a:rPr lang="en-US" baseline="0" dirty="0" smtClean="0"/>
              <a:t>Again, this is a transformations where the overhead of copying may or not not be amortized by the benefit from any vectorization.  </a:t>
            </a:r>
          </a:p>
          <a:p>
            <a:endParaRPr lang="en-US" baseline="0" dirty="0" smtClean="0"/>
          </a:p>
          <a:p>
            <a:r>
              <a:rPr lang="en-US" baseline="0" dirty="0" smtClean="0"/>
              <a:t>In the example above, the </a:t>
            </a:r>
            <a:r>
              <a:rPr lang="en-US" baseline="0" dirty="0" err="1" smtClean="0"/>
              <a:t>func</a:t>
            </a:r>
            <a:r>
              <a:rPr lang="en-US" baseline="0" dirty="0" smtClean="0"/>
              <a:t>() call is not linear and therefore creates an indirect array access problem.  </a:t>
            </a:r>
          </a:p>
          <a:p>
            <a:endParaRPr lang="en-US" baseline="0" dirty="0" smtClean="0"/>
          </a:p>
          <a:p>
            <a:r>
              <a:rPr lang="en-US" baseline="0" dirty="0" smtClean="0"/>
              <a:t>By storing results from it into a temp array that is contiguous in memory and then indexing from there, this can help improve data locality and therefore performance.  </a:t>
            </a:r>
          </a:p>
          <a:p>
            <a:endParaRPr lang="en-US" baseline="0" dirty="0" smtClean="0"/>
          </a:p>
          <a:p>
            <a:r>
              <a:rPr lang="en-US" baseline="0" dirty="0" smtClean="0"/>
              <a:t>Again, important to determine profitability of transaction.  </a:t>
            </a:r>
            <a:endParaRPr lang="en-US" dirty="0"/>
          </a:p>
        </p:txBody>
      </p:sp>
      <p:sp>
        <p:nvSpPr>
          <p:cNvPr id="4" name="Slide Number Placeholder 3"/>
          <p:cNvSpPr>
            <a:spLocks noGrp="1"/>
          </p:cNvSpPr>
          <p:nvPr>
            <p:ph type="sldNum" sz="quarter" idx="10"/>
          </p:nvPr>
        </p:nvSpPr>
        <p:spPr/>
        <p:txBody>
          <a:bodyPr/>
          <a:lstStyle/>
          <a:p>
            <a:fld id="{448BB0E7-4CB9-164D-A6A0-1C400A6256A8}" type="slidenum">
              <a:rPr lang="en-US" smtClean="0"/>
              <a:t>8</a:t>
            </a:fld>
            <a:endParaRPr lang="en-US"/>
          </a:p>
        </p:txBody>
      </p:sp>
    </p:spTree>
    <p:extLst>
      <p:ext uri="{BB962C8B-B14F-4D97-AF65-F5344CB8AC3E}">
        <p14:creationId xmlns:p14="http://schemas.microsoft.com/office/powerpoint/2010/main" val="187022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times loops with vectorization computations will use a look-up table to store values from computationally expensive functions like sin() or </a:t>
            </a:r>
            <a:r>
              <a:rPr lang="en-US" baseline="0" dirty="0" err="1" smtClean="0"/>
              <a:t>sqrt</a:t>
            </a:r>
            <a:r>
              <a:rPr lang="en-US" baseline="0" dirty="0" smtClean="0"/>
              <a:t>().  When the value of the index to access a table is statically unknown, it’s sometimes the case that its faster to </a:t>
            </a:r>
            <a:r>
              <a:rPr lang="en-US" baseline="0" dirty="0" err="1" smtClean="0"/>
              <a:t>recompute</a:t>
            </a:r>
            <a:r>
              <a:rPr lang="en-US" baseline="0" dirty="0" smtClean="0"/>
              <a:t> the functions instead of using the table.  </a:t>
            </a:r>
          </a:p>
          <a:p>
            <a:endParaRPr lang="en-US" baseline="0" dirty="0" smtClean="0"/>
          </a:p>
          <a:p>
            <a:r>
              <a:rPr lang="en-US" baseline="0" dirty="0" smtClean="0"/>
              <a:t>From a mathematical or algorithmic standpoint it seems like a lookup table would be beneficial, from from the architecture perspective depending on size and how frequently different indices are accessed, this might not be the case.  </a:t>
            </a:r>
          </a:p>
          <a:p>
            <a:endParaRPr lang="en-US" baseline="0" dirty="0" smtClean="0"/>
          </a:p>
          <a:p>
            <a:r>
              <a:rPr lang="en-US" baseline="0" dirty="0" smtClean="0"/>
              <a:t>The example on the screen is the same from the data copying example, but this time shows the function to initialize the matrix[] array.  Since the matrix array is read only after it’s initialization, is possible that it would simply be faster to perform the computation when matrix is read from.  </a:t>
            </a:r>
          </a:p>
          <a:p>
            <a:endParaRPr lang="en-US" baseline="0" dirty="0" smtClean="0"/>
          </a:p>
          <a:p>
            <a:r>
              <a:rPr lang="en-US" baseline="0" dirty="0" smtClean="0"/>
              <a:t>Next slide is same text but different picture</a:t>
            </a:r>
          </a:p>
        </p:txBody>
      </p:sp>
      <p:sp>
        <p:nvSpPr>
          <p:cNvPr id="4" name="Slide Number Placeholder 3"/>
          <p:cNvSpPr>
            <a:spLocks noGrp="1"/>
          </p:cNvSpPr>
          <p:nvPr>
            <p:ph type="sldNum" sz="quarter" idx="10"/>
          </p:nvPr>
        </p:nvSpPr>
        <p:spPr/>
        <p:txBody>
          <a:bodyPr/>
          <a:lstStyle/>
          <a:p>
            <a:fld id="{448BB0E7-4CB9-164D-A6A0-1C400A6256A8}" type="slidenum">
              <a:rPr lang="en-US" smtClean="0"/>
              <a:t>9</a:t>
            </a:fld>
            <a:endParaRPr lang="en-US"/>
          </a:p>
        </p:txBody>
      </p:sp>
    </p:spTree>
    <p:extLst>
      <p:ext uri="{BB962C8B-B14F-4D97-AF65-F5344CB8AC3E}">
        <p14:creationId xmlns:p14="http://schemas.microsoft.com/office/powerpoint/2010/main" val="1349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AA5F20-08A8-DE42-A87A-5E0AD2ADC14A}" type="datetimeFigureOut">
              <a:rPr lang="en-US" smtClean="0"/>
              <a:t>10/22/16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169426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5F20-08A8-DE42-A87A-5E0AD2ADC14A}" type="datetimeFigureOut">
              <a:rPr lang="en-US" smtClean="0"/>
              <a:t>10/22/16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11737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5F20-08A8-DE42-A87A-5E0AD2ADC14A}" type="datetimeFigureOut">
              <a:rPr lang="en-US" smtClean="0"/>
              <a:t>10/22/16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213368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5F20-08A8-DE42-A87A-5E0AD2ADC14A}" type="datetimeFigureOut">
              <a:rPr lang="en-US" smtClean="0"/>
              <a:t>10/22/16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210759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AA5F20-08A8-DE42-A87A-5E0AD2ADC14A}" type="datetimeFigureOut">
              <a:rPr lang="en-US" smtClean="0"/>
              <a:t>10/22/16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171246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AA5F20-08A8-DE42-A87A-5E0AD2ADC14A}" type="datetimeFigureOut">
              <a:rPr lang="en-US" smtClean="0"/>
              <a:t>10/22/16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77513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AA5F20-08A8-DE42-A87A-5E0AD2ADC14A}" type="datetimeFigureOut">
              <a:rPr lang="en-US" smtClean="0"/>
              <a:t>10/22/16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99755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AA5F20-08A8-DE42-A87A-5E0AD2ADC14A}" type="datetimeFigureOut">
              <a:rPr lang="en-US" smtClean="0"/>
              <a:t>10/22/16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46949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A5F20-08A8-DE42-A87A-5E0AD2ADC14A}" type="datetimeFigureOut">
              <a:rPr lang="en-US" smtClean="0"/>
              <a:t>10/22/16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99312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A5F20-08A8-DE42-A87A-5E0AD2ADC14A}" type="datetimeFigureOut">
              <a:rPr lang="en-US" smtClean="0"/>
              <a:t>10/22/16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123428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A5F20-08A8-DE42-A87A-5E0AD2ADC14A}" type="datetimeFigureOut">
              <a:rPr lang="en-US" smtClean="0"/>
              <a:t>10/22/16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B8FC-6527-DA49-87A3-1B7A635A9FFE}" type="slidenum">
              <a:rPr lang="en-US" smtClean="0"/>
              <a:t>‹#›</a:t>
            </a:fld>
            <a:endParaRPr lang="en-US"/>
          </a:p>
        </p:txBody>
      </p:sp>
    </p:spTree>
    <p:extLst>
      <p:ext uri="{BB962C8B-B14F-4D97-AF65-F5344CB8AC3E}">
        <p14:creationId xmlns:p14="http://schemas.microsoft.com/office/powerpoint/2010/main" val="20306410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A5F20-08A8-DE42-A87A-5E0AD2ADC14A}" type="datetimeFigureOut">
              <a:rPr lang="en-US" smtClean="0"/>
              <a:t>10/22/16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B8FC-6527-DA49-87A3-1B7A635A9FFE}" type="slidenum">
              <a:rPr lang="en-US" smtClean="0"/>
              <a:t>‹#›</a:t>
            </a:fld>
            <a:endParaRPr lang="en-US"/>
          </a:p>
        </p:txBody>
      </p:sp>
    </p:spTree>
    <p:extLst>
      <p:ext uri="{BB962C8B-B14F-4D97-AF65-F5344CB8AC3E}">
        <p14:creationId xmlns:p14="http://schemas.microsoft.com/office/powerpoint/2010/main" val="5810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9830"/>
            <a:ext cx="9144000" cy="2387600"/>
          </a:xfrm>
        </p:spPr>
        <p:txBody>
          <a:bodyPr/>
          <a:lstStyle/>
          <a:p>
            <a:r>
              <a:rPr lang="en-US" dirty="0" smtClean="0"/>
              <a:t>An Evaluation of Vectorizing Compilers</a:t>
            </a:r>
            <a:endParaRPr lang="en-US" dirty="0"/>
          </a:p>
        </p:txBody>
      </p:sp>
      <p:sp>
        <p:nvSpPr>
          <p:cNvPr id="3" name="Subtitle 2"/>
          <p:cNvSpPr>
            <a:spLocks noGrp="1"/>
          </p:cNvSpPr>
          <p:nvPr>
            <p:ph type="subTitle" idx="1"/>
          </p:nvPr>
        </p:nvSpPr>
        <p:spPr>
          <a:xfrm>
            <a:off x="1524000" y="3602038"/>
            <a:ext cx="9144000" cy="2036762"/>
          </a:xfrm>
        </p:spPr>
        <p:txBody>
          <a:bodyPr>
            <a:normAutofit fontScale="92500" lnSpcReduction="10000"/>
          </a:bodyPr>
          <a:lstStyle/>
          <a:p>
            <a:r>
              <a:rPr lang="en-US" dirty="0" err="1" smtClean="0"/>
              <a:t>Maleki</a:t>
            </a:r>
            <a:r>
              <a:rPr lang="en-US" dirty="0" smtClean="0"/>
              <a:t>, Gao, </a:t>
            </a:r>
            <a:r>
              <a:rPr lang="en-US" dirty="0" err="1" smtClean="0"/>
              <a:t>Garzaran</a:t>
            </a:r>
            <a:r>
              <a:rPr lang="en-US" dirty="0" smtClean="0"/>
              <a:t>, Wong and Padua</a:t>
            </a:r>
          </a:p>
          <a:p>
            <a:endParaRPr lang="en-US" dirty="0"/>
          </a:p>
          <a:p>
            <a:r>
              <a:rPr lang="en-US" dirty="0" smtClean="0"/>
              <a:t>University of Illinois at Urbana-Champaign</a:t>
            </a:r>
          </a:p>
          <a:p>
            <a:r>
              <a:rPr lang="en-US" dirty="0" smtClean="0"/>
              <a:t>IBM Toronto Laboratory</a:t>
            </a:r>
          </a:p>
          <a:p>
            <a:r>
              <a:rPr lang="en-US" dirty="0" smtClean="0"/>
              <a:t>(2011)</a:t>
            </a:r>
            <a:endParaRPr lang="en-US" dirty="0"/>
          </a:p>
        </p:txBody>
      </p:sp>
    </p:spTree>
    <p:extLst>
      <p:ext uri="{BB962C8B-B14F-4D97-AF65-F5344CB8AC3E}">
        <p14:creationId xmlns:p14="http://schemas.microsoft.com/office/powerpoint/2010/main" val="519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sz="half" idx="1"/>
          </p:nvPr>
        </p:nvSpPr>
        <p:spPr/>
        <p:txBody>
          <a:bodyPr/>
          <a:lstStyle/>
          <a:p>
            <a:r>
              <a:rPr lang="en-US" dirty="0" smtClean="0"/>
              <a:t>Recomputation</a:t>
            </a:r>
          </a:p>
          <a:p>
            <a:pPr lvl="1"/>
            <a:r>
              <a:rPr lang="en-US" dirty="0" smtClean="0"/>
              <a:t>Use of lookup table </a:t>
            </a:r>
            <a:r>
              <a:rPr lang="en-US" dirty="0" smtClean="0"/>
              <a:t>versus computing values from scratch</a:t>
            </a:r>
            <a:endParaRPr lang="en-US" dirty="0" smtClean="0"/>
          </a:p>
          <a:p>
            <a:r>
              <a:rPr lang="en-US" dirty="0" smtClean="0"/>
              <a:t>Loop </a:t>
            </a:r>
            <a:r>
              <a:rPr lang="en-US" dirty="0" smtClean="0"/>
              <a:t>interchange</a:t>
            </a:r>
            <a:endParaRPr lang="en-US" dirty="0"/>
          </a:p>
          <a:p>
            <a:pPr lvl="1"/>
            <a:r>
              <a:rPr lang="en-US" dirty="0" smtClean="0"/>
              <a:t>Improves data locality and cache performance</a:t>
            </a:r>
          </a:p>
          <a:p>
            <a:pPr lvl="1"/>
            <a:r>
              <a:rPr lang="en-US" dirty="0"/>
              <a:t>Safety?</a:t>
            </a:r>
          </a:p>
        </p:txBody>
      </p:sp>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10379" y="2082799"/>
            <a:ext cx="5343421" cy="3325305"/>
          </a:xfrm>
        </p:spPr>
      </p:pic>
      <p:sp>
        <p:nvSpPr>
          <p:cNvPr id="7" name="TextBox 6"/>
          <p:cNvSpPr txBox="1"/>
          <p:nvPr/>
        </p:nvSpPr>
        <p:spPr>
          <a:xfrm>
            <a:off x="0" y="6488668"/>
            <a:ext cx="639919" cy="369332"/>
          </a:xfrm>
          <a:prstGeom prst="rect">
            <a:avLst/>
          </a:prstGeom>
          <a:noFill/>
        </p:spPr>
        <p:txBody>
          <a:bodyPr wrap="none" rtlCol="0">
            <a:spAutoFit/>
          </a:bodyPr>
          <a:lstStyle/>
          <a:p>
            <a:r>
              <a:rPr lang="en-US" dirty="0" smtClean="0"/>
              <a:t>Pg. 4</a:t>
            </a:r>
            <a:endParaRPr lang="en-US" dirty="0"/>
          </a:p>
        </p:txBody>
      </p:sp>
    </p:spTree>
    <p:extLst>
      <p:ext uri="{BB962C8B-B14F-4D97-AF65-F5344CB8AC3E}">
        <p14:creationId xmlns:p14="http://schemas.microsoft.com/office/powerpoint/2010/main" val="1529204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Alignment</a:t>
            </a:r>
            <a:endParaRPr lang="en-US" dirty="0"/>
          </a:p>
        </p:txBody>
      </p:sp>
      <p:sp>
        <p:nvSpPr>
          <p:cNvPr id="4" name="Content Placeholder 3"/>
          <p:cNvSpPr>
            <a:spLocks noGrp="1"/>
          </p:cNvSpPr>
          <p:nvPr>
            <p:ph sz="half" idx="1"/>
          </p:nvPr>
        </p:nvSpPr>
        <p:spPr>
          <a:xfrm>
            <a:off x="5940644" y="1690688"/>
            <a:ext cx="5181600" cy="4351338"/>
          </a:xfrm>
        </p:spPr>
        <p:txBody>
          <a:bodyPr/>
          <a:lstStyle/>
          <a:p>
            <a:r>
              <a:rPr lang="en-US" dirty="0" smtClean="0"/>
              <a:t>Performance increase when vectors are aligned in memory</a:t>
            </a:r>
          </a:p>
          <a:p>
            <a:r>
              <a:rPr lang="en-US" dirty="0" smtClean="0"/>
              <a:t>Much higher latencies involved when vectorizing non-aligned memory</a:t>
            </a:r>
          </a:p>
          <a:p>
            <a:endParaRPr lang="en-US" dirty="0"/>
          </a:p>
        </p:txBody>
      </p:sp>
      <p:sp>
        <p:nvSpPr>
          <p:cNvPr id="7" name="Rounded Rectangle 6"/>
          <p:cNvSpPr/>
          <p:nvPr/>
        </p:nvSpPr>
        <p:spPr>
          <a:xfrm>
            <a:off x="469900" y="48260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1849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2400" y="48260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2324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799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374900" y="4826000"/>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327400" y="4826000"/>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247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31800" y="4456668"/>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1384300" y="4456668"/>
            <a:ext cx="301686" cy="369332"/>
          </a:xfrm>
          <a:prstGeom prst="rect">
            <a:avLst/>
          </a:prstGeom>
          <a:noFill/>
        </p:spPr>
        <p:txBody>
          <a:bodyPr wrap="none" rtlCol="0">
            <a:spAutoFit/>
          </a:bodyPr>
          <a:lstStyle/>
          <a:p>
            <a:r>
              <a:rPr lang="en-US" dirty="0"/>
              <a:t>1</a:t>
            </a:r>
            <a:endParaRPr lang="en-US" dirty="0"/>
          </a:p>
        </p:txBody>
      </p:sp>
      <p:sp>
        <p:nvSpPr>
          <p:cNvPr id="18" name="TextBox 17"/>
          <p:cNvSpPr txBox="1"/>
          <p:nvPr/>
        </p:nvSpPr>
        <p:spPr>
          <a:xfrm>
            <a:off x="2333686" y="4475202"/>
            <a:ext cx="301686" cy="369332"/>
          </a:xfrm>
          <a:prstGeom prst="rect">
            <a:avLst/>
          </a:prstGeom>
          <a:noFill/>
        </p:spPr>
        <p:txBody>
          <a:bodyPr wrap="none" rtlCol="0">
            <a:spAutoFit/>
          </a:bodyPr>
          <a:lstStyle/>
          <a:p>
            <a:r>
              <a:rPr lang="en-US" dirty="0"/>
              <a:t>2</a:t>
            </a:r>
            <a:endParaRPr lang="en-US" dirty="0"/>
          </a:p>
        </p:txBody>
      </p:sp>
      <p:sp>
        <p:nvSpPr>
          <p:cNvPr id="19" name="TextBox 18"/>
          <p:cNvSpPr txBox="1"/>
          <p:nvPr/>
        </p:nvSpPr>
        <p:spPr>
          <a:xfrm>
            <a:off x="3283072" y="4475202"/>
            <a:ext cx="301686" cy="369332"/>
          </a:xfrm>
          <a:prstGeom prst="rect">
            <a:avLst/>
          </a:prstGeom>
          <a:noFill/>
        </p:spPr>
        <p:txBody>
          <a:bodyPr wrap="none" rtlCol="0">
            <a:spAutoFit/>
          </a:bodyPr>
          <a:lstStyle/>
          <a:p>
            <a:r>
              <a:rPr lang="en-US" dirty="0"/>
              <a:t>3</a:t>
            </a:r>
            <a:endParaRPr lang="en-US" dirty="0"/>
          </a:p>
        </p:txBody>
      </p:sp>
      <p:sp>
        <p:nvSpPr>
          <p:cNvPr id="20" name="TextBox 19"/>
          <p:cNvSpPr txBox="1"/>
          <p:nvPr/>
        </p:nvSpPr>
        <p:spPr>
          <a:xfrm>
            <a:off x="4277030" y="4456668"/>
            <a:ext cx="301686" cy="369332"/>
          </a:xfrm>
          <a:prstGeom prst="rect">
            <a:avLst/>
          </a:prstGeom>
          <a:noFill/>
        </p:spPr>
        <p:txBody>
          <a:bodyPr wrap="none" rtlCol="0">
            <a:spAutoFit/>
          </a:bodyPr>
          <a:lstStyle/>
          <a:p>
            <a:r>
              <a:rPr lang="en-US" dirty="0"/>
              <a:t>4</a:t>
            </a:r>
            <a:endParaRPr lang="en-US" dirty="0"/>
          </a:p>
        </p:txBody>
      </p:sp>
      <p:sp>
        <p:nvSpPr>
          <p:cNvPr id="21" name="TextBox 20"/>
          <p:cNvSpPr txBox="1"/>
          <p:nvPr/>
        </p:nvSpPr>
        <p:spPr>
          <a:xfrm>
            <a:off x="5270988" y="4475202"/>
            <a:ext cx="301686" cy="369332"/>
          </a:xfrm>
          <a:prstGeom prst="rect">
            <a:avLst/>
          </a:prstGeom>
          <a:noFill/>
        </p:spPr>
        <p:txBody>
          <a:bodyPr wrap="none" rtlCol="0">
            <a:spAutoFit/>
          </a:bodyPr>
          <a:lstStyle/>
          <a:p>
            <a:r>
              <a:rPr lang="en-US" dirty="0"/>
              <a:t>5</a:t>
            </a:r>
            <a:endParaRPr lang="en-US" dirty="0"/>
          </a:p>
        </p:txBody>
      </p:sp>
      <p:sp>
        <p:nvSpPr>
          <p:cNvPr id="22" name="TextBox 21"/>
          <p:cNvSpPr txBox="1"/>
          <p:nvPr/>
        </p:nvSpPr>
        <p:spPr>
          <a:xfrm>
            <a:off x="6143930" y="4456668"/>
            <a:ext cx="301686" cy="369332"/>
          </a:xfrm>
          <a:prstGeom prst="rect">
            <a:avLst/>
          </a:prstGeom>
          <a:noFill/>
        </p:spPr>
        <p:txBody>
          <a:bodyPr wrap="none" rtlCol="0">
            <a:spAutoFit/>
          </a:bodyPr>
          <a:lstStyle/>
          <a:p>
            <a:r>
              <a:rPr lang="en-US" dirty="0"/>
              <a:t>6</a:t>
            </a:r>
            <a:endParaRPr lang="en-US" dirty="0"/>
          </a:p>
        </p:txBody>
      </p:sp>
      <p:sp>
        <p:nvSpPr>
          <p:cNvPr id="23" name="TextBox 22"/>
          <p:cNvSpPr txBox="1"/>
          <p:nvPr/>
        </p:nvSpPr>
        <p:spPr>
          <a:xfrm>
            <a:off x="7138376" y="4456668"/>
            <a:ext cx="301686" cy="369332"/>
          </a:xfrm>
          <a:prstGeom prst="rect">
            <a:avLst/>
          </a:prstGeom>
          <a:noFill/>
        </p:spPr>
        <p:txBody>
          <a:bodyPr wrap="none" rtlCol="0">
            <a:spAutoFit/>
          </a:bodyPr>
          <a:lstStyle/>
          <a:p>
            <a:r>
              <a:rPr lang="en-US" dirty="0"/>
              <a:t>7</a:t>
            </a:r>
            <a:endParaRPr lang="en-US" dirty="0"/>
          </a:p>
        </p:txBody>
      </p:sp>
      <p:cxnSp>
        <p:nvCxnSpPr>
          <p:cNvPr id="25" name="Straight Connector 24"/>
          <p:cNvCxnSpPr/>
          <p:nvPr/>
        </p:nvCxnSpPr>
        <p:spPr>
          <a:xfrm>
            <a:off x="4251630" y="4140200"/>
            <a:ext cx="15570" cy="234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223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1" name="Rectangle 30"/>
          <p:cNvSpPr/>
          <p:nvPr/>
        </p:nvSpPr>
        <p:spPr>
          <a:xfrm>
            <a:off x="8636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2" name="Rectangle 31"/>
          <p:cNvSpPr/>
          <p:nvPr/>
        </p:nvSpPr>
        <p:spPr>
          <a:xfrm>
            <a:off x="11049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3" name="Rectangle 32"/>
          <p:cNvSpPr/>
          <p:nvPr/>
        </p:nvSpPr>
        <p:spPr>
          <a:xfrm>
            <a:off x="13462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4" name="Rectangle 33"/>
          <p:cNvSpPr/>
          <p:nvPr/>
        </p:nvSpPr>
        <p:spPr>
          <a:xfrm>
            <a:off x="15875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5" name="Rectangle 34"/>
          <p:cNvSpPr/>
          <p:nvPr/>
        </p:nvSpPr>
        <p:spPr>
          <a:xfrm>
            <a:off x="18288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6" name="Rectangle 35"/>
          <p:cNvSpPr/>
          <p:nvPr/>
        </p:nvSpPr>
        <p:spPr>
          <a:xfrm>
            <a:off x="20701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7" name="Rectangle 36"/>
          <p:cNvSpPr/>
          <p:nvPr/>
        </p:nvSpPr>
        <p:spPr>
          <a:xfrm>
            <a:off x="23114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38" name="Rectangle 37"/>
          <p:cNvSpPr/>
          <p:nvPr/>
        </p:nvSpPr>
        <p:spPr>
          <a:xfrm>
            <a:off x="25527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39" name="Rectangle 38"/>
          <p:cNvSpPr/>
          <p:nvPr/>
        </p:nvSpPr>
        <p:spPr>
          <a:xfrm>
            <a:off x="27940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40" name="Rectangle 39"/>
          <p:cNvSpPr/>
          <p:nvPr/>
        </p:nvSpPr>
        <p:spPr>
          <a:xfrm>
            <a:off x="30353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1" name="Rectangle 40"/>
          <p:cNvSpPr/>
          <p:nvPr/>
        </p:nvSpPr>
        <p:spPr>
          <a:xfrm>
            <a:off x="32766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2" name="Rectangle 41"/>
          <p:cNvSpPr/>
          <p:nvPr/>
        </p:nvSpPr>
        <p:spPr>
          <a:xfrm>
            <a:off x="35179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3" name="Rectangle 42"/>
          <p:cNvSpPr/>
          <p:nvPr/>
        </p:nvSpPr>
        <p:spPr>
          <a:xfrm>
            <a:off x="37592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4" name="Rectangle 43"/>
          <p:cNvSpPr/>
          <p:nvPr/>
        </p:nvSpPr>
        <p:spPr>
          <a:xfrm>
            <a:off x="40005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45" name="Rectangle 44"/>
          <p:cNvSpPr/>
          <p:nvPr/>
        </p:nvSpPr>
        <p:spPr>
          <a:xfrm>
            <a:off x="4241800" y="1825625"/>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47" name="Rectangle 46"/>
          <p:cNvSpPr/>
          <p:nvPr/>
        </p:nvSpPr>
        <p:spPr>
          <a:xfrm>
            <a:off x="6223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p:cNvSpPr/>
          <p:nvPr/>
        </p:nvSpPr>
        <p:spPr>
          <a:xfrm>
            <a:off x="8636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ectangle 48"/>
          <p:cNvSpPr/>
          <p:nvPr/>
        </p:nvSpPr>
        <p:spPr>
          <a:xfrm>
            <a:off x="11049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Rectangle 49"/>
          <p:cNvSpPr/>
          <p:nvPr/>
        </p:nvSpPr>
        <p:spPr>
          <a:xfrm>
            <a:off x="13462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1" name="Rectangle 50"/>
          <p:cNvSpPr/>
          <p:nvPr/>
        </p:nvSpPr>
        <p:spPr>
          <a:xfrm>
            <a:off x="18542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2" name="Rectangle 51"/>
          <p:cNvSpPr/>
          <p:nvPr/>
        </p:nvSpPr>
        <p:spPr>
          <a:xfrm>
            <a:off x="20955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53" name="Rectangle 52"/>
          <p:cNvSpPr/>
          <p:nvPr/>
        </p:nvSpPr>
        <p:spPr>
          <a:xfrm>
            <a:off x="23368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54" name="Rectangle 53"/>
          <p:cNvSpPr/>
          <p:nvPr/>
        </p:nvSpPr>
        <p:spPr>
          <a:xfrm>
            <a:off x="25781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55" name="Rectangle 54"/>
          <p:cNvSpPr/>
          <p:nvPr/>
        </p:nvSpPr>
        <p:spPr>
          <a:xfrm>
            <a:off x="30607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6" name="Rectangle 55"/>
          <p:cNvSpPr/>
          <p:nvPr/>
        </p:nvSpPr>
        <p:spPr>
          <a:xfrm>
            <a:off x="33020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57" name="Rectangle 56"/>
          <p:cNvSpPr/>
          <p:nvPr/>
        </p:nvSpPr>
        <p:spPr>
          <a:xfrm>
            <a:off x="35433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8" name="Rectangle 57"/>
          <p:cNvSpPr/>
          <p:nvPr/>
        </p:nvSpPr>
        <p:spPr>
          <a:xfrm>
            <a:off x="37846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9" name="Rectangle 58"/>
          <p:cNvSpPr/>
          <p:nvPr/>
        </p:nvSpPr>
        <p:spPr>
          <a:xfrm>
            <a:off x="42672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0" name="Rectangle 59"/>
          <p:cNvSpPr/>
          <p:nvPr/>
        </p:nvSpPr>
        <p:spPr>
          <a:xfrm>
            <a:off x="45085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1" name="Rectangle 60"/>
          <p:cNvSpPr/>
          <p:nvPr/>
        </p:nvSpPr>
        <p:spPr>
          <a:xfrm>
            <a:off x="47498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2" name="Rectangle 61"/>
          <p:cNvSpPr/>
          <p:nvPr/>
        </p:nvSpPr>
        <p:spPr>
          <a:xfrm>
            <a:off x="4991100" y="2917567"/>
            <a:ext cx="215900" cy="23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63" name="TextBox 62"/>
          <p:cNvSpPr txBox="1"/>
          <p:nvPr/>
        </p:nvSpPr>
        <p:spPr>
          <a:xfrm>
            <a:off x="622300" y="2060020"/>
            <a:ext cx="2164310" cy="369332"/>
          </a:xfrm>
          <a:prstGeom prst="rect">
            <a:avLst/>
          </a:prstGeom>
          <a:noFill/>
        </p:spPr>
        <p:txBody>
          <a:bodyPr wrap="none" rtlCol="0">
            <a:spAutoFit/>
          </a:bodyPr>
          <a:lstStyle/>
          <a:p>
            <a:r>
              <a:rPr lang="en-US" dirty="0" smtClean="0"/>
              <a:t>How we see memory</a:t>
            </a:r>
            <a:endParaRPr lang="en-US" dirty="0"/>
          </a:p>
        </p:txBody>
      </p:sp>
      <p:sp>
        <p:nvSpPr>
          <p:cNvPr id="65" name="TextBox 64"/>
          <p:cNvSpPr txBox="1"/>
          <p:nvPr/>
        </p:nvSpPr>
        <p:spPr>
          <a:xfrm>
            <a:off x="622300" y="3246676"/>
            <a:ext cx="3257302" cy="369332"/>
          </a:xfrm>
          <a:prstGeom prst="rect">
            <a:avLst/>
          </a:prstGeom>
          <a:noFill/>
        </p:spPr>
        <p:txBody>
          <a:bodyPr wrap="none" rtlCol="0">
            <a:spAutoFit/>
          </a:bodyPr>
          <a:lstStyle/>
          <a:p>
            <a:r>
              <a:rPr lang="en-US" dirty="0" smtClean="0"/>
              <a:t>How the processor sees memory</a:t>
            </a:r>
            <a:endParaRPr lang="en-US" dirty="0"/>
          </a:p>
        </p:txBody>
      </p:sp>
      <p:sp>
        <p:nvSpPr>
          <p:cNvPr id="66" name="Rounded Rectangle 65"/>
          <p:cNvSpPr/>
          <p:nvPr/>
        </p:nvSpPr>
        <p:spPr>
          <a:xfrm>
            <a:off x="10017344" y="48260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9064844" y="4826000"/>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8112344" y="4826000"/>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10957144" y="48260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8061587" y="4140200"/>
            <a:ext cx="15570" cy="234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185229" y="4456668"/>
            <a:ext cx="301686" cy="369332"/>
          </a:xfrm>
          <a:prstGeom prst="rect">
            <a:avLst/>
          </a:prstGeom>
          <a:noFill/>
        </p:spPr>
        <p:txBody>
          <a:bodyPr wrap="none" rtlCol="0">
            <a:spAutoFit/>
          </a:bodyPr>
          <a:lstStyle/>
          <a:p>
            <a:r>
              <a:rPr lang="en-US" dirty="0" smtClean="0"/>
              <a:t>8</a:t>
            </a:r>
            <a:endParaRPr lang="en-US" dirty="0"/>
          </a:p>
        </p:txBody>
      </p:sp>
      <p:sp>
        <p:nvSpPr>
          <p:cNvPr id="73" name="TextBox 72"/>
          <p:cNvSpPr txBox="1"/>
          <p:nvPr/>
        </p:nvSpPr>
        <p:spPr>
          <a:xfrm>
            <a:off x="9044316" y="4456668"/>
            <a:ext cx="301686" cy="369332"/>
          </a:xfrm>
          <a:prstGeom prst="rect">
            <a:avLst/>
          </a:prstGeom>
          <a:noFill/>
        </p:spPr>
        <p:txBody>
          <a:bodyPr wrap="none" rtlCol="0">
            <a:spAutoFit/>
          </a:bodyPr>
          <a:lstStyle/>
          <a:p>
            <a:r>
              <a:rPr lang="en-US" dirty="0" smtClean="0"/>
              <a:t>9</a:t>
            </a:r>
            <a:endParaRPr lang="en-US" dirty="0"/>
          </a:p>
        </p:txBody>
      </p:sp>
      <p:sp>
        <p:nvSpPr>
          <p:cNvPr id="74" name="TextBox 73"/>
          <p:cNvSpPr txBox="1"/>
          <p:nvPr/>
        </p:nvSpPr>
        <p:spPr>
          <a:xfrm>
            <a:off x="10030044" y="4456668"/>
            <a:ext cx="418704" cy="369332"/>
          </a:xfrm>
          <a:prstGeom prst="rect">
            <a:avLst/>
          </a:prstGeom>
          <a:noFill/>
        </p:spPr>
        <p:txBody>
          <a:bodyPr wrap="none" rtlCol="0">
            <a:spAutoFit/>
          </a:bodyPr>
          <a:lstStyle/>
          <a:p>
            <a:r>
              <a:rPr lang="en-US" dirty="0" smtClean="0"/>
              <a:t>10</a:t>
            </a:r>
            <a:endParaRPr lang="en-US" dirty="0"/>
          </a:p>
        </p:txBody>
      </p:sp>
      <p:sp>
        <p:nvSpPr>
          <p:cNvPr id="75" name="TextBox 74"/>
          <p:cNvSpPr txBox="1"/>
          <p:nvPr/>
        </p:nvSpPr>
        <p:spPr>
          <a:xfrm>
            <a:off x="10969062" y="4448215"/>
            <a:ext cx="418704" cy="369332"/>
          </a:xfrm>
          <a:prstGeom prst="rect">
            <a:avLst/>
          </a:prstGeom>
          <a:noFill/>
        </p:spPr>
        <p:txBody>
          <a:bodyPr wrap="none" rtlCol="0">
            <a:spAutoFit/>
          </a:bodyPr>
          <a:lstStyle/>
          <a:p>
            <a:r>
              <a:rPr lang="en-US" dirty="0" smtClean="0"/>
              <a:t>11</a:t>
            </a:r>
            <a:endParaRPr lang="en-US" dirty="0"/>
          </a:p>
        </p:txBody>
      </p:sp>
      <p:sp>
        <p:nvSpPr>
          <p:cNvPr id="76" name="Rounded Rectangle 75"/>
          <p:cNvSpPr/>
          <p:nvPr/>
        </p:nvSpPr>
        <p:spPr>
          <a:xfrm>
            <a:off x="6184900" y="4817547"/>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7137400" y="4817547"/>
            <a:ext cx="914400"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3328505" y="4817547"/>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2376005" y="4817547"/>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0" y="6488668"/>
            <a:ext cx="639919" cy="369332"/>
          </a:xfrm>
          <a:prstGeom prst="rect">
            <a:avLst/>
          </a:prstGeom>
          <a:noFill/>
        </p:spPr>
        <p:txBody>
          <a:bodyPr wrap="none" rtlCol="0">
            <a:spAutoFit/>
          </a:bodyPr>
          <a:lstStyle/>
          <a:p>
            <a:r>
              <a:rPr lang="en-US" dirty="0" smtClean="0"/>
              <a:t>Pg. 4</a:t>
            </a:r>
            <a:endParaRPr lang="en-US" dirty="0"/>
          </a:p>
        </p:txBody>
      </p:sp>
    </p:spTree>
    <p:extLst>
      <p:ext uri="{BB962C8B-B14F-4D97-AF65-F5344CB8AC3E}">
        <p14:creationId xmlns:p14="http://schemas.microsoft.com/office/powerpoint/2010/main" val="93253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dissolve">
                                      <p:cBhvr>
                                        <p:cTn id="10" dur="5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dissolve">
                                      <p:cBhvr>
                                        <p:cTn id="15" dur="500"/>
                                        <p:tgtEl>
                                          <p:spTgt spid="7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dissolve">
                                      <p:cBhvr>
                                        <p:cTn id="1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sz="half" idx="1"/>
          </p:nvPr>
        </p:nvSpPr>
        <p:spPr/>
        <p:txBody>
          <a:bodyPr/>
          <a:lstStyle/>
          <a:p>
            <a:pPr>
              <a:lnSpc>
                <a:spcPct val="100000"/>
              </a:lnSpc>
              <a:spcBef>
                <a:spcPts val="0"/>
              </a:spcBef>
            </a:pPr>
            <a:r>
              <a:rPr lang="en-US" dirty="0" smtClean="0"/>
              <a:t>Data Alignment</a:t>
            </a:r>
          </a:p>
          <a:p>
            <a:pPr lvl="1">
              <a:lnSpc>
                <a:spcPct val="100000"/>
              </a:lnSpc>
              <a:spcBef>
                <a:spcPts val="0"/>
              </a:spcBef>
            </a:pPr>
            <a:r>
              <a:rPr lang="en-US" dirty="0" smtClean="0"/>
              <a:t>Padding</a:t>
            </a:r>
          </a:p>
          <a:p>
            <a:pPr lvl="2">
              <a:lnSpc>
                <a:spcPct val="100000"/>
              </a:lnSpc>
              <a:spcBef>
                <a:spcPts val="0"/>
              </a:spcBef>
            </a:pPr>
            <a:r>
              <a:rPr lang="en-US" dirty="0" smtClean="0"/>
              <a:t>Allocate larger chunk of memory than needed</a:t>
            </a:r>
          </a:p>
          <a:p>
            <a:pPr lvl="1">
              <a:lnSpc>
                <a:spcPct val="100000"/>
              </a:lnSpc>
              <a:spcBef>
                <a:spcPts val="0"/>
              </a:spcBef>
            </a:pPr>
            <a:r>
              <a:rPr lang="en-US" dirty="0" smtClean="0"/>
              <a:t>Loop peeling</a:t>
            </a:r>
          </a:p>
          <a:p>
            <a:pPr lvl="2">
              <a:lnSpc>
                <a:spcPct val="100000"/>
              </a:lnSpc>
              <a:spcBef>
                <a:spcPts val="0"/>
              </a:spcBef>
            </a:pPr>
            <a:r>
              <a:rPr lang="en-US" dirty="0" smtClean="0"/>
              <a:t>Removing beginning/ending iterations from loops</a:t>
            </a:r>
            <a:endParaRPr lang="en-US" dirty="0"/>
          </a:p>
        </p:txBody>
      </p:sp>
      <p:sp>
        <p:nvSpPr>
          <p:cNvPr id="5" name="Rounded Rectangle 4"/>
          <p:cNvSpPr/>
          <p:nvPr/>
        </p:nvSpPr>
        <p:spPr>
          <a:xfrm>
            <a:off x="4076700" y="4826000"/>
            <a:ext cx="914400" cy="93293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7917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292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8392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886700" y="4826000"/>
            <a:ext cx="914400"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981700" y="482600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34200" y="482600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0731500" y="482600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38600" y="4456668"/>
            <a:ext cx="301686" cy="369332"/>
          </a:xfrm>
          <a:prstGeom prst="rect">
            <a:avLst/>
          </a:prstGeom>
          <a:noFill/>
        </p:spPr>
        <p:txBody>
          <a:bodyPr wrap="none" rtlCol="0">
            <a:spAutoFit/>
          </a:bodyPr>
          <a:lstStyle/>
          <a:p>
            <a:r>
              <a:rPr lang="en-US" dirty="0" smtClean="0"/>
              <a:t>0</a:t>
            </a:r>
            <a:endParaRPr lang="en-US" dirty="0"/>
          </a:p>
        </p:txBody>
      </p:sp>
      <p:sp>
        <p:nvSpPr>
          <p:cNvPr id="14" name="TextBox 13"/>
          <p:cNvSpPr txBox="1"/>
          <p:nvPr/>
        </p:nvSpPr>
        <p:spPr>
          <a:xfrm>
            <a:off x="4991100" y="4456668"/>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5940486" y="4475202"/>
            <a:ext cx="301686" cy="369332"/>
          </a:xfrm>
          <a:prstGeom prst="rect">
            <a:avLst/>
          </a:prstGeom>
          <a:noFill/>
        </p:spPr>
        <p:txBody>
          <a:bodyPr wrap="none" rtlCol="0">
            <a:spAutoFit/>
          </a:bodyPr>
          <a:lstStyle/>
          <a:p>
            <a:r>
              <a:rPr lang="en-US" dirty="0"/>
              <a:t>2</a:t>
            </a:r>
            <a:endParaRPr lang="en-US" dirty="0"/>
          </a:p>
        </p:txBody>
      </p:sp>
      <p:sp>
        <p:nvSpPr>
          <p:cNvPr id="16" name="TextBox 15"/>
          <p:cNvSpPr txBox="1"/>
          <p:nvPr/>
        </p:nvSpPr>
        <p:spPr>
          <a:xfrm>
            <a:off x="6889872" y="4475202"/>
            <a:ext cx="301686" cy="369332"/>
          </a:xfrm>
          <a:prstGeom prst="rect">
            <a:avLst/>
          </a:prstGeom>
          <a:noFill/>
        </p:spPr>
        <p:txBody>
          <a:bodyPr wrap="none" rtlCol="0">
            <a:spAutoFit/>
          </a:bodyPr>
          <a:lstStyle/>
          <a:p>
            <a:r>
              <a:rPr lang="en-US" dirty="0"/>
              <a:t>3</a:t>
            </a:r>
            <a:endParaRPr lang="en-US" dirty="0"/>
          </a:p>
        </p:txBody>
      </p:sp>
      <p:sp>
        <p:nvSpPr>
          <p:cNvPr id="17" name="TextBox 16"/>
          <p:cNvSpPr txBox="1"/>
          <p:nvPr/>
        </p:nvSpPr>
        <p:spPr>
          <a:xfrm>
            <a:off x="7883830" y="4456668"/>
            <a:ext cx="301686" cy="369332"/>
          </a:xfrm>
          <a:prstGeom prst="rect">
            <a:avLst/>
          </a:prstGeom>
          <a:noFill/>
        </p:spPr>
        <p:txBody>
          <a:bodyPr wrap="none" rtlCol="0">
            <a:spAutoFit/>
          </a:bodyPr>
          <a:lstStyle/>
          <a:p>
            <a:r>
              <a:rPr lang="en-US" dirty="0"/>
              <a:t>4</a:t>
            </a:r>
            <a:endParaRPr lang="en-US" dirty="0"/>
          </a:p>
        </p:txBody>
      </p:sp>
      <p:sp>
        <p:nvSpPr>
          <p:cNvPr id="18" name="TextBox 17"/>
          <p:cNvSpPr txBox="1"/>
          <p:nvPr/>
        </p:nvSpPr>
        <p:spPr>
          <a:xfrm>
            <a:off x="8877788" y="4475202"/>
            <a:ext cx="301686" cy="369332"/>
          </a:xfrm>
          <a:prstGeom prst="rect">
            <a:avLst/>
          </a:prstGeom>
          <a:noFill/>
        </p:spPr>
        <p:txBody>
          <a:bodyPr wrap="none" rtlCol="0">
            <a:spAutoFit/>
          </a:bodyPr>
          <a:lstStyle/>
          <a:p>
            <a:r>
              <a:rPr lang="en-US" dirty="0"/>
              <a:t>5</a:t>
            </a:r>
            <a:endParaRPr lang="en-US" dirty="0"/>
          </a:p>
        </p:txBody>
      </p:sp>
      <p:sp>
        <p:nvSpPr>
          <p:cNvPr id="19" name="TextBox 18"/>
          <p:cNvSpPr txBox="1"/>
          <p:nvPr/>
        </p:nvSpPr>
        <p:spPr>
          <a:xfrm>
            <a:off x="9750730" y="4456668"/>
            <a:ext cx="301686" cy="369332"/>
          </a:xfrm>
          <a:prstGeom prst="rect">
            <a:avLst/>
          </a:prstGeom>
          <a:noFill/>
        </p:spPr>
        <p:txBody>
          <a:bodyPr wrap="none" rtlCol="0">
            <a:spAutoFit/>
          </a:bodyPr>
          <a:lstStyle/>
          <a:p>
            <a:r>
              <a:rPr lang="en-US" dirty="0"/>
              <a:t>6</a:t>
            </a:r>
            <a:endParaRPr lang="en-US" dirty="0"/>
          </a:p>
        </p:txBody>
      </p:sp>
      <p:sp>
        <p:nvSpPr>
          <p:cNvPr id="20" name="TextBox 19"/>
          <p:cNvSpPr txBox="1"/>
          <p:nvPr/>
        </p:nvSpPr>
        <p:spPr>
          <a:xfrm>
            <a:off x="10745176" y="4456668"/>
            <a:ext cx="301686" cy="369332"/>
          </a:xfrm>
          <a:prstGeom prst="rect">
            <a:avLst/>
          </a:prstGeom>
          <a:noFill/>
        </p:spPr>
        <p:txBody>
          <a:bodyPr wrap="none" rtlCol="0">
            <a:spAutoFit/>
          </a:bodyPr>
          <a:lstStyle/>
          <a:p>
            <a:r>
              <a:rPr lang="en-US" dirty="0"/>
              <a:t>7</a:t>
            </a:r>
            <a:endParaRPr lang="en-US" dirty="0"/>
          </a:p>
        </p:txBody>
      </p:sp>
      <p:cxnSp>
        <p:nvCxnSpPr>
          <p:cNvPr id="21" name="Straight Connector 20"/>
          <p:cNvCxnSpPr/>
          <p:nvPr/>
        </p:nvCxnSpPr>
        <p:spPr>
          <a:xfrm>
            <a:off x="7858430" y="4140200"/>
            <a:ext cx="15570" cy="234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0" y="6488668"/>
            <a:ext cx="639919" cy="369332"/>
          </a:xfrm>
          <a:prstGeom prst="rect">
            <a:avLst/>
          </a:prstGeom>
          <a:noFill/>
        </p:spPr>
        <p:txBody>
          <a:bodyPr wrap="none" rtlCol="0">
            <a:spAutoFit/>
          </a:bodyPr>
          <a:lstStyle/>
          <a:p>
            <a:r>
              <a:rPr lang="en-US" dirty="0" smtClean="0"/>
              <a:t>Pg. 4</a:t>
            </a:r>
            <a:endParaRPr lang="en-US" dirty="0"/>
          </a:p>
        </p:txBody>
      </p:sp>
    </p:spTree>
    <p:extLst>
      <p:ext uri="{BB962C8B-B14F-4D97-AF65-F5344CB8AC3E}">
        <p14:creationId xmlns:p14="http://schemas.microsoft.com/office/powerpoint/2010/main" val="330107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8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12737"/>
            <a:ext cx="10515600" cy="1325563"/>
          </a:xfrm>
        </p:spPr>
        <p:txBody>
          <a:bodyPr/>
          <a:lstStyle/>
          <a:p>
            <a:r>
              <a:rPr lang="en-US" dirty="0" smtClean="0"/>
              <a:t>Data Dependence Based Transformations</a:t>
            </a:r>
            <a:endParaRPr lang="en-US" dirty="0"/>
          </a:p>
        </p:txBody>
      </p:sp>
      <p:pic>
        <p:nvPicPr>
          <p:cNvPr id="6" name="Content Placeholder 5"/>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1825625"/>
            <a:ext cx="4072743" cy="1302544"/>
          </a:xfrm>
        </p:spPr>
      </p:pic>
      <p:sp>
        <p:nvSpPr>
          <p:cNvPr id="4" name="Content Placeholder 3"/>
          <p:cNvSpPr>
            <a:spLocks noGrp="1"/>
          </p:cNvSpPr>
          <p:nvPr>
            <p:ph sz="half" idx="2"/>
          </p:nvPr>
        </p:nvSpPr>
        <p:spPr/>
        <p:txBody>
          <a:bodyPr/>
          <a:lstStyle/>
          <a:p>
            <a:r>
              <a:rPr lang="en-US" dirty="0" smtClean="0"/>
              <a:t>Statement Reordering</a:t>
            </a:r>
          </a:p>
          <a:p>
            <a:r>
              <a:rPr lang="en-US" dirty="0" smtClean="0"/>
              <a:t>Substitutions</a:t>
            </a:r>
          </a:p>
          <a:p>
            <a:pPr lvl="1"/>
            <a:r>
              <a:rPr lang="en-US" dirty="0" smtClean="0"/>
              <a:t>General a</a:t>
            </a:r>
            <a:r>
              <a:rPr lang="en-US" dirty="0" smtClean="0"/>
              <a:t>lgorithm substitution</a:t>
            </a:r>
          </a:p>
          <a:p>
            <a:pPr lvl="1"/>
            <a:r>
              <a:rPr lang="en-US" dirty="0" smtClean="0"/>
              <a:t>Reduction </a:t>
            </a:r>
            <a:r>
              <a:rPr lang="en-US" dirty="0"/>
              <a:t>substitution</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315494"/>
            <a:ext cx="4050488" cy="959326"/>
          </a:xfrm>
          <a:prstGeom prst="rect">
            <a:avLst/>
          </a:prstGeom>
        </p:spPr>
      </p:pic>
      <p:sp>
        <p:nvSpPr>
          <p:cNvPr id="8" name="TextBox 7"/>
          <p:cNvSpPr txBox="1"/>
          <p:nvPr/>
        </p:nvSpPr>
        <p:spPr>
          <a:xfrm>
            <a:off x="0" y="6488668"/>
            <a:ext cx="639919" cy="369332"/>
          </a:xfrm>
          <a:prstGeom prst="rect">
            <a:avLst/>
          </a:prstGeom>
          <a:noFill/>
        </p:spPr>
        <p:txBody>
          <a:bodyPr wrap="none" rtlCol="0">
            <a:spAutoFit/>
          </a:bodyPr>
          <a:lstStyle/>
          <a:p>
            <a:r>
              <a:rPr lang="en-US" dirty="0" smtClean="0"/>
              <a:t>Pg. 4</a:t>
            </a:r>
            <a:endParaRPr lang="en-US" dirty="0"/>
          </a:p>
        </p:txBody>
      </p:sp>
    </p:spTree>
    <p:extLst>
      <p:ext uri="{BB962C8B-B14F-4D97-AF65-F5344CB8AC3E}">
        <p14:creationId xmlns:p14="http://schemas.microsoft.com/office/powerpoint/2010/main" val="1278424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10261"/>
            <a:ext cx="10515600" cy="1325563"/>
          </a:xfrm>
        </p:spPr>
        <p:txBody>
          <a:bodyPr/>
          <a:lstStyle/>
          <a:p>
            <a:r>
              <a:rPr lang="en-US" dirty="0"/>
              <a:t>Data Dependence Based Transformations</a:t>
            </a:r>
          </a:p>
        </p:txBody>
      </p:sp>
      <p:sp>
        <p:nvSpPr>
          <p:cNvPr id="3" name="Content Placeholder 2"/>
          <p:cNvSpPr>
            <a:spLocks noGrp="1"/>
          </p:cNvSpPr>
          <p:nvPr>
            <p:ph sz="half" idx="1"/>
          </p:nvPr>
        </p:nvSpPr>
        <p:spPr/>
        <p:txBody>
          <a:bodyPr/>
          <a:lstStyle/>
          <a:p>
            <a:r>
              <a:rPr lang="en-US" dirty="0" smtClean="0"/>
              <a:t>Loop peeling</a:t>
            </a:r>
          </a:p>
          <a:p>
            <a:r>
              <a:rPr lang="en-US" dirty="0" smtClean="0"/>
              <a:t>Symbolic resolution</a:t>
            </a:r>
          </a:p>
          <a:p>
            <a:pPr marL="457200" lvl="1" indent="0">
              <a:buNone/>
            </a:pPr>
            <a:r>
              <a:rPr lang="en-US" dirty="0" smtClean="0"/>
              <a:t>for (i = </a:t>
            </a:r>
            <a:r>
              <a:rPr lang="is-IS" dirty="0" smtClean="0"/>
              <a:t>…</a:t>
            </a:r>
            <a:r>
              <a:rPr lang="en-US" dirty="0" smtClean="0"/>
              <a:t>)</a:t>
            </a:r>
            <a:endParaRPr lang="en-US" dirty="0"/>
          </a:p>
          <a:p>
            <a:pPr marL="914400" lvl="2" indent="0">
              <a:buNone/>
            </a:pPr>
            <a:r>
              <a:rPr lang="en-US" dirty="0" smtClean="0"/>
              <a:t>A[</a:t>
            </a:r>
            <a:r>
              <a:rPr lang="en-US" dirty="0" err="1" smtClean="0"/>
              <a:t>i</a:t>
            </a:r>
            <a:r>
              <a:rPr lang="en-US" dirty="0" smtClean="0"/>
              <a:t>] = A[</a:t>
            </a:r>
            <a:r>
              <a:rPr lang="en-US" dirty="0" err="1" smtClean="0"/>
              <a:t>i</a:t>
            </a:r>
            <a:r>
              <a:rPr lang="en-US" dirty="0" smtClean="0"/>
              <a:t> + k] + </a:t>
            </a:r>
            <a:r>
              <a:rPr lang="is-IS" dirty="0" smtClean="0"/>
              <a:t>…;</a:t>
            </a:r>
            <a:endParaRPr lang="en-US" dirty="0"/>
          </a:p>
          <a:p>
            <a:r>
              <a:rPr lang="is-IS" dirty="0" smtClean="0"/>
              <a:t>Recognition of Induction Pointers</a:t>
            </a:r>
          </a:p>
          <a:p>
            <a:r>
              <a:rPr lang="is-IS" dirty="0" smtClean="0"/>
              <a:t>Wrap Around Variable Detection</a:t>
            </a:r>
            <a:endParaRPr lang="is-IS" dirty="0"/>
          </a:p>
          <a:p>
            <a:pPr lvl="1"/>
            <a:r>
              <a:rPr lang="en-US" dirty="0"/>
              <a:t>if (i &gt; 0 &amp;&amp; i + 1 &gt; 0) </a:t>
            </a:r>
            <a:r>
              <a:rPr lang="en-US" dirty="0" smtClean="0"/>
              <a:t>VS </a:t>
            </a:r>
            <a:r>
              <a:rPr lang="en-US" dirty="0"/>
              <a:t>if (i &gt; 0)</a:t>
            </a:r>
            <a:endParaRPr lang="is-IS" dirty="0" smtClean="0"/>
          </a:p>
        </p:txBody>
      </p:sp>
      <p:sp>
        <p:nvSpPr>
          <p:cNvPr id="4" name="Content Placeholder 3"/>
          <p:cNvSpPr>
            <a:spLocks noGrp="1"/>
          </p:cNvSpPr>
          <p:nvPr>
            <p:ph sz="half" idx="2"/>
          </p:nvPr>
        </p:nvSpPr>
        <p:spPr/>
        <p:txBody>
          <a:bodyPr/>
          <a:lstStyle/>
          <a:p>
            <a:endParaRPr lang="en-US" dirty="0"/>
          </a:p>
        </p:txBody>
      </p:sp>
      <p:sp>
        <p:nvSpPr>
          <p:cNvPr id="5" name="TextBox 4"/>
          <p:cNvSpPr txBox="1"/>
          <p:nvPr/>
        </p:nvSpPr>
        <p:spPr>
          <a:xfrm>
            <a:off x="0" y="6488668"/>
            <a:ext cx="639919" cy="369332"/>
          </a:xfrm>
          <a:prstGeom prst="rect">
            <a:avLst/>
          </a:prstGeom>
          <a:noFill/>
        </p:spPr>
        <p:txBody>
          <a:bodyPr wrap="none" rtlCol="0">
            <a:spAutoFit/>
          </a:bodyPr>
          <a:lstStyle/>
          <a:p>
            <a:r>
              <a:rPr lang="en-US" dirty="0" smtClean="0"/>
              <a:t>Pg. 5</a:t>
            </a:r>
            <a:endParaRPr lang="en-US" dirty="0"/>
          </a:p>
        </p:txBody>
      </p:sp>
    </p:spTree>
    <p:extLst>
      <p:ext uri="{BB962C8B-B14F-4D97-AF65-F5344CB8AC3E}">
        <p14:creationId xmlns:p14="http://schemas.microsoft.com/office/powerpoint/2010/main" val="1795637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Distribution (fission)</a:t>
            </a:r>
            <a:endParaRPr lang="en-US" dirty="0"/>
          </a:p>
        </p:txBody>
      </p:sp>
      <p:pic>
        <p:nvPicPr>
          <p:cNvPr id="85" name="Content Placeholder 8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19738" y="1430656"/>
            <a:ext cx="4432300" cy="1841500"/>
          </a:xfrm>
        </p:spPr>
      </p:pic>
      <p:pic>
        <p:nvPicPr>
          <p:cNvPr id="84" name="Content Placeholder 8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276462" y="1772775"/>
            <a:ext cx="4432300" cy="1054100"/>
          </a:xfrm>
        </p:spPr>
      </p:pic>
      <p:sp>
        <p:nvSpPr>
          <p:cNvPr id="10" name="Right Arrow 9"/>
          <p:cNvSpPr/>
          <p:nvPr/>
        </p:nvSpPr>
        <p:spPr>
          <a:xfrm>
            <a:off x="5175250" y="1981550"/>
            <a:ext cx="1778000" cy="484632"/>
          </a:xfrm>
          <a:prstGeom prst="rightArrow">
            <a:avLst>
              <a:gd name="adj1" fmla="val 23795"/>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5143500" y="2833693"/>
            <a:ext cx="1778000" cy="484632"/>
          </a:xfrm>
          <a:prstGeom prst="rightArrow">
            <a:avLst>
              <a:gd name="adj1" fmla="val 23795"/>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flipH="1">
            <a:off x="5455281" y="1784184"/>
            <a:ext cx="1935481" cy="369332"/>
          </a:xfrm>
          <a:prstGeom prst="rect">
            <a:avLst/>
          </a:prstGeom>
          <a:noFill/>
        </p:spPr>
        <p:txBody>
          <a:bodyPr wrap="square" rtlCol="0">
            <a:spAutoFit/>
          </a:bodyPr>
          <a:lstStyle/>
          <a:p>
            <a:r>
              <a:rPr lang="en-US" dirty="0" smtClean="0"/>
              <a:t>Fusion</a:t>
            </a:r>
          </a:p>
        </p:txBody>
      </p:sp>
      <p:sp>
        <p:nvSpPr>
          <p:cNvPr id="13" name="TextBox 12"/>
          <p:cNvSpPr txBox="1"/>
          <p:nvPr/>
        </p:nvSpPr>
        <p:spPr>
          <a:xfrm flipH="1">
            <a:off x="5455281" y="2657741"/>
            <a:ext cx="1935481" cy="369332"/>
          </a:xfrm>
          <a:prstGeom prst="rect">
            <a:avLst/>
          </a:prstGeom>
          <a:noFill/>
        </p:spPr>
        <p:txBody>
          <a:bodyPr wrap="square" rtlCol="0">
            <a:spAutoFit/>
          </a:bodyPr>
          <a:lstStyle/>
          <a:p>
            <a:r>
              <a:rPr lang="en-US" dirty="0" smtClean="0"/>
              <a:t>Distribution</a:t>
            </a:r>
            <a:endParaRPr lang="en-US" dirty="0"/>
          </a:p>
        </p:txBody>
      </p:sp>
      <p:sp>
        <p:nvSpPr>
          <p:cNvPr id="14" name="TextBox 13"/>
          <p:cNvSpPr txBox="1"/>
          <p:nvPr/>
        </p:nvSpPr>
        <p:spPr>
          <a:xfrm>
            <a:off x="1337051" y="4874083"/>
            <a:ext cx="1810752" cy="369332"/>
          </a:xfrm>
          <a:prstGeom prst="rect">
            <a:avLst/>
          </a:prstGeom>
          <a:noFill/>
        </p:spPr>
        <p:txBody>
          <a:bodyPr wrap="none" rtlCol="0">
            <a:spAutoFit/>
          </a:bodyPr>
          <a:lstStyle/>
          <a:p>
            <a:r>
              <a:rPr lang="en-US" dirty="0" smtClean="0"/>
              <a:t>Loop Distribution</a:t>
            </a:r>
            <a:endParaRPr lang="en-US" dirty="0"/>
          </a:p>
        </p:txBody>
      </p:sp>
      <p:sp>
        <p:nvSpPr>
          <p:cNvPr id="15" name="TextBox 14"/>
          <p:cNvSpPr txBox="1"/>
          <p:nvPr/>
        </p:nvSpPr>
        <p:spPr>
          <a:xfrm>
            <a:off x="6921500" y="4861383"/>
            <a:ext cx="1314784" cy="369332"/>
          </a:xfrm>
          <a:prstGeom prst="rect">
            <a:avLst/>
          </a:prstGeom>
          <a:noFill/>
        </p:spPr>
        <p:txBody>
          <a:bodyPr wrap="none" rtlCol="0">
            <a:spAutoFit/>
          </a:bodyPr>
          <a:lstStyle/>
          <a:p>
            <a:r>
              <a:rPr lang="en-US" dirty="0" smtClean="0"/>
              <a:t>Loop Fusion</a:t>
            </a:r>
          </a:p>
        </p:txBody>
      </p:sp>
      <p:sp>
        <p:nvSpPr>
          <p:cNvPr id="16" name="TextBox 15"/>
          <p:cNvSpPr txBox="1"/>
          <p:nvPr/>
        </p:nvSpPr>
        <p:spPr>
          <a:xfrm>
            <a:off x="7137400" y="5243415"/>
            <a:ext cx="3134769" cy="646331"/>
          </a:xfrm>
          <a:prstGeom prst="rect">
            <a:avLst/>
          </a:prstGeom>
          <a:noFill/>
        </p:spPr>
        <p:txBody>
          <a:bodyPr wrap="none" rtlCol="0">
            <a:spAutoFit/>
          </a:bodyPr>
          <a:lstStyle/>
          <a:p>
            <a:pPr marL="285750" indent="-285750">
              <a:buFont typeface="Arial" charset="0"/>
              <a:buChar char="•"/>
            </a:pPr>
            <a:r>
              <a:rPr lang="en-US" dirty="0" smtClean="0"/>
              <a:t>More difficult to parallelize</a:t>
            </a:r>
          </a:p>
          <a:p>
            <a:pPr marL="285750" indent="-285750">
              <a:buFont typeface="Arial" charset="0"/>
              <a:buChar char="•"/>
            </a:pPr>
            <a:r>
              <a:rPr lang="en-US" dirty="0" smtClean="0"/>
              <a:t>More concisely written code</a:t>
            </a:r>
            <a:endParaRPr lang="en-US" dirty="0"/>
          </a:p>
        </p:txBody>
      </p:sp>
      <p:sp>
        <p:nvSpPr>
          <p:cNvPr id="18" name="TextBox 17"/>
          <p:cNvSpPr txBox="1"/>
          <p:nvPr/>
        </p:nvSpPr>
        <p:spPr>
          <a:xfrm>
            <a:off x="1600200" y="5243415"/>
            <a:ext cx="3833293" cy="1200329"/>
          </a:xfrm>
          <a:prstGeom prst="rect">
            <a:avLst/>
          </a:prstGeom>
          <a:noFill/>
        </p:spPr>
        <p:txBody>
          <a:bodyPr wrap="none" rtlCol="0">
            <a:spAutoFit/>
          </a:bodyPr>
          <a:lstStyle/>
          <a:p>
            <a:pPr marL="285750" indent="-285750">
              <a:buFont typeface="Arial" charset="0"/>
              <a:buChar char="•"/>
            </a:pPr>
            <a:r>
              <a:rPr lang="en-US" dirty="0" smtClean="0"/>
              <a:t>Depending on architecture, </a:t>
            </a:r>
          </a:p>
          <a:p>
            <a:r>
              <a:rPr lang="en-US" dirty="0"/>
              <a:t> </a:t>
            </a:r>
            <a:r>
              <a:rPr lang="en-US" dirty="0" smtClean="0"/>
              <a:t>     can have effect on locality</a:t>
            </a:r>
          </a:p>
          <a:p>
            <a:pPr marL="285750" indent="-285750">
              <a:buFont typeface="Arial" charset="0"/>
              <a:buChar char="•"/>
            </a:pPr>
            <a:r>
              <a:rPr lang="en-US" dirty="0" smtClean="0"/>
              <a:t>Goal is to vectorize the parallel loop</a:t>
            </a:r>
          </a:p>
          <a:p>
            <a:pPr marL="285750" indent="-285750">
              <a:buFont typeface="Arial" charset="0"/>
              <a:buChar char="•"/>
            </a:pPr>
            <a:endParaRPr lang="en-US" dirty="0" smtClean="0"/>
          </a:p>
        </p:txBody>
      </p:sp>
      <p:sp>
        <p:nvSpPr>
          <p:cNvPr id="19" name="Oval 18"/>
          <p:cNvSpPr/>
          <p:nvPr/>
        </p:nvSpPr>
        <p:spPr>
          <a:xfrm>
            <a:off x="967227"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613652"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58678"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06503" y="3428118"/>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51529"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67227"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613652"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258678"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906503" y="4290597"/>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51529"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260726" y="35814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05752" y="35814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53577" y="35814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98603" y="35814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60726" y="44450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05752" y="44450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3577" y="4445000"/>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98603" y="4461933"/>
            <a:ext cx="352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07200"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453625"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098651"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46476" y="3428118"/>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391502" y="3427324"/>
            <a:ext cx="292100" cy="292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07200"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453625"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098651"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746476" y="4290597"/>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391502" y="4289803"/>
            <a:ext cx="292100" cy="292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6921500" y="3719424"/>
            <a:ext cx="0" cy="5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4"/>
            <a:endCxn id="46" idx="0"/>
          </p:cNvCxnSpPr>
          <p:nvPr/>
        </p:nvCxnSpPr>
        <p:spPr>
          <a:xfrm>
            <a:off x="7599675" y="3719424"/>
            <a:ext cx="0" cy="5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2" idx="4"/>
            <a:endCxn id="47" idx="0"/>
          </p:cNvCxnSpPr>
          <p:nvPr/>
        </p:nvCxnSpPr>
        <p:spPr>
          <a:xfrm>
            <a:off x="8244701" y="3719424"/>
            <a:ext cx="0" cy="5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3" idx="4"/>
            <a:endCxn id="48" idx="0"/>
          </p:cNvCxnSpPr>
          <p:nvPr/>
        </p:nvCxnSpPr>
        <p:spPr>
          <a:xfrm>
            <a:off x="8892526" y="3720218"/>
            <a:ext cx="0" cy="5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4" idx="4"/>
            <a:endCxn id="49" idx="0"/>
          </p:cNvCxnSpPr>
          <p:nvPr/>
        </p:nvCxnSpPr>
        <p:spPr>
          <a:xfrm>
            <a:off x="9537552" y="3719424"/>
            <a:ext cx="0" cy="57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7"/>
            <a:endCxn id="41" idx="3"/>
          </p:cNvCxnSpPr>
          <p:nvPr/>
        </p:nvCxnSpPr>
        <p:spPr>
          <a:xfrm flipV="1">
            <a:off x="7056523" y="3676647"/>
            <a:ext cx="439879" cy="655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6" idx="7"/>
            <a:endCxn id="42" idx="3"/>
          </p:cNvCxnSpPr>
          <p:nvPr/>
        </p:nvCxnSpPr>
        <p:spPr>
          <a:xfrm flipV="1">
            <a:off x="7702948" y="3676647"/>
            <a:ext cx="438480" cy="655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7"/>
            <a:endCxn id="43" idx="3"/>
          </p:cNvCxnSpPr>
          <p:nvPr/>
        </p:nvCxnSpPr>
        <p:spPr>
          <a:xfrm flipV="1">
            <a:off x="8347974" y="3677441"/>
            <a:ext cx="441279" cy="65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8" idx="7"/>
            <a:endCxn id="44" idx="3"/>
          </p:cNvCxnSpPr>
          <p:nvPr/>
        </p:nvCxnSpPr>
        <p:spPr>
          <a:xfrm flipV="1">
            <a:off x="8995799" y="3676647"/>
            <a:ext cx="438480" cy="65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0" y="6488668"/>
            <a:ext cx="639919" cy="369332"/>
          </a:xfrm>
          <a:prstGeom prst="rect">
            <a:avLst/>
          </a:prstGeom>
          <a:noFill/>
        </p:spPr>
        <p:txBody>
          <a:bodyPr wrap="none" rtlCol="0">
            <a:spAutoFit/>
          </a:bodyPr>
          <a:lstStyle/>
          <a:p>
            <a:r>
              <a:rPr lang="en-US" dirty="0" smtClean="0"/>
              <a:t>Pg. 5</a:t>
            </a:r>
            <a:endParaRPr lang="en-US" dirty="0"/>
          </a:p>
        </p:txBody>
      </p:sp>
    </p:spTree>
    <p:extLst>
      <p:ext uri="{BB962C8B-B14F-4D97-AF65-F5344CB8AC3E}">
        <p14:creationId xmlns:p14="http://schemas.microsoft.com/office/powerpoint/2010/main" val="1467966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Interchange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700" y="1690688"/>
            <a:ext cx="4146634" cy="887412"/>
          </a:xfrm>
        </p:spPr>
      </p:pic>
      <p:sp>
        <p:nvSpPr>
          <p:cNvPr id="5" name="TextBox 4"/>
          <p:cNvSpPr txBox="1"/>
          <p:nvPr/>
        </p:nvSpPr>
        <p:spPr>
          <a:xfrm>
            <a:off x="1155700" y="2908300"/>
            <a:ext cx="4239237" cy="1938992"/>
          </a:xfrm>
          <a:prstGeom prst="rect">
            <a:avLst/>
          </a:prstGeom>
          <a:noFill/>
        </p:spPr>
        <p:txBody>
          <a:bodyPr wrap="none" rtlCol="0">
            <a:spAutoFit/>
          </a:bodyPr>
          <a:lstStyle/>
          <a:p>
            <a:pPr marL="285750" indent="-285750">
              <a:buFont typeface="Arial" charset="0"/>
              <a:buChar char="•"/>
            </a:pPr>
            <a:r>
              <a:rPr lang="en-US" sz="2400" dirty="0" smtClean="0"/>
              <a:t>Vectorization Possible when</a:t>
            </a:r>
            <a:endParaRPr lang="en-US" sz="2400" dirty="0"/>
          </a:p>
          <a:p>
            <a:r>
              <a:rPr lang="en-US" sz="2400" dirty="0" smtClean="0"/>
              <a:t>     dependencies carried across </a:t>
            </a:r>
          </a:p>
          <a:p>
            <a:r>
              <a:rPr lang="en-US" sz="2400" dirty="0"/>
              <a:t> </a:t>
            </a:r>
            <a:r>
              <a:rPr lang="en-US" sz="2400" dirty="0" smtClean="0"/>
              <a:t>    outer loop, not inner</a:t>
            </a:r>
          </a:p>
          <a:p>
            <a:pPr marL="285750" indent="-285750">
              <a:buFont typeface="Arial" charset="0"/>
              <a:buChar char="•"/>
            </a:pPr>
            <a:r>
              <a:rPr lang="en-US" sz="2400" dirty="0" smtClean="0"/>
              <a:t>Be cautious of non-unit stride </a:t>
            </a:r>
          </a:p>
          <a:p>
            <a:r>
              <a:rPr lang="en-US" sz="2400" dirty="0"/>
              <a:t> </a:t>
            </a:r>
            <a:r>
              <a:rPr lang="en-US" sz="2400" dirty="0" smtClean="0"/>
              <a:t>    access</a:t>
            </a:r>
          </a:p>
        </p:txBody>
      </p:sp>
      <p:sp>
        <p:nvSpPr>
          <p:cNvPr id="6" name="Oval 5"/>
          <p:cNvSpPr/>
          <p:nvPr/>
        </p:nvSpPr>
        <p:spPr>
          <a:xfrm>
            <a:off x="6477000" y="11938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1,4</a:t>
            </a:r>
            <a:endParaRPr lang="en-US" dirty="0"/>
          </a:p>
        </p:txBody>
      </p:sp>
      <p:sp>
        <p:nvSpPr>
          <p:cNvPr id="7" name="Oval 6"/>
          <p:cNvSpPr/>
          <p:nvPr/>
        </p:nvSpPr>
        <p:spPr>
          <a:xfrm>
            <a:off x="7651666" y="11938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a:t>2</a:t>
            </a:r>
            <a:r>
              <a:rPr lang="en-US" baseline="-25000" dirty="0" smtClean="0"/>
              <a:t>,4</a:t>
            </a:r>
            <a:endParaRPr lang="en-US" dirty="0"/>
          </a:p>
        </p:txBody>
      </p:sp>
      <p:sp>
        <p:nvSpPr>
          <p:cNvPr id="8" name="Oval 7"/>
          <p:cNvSpPr/>
          <p:nvPr/>
        </p:nvSpPr>
        <p:spPr>
          <a:xfrm>
            <a:off x="8826332" y="11938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3,4</a:t>
            </a:r>
            <a:endParaRPr lang="en-US" dirty="0"/>
          </a:p>
        </p:txBody>
      </p:sp>
      <p:sp>
        <p:nvSpPr>
          <p:cNvPr id="9" name="Oval 8"/>
          <p:cNvSpPr/>
          <p:nvPr/>
        </p:nvSpPr>
        <p:spPr>
          <a:xfrm>
            <a:off x="10000998" y="1199634"/>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a:t>4</a:t>
            </a:r>
            <a:r>
              <a:rPr lang="en-US" baseline="-25000" dirty="0" smtClean="0"/>
              <a:t>,4</a:t>
            </a:r>
            <a:endParaRPr lang="en-US" dirty="0"/>
          </a:p>
        </p:txBody>
      </p:sp>
      <p:sp>
        <p:nvSpPr>
          <p:cNvPr id="10" name="Oval 9"/>
          <p:cNvSpPr/>
          <p:nvPr/>
        </p:nvSpPr>
        <p:spPr>
          <a:xfrm>
            <a:off x="6477000" y="23907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1,3</a:t>
            </a:r>
            <a:endParaRPr lang="en-US" dirty="0"/>
          </a:p>
        </p:txBody>
      </p:sp>
      <p:sp>
        <p:nvSpPr>
          <p:cNvPr id="11" name="Oval 10"/>
          <p:cNvSpPr/>
          <p:nvPr/>
        </p:nvSpPr>
        <p:spPr>
          <a:xfrm>
            <a:off x="7651666" y="23907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a:t>2</a:t>
            </a:r>
            <a:r>
              <a:rPr lang="en-US" baseline="-25000" dirty="0" smtClean="0"/>
              <a:t>,3</a:t>
            </a:r>
            <a:endParaRPr lang="en-US" dirty="0"/>
          </a:p>
        </p:txBody>
      </p:sp>
      <p:sp>
        <p:nvSpPr>
          <p:cNvPr id="12" name="Oval 11"/>
          <p:cNvSpPr/>
          <p:nvPr/>
        </p:nvSpPr>
        <p:spPr>
          <a:xfrm>
            <a:off x="8826332" y="23907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a:t>3</a:t>
            </a:r>
            <a:r>
              <a:rPr lang="en-US" baseline="-25000" dirty="0" smtClean="0"/>
              <a:t>,3</a:t>
            </a:r>
            <a:endParaRPr lang="en-US" dirty="0"/>
          </a:p>
        </p:txBody>
      </p:sp>
      <p:sp>
        <p:nvSpPr>
          <p:cNvPr id="13" name="Oval 12"/>
          <p:cNvSpPr/>
          <p:nvPr/>
        </p:nvSpPr>
        <p:spPr>
          <a:xfrm>
            <a:off x="10000998" y="23876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4,3</a:t>
            </a:r>
            <a:endParaRPr lang="en-US" dirty="0"/>
          </a:p>
        </p:txBody>
      </p:sp>
      <p:sp>
        <p:nvSpPr>
          <p:cNvPr id="14" name="Oval 13"/>
          <p:cNvSpPr/>
          <p:nvPr/>
        </p:nvSpPr>
        <p:spPr>
          <a:xfrm>
            <a:off x="6477000" y="48164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1,1</a:t>
            </a:r>
            <a:endParaRPr lang="en-US" dirty="0"/>
          </a:p>
        </p:txBody>
      </p:sp>
      <p:sp>
        <p:nvSpPr>
          <p:cNvPr id="15" name="Oval 14"/>
          <p:cNvSpPr/>
          <p:nvPr/>
        </p:nvSpPr>
        <p:spPr>
          <a:xfrm>
            <a:off x="7651666" y="48164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2,1</a:t>
            </a:r>
            <a:endParaRPr lang="en-US" dirty="0"/>
          </a:p>
        </p:txBody>
      </p:sp>
      <p:sp>
        <p:nvSpPr>
          <p:cNvPr id="16" name="Oval 15"/>
          <p:cNvSpPr/>
          <p:nvPr/>
        </p:nvSpPr>
        <p:spPr>
          <a:xfrm>
            <a:off x="8826332" y="4816475"/>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3,1</a:t>
            </a:r>
            <a:endParaRPr lang="en-US" dirty="0"/>
          </a:p>
        </p:txBody>
      </p:sp>
      <p:sp>
        <p:nvSpPr>
          <p:cNvPr id="17" name="Oval 16"/>
          <p:cNvSpPr/>
          <p:nvPr/>
        </p:nvSpPr>
        <p:spPr>
          <a:xfrm>
            <a:off x="10000998" y="4816474"/>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4,1</a:t>
            </a:r>
            <a:endParaRPr lang="en-US" dirty="0"/>
          </a:p>
        </p:txBody>
      </p:sp>
      <p:sp>
        <p:nvSpPr>
          <p:cNvPr id="22" name="Oval 21"/>
          <p:cNvSpPr/>
          <p:nvPr/>
        </p:nvSpPr>
        <p:spPr>
          <a:xfrm>
            <a:off x="6477000" y="36195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1,2</a:t>
            </a:r>
            <a:endParaRPr lang="en-US" dirty="0"/>
          </a:p>
        </p:txBody>
      </p:sp>
      <p:sp>
        <p:nvSpPr>
          <p:cNvPr id="23" name="Oval 22"/>
          <p:cNvSpPr/>
          <p:nvPr/>
        </p:nvSpPr>
        <p:spPr>
          <a:xfrm>
            <a:off x="7651666" y="36195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2,2</a:t>
            </a:r>
            <a:endParaRPr lang="en-US" dirty="0"/>
          </a:p>
        </p:txBody>
      </p:sp>
      <p:sp>
        <p:nvSpPr>
          <p:cNvPr id="24" name="Oval 23"/>
          <p:cNvSpPr/>
          <p:nvPr/>
        </p:nvSpPr>
        <p:spPr>
          <a:xfrm>
            <a:off x="8826332" y="3619500"/>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3,2</a:t>
            </a:r>
            <a:endParaRPr lang="en-US" dirty="0"/>
          </a:p>
        </p:txBody>
      </p:sp>
      <p:sp>
        <p:nvSpPr>
          <p:cNvPr id="25" name="Oval 24"/>
          <p:cNvSpPr/>
          <p:nvPr/>
        </p:nvSpPr>
        <p:spPr>
          <a:xfrm>
            <a:off x="10000998" y="3619499"/>
            <a:ext cx="800100" cy="8001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4,2</a:t>
            </a:r>
            <a:endParaRPr lang="en-US" dirty="0"/>
          </a:p>
        </p:txBody>
      </p:sp>
      <p:cxnSp>
        <p:nvCxnSpPr>
          <p:cNvPr id="27" name="Straight Arrow Connector 26"/>
          <p:cNvCxnSpPr>
            <a:stCxn id="14" idx="0"/>
            <a:endCxn id="22" idx="4"/>
          </p:cNvCxnSpPr>
          <p:nvPr/>
        </p:nvCxnSpPr>
        <p:spPr>
          <a:xfrm flipV="1">
            <a:off x="6877050" y="4419600"/>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032666" y="4419600"/>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9226382" y="4419599"/>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381998" y="4387850"/>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870700" y="3190874"/>
            <a:ext cx="0"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026316" y="3190875"/>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9220032" y="3190874"/>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0375648" y="3159125"/>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870700" y="1993899"/>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026316" y="1993899"/>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9220032" y="1993899"/>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75648" y="1962150"/>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70346" y="5031859"/>
            <a:ext cx="471604" cy="369332"/>
          </a:xfrm>
          <a:prstGeom prst="rect">
            <a:avLst/>
          </a:prstGeom>
          <a:noFill/>
        </p:spPr>
        <p:txBody>
          <a:bodyPr wrap="none" rtlCol="0">
            <a:spAutoFit/>
          </a:bodyPr>
          <a:lstStyle/>
          <a:p>
            <a:r>
              <a:rPr lang="en-US" dirty="0" smtClean="0"/>
              <a:t>j=1</a:t>
            </a:r>
            <a:endParaRPr lang="en-US" dirty="0"/>
          </a:p>
        </p:txBody>
      </p:sp>
      <p:sp>
        <p:nvSpPr>
          <p:cNvPr id="43" name="TextBox 42"/>
          <p:cNvSpPr txBox="1"/>
          <p:nvPr/>
        </p:nvSpPr>
        <p:spPr>
          <a:xfrm>
            <a:off x="5769503" y="3834884"/>
            <a:ext cx="471604" cy="369332"/>
          </a:xfrm>
          <a:prstGeom prst="rect">
            <a:avLst/>
          </a:prstGeom>
          <a:noFill/>
        </p:spPr>
        <p:txBody>
          <a:bodyPr wrap="none" rtlCol="0">
            <a:spAutoFit/>
          </a:bodyPr>
          <a:lstStyle/>
          <a:p>
            <a:r>
              <a:rPr lang="en-US" dirty="0" smtClean="0"/>
              <a:t>j=2</a:t>
            </a:r>
            <a:endParaRPr lang="en-US" dirty="0"/>
          </a:p>
        </p:txBody>
      </p:sp>
      <p:sp>
        <p:nvSpPr>
          <p:cNvPr id="44" name="TextBox 43"/>
          <p:cNvSpPr txBox="1"/>
          <p:nvPr/>
        </p:nvSpPr>
        <p:spPr>
          <a:xfrm>
            <a:off x="5769503" y="2606159"/>
            <a:ext cx="471604" cy="369332"/>
          </a:xfrm>
          <a:prstGeom prst="rect">
            <a:avLst/>
          </a:prstGeom>
          <a:noFill/>
        </p:spPr>
        <p:txBody>
          <a:bodyPr wrap="none" rtlCol="0">
            <a:spAutoFit/>
          </a:bodyPr>
          <a:lstStyle/>
          <a:p>
            <a:r>
              <a:rPr lang="en-US" dirty="0" smtClean="0"/>
              <a:t>j=3</a:t>
            </a:r>
            <a:endParaRPr lang="en-US" dirty="0"/>
          </a:p>
        </p:txBody>
      </p:sp>
      <p:sp>
        <p:nvSpPr>
          <p:cNvPr id="45" name="TextBox 44"/>
          <p:cNvSpPr txBox="1"/>
          <p:nvPr/>
        </p:nvSpPr>
        <p:spPr>
          <a:xfrm>
            <a:off x="5769503" y="1409184"/>
            <a:ext cx="471604" cy="369332"/>
          </a:xfrm>
          <a:prstGeom prst="rect">
            <a:avLst/>
          </a:prstGeom>
          <a:noFill/>
        </p:spPr>
        <p:txBody>
          <a:bodyPr wrap="none" rtlCol="0">
            <a:spAutoFit/>
          </a:bodyPr>
          <a:lstStyle/>
          <a:p>
            <a:r>
              <a:rPr lang="en-US" dirty="0" smtClean="0"/>
              <a:t>j=4</a:t>
            </a:r>
            <a:endParaRPr lang="en-US" dirty="0"/>
          </a:p>
        </p:txBody>
      </p:sp>
      <p:sp>
        <p:nvSpPr>
          <p:cNvPr id="46" name="TextBox 45"/>
          <p:cNvSpPr txBox="1"/>
          <p:nvPr/>
        </p:nvSpPr>
        <p:spPr>
          <a:xfrm>
            <a:off x="6634898" y="5828784"/>
            <a:ext cx="470000" cy="369332"/>
          </a:xfrm>
          <a:prstGeom prst="rect">
            <a:avLst/>
          </a:prstGeom>
          <a:noFill/>
        </p:spPr>
        <p:txBody>
          <a:bodyPr wrap="none" rtlCol="0">
            <a:spAutoFit/>
          </a:bodyPr>
          <a:lstStyle/>
          <a:p>
            <a:r>
              <a:rPr lang="en-US" dirty="0"/>
              <a:t>i</a:t>
            </a:r>
            <a:r>
              <a:rPr lang="en-US" dirty="0" smtClean="0"/>
              <a:t>=1</a:t>
            </a:r>
            <a:endParaRPr lang="en-US" dirty="0"/>
          </a:p>
        </p:txBody>
      </p:sp>
      <p:sp>
        <p:nvSpPr>
          <p:cNvPr id="47" name="TextBox 46"/>
          <p:cNvSpPr txBox="1"/>
          <p:nvPr/>
        </p:nvSpPr>
        <p:spPr>
          <a:xfrm>
            <a:off x="7816716" y="5828784"/>
            <a:ext cx="470000" cy="369332"/>
          </a:xfrm>
          <a:prstGeom prst="rect">
            <a:avLst/>
          </a:prstGeom>
          <a:noFill/>
        </p:spPr>
        <p:txBody>
          <a:bodyPr wrap="none" rtlCol="0">
            <a:spAutoFit/>
          </a:bodyPr>
          <a:lstStyle/>
          <a:p>
            <a:r>
              <a:rPr lang="en-US" dirty="0" smtClean="0"/>
              <a:t>i=2</a:t>
            </a:r>
            <a:endParaRPr lang="en-US" dirty="0"/>
          </a:p>
        </p:txBody>
      </p:sp>
      <p:sp>
        <p:nvSpPr>
          <p:cNvPr id="48" name="TextBox 47"/>
          <p:cNvSpPr txBox="1"/>
          <p:nvPr/>
        </p:nvSpPr>
        <p:spPr>
          <a:xfrm>
            <a:off x="8985032" y="5828784"/>
            <a:ext cx="470000" cy="369332"/>
          </a:xfrm>
          <a:prstGeom prst="rect">
            <a:avLst/>
          </a:prstGeom>
          <a:noFill/>
        </p:spPr>
        <p:txBody>
          <a:bodyPr wrap="none" rtlCol="0">
            <a:spAutoFit/>
          </a:bodyPr>
          <a:lstStyle/>
          <a:p>
            <a:r>
              <a:rPr lang="en-US" dirty="0" smtClean="0"/>
              <a:t>i=3</a:t>
            </a:r>
            <a:endParaRPr lang="en-US" dirty="0"/>
          </a:p>
        </p:txBody>
      </p:sp>
      <p:sp>
        <p:nvSpPr>
          <p:cNvPr id="49" name="TextBox 48"/>
          <p:cNvSpPr txBox="1"/>
          <p:nvPr/>
        </p:nvSpPr>
        <p:spPr>
          <a:xfrm>
            <a:off x="10166048" y="5828784"/>
            <a:ext cx="470000" cy="369332"/>
          </a:xfrm>
          <a:prstGeom prst="rect">
            <a:avLst/>
          </a:prstGeom>
          <a:noFill/>
        </p:spPr>
        <p:txBody>
          <a:bodyPr wrap="none" rtlCol="0">
            <a:spAutoFit/>
          </a:bodyPr>
          <a:lstStyle/>
          <a:p>
            <a:r>
              <a:rPr lang="en-US" dirty="0" smtClean="0"/>
              <a:t>i=4</a:t>
            </a:r>
            <a:endParaRPr lang="en-US" dirty="0"/>
          </a:p>
        </p:txBody>
      </p:sp>
      <p:cxnSp>
        <p:nvCxnSpPr>
          <p:cNvPr id="50" name="Straight Arrow Connector 49"/>
          <p:cNvCxnSpPr/>
          <p:nvPr/>
        </p:nvCxnSpPr>
        <p:spPr>
          <a:xfrm>
            <a:off x="7277100" y="5216525"/>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51766" y="5216525"/>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626432" y="5253077"/>
            <a:ext cx="374566" cy="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626432" y="40195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451766" y="40195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277100" y="40195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277100" y="27749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451766" y="27749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626432" y="278130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277100" y="15811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451766" y="15811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9626432" y="1581150"/>
            <a:ext cx="374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700" y="1690688"/>
            <a:ext cx="4146634" cy="921474"/>
          </a:xfrm>
          <a:prstGeom prst="rect">
            <a:avLst/>
          </a:prstGeom>
        </p:spPr>
      </p:pic>
      <p:sp>
        <p:nvSpPr>
          <p:cNvPr id="64" name="TextBox 63"/>
          <p:cNvSpPr txBox="1"/>
          <p:nvPr/>
        </p:nvSpPr>
        <p:spPr>
          <a:xfrm>
            <a:off x="0" y="6488668"/>
            <a:ext cx="639919" cy="369332"/>
          </a:xfrm>
          <a:prstGeom prst="rect">
            <a:avLst/>
          </a:prstGeom>
          <a:noFill/>
        </p:spPr>
        <p:txBody>
          <a:bodyPr wrap="none" rtlCol="0">
            <a:spAutoFit/>
          </a:bodyPr>
          <a:lstStyle/>
          <a:p>
            <a:r>
              <a:rPr lang="en-US" dirty="0" smtClean="0"/>
              <a:t>Pg. 5</a:t>
            </a:r>
            <a:endParaRPr lang="en-US" dirty="0"/>
          </a:p>
        </p:txBody>
      </p:sp>
    </p:spTree>
    <p:extLst>
      <p:ext uri="{BB962C8B-B14F-4D97-AF65-F5344CB8AC3E}">
        <p14:creationId xmlns:p14="http://schemas.microsoft.com/office/powerpoint/2010/main" val="18288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38"/>
                                        </p:tgtEl>
                                      </p:cBhvr>
                                    </p:animEffect>
                                    <p:set>
                                      <p:cBhvr>
                                        <p:cTn id="60" dur="1" fill="hold">
                                          <p:stCondLst>
                                            <p:cond delay="499"/>
                                          </p:stCondLst>
                                        </p:cTn>
                                        <p:tgtEl>
                                          <p:spTgt spid="38"/>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39"/>
                                        </p:tgtEl>
                                      </p:cBhvr>
                                    </p:animEffect>
                                    <p:set>
                                      <p:cBhvr>
                                        <p:cTn id="63" dur="1" fill="hold">
                                          <p:stCondLst>
                                            <p:cond delay="499"/>
                                          </p:stCondLst>
                                        </p:cTn>
                                        <p:tgtEl>
                                          <p:spTgt spid="39"/>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40"/>
                                        </p:tgtEl>
                                      </p:cBhvr>
                                    </p:animEffect>
                                    <p:set>
                                      <p:cBhvr>
                                        <p:cTn id="66" dur="1" fill="hold">
                                          <p:stCondLst>
                                            <p:cond delay="499"/>
                                          </p:stCondLst>
                                        </p:cTn>
                                        <p:tgtEl>
                                          <p:spTgt spid="40"/>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34"/>
                                        </p:tgtEl>
                                      </p:cBhvr>
                                    </p:animEffect>
                                    <p:set>
                                      <p:cBhvr>
                                        <p:cTn id="72" dur="1" fill="hold">
                                          <p:stCondLst>
                                            <p:cond delay="499"/>
                                          </p:stCondLst>
                                        </p:cTn>
                                        <p:tgtEl>
                                          <p:spTgt spid="34"/>
                                        </p:tgtEl>
                                        <p:attrNameLst>
                                          <p:attrName>style.visibility</p:attrName>
                                        </p:attrNameLst>
                                      </p:cBhvr>
                                      <p:to>
                                        <p:strVal val="hidden"/>
                                      </p:to>
                                    </p:set>
                                  </p:childTnLst>
                                </p:cTn>
                              </p:par>
                              <p:par>
                                <p:cTn id="73" presetID="9" presetClass="exit" presetSubtype="0" fill="hold" nodeType="withEffect">
                                  <p:stCondLst>
                                    <p:cond delay="0"/>
                                  </p:stCondLst>
                                  <p:childTnLst>
                                    <p:animEffect transition="out" filter="dissolv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9" presetClass="exit" presetSubtype="0" fill="hold" nodeType="withEffect">
                                  <p:stCondLst>
                                    <p:cond delay="0"/>
                                  </p:stCondLst>
                                  <p:childTnLst>
                                    <p:animEffect transition="out" filter="dissolve">
                                      <p:cBhvr>
                                        <p:cTn id="77" dur="500"/>
                                        <p:tgtEl>
                                          <p:spTgt spid="36"/>
                                        </p:tgtEl>
                                      </p:cBhvr>
                                    </p:animEffect>
                                    <p:set>
                                      <p:cBhvr>
                                        <p:cTn id="78" dur="1" fill="hold">
                                          <p:stCondLst>
                                            <p:cond delay="499"/>
                                          </p:stCondLst>
                                        </p:cTn>
                                        <p:tgtEl>
                                          <p:spTgt spid="36"/>
                                        </p:tgtEl>
                                        <p:attrNameLst>
                                          <p:attrName>style.visibility</p:attrName>
                                        </p:attrNameLst>
                                      </p:cBhvr>
                                      <p:to>
                                        <p:strVal val="hidden"/>
                                      </p:to>
                                    </p:set>
                                  </p:childTnLst>
                                </p:cTn>
                              </p:par>
                              <p:par>
                                <p:cTn id="79" presetID="9" presetClass="exit" presetSubtype="0" fill="hold" nodeType="withEffect">
                                  <p:stCondLst>
                                    <p:cond delay="0"/>
                                  </p:stCondLst>
                                  <p:childTnLst>
                                    <p:animEffect transition="out" filter="dissolve">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9" presetClass="exit" presetSubtype="0" fill="hold" nodeType="withEffect">
                                  <p:stCondLst>
                                    <p:cond delay="0"/>
                                  </p:stCondLst>
                                  <p:childTnLst>
                                    <p:animEffect transition="out" filter="dissolve">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par>
                                <p:cTn id="88" presetID="9" presetClass="exit" presetSubtype="0" fill="hold" nodeType="withEffect">
                                  <p:stCondLst>
                                    <p:cond delay="0"/>
                                  </p:stCondLst>
                                  <p:childTnLst>
                                    <p:animEffect transition="out" filter="dissolve">
                                      <p:cBhvr>
                                        <p:cTn id="89" dur="500"/>
                                        <p:tgtEl>
                                          <p:spTgt spid="32"/>
                                        </p:tgtEl>
                                      </p:cBhvr>
                                    </p:animEffect>
                                    <p:set>
                                      <p:cBhvr>
                                        <p:cTn id="90" dur="1" fill="hold">
                                          <p:stCondLst>
                                            <p:cond delay="499"/>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dissolve">
                                      <p:cBhvr>
                                        <p:cTn id="95" dur="500"/>
                                        <p:tgtEl>
                                          <p:spTgt spid="63"/>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60"/>
                                        </p:tgtEl>
                                        <p:attrNameLst>
                                          <p:attrName>style.visibility</p:attrName>
                                        </p:attrNameLst>
                                      </p:cBhvr>
                                      <p:to>
                                        <p:strVal val="visible"/>
                                      </p:to>
                                    </p:set>
                                    <p:anim calcmode="lin" valueType="num">
                                      <p:cBhvr additive="base">
                                        <p:cTn id="100" dur="500" fill="hold"/>
                                        <p:tgtEl>
                                          <p:spTgt spid="60"/>
                                        </p:tgtEl>
                                        <p:attrNameLst>
                                          <p:attrName>ppt_x</p:attrName>
                                        </p:attrNameLst>
                                      </p:cBhvr>
                                      <p:tavLst>
                                        <p:tav tm="0">
                                          <p:val>
                                            <p:strVal val="#ppt_x"/>
                                          </p:val>
                                        </p:tav>
                                        <p:tav tm="100000">
                                          <p:val>
                                            <p:strVal val="#ppt_x"/>
                                          </p:val>
                                        </p:tav>
                                      </p:tavLst>
                                    </p:anim>
                                    <p:anim calcmode="lin" valueType="num">
                                      <p:cBhvr additive="base">
                                        <p:cTn id="101" dur="500" fill="hold"/>
                                        <p:tgtEl>
                                          <p:spTgt spid="60"/>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59"/>
                                        </p:tgtEl>
                                        <p:attrNameLst>
                                          <p:attrName>style.visibility</p:attrName>
                                        </p:attrNameLst>
                                      </p:cBhvr>
                                      <p:to>
                                        <p:strVal val="visible"/>
                                      </p:to>
                                    </p:set>
                                    <p:anim calcmode="lin" valueType="num">
                                      <p:cBhvr additive="base">
                                        <p:cTn id="104" dur="500" fill="hold"/>
                                        <p:tgtEl>
                                          <p:spTgt spid="59"/>
                                        </p:tgtEl>
                                        <p:attrNameLst>
                                          <p:attrName>ppt_x</p:attrName>
                                        </p:attrNameLst>
                                      </p:cBhvr>
                                      <p:tavLst>
                                        <p:tav tm="0">
                                          <p:val>
                                            <p:strVal val="#ppt_x"/>
                                          </p:val>
                                        </p:tav>
                                        <p:tav tm="100000">
                                          <p:val>
                                            <p:strVal val="#ppt_x"/>
                                          </p:val>
                                        </p:tav>
                                      </p:tavLst>
                                    </p:anim>
                                    <p:anim calcmode="lin" valueType="num">
                                      <p:cBhvr additive="base">
                                        <p:cTn id="105" dur="500" fill="hold"/>
                                        <p:tgtEl>
                                          <p:spTgt spid="59"/>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61"/>
                                        </p:tgtEl>
                                        <p:attrNameLst>
                                          <p:attrName>style.visibility</p:attrName>
                                        </p:attrNameLst>
                                      </p:cBhvr>
                                      <p:to>
                                        <p:strVal val="visible"/>
                                      </p:to>
                                    </p:set>
                                    <p:anim calcmode="lin" valueType="num">
                                      <p:cBhvr additive="base">
                                        <p:cTn id="108" dur="500" fill="hold"/>
                                        <p:tgtEl>
                                          <p:spTgt spid="61"/>
                                        </p:tgtEl>
                                        <p:attrNameLst>
                                          <p:attrName>ppt_x</p:attrName>
                                        </p:attrNameLst>
                                      </p:cBhvr>
                                      <p:tavLst>
                                        <p:tav tm="0">
                                          <p:val>
                                            <p:strVal val="#ppt_x"/>
                                          </p:val>
                                        </p:tav>
                                        <p:tav tm="100000">
                                          <p:val>
                                            <p:strVal val="#ppt_x"/>
                                          </p:val>
                                        </p:tav>
                                      </p:tavLst>
                                    </p:anim>
                                    <p:anim calcmode="lin" valueType="num">
                                      <p:cBhvr additive="base">
                                        <p:cTn id="109" dur="500" fill="hold"/>
                                        <p:tgtEl>
                                          <p:spTgt spid="61"/>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 calcmode="lin" valueType="num">
                                      <p:cBhvr additive="base">
                                        <p:cTn id="112" dur="500" fill="hold"/>
                                        <p:tgtEl>
                                          <p:spTgt spid="56"/>
                                        </p:tgtEl>
                                        <p:attrNameLst>
                                          <p:attrName>ppt_x</p:attrName>
                                        </p:attrNameLst>
                                      </p:cBhvr>
                                      <p:tavLst>
                                        <p:tav tm="0">
                                          <p:val>
                                            <p:strVal val="#ppt_x"/>
                                          </p:val>
                                        </p:tav>
                                        <p:tav tm="100000">
                                          <p:val>
                                            <p:strVal val="#ppt_x"/>
                                          </p:val>
                                        </p:tav>
                                      </p:tavLst>
                                    </p:anim>
                                    <p:anim calcmode="lin" valueType="num">
                                      <p:cBhvr additive="base">
                                        <p:cTn id="113" dur="500" fill="hold"/>
                                        <p:tgtEl>
                                          <p:spTgt spid="56"/>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additive="base">
                                        <p:cTn id="116" dur="500" fill="hold"/>
                                        <p:tgtEl>
                                          <p:spTgt spid="57"/>
                                        </p:tgtEl>
                                        <p:attrNameLst>
                                          <p:attrName>ppt_x</p:attrName>
                                        </p:attrNameLst>
                                      </p:cBhvr>
                                      <p:tavLst>
                                        <p:tav tm="0">
                                          <p:val>
                                            <p:strVal val="#ppt_x"/>
                                          </p:val>
                                        </p:tav>
                                        <p:tav tm="100000">
                                          <p:val>
                                            <p:strVal val="#ppt_x"/>
                                          </p:val>
                                        </p:tav>
                                      </p:tavLst>
                                    </p:anim>
                                    <p:anim calcmode="lin" valueType="num">
                                      <p:cBhvr additive="base">
                                        <p:cTn id="117" dur="500" fill="hold"/>
                                        <p:tgtEl>
                                          <p:spTgt spid="57"/>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58"/>
                                        </p:tgtEl>
                                        <p:attrNameLst>
                                          <p:attrName>style.visibility</p:attrName>
                                        </p:attrNameLst>
                                      </p:cBhvr>
                                      <p:to>
                                        <p:strVal val="visible"/>
                                      </p:to>
                                    </p:set>
                                    <p:anim calcmode="lin" valueType="num">
                                      <p:cBhvr additive="base">
                                        <p:cTn id="120" dur="500" fill="hold"/>
                                        <p:tgtEl>
                                          <p:spTgt spid="58"/>
                                        </p:tgtEl>
                                        <p:attrNameLst>
                                          <p:attrName>ppt_x</p:attrName>
                                        </p:attrNameLst>
                                      </p:cBhvr>
                                      <p:tavLst>
                                        <p:tav tm="0">
                                          <p:val>
                                            <p:strVal val="#ppt_x"/>
                                          </p:val>
                                        </p:tav>
                                        <p:tav tm="100000">
                                          <p:val>
                                            <p:strVal val="#ppt_x"/>
                                          </p:val>
                                        </p:tav>
                                      </p:tavLst>
                                    </p:anim>
                                    <p:anim calcmode="lin" valueType="num">
                                      <p:cBhvr additive="base">
                                        <p:cTn id="121" dur="500" fill="hold"/>
                                        <p:tgtEl>
                                          <p:spTgt spid="58"/>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55"/>
                                        </p:tgtEl>
                                        <p:attrNameLst>
                                          <p:attrName>style.visibility</p:attrName>
                                        </p:attrNameLst>
                                      </p:cBhvr>
                                      <p:to>
                                        <p:strVal val="visible"/>
                                      </p:to>
                                    </p:set>
                                    <p:anim calcmode="lin" valueType="num">
                                      <p:cBhvr additive="base">
                                        <p:cTn id="124" dur="500" fill="hold"/>
                                        <p:tgtEl>
                                          <p:spTgt spid="55"/>
                                        </p:tgtEl>
                                        <p:attrNameLst>
                                          <p:attrName>ppt_x</p:attrName>
                                        </p:attrNameLst>
                                      </p:cBhvr>
                                      <p:tavLst>
                                        <p:tav tm="0">
                                          <p:val>
                                            <p:strVal val="#ppt_x"/>
                                          </p:val>
                                        </p:tav>
                                        <p:tav tm="100000">
                                          <p:val>
                                            <p:strVal val="#ppt_x"/>
                                          </p:val>
                                        </p:tav>
                                      </p:tavLst>
                                    </p:anim>
                                    <p:anim calcmode="lin" valueType="num">
                                      <p:cBhvr additive="base">
                                        <p:cTn id="125" dur="500" fill="hold"/>
                                        <p:tgtEl>
                                          <p:spTgt spid="55"/>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54"/>
                                        </p:tgtEl>
                                        <p:attrNameLst>
                                          <p:attrName>style.visibility</p:attrName>
                                        </p:attrNameLst>
                                      </p:cBhvr>
                                      <p:to>
                                        <p:strVal val="visible"/>
                                      </p:to>
                                    </p:set>
                                    <p:anim calcmode="lin" valueType="num">
                                      <p:cBhvr additive="base">
                                        <p:cTn id="128" dur="500" fill="hold"/>
                                        <p:tgtEl>
                                          <p:spTgt spid="54"/>
                                        </p:tgtEl>
                                        <p:attrNameLst>
                                          <p:attrName>ppt_x</p:attrName>
                                        </p:attrNameLst>
                                      </p:cBhvr>
                                      <p:tavLst>
                                        <p:tav tm="0">
                                          <p:val>
                                            <p:strVal val="#ppt_x"/>
                                          </p:val>
                                        </p:tav>
                                        <p:tav tm="100000">
                                          <p:val>
                                            <p:strVal val="#ppt_x"/>
                                          </p:val>
                                        </p:tav>
                                      </p:tavLst>
                                    </p:anim>
                                    <p:anim calcmode="lin" valueType="num">
                                      <p:cBhvr additive="base">
                                        <p:cTn id="129" dur="500" fill="hold"/>
                                        <p:tgtEl>
                                          <p:spTgt spid="54"/>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53"/>
                                        </p:tgtEl>
                                        <p:attrNameLst>
                                          <p:attrName>style.visibility</p:attrName>
                                        </p:attrNameLst>
                                      </p:cBhvr>
                                      <p:to>
                                        <p:strVal val="visible"/>
                                      </p:to>
                                    </p:set>
                                    <p:anim calcmode="lin" valueType="num">
                                      <p:cBhvr additive="base">
                                        <p:cTn id="132" dur="500" fill="hold"/>
                                        <p:tgtEl>
                                          <p:spTgt spid="53"/>
                                        </p:tgtEl>
                                        <p:attrNameLst>
                                          <p:attrName>ppt_x</p:attrName>
                                        </p:attrNameLst>
                                      </p:cBhvr>
                                      <p:tavLst>
                                        <p:tav tm="0">
                                          <p:val>
                                            <p:strVal val="#ppt_x"/>
                                          </p:val>
                                        </p:tav>
                                        <p:tav tm="100000">
                                          <p:val>
                                            <p:strVal val="#ppt_x"/>
                                          </p:val>
                                        </p:tav>
                                      </p:tavLst>
                                    </p:anim>
                                    <p:anim calcmode="lin" valueType="num">
                                      <p:cBhvr additive="base">
                                        <p:cTn id="133" dur="500" fill="hold"/>
                                        <p:tgtEl>
                                          <p:spTgt spid="53"/>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50"/>
                                        </p:tgtEl>
                                        <p:attrNameLst>
                                          <p:attrName>style.visibility</p:attrName>
                                        </p:attrNameLst>
                                      </p:cBhvr>
                                      <p:to>
                                        <p:strVal val="visible"/>
                                      </p:to>
                                    </p:set>
                                    <p:anim calcmode="lin" valueType="num">
                                      <p:cBhvr additive="base">
                                        <p:cTn id="136" dur="500" fill="hold"/>
                                        <p:tgtEl>
                                          <p:spTgt spid="50"/>
                                        </p:tgtEl>
                                        <p:attrNameLst>
                                          <p:attrName>ppt_x</p:attrName>
                                        </p:attrNameLst>
                                      </p:cBhvr>
                                      <p:tavLst>
                                        <p:tav tm="0">
                                          <p:val>
                                            <p:strVal val="#ppt_x"/>
                                          </p:val>
                                        </p:tav>
                                        <p:tav tm="100000">
                                          <p:val>
                                            <p:strVal val="#ppt_x"/>
                                          </p:val>
                                        </p:tav>
                                      </p:tavLst>
                                    </p:anim>
                                    <p:anim calcmode="lin" valueType="num">
                                      <p:cBhvr additive="base">
                                        <p:cTn id="137" dur="500" fill="hold"/>
                                        <p:tgtEl>
                                          <p:spTgt spid="50"/>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51"/>
                                        </p:tgtEl>
                                        <p:attrNameLst>
                                          <p:attrName>style.visibility</p:attrName>
                                        </p:attrNameLst>
                                      </p:cBhvr>
                                      <p:to>
                                        <p:strVal val="visible"/>
                                      </p:to>
                                    </p:set>
                                    <p:anim calcmode="lin" valueType="num">
                                      <p:cBhvr additive="base">
                                        <p:cTn id="140" dur="500" fill="hold"/>
                                        <p:tgtEl>
                                          <p:spTgt spid="51"/>
                                        </p:tgtEl>
                                        <p:attrNameLst>
                                          <p:attrName>ppt_x</p:attrName>
                                        </p:attrNameLst>
                                      </p:cBhvr>
                                      <p:tavLst>
                                        <p:tav tm="0">
                                          <p:val>
                                            <p:strVal val="#ppt_x"/>
                                          </p:val>
                                        </p:tav>
                                        <p:tav tm="100000">
                                          <p:val>
                                            <p:strVal val="#ppt_x"/>
                                          </p:val>
                                        </p:tav>
                                      </p:tavLst>
                                    </p:anim>
                                    <p:anim calcmode="lin" valueType="num">
                                      <p:cBhvr additive="base">
                                        <p:cTn id="141" dur="500" fill="hold"/>
                                        <p:tgtEl>
                                          <p:spTgt spid="51"/>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52"/>
                                        </p:tgtEl>
                                        <p:attrNameLst>
                                          <p:attrName>style.visibility</p:attrName>
                                        </p:attrNameLst>
                                      </p:cBhvr>
                                      <p:to>
                                        <p:strVal val="visible"/>
                                      </p:to>
                                    </p:set>
                                    <p:anim calcmode="lin" valueType="num">
                                      <p:cBhvr additive="base">
                                        <p:cTn id="144" dur="500" fill="hold"/>
                                        <p:tgtEl>
                                          <p:spTgt spid="52"/>
                                        </p:tgtEl>
                                        <p:attrNameLst>
                                          <p:attrName>ppt_x</p:attrName>
                                        </p:attrNameLst>
                                      </p:cBhvr>
                                      <p:tavLst>
                                        <p:tav tm="0">
                                          <p:val>
                                            <p:strVal val="#ppt_x"/>
                                          </p:val>
                                        </p:tav>
                                        <p:tav tm="100000">
                                          <p:val>
                                            <p:strVal val="#ppt_x"/>
                                          </p:val>
                                        </p:tav>
                                      </p:tavLst>
                                    </p:anim>
                                    <p:anim calcmode="lin" valueType="num">
                                      <p:cBhvr additive="base">
                                        <p:cTn id="14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If-Conversion</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06083" y="1952360"/>
            <a:ext cx="2273300" cy="1422400"/>
          </a:xfrm>
        </p:spPr>
      </p:pic>
      <p:sp>
        <p:nvSpPr>
          <p:cNvPr id="4" name="Content Placeholder 3"/>
          <p:cNvSpPr>
            <a:spLocks noGrp="1"/>
          </p:cNvSpPr>
          <p:nvPr>
            <p:ph sz="half" idx="2"/>
          </p:nvPr>
        </p:nvSpPr>
        <p:spPr/>
        <p:txBody>
          <a:bodyPr/>
          <a:lstStyle/>
          <a:p>
            <a:r>
              <a:rPr lang="en-US" dirty="0" smtClean="0"/>
              <a:t>Replace control dependencies with data dependencies</a:t>
            </a:r>
          </a:p>
          <a:p>
            <a:r>
              <a:rPr lang="en-US" dirty="0" smtClean="0"/>
              <a:t>Helps to vectorize but may compute unnecessary instructions</a:t>
            </a:r>
          </a:p>
          <a:p>
            <a:r>
              <a:rPr lang="en-US" dirty="0" smtClean="0"/>
              <a:t>Different languages have different rules</a:t>
            </a:r>
          </a:p>
          <a:p>
            <a:r>
              <a:rPr lang="en-US" dirty="0" smtClean="0"/>
              <a:t>Profitable?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483" y="3860800"/>
            <a:ext cx="4508500" cy="1663700"/>
          </a:xfrm>
          <a:prstGeom prst="rect">
            <a:avLst/>
          </a:prstGeom>
        </p:spPr>
      </p:pic>
      <p:sp>
        <p:nvSpPr>
          <p:cNvPr id="7" name="TextBox 6"/>
          <p:cNvSpPr txBox="1"/>
          <p:nvPr/>
        </p:nvSpPr>
        <p:spPr>
          <a:xfrm>
            <a:off x="0" y="6488668"/>
            <a:ext cx="639919" cy="369332"/>
          </a:xfrm>
          <a:prstGeom prst="rect">
            <a:avLst/>
          </a:prstGeom>
          <a:noFill/>
        </p:spPr>
        <p:txBody>
          <a:bodyPr wrap="none" rtlCol="0">
            <a:spAutoFit/>
          </a:bodyPr>
          <a:lstStyle/>
          <a:p>
            <a:r>
              <a:rPr lang="en-US" dirty="0" smtClean="0"/>
              <a:t>Pg. 6</a:t>
            </a:r>
            <a:endParaRPr lang="en-US" dirty="0"/>
          </a:p>
        </p:txBody>
      </p:sp>
    </p:spTree>
    <p:extLst>
      <p:ext uri="{BB962C8B-B14F-4D97-AF65-F5344CB8AC3E}">
        <p14:creationId xmlns:p14="http://schemas.microsoft.com/office/powerpoint/2010/main" val="23572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If-Conversion</a:t>
            </a:r>
            <a:endParaRPr lang="en-US" dirty="0"/>
          </a:p>
        </p:txBody>
      </p:sp>
      <p:sp>
        <p:nvSpPr>
          <p:cNvPr id="3" name="Content Placeholder 2"/>
          <p:cNvSpPr>
            <a:spLocks noGrp="1"/>
          </p:cNvSpPr>
          <p:nvPr>
            <p:ph sz="half" idx="1"/>
          </p:nvPr>
        </p:nvSpPr>
        <p:spPr/>
        <p:txBody>
          <a:bodyPr/>
          <a:lstStyle/>
          <a:p>
            <a:pPr>
              <a:lnSpc>
                <a:spcPct val="100000"/>
              </a:lnSpc>
              <a:spcBef>
                <a:spcPts val="0"/>
              </a:spcBef>
            </a:pPr>
            <a:r>
              <a:rPr lang="en-US" dirty="0" smtClean="0"/>
              <a:t>3 options:</a:t>
            </a:r>
          </a:p>
          <a:p>
            <a:pPr marL="914400" lvl="1" indent="-457200">
              <a:lnSpc>
                <a:spcPct val="100000"/>
              </a:lnSpc>
              <a:spcBef>
                <a:spcPts val="0"/>
              </a:spcBef>
              <a:buFont typeface="+mj-lt"/>
              <a:buAutoNum type="arabicPeriod"/>
            </a:pPr>
            <a:r>
              <a:rPr lang="en-US" dirty="0" smtClean="0"/>
              <a:t>Execute both parts of branch and store appropriate value (?: syntax)</a:t>
            </a:r>
          </a:p>
          <a:p>
            <a:pPr marL="914400" lvl="1" indent="-457200">
              <a:lnSpc>
                <a:spcPct val="100000"/>
              </a:lnSpc>
              <a:spcBef>
                <a:spcPts val="0"/>
              </a:spcBef>
              <a:buFont typeface="+mj-lt"/>
              <a:buAutoNum type="arabicPeriod"/>
            </a:pPr>
            <a:r>
              <a:rPr lang="en-US" dirty="0" smtClean="0"/>
              <a:t>Remove branch condition entirely and vectorize normally</a:t>
            </a:r>
          </a:p>
          <a:p>
            <a:pPr marL="914400" lvl="1" indent="-457200">
              <a:lnSpc>
                <a:spcPct val="100000"/>
              </a:lnSpc>
              <a:spcBef>
                <a:spcPts val="0"/>
              </a:spcBef>
              <a:buFont typeface="+mj-lt"/>
              <a:buAutoNum type="arabicPeriod"/>
            </a:pPr>
            <a:r>
              <a:rPr lang="en-US" dirty="0" smtClean="0"/>
              <a:t>Vectorize </a:t>
            </a:r>
            <a:r>
              <a:rPr lang="en-US" i="1" dirty="0" smtClean="0"/>
              <a:t>if</a:t>
            </a:r>
            <a:r>
              <a:rPr lang="en-US" dirty="0" smtClean="0"/>
              <a:t> condition for all elements, and run second loop in scalar mode</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8533" y="1752563"/>
            <a:ext cx="4514387" cy="4424399"/>
          </a:xfrm>
        </p:spPr>
      </p:pic>
      <p:sp>
        <p:nvSpPr>
          <p:cNvPr id="6" name="TextBox 5"/>
          <p:cNvSpPr txBox="1"/>
          <p:nvPr/>
        </p:nvSpPr>
        <p:spPr>
          <a:xfrm>
            <a:off x="0" y="6488668"/>
            <a:ext cx="639919" cy="369332"/>
          </a:xfrm>
          <a:prstGeom prst="rect">
            <a:avLst/>
          </a:prstGeom>
          <a:noFill/>
        </p:spPr>
        <p:txBody>
          <a:bodyPr wrap="none" rtlCol="0">
            <a:spAutoFit/>
          </a:bodyPr>
          <a:lstStyle/>
          <a:p>
            <a:r>
              <a:rPr lang="en-US" dirty="0" smtClean="0"/>
              <a:t>Pg. </a:t>
            </a:r>
            <a:r>
              <a:rPr lang="en-US" smtClean="0"/>
              <a:t>6</a:t>
            </a:r>
            <a:endParaRPr lang="en-US" dirty="0"/>
          </a:p>
        </p:txBody>
      </p:sp>
    </p:spTree>
    <p:extLst>
      <p:ext uri="{BB962C8B-B14F-4D97-AF65-F5344CB8AC3E}">
        <p14:creationId xmlns:p14="http://schemas.microsoft.com/office/powerpoint/2010/main" val="52614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Efficient Vector Code</a:t>
            </a:r>
            <a:endParaRPr lang="en-US" dirty="0"/>
          </a:p>
        </p:txBody>
      </p:sp>
      <p:sp>
        <p:nvSpPr>
          <p:cNvPr id="3" name="Content Placeholder 2"/>
          <p:cNvSpPr>
            <a:spLocks noGrp="1"/>
          </p:cNvSpPr>
          <p:nvPr>
            <p:ph sz="half" idx="1"/>
          </p:nvPr>
        </p:nvSpPr>
        <p:spPr/>
        <p:txBody>
          <a:bodyPr/>
          <a:lstStyle/>
          <a:p>
            <a:r>
              <a:rPr lang="en-US" dirty="0" smtClean="0"/>
              <a:t>Data Permutations</a:t>
            </a:r>
          </a:p>
          <a:p>
            <a:pPr lvl="1"/>
            <a:r>
              <a:rPr lang="en-US" dirty="0" smtClean="0"/>
              <a:t>Unaligned vector operations</a:t>
            </a:r>
          </a:p>
          <a:p>
            <a:pPr lvl="1"/>
            <a:r>
              <a:rPr lang="en-US" dirty="0" smtClean="0"/>
              <a:t>Expensive, so try to minimize</a:t>
            </a:r>
          </a:p>
          <a:p>
            <a:r>
              <a:rPr lang="en-US" dirty="0" smtClean="0"/>
              <a:t>Data Type Promotion</a:t>
            </a:r>
          </a:p>
          <a:p>
            <a:pPr lvl="1"/>
            <a:r>
              <a:rPr lang="en-US" dirty="0" smtClean="0"/>
              <a:t>Casting variables to larger type not always necessary</a:t>
            </a:r>
          </a:p>
          <a:p>
            <a:pPr lvl="1"/>
            <a:r>
              <a:rPr lang="en-US" dirty="0" smtClean="0"/>
              <a:t>Can result in less vector parallelism due to shuffling operations</a:t>
            </a:r>
          </a:p>
          <a:p>
            <a:pPr lvl="1"/>
            <a:r>
              <a:rPr lang="en-US" dirty="0" smtClean="0"/>
              <a:t>Always check your types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24658" y="1825625"/>
            <a:ext cx="4592542" cy="364886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799" y="2519759"/>
            <a:ext cx="4581823" cy="1562384"/>
          </a:xfrm>
          <a:prstGeom prst="rect">
            <a:avLst/>
          </a:prstGeom>
        </p:spPr>
      </p:pic>
      <p:sp>
        <p:nvSpPr>
          <p:cNvPr id="7" name="TextBox 6"/>
          <p:cNvSpPr txBox="1"/>
          <p:nvPr/>
        </p:nvSpPr>
        <p:spPr>
          <a:xfrm>
            <a:off x="6096000" y="4206223"/>
            <a:ext cx="3968907" cy="923330"/>
          </a:xfrm>
          <a:prstGeom prst="rect">
            <a:avLst/>
          </a:prstGeom>
          <a:noFill/>
        </p:spPr>
        <p:txBody>
          <a:bodyPr wrap="none" rtlCol="0">
            <a:spAutoFit/>
          </a:bodyPr>
          <a:lstStyle/>
          <a:p>
            <a:r>
              <a:rPr lang="en-US" dirty="0" smtClean="0"/>
              <a:t>CHAR_MAX = 127, SHORT_MAX = </a:t>
            </a:r>
            <a:r>
              <a:rPr lang="is-IS" dirty="0" smtClean="0"/>
              <a:t>32767</a:t>
            </a:r>
          </a:p>
          <a:p>
            <a:endParaRPr lang="is-IS" dirty="0"/>
          </a:p>
          <a:p>
            <a:r>
              <a:rPr lang="is-IS" dirty="0" smtClean="0"/>
              <a:t>16 x 2 x CHAR_MAX &lt; SHORT_MAX</a:t>
            </a:r>
            <a:endParaRPr lang="en-US" dirty="0"/>
          </a:p>
        </p:txBody>
      </p:sp>
      <p:sp>
        <p:nvSpPr>
          <p:cNvPr id="8" name="TextBox 7"/>
          <p:cNvSpPr txBox="1"/>
          <p:nvPr/>
        </p:nvSpPr>
        <p:spPr>
          <a:xfrm>
            <a:off x="0" y="6488668"/>
            <a:ext cx="639919" cy="369332"/>
          </a:xfrm>
          <a:prstGeom prst="rect">
            <a:avLst/>
          </a:prstGeom>
          <a:noFill/>
        </p:spPr>
        <p:txBody>
          <a:bodyPr wrap="none" rtlCol="0">
            <a:spAutoFit/>
          </a:bodyPr>
          <a:lstStyle/>
          <a:p>
            <a:r>
              <a:rPr lang="en-US" dirty="0" smtClean="0"/>
              <a:t>Pg. </a:t>
            </a:r>
            <a:r>
              <a:rPr lang="en-US" smtClean="0"/>
              <a:t>6</a:t>
            </a:r>
            <a:endParaRPr lang="en-US" dirty="0"/>
          </a:p>
        </p:txBody>
      </p:sp>
    </p:spTree>
    <p:extLst>
      <p:ext uri="{BB962C8B-B14F-4D97-AF65-F5344CB8AC3E}">
        <p14:creationId xmlns:p14="http://schemas.microsoft.com/office/powerpoint/2010/main" val="1652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Motivation</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6200" y="1600730"/>
            <a:ext cx="4106333" cy="2309812"/>
          </a:xfrm>
        </p:spPr>
      </p:pic>
      <p:sp>
        <p:nvSpPr>
          <p:cNvPr id="4" name="Content Placeholder 3"/>
          <p:cNvSpPr>
            <a:spLocks noGrp="1"/>
          </p:cNvSpPr>
          <p:nvPr>
            <p:ph sz="half" idx="2"/>
          </p:nvPr>
        </p:nvSpPr>
        <p:spPr/>
        <p:txBody>
          <a:bodyPr/>
          <a:lstStyle/>
          <a:p>
            <a:r>
              <a:rPr lang="en-US" dirty="0" smtClean="0"/>
              <a:t>Why the need for Vectorization?</a:t>
            </a:r>
            <a:endParaRPr lang="en-US" dirty="0"/>
          </a:p>
          <a:p>
            <a:r>
              <a:rPr lang="en-US" dirty="0" smtClean="0"/>
              <a:t>Broad </a:t>
            </a:r>
            <a:r>
              <a:rPr lang="en-US" dirty="0" smtClean="0"/>
              <a:t>range of applications</a:t>
            </a:r>
          </a:p>
          <a:p>
            <a:pPr lvl="1"/>
            <a:r>
              <a:rPr lang="en-US" dirty="0" smtClean="0"/>
              <a:t>Video games &amp; graphics</a:t>
            </a:r>
          </a:p>
          <a:p>
            <a:pPr lvl="1"/>
            <a:r>
              <a:rPr lang="en-US" dirty="0" smtClean="0"/>
              <a:t>Multimedia applications</a:t>
            </a:r>
          </a:p>
          <a:p>
            <a:pPr lvl="1"/>
            <a:r>
              <a:rPr lang="en-US" dirty="0" smtClean="0"/>
              <a:t>Scientific </a:t>
            </a:r>
            <a:r>
              <a:rPr lang="en-US" dirty="0" smtClean="0"/>
              <a:t>computations</a:t>
            </a:r>
          </a:p>
          <a:p>
            <a:r>
              <a:rPr lang="en-US" dirty="0" smtClean="0"/>
              <a:t>Types of usages</a:t>
            </a:r>
          </a:p>
          <a:p>
            <a:pPr lvl="1"/>
            <a:r>
              <a:rPr lang="en-US" dirty="0" smtClean="0"/>
              <a:t>Assembly code</a:t>
            </a:r>
          </a:p>
          <a:p>
            <a:pPr lvl="1"/>
            <a:r>
              <a:rPr lang="en-US" dirty="0" smtClean="0"/>
              <a:t>Intrinsics in high-level languages</a:t>
            </a:r>
          </a:p>
          <a:p>
            <a:pPr lvl="1"/>
            <a:r>
              <a:rPr lang="en-US" dirty="0" smtClean="0"/>
              <a:t>Vectorize the compiler itself</a:t>
            </a:r>
            <a:endParaRPr lang="en-US" dirty="0" smtClean="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534" y="4102894"/>
            <a:ext cx="3592100" cy="2382573"/>
          </a:xfrm>
          <a:prstGeom prst="rect">
            <a:avLst/>
          </a:prstGeom>
        </p:spPr>
      </p:pic>
      <p:sp>
        <p:nvSpPr>
          <p:cNvPr id="7" name="TextBox 6"/>
          <p:cNvSpPr txBox="1"/>
          <p:nvPr/>
        </p:nvSpPr>
        <p:spPr>
          <a:xfrm>
            <a:off x="11552081" y="6485467"/>
            <a:ext cx="639919" cy="369332"/>
          </a:xfrm>
          <a:prstGeom prst="rect">
            <a:avLst/>
          </a:prstGeom>
          <a:noFill/>
        </p:spPr>
        <p:txBody>
          <a:bodyPr wrap="none" rtlCol="0">
            <a:spAutoFit/>
          </a:bodyPr>
          <a:lstStyle/>
          <a:p>
            <a:r>
              <a:rPr lang="en-US" dirty="0" smtClean="0"/>
              <a:t>Pg. 1</a:t>
            </a:r>
            <a:endParaRPr lang="en-US" dirty="0"/>
          </a:p>
        </p:txBody>
      </p:sp>
    </p:spTree>
    <p:extLst>
      <p:ext uri="{BB962C8B-B14F-4D97-AF65-F5344CB8AC3E}">
        <p14:creationId xmlns:p14="http://schemas.microsoft.com/office/powerpoint/2010/main" val="1612854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Transformation</a:t>
            </a:r>
            <a:endParaRPr lang="en-US" dirty="0"/>
          </a:p>
        </p:txBody>
      </p:sp>
      <p:sp>
        <p:nvSpPr>
          <p:cNvPr id="3" name="Content Placeholder 2"/>
          <p:cNvSpPr>
            <a:spLocks noGrp="1"/>
          </p:cNvSpPr>
          <p:nvPr>
            <p:ph idx="1"/>
          </p:nvPr>
        </p:nvSpPr>
        <p:spPr/>
        <p:txBody>
          <a:bodyPr/>
          <a:lstStyle/>
          <a:p>
            <a:r>
              <a:rPr lang="en-US" dirty="0" smtClean="0"/>
              <a:t>Loop </a:t>
            </a:r>
            <a:r>
              <a:rPr lang="en-US" dirty="0"/>
              <a:t>I</a:t>
            </a:r>
            <a:r>
              <a:rPr lang="en-US" dirty="0" smtClean="0"/>
              <a:t>nvariant Recognition</a:t>
            </a:r>
            <a:endParaRPr lang="en-US" dirty="0"/>
          </a:p>
          <a:p>
            <a:pPr lvl="1"/>
            <a:r>
              <a:rPr lang="en-US" dirty="0" smtClean="0"/>
              <a:t>Does the statement need to be inside the loop</a:t>
            </a:r>
          </a:p>
          <a:p>
            <a:r>
              <a:rPr lang="en-US" dirty="0" smtClean="0"/>
              <a:t>Reroll</a:t>
            </a:r>
          </a:p>
          <a:p>
            <a:pPr lvl="1"/>
            <a:r>
              <a:rPr lang="en-US" dirty="0" smtClean="0"/>
              <a:t>Opposite of loop unrolling</a:t>
            </a:r>
          </a:p>
          <a:p>
            <a:r>
              <a:rPr lang="en-US" dirty="0" smtClean="0"/>
              <a:t>Vectorization of </a:t>
            </a:r>
            <a:r>
              <a:rPr lang="en-US" i="1" dirty="0" smtClean="0"/>
              <a:t>while</a:t>
            </a:r>
            <a:r>
              <a:rPr lang="en-US" dirty="0" smtClean="0"/>
              <a:t> loops</a:t>
            </a:r>
          </a:p>
          <a:p>
            <a:pPr lvl="1"/>
            <a:r>
              <a:rPr lang="en-US" dirty="0" smtClean="0"/>
              <a:t>Stopping condition not known at compile time</a:t>
            </a:r>
          </a:p>
          <a:p>
            <a:pPr lvl="1"/>
            <a:r>
              <a:rPr lang="en-US" i="1" dirty="0" smtClean="0"/>
              <a:t>break;</a:t>
            </a:r>
            <a:r>
              <a:rPr lang="en-US" dirty="0" smtClean="0"/>
              <a:t> and </a:t>
            </a:r>
            <a:r>
              <a:rPr lang="en-US" i="1" dirty="0" smtClean="0"/>
              <a:t>continue;</a:t>
            </a:r>
          </a:p>
          <a:p>
            <a:pPr marL="457200" lvl="1" indent="0">
              <a:buNone/>
            </a:pPr>
            <a:endParaRPr lang="en-US" i="1" dirty="0" smtClean="0"/>
          </a:p>
          <a:p>
            <a:pPr lvl="1"/>
            <a:r>
              <a:rPr lang="en-US" dirty="0" smtClean="0"/>
              <a:t>while (a[i] &lt; b[i]) { </a:t>
            </a:r>
            <a:r>
              <a:rPr lang="is-IS" dirty="0" smtClean="0"/>
              <a:t>…</a:t>
            </a:r>
            <a:r>
              <a:rPr lang="en-US" dirty="0" smtClean="0"/>
              <a:t> }</a:t>
            </a:r>
          </a:p>
        </p:txBody>
      </p:sp>
      <p:sp>
        <p:nvSpPr>
          <p:cNvPr id="4" name="TextBox 3"/>
          <p:cNvSpPr txBox="1"/>
          <p:nvPr/>
        </p:nvSpPr>
        <p:spPr>
          <a:xfrm>
            <a:off x="0" y="6488668"/>
            <a:ext cx="639919" cy="369332"/>
          </a:xfrm>
          <a:prstGeom prst="rect">
            <a:avLst/>
          </a:prstGeom>
          <a:noFill/>
        </p:spPr>
        <p:txBody>
          <a:bodyPr wrap="none" rtlCol="0">
            <a:spAutoFit/>
          </a:bodyPr>
          <a:lstStyle/>
          <a:p>
            <a:r>
              <a:rPr lang="en-US" dirty="0" smtClean="0"/>
              <a:t>Pg. </a:t>
            </a:r>
            <a:r>
              <a:rPr lang="en-US" dirty="0"/>
              <a:t>7</a:t>
            </a:r>
          </a:p>
        </p:txBody>
      </p:sp>
    </p:spTree>
    <p:extLst>
      <p:ext uri="{BB962C8B-B14F-4D97-AF65-F5344CB8AC3E}">
        <p14:creationId xmlns:p14="http://schemas.microsoft.com/office/powerpoint/2010/main" val="920558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Profitability</a:t>
            </a:r>
            <a:endParaRPr lang="en-US" dirty="0"/>
          </a:p>
        </p:txBody>
      </p:sp>
      <p:sp>
        <p:nvSpPr>
          <p:cNvPr id="3" name="Content Placeholder 2"/>
          <p:cNvSpPr>
            <a:spLocks noGrp="1"/>
          </p:cNvSpPr>
          <p:nvPr>
            <p:ph idx="1"/>
          </p:nvPr>
        </p:nvSpPr>
        <p:spPr/>
        <p:txBody>
          <a:bodyPr/>
          <a:lstStyle/>
          <a:p>
            <a:r>
              <a:rPr lang="en-US" dirty="0" smtClean="0"/>
              <a:t>Cost models implemented to determine if </a:t>
            </a:r>
          </a:p>
          <a:p>
            <a:pPr marL="0" indent="0">
              <a:buNone/>
            </a:pPr>
            <a:r>
              <a:rPr lang="en-US" dirty="0" smtClean="0"/>
              <a:t>   vectorization is profitable</a:t>
            </a:r>
          </a:p>
          <a:p>
            <a:r>
              <a:rPr lang="en-US" dirty="0" smtClean="0"/>
              <a:t>Need information about:</a:t>
            </a:r>
          </a:p>
          <a:p>
            <a:pPr lvl="1"/>
            <a:r>
              <a:rPr lang="en-US" dirty="0" smtClean="0"/>
              <a:t>Input data</a:t>
            </a:r>
          </a:p>
          <a:p>
            <a:pPr lvl="1"/>
            <a:r>
              <a:rPr lang="en-US" dirty="0" smtClean="0"/>
              <a:t>Number of loop iterations</a:t>
            </a:r>
          </a:p>
          <a:p>
            <a:pPr lvl="1"/>
            <a:r>
              <a:rPr lang="en-US" dirty="0" smtClean="0"/>
              <a:t>How much overhead exists with added code</a:t>
            </a:r>
          </a:p>
          <a:p>
            <a:r>
              <a:rPr lang="en-US" dirty="0" smtClean="0"/>
              <a:t>Profiling data to predict branch instructions</a:t>
            </a:r>
            <a:endParaRPr lang="en-US" dirty="0"/>
          </a:p>
        </p:txBody>
      </p:sp>
      <p:sp>
        <p:nvSpPr>
          <p:cNvPr id="4" name="TextBox 3"/>
          <p:cNvSpPr txBox="1"/>
          <p:nvPr/>
        </p:nvSpPr>
        <p:spPr>
          <a:xfrm>
            <a:off x="0" y="6488668"/>
            <a:ext cx="639919" cy="369332"/>
          </a:xfrm>
          <a:prstGeom prst="rect">
            <a:avLst/>
          </a:prstGeom>
          <a:noFill/>
        </p:spPr>
        <p:txBody>
          <a:bodyPr wrap="none" rtlCol="0">
            <a:spAutoFit/>
          </a:bodyPr>
          <a:lstStyle/>
          <a:p>
            <a:r>
              <a:rPr lang="en-US" dirty="0" smtClean="0"/>
              <a:t>Pg. </a:t>
            </a:r>
            <a:r>
              <a:rPr lang="en-US" dirty="0"/>
              <a:t>7</a:t>
            </a:r>
          </a:p>
        </p:txBody>
      </p:sp>
    </p:spTree>
    <p:extLst>
      <p:ext uri="{BB962C8B-B14F-4D97-AF65-F5344CB8AC3E}">
        <p14:creationId xmlns:p14="http://schemas.microsoft.com/office/powerpoint/2010/main" val="1736140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FF0000"/>
                </a:solidFill>
              </a:rPr>
              <a:t>Introduction &amp; Motivation</a:t>
            </a:r>
          </a:p>
          <a:p>
            <a:pPr marL="514350" indent="-514350">
              <a:buFont typeface="+mj-lt"/>
              <a:buAutoNum type="arabicPeriod"/>
            </a:pPr>
            <a:r>
              <a:rPr lang="en-US" dirty="0" smtClean="0">
                <a:solidFill>
                  <a:srgbClr val="FF0000"/>
                </a:solidFill>
              </a:rPr>
              <a:t>Limiting factors and possible solutions</a:t>
            </a:r>
          </a:p>
          <a:p>
            <a:pPr marL="971550" lvl="1" indent="-514350">
              <a:buFont typeface="+mj-lt"/>
              <a:buAutoNum type="arabicPeriod"/>
            </a:pPr>
            <a:r>
              <a:rPr lang="en-US" dirty="0" smtClean="0">
                <a:solidFill>
                  <a:srgbClr val="FF0000"/>
                </a:solidFill>
              </a:rPr>
              <a:t>Non-unit stride accesses</a:t>
            </a:r>
          </a:p>
          <a:p>
            <a:pPr marL="971550" lvl="1" indent="-514350">
              <a:buFont typeface="+mj-lt"/>
              <a:buAutoNum type="arabicPeriod"/>
            </a:pPr>
            <a:r>
              <a:rPr lang="en-US" dirty="0" smtClean="0">
                <a:solidFill>
                  <a:srgbClr val="FF0000"/>
                </a:solidFill>
              </a:rPr>
              <a:t>Data alignment</a:t>
            </a:r>
          </a:p>
          <a:p>
            <a:pPr marL="971550" lvl="1" indent="-514350">
              <a:buFont typeface="+mj-lt"/>
              <a:buAutoNum type="arabicPeriod"/>
            </a:pPr>
            <a:r>
              <a:rPr lang="en-US" dirty="0" smtClean="0">
                <a:solidFill>
                  <a:srgbClr val="FF0000"/>
                </a:solidFill>
              </a:rPr>
              <a:t>Data dependencies</a:t>
            </a:r>
          </a:p>
          <a:p>
            <a:pPr marL="971550" lvl="1" indent="-514350">
              <a:buFont typeface="+mj-lt"/>
              <a:buAutoNum type="arabicPeriod"/>
            </a:pPr>
            <a:r>
              <a:rPr lang="en-US" dirty="0" smtClean="0">
                <a:solidFill>
                  <a:srgbClr val="FF0000"/>
                </a:solidFill>
              </a:rPr>
              <a:t>Generation of efficient vector code</a:t>
            </a:r>
          </a:p>
          <a:p>
            <a:pPr marL="514350" indent="-514350">
              <a:buFont typeface="+mj-lt"/>
              <a:buAutoNum type="arabicPeriod"/>
            </a:pPr>
            <a:r>
              <a:rPr lang="en-US" dirty="0" smtClean="0"/>
              <a:t>Environment and Evaluation</a:t>
            </a:r>
          </a:p>
          <a:p>
            <a:pPr marL="514350" indent="-514350">
              <a:buFont typeface="+mj-lt"/>
              <a:buAutoNum type="arabicPeriod"/>
            </a:pPr>
            <a:r>
              <a:rPr lang="en-US" dirty="0" smtClean="0"/>
              <a:t>Conclusion and Further Work</a:t>
            </a:r>
            <a:endParaRPr lang="en-US" dirty="0"/>
          </a:p>
        </p:txBody>
      </p:sp>
    </p:spTree>
    <p:extLst>
      <p:ext uri="{BB962C8B-B14F-4D97-AF65-F5344CB8AC3E}">
        <p14:creationId xmlns:p14="http://schemas.microsoft.com/office/powerpoint/2010/main" val="1583184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 &amp; Environment</a:t>
            </a:r>
            <a:endParaRPr lang="en-US" dirty="0"/>
          </a:p>
        </p:txBody>
      </p:sp>
      <p:sp>
        <p:nvSpPr>
          <p:cNvPr id="3" name="Content Placeholder 2"/>
          <p:cNvSpPr>
            <a:spLocks noGrp="1"/>
          </p:cNvSpPr>
          <p:nvPr>
            <p:ph idx="1"/>
          </p:nvPr>
        </p:nvSpPr>
        <p:spPr/>
        <p:txBody>
          <a:bodyPr/>
          <a:lstStyle/>
          <a:p>
            <a:r>
              <a:rPr lang="en-US" dirty="0" smtClean="0"/>
              <a:t>Test Suite for Vectorizing </a:t>
            </a:r>
            <a:r>
              <a:rPr lang="en-US" dirty="0" smtClean="0"/>
              <a:t>Compilers (TSVC)</a:t>
            </a:r>
            <a:endParaRPr lang="en-US" dirty="0" smtClean="0"/>
          </a:p>
          <a:p>
            <a:r>
              <a:rPr lang="en-US" dirty="0" smtClean="0"/>
              <a:t>Code from </a:t>
            </a:r>
            <a:r>
              <a:rPr lang="en-US" dirty="0" err="1" smtClean="0"/>
              <a:t>Petascale</a:t>
            </a:r>
            <a:r>
              <a:rPr lang="en-US" dirty="0" smtClean="0"/>
              <a:t> Application Collaboration </a:t>
            </a:r>
            <a:r>
              <a:rPr lang="en-US" dirty="0" smtClean="0"/>
              <a:t>Teams (PACT)</a:t>
            </a:r>
            <a:endParaRPr lang="en-US" dirty="0" smtClean="0"/>
          </a:p>
          <a:p>
            <a:r>
              <a:rPr lang="en-US" dirty="0" smtClean="0"/>
              <a:t>Media </a:t>
            </a:r>
            <a:r>
              <a:rPr lang="en-US" dirty="0" smtClean="0"/>
              <a:t>Bench </a:t>
            </a:r>
            <a:r>
              <a:rPr lang="en-US" dirty="0" smtClean="0"/>
              <a:t>II</a:t>
            </a:r>
          </a:p>
          <a:p>
            <a:endParaRPr lang="en-US" dirty="0"/>
          </a:p>
          <a:p>
            <a:r>
              <a:rPr lang="en-US" dirty="0" smtClean="0"/>
              <a:t>Platforms</a:t>
            </a:r>
          </a:p>
          <a:p>
            <a:pPr lvl="1"/>
            <a:r>
              <a:rPr lang="en-US" dirty="0" smtClean="0"/>
              <a:t>IBM Power7</a:t>
            </a:r>
          </a:p>
          <a:p>
            <a:pPr lvl="1"/>
            <a:r>
              <a:rPr lang="en-US" dirty="0" smtClean="0"/>
              <a:t>Intel i7</a:t>
            </a:r>
          </a:p>
          <a:p>
            <a:r>
              <a:rPr lang="en-US" dirty="0" smtClean="0"/>
              <a:t>Compilers</a:t>
            </a:r>
          </a:p>
          <a:p>
            <a:pPr lvl="1"/>
            <a:r>
              <a:rPr lang="en-US" dirty="0" smtClean="0"/>
              <a:t>GCC, ICC, XLC</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473" y="3438144"/>
            <a:ext cx="6577265" cy="1828800"/>
          </a:xfrm>
          <a:prstGeom prst="rect">
            <a:avLst/>
          </a:prstGeom>
        </p:spPr>
      </p:pic>
      <p:sp>
        <p:nvSpPr>
          <p:cNvPr id="5" name="TextBox 4"/>
          <p:cNvSpPr txBox="1"/>
          <p:nvPr/>
        </p:nvSpPr>
        <p:spPr>
          <a:xfrm>
            <a:off x="5999923" y="5723112"/>
            <a:ext cx="3106363" cy="369332"/>
          </a:xfrm>
          <a:prstGeom prst="rect">
            <a:avLst/>
          </a:prstGeom>
          <a:noFill/>
        </p:spPr>
        <p:txBody>
          <a:bodyPr wrap="none" rtlCol="0">
            <a:spAutoFit/>
          </a:bodyPr>
          <a:lstStyle/>
          <a:p>
            <a:r>
              <a:rPr lang="en-US" dirty="0" smtClean="0"/>
              <a:t>A[i] = B[i] + 1   for </a:t>
            </a:r>
            <a:r>
              <a:rPr lang="en-US" smtClean="0"/>
              <a:t>12.5 KB Array</a:t>
            </a:r>
            <a:endParaRPr lang="en-US" dirty="0"/>
          </a:p>
        </p:txBody>
      </p:sp>
      <p:sp>
        <p:nvSpPr>
          <p:cNvPr id="6" name="TextBox 5"/>
          <p:cNvSpPr txBox="1"/>
          <p:nvPr/>
        </p:nvSpPr>
        <p:spPr>
          <a:xfrm>
            <a:off x="0" y="6488668"/>
            <a:ext cx="933269" cy="369332"/>
          </a:xfrm>
          <a:prstGeom prst="rect">
            <a:avLst/>
          </a:prstGeom>
          <a:noFill/>
        </p:spPr>
        <p:txBody>
          <a:bodyPr wrap="none" rtlCol="0">
            <a:spAutoFit/>
          </a:bodyPr>
          <a:lstStyle/>
          <a:p>
            <a:r>
              <a:rPr lang="en-US" dirty="0" smtClean="0"/>
              <a:t>Pg. 1 - 2</a:t>
            </a:r>
            <a:endParaRPr lang="en-US" dirty="0"/>
          </a:p>
        </p:txBody>
      </p:sp>
    </p:spTree>
    <p:extLst>
      <p:ext uri="{BB962C8B-B14F-4D97-AF65-F5344CB8AC3E}">
        <p14:creationId xmlns:p14="http://schemas.microsoft.com/office/powerpoint/2010/main" val="1260438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8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Compiled code with and without vectorization for testing purposes</a:t>
            </a:r>
          </a:p>
          <a:p>
            <a:r>
              <a:rPr lang="en-US" b="1" dirty="0" smtClean="0"/>
              <a:t>Speedup</a:t>
            </a:r>
            <a:r>
              <a:rPr lang="en-US" dirty="0" smtClean="0"/>
              <a:t> = time</a:t>
            </a:r>
            <a:r>
              <a:rPr lang="en-US" baseline="-25000" dirty="0" smtClean="0"/>
              <a:t>baseline</a:t>
            </a:r>
            <a:r>
              <a:rPr lang="en-US" dirty="0" smtClean="0"/>
              <a:t> / time</a:t>
            </a:r>
            <a:r>
              <a:rPr lang="en-US" baseline="-25000" dirty="0" smtClean="0"/>
              <a:t>vectorized</a:t>
            </a:r>
          </a:p>
          <a:p>
            <a:r>
              <a:rPr lang="en-US" b="1" dirty="0" smtClean="0"/>
              <a:t>Auto Vectorized</a:t>
            </a:r>
            <a:r>
              <a:rPr lang="en-US" dirty="0" smtClean="0"/>
              <a:t> – Compiler auto vectorizes and speedup &gt;= 1.15</a:t>
            </a:r>
          </a:p>
          <a:p>
            <a:r>
              <a:rPr lang="en-US" b="1" dirty="0" smtClean="0"/>
              <a:t>Perfectly Auto Vectorized</a:t>
            </a:r>
            <a:r>
              <a:rPr lang="en-US" dirty="0" smtClean="0"/>
              <a:t> – Compiler auto vectorizes and no further speedups achieved manually</a:t>
            </a:r>
          </a:p>
          <a:p>
            <a:r>
              <a:rPr lang="en-US" b="1" dirty="0" smtClean="0"/>
              <a:t>Not Vectorizable</a:t>
            </a:r>
            <a:r>
              <a:rPr lang="en-US" dirty="0" smtClean="0"/>
              <a:t> – Neither compiler nor manual vectorization can achieve a speedup &gt;= 1.15</a:t>
            </a:r>
            <a:endParaRPr lang="en-US" b="1" dirty="0"/>
          </a:p>
        </p:txBody>
      </p:sp>
      <p:sp>
        <p:nvSpPr>
          <p:cNvPr id="4" name="TextBox 3"/>
          <p:cNvSpPr txBox="1"/>
          <p:nvPr/>
        </p:nvSpPr>
        <p:spPr>
          <a:xfrm>
            <a:off x="0" y="6488668"/>
            <a:ext cx="639919" cy="369332"/>
          </a:xfrm>
          <a:prstGeom prst="rect">
            <a:avLst/>
          </a:prstGeom>
          <a:noFill/>
        </p:spPr>
        <p:txBody>
          <a:bodyPr wrap="none" rtlCol="0">
            <a:spAutoFit/>
          </a:bodyPr>
          <a:lstStyle/>
          <a:p>
            <a:r>
              <a:rPr lang="en-US" dirty="0" smtClean="0"/>
              <a:t>Pg. </a:t>
            </a:r>
            <a:r>
              <a:rPr lang="en-US" dirty="0"/>
              <a:t>7</a:t>
            </a:r>
          </a:p>
        </p:txBody>
      </p:sp>
    </p:spTree>
    <p:extLst>
      <p:ext uri="{BB962C8B-B14F-4D97-AF65-F5344CB8AC3E}">
        <p14:creationId xmlns:p14="http://schemas.microsoft.com/office/powerpoint/2010/main" val="1457139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6448" y="285583"/>
            <a:ext cx="8322583" cy="5649400"/>
          </a:xfrm>
        </p:spPr>
      </p:pic>
      <p:sp>
        <p:nvSpPr>
          <p:cNvPr id="6" name="TextBox 5"/>
          <p:cNvSpPr txBox="1"/>
          <p:nvPr/>
        </p:nvSpPr>
        <p:spPr>
          <a:xfrm>
            <a:off x="4500015" y="6088558"/>
            <a:ext cx="3275448" cy="400110"/>
          </a:xfrm>
          <a:prstGeom prst="rect">
            <a:avLst/>
          </a:prstGeom>
          <a:noFill/>
        </p:spPr>
        <p:txBody>
          <a:bodyPr wrap="none" rtlCol="0">
            <a:spAutoFit/>
          </a:bodyPr>
          <a:lstStyle/>
          <a:p>
            <a:r>
              <a:rPr lang="en-US" sz="2000" b="1" dirty="0" smtClean="0"/>
              <a:t>Compiler Evaluation for TSVC</a:t>
            </a:r>
            <a:endParaRPr lang="en-US" sz="2000" b="1" dirty="0"/>
          </a:p>
        </p:txBody>
      </p:sp>
      <p:sp>
        <p:nvSpPr>
          <p:cNvPr id="7" name="TextBox 6"/>
          <p:cNvSpPr txBox="1"/>
          <p:nvPr/>
        </p:nvSpPr>
        <p:spPr>
          <a:xfrm>
            <a:off x="0" y="6488668"/>
            <a:ext cx="639919" cy="369332"/>
          </a:xfrm>
          <a:prstGeom prst="rect">
            <a:avLst/>
          </a:prstGeom>
          <a:noFill/>
        </p:spPr>
        <p:txBody>
          <a:bodyPr wrap="none" rtlCol="0">
            <a:spAutoFit/>
          </a:bodyPr>
          <a:lstStyle/>
          <a:p>
            <a:r>
              <a:rPr lang="en-US" dirty="0" smtClean="0"/>
              <a:t>Pg. </a:t>
            </a:r>
            <a:r>
              <a:rPr lang="en-US" dirty="0" smtClean="0"/>
              <a:t>8</a:t>
            </a:r>
            <a:endParaRPr lang="en-US" dirty="0"/>
          </a:p>
        </p:txBody>
      </p:sp>
    </p:spTree>
    <p:extLst>
      <p:ext uri="{BB962C8B-B14F-4D97-AF65-F5344CB8AC3E}">
        <p14:creationId xmlns:p14="http://schemas.microsoft.com/office/powerpoint/2010/main" val="653121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9065085"/>
              </p:ext>
            </p:extLst>
          </p:nvPr>
        </p:nvGraphicFramePr>
        <p:xfrm>
          <a:off x="862263" y="943309"/>
          <a:ext cx="10515600" cy="54610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t>Transformation</a:t>
                      </a:r>
                      <a:r>
                        <a:rPr lang="en-US" baseline="0" dirty="0" smtClean="0"/>
                        <a:t> Type</a:t>
                      </a:r>
                      <a:endParaRPr lang="en-US" dirty="0"/>
                    </a:p>
                  </a:txBody>
                  <a:tcPr/>
                </a:tc>
                <a:tc>
                  <a:txBody>
                    <a:bodyPr/>
                    <a:lstStyle/>
                    <a:p>
                      <a:pPr algn="ctr"/>
                      <a:r>
                        <a:rPr lang="en-US" dirty="0" smtClean="0"/>
                        <a:t>XLC</a:t>
                      </a:r>
                      <a:endParaRPr lang="en-US" dirty="0"/>
                    </a:p>
                  </a:txBody>
                  <a:tcPr/>
                </a:tc>
                <a:tc>
                  <a:txBody>
                    <a:bodyPr/>
                    <a:lstStyle/>
                    <a:p>
                      <a:pPr algn="ctr"/>
                      <a:r>
                        <a:rPr lang="en-US" dirty="0" smtClean="0"/>
                        <a:t>ICC</a:t>
                      </a:r>
                      <a:endParaRPr lang="en-US" dirty="0"/>
                    </a:p>
                  </a:txBody>
                  <a:tcPr/>
                </a:tc>
                <a:tc>
                  <a:txBody>
                    <a:bodyPr/>
                    <a:lstStyle/>
                    <a:p>
                      <a:pPr algn="ctr"/>
                      <a:r>
                        <a:rPr lang="en-US" dirty="0" smtClean="0"/>
                        <a:t>GCC</a:t>
                      </a:r>
                      <a:endParaRPr lang="en-US" dirty="0"/>
                    </a:p>
                  </a:txBody>
                  <a:tcPr/>
                </a:tc>
              </a:tr>
              <a:tr h="370840">
                <a:tc>
                  <a:txBody>
                    <a:bodyPr/>
                    <a:lstStyle/>
                    <a:p>
                      <a:pPr algn="l"/>
                      <a:r>
                        <a:rPr lang="en-US" dirty="0" smtClean="0"/>
                        <a:t>Total</a:t>
                      </a:r>
                      <a:endParaRPr lang="en-US" dirty="0"/>
                    </a:p>
                  </a:txBody>
                  <a:tcPr/>
                </a:tc>
                <a:tc>
                  <a:txBody>
                    <a:bodyPr/>
                    <a:lstStyle/>
                    <a:p>
                      <a:pPr algn="ctr"/>
                      <a:r>
                        <a:rPr lang="en-US" dirty="0" smtClean="0"/>
                        <a:t>58</a:t>
                      </a:r>
                      <a:endParaRPr lang="en-US" dirty="0"/>
                    </a:p>
                  </a:txBody>
                  <a:tcPr/>
                </a:tc>
                <a:tc>
                  <a:txBody>
                    <a:bodyPr/>
                    <a:lstStyle/>
                    <a:p>
                      <a:pPr algn="ctr"/>
                      <a:r>
                        <a:rPr lang="en-US" dirty="0" smtClean="0"/>
                        <a:t>45</a:t>
                      </a:r>
                      <a:endParaRPr lang="en-US" dirty="0"/>
                    </a:p>
                  </a:txBody>
                  <a:tcPr/>
                </a:tc>
                <a:tc>
                  <a:txBody>
                    <a:bodyPr/>
                    <a:lstStyle/>
                    <a:p>
                      <a:pPr algn="ctr"/>
                      <a:r>
                        <a:rPr lang="en-US" dirty="0" smtClean="0"/>
                        <a:t>70</a:t>
                      </a:r>
                      <a:endParaRPr lang="en-US" dirty="0"/>
                    </a:p>
                  </a:txBody>
                  <a:tcPr/>
                </a:tc>
              </a:tr>
              <a:tr h="370840">
                <a:tc>
                  <a:txBody>
                    <a:bodyPr/>
                    <a:lstStyle/>
                    <a:p>
                      <a:pPr algn="l"/>
                      <a:r>
                        <a:rPr lang="en-US" dirty="0" smtClean="0"/>
                        <a:t>If-conversion</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c>
                  <a:txBody>
                    <a:bodyPr/>
                    <a:lstStyle/>
                    <a:p>
                      <a:pPr algn="ctr"/>
                      <a:r>
                        <a:rPr lang="en-US" dirty="0" smtClean="0"/>
                        <a:t>14</a:t>
                      </a:r>
                      <a:endParaRPr lang="en-US" dirty="0"/>
                    </a:p>
                  </a:txBody>
                  <a:tcPr/>
                </a:tc>
              </a:tr>
              <a:tr h="370840">
                <a:tc>
                  <a:txBody>
                    <a:bodyPr/>
                    <a:lstStyle/>
                    <a:p>
                      <a:pPr algn="l"/>
                      <a:r>
                        <a:rPr lang="en-US" dirty="0" smtClean="0"/>
                        <a:t>Vectorization</a:t>
                      </a:r>
                      <a:r>
                        <a:rPr lang="en-US" baseline="0" dirty="0" smtClean="0"/>
                        <a:t> of while loop</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l"/>
                      <a:r>
                        <a:rPr lang="en-US" dirty="0" smtClean="0"/>
                        <a:t>Algorithm substitution</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pPr algn="l"/>
                      <a:r>
                        <a:rPr lang="en-US" dirty="0" smtClean="0"/>
                        <a:t>Statement reordering</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370840">
                <a:tc>
                  <a:txBody>
                    <a:bodyPr/>
                    <a:lstStyle/>
                    <a:p>
                      <a:pPr algn="l"/>
                      <a:r>
                        <a:rPr lang="en-US" dirty="0" smtClean="0"/>
                        <a:t>Data Copying</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r h="370840">
                <a:tc>
                  <a:txBody>
                    <a:bodyPr/>
                    <a:lstStyle/>
                    <a:p>
                      <a:pPr algn="l"/>
                      <a:r>
                        <a:rPr lang="en-US" dirty="0" smtClean="0"/>
                        <a:t>Wrap around </a:t>
                      </a:r>
                      <a:r>
                        <a:rPr lang="en-US" dirty="0" err="1" smtClean="0"/>
                        <a:t>var</a:t>
                      </a:r>
                      <a:r>
                        <a:rPr lang="en-US" baseline="0" dirty="0" smtClean="0"/>
                        <a:t> detect</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l"/>
                      <a:r>
                        <a:rPr lang="en-US" dirty="0" smtClean="0"/>
                        <a:t>Reduction</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r>
              <a:tr h="370840">
                <a:tc>
                  <a:txBody>
                    <a:bodyPr/>
                    <a:lstStyle/>
                    <a:p>
                      <a:pPr algn="l"/>
                      <a:r>
                        <a:rPr lang="en-US" dirty="0" smtClean="0"/>
                        <a:t>Rerolling</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r h="370840">
                <a:tc>
                  <a:txBody>
                    <a:bodyPr/>
                    <a:lstStyle/>
                    <a:p>
                      <a:pPr algn="l"/>
                      <a:r>
                        <a:rPr lang="en-US" dirty="0" smtClean="0"/>
                        <a:t>Symbolic resolution</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370840">
                <a:tc>
                  <a:txBody>
                    <a:bodyPr/>
                    <a:lstStyle/>
                    <a:p>
                      <a:pPr algn="l"/>
                      <a:r>
                        <a:rPr lang="en-US" dirty="0" smtClean="0"/>
                        <a:t>Loop interchange</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r>
              <a:tr h="370840">
                <a:tc>
                  <a:txBody>
                    <a:bodyPr/>
                    <a:lstStyle/>
                    <a:p>
                      <a:pPr algn="l"/>
                      <a:r>
                        <a:rPr lang="en-US" dirty="0" smtClean="0"/>
                        <a:t>Loop</a:t>
                      </a:r>
                      <a:r>
                        <a:rPr lang="en-US" baseline="0" dirty="0" smtClean="0"/>
                        <a:t> distribution</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l"/>
                      <a:r>
                        <a:rPr lang="en-US" dirty="0" smtClean="0"/>
                        <a:t>Other</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9</a:t>
                      </a:r>
                      <a:endParaRPr lang="en-US" dirty="0"/>
                    </a:p>
                  </a:txBody>
                  <a:tcPr/>
                </a:tc>
              </a:tr>
            </a:tbl>
          </a:graphicData>
        </a:graphic>
      </p:graphicFrame>
      <p:sp>
        <p:nvSpPr>
          <p:cNvPr id="5" name="TextBox 4"/>
          <p:cNvSpPr txBox="1"/>
          <p:nvPr/>
        </p:nvSpPr>
        <p:spPr>
          <a:xfrm>
            <a:off x="3041912" y="406399"/>
            <a:ext cx="6156301" cy="400110"/>
          </a:xfrm>
          <a:prstGeom prst="rect">
            <a:avLst/>
          </a:prstGeom>
          <a:noFill/>
        </p:spPr>
        <p:txBody>
          <a:bodyPr wrap="none" rtlCol="0">
            <a:spAutoFit/>
          </a:bodyPr>
          <a:lstStyle/>
          <a:p>
            <a:r>
              <a:rPr lang="en-US" sz="2000" b="1" dirty="0" smtClean="0"/>
              <a:t>Transformations Required for Perfect Auto Vectorization</a:t>
            </a:r>
            <a:endParaRPr lang="en-US" sz="2000" b="1" dirty="0"/>
          </a:p>
        </p:txBody>
      </p:sp>
      <p:sp>
        <p:nvSpPr>
          <p:cNvPr id="6" name="TextBox 5"/>
          <p:cNvSpPr txBox="1"/>
          <p:nvPr/>
        </p:nvSpPr>
        <p:spPr>
          <a:xfrm>
            <a:off x="0" y="6488668"/>
            <a:ext cx="639919" cy="369332"/>
          </a:xfrm>
          <a:prstGeom prst="rect">
            <a:avLst/>
          </a:prstGeom>
          <a:noFill/>
        </p:spPr>
        <p:txBody>
          <a:bodyPr wrap="none" rtlCol="0">
            <a:spAutoFit/>
          </a:bodyPr>
          <a:lstStyle/>
          <a:p>
            <a:r>
              <a:rPr lang="en-US" dirty="0" smtClean="0"/>
              <a:t>Pg. </a:t>
            </a:r>
            <a:r>
              <a:rPr lang="en-US" dirty="0" smtClean="0"/>
              <a:t>9</a:t>
            </a:r>
            <a:endParaRPr lang="en-US" dirty="0"/>
          </a:p>
        </p:txBody>
      </p:sp>
    </p:spTree>
    <p:extLst>
      <p:ext uri="{BB962C8B-B14F-4D97-AF65-F5344CB8AC3E}">
        <p14:creationId xmlns:p14="http://schemas.microsoft.com/office/powerpoint/2010/main" val="553793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PACT and Media Bench II</a:t>
            </a:r>
            <a:endParaRPr lang="en-US" dirty="0"/>
          </a:p>
        </p:txBody>
      </p:sp>
      <p:sp>
        <p:nvSpPr>
          <p:cNvPr id="3" name="Content Placeholder 2"/>
          <p:cNvSpPr>
            <a:spLocks noGrp="1"/>
          </p:cNvSpPr>
          <p:nvPr>
            <p:ph idx="1"/>
          </p:nvPr>
        </p:nvSpPr>
        <p:spPr/>
        <p:txBody>
          <a:bodyPr/>
          <a:lstStyle/>
          <a:p>
            <a:r>
              <a:rPr lang="en-US" dirty="0" smtClean="0"/>
              <a:t>Few loops vectorized automatically</a:t>
            </a:r>
          </a:p>
          <a:p>
            <a:r>
              <a:rPr lang="en-US" dirty="0" smtClean="0"/>
              <a:t>Need manual transformation</a:t>
            </a:r>
          </a:p>
          <a:p>
            <a:endParaRPr lang="en-US" dirty="0"/>
          </a:p>
          <a:p>
            <a:r>
              <a:rPr lang="en-US" dirty="0" smtClean="0"/>
              <a:t>Main reasons for failure:</a:t>
            </a:r>
          </a:p>
          <a:p>
            <a:pPr marL="914400" lvl="1" indent="-457200">
              <a:buFont typeface="+mj-lt"/>
              <a:buAutoNum type="arabicPeriod"/>
            </a:pPr>
            <a:r>
              <a:rPr lang="en-US" dirty="0" smtClean="0"/>
              <a:t>Hardware limitations</a:t>
            </a:r>
          </a:p>
          <a:p>
            <a:pPr marL="914400" lvl="1" indent="-457200">
              <a:buFont typeface="+mj-lt"/>
              <a:buAutoNum type="arabicPeriod"/>
            </a:pPr>
            <a:r>
              <a:rPr lang="en-US" dirty="0" smtClean="0"/>
              <a:t>Some programming patterns simply not recognized by today’s compilers</a:t>
            </a:r>
          </a:p>
          <a:p>
            <a:pPr marL="914400" lvl="1" indent="-457200">
              <a:buFont typeface="+mj-lt"/>
              <a:buAutoNum type="arabicPeriod"/>
            </a:pPr>
            <a:r>
              <a:rPr lang="en-US" dirty="0" smtClean="0"/>
              <a:t>Data dependencies</a:t>
            </a:r>
          </a:p>
        </p:txBody>
      </p:sp>
      <p:sp>
        <p:nvSpPr>
          <p:cNvPr id="4" name="TextBox 3"/>
          <p:cNvSpPr txBox="1"/>
          <p:nvPr/>
        </p:nvSpPr>
        <p:spPr>
          <a:xfrm>
            <a:off x="0" y="6488668"/>
            <a:ext cx="639919" cy="369332"/>
          </a:xfrm>
          <a:prstGeom prst="rect">
            <a:avLst/>
          </a:prstGeom>
          <a:noFill/>
        </p:spPr>
        <p:txBody>
          <a:bodyPr wrap="none" rtlCol="0">
            <a:spAutoFit/>
          </a:bodyPr>
          <a:lstStyle/>
          <a:p>
            <a:r>
              <a:rPr lang="en-US" dirty="0" smtClean="0"/>
              <a:t>Pg. </a:t>
            </a:r>
            <a:r>
              <a:rPr lang="en-US" dirty="0" smtClean="0"/>
              <a:t>9</a:t>
            </a:r>
            <a:endParaRPr lang="en-US" dirty="0"/>
          </a:p>
        </p:txBody>
      </p:sp>
    </p:spTree>
    <p:extLst>
      <p:ext uri="{BB962C8B-B14F-4D97-AF65-F5344CB8AC3E}">
        <p14:creationId xmlns:p14="http://schemas.microsoft.com/office/powerpoint/2010/main" val="722157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What should we take away from this?</a:t>
            </a:r>
          </a:p>
          <a:p>
            <a:r>
              <a:rPr lang="en-US" dirty="0" smtClean="0"/>
              <a:t>The </a:t>
            </a:r>
            <a:r>
              <a:rPr lang="en-US" i="1" dirty="0" smtClean="0"/>
              <a:t>Imaginary</a:t>
            </a:r>
            <a:r>
              <a:rPr lang="en-US" dirty="0" smtClean="0"/>
              <a:t> compiler</a:t>
            </a:r>
          </a:p>
          <a:p>
            <a:r>
              <a:rPr lang="en-US" dirty="0" smtClean="0"/>
              <a:t>Different compilers moving in different directions</a:t>
            </a:r>
          </a:p>
          <a:p>
            <a:r>
              <a:rPr lang="en-US" dirty="0" smtClean="0"/>
              <a:t>Lack of resources</a:t>
            </a:r>
          </a:p>
          <a:p>
            <a:r>
              <a:rPr lang="en-US" dirty="0"/>
              <a:t>Know your </a:t>
            </a:r>
            <a:r>
              <a:rPr lang="en-US" dirty="0" smtClean="0"/>
              <a:t>architecture</a:t>
            </a:r>
            <a:r>
              <a:rPr lang="en-US" dirty="0"/>
              <a:t> </a:t>
            </a:r>
            <a:r>
              <a:rPr lang="en-US" dirty="0" smtClean="0"/>
              <a:t>and compiler</a:t>
            </a:r>
            <a:endParaRPr lang="en-US" dirty="0"/>
          </a:p>
        </p:txBody>
      </p:sp>
      <p:sp>
        <p:nvSpPr>
          <p:cNvPr id="4" name="TextBox 3"/>
          <p:cNvSpPr txBox="1"/>
          <p:nvPr/>
        </p:nvSpPr>
        <p:spPr>
          <a:xfrm flipH="1">
            <a:off x="4427431" y="4622800"/>
            <a:ext cx="3337138" cy="923330"/>
          </a:xfrm>
          <a:prstGeom prst="rect">
            <a:avLst/>
          </a:prstGeom>
          <a:noFill/>
        </p:spPr>
        <p:txBody>
          <a:bodyPr wrap="square" rtlCol="0">
            <a:spAutoFit/>
          </a:bodyPr>
          <a:lstStyle/>
          <a:p>
            <a:r>
              <a:rPr lang="en-US" sz="5400" dirty="0" smtClean="0">
                <a:solidFill>
                  <a:srgbClr val="FF0000"/>
                </a:solidFill>
              </a:rPr>
              <a:t>Questions</a:t>
            </a:r>
            <a:r>
              <a:rPr lang="en-US" sz="4400" dirty="0" smtClean="0">
                <a:solidFill>
                  <a:srgbClr val="FF0000"/>
                </a:solidFill>
              </a:rPr>
              <a:t>?</a:t>
            </a:r>
            <a:endParaRPr lang="en-US" sz="4400" dirty="0">
              <a:solidFill>
                <a:srgbClr val="FF0000"/>
              </a:solidFill>
            </a:endParaRPr>
          </a:p>
        </p:txBody>
      </p:sp>
      <p:sp>
        <p:nvSpPr>
          <p:cNvPr id="5" name="TextBox 4"/>
          <p:cNvSpPr txBox="1"/>
          <p:nvPr/>
        </p:nvSpPr>
        <p:spPr>
          <a:xfrm>
            <a:off x="0" y="6488668"/>
            <a:ext cx="756938" cy="369332"/>
          </a:xfrm>
          <a:prstGeom prst="rect">
            <a:avLst/>
          </a:prstGeom>
          <a:noFill/>
        </p:spPr>
        <p:txBody>
          <a:bodyPr wrap="none" rtlCol="0">
            <a:spAutoFit/>
          </a:bodyPr>
          <a:lstStyle/>
          <a:p>
            <a:r>
              <a:rPr lang="en-US" dirty="0" smtClean="0"/>
              <a:t>Pg. 10</a:t>
            </a:r>
            <a:endParaRPr lang="en-US" dirty="0"/>
          </a:p>
        </p:txBody>
      </p:sp>
    </p:spTree>
    <p:extLst>
      <p:ext uri="{BB962C8B-B14F-4D97-AF65-F5344CB8AC3E}">
        <p14:creationId xmlns:p14="http://schemas.microsoft.com/office/powerpoint/2010/main" val="13925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 &amp; Motivation</a:t>
            </a:r>
          </a:p>
          <a:p>
            <a:pPr marL="514350" indent="-514350">
              <a:buFont typeface="+mj-lt"/>
              <a:buAutoNum type="arabicPeriod"/>
            </a:pPr>
            <a:r>
              <a:rPr lang="en-US" dirty="0" smtClean="0"/>
              <a:t>Limiting factors and possible solutions</a:t>
            </a:r>
          </a:p>
          <a:p>
            <a:pPr marL="971550" lvl="1" indent="-514350">
              <a:buFont typeface="+mj-lt"/>
              <a:buAutoNum type="arabicPeriod"/>
            </a:pPr>
            <a:r>
              <a:rPr lang="en-US" dirty="0" smtClean="0"/>
              <a:t>Non-unit stride accesses</a:t>
            </a:r>
          </a:p>
          <a:p>
            <a:pPr marL="971550" lvl="1" indent="-514350">
              <a:buFont typeface="+mj-lt"/>
              <a:buAutoNum type="arabicPeriod"/>
            </a:pPr>
            <a:r>
              <a:rPr lang="en-US" dirty="0" smtClean="0"/>
              <a:t>Data alignment</a:t>
            </a:r>
          </a:p>
          <a:p>
            <a:pPr marL="971550" lvl="1" indent="-514350">
              <a:buFont typeface="+mj-lt"/>
              <a:buAutoNum type="arabicPeriod"/>
            </a:pPr>
            <a:r>
              <a:rPr lang="en-US" dirty="0" smtClean="0"/>
              <a:t>Data dependencies</a:t>
            </a:r>
          </a:p>
          <a:p>
            <a:pPr marL="971550" lvl="1" indent="-514350">
              <a:buFont typeface="+mj-lt"/>
              <a:buAutoNum type="arabicPeriod"/>
            </a:pPr>
            <a:r>
              <a:rPr lang="en-US" dirty="0" smtClean="0"/>
              <a:t>Generation of efficient vector code</a:t>
            </a:r>
          </a:p>
          <a:p>
            <a:pPr marL="514350" indent="-514350">
              <a:buFont typeface="+mj-lt"/>
              <a:buAutoNum type="arabicPeriod"/>
            </a:pPr>
            <a:r>
              <a:rPr lang="en-US" dirty="0" smtClean="0"/>
              <a:t>Environment and Evaluation</a:t>
            </a:r>
          </a:p>
          <a:p>
            <a:pPr marL="971550" lvl="1" indent="-514350">
              <a:buFont typeface="+mj-lt"/>
              <a:buAutoNum type="arabicPeriod"/>
            </a:pPr>
            <a:r>
              <a:rPr lang="en-US" dirty="0" smtClean="0"/>
              <a:t>Compilers and Benchmarks</a:t>
            </a:r>
          </a:p>
          <a:p>
            <a:pPr marL="514350" indent="-514350">
              <a:buFont typeface="+mj-lt"/>
              <a:buAutoNum type="arabicPeriod"/>
            </a:pPr>
            <a:r>
              <a:rPr lang="en-US" dirty="0" smtClean="0"/>
              <a:t>Conclusion and Further Work</a:t>
            </a:r>
            <a:endParaRPr lang="en-US" dirty="0"/>
          </a:p>
        </p:txBody>
      </p:sp>
    </p:spTree>
    <p:extLst>
      <p:ext uri="{BB962C8B-B14F-4D97-AF65-F5344CB8AC3E}">
        <p14:creationId xmlns:p14="http://schemas.microsoft.com/office/powerpoint/2010/main" val="986806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Vectorization</a:t>
            </a:r>
            <a:endParaRPr lang="en-US" dirty="0"/>
          </a:p>
        </p:txBody>
      </p:sp>
      <p:sp>
        <p:nvSpPr>
          <p:cNvPr id="3" name="Content Placeholder 2"/>
          <p:cNvSpPr>
            <a:spLocks noGrp="1"/>
          </p:cNvSpPr>
          <p:nvPr>
            <p:ph sz="half" idx="1"/>
          </p:nvPr>
        </p:nvSpPr>
        <p:spPr/>
        <p:txBody>
          <a:bodyPr/>
          <a:lstStyle/>
          <a:p>
            <a:r>
              <a:rPr lang="en-US" dirty="0" smtClean="0"/>
              <a:t>Accurate Compiler Analysis</a:t>
            </a:r>
          </a:p>
          <a:p>
            <a:r>
              <a:rPr lang="en-US" dirty="0" smtClean="0">
                <a:solidFill>
                  <a:srgbClr val="FF0000"/>
                </a:solidFill>
              </a:rPr>
              <a:t>Transformations to enable vectorizations</a:t>
            </a:r>
          </a:p>
          <a:p>
            <a:r>
              <a:rPr lang="en-US" dirty="0" smtClean="0"/>
              <a:t>Profitability</a:t>
            </a:r>
            <a:endParaRPr lang="en-US" dirty="0"/>
          </a:p>
        </p:txBody>
      </p:sp>
      <p:sp>
        <p:nvSpPr>
          <p:cNvPr id="4" name="Content Placeholder 3"/>
          <p:cNvSpPr>
            <a:spLocks noGrp="1"/>
          </p:cNvSpPr>
          <p:nvPr>
            <p:ph sz="half" idx="2"/>
          </p:nvPr>
        </p:nvSpPr>
        <p:spPr/>
        <p:txBody>
          <a:bodyPr/>
          <a:lstStyle/>
          <a:p>
            <a:endParaRPr lang="en-US"/>
          </a:p>
        </p:txBody>
      </p:sp>
      <p:sp>
        <p:nvSpPr>
          <p:cNvPr id="5" name="TextBox 4"/>
          <p:cNvSpPr txBox="1"/>
          <p:nvPr/>
        </p:nvSpPr>
        <p:spPr>
          <a:xfrm>
            <a:off x="0" y="6488668"/>
            <a:ext cx="639919" cy="369332"/>
          </a:xfrm>
          <a:prstGeom prst="rect">
            <a:avLst/>
          </a:prstGeom>
          <a:noFill/>
        </p:spPr>
        <p:txBody>
          <a:bodyPr wrap="none" rtlCol="0">
            <a:spAutoFit/>
          </a:bodyPr>
          <a:lstStyle/>
          <a:p>
            <a:r>
              <a:rPr lang="en-US" dirty="0" smtClean="0"/>
              <a:t>Pg. 2</a:t>
            </a:r>
            <a:endParaRPr lang="en-US" dirty="0"/>
          </a:p>
        </p:txBody>
      </p:sp>
    </p:spTree>
    <p:extLst>
      <p:ext uri="{BB962C8B-B14F-4D97-AF65-F5344CB8AC3E}">
        <p14:creationId xmlns:p14="http://schemas.microsoft.com/office/powerpoint/2010/main" val="790907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sz="half" idx="1"/>
          </p:nvPr>
        </p:nvSpPr>
        <p:spPr/>
        <p:txBody>
          <a:bodyPr/>
          <a:lstStyle/>
          <a:p>
            <a:r>
              <a:rPr lang="en-US" dirty="0" smtClean="0"/>
              <a:t>Non-Unit stride accesses</a:t>
            </a:r>
          </a:p>
          <a:p>
            <a:r>
              <a:rPr lang="en-US" dirty="0" smtClean="0"/>
              <a:t>Data alignment</a:t>
            </a:r>
          </a:p>
          <a:p>
            <a:r>
              <a:rPr lang="en-US" dirty="0" smtClean="0"/>
              <a:t>Data dependence based transformations</a:t>
            </a:r>
          </a:p>
          <a:p>
            <a:r>
              <a:rPr lang="en-US" dirty="0" smtClean="0"/>
              <a:t>Generation of efficient vector code</a:t>
            </a:r>
          </a:p>
          <a:p>
            <a:r>
              <a:rPr lang="en-US" dirty="0" smtClean="0"/>
              <a:t>Other</a:t>
            </a:r>
            <a:endParaRPr lang="en-US" dirty="0"/>
          </a:p>
        </p:txBody>
      </p:sp>
      <p:sp>
        <p:nvSpPr>
          <p:cNvPr id="4" name="Content Placeholder 3"/>
          <p:cNvSpPr>
            <a:spLocks noGrp="1"/>
          </p:cNvSpPr>
          <p:nvPr>
            <p:ph sz="half" idx="2"/>
          </p:nvPr>
        </p:nvSpPr>
        <p:spPr/>
        <p:txBody>
          <a:bodyPr/>
          <a:lstStyle/>
          <a:p>
            <a:endParaRPr lang="en-US"/>
          </a:p>
        </p:txBody>
      </p:sp>
      <p:sp>
        <p:nvSpPr>
          <p:cNvPr id="5" name="TextBox 4"/>
          <p:cNvSpPr txBox="1"/>
          <p:nvPr/>
        </p:nvSpPr>
        <p:spPr>
          <a:xfrm>
            <a:off x="0" y="6488668"/>
            <a:ext cx="933269" cy="369332"/>
          </a:xfrm>
          <a:prstGeom prst="rect">
            <a:avLst/>
          </a:prstGeom>
          <a:noFill/>
        </p:spPr>
        <p:txBody>
          <a:bodyPr wrap="none" rtlCol="0">
            <a:spAutoFit/>
          </a:bodyPr>
          <a:lstStyle/>
          <a:p>
            <a:r>
              <a:rPr lang="en-US" dirty="0" smtClean="0"/>
              <a:t>Pg. 2 - 6</a:t>
            </a:r>
            <a:endParaRPr lang="en-US" dirty="0"/>
          </a:p>
        </p:txBody>
      </p:sp>
    </p:spTree>
    <p:extLst>
      <p:ext uri="{BB962C8B-B14F-4D97-AF65-F5344CB8AC3E}">
        <p14:creationId xmlns:p14="http://schemas.microsoft.com/office/powerpoint/2010/main" val="105141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06980" y="500062"/>
            <a:ext cx="10515600" cy="1325563"/>
          </a:xfrm>
        </p:spPr>
        <p:txBody>
          <a:bodyPr/>
          <a:lstStyle/>
          <a:p>
            <a:r>
              <a:rPr lang="en-US" dirty="0" smtClean="0"/>
              <a:t>Non-Unit Stride Memory Accesses</a:t>
            </a:r>
            <a:endParaRPr lang="en-US" dirty="0"/>
          </a:p>
        </p:txBody>
      </p:sp>
      <p:pic>
        <p:nvPicPr>
          <p:cNvPr id="12" name="Content Placeholder 11"/>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695446" y="3699963"/>
            <a:ext cx="4328496" cy="2477000"/>
          </a:xfrm>
        </p:spPr>
      </p:pic>
      <p:sp>
        <p:nvSpPr>
          <p:cNvPr id="4" name="Content Placeholder 3"/>
          <p:cNvSpPr>
            <a:spLocks noGrp="1"/>
          </p:cNvSpPr>
          <p:nvPr>
            <p:ph sz="half" idx="2"/>
          </p:nvPr>
        </p:nvSpPr>
        <p:spPr/>
        <p:txBody>
          <a:bodyPr/>
          <a:lstStyle/>
          <a:p>
            <a:r>
              <a:rPr lang="en-US" dirty="0" smtClean="0"/>
              <a:t>Vectorization usually requires consecutive storage</a:t>
            </a:r>
          </a:p>
          <a:p>
            <a:r>
              <a:rPr lang="en-US" dirty="0" smtClean="0"/>
              <a:t>If not, vectorization may not be worth it</a:t>
            </a:r>
            <a:endParaRPr lang="en-US" dirty="0"/>
          </a:p>
        </p:txBody>
      </p:sp>
      <p:sp>
        <p:nvSpPr>
          <p:cNvPr id="13" name="TextBox 12"/>
          <p:cNvSpPr txBox="1"/>
          <p:nvPr/>
        </p:nvSpPr>
        <p:spPr>
          <a:xfrm>
            <a:off x="11552081" y="6485467"/>
            <a:ext cx="639919" cy="369332"/>
          </a:xfrm>
          <a:prstGeom prst="rect">
            <a:avLst/>
          </a:prstGeom>
          <a:noFill/>
        </p:spPr>
        <p:txBody>
          <a:bodyPr wrap="none" rtlCol="0">
            <a:spAutoFit/>
          </a:bodyPr>
          <a:lstStyle/>
          <a:p>
            <a:r>
              <a:rPr lang="en-US" dirty="0" smtClean="0"/>
              <a:t>Pg. 2</a:t>
            </a:r>
          </a:p>
        </p:txBody>
      </p:sp>
    </p:spTree>
    <p:extLst>
      <p:ext uri="{BB962C8B-B14F-4D97-AF65-F5344CB8AC3E}">
        <p14:creationId xmlns:p14="http://schemas.microsoft.com/office/powerpoint/2010/main" val="1425609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Layout Change</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5467" y="1685527"/>
            <a:ext cx="8350245" cy="4122605"/>
          </a:xfrm>
        </p:spPr>
      </p:pic>
      <p:sp>
        <p:nvSpPr>
          <p:cNvPr id="10" name="TextBox 9"/>
          <p:cNvSpPr txBox="1"/>
          <p:nvPr/>
        </p:nvSpPr>
        <p:spPr>
          <a:xfrm>
            <a:off x="11552081" y="6485467"/>
            <a:ext cx="639919" cy="369332"/>
          </a:xfrm>
          <a:prstGeom prst="rect">
            <a:avLst/>
          </a:prstGeom>
          <a:noFill/>
        </p:spPr>
        <p:txBody>
          <a:bodyPr wrap="none" rtlCol="0">
            <a:spAutoFit/>
          </a:bodyPr>
          <a:lstStyle/>
          <a:p>
            <a:r>
              <a:rPr lang="en-US" dirty="0" smtClean="0"/>
              <a:t>Pg. 3</a:t>
            </a:r>
          </a:p>
        </p:txBody>
      </p:sp>
    </p:spTree>
    <p:extLst>
      <p:ext uri="{BB962C8B-B14F-4D97-AF65-F5344CB8AC3E}">
        <p14:creationId xmlns:p14="http://schemas.microsoft.com/office/powerpoint/2010/main" val="108752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860" y="345587"/>
            <a:ext cx="10515600" cy="1325563"/>
          </a:xfrm>
        </p:spPr>
        <p:txBody>
          <a:bodyPr/>
          <a:lstStyle/>
          <a:p>
            <a:r>
              <a:rPr lang="en-US" dirty="0" smtClean="0"/>
              <a:t>Data Copying</a:t>
            </a:r>
            <a:endParaRPr lang="en-US" dirty="0"/>
          </a:p>
        </p:txBody>
      </p:sp>
      <p:sp>
        <p:nvSpPr>
          <p:cNvPr id="3" name="Content Placeholder 2"/>
          <p:cNvSpPr>
            <a:spLocks noGrp="1"/>
          </p:cNvSpPr>
          <p:nvPr>
            <p:ph idx="1"/>
          </p:nvPr>
        </p:nvSpPr>
        <p:spPr>
          <a:xfrm>
            <a:off x="2689860" y="1671150"/>
            <a:ext cx="10515600" cy="4351338"/>
          </a:xfrm>
        </p:spPr>
        <p:txBody>
          <a:bodyPr/>
          <a:lstStyle/>
          <a:p>
            <a:r>
              <a:rPr lang="en-US" dirty="0" smtClean="0"/>
              <a:t>Copy data to local buffers where memory is consecutive</a:t>
            </a:r>
          </a:p>
          <a:p>
            <a:r>
              <a:rPr lang="en-US" dirty="0" smtClean="0"/>
              <a:t>Can require significant overhead</a:t>
            </a:r>
            <a:endParaRPr lang="en-US"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00" y="2816838"/>
            <a:ext cx="5321300" cy="3614125"/>
          </a:xfrm>
          <a:prstGeom prst="rect">
            <a:avLst/>
          </a:prstGeom>
        </p:spPr>
      </p:pic>
      <p:sp>
        <p:nvSpPr>
          <p:cNvPr id="6" name="TextBox 5"/>
          <p:cNvSpPr txBox="1"/>
          <p:nvPr/>
        </p:nvSpPr>
        <p:spPr>
          <a:xfrm>
            <a:off x="11552081" y="6485467"/>
            <a:ext cx="639919" cy="369332"/>
          </a:xfrm>
          <a:prstGeom prst="rect">
            <a:avLst/>
          </a:prstGeom>
          <a:noFill/>
        </p:spPr>
        <p:txBody>
          <a:bodyPr wrap="none" rtlCol="0">
            <a:spAutoFit/>
          </a:bodyPr>
          <a:lstStyle/>
          <a:p>
            <a:r>
              <a:rPr lang="en-US" dirty="0" smtClean="0"/>
              <a:t>Pg. 3</a:t>
            </a:r>
            <a:endParaRPr lang="en-US" dirty="0"/>
          </a:p>
        </p:txBody>
      </p:sp>
    </p:spTree>
    <p:extLst>
      <p:ext uri="{BB962C8B-B14F-4D97-AF65-F5344CB8AC3E}">
        <p14:creationId xmlns:p14="http://schemas.microsoft.com/office/powerpoint/2010/main" val="17109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sz="half" idx="1"/>
          </p:nvPr>
        </p:nvSpPr>
        <p:spPr/>
        <p:txBody>
          <a:bodyPr/>
          <a:lstStyle/>
          <a:p>
            <a:r>
              <a:rPr lang="en-US" dirty="0" smtClean="0"/>
              <a:t>Recomputation</a:t>
            </a:r>
          </a:p>
          <a:p>
            <a:pPr lvl="1"/>
            <a:r>
              <a:rPr lang="en-US" dirty="0" smtClean="0"/>
              <a:t>Use of lookup table </a:t>
            </a:r>
            <a:r>
              <a:rPr lang="en-US" dirty="0" smtClean="0"/>
              <a:t>versus computing values from scratch</a:t>
            </a:r>
            <a:endParaRPr lang="en-US" dirty="0" smtClean="0"/>
          </a:p>
          <a:p>
            <a:r>
              <a:rPr lang="en-US" dirty="0" smtClean="0"/>
              <a:t>Loop </a:t>
            </a:r>
            <a:r>
              <a:rPr lang="en-US" dirty="0" smtClean="0"/>
              <a:t>interchange</a:t>
            </a:r>
            <a:endParaRPr lang="en-US" dirty="0"/>
          </a:p>
          <a:p>
            <a:pPr lvl="1"/>
            <a:r>
              <a:rPr lang="en-US" dirty="0" smtClean="0"/>
              <a:t>Improves data locality and cache performance</a:t>
            </a:r>
          </a:p>
          <a:p>
            <a:pPr lvl="1"/>
            <a:r>
              <a:rPr lang="en-US" dirty="0" smtClean="0"/>
              <a:t>Safety?</a:t>
            </a:r>
          </a:p>
        </p:txBody>
      </p:sp>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19800" y="2498148"/>
            <a:ext cx="5181600" cy="3678815"/>
          </a:xfrm>
        </p:spPr>
      </p:pic>
      <p:sp>
        <p:nvSpPr>
          <p:cNvPr id="6" name="TextBox 5"/>
          <p:cNvSpPr txBox="1"/>
          <p:nvPr/>
        </p:nvSpPr>
        <p:spPr>
          <a:xfrm>
            <a:off x="0" y="6488668"/>
            <a:ext cx="639919" cy="369332"/>
          </a:xfrm>
          <a:prstGeom prst="rect">
            <a:avLst/>
          </a:prstGeom>
          <a:noFill/>
        </p:spPr>
        <p:txBody>
          <a:bodyPr wrap="none" rtlCol="0">
            <a:spAutoFit/>
          </a:bodyPr>
          <a:lstStyle/>
          <a:p>
            <a:r>
              <a:rPr lang="en-US" dirty="0" smtClean="0"/>
              <a:t>Pg. 4</a:t>
            </a:r>
            <a:endParaRPr lang="en-US" dirty="0"/>
          </a:p>
        </p:txBody>
      </p:sp>
    </p:spTree>
    <p:extLst>
      <p:ext uri="{BB962C8B-B14F-4D97-AF65-F5344CB8AC3E}">
        <p14:creationId xmlns:p14="http://schemas.microsoft.com/office/powerpoint/2010/main" val="849738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3014</TotalTime>
  <Words>4535</Words>
  <Application>Microsoft Macintosh PowerPoint</Application>
  <PresentationFormat>Widescreen</PresentationFormat>
  <Paragraphs>552</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Arial</vt:lpstr>
      <vt:lpstr>Office Theme</vt:lpstr>
      <vt:lpstr>An Evaluation of Vectorizing Compilers</vt:lpstr>
      <vt:lpstr>Introduction &amp; Motivation</vt:lpstr>
      <vt:lpstr>Outline</vt:lpstr>
      <vt:lpstr>Problems with Vectorization</vt:lpstr>
      <vt:lpstr>Transformations</vt:lpstr>
      <vt:lpstr>Non-Unit Stride Memory Accesses</vt:lpstr>
      <vt:lpstr>Memory Layout Change</vt:lpstr>
      <vt:lpstr>Data Copying</vt:lpstr>
      <vt:lpstr>Transformations</vt:lpstr>
      <vt:lpstr>Transformations</vt:lpstr>
      <vt:lpstr>Data Alignment</vt:lpstr>
      <vt:lpstr>Transformations</vt:lpstr>
      <vt:lpstr>Data Dependence Based Transformations</vt:lpstr>
      <vt:lpstr>Data Dependence Based Transformations</vt:lpstr>
      <vt:lpstr>Loop Distribution (fission)</vt:lpstr>
      <vt:lpstr>Loop Interchange</vt:lpstr>
      <vt:lpstr>If-Conversion</vt:lpstr>
      <vt:lpstr>If-Conversion</vt:lpstr>
      <vt:lpstr>Generation of Efficient Vector Code</vt:lpstr>
      <vt:lpstr>More Transformation</vt:lpstr>
      <vt:lpstr>Profitability</vt:lpstr>
      <vt:lpstr>Outline</vt:lpstr>
      <vt:lpstr>Benchmarks &amp; Environment</vt:lpstr>
      <vt:lpstr>Methodology</vt:lpstr>
      <vt:lpstr>PowerPoint Presentation</vt:lpstr>
      <vt:lpstr>PowerPoint Presentation</vt:lpstr>
      <vt:lpstr>PACT and Media Bench II</vt:lpstr>
      <vt:lpstr>Conclusion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Evaluation of Vectorizing Compilers</dc:title>
  <dc:creator>Alexander Powell</dc:creator>
  <cp:lastModifiedBy>Alexander Powell</cp:lastModifiedBy>
  <cp:revision>156</cp:revision>
  <dcterms:created xsi:type="dcterms:W3CDTF">2016-10-21T03:20:32Z</dcterms:created>
  <dcterms:modified xsi:type="dcterms:W3CDTF">2016-10-24T19:14:06Z</dcterms:modified>
</cp:coreProperties>
</file>