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14"/>
  </p:notesMasterIdLst>
  <p:sldIdLst>
    <p:sldId id="256" r:id="rId2"/>
    <p:sldId id="257" r:id="rId3"/>
    <p:sldId id="258" r:id="rId4"/>
    <p:sldId id="262" r:id="rId5"/>
    <p:sldId id="261" r:id="rId6"/>
    <p:sldId id="264" r:id="rId7"/>
    <p:sldId id="265" r:id="rId8"/>
    <p:sldId id="259" r:id="rId9"/>
    <p:sldId id="263" r:id="rId10"/>
    <p:sldId id="266" r:id="rId11"/>
    <p:sldId id="26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65545"/>
  </p:normalViewPr>
  <p:slideViewPr>
    <p:cSldViewPr snapToGrid="0" snapToObjects="1">
      <p:cViewPr varScale="1">
        <p:scale>
          <a:sx n="68" d="100"/>
          <a:sy n="68" d="100"/>
        </p:scale>
        <p:origin x="1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lexanderpowell\Desktop\school\CS680\project\presentation\data\resul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lexanderpowell\Desktop\school\CS680\project\presentation\data\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Sheet1!$B$7</c:f>
              <c:strCache>
                <c:ptCount val="1"/>
                <c:pt idx="0">
                  <c:v>Sequential</c:v>
                </c:pt>
              </c:strCache>
            </c:strRef>
          </c:tx>
          <c:spPr>
            <a:solidFill>
              <a:schemeClr val="accent1">
                <a:shade val="76000"/>
              </a:schemeClr>
            </a:solidFill>
            <a:ln>
              <a:noFill/>
            </a:ln>
            <a:effectLst/>
          </c:spPr>
          <c:invertIfNegative val="0"/>
          <c:cat>
            <c:strRef>
              <c:f>Sheet1!$A$8:$A$11</c:f>
              <c:strCache>
                <c:ptCount val="4"/>
                <c:pt idx="0">
                  <c:v>PageRank</c:v>
                </c:pt>
                <c:pt idx="1">
                  <c:v>BC</c:v>
                </c:pt>
                <c:pt idx="2">
                  <c:v>Gibbs</c:v>
                </c:pt>
                <c:pt idx="3">
                  <c:v>TC</c:v>
                </c:pt>
              </c:strCache>
            </c:strRef>
          </c:cat>
          <c:val>
            <c:numRef>
              <c:f>Sheet1!$B$8:$B$11</c:f>
              <c:numCache>
                <c:formatCode>General</c:formatCode>
                <c:ptCount val="4"/>
                <c:pt idx="0">
                  <c:v>1.0</c:v>
                </c:pt>
                <c:pt idx="1">
                  <c:v>1.0</c:v>
                </c:pt>
                <c:pt idx="2">
                  <c:v>1.0</c:v>
                </c:pt>
                <c:pt idx="3">
                  <c:v>1.0</c:v>
                </c:pt>
              </c:numCache>
            </c:numRef>
          </c:val>
          <c:extLst xmlns:c16r2="http://schemas.microsoft.com/office/drawing/2015/06/chart">
            <c:ext xmlns:c16="http://schemas.microsoft.com/office/drawing/2014/chart" uri="{C3380CC4-5D6E-409C-BE32-E72D297353CC}">
              <c16:uniqueId val="{00000000-4EB0-41AF-919C-8C3997CEE0EA}"/>
            </c:ext>
          </c:extLst>
        </c:ser>
        <c:ser>
          <c:idx val="1"/>
          <c:order val="1"/>
          <c:tx>
            <c:strRef>
              <c:f>Sheet1!$C$7</c:f>
              <c:strCache>
                <c:ptCount val="1"/>
                <c:pt idx="0">
                  <c:v>Vectorized</c:v>
                </c:pt>
              </c:strCache>
            </c:strRef>
          </c:tx>
          <c:spPr>
            <a:solidFill>
              <a:srgbClr val="00B050"/>
            </a:solidFill>
            <a:ln>
              <a:noFill/>
            </a:ln>
            <a:effectLst/>
          </c:spPr>
          <c:invertIfNegative val="0"/>
          <c:dPt>
            <c:idx val="3"/>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2-4EB0-41AF-919C-8C3997CEE0EA}"/>
              </c:ext>
            </c:extLst>
          </c:dPt>
          <c:cat>
            <c:strRef>
              <c:f>Sheet1!$A$8:$A$11</c:f>
              <c:strCache>
                <c:ptCount val="4"/>
                <c:pt idx="0">
                  <c:v>PageRank</c:v>
                </c:pt>
                <c:pt idx="1">
                  <c:v>BC</c:v>
                </c:pt>
                <c:pt idx="2">
                  <c:v>Gibbs</c:v>
                </c:pt>
                <c:pt idx="3">
                  <c:v>TC</c:v>
                </c:pt>
              </c:strCache>
            </c:strRef>
          </c:cat>
          <c:val>
            <c:numRef>
              <c:f>Sheet1!$C$8:$C$11</c:f>
              <c:numCache>
                <c:formatCode>General</c:formatCode>
                <c:ptCount val="4"/>
                <c:pt idx="0">
                  <c:v>1.1622</c:v>
                </c:pt>
                <c:pt idx="1">
                  <c:v>1.0935</c:v>
                </c:pt>
                <c:pt idx="2">
                  <c:v>1.11</c:v>
                </c:pt>
                <c:pt idx="3">
                  <c:v>0.97</c:v>
                </c:pt>
              </c:numCache>
            </c:numRef>
          </c:val>
          <c:extLst xmlns:c16r2="http://schemas.microsoft.com/office/drawing/2015/06/chart">
            <c:ext xmlns:c16="http://schemas.microsoft.com/office/drawing/2014/chart" uri="{C3380CC4-5D6E-409C-BE32-E72D297353CC}">
              <c16:uniqueId val="{00000003-4EB0-41AF-919C-8C3997CEE0EA}"/>
            </c:ext>
          </c:extLst>
        </c:ser>
        <c:dLbls>
          <c:showLegendKey val="0"/>
          <c:showVal val="0"/>
          <c:showCatName val="0"/>
          <c:showSerName val="0"/>
          <c:showPercent val="0"/>
          <c:showBubbleSize val="0"/>
        </c:dLbls>
        <c:gapWidth val="219"/>
        <c:overlap val="-27"/>
        <c:axId val="914731312"/>
        <c:axId val="915158736"/>
      </c:barChart>
      <c:catAx>
        <c:axId val="914731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15158736"/>
        <c:crosses val="autoZero"/>
        <c:auto val="1"/>
        <c:lblAlgn val="ctr"/>
        <c:lblOffset val="100"/>
        <c:noMultiLvlLbl val="0"/>
      </c:catAx>
      <c:valAx>
        <c:axId val="915158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dirty="0"/>
                  <a:t>Speedup</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7313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t>PageRank  - AVX 512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Sheet1!$M$7</c:f>
              <c:strCache>
                <c:ptCount val="1"/>
                <c:pt idx="0">
                  <c:v>PageRank</c:v>
                </c:pt>
              </c:strCache>
            </c:strRef>
          </c:tx>
          <c:spPr>
            <a:solidFill>
              <a:schemeClr val="accent1"/>
            </a:solidFill>
            <a:ln>
              <a:noFill/>
            </a:ln>
            <a:effectLst/>
          </c:spPr>
          <c:invertIfNegative val="0"/>
          <c:cat>
            <c:strRef>
              <c:f>Sheet1!$N$6:$O$6</c:f>
              <c:strCache>
                <c:ptCount val="2"/>
                <c:pt idx="0">
                  <c:v>Sequential</c:v>
                </c:pt>
                <c:pt idx="1">
                  <c:v>Vectorized</c:v>
                </c:pt>
              </c:strCache>
            </c:strRef>
          </c:cat>
          <c:val>
            <c:numRef>
              <c:f>Sheet1!$N$7:$O$7</c:f>
              <c:numCache>
                <c:formatCode>General</c:formatCode>
                <c:ptCount val="2"/>
                <c:pt idx="0">
                  <c:v>1.0</c:v>
                </c:pt>
                <c:pt idx="1">
                  <c:v>2.052999999999999</c:v>
                </c:pt>
              </c:numCache>
            </c:numRef>
          </c:val>
          <c:extLst xmlns:c16r2="http://schemas.microsoft.com/office/drawing/2015/06/chart">
            <c:ext xmlns:c16="http://schemas.microsoft.com/office/drawing/2014/chart" uri="{C3380CC4-5D6E-409C-BE32-E72D297353CC}">
              <c16:uniqueId val="{00000000-BC79-40AE-86A2-5AA3B80B7897}"/>
            </c:ext>
          </c:extLst>
        </c:ser>
        <c:dLbls>
          <c:showLegendKey val="0"/>
          <c:showVal val="0"/>
          <c:showCatName val="0"/>
          <c:showSerName val="0"/>
          <c:showPercent val="0"/>
          <c:showBubbleSize val="0"/>
        </c:dLbls>
        <c:gapWidth val="219"/>
        <c:overlap val="-27"/>
        <c:axId val="931975984"/>
        <c:axId val="888547392"/>
      </c:barChart>
      <c:catAx>
        <c:axId val="931975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888547392"/>
        <c:crosses val="autoZero"/>
        <c:auto val="1"/>
        <c:lblAlgn val="ctr"/>
        <c:lblOffset val="100"/>
        <c:noMultiLvlLbl val="0"/>
      </c:catAx>
      <c:valAx>
        <c:axId val="888547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dirty="0"/>
                  <a:t>Speedup</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9759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93F08-CB31-2741-AE78-F8E41B735ACF}" type="datetimeFigureOut">
              <a:rPr lang="en-US" smtClean="0"/>
              <a:t>11/30/16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C46A9-F8B2-C44E-AE45-E769FFBF9C81}" type="slidenum">
              <a:rPr lang="en-US" smtClean="0"/>
              <a:t>‹#›</a:t>
            </a:fld>
            <a:endParaRPr lang="en-US"/>
          </a:p>
        </p:txBody>
      </p:sp>
    </p:spTree>
    <p:extLst>
      <p:ext uri="{BB962C8B-B14F-4D97-AF65-F5344CB8AC3E}">
        <p14:creationId xmlns:p14="http://schemas.microsoft.com/office/powerpoint/2010/main" val="483042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a:t>
            </a:r>
            <a:r>
              <a:rPr lang="en-US" baseline="0" dirty="0"/>
              <a:t> for improving efficiency of large graphs is not a novel research area, but little work has been done to incorporate data level parallelism of SIMD instructions into these approaches.  My progress on this project this semester includes manual vectorization of certain graph benchmarks to find the difficulties and challenges of incorporating parallelism into these which will hopefully be useful when creating some library or API that a programmer can directly incorporate into their code.  </a:t>
            </a:r>
          </a:p>
          <a:p>
            <a:endParaRPr lang="en-US" baseline="0" dirty="0"/>
          </a:p>
          <a:p>
            <a:r>
              <a:rPr lang="en-US" baseline="0" dirty="0"/>
              <a:t>Also, we look into different approaches to representing graphs in data and new approaches to processing them.  </a:t>
            </a:r>
            <a:endParaRPr lang="en-US" dirty="0"/>
          </a:p>
        </p:txBody>
      </p:sp>
      <p:sp>
        <p:nvSpPr>
          <p:cNvPr id="4" name="Slide Number Placeholder 3"/>
          <p:cNvSpPr>
            <a:spLocks noGrp="1"/>
          </p:cNvSpPr>
          <p:nvPr>
            <p:ph type="sldNum" sz="quarter" idx="10"/>
          </p:nvPr>
        </p:nvSpPr>
        <p:spPr/>
        <p:txBody>
          <a:bodyPr/>
          <a:lstStyle/>
          <a:p>
            <a:fld id="{19EC46A9-F8B2-C44E-AE45-E769FFBF9C81}" type="slidenum">
              <a:rPr lang="en-US" smtClean="0"/>
              <a:t>1</a:t>
            </a:fld>
            <a:endParaRPr lang="en-US"/>
          </a:p>
        </p:txBody>
      </p:sp>
    </p:spTree>
    <p:extLst>
      <p:ext uri="{BB962C8B-B14F-4D97-AF65-F5344CB8AC3E}">
        <p14:creationId xmlns:p14="http://schemas.microsoft.com/office/powerpoint/2010/main" val="15319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a:t>
            </a:r>
          </a:p>
          <a:p>
            <a:endParaRPr lang="en-US" dirty="0"/>
          </a:p>
          <a:p>
            <a:pPr marL="228600" indent="-228600">
              <a:buAutoNum type="arabicPeriod"/>
            </a:pPr>
            <a:r>
              <a:rPr lang="en-US" dirty="0"/>
              <a:t>Sometimes no dense</a:t>
            </a:r>
            <a:r>
              <a:rPr lang="en-US" baseline="0" dirty="0"/>
              <a:t> kernel or arithmetic instructions to </a:t>
            </a:r>
            <a:r>
              <a:rPr lang="en-US" baseline="0" dirty="0" err="1"/>
              <a:t>vectorize</a:t>
            </a:r>
            <a:r>
              <a:rPr lang="en-US" baseline="0" dirty="0"/>
              <a:t> – simply appending and popping to/from queues.  Need to change the whole structure of the code to use vectors.  </a:t>
            </a:r>
          </a:p>
          <a:p>
            <a:pPr marL="228600" indent="-228600">
              <a:buAutoNum type="arabicPeriod"/>
            </a:pPr>
            <a:r>
              <a:rPr lang="en-US" baseline="0" dirty="0"/>
              <a:t>Dependencies – sometimes a larger vector size makes this more difficult.  </a:t>
            </a:r>
          </a:p>
          <a:p>
            <a:pPr marL="228600" indent="-228600">
              <a:buAutoNum type="arabicPeriod"/>
            </a:pPr>
            <a:r>
              <a:rPr lang="en-US" baseline="0" dirty="0"/>
              <a:t>Not enough iterations in inner loop to use vectorization.  Overhead of added </a:t>
            </a:r>
            <a:r>
              <a:rPr lang="en-US" baseline="0" dirty="0" err="1"/>
              <a:t>intrinsics</a:t>
            </a:r>
            <a:r>
              <a:rPr lang="en-US" baseline="0" dirty="0"/>
              <a:t> is worse than sequential.  </a:t>
            </a:r>
            <a:r>
              <a:rPr lang="en-US" baseline="0" dirty="0" err="1"/>
              <a:t>Superword</a:t>
            </a:r>
            <a:r>
              <a:rPr lang="en-US" baseline="0" dirty="0"/>
              <a:t> level parallelism used here.  </a:t>
            </a:r>
          </a:p>
          <a:p>
            <a:pPr marL="228600" indent="-228600">
              <a:buAutoNum type="arabicPeriod"/>
            </a:pPr>
            <a:r>
              <a:rPr lang="en-US" baseline="0" dirty="0"/>
              <a:t>Divergence of number of edges for each vertex.  A large disparity is bad for parallelism.  Better if all nodes have many edges.</a:t>
            </a:r>
          </a:p>
          <a:p>
            <a:pPr marL="685800" lvl="1" indent="-228600">
              <a:buAutoNum type="arabicPeriod"/>
            </a:pPr>
            <a:r>
              <a:rPr lang="en-US" baseline="0" dirty="0"/>
              <a:t>2 ways to handle this: either change your problem to only focus on ”dense” graphs, or change input to be denser.  </a:t>
            </a:r>
            <a:endParaRPr lang="en-US" dirty="0"/>
          </a:p>
        </p:txBody>
      </p:sp>
      <p:sp>
        <p:nvSpPr>
          <p:cNvPr id="4" name="Slide Number Placeholder 3"/>
          <p:cNvSpPr>
            <a:spLocks noGrp="1"/>
          </p:cNvSpPr>
          <p:nvPr>
            <p:ph type="sldNum" sz="quarter" idx="10"/>
          </p:nvPr>
        </p:nvSpPr>
        <p:spPr/>
        <p:txBody>
          <a:bodyPr/>
          <a:lstStyle/>
          <a:p>
            <a:fld id="{19EC46A9-F8B2-C44E-AE45-E769FFBF9C81}" type="slidenum">
              <a:rPr lang="en-US" smtClean="0"/>
              <a:t>12</a:t>
            </a:fld>
            <a:endParaRPr lang="en-US"/>
          </a:p>
        </p:txBody>
      </p:sp>
    </p:spTree>
    <p:extLst>
      <p:ext uri="{BB962C8B-B14F-4D97-AF65-F5344CB8AC3E}">
        <p14:creationId xmlns:p14="http://schemas.microsoft.com/office/powerpoint/2010/main" val="2417262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Clearly graphs are becoming</a:t>
            </a:r>
            <a:r>
              <a:rPr lang="en-US" baseline="0" dirty="0"/>
              <a:t> more and more widely used to represent large sets of data and find trends.  Social networking sites are common examples of how graphs can be used but of course there are many others.  When we talk about the emergence of big data, graph play a big role in this.  </a:t>
            </a:r>
          </a:p>
          <a:p>
            <a:endParaRPr lang="en-US" baseline="0" dirty="0"/>
          </a:p>
          <a:p>
            <a:r>
              <a:rPr lang="en-US" baseline="0" dirty="0"/>
              <a:t>Of course, just as there’s no concretely defined number that determines whether you're dealing with big data.  The same thing applies to large graphs but generally we’re talking about graphs that have possibly billions of vertices and edges and might take up hundreds of GB in storage.  </a:t>
            </a:r>
            <a:endParaRPr lang="en-US" dirty="0"/>
          </a:p>
        </p:txBody>
      </p:sp>
      <p:sp>
        <p:nvSpPr>
          <p:cNvPr id="4" name="Slide Number Placeholder 3"/>
          <p:cNvSpPr>
            <a:spLocks noGrp="1"/>
          </p:cNvSpPr>
          <p:nvPr>
            <p:ph type="sldNum" sz="quarter" idx="10"/>
          </p:nvPr>
        </p:nvSpPr>
        <p:spPr/>
        <p:txBody>
          <a:bodyPr/>
          <a:lstStyle/>
          <a:p>
            <a:fld id="{19EC46A9-F8B2-C44E-AE45-E769FFBF9C81}" type="slidenum">
              <a:rPr lang="en-US" smtClean="0"/>
              <a:t>2</a:t>
            </a:fld>
            <a:endParaRPr lang="en-US"/>
          </a:p>
        </p:txBody>
      </p:sp>
    </p:spTree>
    <p:extLst>
      <p:ext uri="{BB962C8B-B14F-4D97-AF65-F5344CB8AC3E}">
        <p14:creationId xmlns:p14="http://schemas.microsoft.com/office/powerpoint/2010/main" val="2327182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different</a:t>
            </a:r>
            <a:r>
              <a:rPr lang="en-US" baseline="0" dirty="0"/>
              <a:t> graph storage formats.  </a:t>
            </a:r>
            <a:endParaRPr lang="en-US" dirty="0"/>
          </a:p>
          <a:p>
            <a:endParaRPr lang="en-US" dirty="0"/>
          </a:p>
          <a:p>
            <a:r>
              <a:rPr lang="en-US" dirty="0"/>
              <a:t>Think</a:t>
            </a:r>
            <a:r>
              <a:rPr lang="en-US" baseline="0" dirty="0"/>
              <a:t> about a graph representing all </a:t>
            </a:r>
            <a:r>
              <a:rPr lang="en-US" baseline="0" dirty="0" err="1"/>
              <a:t>facebook</a:t>
            </a:r>
            <a:r>
              <a:rPr lang="en-US" baseline="0" dirty="0"/>
              <a:t> users.  There would be over 1 billion nodes but the average number of friends someone has is probably below 100.  Generally, a</a:t>
            </a:r>
            <a:r>
              <a:rPr lang="en-US" dirty="0"/>
              <a:t>s graphs become</a:t>
            </a:r>
            <a:r>
              <a:rPr lang="en-US" baseline="0" dirty="0"/>
              <a:t> larger their respective matrices become sparser which isn’t very efficient to store.  </a:t>
            </a:r>
          </a:p>
          <a:p>
            <a:endParaRPr lang="en-US" baseline="0" dirty="0"/>
          </a:p>
          <a:p>
            <a:r>
              <a:rPr lang="en-US" baseline="0" dirty="0"/>
              <a:t>Compressed formats become important.  </a:t>
            </a:r>
          </a:p>
          <a:p>
            <a:endParaRPr lang="en-US" baseline="0" dirty="0"/>
          </a:p>
          <a:p>
            <a:r>
              <a:rPr lang="en-US" baseline="0" dirty="0"/>
              <a:t>Also, these representations are generally vertex-centric, as opposed to edge centric.  </a:t>
            </a:r>
            <a:endParaRPr lang="en-US" dirty="0"/>
          </a:p>
        </p:txBody>
      </p:sp>
      <p:sp>
        <p:nvSpPr>
          <p:cNvPr id="4" name="Slide Number Placeholder 3"/>
          <p:cNvSpPr>
            <a:spLocks noGrp="1"/>
          </p:cNvSpPr>
          <p:nvPr>
            <p:ph type="sldNum" sz="quarter" idx="10"/>
          </p:nvPr>
        </p:nvSpPr>
        <p:spPr/>
        <p:txBody>
          <a:bodyPr/>
          <a:lstStyle/>
          <a:p>
            <a:fld id="{19EC46A9-F8B2-C44E-AE45-E769FFBF9C81}" type="slidenum">
              <a:rPr lang="en-US" smtClean="0"/>
              <a:t>3</a:t>
            </a:fld>
            <a:endParaRPr lang="en-US"/>
          </a:p>
        </p:txBody>
      </p:sp>
    </p:spTree>
    <p:extLst>
      <p:ext uri="{BB962C8B-B14F-4D97-AF65-F5344CB8AC3E}">
        <p14:creationId xmlns:p14="http://schemas.microsoft.com/office/powerpoint/2010/main" val="155689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a:t>
            </a:r>
            <a:r>
              <a:rPr lang="en-US" baseline="0" dirty="0"/>
              <a:t> there are a number of existing projects to improve large graph processing efficiency.  Some of the ones I looked at were </a:t>
            </a:r>
            <a:r>
              <a:rPr lang="en-US" baseline="0" dirty="0" err="1"/>
              <a:t>mapreduce</a:t>
            </a:r>
            <a:r>
              <a:rPr lang="en-US" baseline="0" dirty="0"/>
              <a:t>, </a:t>
            </a:r>
            <a:r>
              <a:rPr lang="en-US" baseline="0" dirty="0" err="1"/>
              <a:t>pregel</a:t>
            </a:r>
            <a:r>
              <a:rPr lang="en-US" baseline="0" dirty="0"/>
              <a:t>, and </a:t>
            </a:r>
            <a:r>
              <a:rPr lang="en-US" baseline="0" dirty="0" err="1"/>
              <a:t>gunrock</a:t>
            </a:r>
            <a:r>
              <a:rPr lang="en-US" baseline="0" dirty="0"/>
              <a:t>.  </a:t>
            </a:r>
          </a:p>
          <a:p>
            <a:endParaRPr lang="en-US" baseline="0" dirty="0"/>
          </a:p>
          <a:p>
            <a:r>
              <a:rPr lang="en-US" baseline="0" dirty="0"/>
              <a:t>MapReduce usually splits the input data set into independent chunks which are processed in a serial manner.  (This is the Map part).  Then these individual outputs are “reduced” to generate a single final output.  </a:t>
            </a:r>
          </a:p>
          <a:p>
            <a:endParaRPr lang="en-US" baseline="0" dirty="0"/>
          </a:p>
          <a:p>
            <a:r>
              <a:rPr lang="en-US" baseline="0" dirty="0"/>
              <a:t>The </a:t>
            </a:r>
            <a:r>
              <a:rPr lang="en-US" baseline="0" dirty="0" err="1"/>
              <a:t>pregel</a:t>
            </a:r>
            <a:r>
              <a:rPr lang="en-US" baseline="0" dirty="0"/>
              <a:t> model also uses a cluster of machines and is a vertex centric large scale graph computation model.  User defined functions are executed on each vertex in parallel.  It’s widely used for distributed computing.  </a:t>
            </a:r>
          </a:p>
          <a:p>
            <a:endParaRPr lang="en-US" baseline="0" dirty="0"/>
          </a:p>
          <a:p>
            <a:r>
              <a:rPr lang="en-US" baseline="0" dirty="0" err="1"/>
              <a:t>Gunrock</a:t>
            </a:r>
            <a:r>
              <a:rPr lang="en-US" baseline="0" dirty="0"/>
              <a:t> is the last project I looked into.  Another large scale graph processing model but it is different from the others in that it is designed for use on a GPU.  </a:t>
            </a:r>
          </a:p>
          <a:p>
            <a:endParaRPr lang="en-US" baseline="0" dirty="0"/>
          </a:p>
          <a:p>
            <a:r>
              <a:rPr lang="en-US" baseline="0" dirty="0"/>
              <a:t>These models all rely on clusters to spread graph across.  </a:t>
            </a:r>
            <a:r>
              <a:rPr lang="en-US" dirty="0"/>
              <a:t>Obvious downside to clustered</a:t>
            </a:r>
            <a:r>
              <a:rPr lang="en-US" baseline="0" dirty="0"/>
              <a:t> approach.  Explain</a:t>
            </a:r>
          </a:p>
          <a:p>
            <a:endParaRPr lang="en-US" baseline="0" dirty="0"/>
          </a:p>
          <a:p>
            <a:r>
              <a:rPr lang="en-US" baseline="0" dirty="0"/>
              <a:t>They are also all vertex centric.  </a:t>
            </a:r>
            <a:endParaRPr lang="en-US" dirty="0"/>
          </a:p>
        </p:txBody>
      </p:sp>
      <p:sp>
        <p:nvSpPr>
          <p:cNvPr id="4" name="Slide Number Placeholder 3"/>
          <p:cNvSpPr>
            <a:spLocks noGrp="1"/>
          </p:cNvSpPr>
          <p:nvPr>
            <p:ph type="sldNum" sz="quarter" idx="10"/>
          </p:nvPr>
        </p:nvSpPr>
        <p:spPr/>
        <p:txBody>
          <a:bodyPr/>
          <a:lstStyle/>
          <a:p>
            <a:fld id="{19EC46A9-F8B2-C44E-AE45-E769FFBF9C81}" type="slidenum">
              <a:rPr lang="en-US" smtClean="0"/>
              <a:t>4</a:t>
            </a:fld>
            <a:endParaRPr lang="en-US"/>
          </a:p>
        </p:txBody>
      </p:sp>
    </p:spTree>
    <p:extLst>
      <p:ext uri="{BB962C8B-B14F-4D97-AF65-F5344CB8AC3E}">
        <p14:creationId xmlns:p14="http://schemas.microsoft.com/office/powerpoint/2010/main" val="73620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a:t>
            </a:r>
            <a:r>
              <a:rPr lang="en-US" baseline="0" dirty="0"/>
              <a:t> me to another high performance graph processing library called X-stream.  X-stream is used to perform analytics on big graphs but using a single machine, and it’s based on the philosophy that sequential access is generally best for all storage media.  As opposed to the others, it presents an edge-centric approach to graph processing.  </a:t>
            </a:r>
          </a:p>
          <a:p>
            <a:endParaRPr lang="en-US" baseline="0" dirty="0"/>
          </a:p>
          <a:p>
            <a:r>
              <a:rPr lang="en-US" baseline="0" dirty="0"/>
              <a:t>It uses the scatter/gather programming model</a:t>
            </a:r>
            <a:endParaRPr lang="en-US" dirty="0"/>
          </a:p>
          <a:p>
            <a:endParaRPr lang="en-US" dirty="0"/>
          </a:p>
          <a:p>
            <a:r>
              <a:rPr lang="en-US" dirty="0"/>
              <a:t>Show differences</a:t>
            </a:r>
            <a:r>
              <a:rPr lang="en-US" baseline="0" dirty="0"/>
              <a:t> in for loops.  </a:t>
            </a:r>
          </a:p>
          <a:p>
            <a:endParaRPr lang="en-US" baseline="0" dirty="0"/>
          </a:p>
          <a:p>
            <a:r>
              <a:rPr lang="en-US" baseline="0" dirty="0"/>
              <a:t>Also describe difference between scatter and gather.  </a:t>
            </a:r>
          </a:p>
        </p:txBody>
      </p:sp>
      <p:sp>
        <p:nvSpPr>
          <p:cNvPr id="4" name="Slide Number Placeholder 3"/>
          <p:cNvSpPr>
            <a:spLocks noGrp="1"/>
          </p:cNvSpPr>
          <p:nvPr>
            <p:ph type="sldNum" sz="quarter" idx="10"/>
          </p:nvPr>
        </p:nvSpPr>
        <p:spPr/>
        <p:txBody>
          <a:bodyPr/>
          <a:lstStyle/>
          <a:p>
            <a:fld id="{19EC46A9-F8B2-C44E-AE45-E769FFBF9C81}" type="slidenum">
              <a:rPr lang="en-US" smtClean="0"/>
              <a:t>5</a:t>
            </a:fld>
            <a:endParaRPr lang="en-US"/>
          </a:p>
        </p:txBody>
      </p:sp>
    </p:spTree>
    <p:extLst>
      <p:ext uri="{BB962C8B-B14F-4D97-AF65-F5344CB8AC3E}">
        <p14:creationId xmlns:p14="http://schemas.microsoft.com/office/powerpoint/2010/main" val="1422104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C46A9-F8B2-C44E-AE45-E769FFBF9C81}" type="slidenum">
              <a:rPr lang="en-US" smtClean="0"/>
              <a:t>6</a:t>
            </a:fld>
            <a:endParaRPr lang="en-US"/>
          </a:p>
        </p:txBody>
      </p:sp>
    </p:spTree>
    <p:extLst>
      <p:ext uri="{BB962C8B-B14F-4D97-AF65-F5344CB8AC3E}">
        <p14:creationId xmlns:p14="http://schemas.microsoft.com/office/powerpoint/2010/main" val="147866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 improves</a:t>
            </a:r>
            <a:r>
              <a:rPr lang="en-US" baseline="0" dirty="0"/>
              <a:t> spatial locality which can improve overall performance.  </a:t>
            </a:r>
          </a:p>
          <a:p>
            <a:endParaRPr lang="en-US" baseline="0" dirty="0"/>
          </a:p>
          <a:p>
            <a:r>
              <a:rPr lang="en-US" baseline="0" dirty="0"/>
              <a:t>By using a more sequential access pattern for edges, the access bandwidth increases greatly.  </a:t>
            </a:r>
            <a:endParaRPr lang="en-US" dirty="0"/>
          </a:p>
        </p:txBody>
      </p:sp>
      <p:sp>
        <p:nvSpPr>
          <p:cNvPr id="4" name="Slide Number Placeholder 3"/>
          <p:cNvSpPr>
            <a:spLocks noGrp="1"/>
          </p:cNvSpPr>
          <p:nvPr>
            <p:ph type="sldNum" sz="quarter" idx="10"/>
          </p:nvPr>
        </p:nvSpPr>
        <p:spPr/>
        <p:txBody>
          <a:bodyPr/>
          <a:lstStyle/>
          <a:p>
            <a:fld id="{19EC46A9-F8B2-C44E-AE45-E769FFBF9C81}" type="slidenum">
              <a:rPr lang="en-US" smtClean="0"/>
              <a:t>7</a:t>
            </a:fld>
            <a:endParaRPr lang="en-US"/>
          </a:p>
        </p:txBody>
      </p:sp>
    </p:spTree>
    <p:extLst>
      <p:ext uri="{BB962C8B-B14F-4D97-AF65-F5344CB8AC3E}">
        <p14:creationId xmlns:p14="http://schemas.microsoft.com/office/powerpoint/2010/main" val="1005191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Pagerank</a:t>
            </a:r>
            <a:r>
              <a:rPr lang="en-US" baseline="0" dirty="0"/>
              <a:t> – famous algorithm used by google search to rank websites by their assumed importance.  </a:t>
            </a:r>
          </a:p>
          <a:p>
            <a:r>
              <a:rPr lang="en-US" baseline="0" dirty="0" err="1"/>
              <a:t>Betweenness</a:t>
            </a:r>
            <a:r>
              <a:rPr lang="en-US" baseline="0" dirty="0"/>
              <a:t> centrality- indicator of a nodes centrality in a network.  Equal to the number of shortest paths from all vertices to all others that pass through that node.  </a:t>
            </a:r>
          </a:p>
          <a:p>
            <a:r>
              <a:rPr lang="en-US" baseline="0" dirty="0"/>
              <a:t>Gibbs inference – algorithm that employs </a:t>
            </a:r>
            <a:r>
              <a:rPr lang="en-US" baseline="0" dirty="0" err="1"/>
              <a:t>markhov</a:t>
            </a:r>
            <a:r>
              <a:rPr lang="en-US" baseline="0" dirty="0"/>
              <a:t> chains to obtain a sequence of iterations that are approximated from a specified distribution when direct sampling is difficult.  </a:t>
            </a:r>
          </a:p>
          <a:p>
            <a:r>
              <a:rPr lang="en-US" baseline="0" dirty="0"/>
              <a:t>Triangle count – common benchmark used to obtain a count of the number of triangles in a graph.  </a:t>
            </a:r>
          </a:p>
          <a:p>
            <a:endParaRPr lang="en-US" baseline="0" dirty="0"/>
          </a:p>
          <a:p>
            <a:r>
              <a:rPr lang="en-US" baseline="0" dirty="0"/>
              <a:t>These were manually </a:t>
            </a:r>
            <a:r>
              <a:rPr lang="en-US" baseline="0" dirty="0" err="1"/>
              <a:t>vectorized</a:t>
            </a:r>
            <a:r>
              <a:rPr lang="en-US" baseline="0" dirty="0"/>
              <a:t> and chosen as they had the most dense kernels with mathematic computations where </a:t>
            </a:r>
            <a:r>
              <a:rPr lang="en-US" baseline="0" dirty="0" err="1"/>
              <a:t>sse</a:t>
            </a:r>
            <a:r>
              <a:rPr lang="en-US" baseline="0" dirty="0"/>
              <a:t> could be incorporated.  </a:t>
            </a:r>
            <a:endParaRPr lang="en-US" dirty="0"/>
          </a:p>
        </p:txBody>
      </p:sp>
      <p:sp>
        <p:nvSpPr>
          <p:cNvPr id="4" name="Slide Number Placeholder 3"/>
          <p:cNvSpPr>
            <a:spLocks noGrp="1"/>
          </p:cNvSpPr>
          <p:nvPr>
            <p:ph type="sldNum" sz="quarter" idx="10"/>
          </p:nvPr>
        </p:nvSpPr>
        <p:spPr/>
        <p:txBody>
          <a:bodyPr/>
          <a:lstStyle/>
          <a:p>
            <a:fld id="{19EC46A9-F8B2-C44E-AE45-E769FFBF9C81}" type="slidenum">
              <a:rPr lang="en-US" smtClean="0"/>
              <a:t>8</a:t>
            </a:fld>
            <a:endParaRPr lang="en-US"/>
          </a:p>
        </p:txBody>
      </p:sp>
    </p:spTree>
    <p:extLst>
      <p:ext uri="{BB962C8B-B14F-4D97-AF65-F5344CB8AC3E}">
        <p14:creationId xmlns:p14="http://schemas.microsoft.com/office/powerpoint/2010/main" val="427603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a:t>
            </a:r>
          </a:p>
          <a:p>
            <a:endParaRPr lang="en-US" dirty="0"/>
          </a:p>
          <a:p>
            <a:pPr marL="228600" indent="-228600">
              <a:buAutoNum type="arabicPeriod"/>
            </a:pPr>
            <a:r>
              <a:rPr lang="en-US" dirty="0"/>
              <a:t>Sometimes no dense</a:t>
            </a:r>
            <a:r>
              <a:rPr lang="en-US" baseline="0" dirty="0"/>
              <a:t> kernel or arithmetic instructions to </a:t>
            </a:r>
            <a:r>
              <a:rPr lang="en-US" baseline="0" dirty="0" err="1"/>
              <a:t>vectorize</a:t>
            </a:r>
            <a:r>
              <a:rPr lang="en-US" baseline="0" dirty="0"/>
              <a:t> – simply appending and popping to/from queues.  Need to change the whole structure of the code to use vectors.  </a:t>
            </a:r>
          </a:p>
          <a:p>
            <a:pPr marL="228600" indent="-228600">
              <a:buAutoNum type="arabicPeriod"/>
            </a:pPr>
            <a:r>
              <a:rPr lang="en-US" baseline="0" dirty="0"/>
              <a:t>Dependencies – sometimes a larger vector size makes this more difficult.  </a:t>
            </a:r>
          </a:p>
          <a:p>
            <a:pPr marL="228600" indent="-228600">
              <a:buAutoNum type="arabicPeriod"/>
            </a:pPr>
            <a:r>
              <a:rPr lang="en-US" baseline="0" dirty="0"/>
              <a:t>Not enough iterations in inner loop to use vectorization.  Overhead of added </a:t>
            </a:r>
            <a:r>
              <a:rPr lang="en-US" baseline="0" dirty="0" err="1"/>
              <a:t>intrinsics</a:t>
            </a:r>
            <a:r>
              <a:rPr lang="en-US" baseline="0" dirty="0"/>
              <a:t> is worse than sequential.  </a:t>
            </a:r>
            <a:r>
              <a:rPr lang="en-US" baseline="0" dirty="0" err="1"/>
              <a:t>Superword</a:t>
            </a:r>
            <a:r>
              <a:rPr lang="en-US" baseline="0" dirty="0"/>
              <a:t> level parallelism used here.  </a:t>
            </a:r>
          </a:p>
          <a:p>
            <a:pPr marL="228600" indent="-228600">
              <a:buAutoNum type="arabicPeriod"/>
            </a:pPr>
            <a:r>
              <a:rPr lang="en-US" baseline="0" dirty="0"/>
              <a:t>Divergence of number of edges for each vertex.  A large disparity is bad for parallelism.  Better if all nodes have many edges.</a:t>
            </a:r>
          </a:p>
          <a:p>
            <a:pPr marL="685800" lvl="1" indent="-228600">
              <a:buAutoNum type="arabicPeriod"/>
            </a:pPr>
            <a:r>
              <a:rPr lang="en-US" baseline="0" dirty="0"/>
              <a:t>2 ways to handle this: either change your problem to only focus on ”dense” graphs, or change input to be denser.  </a:t>
            </a:r>
            <a:endParaRPr lang="en-US" dirty="0"/>
          </a:p>
        </p:txBody>
      </p:sp>
      <p:sp>
        <p:nvSpPr>
          <p:cNvPr id="4" name="Slide Number Placeholder 3"/>
          <p:cNvSpPr>
            <a:spLocks noGrp="1"/>
          </p:cNvSpPr>
          <p:nvPr>
            <p:ph type="sldNum" sz="quarter" idx="10"/>
          </p:nvPr>
        </p:nvSpPr>
        <p:spPr/>
        <p:txBody>
          <a:bodyPr/>
          <a:lstStyle/>
          <a:p>
            <a:fld id="{19EC46A9-F8B2-C44E-AE45-E769FFBF9C81}" type="slidenum">
              <a:rPr lang="en-US" smtClean="0"/>
              <a:t>11</a:t>
            </a:fld>
            <a:endParaRPr lang="en-US"/>
          </a:p>
        </p:txBody>
      </p:sp>
    </p:spTree>
    <p:extLst>
      <p:ext uri="{BB962C8B-B14F-4D97-AF65-F5344CB8AC3E}">
        <p14:creationId xmlns:p14="http://schemas.microsoft.com/office/powerpoint/2010/main" val="1013313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11/30/16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32281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Applications to Large Graph Processing</a:t>
            </a:r>
          </a:p>
        </p:txBody>
      </p:sp>
      <p:sp>
        <p:nvSpPr>
          <p:cNvPr id="3" name="Subtitle 2"/>
          <p:cNvSpPr>
            <a:spLocks noGrp="1"/>
          </p:cNvSpPr>
          <p:nvPr>
            <p:ph type="subTitle" idx="1"/>
          </p:nvPr>
        </p:nvSpPr>
        <p:spPr>
          <a:xfrm>
            <a:off x="1507067" y="4546133"/>
            <a:ext cx="7766936" cy="1096899"/>
          </a:xfrm>
        </p:spPr>
        <p:txBody>
          <a:bodyPr/>
          <a:lstStyle/>
          <a:p>
            <a:r>
              <a:rPr lang="en-US" dirty="0"/>
              <a:t>Alex Powell</a:t>
            </a:r>
          </a:p>
        </p:txBody>
      </p:sp>
    </p:spTree>
    <p:extLst>
      <p:ext uri="{BB962C8B-B14F-4D97-AF65-F5344CB8AC3E}">
        <p14:creationId xmlns:p14="http://schemas.microsoft.com/office/powerpoint/2010/main" val="730617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Results</a:t>
            </a:r>
          </a:p>
        </p:txBody>
      </p:sp>
      <p:graphicFrame>
        <p:nvGraphicFramePr>
          <p:cNvPr id="5" name="Chart 4"/>
          <p:cNvGraphicFramePr>
            <a:graphicFrameLocks/>
          </p:cNvGraphicFramePr>
          <p:nvPr>
            <p:extLst>
              <p:ext uri="{D42A27DB-BD31-4B8C-83A1-F6EECF244321}">
                <p14:modId xmlns:p14="http://schemas.microsoft.com/office/powerpoint/2010/main" val="853664235"/>
              </p:ext>
            </p:extLst>
          </p:nvPr>
        </p:nvGraphicFramePr>
        <p:xfrm>
          <a:off x="677334" y="1543050"/>
          <a:ext cx="7933266" cy="4759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743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Challenges</a:t>
            </a:r>
          </a:p>
        </p:txBody>
      </p:sp>
      <p:sp>
        <p:nvSpPr>
          <p:cNvPr id="3" name="Content Placeholder 2"/>
          <p:cNvSpPr>
            <a:spLocks noGrp="1"/>
          </p:cNvSpPr>
          <p:nvPr>
            <p:ph idx="1"/>
          </p:nvPr>
        </p:nvSpPr>
        <p:spPr/>
        <p:txBody>
          <a:bodyPr>
            <a:normAutofit/>
          </a:bodyPr>
          <a:lstStyle/>
          <a:p>
            <a:r>
              <a:rPr lang="en-US" sz="2400" dirty="0"/>
              <a:t>Lack of dense kernel to provide vectorization instructions</a:t>
            </a:r>
          </a:p>
          <a:p>
            <a:r>
              <a:rPr lang="en-US" sz="2400" dirty="0"/>
              <a:t>Loop carried dependencies</a:t>
            </a:r>
          </a:p>
          <a:p>
            <a:r>
              <a:rPr lang="en-US" sz="2400" dirty="0"/>
              <a:t>Loops with small number of </a:t>
            </a:r>
            <a:r>
              <a:rPr lang="en-US" sz="2400" dirty="0" smtClean="0"/>
              <a:t>iterations</a:t>
            </a:r>
          </a:p>
          <a:p>
            <a:r>
              <a:rPr lang="en-US" sz="2400" dirty="0" smtClean="0"/>
              <a:t>Edge Divergence</a:t>
            </a:r>
            <a:endParaRPr lang="en-US" sz="2400" dirty="0"/>
          </a:p>
        </p:txBody>
      </p:sp>
    </p:spTree>
    <p:extLst>
      <p:ext uri="{BB962C8B-B14F-4D97-AF65-F5344CB8AC3E}">
        <p14:creationId xmlns:p14="http://schemas.microsoft.com/office/powerpoint/2010/main" val="156281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Challenges</a:t>
            </a:r>
          </a:p>
        </p:txBody>
      </p:sp>
      <p:sp>
        <p:nvSpPr>
          <p:cNvPr id="3" name="Content Placeholder 2"/>
          <p:cNvSpPr>
            <a:spLocks noGrp="1"/>
          </p:cNvSpPr>
          <p:nvPr>
            <p:ph idx="1"/>
          </p:nvPr>
        </p:nvSpPr>
        <p:spPr/>
        <p:txBody>
          <a:bodyPr>
            <a:normAutofit/>
          </a:bodyPr>
          <a:lstStyle/>
          <a:p>
            <a:r>
              <a:rPr lang="en-US" sz="2400" dirty="0"/>
              <a:t>Lack of dense kernel to provide vectorization instructions</a:t>
            </a:r>
          </a:p>
          <a:p>
            <a:r>
              <a:rPr lang="en-US" sz="2400" dirty="0"/>
              <a:t>Loop carried dependencies</a:t>
            </a:r>
          </a:p>
          <a:p>
            <a:r>
              <a:rPr lang="en-US" sz="2400" dirty="0"/>
              <a:t>Loops with small number of </a:t>
            </a:r>
            <a:r>
              <a:rPr lang="en-US" sz="2400" dirty="0" smtClean="0"/>
              <a:t>iterations</a:t>
            </a:r>
          </a:p>
          <a:p>
            <a:r>
              <a:rPr lang="en-US" sz="2400" dirty="0" smtClean="0"/>
              <a:t>Edge Divergence</a:t>
            </a:r>
            <a:endParaRPr lang="en-US" sz="2400" dirty="0"/>
          </a:p>
        </p:txBody>
      </p:sp>
      <p:sp>
        <p:nvSpPr>
          <p:cNvPr id="4" name="TextBox 3"/>
          <p:cNvSpPr txBox="1"/>
          <p:nvPr/>
        </p:nvSpPr>
        <p:spPr>
          <a:xfrm>
            <a:off x="3402106" y="4338935"/>
            <a:ext cx="3446777" cy="923330"/>
          </a:xfrm>
          <a:prstGeom prst="rect">
            <a:avLst/>
          </a:prstGeom>
          <a:noFill/>
        </p:spPr>
        <p:txBody>
          <a:bodyPr wrap="none" rtlCol="0">
            <a:spAutoFit/>
          </a:bodyPr>
          <a:lstStyle/>
          <a:p>
            <a:r>
              <a:rPr lang="en-US" sz="5400" i="1" dirty="0">
                <a:solidFill>
                  <a:srgbClr val="FF0000"/>
                </a:solidFill>
              </a:rPr>
              <a:t>Questions?</a:t>
            </a:r>
          </a:p>
        </p:txBody>
      </p:sp>
    </p:spTree>
    <p:extLst>
      <p:ext uri="{BB962C8B-B14F-4D97-AF65-F5344CB8AC3E}">
        <p14:creationId xmlns:p14="http://schemas.microsoft.com/office/powerpoint/2010/main" val="292934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Background</a:t>
            </a:r>
          </a:p>
        </p:txBody>
      </p:sp>
      <p:sp>
        <p:nvSpPr>
          <p:cNvPr id="3" name="Content Placeholder 2"/>
          <p:cNvSpPr>
            <a:spLocks noGrp="1"/>
          </p:cNvSpPr>
          <p:nvPr>
            <p:ph idx="1"/>
          </p:nvPr>
        </p:nvSpPr>
        <p:spPr/>
        <p:txBody>
          <a:bodyPr>
            <a:normAutofit/>
          </a:bodyPr>
          <a:lstStyle/>
          <a:p>
            <a:r>
              <a:rPr lang="en-US" sz="2000" dirty="0"/>
              <a:t>Large graphs subset of big data problem</a:t>
            </a:r>
          </a:p>
          <a:p>
            <a:r>
              <a:rPr lang="en-US" sz="2000" dirty="0"/>
              <a:t>Billions of vertices and edges</a:t>
            </a:r>
          </a:p>
          <a:p>
            <a:r>
              <a:rPr lang="en-US" sz="2000" dirty="0"/>
              <a:t>Hundreds of gigabytes</a:t>
            </a:r>
          </a:p>
        </p:txBody>
      </p:sp>
      <p:sp>
        <p:nvSpPr>
          <p:cNvPr id="4" name="Shape 194"/>
          <p:cNvSpPr>
            <a:spLocks noChangeArrowheads="1"/>
          </p:cNvSpPr>
          <p:nvPr/>
        </p:nvSpPr>
        <p:spPr bwMode="auto">
          <a:xfrm>
            <a:off x="4956618" y="3869224"/>
            <a:ext cx="1471088" cy="1381873"/>
          </a:xfrm>
          <a:prstGeom prst="rect">
            <a:avLst/>
          </a:prstGeom>
          <a:blipFill dpi="0" rotWithShape="1">
            <a:blip r:embed="rId3"/>
            <a:srcRect/>
            <a:stretch>
              <a:fillRect/>
            </a:stretch>
          </a:blipFill>
          <a:ln w="9525">
            <a:noFill/>
            <a:miter lim="800000"/>
            <a:headEnd/>
            <a:tailEnd/>
          </a:ln>
        </p:spPr>
        <p:txBody>
          <a:bodyPr/>
          <a:lstStyle/>
          <a:p>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5711" y="2638108"/>
            <a:ext cx="2058291" cy="163356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4908" y="4560161"/>
            <a:ext cx="1671892" cy="1671892"/>
          </a:xfrm>
          <a:prstGeom prst="rect">
            <a:avLst/>
          </a:prstGeom>
        </p:spPr>
      </p:pic>
    </p:spTree>
    <p:extLst>
      <p:ext uri="{BB962C8B-B14F-4D97-AF65-F5344CB8AC3E}">
        <p14:creationId xmlns:p14="http://schemas.microsoft.com/office/powerpoint/2010/main" val="130397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Storage Options</a:t>
            </a:r>
          </a:p>
        </p:txBody>
      </p:sp>
      <p:sp>
        <p:nvSpPr>
          <p:cNvPr id="3" name="Content Placeholder 2"/>
          <p:cNvSpPr>
            <a:spLocks noGrp="1"/>
          </p:cNvSpPr>
          <p:nvPr>
            <p:ph sz="half" idx="1"/>
          </p:nvPr>
        </p:nvSpPr>
        <p:spPr/>
        <p:txBody>
          <a:bodyPr>
            <a:normAutofit/>
          </a:bodyPr>
          <a:lstStyle/>
          <a:p>
            <a:r>
              <a:rPr lang="en-US" sz="2000" dirty="0"/>
              <a:t>Adjacency matrix</a:t>
            </a:r>
          </a:p>
          <a:p>
            <a:r>
              <a:rPr lang="en-US" sz="2000" dirty="0"/>
              <a:t>Adjacency list</a:t>
            </a:r>
          </a:p>
          <a:p>
            <a:r>
              <a:rPr lang="en-US" sz="2000" dirty="0"/>
              <a:t>Compressed sparse row (CSR)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102" y="1930400"/>
            <a:ext cx="3771900" cy="2006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9452" y="4330700"/>
            <a:ext cx="5308600" cy="1854200"/>
          </a:xfrm>
          <a:prstGeom prst="rect">
            <a:avLst/>
          </a:prstGeom>
        </p:spPr>
      </p:pic>
    </p:spTree>
    <p:extLst>
      <p:ext uri="{BB962C8B-B14F-4D97-AF65-F5344CB8AC3E}">
        <p14:creationId xmlns:p14="http://schemas.microsoft.com/office/powerpoint/2010/main" val="87182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Existing Solutions</a:t>
            </a:r>
          </a:p>
        </p:txBody>
      </p:sp>
      <p:sp>
        <p:nvSpPr>
          <p:cNvPr id="3" name="Content Placeholder 2"/>
          <p:cNvSpPr>
            <a:spLocks noGrp="1"/>
          </p:cNvSpPr>
          <p:nvPr>
            <p:ph idx="1"/>
          </p:nvPr>
        </p:nvSpPr>
        <p:spPr/>
        <p:txBody>
          <a:bodyPr>
            <a:noAutofit/>
          </a:bodyPr>
          <a:lstStyle/>
          <a:p>
            <a:r>
              <a:rPr lang="en-US" sz="2400" dirty="0">
                <a:solidFill>
                  <a:srgbClr val="0070C0"/>
                </a:solidFill>
              </a:rPr>
              <a:t>MapReduce</a:t>
            </a:r>
          </a:p>
          <a:p>
            <a:r>
              <a:rPr lang="en-US" sz="2400" dirty="0">
                <a:solidFill>
                  <a:srgbClr val="0070C0"/>
                </a:solidFill>
              </a:rPr>
              <a:t>Pregel (Google)</a:t>
            </a:r>
          </a:p>
          <a:p>
            <a:r>
              <a:rPr lang="en-US" sz="2400" dirty="0">
                <a:solidFill>
                  <a:srgbClr val="0070C0"/>
                </a:solidFill>
              </a:rPr>
              <a:t>Gunrock</a:t>
            </a:r>
          </a:p>
          <a:p>
            <a:endParaRPr lang="en-US" sz="2400" dirty="0">
              <a:solidFill>
                <a:srgbClr val="0070C0"/>
              </a:solidFill>
            </a:endParaRPr>
          </a:p>
          <a:p>
            <a:r>
              <a:rPr lang="en-US" sz="2400" dirty="0"/>
              <a:t>Normally use clustered solutions for HPC</a:t>
            </a:r>
          </a:p>
          <a:p>
            <a:pPr lvl="1"/>
            <a:r>
              <a:rPr lang="en-US" sz="2400" dirty="0"/>
              <a:t>Complexity</a:t>
            </a:r>
          </a:p>
          <a:p>
            <a:pPr lvl="1"/>
            <a:r>
              <a:rPr lang="en-US" sz="2400" dirty="0"/>
              <a:t>Power consumption</a:t>
            </a:r>
          </a:p>
          <a:p>
            <a:pPr lvl="1"/>
            <a:r>
              <a:rPr lang="en-US" sz="2400" dirty="0"/>
              <a:t>Portability</a:t>
            </a:r>
          </a:p>
        </p:txBody>
      </p:sp>
      <p:pic>
        <p:nvPicPr>
          <p:cNvPr id="1026" name="Picture 2" descr="ttp://images.wisegeek.com/room-full-of-computer-serv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773" y="903288"/>
            <a:ext cx="3429027" cy="2956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4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Change in Philosophy</a:t>
            </a:r>
          </a:p>
        </p:txBody>
      </p:sp>
      <p:sp>
        <p:nvSpPr>
          <p:cNvPr id="3" name="Content Placeholder 2"/>
          <p:cNvSpPr>
            <a:spLocks noGrp="1"/>
          </p:cNvSpPr>
          <p:nvPr>
            <p:ph sz="half" idx="1"/>
          </p:nvPr>
        </p:nvSpPr>
        <p:spPr/>
        <p:txBody>
          <a:bodyPr/>
          <a:lstStyle/>
          <a:p>
            <a:endParaRPr lang="en-US" dirty="0"/>
          </a:p>
          <a:p>
            <a:endParaRPr lang="en-US" dirty="0"/>
          </a:p>
          <a:p>
            <a:endParaRPr lang="en-US" dirty="0"/>
          </a:p>
          <a:p>
            <a:endParaRPr lang="en-US" dirty="0"/>
          </a:p>
          <a:p>
            <a:r>
              <a:rPr lang="en-US" sz="2400" dirty="0"/>
              <a:t>Vertex Centric</a:t>
            </a:r>
          </a:p>
          <a:p>
            <a:pPr lvl="1"/>
            <a:endParaRPr lang="en-US" dirty="0"/>
          </a:p>
        </p:txBody>
      </p:sp>
      <p:sp>
        <p:nvSpPr>
          <p:cNvPr id="4" name="Content Placeholder 3"/>
          <p:cNvSpPr>
            <a:spLocks noGrp="1"/>
          </p:cNvSpPr>
          <p:nvPr>
            <p:ph sz="half" idx="2"/>
          </p:nvPr>
        </p:nvSpPr>
        <p:spPr>
          <a:xfrm>
            <a:off x="5622047" y="2166043"/>
            <a:ext cx="4184034" cy="3880773"/>
          </a:xfrm>
        </p:spPr>
        <p:txBody>
          <a:bodyPr/>
          <a:lstStyle/>
          <a:p>
            <a:endParaRPr lang="en-US" dirty="0"/>
          </a:p>
          <a:p>
            <a:endParaRPr lang="en-US" dirty="0"/>
          </a:p>
          <a:p>
            <a:endParaRPr lang="en-US" dirty="0"/>
          </a:p>
          <a:p>
            <a:endParaRPr lang="en-US" dirty="0"/>
          </a:p>
          <a:p>
            <a:r>
              <a:rPr lang="en-US" sz="2400" dirty="0"/>
              <a:t>Edge Centric</a:t>
            </a:r>
          </a:p>
        </p:txBody>
      </p:sp>
      <p:sp>
        <p:nvSpPr>
          <p:cNvPr id="5" name="Oval 4"/>
          <p:cNvSpPr/>
          <p:nvPr/>
        </p:nvSpPr>
        <p:spPr>
          <a:xfrm>
            <a:off x="1868932" y="2125370"/>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V</a:t>
            </a:r>
          </a:p>
        </p:txBody>
      </p:sp>
      <p:cxnSp>
        <p:nvCxnSpPr>
          <p:cNvPr id="6" name="Straight Arrow Connector 5"/>
          <p:cNvCxnSpPr/>
          <p:nvPr/>
        </p:nvCxnSpPr>
        <p:spPr>
          <a:xfrm>
            <a:off x="2737612" y="2466723"/>
            <a:ext cx="868680" cy="593193"/>
          </a:xfrm>
          <a:prstGeom prst="straightConnector1">
            <a:avLst/>
          </a:prstGeom>
          <a:ln w="635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737612" y="2373291"/>
            <a:ext cx="903157" cy="93432"/>
          </a:xfrm>
          <a:prstGeom prst="straightConnector1">
            <a:avLst/>
          </a:prstGeom>
          <a:ln w="635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737612" y="1805506"/>
            <a:ext cx="868680" cy="663177"/>
          </a:xfrm>
          <a:prstGeom prst="straightConnector1">
            <a:avLst/>
          </a:prstGeom>
          <a:ln w="635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921647" y="2065821"/>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V</a:t>
            </a:r>
          </a:p>
        </p:txBody>
      </p:sp>
      <p:cxnSp>
        <p:nvCxnSpPr>
          <p:cNvPr id="10" name="Straight Arrow Connector 9"/>
          <p:cNvCxnSpPr/>
          <p:nvPr/>
        </p:nvCxnSpPr>
        <p:spPr>
          <a:xfrm flipV="1">
            <a:off x="6079180" y="2679008"/>
            <a:ext cx="971344" cy="584927"/>
          </a:xfrm>
          <a:prstGeom prst="straightConnector1">
            <a:avLst/>
          </a:prstGeom>
          <a:ln w="635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018490" y="2524382"/>
            <a:ext cx="1007895" cy="19689"/>
          </a:xfrm>
          <a:prstGeom prst="straightConnector1">
            <a:avLst/>
          </a:prstGeom>
          <a:ln w="635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168872" y="1774363"/>
            <a:ext cx="766782" cy="615082"/>
          </a:xfrm>
          <a:prstGeom prst="straightConnector1">
            <a:avLst/>
          </a:prstGeom>
          <a:ln w="635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66228" y="3010403"/>
            <a:ext cx="1010213" cy="400110"/>
          </a:xfrm>
          <a:prstGeom prst="rect">
            <a:avLst/>
          </a:prstGeom>
          <a:noFill/>
        </p:spPr>
        <p:txBody>
          <a:bodyPr wrap="none" rtlCol="0">
            <a:spAutoFit/>
          </a:bodyPr>
          <a:lstStyle/>
          <a:p>
            <a:r>
              <a:rPr lang="en-US" sz="2000" dirty="0"/>
              <a:t>Scatter</a:t>
            </a:r>
          </a:p>
        </p:txBody>
      </p:sp>
      <p:sp>
        <p:nvSpPr>
          <p:cNvPr id="14" name="TextBox 13"/>
          <p:cNvSpPr txBox="1"/>
          <p:nvPr/>
        </p:nvSpPr>
        <p:spPr>
          <a:xfrm>
            <a:off x="7714064" y="2763319"/>
            <a:ext cx="971741" cy="400110"/>
          </a:xfrm>
          <a:prstGeom prst="rect">
            <a:avLst/>
          </a:prstGeom>
          <a:noFill/>
        </p:spPr>
        <p:txBody>
          <a:bodyPr wrap="none" rtlCol="0">
            <a:spAutoFit/>
          </a:bodyPr>
          <a:lstStyle/>
          <a:p>
            <a:r>
              <a:rPr lang="en-US" sz="2000" dirty="0"/>
              <a:t>Gather</a:t>
            </a:r>
          </a:p>
        </p:txBody>
      </p:sp>
      <p:sp>
        <p:nvSpPr>
          <p:cNvPr id="16" name="Frame 15"/>
          <p:cNvSpPr/>
          <p:nvPr/>
        </p:nvSpPr>
        <p:spPr>
          <a:xfrm>
            <a:off x="895350" y="4391264"/>
            <a:ext cx="3966019" cy="1569661"/>
          </a:xfrm>
          <a:prstGeom prst="frame">
            <a:avLst>
              <a:gd name="adj1" fmla="val 33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p:cNvSpPr/>
          <p:nvPr/>
        </p:nvSpPr>
        <p:spPr>
          <a:xfrm>
            <a:off x="5790737" y="4394008"/>
            <a:ext cx="3966019" cy="1569661"/>
          </a:xfrm>
          <a:prstGeom prst="frame">
            <a:avLst>
              <a:gd name="adj1" fmla="val 33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1134933" y="4575929"/>
            <a:ext cx="3486852" cy="1200329"/>
          </a:xfrm>
          <a:prstGeom prst="rect">
            <a:avLst/>
          </a:prstGeom>
          <a:noFill/>
        </p:spPr>
        <p:txBody>
          <a:bodyPr wrap="none" rtlCol="0">
            <a:spAutoFit/>
          </a:bodyPr>
          <a:lstStyle/>
          <a:p>
            <a:r>
              <a:rPr lang="en-US" dirty="0"/>
              <a:t>for each vertex V</a:t>
            </a:r>
          </a:p>
          <a:p>
            <a:r>
              <a:rPr lang="en-US" dirty="0"/>
              <a:t>	if V has update</a:t>
            </a:r>
          </a:p>
          <a:p>
            <a:r>
              <a:rPr lang="en-US" dirty="0"/>
              <a:t>		for each edge E from V</a:t>
            </a:r>
          </a:p>
          <a:p>
            <a:r>
              <a:rPr lang="en-US" dirty="0"/>
              <a:t>			scatter/gather(E)</a:t>
            </a:r>
          </a:p>
        </p:txBody>
      </p:sp>
      <p:sp>
        <p:nvSpPr>
          <p:cNvPr id="20" name="TextBox 19"/>
          <p:cNvSpPr txBox="1"/>
          <p:nvPr/>
        </p:nvSpPr>
        <p:spPr>
          <a:xfrm>
            <a:off x="6312450" y="4696781"/>
            <a:ext cx="2922595" cy="923330"/>
          </a:xfrm>
          <a:prstGeom prst="rect">
            <a:avLst/>
          </a:prstGeom>
          <a:noFill/>
        </p:spPr>
        <p:txBody>
          <a:bodyPr wrap="none" rtlCol="0">
            <a:spAutoFit/>
          </a:bodyPr>
          <a:lstStyle/>
          <a:p>
            <a:r>
              <a:rPr lang="en-US" dirty="0"/>
              <a:t>for each edge E</a:t>
            </a:r>
          </a:p>
          <a:p>
            <a:r>
              <a:rPr lang="en-US" dirty="0"/>
              <a:t>	if E.src has update</a:t>
            </a:r>
          </a:p>
          <a:p>
            <a:r>
              <a:rPr lang="en-US" dirty="0"/>
              <a:t>		scatter/gather(E)</a:t>
            </a:r>
          </a:p>
        </p:txBody>
      </p:sp>
    </p:spTree>
    <p:extLst>
      <p:ext uri="{BB962C8B-B14F-4D97-AF65-F5344CB8AC3E}">
        <p14:creationId xmlns:p14="http://schemas.microsoft.com/office/powerpoint/2010/main" val="161008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65661" y="1301093"/>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1</a:t>
            </a:r>
          </a:p>
        </p:txBody>
      </p:sp>
      <p:sp>
        <p:nvSpPr>
          <p:cNvPr id="3" name="Oval 2"/>
          <p:cNvSpPr/>
          <p:nvPr/>
        </p:nvSpPr>
        <p:spPr>
          <a:xfrm>
            <a:off x="4427466" y="1301093"/>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6</a:t>
            </a:r>
          </a:p>
        </p:txBody>
      </p:sp>
      <p:sp>
        <p:nvSpPr>
          <p:cNvPr id="4" name="Oval 3"/>
          <p:cNvSpPr/>
          <p:nvPr/>
        </p:nvSpPr>
        <p:spPr>
          <a:xfrm>
            <a:off x="2191758" y="1682763"/>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3</a:t>
            </a:r>
          </a:p>
        </p:txBody>
      </p:sp>
      <p:sp>
        <p:nvSpPr>
          <p:cNvPr id="5" name="Oval 4"/>
          <p:cNvSpPr/>
          <p:nvPr/>
        </p:nvSpPr>
        <p:spPr>
          <a:xfrm>
            <a:off x="773637" y="2973620"/>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5</a:t>
            </a:r>
          </a:p>
        </p:txBody>
      </p:sp>
      <p:sp>
        <p:nvSpPr>
          <p:cNvPr id="6" name="Oval 5"/>
          <p:cNvSpPr/>
          <p:nvPr/>
        </p:nvSpPr>
        <p:spPr>
          <a:xfrm>
            <a:off x="2514045" y="3402563"/>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8</a:t>
            </a:r>
          </a:p>
        </p:txBody>
      </p:sp>
      <p:sp>
        <p:nvSpPr>
          <p:cNvPr id="7" name="Oval 6"/>
          <p:cNvSpPr/>
          <p:nvPr/>
        </p:nvSpPr>
        <p:spPr>
          <a:xfrm>
            <a:off x="3888693" y="2766768"/>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7</a:t>
            </a:r>
          </a:p>
        </p:txBody>
      </p:sp>
      <p:sp>
        <p:nvSpPr>
          <p:cNvPr id="8" name="Oval 7"/>
          <p:cNvSpPr/>
          <p:nvPr/>
        </p:nvSpPr>
        <p:spPr>
          <a:xfrm>
            <a:off x="4120341" y="3816266"/>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4</a:t>
            </a:r>
          </a:p>
        </p:txBody>
      </p:sp>
      <p:sp>
        <p:nvSpPr>
          <p:cNvPr id="9" name="Oval 8"/>
          <p:cNvSpPr/>
          <p:nvPr/>
        </p:nvSpPr>
        <p:spPr>
          <a:xfrm>
            <a:off x="5589477" y="2731590"/>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2</a:t>
            </a:r>
          </a:p>
        </p:txBody>
      </p:sp>
      <p:cxnSp>
        <p:nvCxnSpPr>
          <p:cNvPr id="10" name="Straight Arrow Connector 9"/>
          <p:cNvCxnSpPr>
            <a:stCxn id="4" idx="4"/>
            <a:endCxn id="6" idx="3"/>
          </p:cNvCxnSpPr>
          <p:nvPr/>
        </p:nvCxnSpPr>
        <p:spPr>
          <a:xfrm>
            <a:off x="1400001" y="1987718"/>
            <a:ext cx="918972" cy="281116"/>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4"/>
            <a:endCxn id="7" idx="7"/>
          </p:cNvCxnSpPr>
          <p:nvPr/>
        </p:nvCxnSpPr>
        <p:spPr>
          <a:xfrm>
            <a:off x="1400001" y="1987718"/>
            <a:ext cx="115101" cy="1086456"/>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5"/>
            <a:endCxn id="5" idx="4"/>
          </p:cNvCxnSpPr>
          <p:nvPr/>
        </p:nvCxnSpPr>
        <p:spPr>
          <a:xfrm flipV="1">
            <a:off x="1515102" y="1987718"/>
            <a:ext cx="3346704" cy="1571973"/>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4" idx="7"/>
          </p:cNvCxnSpPr>
          <p:nvPr/>
        </p:nvCxnSpPr>
        <p:spPr>
          <a:xfrm flipH="1" flipV="1">
            <a:off x="1707126" y="1401647"/>
            <a:ext cx="2720340" cy="242759"/>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7"/>
          </p:cNvCxnSpPr>
          <p:nvPr/>
        </p:nvCxnSpPr>
        <p:spPr>
          <a:xfrm>
            <a:off x="2626098" y="2319664"/>
            <a:ext cx="629412" cy="1183453"/>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4"/>
            <a:endCxn id="11" idx="0"/>
          </p:cNvCxnSpPr>
          <p:nvPr/>
        </p:nvCxnSpPr>
        <p:spPr>
          <a:xfrm>
            <a:off x="2626098" y="2369388"/>
            <a:ext cx="3397719" cy="362202"/>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5"/>
          </p:cNvCxnSpPr>
          <p:nvPr/>
        </p:nvCxnSpPr>
        <p:spPr>
          <a:xfrm flipH="1">
            <a:off x="4630158" y="3074902"/>
            <a:ext cx="921581" cy="277937"/>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a:endCxn id="10" idx="7"/>
          </p:cNvCxnSpPr>
          <p:nvPr/>
        </p:nvCxnSpPr>
        <p:spPr>
          <a:xfrm flipH="1">
            <a:off x="4861806" y="3074903"/>
            <a:ext cx="727671" cy="841917"/>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1"/>
            <a:endCxn id="9" idx="5"/>
          </p:cNvCxnSpPr>
          <p:nvPr/>
        </p:nvCxnSpPr>
        <p:spPr>
          <a:xfrm flipV="1">
            <a:off x="4247556" y="3352839"/>
            <a:ext cx="382602" cy="563981"/>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a:endCxn id="6" idx="6"/>
          </p:cNvCxnSpPr>
          <p:nvPr/>
        </p:nvCxnSpPr>
        <p:spPr>
          <a:xfrm flipH="1" flipV="1">
            <a:off x="3060438" y="2026076"/>
            <a:ext cx="1187118" cy="1890744"/>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a:endCxn id="8" idx="7"/>
          </p:cNvCxnSpPr>
          <p:nvPr/>
        </p:nvCxnSpPr>
        <p:spPr>
          <a:xfrm flipH="1" flipV="1">
            <a:off x="3255510" y="3503117"/>
            <a:ext cx="992046" cy="413703"/>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7" idx="7"/>
          </p:cNvCxnSpPr>
          <p:nvPr/>
        </p:nvCxnSpPr>
        <p:spPr>
          <a:xfrm flipH="1" flipV="1">
            <a:off x="1515102" y="3074174"/>
            <a:ext cx="998943" cy="671702"/>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1"/>
            <a:endCxn id="5" idx="4"/>
          </p:cNvCxnSpPr>
          <p:nvPr/>
        </p:nvCxnSpPr>
        <p:spPr>
          <a:xfrm flipV="1">
            <a:off x="2641260" y="1987718"/>
            <a:ext cx="2220546" cy="1515399"/>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77805" y="4749593"/>
            <a:ext cx="1002197" cy="769441"/>
          </a:xfrm>
          <a:prstGeom prst="rect">
            <a:avLst/>
          </a:prstGeom>
          <a:noFill/>
        </p:spPr>
        <p:txBody>
          <a:bodyPr wrap="none" rtlCol="0">
            <a:spAutoFit/>
          </a:bodyPr>
          <a:lstStyle/>
          <a:p>
            <a:r>
              <a:rPr lang="en-US" sz="4400" dirty="0"/>
              <a:t>BFS</a:t>
            </a:r>
          </a:p>
        </p:txBody>
      </p:sp>
      <p:graphicFrame>
        <p:nvGraphicFramePr>
          <p:cNvPr id="26" name="Table 25"/>
          <p:cNvGraphicFramePr>
            <a:graphicFrameLocks noGrp="1"/>
          </p:cNvGraphicFramePr>
          <p:nvPr>
            <p:extLst>
              <p:ext uri="{D42A27DB-BD31-4B8C-83A1-F6EECF244321}">
                <p14:modId xmlns:p14="http://schemas.microsoft.com/office/powerpoint/2010/main" val="1492803053"/>
              </p:ext>
            </p:extLst>
          </p:nvPr>
        </p:nvGraphicFramePr>
        <p:xfrm>
          <a:off x="8429804" y="209757"/>
          <a:ext cx="2436236" cy="6309360"/>
        </p:xfrm>
        <a:graphic>
          <a:graphicData uri="http://schemas.openxmlformats.org/drawingml/2006/table">
            <a:tbl>
              <a:tblPr firstRow="1" bandRow="1">
                <a:tableStyleId>{5C22544A-7EE6-4342-B048-85BDC9FD1C3A}</a:tableStyleId>
              </a:tblPr>
              <a:tblGrid>
                <a:gridCol w="1218118">
                  <a:extLst>
                    <a:ext uri="{9D8B030D-6E8A-4147-A177-3AD203B41FA5}">
                      <a16:colId xmlns:a16="http://schemas.microsoft.com/office/drawing/2014/main" xmlns="" val="20000"/>
                    </a:ext>
                  </a:extLst>
                </a:gridCol>
                <a:gridCol w="1218118">
                  <a:extLst>
                    <a:ext uri="{9D8B030D-6E8A-4147-A177-3AD203B41FA5}">
                      <a16:colId xmlns:a16="http://schemas.microsoft.com/office/drawing/2014/main" xmlns="" val="20001"/>
                    </a:ext>
                  </a:extLst>
                </a:gridCol>
              </a:tblGrid>
              <a:tr h="328681">
                <a:tc>
                  <a:txBody>
                    <a:bodyPr/>
                    <a:lstStyle/>
                    <a:p>
                      <a:r>
                        <a:rPr lang="en-US" dirty="0"/>
                        <a:t>SOURCE</a:t>
                      </a:r>
                    </a:p>
                  </a:txBody>
                  <a:tcPr/>
                </a:tc>
                <a:tc>
                  <a:txBody>
                    <a:bodyPr/>
                    <a:lstStyle/>
                    <a:p>
                      <a:r>
                        <a:rPr lang="en-US" dirty="0"/>
                        <a:t>DEST</a:t>
                      </a:r>
                    </a:p>
                  </a:txBody>
                  <a:tcPr/>
                </a:tc>
                <a:extLst>
                  <a:ext uri="{0D108BD9-81ED-4DB2-BD59-A6C34878D82A}">
                    <a16:rowId xmlns:a16="http://schemas.microsoft.com/office/drawing/2014/main" xmlns="" val="10000"/>
                  </a:ext>
                </a:extLst>
              </a:tr>
              <a:tr h="182880">
                <a:tc>
                  <a:txBody>
                    <a:bodyPr/>
                    <a:lstStyle/>
                    <a:p>
                      <a:r>
                        <a:rPr lang="en-US" sz="2400" dirty="0"/>
                        <a:t>1</a:t>
                      </a:r>
                    </a:p>
                  </a:txBody>
                  <a:tcPr/>
                </a:tc>
                <a:tc>
                  <a:txBody>
                    <a:bodyPr/>
                    <a:lstStyle/>
                    <a:p>
                      <a:r>
                        <a:rPr lang="en-US" sz="2400" dirty="0"/>
                        <a:t>3</a:t>
                      </a:r>
                    </a:p>
                  </a:txBody>
                  <a:tcPr/>
                </a:tc>
                <a:extLst>
                  <a:ext uri="{0D108BD9-81ED-4DB2-BD59-A6C34878D82A}">
                    <a16:rowId xmlns:a16="http://schemas.microsoft.com/office/drawing/2014/main" xmlns="" val="10001"/>
                  </a:ext>
                </a:extLst>
              </a:tr>
              <a:tr h="182880">
                <a:tc>
                  <a:txBody>
                    <a:bodyPr/>
                    <a:lstStyle/>
                    <a:p>
                      <a:r>
                        <a:rPr lang="en-US" sz="2400" dirty="0"/>
                        <a:t>1</a:t>
                      </a:r>
                    </a:p>
                  </a:txBody>
                  <a:tcPr/>
                </a:tc>
                <a:tc>
                  <a:txBody>
                    <a:bodyPr/>
                    <a:lstStyle/>
                    <a:p>
                      <a:r>
                        <a:rPr lang="en-US" sz="2400" dirty="0"/>
                        <a:t>5</a:t>
                      </a:r>
                    </a:p>
                  </a:txBody>
                  <a:tcPr/>
                </a:tc>
                <a:extLst>
                  <a:ext uri="{0D108BD9-81ED-4DB2-BD59-A6C34878D82A}">
                    <a16:rowId xmlns:a16="http://schemas.microsoft.com/office/drawing/2014/main" xmlns="" val="10002"/>
                  </a:ext>
                </a:extLst>
              </a:tr>
              <a:tr h="259399">
                <a:tc>
                  <a:txBody>
                    <a:bodyPr/>
                    <a:lstStyle/>
                    <a:p>
                      <a:r>
                        <a:rPr lang="en-US" sz="2400" dirty="0"/>
                        <a:t>2</a:t>
                      </a:r>
                    </a:p>
                  </a:txBody>
                  <a:tcPr/>
                </a:tc>
                <a:tc>
                  <a:txBody>
                    <a:bodyPr/>
                    <a:lstStyle/>
                    <a:p>
                      <a:r>
                        <a:rPr lang="en-US" sz="2400" dirty="0"/>
                        <a:t>7</a:t>
                      </a:r>
                    </a:p>
                  </a:txBody>
                  <a:tcPr/>
                </a:tc>
                <a:extLst>
                  <a:ext uri="{0D108BD9-81ED-4DB2-BD59-A6C34878D82A}">
                    <a16:rowId xmlns:a16="http://schemas.microsoft.com/office/drawing/2014/main" xmlns="" val="10003"/>
                  </a:ext>
                </a:extLst>
              </a:tr>
              <a:tr h="259399">
                <a:tc>
                  <a:txBody>
                    <a:bodyPr/>
                    <a:lstStyle/>
                    <a:p>
                      <a:r>
                        <a:rPr lang="en-US" sz="2400" dirty="0"/>
                        <a:t>2</a:t>
                      </a:r>
                    </a:p>
                  </a:txBody>
                  <a:tcPr/>
                </a:tc>
                <a:tc>
                  <a:txBody>
                    <a:bodyPr/>
                    <a:lstStyle/>
                    <a:p>
                      <a:r>
                        <a:rPr lang="en-US" sz="2400" dirty="0"/>
                        <a:t>4</a:t>
                      </a:r>
                    </a:p>
                  </a:txBody>
                  <a:tcPr/>
                </a:tc>
                <a:extLst>
                  <a:ext uri="{0D108BD9-81ED-4DB2-BD59-A6C34878D82A}">
                    <a16:rowId xmlns:a16="http://schemas.microsoft.com/office/drawing/2014/main" xmlns="" val="10004"/>
                  </a:ext>
                </a:extLst>
              </a:tr>
              <a:tr h="259399">
                <a:tc>
                  <a:txBody>
                    <a:bodyPr/>
                    <a:lstStyle/>
                    <a:p>
                      <a:r>
                        <a:rPr lang="en-US" sz="2400" dirty="0"/>
                        <a:t>3</a:t>
                      </a:r>
                    </a:p>
                  </a:txBody>
                  <a:tcPr/>
                </a:tc>
                <a:tc>
                  <a:txBody>
                    <a:bodyPr/>
                    <a:lstStyle/>
                    <a:p>
                      <a:r>
                        <a:rPr lang="en-US" sz="2400" dirty="0"/>
                        <a:t>2</a:t>
                      </a:r>
                    </a:p>
                  </a:txBody>
                  <a:tcPr/>
                </a:tc>
                <a:extLst>
                  <a:ext uri="{0D108BD9-81ED-4DB2-BD59-A6C34878D82A}">
                    <a16:rowId xmlns:a16="http://schemas.microsoft.com/office/drawing/2014/main" xmlns="" val="10005"/>
                  </a:ext>
                </a:extLst>
              </a:tr>
              <a:tr h="259399">
                <a:tc>
                  <a:txBody>
                    <a:bodyPr/>
                    <a:lstStyle/>
                    <a:p>
                      <a:r>
                        <a:rPr lang="en-US" sz="2400" dirty="0"/>
                        <a:t>3</a:t>
                      </a:r>
                    </a:p>
                  </a:txBody>
                  <a:tcPr/>
                </a:tc>
                <a:tc>
                  <a:txBody>
                    <a:bodyPr/>
                    <a:lstStyle/>
                    <a:p>
                      <a:r>
                        <a:rPr lang="en-US" sz="2400" dirty="0"/>
                        <a:t>8</a:t>
                      </a:r>
                    </a:p>
                  </a:txBody>
                  <a:tcPr/>
                </a:tc>
                <a:extLst>
                  <a:ext uri="{0D108BD9-81ED-4DB2-BD59-A6C34878D82A}">
                    <a16:rowId xmlns:a16="http://schemas.microsoft.com/office/drawing/2014/main" xmlns="" val="10006"/>
                  </a:ext>
                </a:extLst>
              </a:tr>
              <a:tr h="259399">
                <a:tc>
                  <a:txBody>
                    <a:bodyPr/>
                    <a:lstStyle/>
                    <a:p>
                      <a:r>
                        <a:rPr lang="en-US" sz="2400" dirty="0"/>
                        <a:t>4</a:t>
                      </a:r>
                    </a:p>
                  </a:txBody>
                  <a:tcPr/>
                </a:tc>
                <a:tc>
                  <a:txBody>
                    <a:bodyPr/>
                    <a:lstStyle/>
                    <a:p>
                      <a:r>
                        <a:rPr lang="en-US" sz="2400" dirty="0"/>
                        <a:t>3</a:t>
                      </a:r>
                    </a:p>
                  </a:txBody>
                  <a:tcPr/>
                </a:tc>
                <a:extLst>
                  <a:ext uri="{0D108BD9-81ED-4DB2-BD59-A6C34878D82A}">
                    <a16:rowId xmlns:a16="http://schemas.microsoft.com/office/drawing/2014/main" xmlns="" val="10007"/>
                  </a:ext>
                </a:extLst>
              </a:tr>
              <a:tr h="259399">
                <a:tc>
                  <a:txBody>
                    <a:bodyPr/>
                    <a:lstStyle/>
                    <a:p>
                      <a:r>
                        <a:rPr lang="en-US" sz="2400" dirty="0"/>
                        <a:t>4</a:t>
                      </a:r>
                    </a:p>
                  </a:txBody>
                  <a:tcPr/>
                </a:tc>
                <a:tc>
                  <a:txBody>
                    <a:bodyPr/>
                    <a:lstStyle/>
                    <a:p>
                      <a:r>
                        <a:rPr lang="en-US" sz="2400" dirty="0"/>
                        <a:t>7</a:t>
                      </a:r>
                    </a:p>
                  </a:txBody>
                  <a:tcPr/>
                </a:tc>
                <a:extLst>
                  <a:ext uri="{0D108BD9-81ED-4DB2-BD59-A6C34878D82A}">
                    <a16:rowId xmlns:a16="http://schemas.microsoft.com/office/drawing/2014/main" xmlns="" val="10008"/>
                  </a:ext>
                </a:extLst>
              </a:tr>
              <a:tr h="259399">
                <a:tc>
                  <a:txBody>
                    <a:bodyPr/>
                    <a:lstStyle/>
                    <a:p>
                      <a:r>
                        <a:rPr lang="en-US" sz="2400" dirty="0"/>
                        <a:t>4</a:t>
                      </a:r>
                    </a:p>
                  </a:txBody>
                  <a:tcPr/>
                </a:tc>
                <a:tc>
                  <a:txBody>
                    <a:bodyPr/>
                    <a:lstStyle/>
                    <a:p>
                      <a:r>
                        <a:rPr lang="en-US" sz="2400" dirty="0"/>
                        <a:t>8</a:t>
                      </a:r>
                    </a:p>
                  </a:txBody>
                  <a:tcPr/>
                </a:tc>
                <a:extLst>
                  <a:ext uri="{0D108BD9-81ED-4DB2-BD59-A6C34878D82A}">
                    <a16:rowId xmlns:a16="http://schemas.microsoft.com/office/drawing/2014/main" xmlns="" val="10009"/>
                  </a:ext>
                </a:extLst>
              </a:tr>
              <a:tr h="259399">
                <a:tc>
                  <a:txBody>
                    <a:bodyPr/>
                    <a:lstStyle/>
                    <a:p>
                      <a:r>
                        <a:rPr lang="en-US" sz="2400" dirty="0"/>
                        <a:t>5</a:t>
                      </a:r>
                    </a:p>
                  </a:txBody>
                  <a:tcPr/>
                </a:tc>
                <a:tc>
                  <a:txBody>
                    <a:bodyPr/>
                    <a:lstStyle/>
                    <a:p>
                      <a:r>
                        <a:rPr lang="en-US" sz="2400" dirty="0"/>
                        <a:t>6</a:t>
                      </a:r>
                    </a:p>
                  </a:txBody>
                  <a:tcPr/>
                </a:tc>
                <a:extLst>
                  <a:ext uri="{0D108BD9-81ED-4DB2-BD59-A6C34878D82A}">
                    <a16:rowId xmlns:a16="http://schemas.microsoft.com/office/drawing/2014/main" xmlns="" val="10010"/>
                  </a:ext>
                </a:extLst>
              </a:tr>
              <a:tr h="259399">
                <a:tc>
                  <a:txBody>
                    <a:bodyPr/>
                    <a:lstStyle/>
                    <a:p>
                      <a:r>
                        <a:rPr lang="en-US" sz="2400" dirty="0"/>
                        <a:t>6</a:t>
                      </a:r>
                    </a:p>
                  </a:txBody>
                  <a:tcPr/>
                </a:tc>
                <a:tc>
                  <a:txBody>
                    <a:bodyPr/>
                    <a:lstStyle/>
                    <a:p>
                      <a:r>
                        <a:rPr lang="en-US" sz="2400" dirty="0"/>
                        <a:t>1</a:t>
                      </a:r>
                    </a:p>
                  </a:txBody>
                  <a:tcPr/>
                </a:tc>
                <a:extLst>
                  <a:ext uri="{0D108BD9-81ED-4DB2-BD59-A6C34878D82A}">
                    <a16:rowId xmlns:a16="http://schemas.microsoft.com/office/drawing/2014/main" xmlns="" val="10011"/>
                  </a:ext>
                </a:extLst>
              </a:tr>
              <a:tr h="182880">
                <a:tc>
                  <a:txBody>
                    <a:bodyPr/>
                    <a:lstStyle/>
                    <a:p>
                      <a:r>
                        <a:rPr lang="en-US" sz="2400" dirty="0"/>
                        <a:t>8</a:t>
                      </a:r>
                    </a:p>
                  </a:txBody>
                  <a:tcPr/>
                </a:tc>
                <a:tc>
                  <a:txBody>
                    <a:bodyPr/>
                    <a:lstStyle/>
                    <a:p>
                      <a:r>
                        <a:rPr lang="en-US" sz="2400" dirty="0"/>
                        <a:t>5</a:t>
                      </a:r>
                    </a:p>
                  </a:txBody>
                  <a:tcPr/>
                </a:tc>
                <a:extLst>
                  <a:ext uri="{0D108BD9-81ED-4DB2-BD59-A6C34878D82A}">
                    <a16:rowId xmlns:a16="http://schemas.microsoft.com/office/drawing/2014/main" xmlns="" val="10012"/>
                  </a:ext>
                </a:extLst>
              </a:tr>
              <a:tr h="182880">
                <a:tc>
                  <a:txBody>
                    <a:bodyPr/>
                    <a:lstStyle/>
                    <a:p>
                      <a:r>
                        <a:rPr lang="en-US" sz="2400" dirty="0"/>
                        <a:t>8</a:t>
                      </a:r>
                    </a:p>
                  </a:txBody>
                  <a:tcPr/>
                </a:tc>
                <a:tc>
                  <a:txBody>
                    <a:bodyPr/>
                    <a:lstStyle/>
                    <a:p>
                      <a:r>
                        <a:rPr lang="en-US" sz="2400" dirty="0"/>
                        <a:t>6</a:t>
                      </a:r>
                    </a:p>
                  </a:txBody>
                  <a:tcPr/>
                </a:tc>
                <a:extLst>
                  <a:ext uri="{0D108BD9-81ED-4DB2-BD59-A6C34878D82A}">
                    <a16:rowId xmlns:a16="http://schemas.microsoft.com/office/drawing/2014/main" xmlns="" val="10013"/>
                  </a:ext>
                </a:extLst>
              </a:tr>
            </a:tbl>
          </a:graphicData>
        </a:graphic>
      </p:graphicFrame>
      <p:cxnSp>
        <p:nvCxnSpPr>
          <p:cNvPr id="27" name="Straight Arrow Connector 26"/>
          <p:cNvCxnSpPr/>
          <p:nvPr/>
        </p:nvCxnSpPr>
        <p:spPr>
          <a:xfrm>
            <a:off x="8353680" y="1017244"/>
            <a:ext cx="0" cy="31507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353680" y="2776417"/>
            <a:ext cx="7517" cy="33474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361197" y="1822492"/>
            <a:ext cx="0" cy="37849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353680" y="3632817"/>
            <a:ext cx="0" cy="90158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rc 30"/>
          <p:cNvSpPr/>
          <p:nvPr/>
        </p:nvSpPr>
        <p:spPr>
          <a:xfrm flipH="1">
            <a:off x="7716683" y="1353002"/>
            <a:ext cx="1266030" cy="1414845"/>
          </a:xfrm>
          <a:prstGeom prst="arc">
            <a:avLst>
              <a:gd name="adj1" fmla="val 16200000"/>
              <a:gd name="adj2" fmla="val 548051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flipH="1">
            <a:off x="7598695" y="3111159"/>
            <a:ext cx="1593058" cy="1836464"/>
          </a:xfrm>
          <a:prstGeom prst="arc">
            <a:avLst>
              <a:gd name="adj1" fmla="val 16200000"/>
              <a:gd name="adj2" fmla="val 5577805"/>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a:off x="7722481" y="1734672"/>
            <a:ext cx="1685516" cy="3259530"/>
          </a:xfrm>
          <a:prstGeom prst="arc">
            <a:avLst>
              <a:gd name="adj1" fmla="val 5805771"/>
              <a:gd name="adj2" fmla="val 15865093"/>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p:cNvSpPr/>
          <p:nvPr/>
        </p:nvSpPr>
        <p:spPr>
          <a:xfrm flipH="1">
            <a:off x="7716682" y="2200982"/>
            <a:ext cx="1319800" cy="3587567"/>
          </a:xfrm>
          <a:prstGeom prst="arc">
            <a:avLst>
              <a:gd name="adj1" fmla="val 16200000"/>
              <a:gd name="adj2" fmla="val 5570313"/>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p:cNvCxnSpPr/>
          <p:nvPr/>
        </p:nvCxnSpPr>
        <p:spPr>
          <a:xfrm>
            <a:off x="8361197" y="5788549"/>
            <a:ext cx="0" cy="68362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Arc 35"/>
          <p:cNvSpPr/>
          <p:nvPr/>
        </p:nvSpPr>
        <p:spPr>
          <a:xfrm>
            <a:off x="8092836" y="5512214"/>
            <a:ext cx="586729" cy="929842"/>
          </a:xfrm>
          <a:prstGeom prst="arc">
            <a:avLst>
              <a:gd name="adj1" fmla="val 5221731"/>
              <a:gd name="adj2" fmla="val 1702384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p:cNvSpPr/>
          <p:nvPr/>
        </p:nvSpPr>
        <p:spPr>
          <a:xfrm>
            <a:off x="7998573" y="3584272"/>
            <a:ext cx="862463" cy="1987352"/>
          </a:xfrm>
          <a:prstGeom prst="arc">
            <a:avLst>
              <a:gd name="adj1" fmla="val 5734171"/>
              <a:gd name="adj2" fmla="val 16068176"/>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693590" y="6072724"/>
            <a:ext cx="4397358" cy="369332"/>
          </a:xfrm>
          <a:prstGeom prst="rect">
            <a:avLst/>
          </a:prstGeom>
          <a:noFill/>
        </p:spPr>
        <p:txBody>
          <a:bodyPr wrap="none" rtlCol="0">
            <a:spAutoFit/>
          </a:bodyPr>
          <a:lstStyle/>
          <a:p>
            <a:r>
              <a:rPr lang="en-US" dirty="0"/>
              <a:t>https://github.com/epfl-labos/x-stream</a:t>
            </a:r>
          </a:p>
        </p:txBody>
      </p:sp>
    </p:spTree>
    <p:extLst>
      <p:ext uri="{BB962C8B-B14F-4D97-AF65-F5344CB8AC3E}">
        <p14:creationId xmlns:p14="http://schemas.microsoft.com/office/powerpoint/2010/main" val="165368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65661" y="1301093"/>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1</a:t>
            </a:r>
          </a:p>
        </p:txBody>
      </p:sp>
      <p:sp>
        <p:nvSpPr>
          <p:cNvPr id="3" name="Oval 2"/>
          <p:cNvSpPr/>
          <p:nvPr/>
        </p:nvSpPr>
        <p:spPr>
          <a:xfrm>
            <a:off x="4427466" y="1301093"/>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6</a:t>
            </a:r>
          </a:p>
        </p:txBody>
      </p:sp>
      <p:sp>
        <p:nvSpPr>
          <p:cNvPr id="4" name="Oval 3"/>
          <p:cNvSpPr/>
          <p:nvPr/>
        </p:nvSpPr>
        <p:spPr>
          <a:xfrm>
            <a:off x="2191758" y="1682763"/>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3</a:t>
            </a:r>
          </a:p>
        </p:txBody>
      </p:sp>
      <p:sp>
        <p:nvSpPr>
          <p:cNvPr id="5" name="Oval 4"/>
          <p:cNvSpPr/>
          <p:nvPr/>
        </p:nvSpPr>
        <p:spPr>
          <a:xfrm>
            <a:off x="773637" y="2973620"/>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5</a:t>
            </a:r>
          </a:p>
        </p:txBody>
      </p:sp>
      <p:sp>
        <p:nvSpPr>
          <p:cNvPr id="6" name="Oval 5"/>
          <p:cNvSpPr/>
          <p:nvPr/>
        </p:nvSpPr>
        <p:spPr>
          <a:xfrm>
            <a:off x="2514045" y="3402563"/>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8</a:t>
            </a:r>
          </a:p>
        </p:txBody>
      </p:sp>
      <p:sp>
        <p:nvSpPr>
          <p:cNvPr id="7" name="Oval 6"/>
          <p:cNvSpPr/>
          <p:nvPr/>
        </p:nvSpPr>
        <p:spPr>
          <a:xfrm>
            <a:off x="3888693" y="2766768"/>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7</a:t>
            </a:r>
          </a:p>
        </p:txBody>
      </p:sp>
      <p:sp>
        <p:nvSpPr>
          <p:cNvPr id="8" name="Oval 7"/>
          <p:cNvSpPr/>
          <p:nvPr/>
        </p:nvSpPr>
        <p:spPr>
          <a:xfrm>
            <a:off x="4120341" y="3816266"/>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4</a:t>
            </a:r>
          </a:p>
        </p:txBody>
      </p:sp>
      <p:sp>
        <p:nvSpPr>
          <p:cNvPr id="9" name="Oval 8"/>
          <p:cNvSpPr/>
          <p:nvPr/>
        </p:nvSpPr>
        <p:spPr>
          <a:xfrm>
            <a:off x="5589477" y="2731590"/>
            <a:ext cx="868680" cy="68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2</a:t>
            </a:r>
          </a:p>
        </p:txBody>
      </p:sp>
      <p:cxnSp>
        <p:nvCxnSpPr>
          <p:cNvPr id="10" name="Straight Arrow Connector 9"/>
          <p:cNvCxnSpPr>
            <a:stCxn id="4" idx="4"/>
            <a:endCxn id="6" idx="3"/>
          </p:cNvCxnSpPr>
          <p:nvPr/>
        </p:nvCxnSpPr>
        <p:spPr>
          <a:xfrm>
            <a:off x="1400001" y="1987718"/>
            <a:ext cx="918972" cy="281116"/>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4"/>
            <a:endCxn id="7" idx="7"/>
          </p:cNvCxnSpPr>
          <p:nvPr/>
        </p:nvCxnSpPr>
        <p:spPr>
          <a:xfrm>
            <a:off x="1400001" y="1987718"/>
            <a:ext cx="115101" cy="1086456"/>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5"/>
            <a:endCxn id="5" idx="4"/>
          </p:cNvCxnSpPr>
          <p:nvPr/>
        </p:nvCxnSpPr>
        <p:spPr>
          <a:xfrm flipV="1">
            <a:off x="1515102" y="1987718"/>
            <a:ext cx="3346704" cy="1571973"/>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4" idx="7"/>
          </p:cNvCxnSpPr>
          <p:nvPr/>
        </p:nvCxnSpPr>
        <p:spPr>
          <a:xfrm flipH="1" flipV="1">
            <a:off x="1707126" y="1401647"/>
            <a:ext cx="2720340" cy="242759"/>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7"/>
          </p:cNvCxnSpPr>
          <p:nvPr/>
        </p:nvCxnSpPr>
        <p:spPr>
          <a:xfrm>
            <a:off x="2626098" y="2319664"/>
            <a:ext cx="629412" cy="1183453"/>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4"/>
            <a:endCxn id="11" idx="0"/>
          </p:cNvCxnSpPr>
          <p:nvPr/>
        </p:nvCxnSpPr>
        <p:spPr>
          <a:xfrm>
            <a:off x="2626098" y="2369388"/>
            <a:ext cx="3397719" cy="362202"/>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5"/>
          </p:cNvCxnSpPr>
          <p:nvPr/>
        </p:nvCxnSpPr>
        <p:spPr>
          <a:xfrm flipH="1">
            <a:off x="4630158" y="3074902"/>
            <a:ext cx="921581" cy="277937"/>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a:endCxn id="10" idx="7"/>
          </p:cNvCxnSpPr>
          <p:nvPr/>
        </p:nvCxnSpPr>
        <p:spPr>
          <a:xfrm flipH="1">
            <a:off x="4861806" y="3074903"/>
            <a:ext cx="727671" cy="841917"/>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1"/>
            <a:endCxn id="9" idx="5"/>
          </p:cNvCxnSpPr>
          <p:nvPr/>
        </p:nvCxnSpPr>
        <p:spPr>
          <a:xfrm flipV="1">
            <a:off x="4247556" y="3352839"/>
            <a:ext cx="382602" cy="563981"/>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a:endCxn id="6" idx="6"/>
          </p:cNvCxnSpPr>
          <p:nvPr/>
        </p:nvCxnSpPr>
        <p:spPr>
          <a:xfrm flipH="1" flipV="1">
            <a:off x="3060438" y="2026076"/>
            <a:ext cx="1187118" cy="1890744"/>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a:endCxn id="8" idx="7"/>
          </p:cNvCxnSpPr>
          <p:nvPr/>
        </p:nvCxnSpPr>
        <p:spPr>
          <a:xfrm flipH="1" flipV="1">
            <a:off x="3255510" y="3503117"/>
            <a:ext cx="992046" cy="413703"/>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7" idx="7"/>
          </p:cNvCxnSpPr>
          <p:nvPr/>
        </p:nvCxnSpPr>
        <p:spPr>
          <a:xfrm flipH="1" flipV="1">
            <a:off x="1515102" y="3074174"/>
            <a:ext cx="998943" cy="671702"/>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1"/>
            <a:endCxn id="5" idx="4"/>
          </p:cNvCxnSpPr>
          <p:nvPr/>
        </p:nvCxnSpPr>
        <p:spPr>
          <a:xfrm flipV="1">
            <a:off x="2641260" y="1987718"/>
            <a:ext cx="2220546" cy="1515399"/>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77805" y="4749593"/>
            <a:ext cx="1002197" cy="769441"/>
          </a:xfrm>
          <a:prstGeom prst="rect">
            <a:avLst/>
          </a:prstGeom>
          <a:noFill/>
        </p:spPr>
        <p:txBody>
          <a:bodyPr wrap="none" rtlCol="0">
            <a:spAutoFit/>
          </a:bodyPr>
          <a:lstStyle/>
          <a:p>
            <a:r>
              <a:rPr lang="en-US" sz="4400" dirty="0"/>
              <a:t>BFS</a:t>
            </a:r>
          </a:p>
        </p:txBody>
      </p:sp>
      <p:graphicFrame>
        <p:nvGraphicFramePr>
          <p:cNvPr id="38" name="Table 37"/>
          <p:cNvGraphicFramePr>
            <a:graphicFrameLocks noGrp="1"/>
          </p:cNvGraphicFramePr>
          <p:nvPr>
            <p:extLst>
              <p:ext uri="{D42A27DB-BD31-4B8C-83A1-F6EECF244321}">
                <p14:modId xmlns:p14="http://schemas.microsoft.com/office/powerpoint/2010/main" val="489463870"/>
              </p:ext>
            </p:extLst>
          </p:nvPr>
        </p:nvGraphicFramePr>
        <p:xfrm>
          <a:off x="8427869" y="198484"/>
          <a:ext cx="2436236" cy="6333821"/>
        </p:xfrm>
        <a:graphic>
          <a:graphicData uri="http://schemas.openxmlformats.org/drawingml/2006/table">
            <a:tbl>
              <a:tblPr firstRow="1" bandRow="1">
                <a:tableStyleId>{5C22544A-7EE6-4342-B048-85BDC9FD1C3A}</a:tableStyleId>
              </a:tblPr>
              <a:tblGrid>
                <a:gridCol w="1218118">
                  <a:extLst>
                    <a:ext uri="{9D8B030D-6E8A-4147-A177-3AD203B41FA5}">
                      <a16:colId xmlns:a16="http://schemas.microsoft.com/office/drawing/2014/main" xmlns="" val="20000"/>
                    </a:ext>
                  </a:extLst>
                </a:gridCol>
                <a:gridCol w="1218118">
                  <a:extLst>
                    <a:ext uri="{9D8B030D-6E8A-4147-A177-3AD203B41FA5}">
                      <a16:colId xmlns:a16="http://schemas.microsoft.com/office/drawing/2014/main" xmlns="" val="20001"/>
                    </a:ext>
                  </a:extLst>
                </a:gridCol>
              </a:tblGrid>
              <a:tr h="328681">
                <a:tc>
                  <a:txBody>
                    <a:bodyPr/>
                    <a:lstStyle/>
                    <a:p>
                      <a:r>
                        <a:rPr lang="en-US" dirty="0"/>
                        <a:t>SOURCE</a:t>
                      </a:r>
                    </a:p>
                  </a:txBody>
                  <a:tcPr/>
                </a:tc>
                <a:tc>
                  <a:txBody>
                    <a:bodyPr/>
                    <a:lstStyle/>
                    <a:p>
                      <a:r>
                        <a:rPr lang="en-US" dirty="0"/>
                        <a:t>DEST</a:t>
                      </a:r>
                    </a:p>
                  </a:txBody>
                  <a:tcPr/>
                </a:tc>
                <a:extLst>
                  <a:ext uri="{0D108BD9-81ED-4DB2-BD59-A6C34878D82A}">
                    <a16:rowId xmlns:a16="http://schemas.microsoft.com/office/drawing/2014/main" xmlns="" val="10000"/>
                  </a:ext>
                </a:extLst>
              </a:tr>
              <a:tr h="182880">
                <a:tc>
                  <a:txBody>
                    <a:bodyPr/>
                    <a:lstStyle/>
                    <a:p>
                      <a:r>
                        <a:rPr lang="en-US" sz="2400" dirty="0"/>
                        <a:t>1</a:t>
                      </a:r>
                    </a:p>
                  </a:txBody>
                  <a:tcPr/>
                </a:tc>
                <a:tc>
                  <a:txBody>
                    <a:bodyPr/>
                    <a:lstStyle/>
                    <a:p>
                      <a:r>
                        <a:rPr lang="en-US" sz="2400" dirty="0"/>
                        <a:t>3</a:t>
                      </a:r>
                    </a:p>
                  </a:txBody>
                  <a:tcPr/>
                </a:tc>
                <a:extLst>
                  <a:ext uri="{0D108BD9-81ED-4DB2-BD59-A6C34878D82A}">
                    <a16:rowId xmlns:a16="http://schemas.microsoft.com/office/drawing/2014/main" xmlns="" val="10001"/>
                  </a:ext>
                </a:extLst>
              </a:tr>
              <a:tr h="182880">
                <a:tc>
                  <a:txBody>
                    <a:bodyPr/>
                    <a:lstStyle/>
                    <a:p>
                      <a:r>
                        <a:rPr lang="en-US" sz="2400" dirty="0"/>
                        <a:t>1</a:t>
                      </a:r>
                    </a:p>
                  </a:txBody>
                  <a:tcPr/>
                </a:tc>
                <a:tc>
                  <a:txBody>
                    <a:bodyPr/>
                    <a:lstStyle/>
                    <a:p>
                      <a:r>
                        <a:rPr lang="en-US" sz="2400" dirty="0"/>
                        <a:t>5</a:t>
                      </a:r>
                    </a:p>
                  </a:txBody>
                  <a:tcPr/>
                </a:tc>
                <a:extLst>
                  <a:ext uri="{0D108BD9-81ED-4DB2-BD59-A6C34878D82A}">
                    <a16:rowId xmlns:a16="http://schemas.microsoft.com/office/drawing/2014/main" xmlns="" val="10002"/>
                  </a:ext>
                </a:extLst>
              </a:tr>
              <a:tr h="259399">
                <a:tc>
                  <a:txBody>
                    <a:bodyPr/>
                    <a:lstStyle/>
                    <a:p>
                      <a:r>
                        <a:rPr lang="en-US" sz="2400" dirty="0"/>
                        <a:t>2</a:t>
                      </a:r>
                    </a:p>
                  </a:txBody>
                  <a:tcPr/>
                </a:tc>
                <a:tc>
                  <a:txBody>
                    <a:bodyPr/>
                    <a:lstStyle/>
                    <a:p>
                      <a:r>
                        <a:rPr lang="en-US" sz="2400" dirty="0"/>
                        <a:t>7</a:t>
                      </a:r>
                    </a:p>
                  </a:txBody>
                  <a:tcPr/>
                </a:tc>
                <a:extLst>
                  <a:ext uri="{0D108BD9-81ED-4DB2-BD59-A6C34878D82A}">
                    <a16:rowId xmlns:a16="http://schemas.microsoft.com/office/drawing/2014/main" xmlns="" val="10003"/>
                  </a:ext>
                </a:extLst>
              </a:tr>
              <a:tr h="259399">
                <a:tc>
                  <a:txBody>
                    <a:bodyPr/>
                    <a:lstStyle/>
                    <a:p>
                      <a:r>
                        <a:rPr lang="en-US" sz="2400" dirty="0"/>
                        <a:t>2</a:t>
                      </a:r>
                    </a:p>
                  </a:txBody>
                  <a:tcPr/>
                </a:tc>
                <a:tc>
                  <a:txBody>
                    <a:bodyPr/>
                    <a:lstStyle/>
                    <a:p>
                      <a:r>
                        <a:rPr lang="en-US" sz="2400" dirty="0"/>
                        <a:t>4</a:t>
                      </a:r>
                    </a:p>
                  </a:txBody>
                  <a:tcPr/>
                </a:tc>
                <a:extLst>
                  <a:ext uri="{0D108BD9-81ED-4DB2-BD59-A6C34878D82A}">
                    <a16:rowId xmlns:a16="http://schemas.microsoft.com/office/drawing/2014/main" xmlns="" val="10004"/>
                  </a:ext>
                </a:extLst>
              </a:tr>
              <a:tr h="259399">
                <a:tc>
                  <a:txBody>
                    <a:bodyPr/>
                    <a:lstStyle/>
                    <a:p>
                      <a:r>
                        <a:rPr lang="en-US" sz="2400" dirty="0"/>
                        <a:t>3</a:t>
                      </a:r>
                    </a:p>
                  </a:txBody>
                  <a:tcPr/>
                </a:tc>
                <a:tc>
                  <a:txBody>
                    <a:bodyPr/>
                    <a:lstStyle/>
                    <a:p>
                      <a:r>
                        <a:rPr lang="en-US" sz="2400" dirty="0"/>
                        <a:t>2</a:t>
                      </a:r>
                    </a:p>
                  </a:txBody>
                  <a:tcPr/>
                </a:tc>
                <a:extLst>
                  <a:ext uri="{0D108BD9-81ED-4DB2-BD59-A6C34878D82A}">
                    <a16:rowId xmlns:a16="http://schemas.microsoft.com/office/drawing/2014/main" xmlns="" val="10005"/>
                  </a:ext>
                </a:extLst>
              </a:tr>
              <a:tr h="481661">
                <a:tc>
                  <a:txBody>
                    <a:bodyPr/>
                    <a:lstStyle/>
                    <a:p>
                      <a:r>
                        <a:rPr lang="en-US" sz="2400" dirty="0"/>
                        <a:t>3</a:t>
                      </a:r>
                    </a:p>
                  </a:txBody>
                  <a:tcPr/>
                </a:tc>
                <a:tc>
                  <a:txBody>
                    <a:bodyPr/>
                    <a:lstStyle/>
                    <a:p>
                      <a:r>
                        <a:rPr lang="en-US" sz="2400" dirty="0"/>
                        <a:t>8</a:t>
                      </a:r>
                    </a:p>
                  </a:txBody>
                  <a:tcPr/>
                </a:tc>
                <a:extLst>
                  <a:ext uri="{0D108BD9-81ED-4DB2-BD59-A6C34878D82A}">
                    <a16:rowId xmlns:a16="http://schemas.microsoft.com/office/drawing/2014/main" xmlns="" val="10006"/>
                  </a:ext>
                </a:extLst>
              </a:tr>
              <a:tr h="259399">
                <a:tc>
                  <a:txBody>
                    <a:bodyPr/>
                    <a:lstStyle/>
                    <a:p>
                      <a:r>
                        <a:rPr lang="en-US" sz="2400" dirty="0"/>
                        <a:t>4</a:t>
                      </a:r>
                    </a:p>
                  </a:txBody>
                  <a:tcPr/>
                </a:tc>
                <a:tc>
                  <a:txBody>
                    <a:bodyPr/>
                    <a:lstStyle/>
                    <a:p>
                      <a:r>
                        <a:rPr lang="en-US" sz="2400" dirty="0"/>
                        <a:t>3</a:t>
                      </a:r>
                    </a:p>
                  </a:txBody>
                  <a:tcPr/>
                </a:tc>
                <a:extLst>
                  <a:ext uri="{0D108BD9-81ED-4DB2-BD59-A6C34878D82A}">
                    <a16:rowId xmlns:a16="http://schemas.microsoft.com/office/drawing/2014/main" xmlns="" val="10007"/>
                  </a:ext>
                </a:extLst>
              </a:tr>
              <a:tr h="259399">
                <a:tc>
                  <a:txBody>
                    <a:bodyPr/>
                    <a:lstStyle/>
                    <a:p>
                      <a:r>
                        <a:rPr lang="en-US" sz="2400" dirty="0"/>
                        <a:t>4</a:t>
                      </a:r>
                    </a:p>
                  </a:txBody>
                  <a:tcPr/>
                </a:tc>
                <a:tc>
                  <a:txBody>
                    <a:bodyPr/>
                    <a:lstStyle/>
                    <a:p>
                      <a:r>
                        <a:rPr lang="en-US" sz="2400" dirty="0"/>
                        <a:t>7</a:t>
                      </a:r>
                    </a:p>
                  </a:txBody>
                  <a:tcPr/>
                </a:tc>
                <a:extLst>
                  <a:ext uri="{0D108BD9-81ED-4DB2-BD59-A6C34878D82A}">
                    <a16:rowId xmlns:a16="http://schemas.microsoft.com/office/drawing/2014/main" xmlns="" val="10008"/>
                  </a:ext>
                </a:extLst>
              </a:tr>
              <a:tr h="259399">
                <a:tc>
                  <a:txBody>
                    <a:bodyPr/>
                    <a:lstStyle/>
                    <a:p>
                      <a:r>
                        <a:rPr lang="en-US" sz="2400" dirty="0"/>
                        <a:t>4</a:t>
                      </a:r>
                    </a:p>
                  </a:txBody>
                  <a:tcPr/>
                </a:tc>
                <a:tc>
                  <a:txBody>
                    <a:bodyPr/>
                    <a:lstStyle/>
                    <a:p>
                      <a:r>
                        <a:rPr lang="en-US" sz="2400" dirty="0"/>
                        <a:t>8</a:t>
                      </a:r>
                    </a:p>
                  </a:txBody>
                  <a:tcPr/>
                </a:tc>
                <a:extLst>
                  <a:ext uri="{0D108BD9-81ED-4DB2-BD59-A6C34878D82A}">
                    <a16:rowId xmlns:a16="http://schemas.microsoft.com/office/drawing/2014/main" xmlns="" val="10009"/>
                  </a:ext>
                </a:extLst>
              </a:tr>
              <a:tr h="259399">
                <a:tc>
                  <a:txBody>
                    <a:bodyPr/>
                    <a:lstStyle/>
                    <a:p>
                      <a:r>
                        <a:rPr lang="en-US" sz="2400" dirty="0"/>
                        <a:t>5</a:t>
                      </a:r>
                    </a:p>
                  </a:txBody>
                  <a:tcPr/>
                </a:tc>
                <a:tc>
                  <a:txBody>
                    <a:bodyPr/>
                    <a:lstStyle/>
                    <a:p>
                      <a:r>
                        <a:rPr lang="en-US" sz="2400" dirty="0"/>
                        <a:t>6</a:t>
                      </a:r>
                    </a:p>
                  </a:txBody>
                  <a:tcPr/>
                </a:tc>
                <a:extLst>
                  <a:ext uri="{0D108BD9-81ED-4DB2-BD59-A6C34878D82A}">
                    <a16:rowId xmlns:a16="http://schemas.microsoft.com/office/drawing/2014/main" xmlns="" val="10010"/>
                  </a:ext>
                </a:extLst>
              </a:tr>
              <a:tr h="259399">
                <a:tc>
                  <a:txBody>
                    <a:bodyPr/>
                    <a:lstStyle/>
                    <a:p>
                      <a:r>
                        <a:rPr lang="en-US" sz="2400" dirty="0"/>
                        <a:t>6</a:t>
                      </a:r>
                    </a:p>
                  </a:txBody>
                  <a:tcPr/>
                </a:tc>
                <a:tc>
                  <a:txBody>
                    <a:bodyPr/>
                    <a:lstStyle/>
                    <a:p>
                      <a:r>
                        <a:rPr lang="en-US" sz="2400" dirty="0"/>
                        <a:t>1</a:t>
                      </a:r>
                    </a:p>
                  </a:txBody>
                  <a:tcPr/>
                </a:tc>
                <a:extLst>
                  <a:ext uri="{0D108BD9-81ED-4DB2-BD59-A6C34878D82A}">
                    <a16:rowId xmlns:a16="http://schemas.microsoft.com/office/drawing/2014/main" xmlns="" val="10011"/>
                  </a:ext>
                </a:extLst>
              </a:tr>
              <a:tr h="182880">
                <a:tc>
                  <a:txBody>
                    <a:bodyPr/>
                    <a:lstStyle/>
                    <a:p>
                      <a:r>
                        <a:rPr lang="en-US" sz="2400" dirty="0"/>
                        <a:t>8</a:t>
                      </a:r>
                    </a:p>
                  </a:txBody>
                  <a:tcPr/>
                </a:tc>
                <a:tc>
                  <a:txBody>
                    <a:bodyPr/>
                    <a:lstStyle/>
                    <a:p>
                      <a:r>
                        <a:rPr lang="en-US" sz="2400" dirty="0"/>
                        <a:t>5</a:t>
                      </a:r>
                    </a:p>
                  </a:txBody>
                  <a:tcPr/>
                </a:tc>
                <a:extLst>
                  <a:ext uri="{0D108BD9-81ED-4DB2-BD59-A6C34878D82A}">
                    <a16:rowId xmlns:a16="http://schemas.microsoft.com/office/drawing/2014/main" xmlns="" val="10012"/>
                  </a:ext>
                </a:extLst>
              </a:tr>
              <a:tr h="182880">
                <a:tc>
                  <a:txBody>
                    <a:bodyPr/>
                    <a:lstStyle/>
                    <a:p>
                      <a:r>
                        <a:rPr lang="en-US" sz="2400" dirty="0"/>
                        <a:t>8</a:t>
                      </a:r>
                    </a:p>
                  </a:txBody>
                  <a:tcPr/>
                </a:tc>
                <a:tc>
                  <a:txBody>
                    <a:bodyPr/>
                    <a:lstStyle/>
                    <a:p>
                      <a:r>
                        <a:rPr lang="en-US" sz="2400" dirty="0"/>
                        <a:t>6</a:t>
                      </a:r>
                    </a:p>
                  </a:txBody>
                  <a:tcPr/>
                </a:tc>
                <a:extLst>
                  <a:ext uri="{0D108BD9-81ED-4DB2-BD59-A6C34878D82A}">
                    <a16:rowId xmlns:a16="http://schemas.microsoft.com/office/drawing/2014/main" xmlns="" val="10013"/>
                  </a:ext>
                </a:extLst>
              </a:tr>
            </a:tbl>
          </a:graphicData>
        </a:graphic>
      </p:graphicFrame>
      <p:cxnSp>
        <p:nvCxnSpPr>
          <p:cNvPr id="39" name="Straight Arrow Connector 38"/>
          <p:cNvCxnSpPr/>
          <p:nvPr/>
        </p:nvCxnSpPr>
        <p:spPr>
          <a:xfrm>
            <a:off x="8036298" y="687630"/>
            <a:ext cx="0" cy="574412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93590" y="6072724"/>
            <a:ext cx="4397358" cy="369332"/>
          </a:xfrm>
          <a:prstGeom prst="rect">
            <a:avLst/>
          </a:prstGeom>
          <a:noFill/>
        </p:spPr>
        <p:txBody>
          <a:bodyPr wrap="none" rtlCol="0">
            <a:spAutoFit/>
          </a:bodyPr>
          <a:lstStyle/>
          <a:p>
            <a:r>
              <a:rPr lang="en-US" dirty="0"/>
              <a:t>https://github.com/epfl-labos/x-stream</a:t>
            </a:r>
          </a:p>
        </p:txBody>
      </p:sp>
    </p:spTree>
    <p:extLst>
      <p:ext uri="{BB962C8B-B14F-4D97-AF65-F5344CB8AC3E}">
        <p14:creationId xmlns:p14="http://schemas.microsoft.com/office/powerpoint/2010/main" val="5396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Applications</a:t>
            </a:r>
          </a:p>
        </p:txBody>
      </p:sp>
      <p:sp>
        <p:nvSpPr>
          <p:cNvPr id="3" name="Content Placeholder 2"/>
          <p:cNvSpPr>
            <a:spLocks noGrp="1"/>
          </p:cNvSpPr>
          <p:nvPr>
            <p:ph sz="half" idx="1"/>
          </p:nvPr>
        </p:nvSpPr>
        <p:spPr/>
        <p:txBody>
          <a:bodyPr>
            <a:normAutofit/>
          </a:bodyPr>
          <a:lstStyle/>
          <a:p>
            <a:r>
              <a:rPr lang="en-US" sz="2400" dirty="0"/>
              <a:t>GraphBIG benchmark</a:t>
            </a:r>
          </a:p>
          <a:p>
            <a:pPr lvl="1"/>
            <a:r>
              <a:rPr lang="en-US" sz="2400" dirty="0"/>
              <a:t>PageRank</a:t>
            </a:r>
          </a:p>
          <a:p>
            <a:pPr lvl="1"/>
            <a:r>
              <a:rPr lang="en-US" sz="2400" dirty="0"/>
              <a:t>Betweenness Centrality</a:t>
            </a:r>
          </a:p>
          <a:p>
            <a:pPr lvl="1"/>
            <a:r>
              <a:rPr lang="en-US" sz="2400" dirty="0"/>
              <a:t>Gibbs Inference</a:t>
            </a:r>
          </a:p>
          <a:p>
            <a:pPr lvl="1"/>
            <a:r>
              <a:rPr lang="en-US" sz="2400" dirty="0"/>
              <a:t>Triangle Count</a:t>
            </a:r>
          </a:p>
          <a:p>
            <a:r>
              <a:rPr lang="en-US" sz="2400" dirty="0"/>
              <a:t>Manual Vectorization </a:t>
            </a:r>
          </a:p>
        </p:txBody>
      </p:sp>
    </p:spTree>
    <p:extLst>
      <p:ext uri="{BB962C8B-B14F-4D97-AF65-F5344CB8AC3E}">
        <p14:creationId xmlns:p14="http://schemas.microsoft.com/office/powerpoint/2010/main" val="72750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Results</a:t>
            </a:r>
          </a:p>
        </p:txBody>
      </p:sp>
      <p:graphicFrame>
        <p:nvGraphicFramePr>
          <p:cNvPr id="4" name="Chart 3"/>
          <p:cNvGraphicFramePr>
            <a:graphicFrameLocks/>
          </p:cNvGraphicFramePr>
          <p:nvPr>
            <p:extLst>
              <p:ext uri="{D42A27DB-BD31-4B8C-83A1-F6EECF244321}">
                <p14:modId xmlns:p14="http://schemas.microsoft.com/office/powerpoint/2010/main" val="716296522"/>
              </p:ext>
            </p:extLst>
          </p:nvPr>
        </p:nvGraphicFramePr>
        <p:xfrm>
          <a:off x="1162050" y="1657350"/>
          <a:ext cx="7543800" cy="4526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2081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2479</TotalTime>
  <Words>1131</Words>
  <Application>Microsoft Macintosh PowerPoint</Application>
  <PresentationFormat>Widescreen</PresentationFormat>
  <Paragraphs>204</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Trebuchet MS</vt:lpstr>
      <vt:lpstr>Wingdings 3</vt:lpstr>
      <vt:lpstr>Arial</vt:lpstr>
      <vt:lpstr>Facet</vt:lpstr>
      <vt:lpstr>Vector Applications to Large Graph Processing</vt:lpstr>
      <vt:lpstr>Background</vt:lpstr>
      <vt:lpstr>Storage Options</vt:lpstr>
      <vt:lpstr>Existing Solutions</vt:lpstr>
      <vt:lpstr>Change in Philosophy</vt:lpstr>
      <vt:lpstr>PowerPoint Presentation</vt:lpstr>
      <vt:lpstr>PowerPoint Presentation</vt:lpstr>
      <vt:lpstr>Applications</vt:lpstr>
      <vt:lpstr>Results</vt:lpstr>
      <vt:lpstr>Results</vt:lpstr>
      <vt:lpstr>Challenges</vt:lpstr>
      <vt:lpstr>Challenges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Powell</dc:creator>
  <cp:lastModifiedBy>Alexander Powell</cp:lastModifiedBy>
  <cp:revision>44</cp:revision>
  <dcterms:created xsi:type="dcterms:W3CDTF">2016-11-29T01:22:50Z</dcterms:created>
  <dcterms:modified xsi:type="dcterms:W3CDTF">2016-11-30T20:19:12Z</dcterms:modified>
</cp:coreProperties>
</file>