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1" r:id="rId6"/>
    <p:sldId id="264" r:id="rId7"/>
    <p:sldId id="265" r:id="rId8"/>
    <p:sldId id="259" r:id="rId9"/>
    <p:sldId id="263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65545"/>
  </p:normalViewPr>
  <p:slideViewPr>
    <p:cSldViewPr snapToGrid="0" snapToObjects="1">
      <p:cViewPr varScale="1">
        <p:scale>
          <a:sx n="68" d="100"/>
          <a:sy n="68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alexanderpowell/Desktop/school/CS680/project/presentation/data/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alexanderpowell/Desktop/school/CS680/project/presentation/data/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</c:f>
              <c:strCache>
                <c:ptCount val="1"/>
                <c:pt idx="0">
                  <c:v>Sequential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Sheet1!$A$8:$A$11</c:f>
              <c:strCache>
                <c:ptCount val="4"/>
                <c:pt idx="0">
                  <c:v>PageRank</c:v>
                </c:pt>
                <c:pt idx="1">
                  <c:v>BC</c:v>
                </c:pt>
                <c:pt idx="2">
                  <c:v>Gibbs</c:v>
                </c:pt>
                <c:pt idx="3">
                  <c:v>TC</c:v>
                </c:pt>
              </c:strCache>
            </c:strRef>
          </c:cat>
          <c:val>
            <c:numRef>
              <c:f>Sheet1!$B$8:$B$11</c:f>
              <c:numCache>
                <c:formatCode>General</c:formatCode>
                <c:ptCount val="4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Sheet1!$C$7</c:f>
              <c:strCache>
                <c:ptCount val="1"/>
                <c:pt idx="0">
                  <c:v>Vectorized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cat>
            <c:strRef>
              <c:f>Sheet1!$A$8:$A$11</c:f>
              <c:strCache>
                <c:ptCount val="4"/>
                <c:pt idx="0">
                  <c:v>PageRank</c:v>
                </c:pt>
                <c:pt idx="1">
                  <c:v>BC</c:v>
                </c:pt>
                <c:pt idx="2">
                  <c:v>Gibbs</c:v>
                </c:pt>
                <c:pt idx="3">
                  <c:v>TC</c:v>
                </c:pt>
              </c:strCache>
            </c:strRef>
          </c:cat>
          <c:val>
            <c:numRef>
              <c:f>Sheet1!$C$8:$C$11</c:f>
              <c:numCache>
                <c:formatCode>General</c:formatCode>
                <c:ptCount val="4"/>
                <c:pt idx="0">
                  <c:v>1.1622</c:v>
                </c:pt>
                <c:pt idx="1">
                  <c:v>1.0935</c:v>
                </c:pt>
                <c:pt idx="2">
                  <c:v>1.11</c:v>
                </c:pt>
                <c:pt idx="3">
                  <c:v>0.97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8225296"/>
        <c:axId val="833713568"/>
      </c:barChart>
      <c:catAx>
        <c:axId val="89822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713568"/>
        <c:crosses val="autoZero"/>
        <c:auto val="1"/>
        <c:lblAlgn val="ctr"/>
        <c:lblOffset val="100"/>
        <c:noMultiLvlLbl val="0"/>
      </c:catAx>
      <c:valAx>
        <c:axId val="83371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22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PageRank  - AVX 512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Sheet1!$M$7</c:f>
              <c:strCache>
                <c:ptCount val="1"/>
                <c:pt idx="0">
                  <c:v>PageRank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Sheet1!$N$6:$O$6</c:f>
              <c:strCache>
                <c:ptCount val="2"/>
                <c:pt idx="0">
                  <c:v>Sequential</c:v>
                </c:pt>
                <c:pt idx="1">
                  <c:v>Vectorized</c:v>
                </c:pt>
              </c:strCache>
            </c:strRef>
          </c:cat>
          <c:val>
            <c:numRef>
              <c:f>Sheet1!$N$7:$O$7</c:f>
              <c:numCache>
                <c:formatCode>General</c:formatCode>
                <c:ptCount val="2"/>
                <c:pt idx="0">
                  <c:v>1.0</c:v>
                </c:pt>
                <c:pt idx="1">
                  <c:v>2.053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7866928"/>
        <c:axId val="905912448"/>
      </c:barChart>
      <c:catAx>
        <c:axId val="91786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912448"/>
        <c:crosses val="autoZero"/>
        <c:auto val="1"/>
        <c:lblAlgn val="ctr"/>
        <c:lblOffset val="100"/>
        <c:noMultiLvlLbl val="0"/>
      </c:catAx>
      <c:valAx>
        <c:axId val="90591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7866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93F08-CB31-2741-AE78-F8E41B735ACF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C46A9-F8B2-C44E-AE45-E769FFBF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4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graphs become</a:t>
            </a:r>
            <a:r>
              <a:rPr lang="en-US" baseline="0" dirty="0" smtClean="0"/>
              <a:t> larger their respective matrices become sparser which isn’t very efficient to store.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Compressed formats become important.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46A9-F8B2-C44E-AE45-E769FFBF9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9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pregel</a:t>
            </a:r>
            <a:r>
              <a:rPr lang="en-US" baseline="0" dirty="0" smtClean="0"/>
              <a:t>, and </a:t>
            </a:r>
            <a:r>
              <a:rPr lang="en-US" baseline="0" dirty="0" err="1" smtClean="0"/>
              <a:t>gunrock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These models all rely on clusters to spread graph across.  </a:t>
            </a:r>
            <a:r>
              <a:rPr lang="en-US" dirty="0" smtClean="0"/>
              <a:t>Obvious downside to clustered</a:t>
            </a:r>
            <a:r>
              <a:rPr lang="en-US" baseline="0" dirty="0" smtClean="0"/>
              <a:t> approach.  explain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46A9-F8B2-C44E-AE45-E769FFBF9C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04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new way to view graph algorithms is an edge centric way as opposed to the vertex centric approach that the previous models have used.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was based on the work in X-stream (TALK ABOUT DETAILS)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46A9-F8B2-C44E-AE45-E769FFBF9C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0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Challenges: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Sometimes no dense</a:t>
            </a:r>
            <a:r>
              <a:rPr lang="en-US" baseline="0" dirty="0" smtClean="0"/>
              <a:t> kernel or arithmetic instructions to </a:t>
            </a:r>
            <a:r>
              <a:rPr lang="en-US" baseline="0" dirty="0" err="1" smtClean="0"/>
              <a:t>vectorize</a:t>
            </a:r>
            <a:r>
              <a:rPr lang="en-US" baseline="0" dirty="0" smtClean="0"/>
              <a:t> – simply appending and popping to/from queues.  Need to change the whole structure of the code to use vectors.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Dependencies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Not enough iterations in inner loop to use vectorization.  Overhead of added </a:t>
            </a:r>
            <a:r>
              <a:rPr lang="en-US" baseline="0" dirty="0" err="1" smtClean="0"/>
              <a:t>intrinsics</a:t>
            </a:r>
            <a:r>
              <a:rPr lang="en-US" baseline="0" dirty="0" smtClean="0"/>
              <a:t> is worse than sequential.  </a:t>
            </a:r>
            <a:r>
              <a:rPr lang="en-US" baseline="0" dirty="0" err="1" smtClean="0"/>
              <a:t>Superword</a:t>
            </a:r>
            <a:r>
              <a:rPr lang="en-US" baseline="0" dirty="0" smtClean="0"/>
              <a:t> level parallelism used here.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Divergence of number of edges for each vertex.  A large disparity is bad for parallelism.  Better if all nodes have many edges.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2 ways to handle this: either change your problem to only focus on ”dense” graphs, or change input to be denser.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46A9-F8B2-C44E-AE45-E769FFBF9C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 </a:t>
            </a:r>
            <a:r>
              <a:rPr lang="en-US" dirty="0"/>
              <a:t>Applications to Large Graph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546133"/>
            <a:ext cx="7766936" cy="1096899"/>
          </a:xfrm>
        </p:spPr>
        <p:txBody>
          <a:bodyPr/>
          <a:lstStyle/>
          <a:p>
            <a:r>
              <a:rPr lang="en-US" dirty="0" smtClean="0"/>
              <a:t>Alex Powell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17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Results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664235"/>
              </p:ext>
            </p:extLst>
          </p:nvPr>
        </p:nvGraphicFramePr>
        <p:xfrm>
          <a:off x="677334" y="1543050"/>
          <a:ext cx="7933266" cy="4759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743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Challenges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dense kernel to provide vectorization instructions</a:t>
            </a:r>
          </a:p>
          <a:p>
            <a:r>
              <a:rPr lang="en-US" dirty="0" smtClean="0"/>
              <a:t>Loop carried dependencies</a:t>
            </a:r>
          </a:p>
          <a:p>
            <a:r>
              <a:rPr lang="en-US" dirty="0" smtClean="0"/>
              <a:t>Loops with small number of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1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Background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Large graphs subset of big data problem</a:t>
            </a:r>
          </a:p>
          <a:p>
            <a:r>
              <a:rPr lang="en-US" sz="2000" dirty="0"/>
              <a:t>Billions of vertices and </a:t>
            </a:r>
            <a:r>
              <a:rPr lang="en-US" sz="2000" dirty="0" smtClean="0"/>
              <a:t>edges</a:t>
            </a:r>
          </a:p>
          <a:p>
            <a:r>
              <a:rPr lang="en-US" sz="2000" dirty="0" smtClean="0"/>
              <a:t>Hundreds </a:t>
            </a:r>
            <a:r>
              <a:rPr lang="en-US" sz="2000" dirty="0"/>
              <a:t>of </a:t>
            </a:r>
            <a:r>
              <a:rPr lang="en-US" sz="2000" dirty="0" smtClean="0"/>
              <a:t>gigabytes</a:t>
            </a:r>
            <a:endParaRPr lang="en-US" sz="2000" dirty="0"/>
          </a:p>
        </p:txBody>
      </p:sp>
      <p:sp>
        <p:nvSpPr>
          <p:cNvPr id="4" name="Shape 194"/>
          <p:cNvSpPr>
            <a:spLocks noChangeArrowheads="1"/>
          </p:cNvSpPr>
          <p:nvPr/>
        </p:nvSpPr>
        <p:spPr bwMode="auto">
          <a:xfrm>
            <a:off x="4975668" y="3874361"/>
            <a:ext cx="1113647" cy="102556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711" y="2638109"/>
            <a:ext cx="1557677" cy="1236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908" y="4560161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7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Storage Options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Adjacency matrix</a:t>
            </a:r>
          </a:p>
          <a:p>
            <a:r>
              <a:rPr lang="en-US" sz="2000" dirty="0" smtClean="0"/>
              <a:t>Adjacency list</a:t>
            </a:r>
          </a:p>
          <a:p>
            <a:r>
              <a:rPr lang="en-US" sz="2000" dirty="0" smtClean="0"/>
              <a:t>Compressed sparse row (CSR)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102" y="1930400"/>
            <a:ext cx="3771900" cy="200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452" y="4330700"/>
            <a:ext cx="53086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2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Existing Solutions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MapReduce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Pregel (Google)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Gunrock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Normally use clustered solutions for HPC</a:t>
            </a:r>
          </a:p>
          <a:p>
            <a:pPr lvl="1"/>
            <a:r>
              <a:rPr lang="en-US" sz="2400" dirty="0" smtClean="0"/>
              <a:t>Complexity</a:t>
            </a:r>
          </a:p>
          <a:p>
            <a:pPr lvl="1"/>
            <a:r>
              <a:rPr lang="en-US" sz="2400" dirty="0" smtClean="0"/>
              <a:t>Power consumption</a:t>
            </a:r>
          </a:p>
          <a:p>
            <a:pPr lvl="1"/>
            <a:r>
              <a:rPr lang="en-US" sz="2400" dirty="0" smtClean="0"/>
              <a:t>Portability</a:t>
            </a:r>
            <a:endParaRPr lang="en-US" sz="2400" dirty="0"/>
          </a:p>
        </p:txBody>
      </p:sp>
      <p:pic>
        <p:nvPicPr>
          <p:cNvPr id="1026" name="Picture 2" descr="ttp://images.wisegeek.com/room-full-of-computer-serv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73" y="903288"/>
            <a:ext cx="3429027" cy="29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4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Change in Philosophy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Vertex Centric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047" y="2166043"/>
            <a:ext cx="4184034" cy="388077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smtClean="0"/>
              <a:t>Edge Centric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868932" y="2125370"/>
            <a:ext cx="868680" cy="68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V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37612" y="2466723"/>
            <a:ext cx="868680" cy="593193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7612" y="2373291"/>
            <a:ext cx="903157" cy="93432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737612" y="1805506"/>
            <a:ext cx="868680" cy="663177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921647" y="2065821"/>
            <a:ext cx="868680" cy="68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V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079180" y="2679008"/>
            <a:ext cx="971344" cy="584927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18490" y="2524382"/>
            <a:ext cx="1007895" cy="19689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68872" y="1774363"/>
            <a:ext cx="766782" cy="615082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66228" y="3010403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Scatter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14064" y="2763319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Gather</a:t>
            </a:r>
          </a:p>
        </p:txBody>
      </p:sp>
      <p:sp>
        <p:nvSpPr>
          <p:cNvPr id="16" name="Frame 15"/>
          <p:cNvSpPr/>
          <p:nvPr/>
        </p:nvSpPr>
        <p:spPr>
          <a:xfrm>
            <a:off x="895350" y="4391264"/>
            <a:ext cx="3966019" cy="1569661"/>
          </a:xfrm>
          <a:prstGeom prst="frame">
            <a:avLst>
              <a:gd name="adj1" fmla="val 3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5790737" y="4394008"/>
            <a:ext cx="3966019" cy="1569661"/>
          </a:xfrm>
          <a:prstGeom prst="frame">
            <a:avLst>
              <a:gd name="adj1" fmla="val 3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34933" y="4575929"/>
            <a:ext cx="3486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vertex V</a:t>
            </a:r>
          </a:p>
          <a:p>
            <a:r>
              <a:rPr lang="en-US" dirty="0"/>
              <a:t>	</a:t>
            </a:r>
            <a:r>
              <a:rPr lang="en-US" dirty="0" smtClean="0"/>
              <a:t>if V has update</a:t>
            </a:r>
          </a:p>
          <a:p>
            <a:r>
              <a:rPr lang="en-US" dirty="0"/>
              <a:t>	</a:t>
            </a:r>
            <a:r>
              <a:rPr lang="en-US" dirty="0" smtClean="0"/>
              <a:t>	for each edge E from V</a:t>
            </a:r>
          </a:p>
          <a:p>
            <a:r>
              <a:rPr lang="en-US" dirty="0"/>
              <a:t>	</a:t>
            </a:r>
            <a:r>
              <a:rPr lang="en-US" dirty="0" smtClean="0"/>
              <a:t>		scatter/gather(E)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12450" y="4696781"/>
            <a:ext cx="2922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edge E</a:t>
            </a:r>
          </a:p>
          <a:p>
            <a:r>
              <a:rPr lang="en-US" dirty="0"/>
              <a:t>	</a:t>
            </a:r>
            <a:r>
              <a:rPr lang="en-US" dirty="0" smtClean="0"/>
              <a:t>if E.src</a:t>
            </a:r>
            <a:r>
              <a:rPr lang="en-US" dirty="0"/>
              <a:t> </a:t>
            </a:r>
            <a:r>
              <a:rPr lang="en-US" dirty="0" smtClean="0"/>
              <a:t>has update</a:t>
            </a:r>
          </a:p>
          <a:p>
            <a:r>
              <a:rPr lang="en-US" dirty="0"/>
              <a:t>	</a:t>
            </a:r>
            <a:r>
              <a:rPr lang="en-US" dirty="0" smtClean="0"/>
              <a:t>	scatter/gather(E)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65661" y="1301093"/>
            <a:ext cx="868680" cy="68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1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427466" y="1301093"/>
            <a:ext cx="868680" cy="68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2191758" y="1682763"/>
            <a:ext cx="868680" cy="68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3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3637" y="2973620"/>
            <a:ext cx="868680" cy="68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514045" y="3402563"/>
            <a:ext cx="868680" cy="68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3888693" y="2766768"/>
            <a:ext cx="868680" cy="68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Oval 7"/>
          <p:cNvSpPr/>
          <p:nvPr/>
        </p:nvSpPr>
        <p:spPr>
          <a:xfrm>
            <a:off x="4120341" y="3816266"/>
            <a:ext cx="868680" cy="68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4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9477" y="2731590"/>
            <a:ext cx="868680" cy="68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2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4"/>
            <a:endCxn id="6" idx="3"/>
          </p:cNvCxnSpPr>
          <p:nvPr/>
        </p:nvCxnSpPr>
        <p:spPr>
          <a:xfrm>
            <a:off x="1400001" y="1987718"/>
            <a:ext cx="918972" cy="281116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7" idx="7"/>
          </p:cNvCxnSpPr>
          <p:nvPr/>
        </p:nvCxnSpPr>
        <p:spPr>
          <a:xfrm>
            <a:off x="1400001" y="1987718"/>
            <a:ext cx="115101" cy="1086456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5"/>
            <a:endCxn id="5" idx="4"/>
          </p:cNvCxnSpPr>
          <p:nvPr/>
        </p:nvCxnSpPr>
        <p:spPr>
          <a:xfrm flipV="1">
            <a:off x="1515102" y="1987718"/>
            <a:ext cx="3346704" cy="1571973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4" idx="7"/>
          </p:cNvCxnSpPr>
          <p:nvPr/>
        </p:nvCxnSpPr>
        <p:spPr>
          <a:xfrm flipH="1" flipV="1">
            <a:off x="1707126" y="1401647"/>
            <a:ext cx="2720340" cy="242759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7"/>
          </p:cNvCxnSpPr>
          <p:nvPr/>
        </p:nvCxnSpPr>
        <p:spPr>
          <a:xfrm>
            <a:off x="2626098" y="2319664"/>
            <a:ext cx="629412" cy="1183453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11" idx="0"/>
          </p:cNvCxnSpPr>
          <p:nvPr/>
        </p:nvCxnSpPr>
        <p:spPr>
          <a:xfrm>
            <a:off x="2626098" y="2369388"/>
            <a:ext cx="3397719" cy="362202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5"/>
          </p:cNvCxnSpPr>
          <p:nvPr/>
        </p:nvCxnSpPr>
        <p:spPr>
          <a:xfrm flipH="1">
            <a:off x="4630158" y="3074902"/>
            <a:ext cx="921581" cy="27793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10" idx="7"/>
          </p:cNvCxnSpPr>
          <p:nvPr/>
        </p:nvCxnSpPr>
        <p:spPr>
          <a:xfrm flipH="1">
            <a:off x="4861806" y="3074903"/>
            <a:ext cx="727671" cy="84191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9" idx="5"/>
          </p:cNvCxnSpPr>
          <p:nvPr/>
        </p:nvCxnSpPr>
        <p:spPr>
          <a:xfrm flipV="1">
            <a:off x="4247556" y="3352839"/>
            <a:ext cx="382602" cy="563981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  <a:endCxn id="6" idx="6"/>
          </p:cNvCxnSpPr>
          <p:nvPr/>
        </p:nvCxnSpPr>
        <p:spPr>
          <a:xfrm flipH="1" flipV="1">
            <a:off x="3060438" y="2026076"/>
            <a:ext cx="1187118" cy="1890744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  <a:endCxn id="8" idx="7"/>
          </p:cNvCxnSpPr>
          <p:nvPr/>
        </p:nvCxnSpPr>
        <p:spPr>
          <a:xfrm flipH="1" flipV="1">
            <a:off x="3255510" y="3503117"/>
            <a:ext cx="992046" cy="413703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7"/>
          </p:cNvCxnSpPr>
          <p:nvPr/>
        </p:nvCxnSpPr>
        <p:spPr>
          <a:xfrm flipH="1" flipV="1">
            <a:off x="1515102" y="3074174"/>
            <a:ext cx="998943" cy="671702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1"/>
            <a:endCxn id="5" idx="4"/>
          </p:cNvCxnSpPr>
          <p:nvPr/>
        </p:nvCxnSpPr>
        <p:spPr>
          <a:xfrm flipV="1">
            <a:off x="2641260" y="1987718"/>
            <a:ext cx="2220546" cy="1515399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77805" y="4749593"/>
            <a:ext cx="1002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BFS</a:t>
            </a:r>
            <a:endParaRPr lang="en-US" sz="4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803053"/>
              </p:ext>
            </p:extLst>
          </p:nvPr>
        </p:nvGraphicFramePr>
        <p:xfrm>
          <a:off x="8429804" y="209757"/>
          <a:ext cx="243623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18"/>
                <a:gridCol w="1218118"/>
              </a:tblGrid>
              <a:tr h="328681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2593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2593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2593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2593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  <a:tr h="2593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2593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2593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  <a:tr h="2593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2593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8353680" y="1017244"/>
            <a:ext cx="0" cy="3150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353680" y="2776417"/>
            <a:ext cx="7517" cy="33474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61197" y="1822492"/>
            <a:ext cx="0" cy="37849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353680" y="3632817"/>
            <a:ext cx="0" cy="9015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flipH="1">
            <a:off x="7716683" y="1353002"/>
            <a:ext cx="1266030" cy="1414845"/>
          </a:xfrm>
          <a:prstGeom prst="arc">
            <a:avLst>
              <a:gd name="adj1" fmla="val 16200000"/>
              <a:gd name="adj2" fmla="val 5480512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flipH="1">
            <a:off x="7598695" y="3111159"/>
            <a:ext cx="1593058" cy="1836464"/>
          </a:xfrm>
          <a:prstGeom prst="arc">
            <a:avLst>
              <a:gd name="adj1" fmla="val 16200000"/>
              <a:gd name="adj2" fmla="val 5577805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7722481" y="1734672"/>
            <a:ext cx="1685516" cy="3259530"/>
          </a:xfrm>
          <a:prstGeom prst="arc">
            <a:avLst>
              <a:gd name="adj1" fmla="val 5805771"/>
              <a:gd name="adj2" fmla="val 15865093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flipH="1">
            <a:off x="7716682" y="2200982"/>
            <a:ext cx="1319800" cy="3587567"/>
          </a:xfrm>
          <a:prstGeom prst="arc">
            <a:avLst>
              <a:gd name="adj1" fmla="val 16200000"/>
              <a:gd name="adj2" fmla="val 5570313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361197" y="5788549"/>
            <a:ext cx="0" cy="68362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>
            <a:off x="8092836" y="5512214"/>
            <a:ext cx="586729" cy="929842"/>
          </a:xfrm>
          <a:prstGeom prst="arc">
            <a:avLst>
              <a:gd name="adj1" fmla="val 5221731"/>
              <a:gd name="adj2" fmla="val 17023842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>
            <a:off x="7998573" y="3584272"/>
            <a:ext cx="862463" cy="1987352"/>
          </a:xfrm>
          <a:prstGeom prst="arc">
            <a:avLst>
              <a:gd name="adj1" fmla="val 5734171"/>
              <a:gd name="adj2" fmla="val 16068176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65661" y="1301093"/>
            <a:ext cx="868680" cy="68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1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427466" y="1301093"/>
            <a:ext cx="868680" cy="68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" name="Oval 3"/>
          <p:cNvSpPr/>
          <p:nvPr/>
        </p:nvSpPr>
        <p:spPr>
          <a:xfrm>
            <a:off x="2191758" y="1682763"/>
            <a:ext cx="868680" cy="68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3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3637" y="2973620"/>
            <a:ext cx="868680" cy="68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514045" y="3402563"/>
            <a:ext cx="868680" cy="68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3888693" y="2766768"/>
            <a:ext cx="868680" cy="68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Oval 7"/>
          <p:cNvSpPr/>
          <p:nvPr/>
        </p:nvSpPr>
        <p:spPr>
          <a:xfrm>
            <a:off x="4120341" y="3816266"/>
            <a:ext cx="868680" cy="68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4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9477" y="2731590"/>
            <a:ext cx="868680" cy="68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2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4"/>
            <a:endCxn id="6" idx="3"/>
          </p:cNvCxnSpPr>
          <p:nvPr/>
        </p:nvCxnSpPr>
        <p:spPr>
          <a:xfrm>
            <a:off x="1400001" y="1987718"/>
            <a:ext cx="918972" cy="281116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7" idx="7"/>
          </p:cNvCxnSpPr>
          <p:nvPr/>
        </p:nvCxnSpPr>
        <p:spPr>
          <a:xfrm>
            <a:off x="1400001" y="1987718"/>
            <a:ext cx="115101" cy="1086456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5"/>
            <a:endCxn id="5" idx="4"/>
          </p:cNvCxnSpPr>
          <p:nvPr/>
        </p:nvCxnSpPr>
        <p:spPr>
          <a:xfrm flipV="1">
            <a:off x="1515102" y="1987718"/>
            <a:ext cx="3346704" cy="1571973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4" idx="7"/>
          </p:cNvCxnSpPr>
          <p:nvPr/>
        </p:nvCxnSpPr>
        <p:spPr>
          <a:xfrm flipH="1" flipV="1">
            <a:off x="1707126" y="1401647"/>
            <a:ext cx="2720340" cy="242759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7"/>
          </p:cNvCxnSpPr>
          <p:nvPr/>
        </p:nvCxnSpPr>
        <p:spPr>
          <a:xfrm>
            <a:off x="2626098" y="2319664"/>
            <a:ext cx="629412" cy="1183453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11" idx="0"/>
          </p:cNvCxnSpPr>
          <p:nvPr/>
        </p:nvCxnSpPr>
        <p:spPr>
          <a:xfrm>
            <a:off x="2626098" y="2369388"/>
            <a:ext cx="3397719" cy="362202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5"/>
          </p:cNvCxnSpPr>
          <p:nvPr/>
        </p:nvCxnSpPr>
        <p:spPr>
          <a:xfrm flipH="1">
            <a:off x="4630158" y="3074902"/>
            <a:ext cx="921581" cy="27793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10" idx="7"/>
          </p:cNvCxnSpPr>
          <p:nvPr/>
        </p:nvCxnSpPr>
        <p:spPr>
          <a:xfrm flipH="1">
            <a:off x="4861806" y="3074903"/>
            <a:ext cx="727671" cy="84191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9" idx="5"/>
          </p:cNvCxnSpPr>
          <p:nvPr/>
        </p:nvCxnSpPr>
        <p:spPr>
          <a:xfrm flipV="1">
            <a:off x="4247556" y="3352839"/>
            <a:ext cx="382602" cy="563981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  <a:endCxn id="6" idx="6"/>
          </p:cNvCxnSpPr>
          <p:nvPr/>
        </p:nvCxnSpPr>
        <p:spPr>
          <a:xfrm flipH="1" flipV="1">
            <a:off x="3060438" y="2026076"/>
            <a:ext cx="1187118" cy="1890744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  <a:endCxn id="8" idx="7"/>
          </p:cNvCxnSpPr>
          <p:nvPr/>
        </p:nvCxnSpPr>
        <p:spPr>
          <a:xfrm flipH="1" flipV="1">
            <a:off x="3255510" y="3503117"/>
            <a:ext cx="992046" cy="413703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7"/>
          </p:cNvCxnSpPr>
          <p:nvPr/>
        </p:nvCxnSpPr>
        <p:spPr>
          <a:xfrm flipH="1" flipV="1">
            <a:off x="1515102" y="3074174"/>
            <a:ext cx="998943" cy="671702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1"/>
            <a:endCxn id="5" idx="4"/>
          </p:cNvCxnSpPr>
          <p:nvPr/>
        </p:nvCxnSpPr>
        <p:spPr>
          <a:xfrm flipV="1">
            <a:off x="2641260" y="1987718"/>
            <a:ext cx="2220546" cy="1515399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77805" y="4749593"/>
            <a:ext cx="1002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BFS</a:t>
            </a:r>
            <a:endParaRPr lang="en-US" sz="4400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463870"/>
              </p:ext>
            </p:extLst>
          </p:nvPr>
        </p:nvGraphicFramePr>
        <p:xfrm>
          <a:off x="8427869" y="198484"/>
          <a:ext cx="2436236" cy="6333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18"/>
                <a:gridCol w="1218118"/>
              </a:tblGrid>
              <a:tr h="328681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2593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2593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2593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4816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  <a:tr h="2593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2593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2593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  <a:tr h="2593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2593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8036298" y="687630"/>
            <a:ext cx="0" cy="57441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Application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GraphBIG benchmark</a:t>
            </a:r>
          </a:p>
          <a:p>
            <a:pPr lvl="1"/>
            <a:r>
              <a:rPr lang="en-US" sz="2400" dirty="0" smtClean="0"/>
              <a:t>PageRank</a:t>
            </a:r>
          </a:p>
          <a:p>
            <a:pPr lvl="1"/>
            <a:r>
              <a:rPr lang="en-US" sz="2400" dirty="0" smtClean="0"/>
              <a:t>Betweenness Centrality</a:t>
            </a:r>
          </a:p>
          <a:p>
            <a:pPr lvl="1"/>
            <a:r>
              <a:rPr lang="en-US" sz="2400" dirty="0" smtClean="0"/>
              <a:t>Gibbs Inference</a:t>
            </a:r>
          </a:p>
          <a:p>
            <a:pPr lvl="1"/>
            <a:r>
              <a:rPr lang="en-US" sz="2400" dirty="0" smtClean="0"/>
              <a:t>Triangle Count</a:t>
            </a:r>
            <a:endParaRPr lang="en-US" sz="2400" dirty="0"/>
          </a:p>
          <a:p>
            <a:r>
              <a:rPr lang="en-US" sz="2400" dirty="0" smtClean="0"/>
              <a:t>Manual Vectorization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0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Results</a:t>
            </a:r>
            <a:endParaRPr lang="en-US" sz="44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296522"/>
              </p:ext>
            </p:extLst>
          </p:nvPr>
        </p:nvGraphicFramePr>
        <p:xfrm>
          <a:off x="1162050" y="1657350"/>
          <a:ext cx="7543800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2081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2255</TotalTime>
  <Words>383</Words>
  <Application>Microsoft Macintosh PowerPoint</Application>
  <PresentationFormat>Widescreen</PresentationFormat>
  <Paragraphs>151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Trebuchet MS</vt:lpstr>
      <vt:lpstr>Wingdings 3</vt:lpstr>
      <vt:lpstr>Arial</vt:lpstr>
      <vt:lpstr>Facet</vt:lpstr>
      <vt:lpstr>Vector Applications to Large Graph Processing</vt:lpstr>
      <vt:lpstr>Background</vt:lpstr>
      <vt:lpstr>Storage Options</vt:lpstr>
      <vt:lpstr>Existing Solutions</vt:lpstr>
      <vt:lpstr>Change in Philosophy</vt:lpstr>
      <vt:lpstr>PowerPoint Presentation</vt:lpstr>
      <vt:lpstr>PowerPoint Presentation</vt:lpstr>
      <vt:lpstr>Application</vt:lpstr>
      <vt:lpstr>Results</vt:lpstr>
      <vt:lpstr>Results</vt:lpstr>
      <vt:lpstr>Challenges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Powell</dc:creator>
  <cp:lastModifiedBy>Alexander Powell</cp:lastModifiedBy>
  <cp:revision>25</cp:revision>
  <dcterms:created xsi:type="dcterms:W3CDTF">2016-11-29T01:22:50Z</dcterms:created>
  <dcterms:modified xsi:type="dcterms:W3CDTF">2016-11-30T14:58:15Z</dcterms:modified>
</cp:coreProperties>
</file>