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7" r:id="rId14"/>
    <p:sldId id="278" r:id="rId15"/>
    <p:sldId id="279" r:id="rId16"/>
    <p:sldId id="280" r:id="rId17"/>
    <p:sldId id="281" r:id="rId18"/>
    <p:sldId id="282" r:id="rId19"/>
    <p:sldId id="283" r:id="rId20"/>
    <p:sldId id="284" r:id="rId21"/>
    <p:sldId id="285" r:id="rId22"/>
    <p:sldId id="264"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rola, Sara" initials="GS" lastIdx="10" clrIdx="0">
    <p:extLst>
      <p:ext uri="{19B8F6BF-5375-455C-9EA6-DF929625EA0E}">
        <p15:presenceInfo xmlns:p15="http://schemas.microsoft.com/office/powerpoint/2012/main" userId="S::sg2410@ic.ac.uk::827cd11d-ee61-4a99-b5dd-216a1459e5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1"/>
    <p:restoredTop sz="94645"/>
  </p:normalViewPr>
  <p:slideViewPr>
    <p:cSldViewPr snapToGrid="0" snapToObjects="1">
      <p:cViewPr varScale="1">
        <p:scale>
          <a:sx n="167" d="100"/>
          <a:sy n="167" d="100"/>
        </p:scale>
        <p:origin x="184" y="76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5T12:14:17.770" idx="9">
    <p:pos x="2486" y="1770"/>
    <p:text>I do not understand what "World" stands for here</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5T11:46:53.225" idx="4">
    <p:pos x="10" y="10"/>
    <p:text>There has been approaches differentiating markets also in optimisation models to mimic heterogeneous consumers (for example in TIMES and MESSAGE) but they are normally bound to homogenoeus metrics (cost minimisation for example) or homogeneous decision metrics.
Normally optimisation models are more affected by end-of-year relevan switches to expensive technologies, as they appear  cheaper due to cash flow discounting</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5T11:51:24.584" idx="5">
    <p:pos x="10" y="10"/>
    <p:text>Worth saying that agents' parametrisation is not trivial and the use of survey is an important tool but often not accessible from a unique source for different regions. Especially this could be a problem on a global level. Often surveys have a local and specific value, which is difficult to generalise to a alarger scale.
However, the most relevant attributes sch as GDP, population, urbanisation are available on a detailed granulairty. It is essential that, even if a link with education level and values is not feasible in a study, agents' pramterisation are a reflection of the actual data used.</p:text>
    <p:extLst>
      <p:ext uri="{C676402C-5697-4E1C-873F-D02D1690AC5C}">
        <p15:threadingInfo xmlns:p15="http://schemas.microsoft.com/office/powerpoint/2012/main" timeZoneBias="0"/>
      </p:ext>
    </p:extLst>
  </p:cm>
  <p:cm authorId="1" dt="2021-01-25T12:06:49.750" idx="8">
    <p:pos x="1855" y="1356"/>
    <p:text>Need to also mention "Type" (new/retrofit) explaining the mening</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25T11:59:01.957" idx="6">
    <p:pos x="10" y="10"/>
    <p:text>You might like to add Julia's paper (Julia Sachs) on ABM on Applied Energy.
In that paper the Sinus-Meta-Milieus approach was used to characterise agents. The approach was very valuable but characterised by arbitrarity in the transformation of consumers' description into mathematical equations. The paper itself presented a validation test. 
In general, in the agents' parametrisation it is important to reduce arbitrarity and validate hypotheses in test scenarios.</p:text>
    <p:extLst>
      <p:ext uri="{C676402C-5697-4E1C-873F-D02D1690AC5C}">
        <p15:threadingInfo xmlns:p15="http://schemas.microsoft.com/office/powerpoint/2012/main" timeZoneBias="0"/>
      </p:ext>
    </p:extLst>
  </p:cm>
  <p:cm authorId="1" dt="2021-01-25T12:06:22.050" idx="7">
    <p:pos x="146" y="146"/>
    <p:text>You need to add</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25T12:16:49.967" idx="10">
    <p:pos x="2840" y="1938"/>
    <p:text>I am not sure here whether the audience is familiar with SSPs and what IIASA is</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59DD6-B993-4E46-890C-38F319E5CC5C}"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GB"/>
        </a:p>
      </dgm:t>
    </dgm:pt>
    <dgm:pt modelId="{1E01770C-CDB8-4369-A7C7-5E94C6573E9B}">
      <dgm:prSet phldrT="[Text]"/>
      <dgm:spPr/>
      <dgm:t>
        <a:bodyPr/>
        <a:lstStyle/>
        <a:p>
          <a:r>
            <a:rPr lang="en-GB" dirty="0"/>
            <a:t>Technologies</a:t>
          </a:r>
        </a:p>
      </dgm:t>
    </dgm:pt>
    <dgm:pt modelId="{9C156764-E742-460F-9538-E4A95AE44B1D}" type="parTrans" cxnId="{9588E5B3-A27B-4A04-86FC-A77D88E598A9}">
      <dgm:prSet/>
      <dgm:spPr/>
      <dgm:t>
        <a:bodyPr/>
        <a:lstStyle/>
        <a:p>
          <a:endParaRPr lang="en-GB"/>
        </a:p>
      </dgm:t>
    </dgm:pt>
    <dgm:pt modelId="{BE0282C2-8D2A-44EB-BEC2-25D4DD4DE5EC}" type="sibTrans" cxnId="{9588E5B3-A27B-4A04-86FC-A77D88E598A9}">
      <dgm:prSet/>
      <dgm:spPr/>
      <dgm:t>
        <a:bodyPr/>
        <a:lstStyle/>
        <a:p>
          <a:endParaRPr lang="en-GB"/>
        </a:p>
      </dgm:t>
    </dgm:pt>
    <dgm:pt modelId="{D5541476-08FA-47B9-8085-BA76CDD80775}">
      <dgm:prSet phldrT="[Text]"/>
      <dgm:spPr/>
      <dgm:t>
        <a:bodyPr/>
        <a:lstStyle/>
        <a:p>
          <a:r>
            <a:rPr lang="en-GB" dirty="0"/>
            <a:t>Environment</a:t>
          </a:r>
        </a:p>
      </dgm:t>
    </dgm:pt>
    <dgm:pt modelId="{C04652AA-086A-4028-8656-B96C1B90725A}" type="parTrans" cxnId="{30D58010-9054-487C-BE9E-2D9F7724ED76}">
      <dgm:prSet/>
      <dgm:spPr/>
      <dgm:t>
        <a:bodyPr/>
        <a:lstStyle/>
        <a:p>
          <a:endParaRPr lang="en-GB"/>
        </a:p>
      </dgm:t>
    </dgm:pt>
    <dgm:pt modelId="{C75E6D90-00C7-4AE2-BD63-FC419C247614}" type="sibTrans" cxnId="{30D58010-9054-487C-BE9E-2D9F7724ED76}">
      <dgm:prSet/>
      <dgm:spPr/>
      <dgm:t>
        <a:bodyPr/>
        <a:lstStyle/>
        <a:p>
          <a:endParaRPr lang="en-GB"/>
        </a:p>
      </dgm:t>
    </dgm:pt>
    <dgm:pt modelId="{A70974FD-E208-418A-92DD-C5AA964C4BF4}">
      <dgm:prSet phldrT="[Text]"/>
      <dgm:spPr/>
      <dgm:t>
        <a:bodyPr/>
        <a:lstStyle/>
        <a:p>
          <a:r>
            <a:rPr lang="en-GB" dirty="0"/>
            <a:t>Policy</a:t>
          </a:r>
        </a:p>
      </dgm:t>
    </dgm:pt>
    <dgm:pt modelId="{A04D4794-D5F0-40E4-9D84-6113354C0976}" type="parTrans" cxnId="{2FE9AA1E-C607-406F-817B-A40EF32D0548}">
      <dgm:prSet/>
      <dgm:spPr/>
      <dgm:t>
        <a:bodyPr/>
        <a:lstStyle/>
        <a:p>
          <a:endParaRPr lang="en-GB"/>
        </a:p>
      </dgm:t>
    </dgm:pt>
    <dgm:pt modelId="{EC83ACF6-47E8-4AB9-A319-7B63A1975EFC}" type="sibTrans" cxnId="{2FE9AA1E-C607-406F-817B-A40EF32D0548}">
      <dgm:prSet/>
      <dgm:spPr/>
      <dgm:t>
        <a:bodyPr/>
        <a:lstStyle/>
        <a:p>
          <a:endParaRPr lang="en-GB"/>
        </a:p>
      </dgm:t>
    </dgm:pt>
    <dgm:pt modelId="{1939AA83-95CE-43F9-AEE3-1B0CD56B6117}">
      <dgm:prSet phldrT="[Text]"/>
      <dgm:spPr/>
      <dgm:t>
        <a:bodyPr/>
        <a:lstStyle/>
        <a:p>
          <a:r>
            <a:rPr lang="en-GB" dirty="0"/>
            <a:t>Society</a:t>
          </a:r>
        </a:p>
      </dgm:t>
    </dgm:pt>
    <dgm:pt modelId="{041B08CB-02E4-4894-9745-C7938268ACA7}" type="parTrans" cxnId="{90CA3745-506B-4835-A714-F4C52F1FBABF}">
      <dgm:prSet/>
      <dgm:spPr/>
      <dgm:t>
        <a:bodyPr/>
        <a:lstStyle/>
        <a:p>
          <a:endParaRPr lang="en-GB"/>
        </a:p>
      </dgm:t>
    </dgm:pt>
    <dgm:pt modelId="{9544BF65-541B-463C-8E55-47B1A0A4C01F}" type="sibTrans" cxnId="{90CA3745-506B-4835-A714-F4C52F1FBABF}">
      <dgm:prSet/>
      <dgm:spPr/>
      <dgm:t>
        <a:bodyPr/>
        <a:lstStyle/>
        <a:p>
          <a:endParaRPr lang="en-GB"/>
        </a:p>
      </dgm:t>
    </dgm:pt>
    <dgm:pt modelId="{722AB5EF-3B35-43CD-B982-E0056ABFE59F}" type="pres">
      <dgm:prSet presAssocID="{FEA59DD6-B993-4E46-890C-38F319E5CC5C}" presName="cycle" presStyleCnt="0">
        <dgm:presLayoutVars>
          <dgm:dir/>
          <dgm:resizeHandles val="exact"/>
        </dgm:presLayoutVars>
      </dgm:prSet>
      <dgm:spPr/>
    </dgm:pt>
    <dgm:pt modelId="{815C273B-AD96-49DC-B8D2-3161413A409B}" type="pres">
      <dgm:prSet presAssocID="{1E01770C-CDB8-4369-A7C7-5E94C6573E9B}" presName="node" presStyleLbl="node1" presStyleIdx="0" presStyleCnt="4">
        <dgm:presLayoutVars>
          <dgm:bulletEnabled val="1"/>
        </dgm:presLayoutVars>
      </dgm:prSet>
      <dgm:spPr/>
    </dgm:pt>
    <dgm:pt modelId="{1B62E6BE-4C68-4A70-84D8-ACD8CE6EC7D9}" type="pres">
      <dgm:prSet presAssocID="{BE0282C2-8D2A-44EB-BEC2-25D4DD4DE5EC}" presName="sibTrans" presStyleLbl="sibTrans2D1" presStyleIdx="0" presStyleCnt="4"/>
      <dgm:spPr/>
    </dgm:pt>
    <dgm:pt modelId="{93FAD099-8DFE-4B6D-8AE0-70BFE4C1A7A7}" type="pres">
      <dgm:prSet presAssocID="{BE0282C2-8D2A-44EB-BEC2-25D4DD4DE5EC}" presName="connectorText" presStyleLbl="sibTrans2D1" presStyleIdx="0" presStyleCnt="4"/>
      <dgm:spPr/>
    </dgm:pt>
    <dgm:pt modelId="{A15EEC30-A46A-4395-84DB-2BF7B2E593E1}" type="pres">
      <dgm:prSet presAssocID="{D5541476-08FA-47B9-8085-BA76CDD80775}" presName="node" presStyleLbl="node1" presStyleIdx="1" presStyleCnt="4">
        <dgm:presLayoutVars>
          <dgm:bulletEnabled val="1"/>
        </dgm:presLayoutVars>
      </dgm:prSet>
      <dgm:spPr/>
    </dgm:pt>
    <dgm:pt modelId="{EB71D745-5EF6-4796-A70E-98F12A431D2C}" type="pres">
      <dgm:prSet presAssocID="{C75E6D90-00C7-4AE2-BD63-FC419C247614}" presName="sibTrans" presStyleLbl="sibTrans2D1" presStyleIdx="1" presStyleCnt="4"/>
      <dgm:spPr/>
    </dgm:pt>
    <dgm:pt modelId="{E86C2ECE-509D-4F38-94D5-CB373EB9BD01}" type="pres">
      <dgm:prSet presAssocID="{C75E6D90-00C7-4AE2-BD63-FC419C247614}" presName="connectorText" presStyleLbl="sibTrans2D1" presStyleIdx="1" presStyleCnt="4"/>
      <dgm:spPr/>
    </dgm:pt>
    <dgm:pt modelId="{87E70DBA-987C-42D3-8B91-ED5D6C52DB78}" type="pres">
      <dgm:prSet presAssocID="{A70974FD-E208-418A-92DD-C5AA964C4BF4}" presName="node" presStyleLbl="node1" presStyleIdx="2" presStyleCnt="4">
        <dgm:presLayoutVars>
          <dgm:bulletEnabled val="1"/>
        </dgm:presLayoutVars>
      </dgm:prSet>
      <dgm:spPr/>
    </dgm:pt>
    <dgm:pt modelId="{5BEAA9F1-4FC1-487C-B30B-F06BFF654B61}" type="pres">
      <dgm:prSet presAssocID="{EC83ACF6-47E8-4AB9-A319-7B63A1975EFC}" presName="sibTrans" presStyleLbl="sibTrans2D1" presStyleIdx="2" presStyleCnt="4"/>
      <dgm:spPr/>
    </dgm:pt>
    <dgm:pt modelId="{A7FAAADF-FC02-4F11-BE7A-B3F187CAFC60}" type="pres">
      <dgm:prSet presAssocID="{EC83ACF6-47E8-4AB9-A319-7B63A1975EFC}" presName="connectorText" presStyleLbl="sibTrans2D1" presStyleIdx="2" presStyleCnt="4"/>
      <dgm:spPr/>
    </dgm:pt>
    <dgm:pt modelId="{82AEAACE-5511-46DA-B12F-0B94FE714727}" type="pres">
      <dgm:prSet presAssocID="{1939AA83-95CE-43F9-AEE3-1B0CD56B6117}" presName="node" presStyleLbl="node1" presStyleIdx="3" presStyleCnt="4">
        <dgm:presLayoutVars>
          <dgm:bulletEnabled val="1"/>
        </dgm:presLayoutVars>
      </dgm:prSet>
      <dgm:spPr/>
    </dgm:pt>
    <dgm:pt modelId="{CE3D3FA5-8B32-4EBC-A775-8849BD9205AD}" type="pres">
      <dgm:prSet presAssocID="{9544BF65-541B-463C-8E55-47B1A0A4C01F}" presName="sibTrans" presStyleLbl="sibTrans2D1" presStyleIdx="3" presStyleCnt="4"/>
      <dgm:spPr/>
    </dgm:pt>
    <dgm:pt modelId="{59986154-9947-4316-868C-DF35CEF10613}" type="pres">
      <dgm:prSet presAssocID="{9544BF65-541B-463C-8E55-47B1A0A4C01F}" presName="connectorText" presStyleLbl="sibTrans2D1" presStyleIdx="3" presStyleCnt="4"/>
      <dgm:spPr/>
    </dgm:pt>
  </dgm:ptLst>
  <dgm:cxnLst>
    <dgm:cxn modelId="{30D58010-9054-487C-BE9E-2D9F7724ED76}" srcId="{FEA59DD6-B993-4E46-890C-38F319E5CC5C}" destId="{D5541476-08FA-47B9-8085-BA76CDD80775}" srcOrd="1" destOrd="0" parTransId="{C04652AA-086A-4028-8656-B96C1B90725A}" sibTransId="{C75E6D90-00C7-4AE2-BD63-FC419C247614}"/>
    <dgm:cxn modelId="{2FE9AA1E-C607-406F-817B-A40EF32D0548}" srcId="{FEA59DD6-B993-4E46-890C-38F319E5CC5C}" destId="{A70974FD-E208-418A-92DD-C5AA964C4BF4}" srcOrd="2" destOrd="0" parTransId="{A04D4794-D5F0-40E4-9D84-6113354C0976}" sibTransId="{EC83ACF6-47E8-4AB9-A319-7B63A1975EFC}"/>
    <dgm:cxn modelId="{0D4B473F-D003-4841-897B-0868C26065C3}" type="presOf" srcId="{C75E6D90-00C7-4AE2-BD63-FC419C247614}" destId="{E86C2ECE-509D-4F38-94D5-CB373EB9BD01}" srcOrd="1" destOrd="0" presId="urn:microsoft.com/office/officeart/2005/8/layout/cycle2"/>
    <dgm:cxn modelId="{90CA3745-506B-4835-A714-F4C52F1FBABF}" srcId="{FEA59DD6-B993-4E46-890C-38F319E5CC5C}" destId="{1939AA83-95CE-43F9-AEE3-1B0CD56B6117}" srcOrd="3" destOrd="0" parTransId="{041B08CB-02E4-4894-9745-C7938268ACA7}" sibTransId="{9544BF65-541B-463C-8E55-47B1A0A4C01F}"/>
    <dgm:cxn modelId="{D427174C-9BD7-49CA-8C66-D43B7343BD24}" type="presOf" srcId="{BE0282C2-8D2A-44EB-BEC2-25D4DD4DE5EC}" destId="{93FAD099-8DFE-4B6D-8AE0-70BFE4C1A7A7}" srcOrd="1" destOrd="0" presId="urn:microsoft.com/office/officeart/2005/8/layout/cycle2"/>
    <dgm:cxn modelId="{A1386E50-82F6-48D1-AC7E-A8C9A44F8F80}" type="presOf" srcId="{A70974FD-E208-418A-92DD-C5AA964C4BF4}" destId="{87E70DBA-987C-42D3-8B91-ED5D6C52DB78}" srcOrd="0" destOrd="0" presId="urn:microsoft.com/office/officeart/2005/8/layout/cycle2"/>
    <dgm:cxn modelId="{FEDE6167-BD70-49AC-BF51-673F7FDD6F67}" type="presOf" srcId="{D5541476-08FA-47B9-8085-BA76CDD80775}" destId="{A15EEC30-A46A-4395-84DB-2BF7B2E593E1}" srcOrd="0" destOrd="0" presId="urn:microsoft.com/office/officeart/2005/8/layout/cycle2"/>
    <dgm:cxn modelId="{6433B581-E100-4910-95B0-43DBC42887B1}" type="presOf" srcId="{BE0282C2-8D2A-44EB-BEC2-25D4DD4DE5EC}" destId="{1B62E6BE-4C68-4A70-84D8-ACD8CE6EC7D9}" srcOrd="0" destOrd="0" presId="urn:microsoft.com/office/officeart/2005/8/layout/cycle2"/>
    <dgm:cxn modelId="{52C61182-A25E-44FB-8CFA-31339EF83740}" type="presOf" srcId="{1E01770C-CDB8-4369-A7C7-5E94C6573E9B}" destId="{815C273B-AD96-49DC-B8D2-3161413A409B}" srcOrd="0" destOrd="0" presId="urn:microsoft.com/office/officeart/2005/8/layout/cycle2"/>
    <dgm:cxn modelId="{F75574A7-6C2F-4C34-A04C-8F831F64D15E}" type="presOf" srcId="{EC83ACF6-47E8-4AB9-A319-7B63A1975EFC}" destId="{A7FAAADF-FC02-4F11-BE7A-B3F187CAFC60}" srcOrd="1" destOrd="0" presId="urn:microsoft.com/office/officeart/2005/8/layout/cycle2"/>
    <dgm:cxn modelId="{D19C0CAA-5CDE-4CA6-B204-F2F1E70A04AC}" type="presOf" srcId="{9544BF65-541B-463C-8E55-47B1A0A4C01F}" destId="{CE3D3FA5-8B32-4EBC-A775-8849BD9205AD}" srcOrd="0" destOrd="0" presId="urn:microsoft.com/office/officeart/2005/8/layout/cycle2"/>
    <dgm:cxn modelId="{928A3EB1-F73C-4354-82C2-7F5330EA5311}" type="presOf" srcId="{FEA59DD6-B993-4E46-890C-38F319E5CC5C}" destId="{722AB5EF-3B35-43CD-B982-E0056ABFE59F}" srcOrd="0" destOrd="0" presId="urn:microsoft.com/office/officeart/2005/8/layout/cycle2"/>
    <dgm:cxn modelId="{9588E5B3-A27B-4A04-86FC-A77D88E598A9}" srcId="{FEA59DD6-B993-4E46-890C-38F319E5CC5C}" destId="{1E01770C-CDB8-4369-A7C7-5E94C6573E9B}" srcOrd="0" destOrd="0" parTransId="{9C156764-E742-460F-9538-E4A95AE44B1D}" sibTransId="{BE0282C2-8D2A-44EB-BEC2-25D4DD4DE5EC}"/>
    <dgm:cxn modelId="{84BF1DB9-ECE3-4AB9-806C-A72F2418BBB0}" type="presOf" srcId="{9544BF65-541B-463C-8E55-47B1A0A4C01F}" destId="{59986154-9947-4316-868C-DF35CEF10613}" srcOrd="1" destOrd="0" presId="urn:microsoft.com/office/officeart/2005/8/layout/cycle2"/>
    <dgm:cxn modelId="{7979AEBC-748F-4BD1-92A5-EAB035A45E7B}" type="presOf" srcId="{C75E6D90-00C7-4AE2-BD63-FC419C247614}" destId="{EB71D745-5EF6-4796-A70E-98F12A431D2C}" srcOrd="0" destOrd="0" presId="urn:microsoft.com/office/officeart/2005/8/layout/cycle2"/>
    <dgm:cxn modelId="{204D11D8-87A3-4C27-9FA4-95488807E1A3}" type="presOf" srcId="{EC83ACF6-47E8-4AB9-A319-7B63A1975EFC}" destId="{5BEAA9F1-4FC1-487C-B30B-F06BFF654B61}" srcOrd="0" destOrd="0" presId="urn:microsoft.com/office/officeart/2005/8/layout/cycle2"/>
    <dgm:cxn modelId="{3D73EDF5-4A4B-4295-92EF-7BF0577C5284}" type="presOf" srcId="{1939AA83-95CE-43F9-AEE3-1B0CD56B6117}" destId="{82AEAACE-5511-46DA-B12F-0B94FE714727}" srcOrd="0" destOrd="0" presId="urn:microsoft.com/office/officeart/2005/8/layout/cycle2"/>
    <dgm:cxn modelId="{4F31BF9E-B8B7-4DEB-889B-4F42FD91D8C8}" type="presParOf" srcId="{722AB5EF-3B35-43CD-B982-E0056ABFE59F}" destId="{815C273B-AD96-49DC-B8D2-3161413A409B}" srcOrd="0" destOrd="0" presId="urn:microsoft.com/office/officeart/2005/8/layout/cycle2"/>
    <dgm:cxn modelId="{DACAC146-C45C-45B7-838C-1349AA2CB296}" type="presParOf" srcId="{722AB5EF-3B35-43CD-B982-E0056ABFE59F}" destId="{1B62E6BE-4C68-4A70-84D8-ACD8CE6EC7D9}" srcOrd="1" destOrd="0" presId="urn:microsoft.com/office/officeart/2005/8/layout/cycle2"/>
    <dgm:cxn modelId="{6552E7C3-FE85-4FA5-BC17-6E4BE3807CDC}" type="presParOf" srcId="{1B62E6BE-4C68-4A70-84D8-ACD8CE6EC7D9}" destId="{93FAD099-8DFE-4B6D-8AE0-70BFE4C1A7A7}" srcOrd="0" destOrd="0" presId="urn:microsoft.com/office/officeart/2005/8/layout/cycle2"/>
    <dgm:cxn modelId="{0E7C7EDC-CFF2-4E01-B83D-95DC04FA53B2}" type="presParOf" srcId="{722AB5EF-3B35-43CD-B982-E0056ABFE59F}" destId="{A15EEC30-A46A-4395-84DB-2BF7B2E593E1}" srcOrd="2" destOrd="0" presId="urn:microsoft.com/office/officeart/2005/8/layout/cycle2"/>
    <dgm:cxn modelId="{0DFE618F-4E1E-4CF5-9634-C61E22D07DC8}" type="presParOf" srcId="{722AB5EF-3B35-43CD-B982-E0056ABFE59F}" destId="{EB71D745-5EF6-4796-A70E-98F12A431D2C}" srcOrd="3" destOrd="0" presId="urn:microsoft.com/office/officeart/2005/8/layout/cycle2"/>
    <dgm:cxn modelId="{723F130C-D33C-40AE-995D-4D8246C1E5D8}" type="presParOf" srcId="{EB71D745-5EF6-4796-A70E-98F12A431D2C}" destId="{E86C2ECE-509D-4F38-94D5-CB373EB9BD01}" srcOrd="0" destOrd="0" presId="urn:microsoft.com/office/officeart/2005/8/layout/cycle2"/>
    <dgm:cxn modelId="{43CE4B28-C440-465E-83C3-9D31D753B724}" type="presParOf" srcId="{722AB5EF-3B35-43CD-B982-E0056ABFE59F}" destId="{87E70DBA-987C-42D3-8B91-ED5D6C52DB78}" srcOrd="4" destOrd="0" presId="urn:microsoft.com/office/officeart/2005/8/layout/cycle2"/>
    <dgm:cxn modelId="{C47C9146-F795-4A48-8AAB-9EAE04635BF7}" type="presParOf" srcId="{722AB5EF-3B35-43CD-B982-E0056ABFE59F}" destId="{5BEAA9F1-4FC1-487C-B30B-F06BFF654B61}" srcOrd="5" destOrd="0" presId="urn:microsoft.com/office/officeart/2005/8/layout/cycle2"/>
    <dgm:cxn modelId="{4527A29F-083A-4A89-BA82-75C1EE63D996}" type="presParOf" srcId="{5BEAA9F1-4FC1-487C-B30B-F06BFF654B61}" destId="{A7FAAADF-FC02-4F11-BE7A-B3F187CAFC60}" srcOrd="0" destOrd="0" presId="urn:microsoft.com/office/officeart/2005/8/layout/cycle2"/>
    <dgm:cxn modelId="{B2C5975A-DDB9-4BE3-9E8F-DE87C1478507}" type="presParOf" srcId="{722AB5EF-3B35-43CD-B982-E0056ABFE59F}" destId="{82AEAACE-5511-46DA-B12F-0B94FE714727}" srcOrd="6" destOrd="0" presId="urn:microsoft.com/office/officeart/2005/8/layout/cycle2"/>
    <dgm:cxn modelId="{A6AAFCF1-C096-4B14-B7BC-21F6FD6C2258}" type="presParOf" srcId="{722AB5EF-3B35-43CD-B982-E0056ABFE59F}" destId="{CE3D3FA5-8B32-4EBC-A775-8849BD9205AD}" srcOrd="7" destOrd="0" presId="urn:microsoft.com/office/officeart/2005/8/layout/cycle2"/>
    <dgm:cxn modelId="{F7FCB5AC-F102-4575-A58E-187CA1873E8E}" type="presParOf" srcId="{CE3D3FA5-8B32-4EBC-A775-8849BD9205AD}" destId="{59986154-9947-4316-868C-DF35CEF1061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A59DD6-B993-4E46-890C-38F319E5CC5C}"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GB"/>
        </a:p>
      </dgm:t>
    </dgm:pt>
    <dgm:pt modelId="{1E01770C-CDB8-4369-A7C7-5E94C6573E9B}">
      <dgm:prSet phldrT="[Text]"/>
      <dgm:spPr/>
      <dgm:t>
        <a:bodyPr/>
        <a:lstStyle/>
        <a:p>
          <a:r>
            <a:rPr lang="en-GB" dirty="0"/>
            <a:t>Technologies</a:t>
          </a:r>
        </a:p>
      </dgm:t>
    </dgm:pt>
    <dgm:pt modelId="{9C156764-E742-460F-9538-E4A95AE44B1D}" type="parTrans" cxnId="{9588E5B3-A27B-4A04-86FC-A77D88E598A9}">
      <dgm:prSet/>
      <dgm:spPr/>
      <dgm:t>
        <a:bodyPr/>
        <a:lstStyle/>
        <a:p>
          <a:endParaRPr lang="en-GB"/>
        </a:p>
      </dgm:t>
    </dgm:pt>
    <dgm:pt modelId="{BE0282C2-8D2A-44EB-BEC2-25D4DD4DE5EC}" type="sibTrans" cxnId="{9588E5B3-A27B-4A04-86FC-A77D88E598A9}">
      <dgm:prSet/>
      <dgm:spPr/>
      <dgm:t>
        <a:bodyPr/>
        <a:lstStyle/>
        <a:p>
          <a:endParaRPr lang="en-GB"/>
        </a:p>
      </dgm:t>
    </dgm:pt>
    <dgm:pt modelId="{D5541476-08FA-47B9-8085-BA76CDD80775}">
      <dgm:prSet phldrT="[Text]"/>
      <dgm:spPr/>
      <dgm:t>
        <a:bodyPr/>
        <a:lstStyle/>
        <a:p>
          <a:r>
            <a:rPr lang="en-GB" dirty="0"/>
            <a:t>Environment</a:t>
          </a:r>
        </a:p>
      </dgm:t>
    </dgm:pt>
    <dgm:pt modelId="{C04652AA-086A-4028-8656-B96C1B90725A}" type="parTrans" cxnId="{30D58010-9054-487C-BE9E-2D9F7724ED76}">
      <dgm:prSet/>
      <dgm:spPr/>
      <dgm:t>
        <a:bodyPr/>
        <a:lstStyle/>
        <a:p>
          <a:endParaRPr lang="en-GB"/>
        </a:p>
      </dgm:t>
    </dgm:pt>
    <dgm:pt modelId="{C75E6D90-00C7-4AE2-BD63-FC419C247614}" type="sibTrans" cxnId="{30D58010-9054-487C-BE9E-2D9F7724ED76}">
      <dgm:prSet/>
      <dgm:spPr/>
      <dgm:t>
        <a:bodyPr/>
        <a:lstStyle/>
        <a:p>
          <a:endParaRPr lang="en-GB"/>
        </a:p>
      </dgm:t>
    </dgm:pt>
    <dgm:pt modelId="{A70974FD-E208-418A-92DD-C5AA964C4BF4}">
      <dgm:prSet phldrT="[Text]"/>
      <dgm:spPr/>
      <dgm:t>
        <a:bodyPr/>
        <a:lstStyle/>
        <a:p>
          <a:r>
            <a:rPr lang="en-GB" dirty="0"/>
            <a:t>Policy</a:t>
          </a:r>
        </a:p>
      </dgm:t>
    </dgm:pt>
    <dgm:pt modelId="{A04D4794-D5F0-40E4-9D84-6113354C0976}" type="parTrans" cxnId="{2FE9AA1E-C607-406F-817B-A40EF32D0548}">
      <dgm:prSet/>
      <dgm:spPr/>
      <dgm:t>
        <a:bodyPr/>
        <a:lstStyle/>
        <a:p>
          <a:endParaRPr lang="en-GB"/>
        </a:p>
      </dgm:t>
    </dgm:pt>
    <dgm:pt modelId="{EC83ACF6-47E8-4AB9-A319-7B63A1975EFC}" type="sibTrans" cxnId="{2FE9AA1E-C607-406F-817B-A40EF32D0548}">
      <dgm:prSet/>
      <dgm:spPr/>
      <dgm:t>
        <a:bodyPr/>
        <a:lstStyle/>
        <a:p>
          <a:endParaRPr lang="en-GB"/>
        </a:p>
      </dgm:t>
    </dgm:pt>
    <dgm:pt modelId="{1939AA83-95CE-43F9-AEE3-1B0CD56B6117}">
      <dgm:prSet phldrT="[Text]"/>
      <dgm:spPr/>
      <dgm:t>
        <a:bodyPr/>
        <a:lstStyle/>
        <a:p>
          <a:r>
            <a:rPr lang="en-GB" dirty="0"/>
            <a:t>Society</a:t>
          </a:r>
        </a:p>
      </dgm:t>
    </dgm:pt>
    <dgm:pt modelId="{041B08CB-02E4-4894-9745-C7938268ACA7}" type="parTrans" cxnId="{90CA3745-506B-4835-A714-F4C52F1FBABF}">
      <dgm:prSet/>
      <dgm:spPr/>
      <dgm:t>
        <a:bodyPr/>
        <a:lstStyle/>
        <a:p>
          <a:endParaRPr lang="en-GB"/>
        </a:p>
      </dgm:t>
    </dgm:pt>
    <dgm:pt modelId="{9544BF65-541B-463C-8E55-47B1A0A4C01F}" type="sibTrans" cxnId="{90CA3745-506B-4835-A714-F4C52F1FBABF}">
      <dgm:prSet/>
      <dgm:spPr/>
      <dgm:t>
        <a:bodyPr/>
        <a:lstStyle/>
        <a:p>
          <a:endParaRPr lang="en-GB"/>
        </a:p>
      </dgm:t>
    </dgm:pt>
    <dgm:pt modelId="{722AB5EF-3B35-43CD-B982-E0056ABFE59F}" type="pres">
      <dgm:prSet presAssocID="{FEA59DD6-B993-4E46-890C-38F319E5CC5C}" presName="cycle" presStyleCnt="0">
        <dgm:presLayoutVars>
          <dgm:dir/>
          <dgm:resizeHandles val="exact"/>
        </dgm:presLayoutVars>
      </dgm:prSet>
      <dgm:spPr/>
    </dgm:pt>
    <dgm:pt modelId="{815C273B-AD96-49DC-B8D2-3161413A409B}" type="pres">
      <dgm:prSet presAssocID="{1E01770C-CDB8-4369-A7C7-5E94C6573E9B}" presName="node" presStyleLbl="node1" presStyleIdx="0" presStyleCnt="4">
        <dgm:presLayoutVars>
          <dgm:bulletEnabled val="1"/>
        </dgm:presLayoutVars>
      </dgm:prSet>
      <dgm:spPr/>
    </dgm:pt>
    <dgm:pt modelId="{1B62E6BE-4C68-4A70-84D8-ACD8CE6EC7D9}" type="pres">
      <dgm:prSet presAssocID="{BE0282C2-8D2A-44EB-BEC2-25D4DD4DE5EC}" presName="sibTrans" presStyleLbl="sibTrans2D1" presStyleIdx="0" presStyleCnt="4"/>
      <dgm:spPr/>
    </dgm:pt>
    <dgm:pt modelId="{93FAD099-8DFE-4B6D-8AE0-70BFE4C1A7A7}" type="pres">
      <dgm:prSet presAssocID="{BE0282C2-8D2A-44EB-BEC2-25D4DD4DE5EC}" presName="connectorText" presStyleLbl="sibTrans2D1" presStyleIdx="0" presStyleCnt="4"/>
      <dgm:spPr/>
    </dgm:pt>
    <dgm:pt modelId="{A15EEC30-A46A-4395-84DB-2BF7B2E593E1}" type="pres">
      <dgm:prSet presAssocID="{D5541476-08FA-47B9-8085-BA76CDD80775}" presName="node" presStyleLbl="node1" presStyleIdx="1" presStyleCnt="4">
        <dgm:presLayoutVars>
          <dgm:bulletEnabled val="1"/>
        </dgm:presLayoutVars>
      </dgm:prSet>
      <dgm:spPr/>
    </dgm:pt>
    <dgm:pt modelId="{EB71D745-5EF6-4796-A70E-98F12A431D2C}" type="pres">
      <dgm:prSet presAssocID="{C75E6D90-00C7-4AE2-BD63-FC419C247614}" presName="sibTrans" presStyleLbl="sibTrans2D1" presStyleIdx="1" presStyleCnt="4"/>
      <dgm:spPr/>
    </dgm:pt>
    <dgm:pt modelId="{E86C2ECE-509D-4F38-94D5-CB373EB9BD01}" type="pres">
      <dgm:prSet presAssocID="{C75E6D90-00C7-4AE2-BD63-FC419C247614}" presName="connectorText" presStyleLbl="sibTrans2D1" presStyleIdx="1" presStyleCnt="4"/>
      <dgm:spPr/>
    </dgm:pt>
    <dgm:pt modelId="{87E70DBA-987C-42D3-8B91-ED5D6C52DB78}" type="pres">
      <dgm:prSet presAssocID="{A70974FD-E208-418A-92DD-C5AA964C4BF4}" presName="node" presStyleLbl="node1" presStyleIdx="2" presStyleCnt="4">
        <dgm:presLayoutVars>
          <dgm:bulletEnabled val="1"/>
        </dgm:presLayoutVars>
      </dgm:prSet>
      <dgm:spPr/>
    </dgm:pt>
    <dgm:pt modelId="{5BEAA9F1-4FC1-487C-B30B-F06BFF654B61}" type="pres">
      <dgm:prSet presAssocID="{EC83ACF6-47E8-4AB9-A319-7B63A1975EFC}" presName="sibTrans" presStyleLbl="sibTrans2D1" presStyleIdx="2" presStyleCnt="4"/>
      <dgm:spPr/>
    </dgm:pt>
    <dgm:pt modelId="{A7FAAADF-FC02-4F11-BE7A-B3F187CAFC60}" type="pres">
      <dgm:prSet presAssocID="{EC83ACF6-47E8-4AB9-A319-7B63A1975EFC}" presName="connectorText" presStyleLbl="sibTrans2D1" presStyleIdx="2" presStyleCnt="4"/>
      <dgm:spPr/>
    </dgm:pt>
    <dgm:pt modelId="{82AEAACE-5511-46DA-B12F-0B94FE714727}" type="pres">
      <dgm:prSet presAssocID="{1939AA83-95CE-43F9-AEE3-1B0CD56B6117}" presName="node" presStyleLbl="node1" presStyleIdx="3" presStyleCnt="4">
        <dgm:presLayoutVars>
          <dgm:bulletEnabled val="1"/>
        </dgm:presLayoutVars>
      </dgm:prSet>
      <dgm:spPr/>
    </dgm:pt>
    <dgm:pt modelId="{CE3D3FA5-8B32-4EBC-A775-8849BD9205AD}" type="pres">
      <dgm:prSet presAssocID="{9544BF65-541B-463C-8E55-47B1A0A4C01F}" presName="sibTrans" presStyleLbl="sibTrans2D1" presStyleIdx="3" presStyleCnt="4"/>
      <dgm:spPr/>
    </dgm:pt>
    <dgm:pt modelId="{59986154-9947-4316-868C-DF35CEF10613}" type="pres">
      <dgm:prSet presAssocID="{9544BF65-541B-463C-8E55-47B1A0A4C01F}" presName="connectorText" presStyleLbl="sibTrans2D1" presStyleIdx="3" presStyleCnt="4"/>
      <dgm:spPr/>
    </dgm:pt>
  </dgm:ptLst>
  <dgm:cxnLst>
    <dgm:cxn modelId="{30D58010-9054-487C-BE9E-2D9F7724ED76}" srcId="{FEA59DD6-B993-4E46-890C-38F319E5CC5C}" destId="{D5541476-08FA-47B9-8085-BA76CDD80775}" srcOrd="1" destOrd="0" parTransId="{C04652AA-086A-4028-8656-B96C1B90725A}" sibTransId="{C75E6D90-00C7-4AE2-BD63-FC419C247614}"/>
    <dgm:cxn modelId="{2FE9AA1E-C607-406F-817B-A40EF32D0548}" srcId="{FEA59DD6-B993-4E46-890C-38F319E5CC5C}" destId="{A70974FD-E208-418A-92DD-C5AA964C4BF4}" srcOrd="2" destOrd="0" parTransId="{A04D4794-D5F0-40E4-9D84-6113354C0976}" sibTransId="{EC83ACF6-47E8-4AB9-A319-7B63A1975EFC}"/>
    <dgm:cxn modelId="{0D4B473F-D003-4841-897B-0868C26065C3}" type="presOf" srcId="{C75E6D90-00C7-4AE2-BD63-FC419C247614}" destId="{E86C2ECE-509D-4F38-94D5-CB373EB9BD01}" srcOrd="1" destOrd="0" presId="urn:microsoft.com/office/officeart/2005/8/layout/cycle2"/>
    <dgm:cxn modelId="{90CA3745-506B-4835-A714-F4C52F1FBABF}" srcId="{FEA59DD6-B993-4E46-890C-38F319E5CC5C}" destId="{1939AA83-95CE-43F9-AEE3-1B0CD56B6117}" srcOrd="3" destOrd="0" parTransId="{041B08CB-02E4-4894-9745-C7938268ACA7}" sibTransId="{9544BF65-541B-463C-8E55-47B1A0A4C01F}"/>
    <dgm:cxn modelId="{D427174C-9BD7-49CA-8C66-D43B7343BD24}" type="presOf" srcId="{BE0282C2-8D2A-44EB-BEC2-25D4DD4DE5EC}" destId="{93FAD099-8DFE-4B6D-8AE0-70BFE4C1A7A7}" srcOrd="1" destOrd="0" presId="urn:microsoft.com/office/officeart/2005/8/layout/cycle2"/>
    <dgm:cxn modelId="{A1386E50-82F6-48D1-AC7E-A8C9A44F8F80}" type="presOf" srcId="{A70974FD-E208-418A-92DD-C5AA964C4BF4}" destId="{87E70DBA-987C-42D3-8B91-ED5D6C52DB78}" srcOrd="0" destOrd="0" presId="urn:microsoft.com/office/officeart/2005/8/layout/cycle2"/>
    <dgm:cxn modelId="{FEDE6167-BD70-49AC-BF51-673F7FDD6F67}" type="presOf" srcId="{D5541476-08FA-47B9-8085-BA76CDD80775}" destId="{A15EEC30-A46A-4395-84DB-2BF7B2E593E1}" srcOrd="0" destOrd="0" presId="urn:microsoft.com/office/officeart/2005/8/layout/cycle2"/>
    <dgm:cxn modelId="{6433B581-E100-4910-95B0-43DBC42887B1}" type="presOf" srcId="{BE0282C2-8D2A-44EB-BEC2-25D4DD4DE5EC}" destId="{1B62E6BE-4C68-4A70-84D8-ACD8CE6EC7D9}" srcOrd="0" destOrd="0" presId="urn:microsoft.com/office/officeart/2005/8/layout/cycle2"/>
    <dgm:cxn modelId="{52C61182-A25E-44FB-8CFA-31339EF83740}" type="presOf" srcId="{1E01770C-CDB8-4369-A7C7-5E94C6573E9B}" destId="{815C273B-AD96-49DC-B8D2-3161413A409B}" srcOrd="0" destOrd="0" presId="urn:microsoft.com/office/officeart/2005/8/layout/cycle2"/>
    <dgm:cxn modelId="{F75574A7-6C2F-4C34-A04C-8F831F64D15E}" type="presOf" srcId="{EC83ACF6-47E8-4AB9-A319-7B63A1975EFC}" destId="{A7FAAADF-FC02-4F11-BE7A-B3F187CAFC60}" srcOrd="1" destOrd="0" presId="urn:microsoft.com/office/officeart/2005/8/layout/cycle2"/>
    <dgm:cxn modelId="{D19C0CAA-5CDE-4CA6-B204-F2F1E70A04AC}" type="presOf" srcId="{9544BF65-541B-463C-8E55-47B1A0A4C01F}" destId="{CE3D3FA5-8B32-4EBC-A775-8849BD9205AD}" srcOrd="0" destOrd="0" presId="urn:microsoft.com/office/officeart/2005/8/layout/cycle2"/>
    <dgm:cxn modelId="{928A3EB1-F73C-4354-82C2-7F5330EA5311}" type="presOf" srcId="{FEA59DD6-B993-4E46-890C-38F319E5CC5C}" destId="{722AB5EF-3B35-43CD-B982-E0056ABFE59F}" srcOrd="0" destOrd="0" presId="urn:microsoft.com/office/officeart/2005/8/layout/cycle2"/>
    <dgm:cxn modelId="{9588E5B3-A27B-4A04-86FC-A77D88E598A9}" srcId="{FEA59DD6-B993-4E46-890C-38F319E5CC5C}" destId="{1E01770C-CDB8-4369-A7C7-5E94C6573E9B}" srcOrd="0" destOrd="0" parTransId="{9C156764-E742-460F-9538-E4A95AE44B1D}" sibTransId="{BE0282C2-8D2A-44EB-BEC2-25D4DD4DE5EC}"/>
    <dgm:cxn modelId="{84BF1DB9-ECE3-4AB9-806C-A72F2418BBB0}" type="presOf" srcId="{9544BF65-541B-463C-8E55-47B1A0A4C01F}" destId="{59986154-9947-4316-868C-DF35CEF10613}" srcOrd="1" destOrd="0" presId="urn:microsoft.com/office/officeart/2005/8/layout/cycle2"/>
    <dgm:cxn modelId="{7979AEBC-748F-4BD1-92A5-EAB035A45E7B}" type="presOf" srcId="{C75E6D90-00C7-4AE2-BD63-FC419C247614}" destId="{EB71D745-5EF6-4796-A70E-98F12A431D2C}" srcOrd="0" destOrd="0" presId="urn:microsoft.com/office/officeart/2005/8/layout/cycle2"/>
    <dgm:cxn modelId="{204D11D8-87A3-4C27-9FA4-95488807E1A3}" type="presOf" srcId="{EC83ACF6-47E8-4AB9-A319-7B63A1975EFC}" destId="{5BEAA9F1-4FC1-487C-B30B-F06BFF654B61}" srcOrd="0" destOrd="0" presId="urn:microsoft.com/office/officeart/2005/8/layout/cycle2"/>
    <dgm:cxn modelId="{3D73EDF5-4A4B-4295-92EF-7BF0577C5284}" type="presOf" srcId="{1939AA83-95CE-43F9-AEE3-1B0CD56B6117}" destId="{82AEAACE-5511-46DA-B12F-0B94FE714727}" srcOrd="0" destOrd="0" presId="urn:microsoft.com/office/officeart/2005/8/layout/cycle2"/>
    <dgm:cxn modelId="{4F31BF9E-B8B7-4DEB-889B-4F42FD91D8C8}" type="presParOf" srcId="{722AB5EF-3B35-43CD-B982-E0056ABFE59F}" destId="{815C273B-AD96-49DC-B8D2-3161413A409B}" srcOrd="0" destOrd="0" presId="urn:microsoft.com/office/officeart/2005/8/layout/cycle2"/>
    <dgm:cxn modelId="{DACAC146-C45C-45B7-838C-1349AA2CB296}" type="presParOf" srcId="{722AB5EF-3B35-43CD-B982-E0056ABFE59F}" destId="{1B62E6BE-4C68-4A70-84D8-ACD8CE6EC7D9}" srcOrd="1" destOrd="0" presId="urn:microsoft.com/office/officeart/2005/8/layout/cycle2"/>
    <dgm:cxn modelId="{6552E7C3-FE85-4FA5-BC17-6E4BE3807CDC}" type="presParOf" srcId="{1B62E6BE-4C68-4A70-84D8-ACD8CE6EC7D9}" destId="{93FAD099-8DFE-4B6D-8AE0-70BFE4C1A7A7}" srcOrd="0" destOrd="0" presId="urn:microsoft.com/office/officeart/2005/8/layout/cycle2"/>
    <dgm:cxn modelId="{0E7C7EDC-CFF2-4E01-B83D-95DC04FA53B2}" type="presParOf" srcId="{722AB5EF-3B35-43CD-B982-E0056ABFE59F}" destId="{A15EEC30-A46A-4395-84DB-2BF7B2E593E1}" srcOrd="2" destOrd="0" presId="urn:microsoft.com/office/officeart/2005/8/layout/cycle2"/>
    <dgm:cxn modelId="{0DFE618F-4E1E-4CF5-9634-C61E22D07DC8}" type="presParOf" srcId="{722AB5EF-3B35-43CD-B982-E0056ABFE59F}" destId="{EB71D745-5EF6-4796-A70E-98F12A431D2C}" srcOrd="3" destOrd="0" presId="urn:microsoft.com/office/officeart/2005/8/layout/cycle2"/>
    <dgm:cxn modelId="{723F130C-D33C-40AE-995D-4D8246C1E5D8}" type="presParOf" srcId="{EB71D745-5EF6-4796-A70E-98F12A431D2C}" destId="{E86C2ECE-509D-4F38-94D5-CB373EB9BD01}" srcOrd="0" destOrd="0" presId="urn:microsoft.com/office/officeart/2005/8/layout/cycle2"/>
    <dgm:cxn modelId="{43CE4B28-C440-465E-83C3-9D31D753B724}" type="presParOf" srcId="{722AB5EF-3B35-43CD-B982-E0056ABFE59F}" destId="{87E70DBA-987C-42D3-8B91-ED5D6C52DB78}" srcOrd="4" destOrd="0" presId="urn:microsoft.com/office/officeart/2005/8/layout/cycle2"/>
    <dgm:cxn modelId="{C47C9146-F795-4A48-8AAB-9EAE04635BF7}" type="presParOf" srcId="{722AB5EF-3B35-43CD-B982-E0056ABFE59F}" destId="{5BEAA9F1-4FC1-487C-B30B-F06BFF654B61}" srcOrd="5" destOrd="0" presId="urn:microsoft.com/office/officeart/2005/8/layout/cycle2"/>
    <dgm:cxn modelId="{4527A29F-083A-4A89-BA82-75C1EE63D996}" type="presParOf" srcId="{5BEAA9F1-4FC1-487C-B30B-F06BFF654B61}" destId="{A7FAAADF-FC02-4F11-BE7A-B3F187CAFC60}" srcOrd="0" destOrd="0" presId="urn:microsoft.com/office/officeart/2005/8/layout/cycle2"/>
    <dgm:cxn modelId="{B2C5975A-DDB9-4BE3-9E8F-DE87C1478507}" type="presParOf" srcId="{722AB5EF-3B35-43CD-B982-E0056ABFE59F}" destId="{82AEAACE-5511-46DA-B12F-0B94FE714727}" srcOrd="6" destOrd="0" presId="urn:microsoft.com/office/officeart/2005/8/layout/cycle2"/>
    <dgm:cxn modelId="{A6AAFCF1-C096-4B14-B7BC-21F6FD6C2258}" type="presParOf" srcId="{722AB5EF-3B35-43CD-B982-E0056ABFE59F}" destId="{CE3D3FA5-8B32-4EBC-A775-8849BD9205AD}" srcOrd="7" destOrd="0" presId="urn:microsoft.com/office/officeart/2005/8/layout/cycle2"/>
    <dgm:cxn modelId="{F7FCB5AC-F102-4575-A58E-187CA1873E8E}" type="presParOf" srcId="{CE3D3FA5-8B32-4EBC-A775-8849BD9205AD}" destId="{59986154-9947-4316-868C-DF35CEF1061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C273B-AD96-49DC-B8D2-3161413A409B}">
      <dsp:nvSpPr>
        <dsp:cNvPr id="0" name=""/>
        <dsp:cNvSpPr/>
      </dsp:nvSpPr>
      <dsp:spPr>
        <a:xfrm>
          <a:off x="1272943" y="572"/>
          <a:ext cx="920852" cy="920852"/>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Technologies</a:t>
          </a:r>
        </a:p>
      </dsp:txBody>
      <dsp:txXfrm>
        <a:off x="1407799" y="135428"/>
        <a:ext cx="651140" cy="651140"/>
      </dsp:txXfrm>
    </dsp:sp>
    <dsp:sp modelId="{1B62E6BE-4C68-4A70-84D8-ACD8CE6EC7D9}">
      <dsp:nvSpPr>
        <dsp:cNvPr id="0" name=""/>
        <dsp:cNvSpPr/>
      </dsp:nvSpPr>
      <dsp:spPr>
        <a:xfrm rot="2700000">
          <a:off x="2095066" y="790121"/>
          <a:ext cx="245639" cy="3107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2105858" y="826224"/>
        <a:ext cx="171947" cy="186473"/>
      </dsp:txXfrm>
    </dsp:sp>
    <dsp:sp modelId="{A15EEC30-A46A-4395-84DB-2BF7B2E593E1}">
      <dsp:nvSpPr>
        <dsp:cNvPr id="0" name=""/>
        <dsp:cNvSpPr/>
      </dsp:nvSpPr>
      <dsp:spPr>
        <a:xfrm>
          <a:off x="2251808" y="979437"/>
          <a:ext cx="920852" cy="920852"/>
        </a:xfrm>
        <a:prstGeom prst="ellipse">
          <a:avLst/>
        </a:prstGeom>
        <a:solidFill>
          <a:schemeClr val="accent5">
            <a:hueOff val="409902"/>
            <a:satOff val="17133"/>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Environment</a:t>
          </a:r>
        </a:p>
      </dsp:txBody>
      <dsp:txXfrm>
        <a:off x="2386664" y="1114293"/>
        <a:ext cx="651140" cy="651140"/>
      </dsp:txXfrm>
    </dsp:sp>
    <dsp:sp modelId="{EB71D745-5EF6-4796-A70E-98F12A431D2C}">
      <dsp:nvSpPr>
        <dsp:cNvPr id="0" name=""/>
        <dsp:cNvSpPr/>
      </dsp:nvSpPr>
      <dsp:spPr>
        <a:xfrm rot="8100000">
          <a:off x="2104897" y="1768986"/>
          <a:ext cx="245639" cy="310787"/>
        </a:xfrm>
        <a:prstGeom prst="rightArrow">
          <a:avLst>
            <a:gd name="adj1" fmla="val 60000"/>
            <a:gd name="adj2" fmla="val 50000"/>
          </a:avLst>
        </a:prstGeom>
        <a:solidFill>
          <a:schemeClr val="accent5">
            <a:hueOff val="409902"/>
            <a:satOff val="1713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rot="10800000">
        <a:off x="2167797" y="1805089"/>
        <a:ext cx="171947" cy="186473"/>
      </dsp:txXfrm>
    </dsp:sp>
    <dsp:sp modelId="{87E70DBA-987C-42D3-8B91-ED5D6C52DB78}">
      <dsp:nvSpPr>
        <dsp:cNvPr id="0" name=""/>
        <dsp:cNvSpPr/>
      </dsp:nvSpPr>
      <dsp:spPr>
        <a:xfrm>
          <a:off x="1272943" y="1958302"/>
          <a:ext cx="920852" cy="920852"/>
        </a:xfrm>
        <a:prstGeom prst="ellipse">
          <a:avLst/>
        </a:prstGeom>
        <a:solidFill>
          <a:schemeClr val="accent5">
            <a:hueOff val="819805"/>
            <a:satOff val="34267"/>
            <a:lumOff val="-1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Policy</a:t>
          </a:r>
        </a:p>
      </dsp:txBody>
      <dsp:txXfrm>
        <a:off x="1407799" y="2093158"/>
        <a:ext cx="651140" cy="651140"/>
      </dsp:txXfrm>
    </dsp:sp>
    <dsp:sp modelId="{5BEAA9F1-4FC1-487C-B30B-F06BFF654B61}">
      <dsp:nvSpPr>
        <dsp:cNvPr id="0" name=""/>
        <dsp:cNvSpPr/>
      </dsp:nvSpPr>
      <dsp:spPr>
        <a:xfrm rot="13500000">
          <a:off x="1126032" y="1778818"/>
          <a:ext cx="245639" cy="310787"/>
        </a:xfrm>
        <a:prstGeom prst="rightArrow">
          <a:avLst>
            <a:gd name="adj1" fmla="val 60000"/>
            <a:gd name="adj2" fmla="val 50000"/>
          </a:avLst>
        </a:prstGeom>
        <a:solidFill>
          <a:schemeClr val="accent5">
            <a:hueOff val="819805"/>
            <a:satOff val="34267"/>
            <a:lumOff val="-15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rot="10800000">
        <a:off x="1188932" y="1867029"/>
        <a:ext cx="171947" cy="186473"/>
      </dsp:txXfrm>
    </dsp:sp>
    <dsp:sp modelId="{82AEAACE-5511-46DA-B12F-0B94FE714727}">
      <dsp:nvSpPr>
        <dsp:cNvPr id="0" name=""/>
        <dsp:cNvSpPr/>
      </dsp:nvSpPr>
      <dsp:spPr>
        <a:xfrm>
          <a:off x="294078" y="979437"/>
          <a:ext cx="920852" cy="920852"/>
        </a:xfrm>
        <a:prstGeom prst="ellipse">
          <a:avLst/>
        </a:prstGeom>
        <a:solidFill>
          <a:schemeClr val="accent5">
            <a:hueOff val="1229707"/>
            <a:satOff val="51400"/>
            <a:lumOff val="-23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Society</a:t>
          </a:r>
        </a:p>
      </dsp:txBody>
      <dsp:txXfrm>
        <a:off x="428934" y="1114293"/>
        <a:ext cx="651140" cy="651140"/>
      </dsp:txXfrm>
    </dsp:sp>
    <dsp:sp modelId="{CE3D3FA5-8B32-4EBC-A775-8849BD9205AD}">
      <dsp:nvSpPr>
        <dsp:cNvPr id="0" name=""/>
        <dsp:cNvSpPr/>
      </dsp:nvSpPr>
      <dsp:spPr>
        <a:xfrm rot="18900000">
          <a:off x="1116201" y="799953"/>
          <a:ext cx="245639" cy="310787"/>
        </a:xfrm>
        <a:prstGeom prst="rightArrow">
          <a:avLst>
            <a:gd name="adj1" fmla="val 60000"/>
            <a:gd name="adj2" fmla="val 50000"/>
          </a:avLst>
        </a:prstGeom>
        <a:solidFill>
          <a:schemeClr val="accent5">
            <a:hueOff val="1229707"/>
            <a:satOff val="51400"/>
            <a:lumOff val="-23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1126993" y="888164"/>
        <a:ext cx="171947" cy="186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C273B-AD96-49DC-B8D2-3161413A409B}">
      <dsp:nvSpPr>
        <dsp:cNvPr id="0" name=""/>
        <dsp:cNvSpPr/>
      </dsp:nvSpPr>
      <dsp:spPr>
        <a:xfrm>
          <a:off x="1272943" y="572"/>
          <a:ext cx="920852" cy="920852"/>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Technologies</a:t>
          </a:r>
        </a:p>
      </dsp:txBody>
      <dsp:txXfrm>
        <a:off x="1407799" y="135428"/>
        <a:ext cx="651140" cy="651140"/>
      </dsp:txXfrm>
    </dsp:sp>
    <dsp:sp modelId="{1B62E6BE-4C68-4A70-84D8-ACD8CE6EC7D9}">
      <dsp:nvSpPr>
        <dsp:cNvPr id="0" name=""/>
        <dsp:cNvSpPr/>
      </dsp:nvSpPr>
      <dsp:spPr>
        <a:xfrm rot="2700000">
          <a:off x="2095066" y="790121"/>
          <a:ext cx="245639" cy="3107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2105858" y="826224"/>
        <a:ext cx="171947" cy="186473"/>
      </dsp:txXfrm>
    </dsp:sp>
    <dsp:sp modelId="{A15EEC30-A46A-4395-84DB-2BF7B2E593E1}">
      <dsp:nvSpPr>
        <dsp:cNvPr id="0" name=""/>
        <dsp:cNvSpPr/>
      </dsp:nvSpPr>
      <dsp:spPr>
        <a:xfrm>
          <a:off x="2251808" y="979437"/>
          <a:ext cx="920852" cy="920852"/>
        </a:xfrm>
        <a:prstGeom prst="ellipse">
          <a:avLst/>
        </a:prstGeom>
        <a:solidFill>
          <a:schemeClr val="accent5">
            <a:hueOff val="409902"/>
            <a:satOff val="17133"/>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Environment</a:t>
          </a:r>
        </a:p>
      </dsp:txBody>
      <dsp:txXfrm>
        <a:off x="2386664" y="1114293"/>
        <a:ext cx="651140" cy="651140"/>
      </dsp:txXfrm>
    </dsp:sp>
    <dsp:sp modelId="{EB71D745-5EF6-4796-A70E-98F12A431D2C}">
      <dsp:nvSpPr>
        <dsp:cNvPr id="0" name=""/>
        <dsp:cNvSpPr/>
      </dsp:nvSpPr>
      <dsp:spPr>
        <a:xfrm rot="8100000">
          <a:off x="2104897" y="1768986"/>
          <a:ext cx="245639" cy="310787"/>
        </a:xfrm>
        <a:prstGeom prst="rightArrow">
          <a:avLst>
            <a:gd name="adj1" fmla="val 60000"/>
            <a:gd name="adj2" fmla="val 50000"/>
          </a:avLst>
        </a:prstGeom>
        <a:solidFill>
          <a:schemeClr val="accent5">
            <a:hueOff val="409902"/>
            <a:satOff val="1713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rot="10800000">
        <a:off x="2167797" y="1805089"/>
        <a:ext cx="171947" cy="186473"/>
      </dsp:txXfrm>
    </dsp:sp>
    <dsp:sp modelId="{87E70DBA-987C-42D3-8B91-ED5D6C52DB78}">
      <dsp:nvSpPr>
        <dsp:cNvPr id="0" name=""/>
        <dsp:cNvSpPr/>
      </dsp:nvSpPr>
      <dsp:spPr>
        <a:xfrm>
          <a:off x="1272943" y="1958302"/>
          <a:ext cx="920852" cy="920852"/>
        </a:xfrm>
        <a:prstGeom prst="ellipse">
          <a:avLst/>
        </a:prstGeom>
        <a:solidFill>
          <a:schemeClr val="accent5">
            <a:hueOff val="819805"/>
            <a:satOff val="34267"/>
            <a:lumOff val="-1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Policy</a:t>
          </a:r>
        </a:p>
      </dsp:txBody>
      <dsp:txXfrm>
        <a:off x="1407799" y="2093158"/>
        <a:ext cx="651140" cy="651140"/>
      </dsp:txXfrm>
    </dsp:sp>
    <dsp:sp modelId="{5BEAA9F1-4FC1-487C-B30B-F06BFF654B61}">
      <dsp:nvSpPr>
        <dsp:cNvPr id="0" name=""/>
        <dsp:cNvSpPr/>
      </dsp:nvSpPr>
      <dsp:spPr>
        <a:xfrm rot="13500000">
          <a:off x="1126032" y="1778818"/>
          <a:ext cx="245639" cy="310787"/>
        </a:xfrm>
        <a:prstGeom prst="rightArrow">
          <a:avLst>
            <a:gd name="adj1" fmla="val 60000"/>
            <a:gd name="adj2" fmla="val 50000"/>
          </a:avLst>
        </a:prstGeom>
        <a:solidFill>
          <a:schemeClr val="accent5">
            <a:hueOff val="819805"/>
            <a:satOff val="34267"/>
            <a:lumOff val="-15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rot="10800000">
        <a:off x="1188932" y="1867029"/>
        <a:ext cx="171947" cy="186473"/>
      </dsp:txXfrm>
    </dsp:sp>
    <dsp:sp modelId="{82AEAACE-5511-46DA-B12F-0B94FE714727}">
      <dsp:nvSpPr>
        <dsp:cNvPr id="0" name=""/>
        <dsp:cNvSpPr/>
      </dsp:nvSpPr>
      <dsp:spPr>
        <a:xfrm>
          <a:off x="294078" y="979437"/>
          <a:ext cx="920852" cy="920852"/>
        </a:xfrm>
        <a:prstGeom prst="ellipse">
          <a:avLst/>
        </a:prstGeom>
        <a:solidFill>
          <a:schemeClr val="accent5">
            <a:hueOff val="1229707"/>
            <a:satOff val="51400"/>
            <a:lumOff val="-23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Society</a:t>
          </a:r>
        </a:p>
      </dsp:txBody>
      <dsp:txXfrm>
        <a:off x="428934" y="1114293"/>
        <a:ext cx="651140" cy="651140"/>
      </dsp:txXfrm>
    </dsp:sp>
    <dsp:sp modelId="{CE3D3FA5-8B32-4EBC-A775-8849BD9205AD}">
      <dsp:nvSpPr>
        <dsp:cNvPr id="0" name=""/>
        <dsp:cNvSpPr/>
      </dsp:nvSpPr>
      <dsp:spPr>
        <a:xfrm rot="18900000">
          <a:off x="1116201" y="799953"/>
          <a:ext cx="245639" cy="310787"/>
        </a:xfrm>
        <a:prstGeom prst="rightArrow">
          <a:avLst>
            <a:gd name="adj1" fmla="val 60000"/>
            <a:gd name="adj2" fmla="val 50000"/>
          </a:avLst>
        </a:prstGeom>
        <a:solidFill>
          <a:schemeClr val="accent5">
            <a:hueOff val="1229707"/>
            <a:satOff val="51400"/>
            <a:lumOff val="-23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1126993" y="888164"/>
        <a:ext cx="171947" cy="18647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25 January, 2021</a:t>
            </a:fld>
            <a:endParaRPr lang="en-US" dirty="0">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25 January, 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233598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3618676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2517522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27 January, 2021</a:t>
            </a:fld>
            <a:endParaRPr lang="en-US" dirty="0"/>
          </a:p>
        </p:txBody>
      </p:sp>
    </p:spTree>
    <p:extLst>
      <p:ext uri="{BB962C8B-B14F-4D97-AF65-F5344CB8AC3E}">
        <p14:creationId xmlns:p14="http://schemas.microsoft.com/office/powerpoint/2010/main" val="240705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398077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105602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388005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3629669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756594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2730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423209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25 January, 2021</a:t>
            </a:fld>
            <a:endParaRPr lang="en-US" dirty="0"/>
          </a:p>
        </p:txBody>
      </p:sp>
    </p:spTree>
    <p:extLst>
      <p:ext uri="{BB962C8B-B14F-4D97-AF65-F5344CB8AC3E}">
        <p14:creationId xmlns:p14="http://schemas.microsoft.com/office/powerpoint/2010/main" val="16431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dirty="0"/>
              <a:t>Click to edit Master title style</a:t>
            </a:r>
            <a:endParaRPr lang="en-US" dirty="0"/>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718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dirty="0"/>
              <a:t>Click to edit Master title style</a:t>
            </a:r>
            <a:endParaRPr lang="en-US" dirty="0"/>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7" name="Picture Placeholder 6"/>
          <p:cNvSpPr>
            <a:spLocks noGrp="1"/>
          </p:cNvSpPr>
          <p:nvPr>
            <p:ph type="pic" sz="quarter" idx="12"/>
          </p:nvPr>
        </p:nvSpPr>
        <p:spPr>
          <a:xfrm>
            <a:off x="4756151" y="1159669"/>
            <a:ext cx="3930650" cy="3213702"/>
          </a:xfrm>
        </p:spPr>
        <p:txBody>
          <a:bodyPr/>
          <a:lstStyle>
            <a:lvl1pPr>
              <a:buClr>
                <a:srgbClr val="0085CA"/>
              </a:buClr>
              <a:defRPr/>
            </a:lvl1pPr>
          </a:lstStyle>
          <a:p>
            <a:endParaRPr lang="en-US" dirty="0"/>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3" name="Content Placeholder 2"/>
          <p:cNvSpPr>
            <a:spLocks noGrp="1"/>
          </p:cNvSpPr>
          <p:nvPr>
            <p:ph idx="1"/>
          </p:nvPr>
        </p:nvSpPr>
        <p:spPr>
          <a:xfrm>
            <a:off x="457200" y="1759936"/>
            <a:ext cx="8229600" cy="2613435"/>
          </a:xfrm>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12" name="Content Placeholder 2"/>
          <p:cNvSpPr>
            <a:spLocks noGrp="1"/>
          </p:cNvSpPr>
          <p:nvPr>
            <p:ph idx="12"/>
          </p:nvPr>
        </p:nvSpPr>
        <p:spPr>
          <a:xfrm>
            <a:off x="4735923" y="1759936"/>
            <a:ext cx="3950878"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add a quote”</a:t>
            </a:r>
            <a:endParaRPr lang="en-US" dirty="0"/>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dirty="0"/>
              <a:t>Click to add quote attribution</a:t>
            </a:r>
            <a:endParaRPr lang="en-US" dirty="0"/>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9" name="Picture Placeholder 8"/>
          <p:cNvSpPr>
            <a:spLocks noGrp="1"/>
          </p:cNvSpPr>
          <p:nvPr>
            <p:ph type="pic" sz="quarter" idx="13"/>
          </p:nvPr>
        </p:nvSpPr>
        <p:spPr>
          <a:xfrm>
            <a:off x="4735514" y="1759937"/>
            <a:ext cx="3951287" cy="1976608"/>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85CA"/>
              </a:buClr>
              <a:defRPr/>
            </a:lvl1pPr>
          </a:lstStyle>
          <a:p>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7" name="Picture Placeholder 8"/>
          <p:cNvSpPr>
            <a:spLocks noGrp="1"/>
          </p:cNvSpPr>
          <p:nvPr>
            <p:ph type="pic" sz="quarter" idx="15"/>
          </p:nvPr>
        </p:nvSpPr>
        <p:spPr>
          <a:xfrm>
            <a:off x="4735514" y="1115932"/>
            <a:ext cx="3951287" cy="1479401"/>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4" y="2816214"/>
            <a:ext cx="3951287" cy="1557158"/>
          </a:xfrm>
        </p:spPr>
        <p:txBody>
          <a:bodyPr/>
          <a:lstStyle>
            <a:lvl1pPr>
              <a:buClr>
                <a:srgbClr val="0085CA"/>
              </a:buClr>
              <a:defRPr/>
            </a:lvl1pPr>
          </a:lstStyle>
          <a:p>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dirty="0"/>
              <a:t>Click to edit Master title style</a:t>
            </a:r>
            <a:endParaRPr lang="en-US" dirty="0"/>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Lst>
  <p:hf hdr="0"/>
  <p:txStyles>
    <p:titleStyle>
      <a:lvl1pPr algn="l" defTabSz="457200" rtl="0" eaLnBrk="1" latinLnBrk="0" hangingPunct="1">
        <a:spcBef>
          <a:spcPct val="0"/>
        </a:spcBef>
        <a:buNone/>
        <a:defRPr sz="24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2645009"/>
            <a:ext cx="6400800" cy="453385"/>
          </a:xfrm>
        </p:spPr>
        <p:txBody>
          <a:bodyPr/>
          <a:lstStyle/>
          <a:p>
            <a:r>
              <a:rPr lang="en-US" dirty="0"/>
              <a:t>A novel agent-based energy systems model</a:t>
            </a:r>
          </a:p>
        </p:txBody>
      </p:sp>
      <p:sp>
        <p:nvSpPr>
          <p:cNvPr id="3" name="Title 2"/>
          <p:cNvSpPr>
            <a:spLocks noGrp="1"/>
          </p:cNvSpPr>
          <p:nvPr>
            <p:ph type="title"/>
          </p:nvPr>
        </p:nvSpPr>
        <p:spPr>
          <a:xfrm>
            <a:off x="457200" y="1572517"/>
            <a:ext cx="8229600" cy="1072492"/>
          </a:xfrm>
        </p:spPr>
        <p:txBody>
          <a:bodyPr/>
          <a:lstStyle/>
          <a:p>
            <a:r>
              <a:rPr lang="en-US" dirty="0"/>
              <a:t>MUSE</a:t>
            </a:r>
          </a:p>
        </p:txBody>
      </p:sp>
      <p:sp>
        <p:nvSpPr>
          <p:cNvPr id="4" name="Text Placeholder 3"/>
          <p:cNvSpPr>
            <a:spLocks noGrp="1"/>
          </p:cNvSpPr>
          <p:nvPr>
            <p:ph type="body" sz="quarter" idx="11"/>
          </p:nvPr>
        </p:nvSpPr>
        <p:spPr>
          <a:xfrm>
            <a:off x="457200" y="3501801"/>
            <a:ext cx="6400800" cy="691170"/>
          </a:xfrm>
        </p:spPr>
        <p:txBody>
          <a:bodyPr/>
          <a:lstStyle/>
          <a:p>
            <a:r>
              <a:rPr lang="en-US" dirty="0"/>
              <a:t>Alex Kell</a:t>
            </a:r>
          </a:p>
          <a:p>
            <a:r>
              <a:rPr lang="en-US" dirty="0"/>
              <a:t>Sustainable Gas Institute, Imperial College London</a:t>
            </a:r>
          </a:p>
          <a:p>
            <a:r>
              <a:rPr lang="en-US" dirty="0" err="1"/>
              <a:t>a.kell@imperial.ac.uk</a:t>
            </a:r>
            <a:endParaRPr lang="en-US" dirty="0"/>
          </a:p>
        </p:txBody>
      </p:sp>
      <p:sp>
        <p:nvSpPr>
          <p:cNvPr id="5" name="Text Placeholder 4"/>
          <p:cNvSpPr>
            <a:spLocks noGrp="1"/>
          </p:cNvSpPr>
          <p:nvPr>
            <p:ph type="body" sz="quarter" idx="10"/>
          </p:nvPr>
        </p:nvSpPr>
        <p:spPr/>
        <p:txBody>
          <a:bodyPr/>
          <a:lstStyle/>
          <a:p>
            <a:r>
              <a:rPr lang="en-US" dirty="0"/>
              <a:t>BEEP Network</a:t>
            </a:r>
          </a:p>
        </p:txBody>
      </p:sp>
      <p:sp>
        <p:nvSpPr>
          <p:cNvPr id="6" name="Text Placeholder 5"/>
          <p:cNvSpPr>
            <a:spLocks noGrp="1"/>
          </p:cNvSpPr>
          <p:nvPr>
            <p:ph type="body" sz="quarter" idx="12"/>
          </p:nvPr>
        </p:nvSpPr>
        <p:spPr/>
        <p:txBody>
          <a:bodyPr/>
          <a:lstStyle/>
          <a:p>
            <a:r>
              <a:rPr lang="en-US" dirty="0"/>
              <a:t>27 January 2021</a:t>
            </a:r>
          </a:p>
        </p:txBody>
      </p:sp>
    </p:spTree>
    <p:extLst>
      <p:ext uri="{BB962C8B-B14F-4D97-AF65-F5344CB8AC3E}">
        <p14:creationId xmlns:p14="http://schemas.microsoft.com/office/powerpoint/2010/main" val="405836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p:txBody>
          <a:bodyPr/>
          <a:lstStyle/>
          <a:p>
            <a:r>
              <a:rPr lang="en-US" sz="1500" dirty="0"/>
              <a:t>User interface – no programming</a:t>
            </a:r>
          </a:p>
          <a:p>
            <a:pPr lvl="1"/>
            <a:r>
              <a:rPr lang="en-US" sz="1500" dirty="0"/>
              <a:t>Extendable</a:t>
            </a:r>
          </a:p>
          <a:p>
            <a:r>
              <a:rPr lang="en-US" sz="1500" dirty="0"/>
              <a:t>Multiple specification files</a:t>
            </a:r>
          </a:p>
          <a:p>
            <a:pPr lvl="1"/>
            <a:r>
              <a:rPr lang="en-US" sz="1500" dirty="0"/>
              <a:t>Technology characterization</a:t>
            </a:r>
          </a:p>
          <a:p>
            <a:pPr lvl="1"/>
            <a:r>
              <a:rPr lang="en-US" sz="1500" dirty="0"/>
              <a:t>Definition of environment</a:t>
            </a:r>
          </a:p>
          <a:p>
            <a:pPr lvl="1"/>
            <a:r>
              <a:rPr lang="en-US" sz="1500" dirty="0" err="1"/>
              <a:t>Timeslices</a:t>
            </a:r>
            <a:r>
              <a:rPr lang="en-US" sz="1500" dirty="0"/>
              <a:t> and horizon</a:t>
            </a:r>
          </a:p>
          <a:p>
            <a:r>
              <a:rPr lang="en-US" sz="1500" dirty="0"/>
              <a:t>Hooks – integrate code with MUSE.</a:t>
            </a:r>
          </a:p>
          <a:p>
            <a:pPr lvl="1"/>
            <a:r>
              <a:rPr lang="en-US" sz="1500" dirty="0"/>
              <a:t>New consumers’ or firms’ objectives</a:t>
            </a:r>
          </a:p>
          <a:p>
            <a:pPr lvl="1"/>
            <a:r>
              <a:rPr lang="en-US" sz="1500" dirty="0"/>
              <a:t>Record new data outputs </a:t>
            </a:r>
            <a:r>
              <a:rPr lang="en-US" sz="1500" dirty="0" err="1"/>
              <a:t>etc</a:t>
            </a:r>
            <a:endParaRPr lang="en-US" sz="1500" dirty="0"/>
          </a:p>
          <a:p>
            <a:r>
              <a:rPr lang="en-US" sz="1500" dirty="0"/>
              <a:t>Python code open source</a:t>
            </a:r>
          </a:p>
          <a:p>
            <a:pPr lvl="1"/>
            <a:endParaRPr lang="en-US" sz="1500" dirty="0"/>
          </a:p>
        </p:txBody>
      </p:sp>
      <p:sp>
        <p:nvSpPr>
          <p:cNvPr id="3" name="Title 2"/>
          <p:cNvSpPr>
            <a:spLocks noGrp="1"/>
          </p:cNvSpPr>
          <p:nvPr>
            <p:ph type="title"/>
          </p:nvPr>
        </p:nvSpPr>
        <p:spPr/>
        <p:txBody>
          <a:bodyPr/>
          <a:lstStyle/>
          <a:p>
            <a:r>
              <a:rPr lang="en-US" dirty="0"/>
              <a:t>How to use MUSE?</a:t>
            </a:r>
          </a:p>
        </p:txBody>
      </p:sp>
      <p:sp>
        <p:nvSpPr>
          <p:cNvPr id="5" name="Text Placeholder 4"/>
          <p:cNvSpPr>
            <a:spLocks noGrp="1"/>
          </p:cNvSpPr>
          <p:nvPr>
            <p:ph type="body" sz="quarter" idx="10"/>
          </p:nvPr>
        </p:nvSpPr>
        <p:spPr/>
        <p:txBody>
          <a:bodyPr/>
          <a:lstStyle/>
          <a:p>
            <a:r>
              <a:rPr lang="en-US" dirty="0"/>
              <a:t>MUSE</a:t>
            </a:r>
          </a:p>
        </p:txBody>
      </p:sp>
      <p:sp>
        <p:nvSpPr>
          <p:cNvPr id="6" name="Text Placeholder 5"/>
          <p:cNvSpPr>
            <a:spLocks noGrp="1"/>
          </p:cNvSpPr>
          <p:nvPr>
            <p:ph type="body" sz="quarter" idx="13"/>
          </p:nvPr>
        </p:nvSpPr>
        <p:spPr/>
        <p:txBody>
          <a:bodyPr/>
          <a:lstStyle/>
          <a:p>
            <a:r>
              <a:rPr lang="en-US" dirty="0"/>
              <a:t>27 January 2021</a:t>
            </a:r>
          </a:p>
          <a:p>
            <a:endParaRPr lang="en-US" dirty="0"/>
          </a:p>
        </p:txBody>
      </p:sp>
      <p:pic>
        <p:nvPicPr>
          <p:cNvPr id="12" name="Content Placeholder 11" descr="Chart, text&#10;&#10;Description automatically generated">
            <a:extLst>
              <a:ext uri="{FF2B5EF4-FFF2-40B4-BE49-F238E27FC236}">
                <a16:creationId xmlns:a16="http://schemas.microsoft.com/office/drawing/2014/main" id="{6422029A-F13F-5440-888D-9A8138249AAB}"/>
              </a:ext>
            </a:extLst>
          </p:cNvPr>
          <p:cNvPicPr>
            <a:picLocks noGrp="1" noChangeAspect="1"/>
          </p:cNvPicPr>
          <p:nvPr>
            <p:ph idx="12"/>
          </p:nvPr>
        </p:nvPicPr>
        <p:blipFill>
          <a:blip r:embed="rId3"/>
          <a:stretch>
            <a:fillRect/>
          </a:stretch>
        </p:blipFill>
        <p:spPr>
          <a:xfrm>
            <a:off x="4735925" y="2231180"/>
            <a:ext cx="3951287" cy="1099488"/>
          </a:xfrm>
        </p:spPr>
      </p:pic>
      <p:sp>
        <p:nvSpPr>
          <p:cNvPr id="13" name="Title 2">
            <a:extLst>
              <a:ext uri="{FF2B5EF4-FFF2-40B4-BE49-F238E27FC236}">
                <a16:creationId xmlns:a16="http://schemas.microsoft.com/office/drawing/2014/main" id="{6AB32DFB-B381-E148-AE6D-41F90CBD4E93}"/>
              </a:ext>
            </a:extLst>
          </p:cNvPr>
          <p:cNvSpPr txBox="1">
            <a:spLocks/>
          </p:cNvSpPr>
          <p:nvPr/>
        </p:nvSpPr>
        <p:spPr>
          <a:xfrm>
            <a:off x="4735925" y="3283346"/>
            <a:ext cx="3000139" cy="380667"/>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sz="1800" b="0" dirty="0">
                <a:solidFill>
                  <a:schemeClr val="tx1"/>
                </a:solidFill>
              </a:rPr>
              <a:t>Example input</a:t>
            </a:r>
          </a:p>
        </p:txBody>
      </p:sp>
    </p:spTree>
    <p:extLst>
      <p:ext uri="{BB962C8B-B14F-4D97-AF65-F5344CB8AC3E}">
        <p14:creationId xmlns:p14="http://schemas.microsoft.com/office/powerpoint/2010/main" val="243495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901767" y="3755174"/>
            <a:ext cx="3951287" cy="427906"/>
          </a:xfrm>
        </p:spPr>
        <p:txBody>
          <a:bodyPr/>
          <a:lstStyle/>
          <a:p>
            <a:r>
              <a:rPr lang="en-US" dirty="0">
                <a:solidFill>
                  <a:schemeClr val="tx1"/>
                </a:solidFill>
              </a:rPr>
              <a:t>Heat generation (PJ/y): gas boilers (left) and heat pumps (right)</a:t>
            </a:r>
          </a:p>
        </p:txBody>
      </p:sp>
      <p:sp>
        <p:nvSpPr>
          <p:cNvPr id="6" name="Text Placeholder 5"/>
          <p:cNvSpPr>
            <a:spLocks noGrp="1"/>
          </p:cNvSpPr>
          <p:nvPr>
            <p:ph type="body" sz="quarter" idx="10"/>
          </p:nvPr>
        </p:nvSpPr>
        <p:spPr/>
        <p:txBody>
          <a:bodyPr/>
          <a:lstStyle/>
          <a:p>
            <a:r>
              <a:rPr lang="en-US" dirty="0"/>
              <a:t>Example scenarios</a:t>
            </a:r>
          </a:p>
        </p:txBody>
      </p:sp>
      <p:sp>
        <p:nvSpPr>
          <p:cNvPr id="7" name="Text Placeholder 6"/>
          <p:cNvSpPr>
            <a:spLocks noGrp="1"/>
          </p:cNvSpPr>
          <p:nvPr>
            <p:ph type="body" sz="quarter" idx="12"/>
          </p:nvPr>
        </p:nvSpPr>
        <p:spPr/>
        <p:txBody>
          <a:bodyPr/>
          <a:lstStyle/>
          <a:p>
            <a:r>
              <a:rPr lang="en-US" dirty="0"/>
              <a:t>27 January 2021</a:t>
            </a:r>
          </a:p>
          <a:p>
            <a:endParaRPr lang="en-US" dirty="0"/>
          </a:p>
        </p:txBody>
      </p:sp>
      <p:pic>
        <p:nvPicPr>
          <p:cNvPr id="13" name="Picture 12" descr="Table&#10;&#10;Description automatically generated">
            <a:extLst>
              <a:ext uri="{FF2B5EF4-FFF2-40B4-BE49-F238E27FC236}">
                <a16:creationId xmlns:a16="http://schemas.microsoft.com/office/drawing/2014/main" id="{90BF5618-1E12-3F45-A8AB-FC137D7429FB}"/>
              </a:ext>
            </a:extLst>
          </p:cNvPr>
          <p:cNvPicPr>
            <a:picLocks noChangeAspect="1"/>
          </p:cNvPicPr>
          <p:nvPr/>
        </p:nvPicPr>
        <p:blipFill rotWithShape="1">
          <a:blip r:embed="rId3"/>
          <a:srcRect r="34876"/>
          <a:stretch/>
        </p:blipFill>
        <p:spPr>
          <a:xfrm>
            <a:off x="1048657" y="1793968"/>
            <a:ext cx="2870925" cy="2115390"/>
          </a:xfrm>
          <a:prstGeom prst="rect">
            <a:avLst/>
          </a:prstGeom>
        </p:spPr>
      </p:pic>
      <p:sp>
        <p:nvSpPr>
          <p:cNvPr id="14" name="Title 2">
            <a:extLst>
              <a:ext uri="{FF2B5EF4-FFF2-40B4-BE49-F238E27FC236}">
                <a16:creationId xmlns:a16="http://schemas.microsoft.com/office/drawing/2014/main" id="{8AF4D957-353F-B046-81D2-8A91C29EBDFF}"/>
              </a:ext>
            </a:extLst>
          </p:cNvPr>
          <p:cNvSpPr txBox="1">
            <a:spLocks/>
          </p:cNvSpPr>
          <p:nvPr/>
        </p:nvSpPr>
        <p:spPr>
          <a:xfrm>
            <a:off x="457200" y="1115931"/>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Running scenarios with MUSE.</a:t>
            </a:r>
          </a:p>
        </p:txBody>
      </p:sp>
      <p:sp>
        <p:nvSpPr>
          <p:cNvPr id="15" name="Content Placeholder 1">
            <a:extLst>
              <a:ext uri="{FF2B5EF4-FFF2-40B4-BE49-F238E27FC236}">
                <a16:creationId xmlns:a16="http://schemas.microsoft.com/office/drawing/2014/main" id="{82FE083C-EE44-B44C-86BE-CBC6ED184D6D}"/>
              </a:ext>
            </a:extLst>
          </p:cNvPr>
          <p:cNvSpPr txBox="1">
            <a:spLocks/>
          </p:cNvSpPr>
          <p:nvPr/>
        </p:nvSpPr>
        <p:spPr>
          <a:xfrm>
            <a:off x="396240" y="3909358"/>
            <a:ext cx="4175760" cy="547444"/>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err="1"/>
              <a:t>Minimisation</a:t>
            </a:r>
            <a:r>
              <a:rPr lang="en-US" sz="1000" dirty="0"/>
              <a:t> of capital costs, LCOE and EAC </a:t>
            </a:r>
            <a:r>
              <a:rPr lang="en-US" sz="1000" dirty="0" err="1"/>
              <a:t>favour</a:t>
            </a:r>
            <a:r>
              <a:rPr lang="en-US" sz="1000" dirty="0"/>
              <a:t> gas boilers.</a:t>
            </a:r>
          </a:p>
          <a:p>
            <a:r>
              <a:rPr lang="en-US" sz="1000" dirty="0" err="1"/>
              <a:t>Minmisation</a:t>
            </a:r>
            <a:r>
              <a:rPr lang="en-US" sz="1000" dirty="0"/>
              <a:t> of fuel costs </a:t>
            </a:r>
            <a:r>
              <a:rPr lang="en-US" sz="1000" dirty="0" err="1"/>
              <a:t>favour</a:t>
            </a:r>
            <a:r>
              <a:rPr lang="en-US" sz="1000" dirty="0"/>
              <a:t> heat pumps.</a:t>
            </a:r>
          </a:p>
          <a:p>
            <a:endParaRPr lang="en-US" sz="1000" dirty="0"/>
          </a:p>
        </p:txBody>
      </p:sp>
      <p:sp>
        <p:nvSpPr>
          <p:cNvPr id="9" name="Title 2">
            <a:extLst>
              <a:ext uri="{FF2B5EF4-FFF2-40B4-BE49-F238E27FC236}">
                <a16:creationId xmlns:a16="http://schemas.microsoft.com/office/drawing/2014/main" id="{87D009B6-1189-4448-B942-90143CD402BA}"/>
              </a:ext>
            </a:extLst>
          </p:cNvPr>
          <p:cNvSpPr txBox="1">
            <a:spLocks/>
          </p:cNvSpPr>
          <p:nvPr/>
        </p:nvSpPr>
        <p:spPr>
          <a:xfrm>
            <a:off x="457200" y="1491052"/>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sz="1700" dirty="0">
                <a:solidFill>
                  <a:schemeClr val="tx1"/>
                </a:solidFill>
              </a:rPr>
              <a:t>Single-agent scenario</a:t>
            </a:r>
          </a:p>
        </p:txBody>
      </p:sp>
      <p:pic>
        <p:nvPicPr>
          <p:cNvPr id="4" name="Picture 3" descr="Chart, line chart&#10;&#10;Description automatically generated">
            <a:extLst>
              <a:ext uri="{FF2B5EF4-FFF2-40B4-BE49-F238E27FC236}">
                <a16:creationId xmlns:a16="http://schemas.microsoft.com/office/drawing/2014/main" id="{76A1E615-FFB5-3442-BBEE-8D4D734AE138}"/>
              </a:ext>
            </a:extLst>
          </p:cNvPr>
          <p:cNvPicPr>
            <a:picLocks noChangeAspect="1"/>
          </p:cNvPicPr>
          <p:nvPr/>
        </p:nvPicPr>
        <p:blipFill>
          <a:blip r:embed="rId4"/>
          <a:stretch>
            <a:fillRect/>
          </a:stretch>
        </p:blipFill>
        <p:spPr>
          <a:xfrm>
            <a:off x="4735512" y="1755404"/>
            <a:ext cx="3951287" cy="1999770"/>
          </a:xfrm>
          <a:prstGeom prst="rect">
            <a:avLst/>
          </a:prstGeom>
        </p:spPr>
      </p:pic>
    </p:spTree>
    <p:extLst>
      <p:ext uri="{BB962C8B-B14F-4D97-AF65-F5344CB8AC3E}">
        <p14:creationId xmlns:p14="http://schemas.microsoft.com/office/powerpoint/2010/main" val="362725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20713" y="4022742"/>
            <a:ext cx="3951287" cy="427906"/>
          </a:xfrm>
        </p:spPr>
        <p:txBody>
          <a:bodyPr/>
          <a:lstStyle/>
          <a:p>
            <a:r>
              <a:rPr lang="en-US" sz="900" dirty="0">
                <a:solidFill>
                  <a:schemeClr val="tx1"/>
                </a:solidFill>
              </a:rPr>
              <a:t>Scenarios with 2 agents at 40-60, 50-50, 60-40 and 70-30 % of the population. Primary energy of the system (PJ/y): natural gas (left) and wind (right)</a:t>
            </a:r>
          </a:p>
        </p:txBody>
      </p:sp>
      <p:sp>
        <p:nvSpPr>
          <p:cNvPr id="6" name="Text Placeholder 5"/>
          <p:cNvSpPr>
            <a:spLocks noGrp="1"/>
          </p:cNvSpPr>
          <p:nvPr>
            <p:ph type="body" sz="quarter" idx="10"/>
          </p:nvPr>
        </p:nvSpPr>
        <p:spPr/>
        <p:txBody>
          <a:bodyPr/>
          <a:lstStyle/>
          <a:p>
            <a:r>
              <a:rPr lang="en-US" dirty="0"/>
              <a:t>Example scenarios</a:t>
            </a:r>
          </a:p>
        </p:txBody>
      </p:sp>
      <p:sp>
        <p:nvSpPr>
          <p:cNvPr id="7" name="Text Placeholder 6"/>
          <p:cNvSpPr>
            <a:spLocks noGrp="1"/>
          </p:cNvSpPr>
          <p:nvPr>
            <p:ph type="body" sz="quarter" idx="12"/>
          </p:nvPr>
        </p:nvSpPr>
        <p:spPr/>
        <p:txBody>
          <a:bodyPr/>
          <a:lstStyle/>
          <a:p>
            <a:r>
              <a:rPr lang="en-US" dirty="0"/>
              <a:t>27 January 2021</a:t>
            </a:r>
          </a:p>
          <a:p>
            <a:endParaRPr lang="en-US" dirty="0"/>
          </a:p>
        </p:txBody>
      </p:sp>
      <p:sp>
        <p:nvSpPr>
          <p:cNvPr id="14" name="Title 2">
            <a:extLst>
              <a:ext uri="{FF2B5EF4-FFF2-40B4-BE49-F238E27FC236}">
                <a16:creationId xmlns:a16="http://schemas.microsoft.com/office/drawing/2014/main" id="{8AF4D957-353F-B046-81D2-8A91C29EBDFF}"/>
              </a:ext>
            </a:extLst>
          </p:cNvPr>
          <p:cNvSpPr txBox="1">
            <a:spLocks/>
          </p:cNvSpPr>
          <p:nvPr/>
        </p:nvSpPr>
        <p:spPr>
          <a:xfrm>
            <a:off x="457200" y="1115931"/>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Heterogenous investor scenarios</a:t>
            </a:r>
          </a:p>
        </p:txBody>
      </p:sp>
      <p:sp>
        <p:nvSpPr>
          <p:cNvPr id="21" name="Content Placeholder 1">
            <a:extLst>
              <a:ext uri="{FF2B5EF4-FFF2-40B4-BE49-F238E27FC236}">
                <a16:creationId xmlns:a16="http://schemas.microsoft.com/office/drawing/2014/main" id="{9FA9D132-651A-3749-B1DB-9819770A9569}"/>
              </a:ext>
            </a:extLst>
          </p:cNvPr>
          <p:cNvSpPr txBox="1">
            <a:spLocks/>
          </p:cNvSpPr>
          <p:nvPr/>
        </p:nvSpPr>
        <p:spPr>
          <a:xfrm>
            <a:off x="5193123" y="1737448"/>
            <a:ext cx="3950877" cy="2243176"/>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t>Different power sector investor characteristics exhibit differing scenario trajectories</a:t>
            </a:r>
          </a:p>
          <a:p>
            <a:r>
              <a:rPr lang="en-US" sz="1500" dirty="0"/>
              <a:t>(2ag|60-40) scenario </a:t>
            </a:r>
            <a:r>
              <a:rPr lang="en-US" sz="1500" dirty="0" err="1"/>
              <a:t>favours</a:t>
            </a:r>
            <a:r>
              <a:rPr lang="en-US" sz="1500" dirty="0"/>
              <a:t> natural gas due to higher capital costs weighting of objectives</a:t>
            </a:r>
          </a:p>
          <a:p>
            <a:r>
              <a:rPr lang="en-US" sz="1500" dirty="0"/>
              <a:t>(2ag|30-70) scenario </a:t>
            </a:r>
            <a:r>
              <a:rPr lang="en-US" sz="1500" dirty="0" err="1"/>
              <a:t>favours</a:t>
            </a:r>
            <a:r>
              <a:rPr lang="en-US" sz="1500" dirty="0"/>
              <a:t> wind due to higher emissions costs weighting.</a:t>
            </a:r>
          </a:p>
          <a:p>
            <a:endParaRPr lang="en-US" sz="1500" dirty="0"/>
          </a:p>
        </p:txBody>
      </p:sp>
      <p:pic>
        <p:nvPicPr>
          <p:cNvPr id="4" name="Picture 3" descr="Chart&#10;&#10;Description automatically generated">
            <a:extLst>
              <a:ext uri="{FF2B5EF4-FFF2-40B4-BE49-F238E27FC236}">
                <a16:creationId xmlns:a16="http://schemas.microsoft.com/office/drawing/2014/main" id="{891585E6-C4C6-6F4D-8D2A-9A26005ED3E5}"/>
              </a:ext>
            </a:extLst>
          </p:cNvPr>
          <p:cNvPicPr>
            <a:picLocks noChangeAspect="1"/>
          </p:cNvPicPr>
          <p:nvPr/>
        </p:nvPicPr>
        <p:blipFill>
          <a:blip r:embed="rId2"/>
          <a:stretch>
            <a:fillRect/>
          </a:stretch>
        </p:blipFill>
        <p:spPr>
          <a:xfrm>
            <a:off x="488678" y="1551562"/>
            <a:ext cx="4403361" cy="2399072"/>
          </a:xfrm>
          <a:prstGeom prst="rect">
            <a:avLst/>
          </a:prstGeom>
        </p:spPr>
      </p:pic>
    </p:spTree>
    <p:extLst>
      <p:ext uri="{BB962C8B-B14F-4D97-AF65-F5344CB8AC3E}">
        <p14:creationId xmlns:p14="http://schemas.microsoft.com/office/powerpoint/2010/main" val="3760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199" y="1618620"/>
            <a:ext cx="4289363" cy="2895191"/>
          </a:xfrm>
        </p:spPr>
        <p:txBody>
          <a:bodyPr/>
          <a:lstStyle/>
          <a:p>
            <a:r>
              <a:rPr lang="en-US" sz="1600" dirty="0"/>
              <a:t>Cost optimal solution assumes:</a:t>
            </a:r>
          </a:p>
          <a:p>
            <a:pPr lvl="1"/>
            <a:r>
              <a:rPr lang="en-US" sz="1600" dirty="0"/>
              <a:t>Economic rationality</a:t>
            </a:r>
          </a:p>
          <a:p>
            <a:pPr lvl="1"/>
            <a:r>
              <a:rPr lang="en-US" sz="1600" dirty="0"/>
              <a:t>Homogenous decision metrics</a:t>
            </a:r>
          </a:p>
          <a:p>
            <a:pPr lvl="1"/>
            <a:r>
              <a:rPr lang="en-US" sz="1600" dirty="0"/>
              <a:t>Sudden switching</a:t>
            </a:r>
          </a:p>
          <a:p>
            <a:r>
              <a:rPr lang="en-US" sz="1600" dirty="0"/>
              <a:t>Differing population characteristics:</a:t>
            </a:r>
          </a:p>
          <a:p>
            <a:pPr lvl="1"/>
            <a:r>
              <a:rPr lang="en-US" sz="1600" dirty="0"/>
              <a:t>Budget</a:t>
            </a:r>
          </a:p>
          <a:p>
            <a:pPr lvl="1"/>
            <a:r>
              <a:rPr lang="en-US" sz="1600" dirty="0"/>
              <a:t>Values</a:t>
            </a:r>
          </a:p>
          <a:p>
            <a:pPr lvl="1"/>
            <a:r>
              <a:rPr lang="en-US" sz="1600" dirty="0"/>
              <a:t>Perception of technologies</a:t>
            </a:r>
          </a:p>
          <a:p>
            <a:pPr lvl="1"/>
            <a:r>
              <a:rPr lang="en-US" sz="1600" dirty="0"/>
              <a:t>Comfort levels</a:t>
            </a:r>
          </a:p>
          <a:p>
            <a:r>
              <a:rPr lang="en-US" sz="1600" dirty="0"/>
              <a:t>Can lead to different macro system</a:t>
            </a:r>
          </a:p>
        </p:txBody>
      </p:sp>
      <p:sp>
        <p:nvSpPr>
          <p:cNvPr id="3" name="Title 2"/>
          <p:cNvSpPr>
            <a:spLocks noGrp="1"/>
          </p:cNvSpPr>
          <p:nvPr>
            <p:ph type="title"/>
          </p:nvPr>
        </p:nvSpPr>
        <p:spPr/>
        <p:txBody>
          <a:bodyPr/>
          <a:lstStyle/>
          <a:p>
            <a:r>
              <a:rPr lang="en-US" dirty="0"/>
              <a:t>Heterogenous population modelling</a:t>
            </a:r>
          </a:p>
        </p:txBody>
      </p:sp>
      <p:sp>
        <p:nvSpPr>
          <p:cNvPr id="5" name="Text Placeholder 4"/>
          <p:cNvSpPr>
            <a:spLocks noGrp="1"/>
          </p:cNvSpPr>
          <p:nvPr>
            <p:ph type="body" sz="quarter" idx="10"/>
          </p:nvPr>
        </p:nvSpPr>
        <p:spPr/>
        <p:txBody>
          <a:bodyPr/>
          <a:lstStyle/>
          <a:p>
            <a:r>
              <a:rPr lang="en-US" dirty="0"/>
              <a:t>Population modelling</a:t>
            </a:r>
          </a:p>
        </p:txBody>
      </p:sp>
      <p:sp>
        <p:nvSpPr>
          <p:cNvPr id="6" name="Text Placeholder 5"/>
          <p:cNvSpPr>
            <a:spLocks noGrp="1"/>
          </p:cNvSpPr>
          <p:nvPr>
            <p:ph type="body" sz="quarter" idx="13"/>
          </p:nvPr>
        </p:nvSpPr>
        <p:spPr/>
        <p:txBody>
          <a:bodyPr/>
          <a:lstStyle/>
          <a:p>
            <a:r>
              <a:rPr lang="en-US" dirty="0"/>
              <a:t>27 January 2021</a:t>
            </a:r>
          </a:p>
          <a:p>
            <a:endParaRPr lang="en-US" dirty="0"/>
          </a:p>
        </p:txBody>
      </p:sp>
      <p:grpSp>
        <p:nvGrpSpPr>
          <p:cNvPr id="110" name="Group 109">
            <a:extLst>
              <a:ext uri="{FF2B5EF4-FFF2-40B4-BE49-F238E27FC236}">
                <a16:creationId xmlns:a16="http://schemas.microsoft.com/office/drawing/2014/main" id="{34DCEC2A-D6F6-7342-A4BF-42FE591C5C69}"/>
              </a:ext>
            </a:extLst>
          </p:cNvPr>
          <p:cNvGrpSpPr/>
          <p:nvPr/>
        </p:nvGrpSpPr>
        <p:grpSpPr>
          <a:xfrm>
            <a:off x="6257699" y="4013541"/>
            <a:ext cx="271095" cy="559858"/>
            <a:chOff x="7421741" y="3325187"/>
            <a:chExt cx="344942" cy="594008"/>
          </a:xfrm>
          <a:solidFill>
            <a:srgbClr val="002060"/>
          </a:solidFill>
        </p:grpSpPr>
        <p:sp>
          <p:nvSpPr>
            <p:cNvPr id="111" name="Oval 110">
              <a:extLst>
                <a:ext uri="{FF2B5EF4-FFF2-40B4-BE49-F238E27FC236}">
                  <a16:creationId xmlns:a16="http://schemas.microsoft.com/office/drawing/2014/main" id="{D5656E20-F900-DE4C-8EF8-4C1E5711514A}"/>
                </a:ext>
              </a:extLst>
            </p:cNvPr>
            <p:cNvSpPr/>
            <p:nvPr/>
          </p:nvSpPr>
          <p:spPr>
            <a:xfrm flipH="1">
              <a:off x="7500137" y="3325187"/>
              <a:ext cx="188150" cy="142562"/>
            </a:xfrm>
            <a:prstGeom prst="ellipse">
              <a:avLst/>
            </a:prstGeom>
            <a:grp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2">
                <a:solidFill>
                  <a:schemeClr val="tx1"/>
                </a:solidFill>
              </a:endParaRPr>
            </a:p>
          </p:txBody>
        </p:sp>
        <p:cxnSp>
          <p:nvCxnSpPr>
            <p:cNvPr id="112" name="Straight Connector 111">
              <a:extLst>
                <a:ext uri="{FF2B5EF4-FFF2-40B4-BE49-F238E27FC236}">
                  <a16:creationId xmlns:a16="http://schemas.microsoft.com/office/drawing/2014/main" id="{DDAC77FB-2A07-794C-8C55-09BA7132A787}"/>
                </a:ext>
              </a:extLst>
            </p:cNvPr>
            <p:cNvCxnSpPr/>
            <p:nvPr/>
          </p:nvCxnSpPr>
          <p:spPr>
            <a:xfrm flipH="1">
              <a:off x="7594212" y="3396468"/>
              <a:ext cx="0" cy="380165"/>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781FAD8-280C-5947-AAB3-48AF893D8F81}"/>
                </a:ext>
              </a:extLst>
            </p:cNvPr>
            <p:cNvCxnSpPr/>
            <p:nvPr/>
          </p:nvCxnSpPr>
          <p:spPr>
            <a:xfrm>
              <a:off x="7421741" y="3586551"/>
              <a:ext cx="344942"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777EF6D-F7E9-F348-BA0B-6D5583A42FBC}"/>
                </a:ext>
              </a:extLst>
            </p:cNvPr>
            <p:cNvCxnSpPr/>
            <p:nvPr/>
          </p:nvCxnSpPr>
          <p:spPr>
            <a:xfrm flipV="1">
              <a:off x="7421741" y="3776533"/>
              <a:ext cx="172471" cy="142662"/>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DAD5BD0-0568-D147-8687-27C9C3474F99}"/>
                </a:ext>
              </a:extLst>
            </p:cNvPr>
            <p:cNvCxnSpPr/>
            <p:nvPr/>
          </p:nvCxnSpPr>
          <p:spPr>
            <a:xfrm flipH="1" flipV="1">
              <a:off x="7597623" y="3776533"/>
              <a:ext cx="128157" cy="142662"/>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16" name="Richtungspfeil 20">
            <a:extLst>
              <a:ext uri="{FF2B5EF4-FFF2-40B4-BE49-F238E27FC236}">
                <a16:creationId xmlns:a16="http://schemas.microsoft.com/office/drawing/2014/main" id="{9227C6BC-A851-4F4D-97A7-34D9E8F97544}"/>
              </a:ext>
            </a:extLst>
          </p:cNvPr>
          <p:cNvSpPr/>
          <p:nvPr/>
        </p:nvSpPr>
        <p:spPr>
          <a:xfrm rot="5400000">
            <a:off x="6827997" y="2640907"/>
            <a:ext cx="240632" cy="1934752"/>
          </a:xfrm>
          <a:prstGeom prst="homePlate">
            <a:avLst>
              <a:gd name="adj" fmla="val 10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51" dirty="0">
              <a:solidFill>
                <a:schemeClr val="tx1"/>
              </a:solidFill>
            </a:endParaRPr>
          </a:p>
        </p:txBody>
      </p:sp>
      <p:grpSp>
        <p:nvGrpSpPr>
          <p:cNvPr id="117" name="Group 116">
            <a:extLst>
              <a:ext uri="{FF2B5EF4-FFF2-40B4-BE49-F238E27FC236}">
                <a16:creationId xmlns:a16="http://schemas.microsoft.com/office/drawing/2014/main" id="{4A4B7AA0-DD1B-2241-86B2-D2B0CDE390B4}"/>
              </a:ext>
            </a:extLst>
          </p:cNvPr>
          <p:cNvGrpSpPr/>
          <p:nvPr/>
        </p:nvGrpSpPr>
        <p:grpSpPr>
          <a:xfrm>
            <a:off x="6800005" y="4004377"/>
            <a:ext cx="271095" cy="559858"/>
            <a:chOff x="7421741" y="3325187"/>
            <a:chExt cx="344942" cy="594008"/>
          </a:xfrm>
          <a:solidFill>
            <a:schemeClr val="accent5">
              <a:lumMod val="60000"/>
              <a:lumOff val="40000"/>
            </a:schemeClr>
          </a:solidFill>
        </p:grpSpPr>
        <p:sp>
          <p:nvSpPr>
            <p:cNvPr id="118" name="Oval 117">
              <a:extLst>
                <a:ext uri="{FF2B5EF4-FFF2-40B4-BE49-F238E27FC236}">
                  <a16:creationId xmlns:a16="http://schemas.microsoft.com/office/drawing/2014/main" id="{41C61F84-96FF-9847-9EE6-26F04EBBAD99}"/>
                </a:ext>
              </a:extLst>
            </p:cNvPr>
            <p:cNvSpPr/>
            <p:nvPr/>
          </p:nvSpPr>
          <p:spPr>
            <a:xfrm flipH="1">
              <a:off x="7500137" y="3325187"/>
              <a:ext cx="188150" cy="142562"/>
            </a:xfrm>
            <a:prstGeom prst="ellipse">
              <a:avLst/>
            </a:prstGeom>
            <a:grp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2">
                <a:solidFill>
                  <a:schemeClr val="tx1"/>
                </a:solidFill>
              </a:endParaRPr>
            </a:p>
          </p:txBody>
        </p:sp>
        <p:cxnSp>
          <p:nvCxnSpPr>
            <p:cNvPr id="119" name="Straight Connector 118">
              <a:extLst>
                <a:ext uri="{FF2B5EF4-FFF2-40B4-BE49-F238E27FC236}">
                  <a16:creationId xmlns:a16="http://schemas.microsoft.com/office/drawing/2014/main" id="{92FD9D9A-802C-D84B-823E-3140AA2F7B48}"/>
                </a:ext>
              </a:extLst>
            </p:cNvPr>
            <p:cNvCxnSpPr/>
            <p:nvPr/>
          </p:nvCxnSpPr>
          <p:spPr>
            <a:xfrm flipH="1">
              <a:off x="7594212" y="3396468"/>
              <a:ext cx="0" cy="380165"/>
            </a:xfrm>
            <a:prstGeom prst="line">
              <a:avLst/>
            </a:prstGeom>
            <a:grpFill/>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62A402-7BCE-804A-8C99-9F17D8D7C01C}"/>
                </a:ext>
              </a:extLst>
            </p:cNvPr>
            <p:cNvCxnSpPr/>
            <p:nvPr/>
          </p:nvCxnSpPr>
          <p:spPr>
            <a:xfrm>
              <a:off x="7421741" y="3586551"/>
              <a:ext cx="344942" cy="0"/>
            </a:xfrm>
            <a:prstGeom prst="line">
              <a:avLst/>
            </a:prstGeom>
            <a:grpFill/>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6E30F92-1C90-C64C-90DD-C58ED0083ECC}"/>
                </a:ext>
              </a:extLst>
            </p:cNvPr>
            <p:cNvCxnSpPr/>
            <p:nvPr/>
          </p:nvCxnSpPr>
          <p:spPr>
            <a:xfrm flipV="1">
              <a:off x="7421741" y="3776533"/>
              <a:ext cx="172471" cy="142662"/>
            </a:xfrm>
            <a:prstGeom prst="line">
              <a:avLst/>
            </a:prstGeom>
            <a:grpFill/>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6575233-2FF1-E14B-B837-D9C606995F4C}"/>
                </a:ext>
              </a:extLst>
            </p:cNvPr>
            <p:cNvCxnSpPr/>
            <p:nvPr/>
          </p:nvCxnSpPr>
          <p:spPr>
            <a:xfrm flipH="1" flipV="1">
              <a:off x="7597623" y="3776533"/>
              <a:ext cx="128157" cy="142662"/>
            </a:xfrm>
            <a:prstGeom prst="line">
              <a:avLst/>
            </a:prstGeom>
            <a:grpFill/>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C76D335F-4068-3A46-A869-334F06C0C959}"/>
              </a:ext>
            </a:extLst>
          </p:cNvPr>
          <p:cNvGrpSpPr/>
          <p:nvPr/>
        </p:nvGrpSpPr>
        <p:grpSpPr>
          <a:xfrm>
            <a:off x="7342310" y="3994437"/>
            <a:ext cx="271095" cy="559858"/>
            <a:chOff x="7421741" y="3325187"/>
            <a:chExt cx="344942" cy="594008"/>
          </a:xfrm>
          <a:solidFill>
            <a:schemeClr val="tx2">
              <a:lumMod val="20000"/>
              <a:lumOff val="80000"/>
            </a:schemeClr>
          </a:solidFill>
        </p:grpSpPr>
        <p:sp>
          <p:nvSpPr>
            <p:cNvPr id="124" name="Oval 123">
              <a:extLst>
                <a:ext uri="{FF2B5EF4-FFF2-40B4-BE49-F238E27FC236}">
                  <a16:creationId xmlns:a16="http://schemas.microsoft.com/office/drawing/2014/main" id="{6D956ECA-97B1-F647-B47F-5D7E6C2B132E}"/>
                </a:ext>
              </a:extLst>
            </p:cNvPr>
            <p:cNvSpPr/>
            <p:nvPr/>
          </p:nvSpPr>
          <p:spPr>
            <a:xfrm flipH="1">
              <a:off x="7500137" y="3325187"/>
              <a:ext cx="188150" cy="142562"/>
            </a:xfrm>
            <a:prstGeom prst="ellipse">
              <a:avLst/>
            </a:prstGeom>
            <a:grp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32">
                <a:solidFill>
                  <a:schemeClr val="tx1"/>
                </a:solidFill>
              </a:endParaRPr>
            </a:p>
          </p:txBody>
        </p:sp>
        <p:cxnSp>
          <p:nvCxnSpPr>
            <p:cNvPr id="125" name="Straight Connector 124">
              <a:extLst>
                <a:ext uri="{FF2B5EF4-FFF2-40B4-BE49-F238E27FC236}">
                  <a16:creationId xmlns:a16="http://schemas.microsoft.com/office/drawing/2014/main" id="{1483EF9C-A6B4-CA48-AAD3-7B8748C340D3}"/>
                </a:ext>
              </a:extLst>
            </p:cNvPr>
            <p:cNvCxnSpPr/>
            <p:nvPr/>
          </p:nvCxnSpPr>
          <p:spPr>
            <a:xfrm flipH="1">
              <a:off x="7594212" y="3396468"/>
              <a:ext cx="0" cy="380165"/>
            </a:xfrm>
            <a:prstGeom prst="line">
              <a:avLst/>
            </a:prstGeom>
            <a:grpFill/>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38CED5A-D65D-104F-B183-D42188891A27}"/>
                </a:ext>
              </a:extLst>
            </p:cNvPr>
            <p:cNvCxnSpPr/>
            <p:nvPr/>
          </p:nvCxnSpPr>
          <p:spPr>
            <a:xfrm>
              <a:off x="7421741" y="3586551"/>
              <a:ext cx="344942" cy="0"/>
            </a:xfrm>
            <a:prstGeom prst="line">
              <a:avLst/>
            </a:prstGeom>
            <a:grpFill/>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A8500-6EB4-D547-A13A-8DA90F8A3457}"/>
                </a:ext>
              </a:extLst>
            </p:cNvPr>
            <p:cNvCxnSpPr/>
            <p:nvPr/>
          </p:nvCxnSpPr>
          <p:spPr>
            <a:xfrm flipV="1">
              <a:off x="7421741" y="3776533"/>
              <a:ext cx="172471" cy="142662"/>
            </a:xfrm>
            <a:prstGeom prst="line">
              <a:avLst/>
            </a:prstGeom>
            <a:grpFill/>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DB20252-1179-AD4C-9A29-679B61283625}"/>
                </a:ext>
              </a:extLst>
            </p:cNvPr>
            <p:cNvCxnSpPr/>
            <p:nvPr/>
          </p:nvCxnSpPr>
          <p:spPr>
            <a:xfrm flipH="1" flipV="1">
              <a:off x="7597623" y="3776533"/>
              <a:ext cx="128157" cy="142662"/>
            </a:xfrm>
            <a:prstGeom prst="line">
              <a:avLst/>
            </a:prstGeom>
            <a:grpFill/>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130" name="Picture 129" descr="Chart, scatter chart&#10;&#10;Description automatically generated">
            <a:extLst>
              <a:ext uri="{FF2B5EF4-FFF2-40B4-BE49-F238E27FC236}">
                <a16:creationId xmlns:a16="http://schemas.microsoft.com/office/drawing/2014/main" id="{945DC665-54B4-ED43-AB0D-7AB820F0D495}"/>
              </a:ext>
            </a:extLst>
          </p:cNvPr>
          <p:cNvPicPr>
            <a:picLocks noChangeAspect="1"/>
          </p:cNvPicPr>
          <p:nvPr/>
        </p:nvPicPr>
        <p:blipFill rotWithShape="1">
          <a:blip r:embed="rId2"/>
          <a:srcRect l="17106" r="17106" b="3200"/>
          <a:stretch/>
        </p:blipFill>
        <p:spPr>
          <a:xfrm>
            <a:off x="5980937" y="1648863"/>
            <a:ext cx="1786444" cy="1673301"/>
          </a:xfrm>
          <a:prstGeom prst="rect">
            <a:avLst/>
          </a:prstGeom>
        </p:spPr>
      </p:pic>
    </p:spTree>
    <p:extLst>
      <p:ext uri="{BB962C8B-B14F-4D97-AF65-F5344CB8AC3E}">
        <p14:creationId xmlns:p14="http://schemas.microsoft.com/office/powerpoint/2010/main" val="174994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alendar&#10;&#10;Description automatically generated with medium confidence">
            <a:extLst>
              <a:ext uri="{FF2B5EF4-FFF2-40B4-BE49-F238E27FC236}">
                <a16:creationId xmlns:a16="http://schemas.microsoft.com/office/drawing/2014/main" id="{B89D4B97-1C97-6B47-BAEA-D7D67524C13F}"/>
              </a:ext>
            </a:extLst>
          </p:cNvPr>
          <p:cNvPicPr>
            <a:picLocks noChangeAspect="1"/>
          </p:cNvPicPr>
          <p:nvPr/>
        </p:nvPicPr>
        <p:blipFill>
          <a:blip r:embed="rId2"/>
          <a:stretch>
            <a:fillRect/>
          </a:stretch>
        </p:blipFill>
        <p:spPr>
          <a:xfrm>
            <a:off x="5963690" y="1256877"/>
            <a:ext cx="2839488" cy="3389479"/>
          </a:xfrm>
          <a:prstGeom prst="rect">
            <a:avLst/>
          </a:prstGeom>
        </p:spPr>
      </p:pic>
      <p:sp>
        <p:nvSpPr>
          <p:cNvPr id="2" name="Content Placeholder 1"/>
          <p:cNvSpPr>
            <a:spLocks noGrp="1"/>
          </p:cNvSpPr>
          <p:nvPr>
            <p:ph idx="11"/>
          </p:nvPr>
        </p:nvSpPr>
        <p:spPr>
          <a:xfrm>
            <a:off x="457199" y="1618620"/>
            <a:ext cx="4289363" cy="2895191"/>
          </a:xfrm>
        </p:spPr>
        <p:txBody>
          <a:bodyPr/>
          <a:lstStyle/>
          <a:p>
            <a:r>
              <a:rPr lang="en-US" sz="1400" dirty="0"/>
              <a:t>Divide population into subcategories</a:t>
            </a:r>
          </a:p>
          <a:p>
            <a:pPr lvl="1"/>
            <a:r>
              <a:rPr lang="en-US" sz="1400" dirty="0"/>
              <a:t>Use of population data, GDP, urbanization data</a:t>
            </a:r>
          </a:p>
          <a:p>
            <a:pPr lvl="1"/>
            <a:r>
              <a:rPr lang="en-US" sz="1400" dirty="0"/>
              <a:t>Use of survey data (no single source for different regions)</a:t>
            </a:r>
          </a:p>
          <a:p>
            <a:r>
              <a:rPr lang="en-US" sz="1400" dirty="0" err="1"/>
              <a:t>Characterise</a:t>
            </a:r>
            <a:r>
              <a:rPr lang="en-US" sz="1400" dirty="0"/>
              <a:t> population subcategories</a:t>
            </a:r>
          </a:p>
          <a:p>
            <a:pPr lvl="1"/>
            <a:r>
              <a:rPr lang="en-US" sz="1400" dirty="0"/>
              <a:t>Budget</a:t>
            </a:r>
          </a:p>
          <a:p>
            <a:pPr lvl="1"/>
            <a:r>
              <a:rPr lang="en-US" sz="1400" dirty="0"/>
              <a:t>Search strategy</a:t>
            </a:r>
          </a:p>
          <a:p>
            <a:pPr lvl="1"/>
            <a:r>
              <a:rPr lang="en-US" sz="1400" dirty="0"/>
              <a:t>Decision method</a:t>
            </a:r>
          </a:p>
          <a:p>
            <a:pPr lvl="1"/>
            <a:r>
              <a:rPr lang="en-US" sz="1400" dirty="0"/>
              <a:t>Location</a:t>
            </a:r>
          </a:p>
          <a:p>
            <a:r>
              <a:rPr lang="en-US" sz="1400" dirty="0"/>
              <a:t>Investments made based upon these characteristics</a:t>
            </a:r>
          </a:p>
        </p:txBody>
      </p:sp>
      <p:sp>
        <p:nvSpPr>
          <p:cNvPr id="3" name="Title 2"/>
          <p:cNvSpPr>
            <a:spLocks noGrp="1"/>
          </p:cNvSpPr>
          <p:nvPr>
            <p:ph type="title"/>
          </p:nvPr>
        </p:nvSpPr>
        <p:spPr/>
        <p:txBody>
          <a:bodyPr/>
          <a:lstStyle/>
          <a:p>
            <a:r>
              <a:rPr lang="en-US" dirty="0"/>
              <a:t>Heterogenous population modelling</a:t>
            </a:r>
          </a:p>
        </p:txBody>
      </p:sp>
      <p:sp>
        <p:nvSpPr>
          <p:cNvPr id="5" name="Text Placeholder 4"/>
          <p:cNvSpPr>
            <a:spLocks noGrp="1"/>
          </p:cNvSpPr>
          <p:nvPr>
            <p:ph type="body" sz="quarter" idx="10"/>
          </p:nvPr>
        </p:nvSpPr>
        <p:spPr/>
        <p:txBody>
          <a:bodyPr/>
          <a:lstStyle/>
          <a:p>
            <a:r>
              <a:rPr lang="en-US" dirty="0"/>
              <a:t>Population modelling</a:t>
            </a:r>
          </a:p>
          <a:p>
            <a:endParaRPr lang="en-US" dirty="0"/>
          </a:p>
        </p:txBody>
      </p:sp>
      <p:sp>
        <p:nvSpPr>
          <p:cNvPr id="6" name="Text Placeholder 5"/>
          <p:cNvSpPr>
            <a:spLocks noGrp="1"/>
          </p:cNvSpPr>
          <p:nvPr>
            <p:ph type="body" sz="quarter" idx="13"/>
          </p:nvPr>
        </p:nvSpPr>
        <p:spPr/>
        <p:txBody>
          <a:bodyPr/>
          <a:lstStyle/>
          <a:p>
            <a:r>
              <a:rPr lang="en-US" dirty="0"/>
              <a:t>27 January 2021</a:t>
            </a:r>
          </a:p>
          <a:p>
            <a:endParaRPr lang="en-US" dirty="0"/>
          </a:p>
        </p:txBody>
      </p:sp>
    </p:spTree>
    <p:extLst>
      <p:ext uri="{BB962C8B-B14F-4D97-AF65-F5344CB8AC3E}">
        <p14:creationId xmlns:p14="http://schemas.microsoft.com/office/powerpoint/2010/main" val="217228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Heterogenous population modelling</a:t>
            </a:r>
          </a:p>
        </p:txBody>
      </p:sp>
      <p:sp>
        <p:nvSpPr>
          <p:cNvPr id="5" name="Text Placeholder 4"/>
          <p:cNvSpPr>
            <a:spLocks noGrp="1"/>
          </p:cNvSpPr>
          <p:nvPr>
            <p:ph type="body" sz="quarter" idx="10"/>
          </p:nvPr>
        </p:nvSpPr>
        <p:spPr/>
        <p:txBody>
          <a:bodyPr/>
          <a:lstStyle/>
          <a:p>
            <a:r>
              <a:rPr lang="en-US" dirty="0"/>
              <a:t>Population modelling</a:t>
            </a:r>
          </a:p>
          <a:p>
            <a:endParaRPr lang="en-US" dirty="0"/>
          </a:p>
        </p:txBody>
      </p:sp>
      <p:sp>
        <p:nvSpPr>
          <p:cNvPr id="6" name="Text Placeholder 5"/>
          <p:cNvSpPr>
            <a:spLocks noGrp="1"/>
          </p:cNvSpPr>
          <p:nvPr>
            <p:ph type="body" sz="quarter" idx="13"/>
          </p:nvPr>
        </p:nvSpPr>
        <p:spPr/>
        <p:txBody>
          <a:bodyPr/>
          <a:lstStyle/>
          <a:p>
            <a:r>
              <a:rPr lang="en-US" dirty="0"/>
              <a:t>27 January 2021</a:t>
            </a:r>
          </a:p>
          <a:p>
            <a:endParaRPr lang="en-US" dirty="0"/>
          </a:p>
        </p:txBody>
      </p:sp>
      <p:sp>
        <p:nvSpPr>
          <p:cNvPr id="9" name="Rectangle 16">
            <a:extLst>
              <a:ext uri="{FF2B5EF4-FFF2-40B4-BE49-F238E27FC236}">
                <a16:creationId xmlns:a16="http://schemas.microsoft.com/office/drawing/2014/main" id="{190B4370-9E60-D346-AE7B-48AEB2834901}"/>
              </a:ext>
            </a:extLst>
          </p:cNvPr>
          <p:cNvSpPr/>
          <p:nvPr/>
        </p:nvSpPr>
        <p:spPr>
          <a:xfrm>
            <a:off x="6709815" y="1700155"/>
            <a:ext cx="1727456" cy="1204262"/>
          </a:xfrm>
          <a:prstGeom prst="rect">
            <a:avLst/>
          </a:prstGeom>
          <a:solidFill>
            <a:schemeClr val="bg1">
              <a:lumMod val="95000"/>
              <a:alpha val="3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Rectangle 14">
            <a:extLst>
              <a:ext uri="{FF2B5EF4-FFF2-40B4-BE49-F238E27FC236}">
                <a16:creationId xmlns:a16="http://schemas.microsoft.com/office/drawing/2014/main" id="{7658494C-3158-8945-BA09-2D59E4EBF7D8}"/>
              </a:ext>
            </a:extLst>
          </p:cNvPr>
          <p:cNvSpPr/>
          <p:nvPr/>
        </p:nvSpPr>
        <p:spPr>
          <a:xfrm>
            <a:off x="3708272" y="1681386"/>
            <a:ext cx="1727456" cy="1204262"/>
          </a:xfrm>
          <a:prstGeom prst="rect">
            <a:avLst/>
          </a:prstGeom>
          <a:solidFill>
            <a:schemeClr val="bg1">
              <a:lumMod val="95000"/>
              <a:alpha val="3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Rectangle 2">
            <a:extLst>
              <a:ext uri="{FF2B5EF4-FFF2-40B4-BE49-F238E27FC236}">
                <a16:creationId xmlns:a16="http://schemas.microsoft.com/office/drawing/2014/main" id="{4E18A999-87E3-7947-B3A1-6081222E87CB}"/>
              </a:ext>
            </a:extLst>
          </p:cNvPr>
          <p:cNvSpPr/>
          <p:nvPr/>
        </p:nvSpPr>
        <p:spPr>
          <a:xfrm>
            <a:off x="543506" y="1681386"/>
            <a:ext cx="1727456" cy="1204262"/>
          </a:xfrm>
          <a:prstGeom prst="rect">
            <a:avLst/>
          </a:prstGeom>
          <a:solidFill>
            <a:schemeClr val="bg1">
              <a:lumMod val="95000"/>
              <a:alpha val="3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2" name="Text Box 7">
                <a:extLst>
                  <a:ext uri="{FF2B5EF4-FFF2-40B4-BE49-F238E27FC236}">
                    <a16:creationId xmlns:a16="http://schemas.microsoft.com/office/drawing/2014/main" id="{1414D997-AF8F-9E4F-A05E-226F93114445}"/>
                  </a:ext>
                </a:extLst>
              </p:cNvPr>
              <p:cNvSpPr txBox="1">
                <a:spLocks noChangeArrowheads="1"/>
              </p:cNvSpPr>
              <p:nvPr/>
            </p:nvSpPr>
            <p:spPr bwMode="auto">
              <a:xfrm>
                <a:off x="674615" y="2007853"/>
                <a:ext cx="1465237" cy="602955"/>
              </a:xfrm>
              <a:prstGeom prst="rect">
                <a:avLst/>
              </a:prstGeom>
              <a:noFill/>
              <a:ln w="9525">
                <a:noFill/>
                <a:miter lim="800000"/>
                <a:headEnd/>
                <a:tailEnd/>
              </a:ln>
            </p:spPr>
            <p:txBody>
              <a:bodyPr wrap="square" lIns="48484" tIns="24242" rIns="48484" bIns="24242">
                <a:spAutoFit/>
              </a:bodyPr>
              <a:lstStyle/>
              <a:p>
                <a:pPr algn="ctr" defTabSz="1153975"/>
                <a:r>
                  <a:rPr lang="en-CA" b="1" dirty="0">
                    <a:solidFill>
                      <a:schemeClr val="tx1"/>
                    </a:solidFill>
                    <a:latin typeface="Calibri" panose="020F0502020204030204" pitchFamily="34" charset="0"/>
                    <a:cs typeface="Arial"/>
                  </a:rPr>
                  <a:t>Search Space</a:t>
                </a:r>
              </a:p>
              <a:p>
                <a:pPr algn="ctr" defTabSz="1153975"/>
                <a14:m>
                  <m:oMathPara xmlns:m="http://schemas.openxmlformats.org/officeDocument/2006/math">
                    <m:oMathParaPr>
                      <m:jc m:val="centerGroup"/>
                    </m:oMathParaPr>
                    <m:oMath xmlns:m="http://schemas.openxmlformats.org/officeDocument/2006/math">
                      <m:r>
                        <a:rPr lang="en-GB">
                          <a:solidFill>
                            <a:schemeClr val="tx1"/>
                          </a:solidFill>
                          <a:latin typeface="Cambria Math" panose="02040503050406030204" pitchFamily="18" charset="0"/>
                          <a:cs typeface="Arial"/>
                        </a:rPr>
                        <m:t>𝑆𝑃</m:t>
                      </m:r>
                    </m:oMath>
                  </m:oMathPara>
                </a14:m>
                <a:endParaRPr lang="en-CA" b="1" dirty="0">
                  <a:solidFill>
                    <a:schemeClr val="tx1"/>
                  </a:solidFill>
                  <a:latin typeface="Calibri" panose="020F0502020204030204" pitchFamily="34" charset="0"/>
                  <a:cs typeface="Arial"/>
                </a:endParaRPr>
              </a:p>
            </p:txBody>
          </p:sp>
        </mc:Choice>
        <mc:Fallback xmlns="">
          <p:sp>
            <p:nvSpPr>
              <p:cNvPr id="12" name="Text Box 7">
                <a:extLst>
                  <a:ext uri="{FF2B5EF4-FFF2-40B4-BE49-F238E27FC236}">
                    <a16:creationId xmlns:a16="http://schemas.microsoft.com/office/drawing/2014/main" id="{1414D997-AF8F-9E4F-A05E-226F93114445}"/>
                  </a:ext>
                </a:extLst>
              </p:cNvPr>
              <p:cNvSpPr txBox="1">
                <a:spLocks noRot="1" noChangeAspect="1" noMove="1" noResize="1" noEditPoints="1" noAdjustHandles="1" noChangeArrowheads="1" noChangeShapeType="1" noTextEdit="1"/>
              </p:cNvSpPr>
              <p:nvPr/>
            </p:nvSpPr>
            <p:spPr bwMode="auto">
              <a:xfrm>
                <a:off x="674615" y="2007853"/>
                <a:ext cx="1465237" cy="602955"/>
              </a:xfrm>
              <a:prstGeom prst="rect">
                <a:avLst/>
              </a:prstGeom>
              <a:blipFill>
                <a:blip r:embed="rId2"/>
                <a:stretch>
                  <a:fillRect l="-2586" t="-6122" r="-1724"/>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 Box 7">
                <a:extLst>
                  <a:ext uri="{FF2B5EF4-FFF2-40B4-BE49-F238E27FC236}">
                    <a16:creationId xmlns:a16="http://schemas.microsoft.com/office/drawing/2014/main" id="{113534AD-48C4-7645-9A8A-3F7C73CCA41A}"/>
                  </a:ext>
                </a:extLst>
              </p:cNvPr>
              <p:cNvSpPr txBox="1">
                <a:spLocks noChangeArrowheads="1"/>
              </p:cNvSpPr>
              <p:nvPr/>
            </p:nvSpPr>
            <p:spPr bwMode="auto">
              <a:xfrm>
                <a:off x="3748904" y="2012541"/>
                <a:ext cx="1686824" cy="602955"/>
              </a:xfrm>
              <a:prstGeom prst="rect">
                <a:avLst/>
              </a:prstGeom>
              <a:noFill/>
              <a:ln w="9525">
                <a:noFill/>
                <a:miter lim="800000"/>
                <a:headEnd/>
                <a:tailEnd/>
              </a:ln>
            </p:spPr>
            <p:txBody>
              <a:bodyPr wrap="square" lIns="48484" tIns="24242" rIns="48484" bIns="24242">
                <a:spAutoFit/>
              </a:bodyPr>
              <a:lstStyle/>
              <a:p>
                <a:pPr algn="ctr" defTabSz="1153975"/>
                <a:r>
                  <a:rPr lang="en-CA" b="1" dirty="0">
                    <a:solidFill>
                      <a:schemeClr val="tx1"/>
                    </a:solidFill>
                    <a:latin typeface="Calibri" panose="020F0502020204030204" pitchFamily="34" charset="0"/>
                    <a:cs typeface="Arial"/>
                  </a:rPr>
                  <a:t>Objective(s)</a:t>
                </a:r>
              </a:p>
              <a:p>
                <a:pPr algn="ctr" defTabSz="1153975"/>
                <a14:m>
                  <m:oMathPara xmlns:m="http://schemas.openxmlformats.org/officeDocument/2006/math">
                    <m:oMathParaPr>
                      <m:jc m:val="centerGroup"/>
                    </m:oMathParaPr>
                    <m:oMath xmlns:m="http://schemas.openxmlformats.org/officeDocument/2006/math">
                      <m:r>
                        <a:rPr lang="en-GB">
                          <a:solidFill>
                            <a:schemeClr val="tx1"/>
                          </a:solidFill>
                          <a:latin typeface="Cambria Math" panose="02040503050406030204" pitchFamily="18" charset="0"/>
                          <a:cs typeface="Arial"/>
                        </a:rPr>
                        <m:t>𝑂𝑏𝑗</m:t>
                      </m:r>
                    </m:oMath>
                  </m:oMathPara>
                </a14:m>
                <a:endParaRPr lang="en-CA" b="1" dirty="0">
                  <a:solidFill>
                    <a:schemeClr val="tx1"/>
                  </a:solidFill>
                  <a:latin typeface="Calibri" panose="020F0502020204030204" pitchFamily="34" charset="0"/>
                  <a:cs typeface="Arial"/>
                </a:endParaRPr>
              </a:p>
            </p:txBody>
          </p:sp>
        </mc:Choice>
        <mc:Fallback xmlns="">
          <p:sp>
            <p:nvSpPr>
              <p:cNvPr id="13" name="Text Box 7">
                <a:extLst>
                  <a:ext uri="{FF2B5EF4-FFF2-40B4-BE49-F238E27FC236}">
                    <a16:creationId xmlns:a16="http://schemas.microsoft.com/office/drawing/2014/main" id="{113534AD-48C4-7645-9A8A-3F7C73CCA41A}"/>
                  </a:ext>
                </a:extLst>
              </p:cNvPr>
              <p:cNvSpPr txBox="1">
                <a:spLocks noRot="1" noChangeAspect="1" noMove="1" noResize="1" noEditPoints="1" noAdjustHandles="1" noChangeArrowheads="1" noChangeShapeType="1" noTextEdit="1"/>
              </p:cNvSpPr>
              <p:nvPr/>
            </p:nvSpPr>
            <p:spPr bwMode="auto">
              <a:xfrm>
                <a:off x="3748904" y="2012541"/>
                <a:ext cx="1686824" cy="602955"/>
              </a:xfrm>
              <a:prstGeom prst="rect">
                <a:avLst/>
              </a:prstGeom>
              <a:blipFill>
                <a:blip r:embed="rId3"/>
                <a:stretch>
                  <a:fillRect t="-8333" b="-1458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Box 7">
                <a:extLst>
                  <a:ext uri="{FF2B5EF4-FFF2-40B4-BE49-F238E27FC236}">
                    <a16:creationId xmlns:a16="http://schemas.microsoft.com/office/drawing/2014/main" id="{D7648EB9-6239-4245-8E1B-9654D6D59A95}"/>
                  </a:ext>
                </a:extLst>
              </p:cNvPr>
              <p:cNvSpPr txBox="1">
                <a:spLocks noChangeArrowheads="1"/>
              </p:cNvSpPr>
              <p:nvPr/>
            </p:nvSpPr>
            <p:spPr bwMode="auto">
              <a:xfrm>
                <a:off x="6668837" y="2026624"/>
                <a:ext cx="1809413" cy="602955"/>
              </a:xfrm>
              <a:prstGeom prst="rect">
                <a:avLst/>
              </a:prstGeom>
              <a:noFill/>
              <a:ln w="9525">
                <a:noFill/>
                <a:miter lim="800000"/>
                <a:headEnd/>
                <a:tailEnd/>
              </a:ln>
            </p:spPr>
            <p:txBody>
              <a:bodyPr wrap="square" lIns="48484" tIns="24242" rIns="48484" bIns="24242">
                <a:spAutoFit/>
              </a:bodyPr>
              <a:lstStyle>
                <a:defPPr>
                  <a:defRPr lang="en-US"/>
                </a:defPPr>
                <a:lvl1pPr algn="ctr" defTabSz="1272579">
                  <a:defRPr b="1">
                    <a:solidFill>
                      <a:srgbClr val="555670"/>
                    </a:solidFill>
                    <a:latin typeface="Calibri" panose="020F0502020204030204" pitchFamily="34" charset="0"/>
                    <a:cs typeface="Arial"/>
                  </a:defRPr>
                </a:lvl1pPr>
              </a:lstStyle>
              <a:p>
                <a:r>
                  <a:rPr lang="en-CA" dirty="0">
                    <a:solidFill>
                      <a:schemeClr val="tx1"/>
                    </a:solidFill>
                  </a:rPr>
                  <a:t>Decision Strategy </a:t>
                </a:r>
                <a14:m>
                  <m:oMath xmlns:m="http://schemas.openxmlformats.org/officeDocument/2006/math">
                    <m:r>
                      <a:rPr lang="en-GB">
                        <a:solidFill>
                          <a:schemeClr val="tx1"/>
                        </a:solidFill>
                        <a:latin typeface="Cambria Math" panose="02040503050406030204" pitchFamily="18" charset="0"/>
                      </a:rPr>
                      <m:t>𝐷𝑆</m:t>
                    </m:r>
                  </m:oMath>
                </a14:m>
                <a:endParaRPr lang="en-CA" dirty="0">
                  <a:solidFill>
                    <a:schemeClr val="tx1"/>
                  </a:solidFill>
                </a:endParaRPr>
              </a:p>
            </p:txBody>
          </p:sp>
        </mc:Choice>
        <mc:Fallback xmlns="">
          <p:sp>
            <p:nvSpPr>
              <p:cNvPr id="14" name="Text Box 7">
                <a:extLst>
                  <a:ext uri="{FF2B5EF4-FFF2-40B4-BE49-F238E27FC236}">
                    <a16:creationId xmlns:a16="http://schemas.microsoft.com/office/drawing/2014/main" id="{D7648EB9-6239-4245-8E1B-9654D6D59A95}"/>
                  </a:ext>
                </a:extLst>
              </p:cNvPr>
              <p:cNvSpPr txBox="1">
                <a:spLocks noRot="1" noChangeAspect="1" noMove="1" noResize="1" noEditPoints="1" noAdjustHandles="1" noChangeArrowheads="1" noChangeShapeType="1" noTextEdit="1"/>
              </p:cNvSpPr>
              <p:nvPr/>
            </p:nvSpPr>
            <p:spPr bwMode="auto">
              <a:xfrm>
                <a:off x="6668837" y="2026624"/>
                <a:ext cx="1809413" cy="602955"/>
              </a:xfrm>
              <a:prstGeom prst="rect">
                <a:avLst/>
              </a:prstGeom>
              <a:blipFill>
                <a:blip r:embed="rId4"/>
                <a:stretch>
                  <a:fillRect l="-3497" t="-8333" r="-5594"/>
                </a:stretch>
              </a:blipFill>
              <a:ln w="9525">
                <a:noFill/>
                <a:miter lim="800000"/>
                <a:headEnd/>
                <a:tailEnd/>
              </a:ln>
            </p:spPr>
            <p:txBody>
              <a:bodyPr/>
              <a:lstStyle/>
              <a:p>
                <a:r>
                  <a:rPr lang="en-US">
                    <a:noFill/>
                  </a:rPr>
                  <a:t> </a:t>
                </a:r>
              </a:p>
            </p:txBody>
          </p:sp>
        </mc:Fallback>
      </mc:AlternateContent>
      <p:sp>
        <p:nvSpPr>
          <p:cNvPr id="15" name="内容占位符 2">
            <a:extLst>
              <a:ext uri="{FF2B5EF4-FFF2-40B4-BE49-F238E27FC236}">
                <a16:creationId xmlns:a16="http://schemas.microsoft.com/office/drawing/2014/main" id="{23EDA2BB-0279-6246-9E2B-AA0E42090101}"/>
              </a:ext>
            </a:extLst>
          </p:cNvPr>
          <p:cNvSpPr txBox="1">
            <a:spLocks/>
          </p:cNvSpPr>
          <p:nvPr/>
        </p:nvSpPr>
        <p:spPr>
          <a:xfrm>
            <a:off x="184121" y="3113004"/>
            <a:ext cx="3393875" cy="15421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000"/>
              </a:spcBef>
            </a:pPr>
            <a:r>
              <a:rPr lang="en-GB" sz="1300" dirty="0">
                <a:latin typeface="Calibri" panose="020F0502020204030204" pitchFamily="34" charset="0"/>
              </a:rPr>
              <a:t>Find all available alternatives</a:t>
            </a:r>
          </a:p>
          <a:p>
            <a:pPr>
              <a:lnSpc>
                <a:spcPct val="90000"/>
              </a:lnSpc>
              <a:spcBef>
                <a:spcPts val="1000"/>
              </a:spcBef>
            </a:pPr>
            <a:r>
              <a:rPr lang="en-GB" sz="1300" dirty="0">
                <a:latin typeface="Calibri" panose="020F0502020204030204" pitchFamily="34" charset="0"/>
              </a:rPr>
              <a:t>Find same type or fuel</a:t>
            </a:r>
          </a:p>
          <a:p>
            <a:pPr>
              <a:lnSpc>
                <a:spcPct val="90000"/>
              </a:lnSpc>
              <a:spcBef>
                <a:spcPts val="1000"/>
              </a:spcBef>
            </a:pPr>
            <a:r>
              <a:rPr lang="en-GB" sz="1300" dirty="0">
                <a:latin typeface="Calibri" panose="020F0502020204030204" pitchFamily="34" charset="0"/>
              </a:rPr>
              <a:t>Find popular alternatives (society, past decisions, peer group, etc.)</a:t>
            </a:r>
          </a:p>
          <a:p>
            <a:pPr>
              <a:lnSpc>
                <a:spcPct val="90000"/>
              </a:lnSpc>
              <a:spcBef>
                <a:spcPts val="1000"/>
              </a:spcBef>
            </a:pPr>
            <a:r>
              <a:rPr lang="en-GB" sz="1300" dirty="0">
                <a:latin typeface="Calibri" panose="020F0502020204030204" pitchFamily="34" charset="0"/>
              </a:rPr>
              <a:t>Find mature alternatives</a:t>
            </a:r>
          </a:p>
        </p:txBody>
      </p:sp>
      <p:sp>
        <p:nvSpPr>
          <p:cNvPr id="16" name="内容占位符 2">
            <a:extLst>
              <a:ext uri="{FF2B5EF4-FFF2-40B4-BE49-F238E27FC236}">
                <a16:creationId xmlns:a16="http://schemas.microsoft.com/office/drawing/2014/main" id="{8719EADA-6172-D440-BBC6-CA92496E939B}"/>
              </a:ext>
            </a:extLst>
          </p:cNvPr>
          <p:cNvSpPr txBox="1">
            <a:spLocks/>
          </p:cNvSpPr>
          <p:nvPr/>
        </p:nvSpPr>
        <p:spPr>
          <a:xfrm>
            <a:off x="3240662" y="3113004"/>
            <a:ext cx="2951669" cy="1885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000"/>
              </a:spcBef>
            </a:pPr>
            <a:r>
              <a:rPr lang="en-GB" sz="1300" dirty="0">
                <a:latin typeface="Calibri" panose="020F0502020204030204" pitchFamily="34" charset="0"/>
              </a:rPr>
              <a:t>Economic (capital, payback, NPV, etc.)</a:t>
            </a:r>
          </a:p>
          <a:p>
            <a:pPr>
              <a:lnSpc>
                <a:spcPct val="90000"/>
              </a:lnSpc>
              <a:spcBef>
                <a:spcPts val="1000"/>
              </a:spcBef>
            </a:pPr>
            <a:r>
              <a:rPr lang="en-GB" sz="1300" dirty="0">
                <a:latin typeface="Calibri" panose="020F0502020204030204" pitchFamily="34" charset="0"/>
              </a:rPr>
              <a:t>Environmental impact (energy consumption, CO2, etc.)</a:t>
            </a:r>
          </a:p>
          <a:p>
            <a:pPr>
              <a:lnSpc>
                <a:spcPct val="90000"/>
              </a:lnSpc>
              <a:spcBef>
                <a:spcPts val="1000"/>
              </a:spcBef>
            </a:pPr>
            <a:r>
              <a:rPr lang="en-GB" sz="1300" dirty="0">
                <a:latin typeface="Calibri" panose="020F0502020204030204" pitchFamily="34" charset="0"/>
              </a:rPr>
              <a:t>Comfort</a:t>
            </a:r>
          </a:p>
          <a:p>
            <a:endParaRPr lang="en-GB" sz="1300" dirty="0"/>
          </a:p>
        </p:txBody>
      </p:sp>
      <p:sp>
        <p:nvSpPr>
          <p:cNvPr id="18" name="内容占位符 2">
            <a:extLst>
              <a:ext uri="{FF2B5EF4-FFF2-40B4-BE49-F238E27FC236}">
                <a16:creationId xmlns:a16="http://schemas.microsoft.com/office/drawing/2014/main" id="{892BCEF8-7A0F-FE46-8B57-1F7A79D755D4}"/>
              </a:ext>
            </a:extLst>
          </p:cNvPr>
          <p:cNvSpPr txBox="1">
            <a:spLocks/>
          </p:cNvSpPr>
          <p:nvPr/>
        </p:nvSpPr>
        <p:spPr>
          <a:xfrm>
            <a:off x="6297203" y="3113004"/>
            <a:ext cx="2951669" cy="1885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000"/>
              </a:spcBef>
            </a:pPr>
            <a:r>
              <a:rPr lang="en-GB" sz="1300" dirty="0">
                <a:latin typeface="Calibri" panose="020F0502020204030204" pitchFamily="34" charset="0"/>
              </a:rPr>
              <a:t>One objective</a:t>
            </a:r>
          </a:p>
          <a:p>
            <a:pPr>
              <a:lnSpc>
                <a:spcPct val="90000"/>
              </a:lnSpc>
              <a:spcBef>
                <a:spcPts val="1000"/>
              </a:spcBef>
            </a:pPr>
            <a:r>
              <a:rPr lang="en-GB" sz="1300" dirty="0">
                <a:latin typeface="Calibri" panose="020F0502020204030204" pitchFamily="34" charset="0"/>
              </a:rPr>
              <a:t>Multiple objectives</a:t>
            </a:r>
          </a:p>
          <a:p>
            <a:pPr lvl="1">
              <a:lnSpc>
                <a:spcPct val="90000"/>
              </a:lnSpc>
              <a:spcBef>
                <a:spcPts val="1000"/>
              </a:spcBef>
            </a:pPr>
            <a:r>
              <a:rPr lang="en-GB" sz="900" dirty="0">
                <a:latin typeface="Calibri" panose="020F0502020204030204" pitchFamily="34" charset="0"/>
              </a:rPr>
              <a:t>Weighted sum</a:t>
            </a:r>
          </a:p>
          <a:p>
            <a:pPr lvl="1">
              <a:lnSpc>
                <a:spcPct val="90000"/>
              </a:lnSpc>
              <a:spcBef>
                <a:spcPts val="1000"/>
              </a:spcBef>
            </a:pPr>
            <a:r>
              <a:rPr lang="en-GB" sz="900" dirty="0">
                <a:latin typeface="Calibri" panose="020F0502020204030204" pitchFamily="34" charset="0"/>
              </a:rPr>
              <a:t>Epsilon-constraint</a:t>
            </a:r>
          </a:p>
          <a:p>
            <a:pPr lvl="1">
              <a:lnSpc>
                <a:spcPct val="90000"/>
              </a:lnSpc>
              <a:spcBef>
                <a:spcPts val="1000"/>
              </a:spcBef>
            </a:pPr>
            <a:r>
              <a:rPr lang="en-GB" sz="900" dirty="0">
                <a:latin typeface="Calibri" panose="020F0502020204030204" pitchFamily="34" charset="0"/>
              </a:rPr>
              <a:t>Lexicographic strategy</a:t>
            </a:r>
          </a:p>
          <a:p>
            <a:endParaRPr lang="en-GB" sz="1300" dirty="0"/>
          </a:p>
        </p:txBody>
      </p:sp>
    </p:spTree>
    <p:extLst>
      <p:ext uri="{BB962C8B-B14F-4D97-AF65-F5344CB8AC3E}">
        <p14:creationId xmlns:p14="http://schemas.microsoft.com/office/powerpoint/2010/main" val="30057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Population modelling</a:t>
            </a:r>
          </a:p>
        </p:txBody>
      </p:sp>
      <p:sp>
        <p:nvSpPr>
          <p:cNvPr id="7" name="Text Placeholder 6"/>
          <p:cNvSpPr>
            <a:spLocks noGrp="1"/>
          </p:cNvSpPr>
          <p:nvPr>
            <p:ph type="body" sz="quarter" idx="12"/>
          </p:nvPr>
        </p:nvSpPr>
        <p:spPr/>
        <p:txBody>
          <a:bodyPr/>
          <a:lstStyle/>
          <a:p>
            <a:r>
              <a:rPr lang="en-US" dirty="0"/>
              <a:t>27 January 2021</a:t>
            </a:r>
          </a:p>
          <a:p>
            <a:endParaRPr lang="en-US" dirty="0"/>
          </a:p>
        </p:txBody>
      </p:sp>
      <p:sp>
        <p:nvSpPr>
          <p:cNvPr id="14" name="Title 2">
            <a:extLst>
              <a:ext uri="{FF2B5EF4-FFF2-40B4-BE49-F238E27FC236}">
                <a16:creationId xmlns:a16="http://schemas.microsoft.com/office/drawing/2014/main" id="{8AF4D957-353F-B046-81D2-8A91C29EBDFF}"/>
              </a:ext>
            </a:extLst>
          </p:cNvPr>
          <p:cNvSpPr txBox="1">
            <a:spLocks/>
          </p:cNvSpPr>
          <p:nvPr/>
        </p:nvSpPr>
        <p:spPr>
          <a:xfrm>
            <a:off x="457200" y="1115931"/>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Heterogenous population modelling</a:t>
            </a:r>
          </a:p>
        </p:txBody>
      </p:sp>
      <p:pic>
        <p:nvPicPr>
          <p:cNvPr id="10" name="Picture 9">
            <a:extLst>
              <a:ext uri="{FF2B5EF4-FFF2-40B4-BE49-F238E27FC236}">
                <a16:creationId xmlns:a16="http://schemas.microsoft.com/office/drawing/2014/main" id="{8173277D-31C0-5F46-9B95-C0EE72213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39" y="1567768"/>
            <a:ext cx="3380693" cy="2412856"/>
          </a:xfrm>
          <a:prstGeom prst="rect">
            <a:avLst/>
          </a:prstGeom>
        </p:spPr>
      </p:pic>
      <p:graphicFrame>
        <p:nvGraphicFramePr>
          <p:cNvPr id="11" name="表格 1">
            <a:extLst>
              <a:ext uri="{FF2B5EF4-FFF2-40B4-BE49-F238E27FC236}">
                <a16:creationId xmlns:a16="http://schemas.microsoft.com/office/drawing/2014/main" id="{BE4CFC65-125A-3344-8C4F-1DC1CFBB4806}"/>
              </a:ext>
            </a:extLst>
          </p:cNvPr>
          <p:cNvGraphicFramePr>
            <a:graphicFrameLocks noGrp="1"/>
          </p:cNvGraphicFramePr>
          <p:nvPr>
            <p:extLst>
              <p:ext uri="{D42A27DB-BD31-4B8C-83A1-F6EECF244321}">
                <p14:modId xmlns:p14="http://schemas.microsoft.com/office/powerpoint/2010/main" val="3208397669"/>
              </p:ext>
            </p:extLst>
          </p:nvPr>
        </p:nvGraphicFramePr>
        <p:xfrm>
          <a:off x="5115770" y="1756018"/>
          <a:ext cx="3605646" cy="2649220"/>
        </p:xfrm>
        <a:graphic>
          <a:graphicData uri="http://schemas.openxmlformats.org/drawingml/2006/table">
            <a:tbl>
              <a:tblPr>
                <a:tableStyleId>{5C22544A-7EE6-4342-B048-85BDC9FD1C3A}</a:tableStyleId>
              </a:tblPr>
              <a:tblGrid>
                <a:gridCol w="1442259">
                  <a:extLst>
                    <a:ext uri="{9D8B030D-6E8A-4147-A177-3AD203B41FA5}">
                      <a16:colId xmlns:a16="http://schemas.microsoft.com/office/drawing/2014/main" val="3724196158"/>
                    </a:ext>
                  </a:extLst>
                </a:gridCol>
                <a:gridCol w="1009581">
                  <a:extLst>
                    <a:ext uri="{9D8B030D-6E8A-4147-A177-3AD203B41FA5}">
                      <a16:colId xmlns:a16="http://schemas.microsoft.com/office/drawing/2014/main" val="3032542958"/>
                    </a:ext>
                  </a:extLst>
                </a:gridCol>
                <a:gridCol w="1153806">
                  <a:extLst>
                    <a:ext uri="{9D8B030D-6E8A-4147-A177-3AD203B41FA5}">
                      <a16:colId xmlns:a16="http://schemas.microsoft.com/office/drawing/2014/main" val="1227443461"/>
                    </a:ext>
                  </a:extLst>
                </a:gridCol>
              </a:tblGrid>
              <a:tr h="184150">
                <a:tc>
                  <a:txBody>
                    <a:bodyPr/>
                    <a:lstStyle/>
                    <a:p>
                      <a:pPr algn="ctr" fontAlgn="b"/>
                      <a:r>
                        <a:rPr lang="en-GB" sz="1200" b="1" kern="1200" dirty="0">
                          <a:solidFill>
                            <a:schemeClr val="tx1"/>
                          </a:solidFill>
                          <a:latin typeface="Calibri" panose="020F0502020204030204" pitchFamily="34" charset="0"/>
                          <a:ea typeface="+mn-ea"/>
                          <a:cs typeface="+mn-cs"/>
                        </a:rPr>
                        <a:t>Agent Group</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b="1" kern="1200" dirty="0">
                          <a:solidFill>
                            <a:schemeClr val="tx1"/>
                          </a:solidFill>
                          <a:latin typeface="Calibri" panose="020F0502020204030204" pitchFamily="34" charset="0"/>
                          <a:ea typeface="+mn-ea"/>
                          <a:cs typeface="+mn-cs"/>
                        </a:rPr>
                        <a:t>Quantity,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b="1" kern="1200" dirty="0">
                          <a:solidFill>
                            <a:schemeClr val="tx1"/>
                          </a:solidFill>
                          <a:latin typeface="Calibri" panose="020F0502020204030204" pitchFamily="34" charset="0"/>
                          <a:ea typeface="+mn-ea"/>
                          <a:cs typeface="+mn-cs"/>
                        </a:rPr>
                        <a:t>Budget, MUS$</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36634382"/>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modern performers1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0.008</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3600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80678574"/>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modern performers2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0.081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3600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2027127"/>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Post-materialists1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0.026</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2600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66987460"/>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Post-materialists2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0.084</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2600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91597060"/>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ground breaker1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0.011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2300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40913009"/>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ground breaker2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0.057</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2300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64470000"/>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pleasure seeker1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a:solidFill>
                            <a:schemeClr val="tx1"/>
                          </a:solidFill>
                          <a:latin typeface="Calibri" panose="020F0502020204030204" pitchFamily="34" charset="0"/>
                          <a:ea typeface="+mn-ea"/>
                          <a:cs typeface="+mn-cs"/>
                        </a:rPr>
                        <a:t>0.016</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4200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42232"/>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pleasure seeker2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0.125</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4200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07910727"/>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quite peaceful Britain1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a:solidFill>
                            <a:schemeClr val="tx1"/>
                          </a:solidFill>
                          <a:latin typeface="Calibri" panose="020F0502020204030204" pitchFamily="34" charset="0"/>
                          <a:ea typeface="+mn-ea"/>
                          <a:cs typeface="+mn-cs"/>
                        </a:rPr>
                        <a:t>0.018</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4200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35830370"/>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quite peaceful Britain2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0.168</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4200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92789264"/>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Precarious</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0.113</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1600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92787966"/>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Established</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0.102</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2100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4824987"/>
                  </a:ext>
                </a:extLst>
              </a:tr>
              <a:tr h="184150">
                <a:tc>
                  <a:txBody>
                    <a:bodyPr/>
                    <a:lstStyle/>
                    <a:p>
                      <a:pPr algn="ctr" fontAlgn="b"/>
                      <a:r>
                        <a:rPr lang="en-GB" sz="1200" kern="1200" dirty="0">
                          <a:solidFill>
                            <a:schemeClr val="tx1"/>
                          </a:solidFill>
                          <a:latin typeface="Calibri" panose="020F0502020204030204" pitchFamily="34" charset="0"/>
                          <a:ea typeface="+mn-ea"/>
                          <a:cs typeface="+mn-cs"/>
                        </a:rPr>
                        <a:t>Traditional</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0.191</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1200" kern="1200" dirty="0">
                          <a:solidFill>
                            <a:schemeClr val="tx1"/>
                          </a:solidFill>
                          <a:latin typeface="Calibri" panose="020F0502020204030204" pitchFamily="34" charset="0"/>
                          <a:ea typeface="+mn-ea"/>
                          <a:cs typeface="+mn-cs"/>
                        </a:rPr>
                        <a:t>2400</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70922991"/>
                  </a:ext>
                </a:extLst>
              </a:tr>
            </a:tbl>
          </a:graphicData>
        </a:graphic>
      </p:graphicFrame>
      <p:sp>
        <p:nvSpPr>
          <p:cNvPr id="16" name="TextBox 15">
            <a:extLst>
              <a:ext uri="{FF2B5EF4-FFF2-40B4-BE49-F238E27FC236}">
                <a16:creationId xmlns:a16="http://schemas.microsoft.com/office/drawing/2014/main" id="{5E784059-D5E1-9945-B35F-530E5DF63231}"/>
              </a:ext>
            </a:extLst>
          </p:cNvPr>
          <p:cNvSpPr txBox="1"/>
          <p:nvPr/>
        </p:nvSpPr>
        <p:spPr>
          <a:xfrm>
            <a:off x="358298" y="3924573"/>
            <a:ext cx="4318785" cy="553998"/>
          </a:xfrm>
          <a:prstGeom prst="rect">
            <a:avLst/>
          </a:prstGeom>
          <a:noFill/>
        </p:spPr>
        <p:txBody>
          <a:bodyPr wrap="square" rtlCol="0">
            <a:spAutoFit/>
          </a:bodyPr>
          <a:lstStyle/>
          <a:p>
            <a:pPr marL="285750" indent="-285750">
              <a:buFont typeface="Arial" panose="020B0604020202020204" pitchFamily="34" charset="0"/>
              <a:buChar char="•"/>
            </a:pPr>
            <a:r>
              <a:rPr lang="en-GB" sz="1000" dirty="0">
                <a:latin typeface="Calibri" panose="020F0502020204030204" pitchFamily="34" charset="0"/>
              </a:rPr>
              <a:t>Groups population according to their social status and basic values [1]</a:t>
            </a:r>
          </a:p>
          <a:p>
            <a:pPr marL="285750" indent="-285750">
              <a:buFont typeface="Arial" panose="020B0604020202020204" pitchFamily="34" charset="0"/>
              <a:buChar char="•"/>
            </a:pPr>
            <a:r>
              <a:rPr lang="en-GB" sz="1000" dirty="0">
                <a:latin typeface="Calibri" panose="020F0502020204030204" pitchFamily="34" charset="0"/>
              </a:rPr>
              <a:t>Based on market research</a:t>
            </a:r>
          </a:p>
          <a:p>
            <a:pPr marL="285750" indent="-285750">
              <a:buFont typeface="Arial" panose="020B0604020202020204" pitchFamily="34" charset="0"/>
              <a:buChar char="•"/>
            </a:pPr>
            <a:r>
              <a:rPr lang="en-GB" sz="1000" dirty="0">
                <a:latin typeface="Calibri" panose="020F0502020204030204" pitchFamily="34" charset="0"/>
              </a:rPr>
              <a:t>Plus Survey data (income, age, building types, household expenditure)</a:t>
            </a:r>
          </a:p>
        </p:txBody>
      </p:sp>
      <p:sp>
        <p:nvSpPr>
          <p:cNvPr id="2" name="TextBox 1">
            <a:extLst>
              <a:ext uri="{FF2B5EF4-FFF2-40B4-BE49-F238E27FC236}">
                <a16:creationId xmlns:a16="http://schemas.microsoft.com/office/drawing/2014/main" id="{8AD74814-9F6B-D541-AA9E-D37AE88CA651}"/>
              </a:ext>
            </a:extLst>
          </p:cNvPr>
          <p:cNvSpPr txBox="1"/>
          <p:nvPr/>
        </p:nvSpPr>
        <p:spPr>
          <a:xfrm>
            <a:off x="358298" y="4805499"/>
            <a:ext cx="7603363" cy="246221"/>
          </a:xfrm>
          <a:prstGeom prst="rect">
            <a:avLst/>
          </a:prstGeom>
          <a:noFill/>
        </p:spPr>
        <p:txBody>
          <a:bodyPr wrap="none" rtlCol="0">
            <a:spAutoFit/>
          </a:bodyPr>
          <a:lstStyle/>
          <a:p>
            <a:r>
              <a:rPr lang="en-GB" sz="1000" dirty="0"/>
              <a:t>[1] Sachs, Julia, et al. "An agent-based model for energy investment decisions in the residential sector." </a:t>
            </a:r>
            <a:r>
              <a:rPr lang="en-GB" sz="1000" i="1" dirty="0"/>
              <a:t>Energy</a:t>
            </a:r>
            <a:r>
              <a:rPr lang="en-GB" sz="1000" dirty="0"/>
              <a:t> 172 (2019): 752-768.</a:t>
            </a:r>
            <a:endParaRPr lang="en-US" sz="1000" dirty="0"/>
          </a:p>
        </p:txBody>
      </p:sp>
    </p:spTree>
    <p:extLst>
      <p:ext uri="{BB962C8B-B14F-4D97-AF65-F5344CB8AC3E}">
        <p14:creationId xmlns:p14="http://schemas.microsoft.com/office/powerpoint/2010/main" val="81757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aims</a:t>
            </a:r>
          </a:p>
        </p:txBody>
      </p:sp>
      <p:sp>
        <p:nvSpPr>
          <p:cNvPr id="3" name="Content Placeholder 2"/>
          <p:cNvSpPr>
            <a:spLocks noGrp="1"/>
          </p:cNvSpPr>
          <p:nvPr>
            <p:ph idx="1"/>
          </p:nvPr>
        </p:nvSpPr>
        <p:spPr>
          <a:xfrm>
            <a:off x="457200" y="1653318"/>
            <a:ext cx="8229600" cy="996373"/>
          </a:xfrm>
        </p:spPr>
        <p:txBody>
          <a:bodyPr/>
          <a:lstStyle/>
          <a:p>
            <a:r>
              <a:rPr lang="en-US" sz="1600" dirty="0"/>
              <a:t>Benefits of agent-based modelling (ABM)</a:t>
            </a:r>
          </a:p>
          <a:p>
            <a:r>
              <a:rPr lang="en-US" sz="1600" dirty="0"/>
              <a:t>Comparison of ABM to single-objective function</a:t>
            </a:r>
          </a:p>
          <a:p>
            <a:r>
              <a:rPr lang="en-US" sz="1600" dirty="0"/>
              <a:t>Determine diffusion of technologies between 2010– 2100 in the USA</a:t>
            </a:r>
          </a:p>
          <a:p>
            <a:endParaRPr lang="en-US" sz="1600" dirty="0"/>
          </a:p>
        </p:txBody>
      </p:sp>
      <p:sp>
        <p:nvSpPr>
          <p:cNvPr id="4" name="Text Placeholder 3"/>
          <p:cNvSpPr>
            <a:spLocks noGrp="1"/>
          </p:cNvSpPr>
          <p:nvPr>
            <p:ph type="body" sz="quarter" idx="10"/>
          </p:nvPr>
        </p:nvSpPr>
        <p:spPr/>
        <p:txBody>
          <a:bodyPr/>
          <a:lstStyle/>
          <a:p>
            <a:r>
              <a:rPr lang="en-US" dirty="0"/>
              <a:t>Population modelling</a:t>
            </a:r>
          </a:p>
        </p:txBody>
      </p:sp>
      <p:sp>
        <p:nvSpPr>
          <p:cNvPr id="5" name="Text Placeholder 4"/>
          <p:cNvSpPr>
            <a:spLocks noGrp="1"/>
          </p:cNvSpPr>
          <p:nvPr>
            <p:ph type="body" sz="quarter" idx="12"/>
          </p:nvPr>
        </p:nvSpPr>
        <p:spPr/>
        <p:txBody>
          <a:bodyPr/>
          <a:lstStyle/>
          <a:p>
            <a:r>
              <a:rPr lang="en-US" dirty="0"/>
              <a:t>27 January 2021</a:t>
            </a:r>
          </a:p>
        </p:txBody>
      </p:sp>
      <p:sp>
        <p:nvSpPr>
          <p:cNvPr id="6" name="Title 1">
            <a:extLst>
              <a:ext uri="{FF2B5EF4-FFF2-40B4-BE49-F238E27FC236}">
                <a16:creationId xmlns:a16="http://schemas.microsoft.com/office/drawing/2014/main" id="{2F9FC809-C89B-D14E-B72E-05DB05B08AFF}"/>
              </a:ext>
            </a:extLst>
          </p:cNvPr>
          <p:cNvSpPr txBox="1">
            <a:spLocks/>
          </p:cNvSpPr>
          <p:nvPr/>
        </p:nvSpPr>
        <p:spPr>
          <a:xfrm>
            <a:off x="457200" y="2573684"/>
            <a:ext cx="8229600" cy="380667"/>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Assumptions</a:t>
            </a:r>
          </a:p>
        </p:txBody>
      </p:sp>
      <p:sp>
        <p:nvSpPr>
          <p:cNvPr id="7" name="Content Placeholder 2">
            <a:extLst>
              <a:ext uri="{FF2B5EF4-FFF2-40B4-BE49-F238E27FC236}">
                <a16:creationId xmlns:a16="http://schemas.microsoft.com/office/drawing/2014/main" id="{3184809A-9BEB-7C45-8CF5-CF7A97BD2F61}"/>
              </a:ext>
            </a:extLst>
          </p:cNvPr>
          <p:cNvSpPr txBox="1">
            <a:spLocks/>
          </p:cNvSpPr>
          <p:nvPr/>
        </p:nvSpPr>
        <p:spPr>
          <a:xfrm>
            <a:off x="457200" y="3071870"/>
            <a:ext cx="8229600" cy="996373"/>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err="1"/>
              <a:t>Macrodrivers</a:t>
            </a:r>
            <a:r>
              <a:rPr lang="en-US" sz="1600" dirty="0"/>
              <a:t> Shared Socioeconomic Pathways (SSPs) by IIASA</a:t>
            </a:r>
          </a:p>
          <a:p>
            <a:r>
              <a:rPr lang="en-US" sz="1600" dirty="0"/>
              <a:t>Agents have limited foresight of 5 years</a:t>
            </a:r>
          </a:p>
          <a:p>
            <a:r>
              <a:rPr lang="en-US" sz="1600" dirty="0"/>
              <a:t>Capacity addition limits for single objective case:</a:t>
            </a:r>
          </a:p>
          <a:p>
            <a:pPr lvl="1"/>
            <a:r>
              <a:rPr lang="en-US" sz="1600" dirty="0"/>
              <a:t>10% growth </a:t>
            </a:r>
          </a:p>
          <a:p>
            <a:pPr lvl="1"/>
            <a:r>
              <a:rPr lang="en-US" sz="1600" dirty="0"/>
              <a:t>20% maximum addition of installed capacity</a:t>
            </a:r>
          </a:p>
        </p:txBody>
      </p:sp>
    </p:spTree>
    <p:extLst>
      <p:ext uri="{BB962C8B-B14F-4D97-AF65-F5344CB8AC3E}">
        <p14:creationId xmlns:p14="http://schemas.microsoft.com/office/powerpoint/2010/main" val="2976023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ble&#10;&#10;Description automatically generated">
            <a:extLst>
              <a:ext uri="{FF2B5EF4-FFF2-40B4-BE49-F238E27FC236}">
                <a16:creationId xmlns:a16="http://schemas.microsoft.com/office/drawing/2014/main" id="{6E59BF56-7750-0D44-9605-1457175EEB6D}"/>
              </a:ext>
            </a:extLst>
          </p:cNvPr>
          <p:cNvPicPr>
            <a:picLocks noChangeAspect="1"/>
          </p:cNvPicPr>
          <p:nvPr/>
        </p:nvPicPr>
        <p:blipFill>
          <a:blip r:embed="rId2"/>
          <a:stretch>
            <a:fillRect/>
          </a:stretch>
        </p:blipFill>
        <p:spPr>
          <a:xfrm>
            <a:off x="620713" y="1681386"/>
            <a:ext cx="3738663" cy="2663940"/>
          </a:xfrm>
          <a:prstGeom prst="rect">
            <a:avLst/>
          </a:prstGeom>
        </p:spPr>
      </p:pic>
      <p:sp>
        <p:nvSpPr>
          <p:cNvPr id="6" name="Text Placeholder 5"/>
          <p:cNvSpPr>
            <a:spLocks noGrp="1"/>
          </p:cNvSpPr>
          <p:nvPr>
            <p:ph type="body" sz="quarter" idx="10"/>
          </p:nvPr>
        </p:nvSpPr>
        <p:spPr/>
        <p:txBody>
          <a:bodyPr/>
          <a:lstStyle/>
          <a:p>
            <a:r>
              <a:rPr lang="en-US" dirty="0"/>
              <a:t>Example scenarios</a:t>
            </a:r>
          </a:p>
        </p:txBody>
      </p:sp>
      <p:sp>
        <p:nvSpPr>
          <p:cNvPr id="7" name="Text Placeholder 6"/>
          <p:cNvSpPr>
            <a:spLocks noGrp="1"/>
          </p:cNvSpPr>
          <p:nvPr>
            <p:ph type="body" sz="quarter" idx="12"/>
          </p:nvPr>
        </p:nvSpPr>
        <p:spPr/>
        <p:txBody>
          <a:bodyPr/>
          <a:lstStyle/>
          <a:p>
            <a:r>
              <a:rPr lang="en-US" dirty="0"/>
              <a:t>27 January 2021</a:t>
            </a:r>
          </a:p>
          <a:p>
            <a:endParaRPr lang="en-US" dirty="0"/>
          </a:p>
        </p:txBody>
      </p:sp>
      <p:sp>
        <p:nvSpPr>
          <p:cNvPr id="14" name="Title 2">
            <a:extLst>
              <a:ext uri="{FF2B5EF4-FFF2-40B4-BE49-F238E27FC236}">
                <a16:creationId xmlns:a16="http://schemas.microsoft.com/office/drawing/2014/main" id="{8AF4D957-353F-B046-81D2-8A91C29EBDFF}"/>
              </a:ext>
            </a:extLst>
          </p:cNvPr>
          <p:cNvSpPr txBox="1">
            <a:spLocks/>
          </p:cNvSpPr>
          <p:nvPr/>
        </p:nvSpPr>
        <p:spPr>
          <a:xfrm>
            <a:off x="457200" y="1115931"/>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UK residential space heating scenario results</a:t>
            </a:r>
          </a:p>
          <a:p>
            <a:r>
              <a:rPr lang="en-US" dirty="0"/>
              <a:t> </a:t>
            </a:r>
          </a:p>
        </p:txBody>
      </p:sp>
      <p:sp>
        <p:nvSpPr>
          <p:cNvPr id="21" name="Content Placeholder 1">
            <a:extLst>
              <a:ext uri="{FF2B5EF4-FFF2-40B4-BE49-F238E27FC236}">
                <a16:creationId xmlns:a16="http://schemas.microsoft.com/office/drawing/2014/main" id="{9FA9D132-651A-3749-B1DB-9819770A9569}"/>
              </a:ext>
            </a:extLst>
          </p:cNvPr>
          <p:cNvSpPr txBox="1">
            <a:spLocks/>
          </p:cNvSpPr>
          <p:nvPr/>
        </p:nvSpPr>
        <p:spPr>
          <a:xfrm>
            <a:off x="5193123" y="1737448"/>
            <a:ext cx="3950877" cy="2243176"/>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t>Natural gas boilers remain the dominant heating technology</a:t>
            </a:r>
          </a:p>
          <a:p>
            <a:pPr lvl="1"/>
            <a:r>
              <a:rPr lang="en-US" sz="1500" dirty="0"/>
              <a:t>Reliable</a:t>
            </a:r>
          </a:p>
          <a:p>
            <a:pPr lvl="1"/>
            <a:r>
              <a:rPr lang="en-US" sz="1500" dirty="0"/>
              <a:t>Cheap</a:t>
            </a:r>
          </a:p>
          <a:p>
            <a:pPr lvl="1"/>
            <a:r>
              <a:rPr lang="en-US" sz="1500" dirty="0"/>
              <a:t>Trusted</a:t>
            </a:r>
          </a:p>
          <a:p>
            <a:r>
              <a:rPr lang="en-US" sz="1500" dirty="0"/>
              <a:t>Carbon price scenario:</a:t>
            </a:r>
          </a:p>
          <a:p>
            <a:pPr lvl="1"/>
            <a:r>
              <a:rPr lang="en-US" sz="1500" dirty="0"/>
              <a:t>Heat pumps</a:t>
            </a:r>
          </a:p>
          <a:p>
            <a:pPr lvl="1"/>
            <a:r>
              <a:rPr lang="en-US" sz="1500" dirty="0"/>
              <a:t>Biomass boiler</a:t>
            </a:r>
          </a:p>
        </p:txBody>
      </p:sp>
      <p:sp>
        <p:nvSpPr>
          <p:cNvPr id="4" name="Text Placeholder 3">
            <a:extLst>
              <a:ext uri="{FF2B5EF4-FFF2-40B4-BE49-F238E27FC236}">
                <a16:creationId xmlns:a16="http://schemas.microsoft.com/office/drawing/2014/main" id="{0B1BB419-C9F0-1848-9A6B-05C7C9088939}"/>
              </a:ext>
            </a:extLst>
          </p:cNvPr>
          <p:cNvSpPr>
            <a:spLocks noGrp="1"/>
          </p:cNvSpPr>
          <p:nvPr>
            <p:ph type="body" sz="quarter" idx="14"/>
          </p:nvPr>
        </p:nvSpPr>
        <p:spPr>
          <a:xfrm>
            <a:off x="712153" y="4345326"/>
            <a:ext cx="3951287" cy="427906"/>
          </a:xfrm>
        </p:spPr>
        <p:txBody>
          <a:bodyPr/>
          <a:lstStyle/>
          <a:p>
            <a:r>
              <a:rPr lang="en-US" dirty="0"/>
              <a:t>Space heating technology scenarios</a:t>
            </a:r>
          </a:p>
        </p:txBody>
      </p:sp>
    </p:spTree>
    <p:extLst>
      <p:ext uri="{BB962C8B-B14F-4D97-AF65-F5344CB8AC3E}">
        <p14:creationId xmlns:p14="http://schemas.microsoft.com/office/powerpoint/2010/main" val="3525984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Example scenarios</a:t>
            </a:r>
          </a:p>
        </p:txBody>
      </p:sp>
      <p:sp>
        <p:nvSpPr>
          <p:cNvPr id="7" name="Text Placeholder 6"/>
          <p:cNvSpPr>
            <a:spLocks noGrp="1"/>
          </p:cNvSpPr>
          <p:nvPr>
            <p:ph type="body" sz="quarter" idx="12"/>
          </p:nvPr>
        </p:nvSpPr>
        <p:spPr/>
        <p:txBody>
          <a:bodyPr/>
          <a:lstStyle/>
          <a:p>
            <a:r>
              <a:rPr lang="en-US" dirty="0"/>
              <a:t>27 January 2021</a:t>
            </a:r>
          </a:p>
          <a:p>
            <a:endParaRPr lang="en-US" dirty="0"/>
          </a:p>
        </p:txBody>
      </p:sp>
      <p:sp>
        <p:nvSpPr>
          <p:cNvPr id="14" name="Title 2">
            <a:extLst>
              <a:ext uri="{FF2B5EF4-FFF2-40B4-BE49-F238E27FC236}">
                <a16:creationId xmlns:a16="http://schemas.microsoft.com/office/drawing/2014/main" id="{8AF4D957-353F-B046-81D2-8A91C29EBDFF}"/>
              </a:ext>
            </a:extLst>
          </p:cNvPr>
          <p:cNvSpPr txBox="1">
            <a:spLocks/>
          </p:cNvSpPr>
          <p:nvPr/>
        </p:nvSpPr>
        <p:spPr>
          <a:xfrm>
            <a:off x="457200" y="1115931"/>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UK residential space heating scenario results</a:t>
            </a:r>
          </a:p>
          <a:p>
            <a:r>
              <a:rPr lang="en-US" dirty="0"/>
              <a:t> </a:t>
            </a:r>
          </a:p>
        </p:txBody>
      </p:sp>
      <p:sp>
        <p:nvSpPr>
          <p:cNvPr id="21" name="Content Placeholder 1">
            <a:extLst>
              <a:ext uri="{FF2B5EF4-FFF2-40B4-BE49-F238E27FC236}">
                <a16:creationId xmlns:a16="http://schemas.microsoft.com/office/drawing/2014/main" id="{9FA9D132-651A-3749-B1DB-9819770A9569}"/>
              </a:ext>
            </a:extLst>
          </p:cNvPr>
          <p:cNvSpPr txBox="1">
            <a:spLocks/>
          </p:cNvSpPr>
          <p:nvPr/>
        </p:nvSpPr>
        <p:spPr>
          <a:xfrm>
            <a:off x="4851980" y="1784393"/>
            <a:ext cx="3950877" cy="2243176"/>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t>Energy efficient technologies uptake (e.g. heat pumps) regardless of carbon price.</a:t>
            </a:r>
          </a:p>
          <a:p>
            <a:r>
              <a:rPr lang="en-US" sz="1500" dirty="0"/>
              <a:t>Switch to biomass after 2030 in both scenarios</a:t>
            </a:r>
          </a:p>
          <a:p>
            <a:r>
              <a:rPr lang="en-US" sz="1500" dirty="0"/>
              <a:t>Wide spectrum of technologies during transition</a:t>
            </a:r>
          </a:p>
          <a:p>
            <a:r>
              <a:rPr lang="en-US" sz="1500" dirty="0"/>
              <a:t>Investment in hydrogen by lower class or middle-low class</a:t>
            </a:r>
          </a:p>
          <a:p>
            <a:r>
              <a:rPr lang="en-US" sz="1500" dirty="0"/>
              <a:t>Transition technologies show alternating market share but vanish over long-term</a:t>
            </a:r>
          </a:p>
        </p:txBody>
      </p:sp>
      <p:sp>
        <p:nvSpPr>
          <p:cNvPr id="4" name="Text Placeholder 3">
            <a:extLst>
              <a:ext uri="{FF2B5EF4-FFF2-40B4-BE49-F238E27FC236}">
                <a16:creationId xmlns:a16="http://schemas.microsoft.com/office/drawing/2014/main" id="{0B1BB419-C9F0-1848-9A6B-05C7C9088939}"/>
              </a:ext>
            </a:extLst>
          </p:cNvPr>
          <p:cNvSpPr>
            <a:spLocks noGrp="1"/>
          </p:cNvSpPr>
          <p:nvPr>
            <p:ph type="body" sz="quarter" idx="14"/>
          </p:nvPr>
        </p:nvSpPr>
        <p:spPr>
          <a:xfrm>
            <a:off x="712153" y="4345326"/>
            <a:ext cx="3951287" cy="427906"/>
          </a:xfrm>
        </p:spPr>
        <p:txBody>
          <a:bodyPr/>
          <a:lstStyle/>
          <a:p>
            <a:r>
              <a:rPr lang="en-US" dirty="0"/>
              <a:t>Multi-agent space heating technology scenarios</a:t>
            </a:r>
          </a:p>
        </p:txBody>
      </p:sp>
      <p:pic>
        <p:nvPicPr>
          <p:cNvPr id="3" name="Picture 2" descr="Chart, table&#10;&#10;Description automatically generated">
            <a:extLst>
              <a:ext uri="{FF2B5EF4-FFF2-40B4-BE49-F238E27FC236}">
                <a16:creationId xmlns:a16="http://schemas.microsoft.com/office/drawing/2014/main" id="{0A16D022-A834-DE4A-8CC7-F12D367A99E7}"/>
              </a:ext>
            </a:extLst>
          </p:cNvPr>
          <p:cNvPicPr>
            <a:picLocks noChangeAspect="1"/>
          </p:cNvPicPr>
          <p:nvPr/>
        </p:nvPicPr>
        <p:blipFill>
          <a:blip r:embed="rId2"/>
          <a:stretch>
            <a:fillRect/>
          </a:stretch>
        </p:blipFill>
        <p:spPr>
          <a:xfrm>
            <a:off x="457200" y="1559543"/>
            <a:ext cx="3834822" cy="2785783"/>
          </a:xfrm>
          <a:prstGeom prst="rect">
            <a:avLst/>
          </a:prstGeom>
        </p:spPr>
      </p:pic>
    </p:spTree>
    <p:extLst>
      <p:ext uri="{BB962C8B-B14F-4D97-AF65-F5344CB8AC3E}">
        <p14:creationId xmlns:p14="http://schemas.microsoft.com/office/powerpoint/2010/main" val="371664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MUSE</a:t>
            </a:r>
          </a:p>
        </p:txBody>
      </p:sp>
      <p:sp>
        <p:nvSpPr>
          <p:cNvPr id="3" name="Text Placeholder 2"/>
          <p:cNvSpPr>
            <a:spLocks noGrp="1"/>
          </p:cNvSpPr>
          <p:nvPr>
            <p:ph type="body" sz="quarter" idx="12"/>
          </p:nvPr>
        </p:nvSpPr>
        <p:spPr/>
        <p:txBody>
          <a:bodyPr/>
          <a:lstStyle/>
          <a:p>
            <a:r>
              <a:rPr lang="en-US" dirty="0"/>
              <a:t>27 January 2021</a:t>
            </a:r>
          </a:p>
        </p:txBody>
      </p:sp>
      <p:sp>
        <p:nvSpPr>
          <p:cNvPr id="11" name="TextBox 10">
            <a:extLst>
              <a:ext uri="{FF2B5EF4-FFF2-40B4-BE49-F238E27FC236}">
                <a16:creationId xmlns:a16="http://schemas.microsoft.com/office/drawing/2014/main" id="{BE9F35D3-ED23-8040-B157-A940DCA1CBE7}"/>
              </a:ext>
            </a:extLst>
          </p:cNvPr>
          <p:cNvSpPr txBox="1"/>
          <p:nvPr/>
        </p:nvSpPr>
        <p:spPr>
          <a:xfrm>
            <a:off x="962564" y="2554259"/>
            <a:ext cx="7738072" cy="477054"/>
          </a:xfrm>
          <a:prstGeom prst="rect">
            <a:avLst/>
          </a:prstGeom>
          <a:noFill/>
        </p:spPr>
        <p:txBody>
          <a:bodyPr wrap="square" rtlCol="0">
            <a:spAutoFit/>
          </a:bodyPr>
          <a:lstStyle/>
          <a:p>
            <a:r>
              <a:rPr lang="en-GB" sz="2500" b="1" dirty="0" err="1"/>
              <a:t>M</a:t>
            </a:r>
            <a:r>
              <a:rPr lang="en-GB" sz="2500" dirty="0" err="1"/>
              <a:t>od</a:t>
            </a:r>
            <a:r>
              <a:rPr lang="en-GB" sz="2500" b="1" dirty="0" err="1"/>
              <a:t>U</a:t>
            </a:r>
            <a:r>
              <a:rPr lang="en-GB" sz="2500" dirty="0" err="1"/>
              <a:t>lar</a:t>
            </a:r>
            <a:r>
              <a:rPr lang="en-GB" sz="2500" dirty="0"/>
              <a:t> energy system </a:t>
            </a:r>
            <a:r>
              <a:rPr lang="en-GB" sz="2500" b="1" dirty="0"/>
              <a:t>S</a:t>
            </a:r>
            <a:r>
              <a:rPr lang="en-GB" sz="2500" dirty="0"/>
              <a:t>imulation </a:t>
            </a:r>
            <a:r>
              <a:rPr lang="en-GB" sz="2500" b="1" dirty="0"/>
              <a:t>E</a:t>
            </a:r>
            <a:r>
              <a:rPr lang="en-GB" sz="2500" dirty="0"/>
              <a:t>nvironment</a:t>
            </a:r>
          </a:p>
        </p:txBody>
      </p:sp>
      <p:pic>
        <p:nvPicPr>
          <p:cNvPr id="13" name="Picture 12">
            <a:extLst>
              <a:ext uri="{FF2B5EF4-FFF2-40B4-BE49-F238E27FC236}">
                <a16:creationId xmlns:a16="http://schemas.microsoft.com/office/drawing/2014/main" id="{4DA88390-E6BF-D542-BE93-D586E6CDC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01" y="607074"/>
            <a:ext cx="4699049" cy="2656275"/>
          </a:xfrm>
          <a:prstGeom prst="rect">
            <a:avLst/>
          </a:prstGeom>
        </p:spPr>
      </p:pic>
      <p:sp>
        <p:nvSpPr>
          <p:cNvPr id="14" name="Richtungspfeil 408">
            <a:extLst>
              <a:ext uri="{FF2B5EF4-FFF2-40B4-BE49-F238E27FC236}">
                <a16:creationId xmlns:a16="http://schemas.microsoft.com/office/drawing/2014/main" id="{730DA547-9927-C445-9A6C-D601B0AD9AE7}"/>
              </a:ext>
            </a:extLst>
          </p:cNvPr>
          <p:cNvSpPr/>
          <p:nvPr/>
        </p:nvSpPr>
        <p:spPr>
          <a:xfrm>
            <a:off x="1" y="3743567"/>
            <a:ext cx="1981200" cy="629435"/>
          </a:xfrm>
          <a:prstGeom prst="homePlate">
            <a:avLst>
              <a:gd name="adj" fmla="val 19152"/>
            </a:avLst>
          </a:prstGeom>
          <a:gradFill>
            <a:gsLst>
              <a:gs pos="0">
                <a:schemeClr val="accent5">
                  <a:lumMod val="50000"/>
                </a:schemeClr>
              </a:gs>
              <a:gs pos="50000">
                <a:schemeClr val="accent5">
                  <a:lumMod val="65000"/>
                </a:schemeClr>
              </a:gs>
              <a:gs pos="100000">
                <a:schemeClr val="accent5">
                  <a:lumMod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MUSE</a:t>
            </a:r>
          </a:p>
        </p:txBody>
      </p:sp>
      <p:sp>
        <p:nvSpPr>
          <p:cNvPr id="15" name="Eingekerbter Richtungspfeil 3448">
            <a:extLst>
              <a:ext uri="{FF2B5EF4-FFF2-40B4-BE49-F238E27FC236}">
                <a16:creationId xmlns:a16="http://schemas.microsoft.com/office/drawing/2014/main" id="{A84E5812-4E8B-E442-AF5C-E37A3D2EDBBE}"/>
              </a:ext>
            </a:extLst>
          </p:cNvPr>
          <p:cNvSpPr/>
          <p:nvPr/>
        </p:nvSpPr>
        <p:spPr>
          <a:xfrm>
            <a:off x="3962403" y="3736724"/>
            <a:ext cx="1981200" cy="644973"/>
          </a:xfrm>
          <a:prstGeom prst="chevron">
            <a:avLst>
              <a:gd name="adj" fmla="val 19850"/>
            </a:avLst>
          </a:prstGeom>
          <a:gradFill>
            <a:gsLst>
              <a:gs pos="0">
                <a:schemeClr val="accent5">
                  <a:lumMod val="90000"/>
                  <a:lumOff val="10000"/>
                </a:schemeClr>
              </a:gs>
              <a:gs pos="50000">
                <a:schemeClr val="accent5">
                  <a:lumMod val="75000"/>
                  <a:lumOff val="25000"/>
                </a:schemeClr>
              </a:gs>
              <a:gs pos="100000">
                <a:schemeClr val="accent5">
                  <a:lumMod val="60000"/>
                  <a:lumOff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bg1"/>
                </a:solidFill>
              </a:rPr>
              <a:t>Agent-Based Method</a:t>
            </a:r>
            <a:endParaRPr lang="de-DE" sz="2000" dirty="0">
              <a:solidFill>
                <a:schemeClr val="tx1"/>
              </a:solidFill>
            </a:endParaRPr>
          </a:p>
        </p:txBody>
      </p:sp>
      <p:sp>
        <p:nvSpPr>
          <p:cNvPr id="16" name="Eingekerbter Richtungspfeil 3467">
            <a:extLst>
              <a:ext uri="{FF2B5EF4-FFF2-40B4-BE49-F238E27FC236}">
                <a16:creationId xmlns:a16="http://schemas.microsoft.com/office/drawing/2014/main" id="{0499D1AD-7F4A-3D4E-8148-7D35EF2950B2}"/>
              </a:ext>
            </a:extLst>
          </p:cNvPr>
          <p:cNvSpPr/>
          <p:nvPr/>
        </p:nvSpPr>
        <p:spPr>
          <a:xfrm>
            <a:off x="1981202" y="3743568"/>
            <a:ext cx="1981200" cy="636454"/>
          </a:xfrm>
          <a:prstGeom prst="chevron">
            <a:avLst>
              <a:gd name="adj" fmla="val 18389"/>
            </a:avLst>
          </a:prstGeom>
          <a:gradFill>
            <a:gsLst>
              <a:gs pos="0">
                <a:schemeClr val="accent5">
                  <a:lumMod val="80000"/>
                </a:schemeClr>
              </a:gs>
              <a:gs pos="50000">
                <a:schemeClr val="accent5">
                  <a:lumMod val="95000"/>
                </a:schemeClr>
              </a:gs>
              <a:gs pos="100000">
                <a:schemeClr val="accent5">
                  <a:lumMod val="90000"/>
                  <a:lumOff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err="1">
                <a:solidFill>
                  <a:schemeClr val="bg1"/>
                </a:solidFill>
              </a:rPr>
              <a:t>Generalised</a:t>
            </a:r>
            <a:r>
              <a:rPr lang="de-DE" sz="2000" dirty="0">
                <a:solidFill>
                  <a:schemeClr val="bg1"/>
                </a:solidFill>
              </a:rPr>
              <a:t> Sector</a:t>
            </a:r>
          </a:p>
        </p:txBody>
      </p:sp>
      <p:sp>
        <p:nvSpPr>
          <p:cNvPr id="17" name="Eingekerbter Richtungspfeil 3448">
            <a:extLst>
              <a:ext uri="{FF2B5EF4-FFF2-40B4-BE49-F238E27FC236}">
                <a16:creationId xmlns:a16="http://schemas.microsoft.com/office/drawing/2014/main" id="{F695ECFC-C8BB-5147-B6F8-E9F640E033EC}"/>
              </a:ext>
            </a:extLst>
          </p:cNvPr>
          <p:cNvSpPr/>
          <p:nvPr/>
        </p:nvSpPr>
        <p:spPr>
          <a:xfrm>
            <a:off x="5955216" y="3736724"/>
            <a:ext cx="1981200" cy="645756"/>
          </a:xfrm>
          <a:prstGeom prst="chevron">
            <a:avLst>
              <a:gd name="adj" fmla="val 19850"/>
            </a:avLst>
          </a:prstGeom>
          <a:gradFill>
            <a:gsLst>
              <a:gs pos="0">
                <a:schemeClr val="accent5">
                  <a:lumMod val="60000"/>
                  <a:lumOff val="40000"/>
                </a:schemeClr>
              </a:gs>
              <a:gs pos="50000">
                <a:schemeClr val="accent5">
                  <a:lumMod val="45000"/>
                  <a:lumOff val="55000"/>
                </a:schemeClr>
              </a:gs>
              <a:gs pos="100000">
                <a:schemeClr val="accent5">
                  <a:lumMod val="30000"/>
                  <a:lumOff val="7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bg1"/>
                </a:solidFill>
              </a:rPr>
              <a:t>Case Study</a:t>
            </a:r>
            <a:endParaRPr lang="de-DE" sz="2000" dirty="0">
              <a:solidFill>
                <a:schemeClr val="tx1"/>
              </a:solidFill>
            </a:endParaRPr>
          </a:p>
        </p:txBody>
      </p:sp>
    </p:spTree>
    <p:extLst>
      <p:ext uri="{BB962C8B-B14F-4D97-AF65-F5344CB8AC3E}">
        <p14:creationId xmlns:p14="http://schemas.microsoft.com/office/powerpoint/2010/main" val="4242524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Example scenarios</a:t>
            </a:r>
          </a:p>
        </p:txBody>
      </p:sp>
      <p:sp>
        <p:nvSpPr>
          <p:cNvPr id="7" name="Text Placeholder 6"/>
          <p:cNvSpPr>
            <a:spLocks noGrp="1"/>
          </p:cNvSpPr>
          <p:nvPr>
            <p:ph type="body" sz="quarter" idx="12"/>
          </p:nvPr>
        </p:nvSpPr>
        <p:spPr/>
        <p:txBody>
          <a:bodyPr/>
          <a:lstStyle/>
          <a:p>
            <a:r>
              <a:rPr lang="en-US" dirty="0"/>
              <a:t>27 January 2021</a:t>
            </a:r>
          </a:p>
          <a:p>
            <a:endParaRPr lang="en-US" dirty="0"/>
          </a:p>
        </p:txBody>
      </p:sp>
      <p:sp>
        <p:nvSpPr>
          <p:cNvPr id="14" name="Title 2">
            <a:extLst>
              <a:ext uri="{FF2B5EF4-FFF2-40B4-BE49-F238E27FC236}">
                <a16:creationId xmlns:a16="http://schemas.microsoft.com/office/drawing/2014/main" id="{8AF4D957-353F-B046-81D2-8A91C29EBDFF}"/>
              </a:ext>
            </a:extLst>
          </p:cNvPr>
          <p:cNvSpPr txBox="1">
            <a:spLocks/>
          </p:cNvSpPr>
          <p:nvPr/>
        </p:nvSpPr>
        <p:spPr>
          <a:xfrm>
            <a:off x="457200" y="1115931"/>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UK residential space heating scenario results</a:t>
            </a:r>
          </a:p>
          <a:p>
            <a:r>
              <a:rPr lang="en-US" dirty="0"/>
              <a:t> </a:t>
            </a:r>
          </a:p>
        </p:txBody>
      </p:sp>
      <p:sp>
        <p:nvSpPr>
          <p:cNvPr id="21" name="Content Placeholder 1">
            <a:extLst>
              <a:ext uri="{FF2B5EF4-FFF2-40B4-BE49-F238E27FC236}">
                <a16:creationId xmlns:a16="http://schemas.microsoft.com/office/drawing/2014/main" id="{9FA9D132-651A-3749-B1DB-9819770A9569}"/>
              </a:ext>
            </a:extLst>
          </p:cNvPr>
          <p:cNvSpPr txBox="1">
            <a:spLocks/>
          </p:cNvSpPr>
          <p:nvPr/>
        </p:nvSpPr>
        <p:spPr>
          <a:xfrm>
            <a:off x="4851982" y="2264843"/>
            <a:ext cx="3676877" cy="1268066"/>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t>Multi-agent scenario achieves greater progress in sector carbon emissions</a:t>
            </a:r>
          </a:p>
          <a:p>
            <a:r>
              <a:rPr lang="en-US" sz="1500" dirty="0"/>
              <a:t>Wider spectrum of uptake in technologies.</a:t>
            </a:r>
          </a:p>
          <a:p>
            <a:endParaRPr lang="en-US" sz="1500" dirty="0"/>
          </a:p>
        </p:txBody>
      </p:sp>
      <p:sp>
        <p:nvSpPr>
          <p:cNvPr id="4" name="Text Placeholder 3">
            <a:extLst>
              <a:ext uri="{FF2B5EF4-FFF2-40B4-BE49-F238E27FC236}">
                <a16:creationId xmlns:a16="http://schemas.microsoft.com/office/drawing/2014/main" id="{0B1BB419-C9F0-1848-9A6B-05C7C9088939}"/>
              </a:ext>
            </a:extLst>
          </p:cNvPr>
          <p:cNvSpPr>
            <a:spLocks noGrp="1"/>
          </p:cNvSpPr>
          <p:nvPr>
            <p:ph type="body" sz="quarter" idx="14"/>
          </p:nvPr>
        </p:nvSpPr>
        <p:spPr>
          <a:xfrm>
            <a:off x="712153" y="4345326"/>
            <a:ext cx="3951287" cy="427906"/>
          </a:xfrm>
        </p:spPr>
        <p:txBody>
          <a:bodyPr/>
          <a:lstStyle/>
          <a:p>
            <a:r>
              <a:rPr lang="en-US" dirty="0"/>
              <a:t>Multi-agent space heating technology scenarios</a:t>
            </a:r>
          </a:p>
        </p:txBody>
      </p:sp>
      <p:pic>
        <p:nvPicPr>
          <p:cNvPr id="5" name="Picture 4" descr="Chart&#10;&#10;Description automatically generated">
            <a:extLst>
              <a:ext uri="{FF2B5EF4-FFF2-40B4-BE49-F238E27FC236}">
                <a16:creationId xmlns:a16="http://schemas.microsoft.com/office/drawing/2014/main" id="{AC2DD1A5-F9A1-9247-8665-9835A3B2AB2D}"/>
              </a:ext>
            </a:extLst>
          </p:cNvPr>
          <p:cNvPicPr>
            <a:picLocks noChangeAspect="1"/>
          </p:cNvPicPr>
          <p:nvPr/>
        </p:nvPicPr>
        <p:blipFill rotWithShape="1">
          <a:blip r:embed="rId2"/>
          <a:srcRect b="44688"/>
          <a:stretch/>
        </p:blipFill>
        <p:spPr>
          <a:xfrm>
            <a:off x="457199" y="2134294"/>
            <a:ext cx="3834821" cy="1512609"/>
          </a:xfrm>
          <a:prstGeom prst="rect">
            <a:avLst/>
          </a:prstGeom>
        </p:spPr>
      </p:pic>
    </p:spTree>
    <p:extLst>
      <p:ext uri="{BB962C8B-B14F-4D97-AF65-F5344CB8AC3E}">
        <p14:creationId xmlns:p14="http://schemas.microsoft.com/office/powerpoint/2010/main" val="264620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Conclusions</a:t>
            </a:r>
          </a:p>
        </p:txBody>
      </p:sp>
      <p:sp>
        <p:nvSpPr>
          <p:cNvPr id="7" name="Text Placeholder 6"/>
          <p:cNvSpPr>
            <a:spLocks noGrp="1"/>
          </p:cNvSpPr>
          <p:nvPr>
            <p:ph type="body" sz="quarter" idx="12"/>
          </p:nvPr>
        </p:nvSpPr>
        <p:spPr/>
        <p:txBody>
          <a:bodyPr/>
          <a:lstStyle/>
          <a:p>
            <a:r>
              <a:rPr lang="en-US" dirty="0"/>
              <a:t>27 January 2021</a:t>
            </a:r>
          </a:p>
          <a:p>
            <a:endParaRPr lang="en-US" dirty="0"/>
          </a:p>
        </p:txBody>
      </p:sp>
      <p:sp>
        <p:nvSpPr>
          <p:cNvPr id="14" name="Title 2">
            <a:extLst>
              <a:ext uri="{FF2B5EF4-FFF2-40B4-BE49-F238E27FC236}">
                <a16:creationId xmlns:a16="http://schemas.microsoft.com/office/drawing/2014/main" id="{8AF4D957-353F-B046-81D2-8A91C29EBDFF}"/>
              </a:ext>
            </a:extLst>
          </p:cNvPr>
          <p:cNvSpPr txBox="1">
            <a:spLocks/>
          </p:cNvSpPr>
          <p:nvPr/>
        </p:nvSpPr>
        <p:spPr>
          <a:xfrm>
            <a:off x="457200" y="1115931"/>
            <a:ext cx="8229600" cy="380667"/>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Conclusions</a:t>
            </a:r>
          </a:p>
          <a:p>
            <a:r>
              <a:rPr lang="en-US" dirty="0"/>
              <a:t> </a:t>
            </a:r>
          </a:p>
        </p:txBody>
      </p:sp>
      <p:sp>
        <p:nvSpPr>
          <p:cNvPr id="4" name="Text Placeholder 3">
            <a:extLst>
              <a:ext uri="{FF2B5EF4-FFF2-40B4-BE49-F238E27FC236}">
                <a16:creationId xmlns:a16="http://schemas.microsoft.com/office/drawing/2014/main" id="{0B1BB419-C9F0-1848-9A6B-05C7C9088939}"/>
              </a:ext>
            </a:extLst>
          </p:cNvPr>
          <p:cNvSpPr>
            <a:spLocks noGrp="1"/>
          </p:cNvSpPr>
          <p:nvPr>
            <p:ph type="body" sz="quarter" idx="14"/>
          </p:nvPr>
        </p:nvSpPr>
        <p:spPr>
          <a:xfrm>
            <a:off x="712153" y="4345326"/>
            <a:ext cx="3951287" cy="427906"/>
          </a:xfrm>
        </p:spPr>
        <p:txBody>
          <a:bodyPr/>
          <a:lstStyle/>
          <a:p>
            <a:r>
              <a:rPr lang="en-US" dirty="0"/>
              <a:t>Multi-agent space heating technology scenarios</a:t>
            </a:r>
          </a:p>
        </p:txBody>
      </p:sp>
      <p:sp>
        <p:nvSpPr>
          <p:cNvPr id="8" name="Content Placeholder 2">
            <a:extLst>
              <a:ext uri="{FF2B5EF4-FFF2-40B4-BE49-F238E27FC236}">
                <a16:creationId xmlns:a16="http://schemas.microsoft.com/office/drawing/2014/main" id="{D8FB816E-79D3-2B44-B5EC-7137F1322304}"/>
              </a:ext>
            </a:extLst>
          </p:cNvPr>
          <p:cNvSpPr txBox="1">
            <a:spLocks/>
          </p:cNvSpPr>
          <p:nvPr/>
        </p:nvSpPr>
        <p:spPr>
          <a:xfrm>
            <a:off x="457200" y="1653318"/>
            <a:ext cx="8229600" cy="2602798"/>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MUSE Agent-based model allows for heterogenous decision making</a:t>
            </a:r>
          </a:p>
          <a:p>
            <a:r>
              <a:rPr lang="en-US" sz="1600" dirty="0"/>
              <a:t>Open source with code and tutorials available</a:t>
            </a:r>
          </a:p>
          <a:p>
            <a:r>
              <a:rPr lang="en-US" sz="1600" dirty="0"/>
              <a:t>Generalizable to model any industry</a:t>
            </a:r>
          </a:p>
          <a:p>
            <a:r>
              <a:rPr lang="en-US" sz="1600" dirty="0"/>
              <a:t>Broad representation of the population</a:t>
            </a:r>
          </a:p>
          <a:p>
            <a:r>
              <a:rPr lang="en-US" sz="1600" dirty="0"/>
              <a:t>Not based purely on cost minimization</a:t>
            </a:r>
          </a:p>
        </p:txBody>
      </p:sp>
    </p:spTree>
    <p:extLst>
      <p:ext uri="{BB962C8B-B14F-4D97-AF65-F5344CB8AC3E}">
        <p14:creationId xmlns:p14="http://schemas.microsoft.com/office/powerpoint/2010/main" val="414614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5" name="Picture 4" descr="Table&#10;&#10;Description automatically generated">
            <a:extLst>
              <a:ext uri="{FF2B5EF4-FFF2-40B4-BE49-F238E27FC236}">
                <a16:creationId xmlns:a16="http://schemas.microsoft.com/office/drawing/2014/main" id="{5062DE70-3752-4245-B6F2-7C6BD0967E23}"/>
              </a:ext>
            </a:extLst>
          </p:cNvPr>
          <p:cNvPicPr>
            <a:picLocks noChangeAspect="1"/>
          </p:cNvPicPr>
          <p:nvPr/>
        </p:nvPicPr>
        <p:blipFill>
          <a:blip r:embed="rId2"/>
          <a:stretch>
            <a:fillRect/>
          </a:stretch>
        </p:blipFill>
        <p:spPr>
          <a:xfrm>
            <a:off x="1986280" y="1089096"/>
            <a:ext cx="4475480" cy="3541166"/>
          </a:xfrm>
          <a:prstGeom prst="rect">
            <a:avLst/>
          </a:prstGeom>
        </p:spPr>
      </p:pic>
    </p:spTree>
    <p:extLst>
      <p:ext uri="{BB962C8B-B14F-4D97-AF65-F5344CB8AC3E}">
        <p14:creationId xmlns:p14="http://schemas.microsoft.com/office/powerpoint/2010/main" val="393982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p:txBody>
          <a:bodyPr/>
          <a:lstStyle/>
          <a:p>
            <a:r>
              <a:rPr lang="en-US" dirty="0"/>
              <a:t>Scientific model used for environmental policy analysis</a:t>
            </a:r>
          </a:p>
          <a:p>
            <a:r>
              <a:rPr lang="en-US" dirty="0"/>
              <a:t>Integrate knowledge from several domains:</a:t>
            </a:r>
          </a:p>
          <a:p>
            <a:pPr lvl="1"/>
            <a:r>
              <a:rPr lang="en-US" dirty="0"/>
              <a:t>Techno-economic</a:t>
            </a:r>
          </a:p>
          <a:p>
            <a:pPr lvl="1"/>
            <a:r>
              <a:rPr lang="en-US" dirty="0"/>
              <a:t>Climate</a:t>
            </a:r>
          </a:p>
          <a:p>
            <a:r>
              <a:rPr lang="en-US" dirty="0" err="1"/>
              <a:t>Analyse</a:t>
            </a:r>
            <a:r>
              <a:rPr lang="en-US" dirty="0"/>
              <a:t> how supply can be used to meet future energy demand</a:t>
            </a:r>
          </a:p>
        </p:txBody>
      </p:sp>
      <p:sp>
        <p:nvSpPr>
          <p:cNvPr id="3" name="Title 2"/>
          <p:cNvSpPr>
            <a:spLocks noGrp="1"/>
          </p:cNvSpPr>
          <p:nvPr>
            <p:ph type="title"/>
          </p:nvPr>
        </p:nvSpPr>
        <p:spPr/>
        <p:txBody>
          <a:bodyPr/>
          <a:lstStyle/>
          <a:p>
            <a:r>
              <a:rPr lang="en-US" dirty="0"/>
              <a:t>What is an Integrated Assessment Model (IAM)?</a:t>
            </a:r>
          </a:p>
        </p:txBody>
      </p:sp>
      <p:sp>
        <p:nvSpPr>
          <p:cNvPr id="5" name="Text Placeholder 4"/>
          <p:cNvSpPr>
            <a:spLocks noGrp="1"/>
          </p:cNvSpPr>
          <p:nvPr>
            <p:ph type="body" sz="quarter" idx="10"/>
          </p:nvPr>
        </p:nvSpPr>
        <p:spPr/>
        <p:txBody>
          <a:bodyPr/>
          <a:lstStyle/>
          <a:p>
            <a:r>
              <a:rPr lang="en-US" dirty="0"/>
              <a:t>IAMs</a:t>
            </a:r>
          </a:p>
        </p:txBody>
      </p:sp>
      <p:sp>
        <p:nvSpPr>
          <p:cNvPr id="6" name="Text Placeholder 5"/>
          <p:cNvSpPr>
            <a:spLocks noGrp="1"/>
          </p:cNvSpPr>
          <p:nvPr>
            <p:ph type="body" sz="quarter" idx="13"/>
          </p:nvPr>
        </p:nvSpPr>
        <p:spPr/>
        <p:txBody>
          <a:bodyPr/>
          <a:lstStyle/>
          <a:p>
            <a:r>
              <a:rPr lang="en-US"/>
              <a:t>27 January 2021</a:t>
            </a:r>
          </a:p>
        </p:txBody>
      </p:sp>
      <p:graphicFrame>
        <p:nvGraphicFramePr>
          <p:cNvPr id="10" name="Diagram 9">
            <a:extLst>
              <a:ext uri="{FF2B5EF4-FFF2-40B4-BE49-F238E27FC236}">
                <a16:creationId xmlns:a16="http://schemas.microsoft.com/office/drawing/2014/main" id="{55C8516F-C8A5-1E48-A44A-9CE4E1538618}"/>
              </a:ext>
            </a:extLst>
          </p:cNvPr>
          <p:cNvGraphicFramePr/>
          <p:nvPr>
            <p:extLst>
              <p:ext uri="{D42A27DB-BD31-4B8C-83A1-F6EECF244321}">
                <p14:modId xmlns:p14="http://schemas.microsoft.com/office/powerpoint/2010/main" val="3898489661"/>
              </p:ext>
            </p:extLst>
          </p:nvPr>
        </p:nvGraphicFramePr>
        <p:xfrm>
          <a:off x="4735925" y="1681386"/>
          <a:ext cx="3466739" cy="2879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5344C42F-FEA9-244E-94A1-08FB050C3DB6}"/>
              </a:ext>
            </a:extLst>
          </p:cNvPr>
          <p:cNvSpPr txBox="1"/>
          <p:nvPr/>
        </p:nvSpPr>
        <p:spPr>
          <a:xfrm>
            <a:off x="6089104" y="2798084"/>
            <a:ext cx="799011" cy="646331"/>
          </a:xfrm>
          <a:prstGeom prst="rect">
            <a:avLst/>
          </a:prstGeom>
          <a:noFill/>
        </p:spPr>
        <p:txBody>
          <a:bodyPr wrap="square" rtlCol="0">
            <a:spAutoFit/>
          </a:bodyPr>
          <a:lstStyle/>
          <a:p>
            <a:pPr algn="ctr"/>
            <a:r>
              <a:rPr lang="en-US" sz="1200" dirty="0"/>
              <a:t>Energy Systems Model</a:t>
            </a:r>
          </a:p>
        </p:txBody>
      </p:sp>
    </p:spTree>
    <p:extLst>
      <p:ext uri="{BB962C8B-B14F-4D97-AF65-F5344CB8AC3E}">
        <p14:creationId xmlns:p14="http://schemas.microsoft.com/office/powerpoint/2010/main" val="335737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199" y="1947679"/>
            <a:ext cx="3950877" cy="2613435"/>
          </a:xfrm>
        </p:spPr>
        <p:txBody>
          <a:bodyPr/>
          <a:lstStyle/>
          <a:p>
            <a:r>
              <a:rPr lang="en-US" dirty="0"/>
              <a:t>Long-term climate change mitigation pathways</a:t>
            </a:r>
          </a:p>
          <a:p>
            <a:r>
              <a:rPr lang="en-US" dirty="0"/>
              <a:t>Strategy and business model development against scenarios</a:t>
            </a:r>
          </a:p>
          <a:p>
            <a:r>
              <a:rPr lang="en-US" dirty="0"/>
              <a:t>R&amp;D prioritization</a:t>
            </a:r>
          </a:p>
          <a:p>
            <a:pPr lvl="1"/>
            <a:r>
              <a:rPr lang="en-US" dirty="0"/>
              <a:t>Role and value of technologies</a:t>
            </a:r>
          </a:p>
        </p:txBody>
      </p:sp>
      <p:sp>
        <p:nvSpPr>
          <p:cNvPr id="3" name="Title 2"/>
          <p:cNvSpPr>
            <a:spLocks noGrp="1"/>
          </p:cNvSpPr>
          <p:nvPr>
            <p:ph type="title"/>
          </p:nvPr>
        </p:nvSpPr>
        <p:spPr/>
        <p:txBody>
          <a:bodyPr/>
          <a:lstStyle/>
          <a:p>
            <a:r>
              <a:rPr lang="en-US" dirty="0"/>
              <a:t>Why use an Integrated Assessment Model (IAM)?</a:t>
            </a:r>
          </a:p>
        </p:txBody>
      </p:sp>
      <p:sp>
        <p:nvSpPr>
          <p:cNvPr id="5" name="Text Placeholder 4"/>
          <p:cNvSpPr>
            <a:spLocks noGrp="1"/>
          </p:cNvSpPr>
          <p:nvPr>
            <p:ph type="body" sz="quarter" idx="10"/>
          </p:nvPr>
        </p:nvSpPr>
        <p:spPr/>
        <p:txBody>
          <a:bodyPr/>
          <a:lstStyle/>
          <a:p>
            <a:r>
              <a:rPr lang="en-US" dirty="0"/>
              <a:t>IAMs</a:t>
            </a:r>
          </a:p>
        </p:txBody>
      </p:sp>
      <p:sp>
        <p:nvSpPr>
          <p:cNvPr id="6" name="Text Placeholder 5"/>
          <p:cNvSpPr>
            <a:spLocks noGrp="1"/>
          </p:cNvSpPr>
          <p:nvPr>
            <p:ph type="body" sz="quarter" idx="13"/>
          </p:nvPr>
        </p:nvSpPr>
        <p:spPr/>
        <p:txBody>
          <a:bodyPr/>
          <a:lstStyle/>
          <a:p>
            <a:r>
              <a:rPr lang="en-US" dirty="0"/>
              <a:t>27 January 2021</a:t>
            </a:r>
          </a:p>
        </p:txBody>
      </p:sp>
      <p:graphicFrame>
        <p:nvGraphicFramePr>
          <p:cNvPr id="10" name="Diagram 9">
            <a:extLst>
              <a:ext uri="{FF2B5EF4-FFF2-40B4-BE49-F238E27FC236}">
                <a16:creationId xmlns:a16="http://schemas.microsoft.com/office/drawing/2014/main" id="{55C8516F-C8A5-1E48-A44A-9CE4E1538618}"/>
              </a:ext>
            </a:extLst>
          </p:cNvPr>
          <p:cNvGraphicFramePr/>
          <p:nvPr/>
        </p:nvGraphicFramePr>
        <p:xfrm>
          <a:off x="4735925" y="1681386"/>
          <a:ext cx="3466739" cy="2879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344C42F-FEA9-244E-94A1-08FB050C3DB6}"/>
              </a:ext>
            </a:extLst>
          </p:cNvPr>
          <p:cNvSpPr txBox="1"/>
          <p:nvPr/>
        </p:nvSpPr>
        <p:spPr>
          <a:xfrm>
            <a:off x="6089104" y="2798084"/>
            <a:ext cx="799011" cy="646331"/>
          </a:xfrm>
          <a:prstGeom prst="rect">
            <a:avLst/>
          </a:prstGeom>
          <a:noFill/>
        </p:spPr>
        <p:txBody>
          <a:bodyPr wrap="square" rtlCol="0">
            <a:spAutoFit/>
          </a:bodyPr>
          <a:lstStyle/>
          <a:p>
            <a:pPr algn="ctr"/>
            <a:r>
              <a:rPr lang="en-US" sz="1200" dirty="0"/>
              <a:t>Energy Systems Model</a:t>
            </a:r>
          </a:p>
        </p:txBody>
      </p:sp>
    </p:spTree>
    <p:extLst>
      <p:ext uri="{BB962C8B-B14F-4D97-AF65-F5344CB8AC3E}">
        <p14:creationId xmlns:p14="http://schemas.microsoft.com/office/powerpoint/2010/main" val="141096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539556"/>
            <a:ext cx="3950877" cy="1332519"/>
          </a:xfrm>
        </p:spPr>
        <p:txBody>
          <a:bodyPr/>
          <a:lstStyle/>
          <a:p>
            <a:r>
              <a:rPr lang="en-US" dirty="0"/>
              <a:t>Top-down</a:t>
            </a:r>
          </a:p>
          <a:p>
            <a:r>
              <a:rPr lang="en-US" dirty="0"/>
              <a:t>Bottom-up</a:t>
            </a:r>
          </a:p>
          <a:p>
            <a:r>
              <a:rPr lang="en-US" dirty="0"/>
              <a:t>Econometric</a:t>
            </a:r>
          </a:p>
          <a:p>
            <a:r>
              <a:rPr lang="en-US" dirty="0"/>
              <a:t>Sector-specific micro-analyses</a:t>
            </a:r>
          </a:p>
        </p:txBody>
      </p:sp>
      <p:sp>
        <p:nvSpPr>
          <p:cNvPr id="3" name="Title 2"/>
          <p:cNvSpPr>
            <a:spLocks noGrp="1"/>
          </p:cNvSpPr>
          <p:nvPr>
            <p:ph type="title"/>
          </p:nvPr>
        </p:nvSpPr>
        <p:spPr/>
        <p:txBody>
          <a:bodyPr/>
          <a:lstStyle/>
          <a:p>
            <a:r>
              <a:rPr lang="en-US" dirty="0"/>
              <a:t>Common analysis techniques</a:t>
            </a:r>
          </a:p>
        </p:txBody>
      </p:sp>
      <p:sp>
        <p:nvSpPr>
          <p:cNvPr id="5" name="Text Placeholder 4"/>
          <p:cNvSpPr>
            <a:spLocks noGrp="1"/>
          </p:cNvSpPr>
          <p:nvPr>
            <p:ph type="body" sz="quarter" idx="10"/>
          </p:nvPr>
        </p:nvSpPr>
        <p:spPr/>
        <p:txBody>
          <a:bodyPr/>
          <a:lstStyle/>
          <a:p>
            <a:r>
              <a:rPr lang="en-US" dirty="0"/>
              <a:t>Modelling techniques</a:t>
            </a:r>
          </a:p>
        </p:txBody>
      </p:sp>
      <p:sp>
        <p:nvSpPr>
          <p:cNvPr id="6" name="Text Placeholder 5"/>
          <p:cNvSpPr>
            <a:spLocks noGrp="1"/>
          </p:cNvSpPr>
          <p:nvPr>
            <p:ph type="body" sz="quarter" idx="13"/>
          </p:nvPr>
        </p:nvSpPr>
        <p:spPr/>
        <p:txBody>
          <a:bodyPr/>
          <a:lstStyle/>
          <a:p>
            <a:r>
              <a:rPr lang="en-US" dirty="0"/>
              <a:t>27 January 2021</a:t>
            </a:r>
          </a:p>
        </p:txBody>
      </p:sp>
      <p:pic>
        <p:nvPicPr>
          <p:cNvPr id="7" name="Picture 6" descr="Chart&#10;&#10;Description automatically generated">
            <a:extLst>
              <a:ext uri="{FF2B5EF4-FFF2-40B4-BE49-F238E27FC236}">
                <a16:creationId xmlns:a16="http://schemas.microsoft.com/office/drawing/2014/main" id="{B2B267FB-EE9F-7340-A3EF-3557FB466820}"/>
              </a:ext>
            </a:extLst>
          </p:cNvPr>
          <p:cNvPicPr>
            <a:picLocks noChangeAspect="1"/>
          </p:cNvPicPr>
          <p:nvPr/>
        </p:nvPicPr>
        <p:blipFill>
          <a:blip r:embed="rId3"/>
          <a:stretch>
            <a:fillRect/>
          </a:stretch>
        </p:blipFill>
        <p:spPr>
          <a:xfrm>
            <a:off x="5502339" y="1985568"/>
            <a:ext cx="2972738" cy="2419670"/>
          </a:xfrm>
          <a:prstGeom prst="rect">
            <a:avLst/>
          </a:prstGeom>
        </p:spPr>
      </p:pic>
      <p:sp>
        <p:nvSpPr>
          <p:cNvPr id="8" name="Content Placeholder 2">
            <a:extLst>
              <a:ext uri="{FF2B5EF4-FFF2-40B4-BE49-F238E27FC236}">
                <a16:creationId xmlns:a16="http://schemas.microsoft.com/office/drawing/2014/main" id="{C88EC1D1-7BAA-5A4B-ADE9-32374E018BCA}"/>
              </a:ext>
            </a:extLst>
          </p:cNvPr>
          <p:cNvSpPr txBox="1">
            <a:spLocks/>
          </p:cNvSpPr>
          <p:nvPr/>
        </p:nvSpPr>
        <p:spPr>
          <a:xfrm>
            <a:off x="4517144" y="1595598"/>
            <a:ext cx="4491843" cy="564596"/>
          </a:xfrm>
          <a:prstGeom prst="rect">
            <a:avLst/>
          </a:prstGeom>
        </p:spPr>
        <p:txBody>
          <a:bodyPr lIns="88369" tIns="44185" rIns="88369" bIns="44185"/>
          <a:lstStyle>
            <a:lvl1pPr marL="0">
              <a:defRPr>
                <a:latin typeface="+mn-lt"/>
                <a:ea typeface="+mn-ea"/>
                <a:cs typeface="+mn-cs"/>
              </a:defRPr>
            </a:lvl1pPr>
            <a:lvl2pPr marL="389791">
              <a:defRPr>
                <a:latin typeface="+mn-lt"/>
                <a:ea typeface="+mn-ea"/>
                <a:cs typeface="+mn-cs"/>
              </a:defRPr>
            </a:lvl2pPr>
            <a:lvl3pPr marL="779581">
              <a:defRPr>
                <a:latin typeface="+mn-lt"/>
                <a:ea typeface="+mn-ea"/>
                <a:cs typeface="+mn-cs"/>
              </a:defRPr>
            </a:lvl3pPr>
            <a:lvl4pPr marL="1169373">
              <a:defRPr>
                <a:latin typeface="+mn-lt"/>
                <a:ea typeface="+mn-ea"/>
                <a:cs typeface="+mn-cs"/>
              </a:defRPr>
            </a:lvl4pPr>
            <a:lvl5pPr marL="1559164">
              <a:defRPr>
                <a:latin typeface="+mn-lt"/>
                <a:ea typeface="+mn-ea"/>
                <a:cs typeface="+mn-cs"/>
              </a:defRPr>
            </a:lvl5pPr>
            <a:lvl6pPr marL="1948954">
              <a:defRPr>
                <a:latin typeface="+mn-lt"/>
                <a:ea typeface="+mn-ea"/>
                <a:cs typeface="+mn-cs"/>
              </a:defRPr>
            </a:lvl6pPr>
            <a:lvl7pPr marL="2338745">
              <a:defRPr>
                <a:latin typeface="+mn-lt"/>
                <a:ea typeface="+mn-ea"/>
                <a:cs typeface="+mn-cs"/>
              </a:defRPr>
            </a:lvl7pPr>
            <a:lvl8pPr marL="2728537">
              <a:defRPr>
                <a:latin typeface="+mn-lt"/>
                <a:ea typeface="+mn-ea"/>
                <a:cs typeface="+mn-cs"/>
              </a:defRPr>
            </a:lvl8pPr>
            <a:lvl9pPr marL="3118327">
              <a:defRPr>
                <a:latin typeface="+mn-lt"/>
                <a:ea typeface="+mn-ea"/>
                <a:cs typeface="+mn-cs"/>
              </a:defRPr>
            </a:lvl9pPr>
          </a:lstStyle>
          <a:p>
            <a:pPr algn="ctr" defTabSz="883785"/>
            <a:r>
              <a:rPr lang="en-GB" altLang="en-US" sz="1500" b="1" dirty="0">
                <a:latin typeface="Calibri" panose="020F0502020204030204" pitchFamily="34" charset="0"/>
              </a:rPr>
              <a:t>IPCC (Intergovernmental Panel of Climate Change) </a:t>
            </a:r>
          </a:p>
          <a:p>
            <a:pPr algn="ctr" defTabSz="883785"/>
            <a:r>
              <a:rPr lang="en-GB" altLang="en-US" sz="1500" b="1" dirty="0">
                <a:latin typeface="Calibri" panose="020F0502020204030204" pitchFamily="34" charset="0"/>
              </a:rPr>
              <a:t>5th Assessment Report</a:t>
            </a:r>
          </a:p>
          <a:p>
            <a:pPr defTabSz="883785"/>
            <a:endParaRPr lang="en-GB" altLang="en-US" sz="1400" kern="0" dirty="0">
              <a:solidFill>
                <a:sysClr val="windowText" lastClr="000000"/>
              </a:solidFill>
            </a:endParaRPr>
          </a:p>
          <a:p>
            <a:pPr defTabSz="883785"/>
            <a:endParaRPr lang="en-GB" altLang="en-US" sz="1400" kern="0" dirty="0">
              <a:solidFill>
                <a:sysClr val="windowText" lastClr="000000"/>
              </a:solidFill>
            </a:endParaRPr>
          </a:p>
          <a:p>
            <a:pPr defTabSz="883785"/>
            <a:endParaRPr lang="en-GB" altLang="en-US" sz="1400" kern="0" dirty="0">
              <a:solidFill>
                <a:sysClr val="windowText" lastClr="000000"/>
              </a:solidFill>
            </a:endParaRPr>
          </a:p>
        </p:txBody>
      </p:sp>
      <p:sp>
        <p:nvSpPr>
          <p:cNvPr id="12" name="Title 2">
            <a:extLst>
              <a:ext uri="{FF2B5EF4-FFF2-40B4-BE49-F238E27FC236}">
                <a16:creationId xmlns:a16="http://schemas.microsoft.com/office/drawing/2014/main" id="{3A92AC0B-7632-4746-843B-6ADB550E1575}"/>
              </a:ext>
            </a:extLst>
          </p:cNvPr>
          <p:cNvSpPr txBox="1">
            <a:spLocks/>
          </p:cNvSpPr>
          <p:nvPr/>
        </p:nvSpPr>
        <p:spPr>
          <a:xfrm>
            <a:off x="457200" y="2834096"/>
            <a:ext cx="2071208" cy="357099"/>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sz="1900" dirty="0"/>
              <a:t>Methodology</a:t>
            </a:r>
          </a:p>
        </p:txBody>
      </p:sp>
      <p:sp>
        <p:nvSpPr>
          <p:cNvPr id="14" name="Content Placeholder 1">
            <a:extLst>
              <a:ext uri="{FF2B5EF4-FFF2-40B4-BE49-F238E27FC236}">
                <a16:creationId xmlns:a16="http://schemas.microsoft.com/office/drawing/2014/main" id="{47CFDC9A-2505-7B4A-A607-6D7564F375C1}"/>
              </a:ext>
            </a:extLst>
          </p:cNvPr>
          <p:cNvSpPr txBox="1">
            <a:spLocks/>
          </p:cNvSpPr>
          <p:nvPr/>
        </p:nvSpPr>
        <p:spPr>
          <a:xfrm>
            <a:off x="457199" y="3239128"/>
            <a:ext cx="3950877" cy="1332519"/>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Optimisation</a:t>
            </a:r>
            <a:endParaRPr lang="en-US" dirty="0"/>
          </a:p>
          <a:p>
            <a:r>
              <a:rPr lang="en-US" dirty="0"/>
              <a:t>Simulation</a:t>
            </a:r>
          </a:p>
          <a:p>
            <a:r>
              <a:rPr lang="en-US" dirty="0"/>
              <a:t>Hybrid</a:t>
            </a:r>
          </a:p>
        </p:txBody>
      </p:sp>
    </p:spTree>
    <p:extLst>
      <p:ext uri="{BB962C8B-B14F-4D97-AF65-F5344CB8AC3E}">
        <p14:creationId xmlns:p14="http://schemas.microsoft.com/office/powerpoint/2010/main" val="385292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199" y="2183384"/>
            <a:ext cx="3950877" cy="2613435"/>
          </a:xfrm>
        </p:spPr>
        <p:txBody>
          <a:bodyPr/>
          <a:lstStyle/>
          <a:p>
            <a:r>
              <a:rPr lang="en-US" dirty="0"/>
              <a:t>Optimization and rationality</a:t>
            </a:r>
          </a:p>
          <a:p>
            <a:pPr lvl="1"/>
            <a:r>
              <a:rPr lang="en-US" dirty="0"/>
              <a:t>Minimize system cost</a:t>
            </a:r>
          </a:p>
          <a:p>
            <a:pPr lvl="1"/>
            <a:r>
              <a:rPr lang="en-US" dirty="0"/>
              <a:t>Intertemporal optimization</a:t>
            </a:r>
          </a:p>
          <a:p>
            <a:r>
              <a:rPr lang="en-US" dirty="0"/>
              <a:t>Perfect foresight</a:t>
            </a:r>
          </a:p>
          <a:p>
            <a:r>
              <a:rPr lang="en-US" dirty="0"/>
              <a:t>Single investor per sector</a:t>
            </a:r>
          </a:p>
        </p:txBody>
      </p:sp>
      <p:sp>
        <p:nvSpPr>
          <p:cNvPr id="3" name="Title 2"/>
          <p:cNvSpPr>
            <a:spLocks noGrp="1"/>
          </p:cNvSpPr>
          <p:nvPr>
            <p:ph type="title"/>
          </p:nvPr>
        </p:nvSpPr>
        <p:spPr/>
        <p:txBody>
          <a:bodyPr/>
          <a:lstStyle/>
          <a:p>
            <a:r>
              <a:rPr lang="en-US" dirty="0"/>
              <a:t>Limitations of typical energy system models</a:t>
            </a:r>
          </a:p>
        </p:txBody>
      </p:sp>
      <p:sp>
        <p:nvSpPr>
          <p:cNvPr id="4" name="Content Placeholder 3"/>
          <p:cNvSpPr>
            <a:spLocks noGrp="1"/>
          </p:cNvSpPr>
          <p:nvPr>
            <p:ph idx="12"/>
          </p:nvPr>
        </p:nvSpPr>
        <p:spPr>
          <a:xfrm>
            <a:off x="5386439" y="2183384"/>
            <a:ext cx="3950878" cy="1793336"/>
          </a:xfrm>
        </p:spPr>
        <p:txBody>
          <a:bodyPr/>
          <a:lstStyle/>
          <a:p>
            <a:r>
              <a:rPr lang="en-US" dirty="0"/>
              <a:t>Imperfect information</a:t>
            </a:r>
          </a:p>
          <a:p>
            <a:r>
              <a:rPr lang="en-US" dirty="0"/>
              <a:t>Imperfect foresight</a:t>
            </a:r>
          </a:p>
          <a:p>
            <a:r>
              <a:rPr lang="en-US" dirty="0"/>
              <a:t>Bounded rationality</a:t>
            </a:r>
          </a:p>
          <a:p>
            <a:r>
              <a:rPr lang="en-US" dirty="0"/>
              <a:t>Uncertainty</a:t>
            </a:r>
          </a:p>
          <a:p>
            <a:r>
              <a:rPr lang="en-US" dirty="0"/>
              <a:t>Financing challenges</a:t>
            </a:r>
          </a:p>
          <a:p>
            <a:endParaRPr lang="en-US" dirty="0"/>
          </a:p>
        </p:txBody>
      </p:sp>
      <p:sp>
        <p:nvSpPr>
          <p:cNvPr id="5" name="Text Placeholder 4"/>
          <p:cNvSpPr>
            <a:spLocks noGrp="1"/>
          </p:cNvSpPr>
          <p:nvPr>
            <p:ph type="body" sz="quarter" idx="10"/>
          </p:nvPr>
        </p:nvSpPr>
        <p:spPr/>
        <p:txBody>
          <a:bodyPr/>
          <a:lstStyle/>
          <a:p>
            <a:r>
              <a:rPr lang="en-US" dirty="0"/>
              <a:t>Modelling techniques</a:t>
            </a:r>
          </a:p>
        </p:txBody>
      </p:sp>
      <p:sp>
        <p:nvSpPr>
          <p:cNvPr id="6" name="Text Placeholder 5"/>
          <p:cNvSpPr>
            <a:spLocks noGrp="1"/>
          </p:cNvSpPr>
          <p:nvPr>
            <p:ph type="body" sz="quarter" idx="13"/>
          </p:nvPr>
        </p:nvSpPr>
        <p:spPr/>
        <p:txBody>
          <a:bodyPr/>
          <a:lstStyle/>
          <a:p>
            <a:r>
              <a:rPr lang="en-US" dirty="0"/>
              <a:t>27 January 2021</a:t>
            </a:r>
          </a:p>
        </p:txBody>
      </p:sp>
      <p:sp>
        <p:nvSpPr>
          <p:cNvPr id="7" name="Title 2">
            <a:extLst>
              <a:ext uri="{FF2B5EF4-FFF2-40B4-BE49-F238E27FC236}">
                <a16:creationId xmlns:a16="http://schemas.microsoft.com/office/drawing/2014/main" id="{5D55D404-80C8-FD4C-8002-DC79BF1E9B99}"/>
              </a:ext>
            </a:extLst>
          </p:cNvPr>
          <p:cNvSpPr txBox="1">
            <a:spLocks/>
          </p:cNvSpPr>
          <p:nvPr/>
        </p:nvSpPr>
        <p:spPr>
          <a:xfrm>
            <a:off x="457199" y="1649657"/>
            <a:ext cx="2353507" cy="380667"/>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sz="2000" dirty="0">
                <a:solidFill>
                  <a:schemeClr val="tx1"/>
                </a:solidFill>
              </a:rPr>
              <a:t>Typical model</a:t>
            </a:r>
          </a:p>
        </p:txBody>
      </p:sp>
      <p:sp>
        <p:nvSpPr>
          <p:cNvPr id="8" name="Title 2">
            <a:extLst>
              <a:ext uri="{FF2B5EF4-FFF2-40B4-BE49-F238E27FC236}">
                <a16:creationId xmlns:a16="http://schemas.microsoft.com/office/drawing/2014/main" id="{127B5708-78D2-5640-8BEC-A586108EB049}"/>
              </a:ext>
            </a:extLst>
          </p:cNvPr>
          <p:cNvSpPr txBox="1">
            <a:spLocks/>
          </p:cNvSpPr>
          <p:nvPr/>
        </p:nvSpPr>
        <p:spPr>
          <a:xfrm>
            <a:off x="5386439" y="1649657"/>
            <a:ext cx="2353507" cy="380667"/>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sz="2000" dirty="0">
                <a:solidFill>
                  <a:schemeClr val="tx1"/>
                </a:solidFill>
              </a:rPr>
              <a:t>Real world</a:t>
            </a:r>
          </a:p>
        </p:txBody>
      </p:sp>
      <p:sp>
        <p:nvSpPr>
          <p:cNvPr id="9" name="Right Arrow 8">
            <a:extLst>
              <a:ext uri="{FF2B5EF4-FFF2-40B4-BE49-F238E27FC236}">
                <a16:creationId xmlns:a16="http://schemas.microsoft.com/office/drawing/2014/main" id="{18C98514-E85F-BE42-A19A-305FD69E9F48}"/>
              </a:ext>
            </a:extLst>
          </p:cNvPr>
          <p:cNvSpPr/>
          <p:nvPr/>
        </p:nvSpPr>
        <p:spPr>
          <a:xfrm>
            <a:off x="4007404" y="2571750"/>
            <a:ext cx="1129192" cy="508302"/>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69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539556"/>
            <a:ext cx="3950877" cy="1332519"/>
          </a:xfrm>
        </p:spPr>
        <p:txBody>
          <a:bodyPr/>
          <a:lstStyle/>
          <a:p>
            <a:r>
              <a:rPr lang="en-US" sz="1500" dirty="0"/>
              <a:t>Investor view of energy system transitions</a:t>
            </a:r>
          </a:p>
          <a:p>
            <a:r>
              <a:rPr lang="en-US" sz="1500" dirty="0"/>
              <a:t>Imperfect foresight</a:t>
            </a:r>
          </a:p>
          <a:p>
            <a:r>
              <a:rPr lang="en-US" sz="1500" dirty="0"/>
              <a:t>Transparency</a:t>
            </a:r>
          </a:p>
        </p:txBody>
      </p:sp>
      <p:sp>
        <p:nvSpPr>
          <p:cNvPr id="3" name="Title 2"/>
          <p:cNvSpPr>
            <a:spLocks noGrp="1"/>
          </p:cNvSpPr>
          <p:nvPr>
            <p:ph type="title"/>
          </p:nvPr>
        </p:nvSpPr>
        <p:spPr/>
        <p:txBody>
          <a:bodyPr/>
          <a:lstStyle/>
          <a:p>
            <a:r>
              <a:rPr lang="en-US" dirty="0"/>
              <a:t>MUSE</a:t>
            </a:r>
          </a:p>
        </p:txBody>
      </p:sp>
      <p:sp>
        <p:nvSpPr>
          <p:cNvPr id="5" name="Text Placeholder 4"/>
          <p:cNvSpPr>
            <a:spLocks noGrp="1"/>
          </p:cNvSpPr>
          <p:nvPr>
            <p:ph type="body" sz="quarter" idx="10"/>
          </p:nvPr>
        </p:nvSpPr>
        <p:spPr/>
        <p:txBody>
          <a:bodyPr/>
          <a:lstStyle/>
          <a:p>
            <a:r>
              <a:rPr lang="en-US" dirty="0"/>
              <a:t>Modelling techniques</a:t>
            </a:r>
          </a:p>
        </p:txBody>
      </p:sp>
      <p:sp>
        <p:nvSpPr>
          <p:cNvPr id="6" name="Text Placeholder 5"/>
          <p:cNvSpPr>
            <a:spLocks noGrp="1"/>
          </p:cNvSpPr>
          <p:nvPr>
            <p:ph type="body" sz="quarter" idx="13"/>
          </p:nvPr>
        </p:nvSpPr>
        <p:spPr/>
        <p:txBody>
          <a:bodyPr/>
          <a:lstStyle/>
          <a:p>
            <a:r>
              <a:rPr lang="en-US" dirty="0"/>
              <a:t>27 January 2021</a:t>
            </a:r>
          </a:p>
        </p:txBody>
      </p:sp>
      <p:sp>
        <p:nvSpPr>
          <p:cNvPr id="12" name="Title 2">
            <a:extLst>
              <a:ext uri="{FF2B5EF4-FFF2-40B4-BE49-F238E27FC236}">
                <a16:creationId xmlns:a16="http://schemas.microsoft.com/office/drawing/2014/main" id="{3A92AC0B-7632-4746-843B-6ADB550E1575}"/>
              </a:ext>
            </a:extLst>
          </p:cNvPr>
          <p:cNvSpPr txBox="1">
            <a:spLocks/>
          </p:cNvSpPr>
          <p:nvPr/>
        </p:nvSpPr>
        <p:spPr>
          <a:xfrm>
            <a:off x="457199" y="2393200"/>
            <a:ext cx="2071208" cy="357099"/>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sz="1900" dirty="0"/>
              <a:t>Methodology</a:t>
            </a:r>
          </a:p>
        </p:txBody>
      </p:sp>
      <p:sp>
        <p:nvSpPr>
          <p:cNvPr id="14" name="Content Placeholder 1">
            <a:extLst>
              <a:ext uri="{FF2B5EF4-FFF2-40B4-BE49-F238E27FC236}">
                <a16:creationId xmlns:a16="http://schemas.microsoft.com/office/drawing/2014/main" id="{47CFDC9A-2505-7B4A-A607-6D7564F375C1}"/>
              </a:ext>
            </a:extLst>
          </p:cNvPr>
          <p:cNvSpPr txBox="1">
            <a:spLocks/>
          </p:cNvSpPr>
          <p:nvPr/>
        </p:nvSpPr>
        <p:spPr>
          <a:xfrm>
            <a:off x="457200" y="2843305"/>
            <a:ext cx="3950877" cy="1607192"/>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t>Simulation</a:t>
            </a:r>
          </a:p>
          <a:p>
            <a:r>
              <a:rPr lang="en-US" sz="1500" dirty="0"/>
              <a:t>Agent-based modelling</a:t>
            </a:r>
          </a:p>
          <a:p>
            <a:r>
              <a:rPr lang="en-US" sz="1500" dirty="0"/>
              <a:t>Flexibility and generalizability</a:t>
            </a:r>
          </a:p>
          <a:p>
            <a:r>
              <a:rPr lang="en-US" sz="1500" dirty="0"/>
              <a:t>Open access documentation</a:t>
            </a:r>
          </a:p>
          <a:p>
            <a:r>
              <a:rPr lang="en-US" sz="1500" dirty="0"/>
              <a:t>Open source software</a:t>
            </a:r>
          </a:p>
        </p:txBody>
      </p:sp>
      <p:pic>
        <p:nvPicPr>
          <p:cNvPr id="10" name="Picture 9">
            <a:extLst>
              <a:ext uri="{FF2B5EF4-FFF2-40B4-BE49-F238E27FC236}">
                <a16:creationId xmlns:a16="http://schemas.microsoft.com/office/drawing/2014/main" id="{06BDAA41-FE6A-4E46-B35A-07153E04F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53" y="2631190"/>
            <a:ext cx="821407" cy="821407"/>
          </a:xfrm>
          <a:prstGeom prst="rect">
            <a:avLst/>
          </a:prstGeom>
        </p:spPr>
      </p:pic>
      <p:pic>
        <p:nvPicPr>
          <p:cNvPr id="11" name="Picture 10">
            <a:extLst>
              <a:ext uri="{FF2B5EF4-FFF2-40B4-BE49-F238E27FC236}">
                <a16:creationId xmlns:a16="http://schemas.microsoft.com/office/drawing/2014/main" id="{322DA51B-BD4E-DA4C-981C-AFE6F43E6D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910" y="3479223"/>
            <a:ext cx="1285535" cy="527070"/>
          </a:xfrm>
          <a:prstGeom prst="rect">
            <a:avLst/>
          </a:prstGeom>
        </p:spPr>
      </p:pic>
      <p:pic>
        <p:nvPicPr>
          <p:cNvPr id="13" name="Picture 12">
            <a:extLst>
              <a:ext uri="{FF2B5EF4-FFF2-40B4-BE49-F238E27FC236}">
                <a16:creationId xmlns:a16="http://schemas.microsoft.com/office/drawing/2014/main" id="{9FC987B7-E2E2-254D-A1D0-37187E349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118" y="1369096"/>
            <a:ext cx="2660951" cy="893860"/>
          </a:xfrm>
          <a:prstGeom prst="rect">
            <a:avLst/>
          </a:prstGeom>
        </p:spPr>
      </p:pic>
    </p:spTree>
    <p:extLst>
      <p:ext uri="{BB962C8B-B14F-4D97-AF65-F5344CB8AC3E}">
        <p14:creationId xmlns:p14="http://schemas.microsoft.com/office/powerpoint/2010/main" val="263185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199" y="1681387"/>
            <a:ext cx="3950877" cy="2879728"/>
          </a:xfrm>
        </p:spPr>
        <p:txBody>
          <a:bodyPr/>
          <a:lstStyle/>
          <a:p>
            <a:r>
              <a:rPr lang="en-US" dirty="0"/>
              <a:t>Ability to model all sectors in the energy system</a:t>
            </a:r>
          </a:p>
          <a:p>
            <a:r>
              <a:rPr lang="en-US" dirty="0"/>
              <a:t>Technology rich</a:t>
            </a:r>
          </a:p>
          <a:p>
            <a:r>
              <a:rPr lang="en-US" dirty="0"/>
              <a:t>Partial equilibrium </a:t>
            </a:r>
          </a:p>
          <a:p>
            <a:pPr lvl="1"/>
            <a:r>
              <a:rPr lang="en-US" dirty="0"/>
              <a:t>Supply and demand</a:t>
            </a:r>
          </a:p>
          <a:p>
            <a:r>
              <a:rPr lang="en-US" dirty="0"/>
              <a:t>Policy can be modelled</a:t>
            </a:r>
          </a:p>
          <a:p>
            <a:pPr lvl="1"/>
            <a:r>
              <a:rPr lang="en-US" dirty="0"/>
              <a:t>Carbon price</a:t>
            </a:r>
          </a:p>
          <a:p>
            <a:pPr lvl="1"/>
            <a:r>
              <a:rPr lang="en-US" dirty="0"/>
              <a:t>Subsidy</a:t>
            </a:r>
          </a:p>
        </p:txBody>
      </p:sp>
      <p:sp>
        <p:nvSpPr>
          <p:cNvPr id="3" name="Title 2"/>
          <p:cNvSpPr>
            <a:spLocks noGrp="1"/>
          </p:cNvSpPr>
          <p:nvPr>
            <p:ph type="title"/>
          </p:nvPr>
        </p:nvSpPr>
        <p:spPr/>
        <p:txBody>
          <a:bodyPr/>
          <a:lstStyle/>
          <a:p>
            <a:r>
              <a:rPr lang="en-US" dirty="0"/>
              <a:t>Overview</a:t>
            </a:r>
          </a:p>
        </p:txBody>
      </p:sp>
      <p:sp>
        <p:nvSpPr>
          <p:cNvPr id="5" name="Text Placeholder 4"/>
          <p:cNvSpPr>
            <a:spLocks noGrp="1"/>
          </p:cNvSpPr>
          <p:nvPr>
            <p:ph type="body" sz="quarter" idx="10"/>
          </p:nvPr>
        </p:nvSpPr>
        <p:spPr/>
        <p:txBody>
          <a:bodyPr/>
          <a:lstStyle/>
          <a:p>
            <a:r>
              <a:rPr lang="en-US" dirty="0"/>
              <a:t>MUSE</a:t>
            </a:r>
          </a:p>
        </p:txBody>
      </p:sp>
      <p:sp>
        <p:nvSpPr>
          <p:cNvPr id="6" name="Text Placeholder 5"/>
          <p:cNvSpPr>
            <a:spLocks noGrp="1"/>
          </p:cNvSpPr>
          <p:nvPr>
            <p:ph type="body" sz="quarter" idx="13"/>
          </p:nvPr>
        </p:nvSpPr>
        <p:spPr/>
        <p:txBody>
          <a:bodyPr/>
          <a:lstStyle/>
          <a:p>
            <a:r>
              <a:rPr lang="en-US" dirty="0"/>
              <a:t>27 January 2021</a:t>
            </a:r>
          </a:p>
        </p:txBody>
      </p:sp>
      <p:pic>
        <p:nvPicPr>
          <p:cNvPr id="8" name="Picture 7">
            <a:extLst>
              <a:ext uri="{FF2B5EF4-FFF2-40B4-BE49-F238E27FC236}">
                <a16:creationId xmlns:a16="http://schemas.microsoft.com/office/drawing/2014/main" id="{AD3238E8-FFB5-414B-8627-5CA6C377B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894" y="1254466"/>
            <a:ext cx="3814525" cy="3150772"/>
          </a:xfrm>
          <a:prstGeom prst="rect">
            <a:avLst/>
          </a:prstGeom>
        </p:spPr>
      </p:pic>
    </p:spTree>
    <p:extLst>
      <p:ext uri="{BB962C8B-B14F-4D97-AF65-F5344CB8AC3E}">
        <p14:creationId xmlns:p14="http://schemas.microsoft.com/office/powerpoint/2010/main" val="406994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199" y="1681387"/>
            <a:ext cx="3950877" cy="2879728"/>
          </a:xfrm>
        </p:spPr>
        <p:txBody>
          <a:bodyPr/>
          <a:lstStyle/>
          <a:p>
            <a:r>
              <a:rPr lang="en-US" sz="1600" dirty="0"/>
              <a:t>Flexible time horizon </a:t>
            </a:r>
          </a:p>
          <a:p>
            <a:pPr lvl="1"/>
            <a:r>
              <a:rPr lang="en-US" sz="1600" dirty="0"/>
              <a:t>2010 to 2100</a:t>
            </a:r>
          </a:p>
          <a:p>
            <a:r>
              <a:rPr lang="en-US" sz="1600" dirty="0"/>
              <a:t>Each period disaggregated into flexible </a:t>
            </a:r>
            <a:r>
              <a:rPr lang="en-US" sz="1600" dirty="0" err="1"/>
              <a:t>timeslices</a:t>
            </a:r>
            <a:endParaRPr lang="en-US" sz="1600" dirty="0"/>
          </a:p>
          <a:p>
            <a:pPr lvl="1"/>
            <a:r>
              <a:rPr lang="en-US" sz="1600" dirty="0"/>
              <a:t>Summer, winter, spring, autumn</a:t>
            </a:r>
          </a:p>
          <a:p>
            <a:pPr lvl="1"/>
            <a:r>
              <a:rPr lang="en-US" sz="1600" dirty="0"/>
              <a:t>Weekday, weekend</a:t>
            </a:r>
          </a:p>
          <a:p>
            <a:pPr lvl="1"/>
            <a:r>
              <a:rPr lang="en-US" sz="1600" dirty="0"/>
              <a:t>Morning, afternoon, evening etc.</a:t>
            </a:r>
          </a:p>
          <a:p>
            <a:r>
              <a:rPr lang="en-US" sz="1600" dirty="0"/>
              <a:t>Global scale</a:t>
            </a:r>
          </a:p>
          <a:p>
            <a:r>
              <a:rPr lang="en-US" sz="1600" dirty="0"/>
              <a:t>Flexible region definition</a:t>
            </a:r>
          </a:p>
        </p:txBody>
      </p:sp>
      <p:sp>
        <p:nvSpPr>
          <p:cNvPr id="3" name="Title 2"/>
          <p:cNvSpPr>
            <a:spLocks noGrp="1"/>
          </p:cNvSpPr>
          <p:nvPr>
            <p:ph type="title"/>
          </p:nvPr>
        </p:nvSpPr>
        <p:spPr/>
        <p:txBody>
          <a:bodyPr/>
          <a:lstStyle/>
          <a:p>
            <a:r>
              <a:rPr lang="en-US" dirty="0"/>
              <a:t>Structure</a:t>
            </a:r>
          </a:p>
        </p:txBody>
      </p:sp>
      <p:sp>
        <p:nvSpPr>
          <p:cNvPr id="5" name="Text Placeholder 4"/>
          <p:cNvSpPr>
            <a:spLocks noGrp="1"/>
          </p:cNvSpPr>
          <p:nvPr>
            <p:ph type="body" sz="quarter" idx="10"/>
          </p:nvPr>
        </p:nvSpPr>
        <p:spPr/>
        <p:txBody>
          <a:bodyPr/>
          <a:lstStyle/>
          <a:p>
            <a:r>
              <a:rPr lang="en-US" dirty="0"/>
              <a:t>MUSE</a:t>
            </a:r>
          </a:p>
        </p:txBody>
      </p:sp>
      <p:sp>
        <p:nvSpPr>
          <p:cNvPr id="6" name="Text Placeholder 5"/>
          <p:cNvSpPr>
            <a:spLocks noGrp="1"/>
          </p:cNvSpPr>
          <p:nvPr>
            <p:ph type="body" sz="quarter" idx="13"/>
          </p:nvPr>
        </p:nvSpPr>
        <p:spPr/>
        <p:txBody>
          <a:bodyPr/>
          <a:lstStyle/>
          <a:p>
            <a:r>
              <a:rPr lang="en-US" dirty="0"/>
              <a:t>27 January 2021</a:t>
            </a:r>
          </a:p>
        </p:txBody>
      </p:sp>
      <p:pic>
        <p:nvPicPr>
          <p:cNvPr id="7" name="Picture 6">
            <a:extLst>
              <a:ext uri="{FF2B5EF4-FFF2-40B4-BE49-F238E27FC236}">
                <a16:creationId xmlns:a16="http://schemas.microsoft.com/office/drawing/2014/main" id="{962077BA-1B57-9747-A3C6-2D6EA9688CE4}"/>
              </a:ext>
            </a:extLst>
          </p:cNvPr>
          <p:cNvPicPr>
            <a:picLocks noChangeAspect="1"/>
          </p:cNvPicPr>
          <p:nvPr/>
        </p:nvPicPr>
        <p:blipFill rotWithShape="1">
          <a:blip r:embed="rId3">
            <a:extLst>
              <a:ext uri="{28A0092B-C50C-407E-A947-70E740481C1C}">
                <a14:useLocalDpi xmlns:a14="http://schemas.microsoft.com/office/drawing/2010/main" val="0"/>
              </a:ext>
            </a:extLst>
          </a:blip>
          <a:srcRect t="7654" r="2284"/>
          <a:stretch/>
        </p:blipFill>
        <p:spPr>
          <a:xfrm>
            <a:off x="4624899" y="1681386"/>
            <a:ext cx="4345289" cy="2723852"/>
          </a:xfrm>
          <a:prstGeom prst="rect">
            <a:avLst/>
          </a:prstGeom>
        </p:spPr>
      </p:pic>
      <p:sp>
        <p:nvSpPr>
          <p:cNvPr id="9" name="Title 2">
            <a:extLst>
              <a:ext uri="{FF2B5EF4-FFF2-40B4-BE49-F238E27FC236}">
                <a16:creationId xmlns:a16="http://schemas.microsoft.com/office/drawing/2014/main" id="{8DD1F126-1F3C-A249-BBEB-D1B3C5C9C9E6}"/>
              </a:ext>
            </a:extLst>
          </p:cNvPr>
          <p:cNvSpPr txBox="1">
            <a:spLocks/>
          </p:cNvSpPr>
          <p:nvPr/>
        </p:nvSpPr>
        <p:spPr>
          <a:xfrm>
            <a:off x="5973849" y="1223318"/>
            <a:ext cx="1647388" cy="365674"/>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sz="1700" dirty="0">
                <a:solidFill>
                  <a:schemeClr val="tx1"/>
                </a:solidFill>
              </a:rPr>
              <a:t>MUSE Regions</a:t>
            </a:r>
          </a:p>
        </p:txBody>
      </p:sp>
    </p:spTree>
    <p:extLst>
      <p:ext uri="{BB962C8B-B14F-4D97-AF65-F5344CB8AC3E}">
        <p14:creationId xmlns:p14="http://schemas.microsoft.com/office/powerpoint/2010/main" val="984103098"/>
      </p:ext>
    </p:extLst>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8475</TotalTime>
  <Words>1062</Words>
  <Application>Microsoft Macintosh PowerPoint</Application>
  <PresentationFormat>On-screen Show (16:9)</PresentationFormat>
  <Paragraphs>299</Paragraphs>
  <Slides>22</Slides>
  <Notes>12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 Math</vt:lpstr>
      <vt:lpstr>Imperial College London Theme</vt:lpstr>
      <vt:lpstr>MUSE</vt:lpstr>
      <vt:lpstr>PowerPoint Presentation</vt:lpstr>
      <vt:lpstr>What is an Integrated Assessment Model (IAM)?</vt:lpstr>
      <vt:lpstr>Why use an Integrated Assessment Model (IAM)?</vt:lpstr>
      <vt:lpstr>Common analysis techniques</vt:lpstr>
      <vt:lpstr>Limitations of typical energy system models</vt:lpstr>
      <vt:lpstr>MUSE</vt:lpstr>
      <vt:lpstr>Overview</vt:lpstr>
      <vt:lpstr>Structure</vt:lpstr>
      <vt:lpstr>How to use MUSE?</vt:lpstr>
      <vt:lpstr>PowerPoint Presentation</vt:lpstr>
      <vt:lpstr>PowerPoint Presentation</vt:lpstr>
      <vt:lpstr>Heterogenous population modelling</vt:lpstr>
      <vt:lpstr>Heterogenous population modelling</vt:lpstr>
      <vt:lpstr>Heterogenous population modelling</vt:lpstr>
      <vt:lpstr>PowerPoint Presentation</vt:lpstr>
      <vt:lpstr>Study aims</vt:lpstr>
      <vt:lpstr>PowerPoint Presentation</vt:lpstr>
      <vt:lpstr>PowerPoint Presentation</vt:lpstr>
      <vt:lpstr>PowerPoint Presentation</vt:lpstr>
      <vt:lpstr>PowerPoint Presentation</vt:lpstr>
      <vt:lpstr>PowerPoint Presentation</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Alex Kell (PGR)</cp:lastModifiedBy>
  <cp:revision>147</cp:revision>
  <dcterms:created xsi:type="dcterms:W3CDTF">2017-02-16T14:49:58Z</dcterms:created>
  <dcterms:modified xsi:type="dcterms:W3CDTF">2021-01-28T09:48:36Z</dcterms:modified>
</cp:coreProperties>
</file>