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51"/>
  </p:notesMasterIdLst>
  <p:sldIdLst>
    <p:sldId id="256" r:id="rId5"/>
    <p:sldId id="259" r:id="rId6"/>
    <p:sldId id="260" r:id="rId7"/>
    <p:sldId id="261" r:id="rId8"/>
    <p:sldId id="298" r:id="rId9"/>
    <p:sldId id="263" r:id="rId10"/>
    <p:sldId id="299" r:id="rId11"/>
    <p:sldId id="302" r:id="rId12"/>
    <p:sldId id="264" r:id="rId13"/>
    <p:sldId id="266" r:id="rId14"/>
    <p:sldId id="265" r:id="rId15"/>
    <p:sldId id="276" r:id="rId16"/>
    <p:sldId id="303" r:id="rId17"/>
    <p:sldId id="293" r:id="rId18"/>
    <p:sldId id="325" r:id="rId19"/>
    <p:sldId id="284" r:id="rId20"/>
    <p:sldId id="269" r:id="rId21"/>
    <p:sldId id="304" r:id="rId22"/>
    <p:sldId id="305" r:id="rId23"/>
    <p:sldId id="307" r:id="rId24"/>
    <p:sldId id="306" r:id="rId25"/>
    <p:sldId id="308" r:id="rId26"/>
    <p:sldId id="278" r:id="rId27"/>
    <p:sldId id="270" r:id="rId28"/>
    <p:sldId id="309" r:id="rId29"/>
    <p:sldId id="310" r:id="rId30"/>
    <p:sldId id="311" r:id="rId31"/>
    <p:sldId id="312" r:id="rId32"/>
    <p:sldId id="314" r:id="rId33"/>
    <p:sldId id="313" r:id="rId34"/>
    <p:sldId id="315" r:id="rId35"/>
    <p:sldId id="316" r:id="rId36"/>
    <p:sldId id="317" r:id="rId37"/>
    <p:sldId id="294" r:id="rId38"/>
    <p:sldId id="296" r:id="rId39"/>
    <p:sldId id="318" r:id="rId40"/>
    <p:sldId id="319" r:id="rId41"/>
    <p:sldId id="321" r:id="rId42"/>
    <p:sldId id="322" r:id="rId43"/>
    <p:sldId id="323" r:id="rId44"/>
    <p:sldId id="324" r:id="rId45"/>
    <p:sldId id="288" r:id="rId46"/>
    <p:sldId id="289" r:id="rId47"/>
    <p:sldId id="320" r:id="rId48"/>
    <p:sldId id="274" r:id="rId49"/>
    <p:sldId id="275" r:id="rId5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579"/>
    <a:srgbClr val="3A6483"/>
    <a:srgbClr val="204E79"/>
    <a:srgbClr val="005493"/>
    <a:srgbClr val="F8F9FA"/>
    <a:srgbClr val="F2F2F2"/>
    <a:srgbClr val="121619"/>
    <a:srgbClr val="F7F3F2"/>
    <a:srgbClr val="F6F2FF"/>
    <a:srgbClr val="ED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88023"/>
  </p:normalViewPr>
  <p:slideViewPr>
    <p:cSldViewPr snapToGrid="0">
      <p:cViewPr varScale="1">
        <p:scale>
          <a:sx n="64" d="100"/>
          <a:sy n="64" d="100"/>
        </p:scale>
        <p:origin x="556"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29175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21575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396274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347388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372441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39</a:t>
            </a:fld>
            <a:endParaRPr lang="en-US"/>
          </a:p>
        </p:txBody>
      </p:sp>
    </p:spTree>
    <p:extLst>
      <p:ext uri="{BB962C8B-B14F-4D97-AF65-F5344CB8AC3E}">
        <p14:creationId xmlns:p14="http://schemas.microsoft.com/office/powerpoint/2010/main" val="2183084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3209FBAC-BC43-174B-8362-DF782CBFF321}"/>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925C29AF-D985-5942-8A28-146269103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BDEB9FB-F8F4-7F4F-87A4-883C7116ED18}"/>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BE290D7B-2B6B-2D45-B68E-903BB49D9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94ED4FE-13CD-604D-B272-7D2568F4C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72568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BC0E935-029C-474F-849D-E85C929A394D}"/>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C3C2D4B7-423C-B64C-91C2-024ACCB71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id="{5B9BDB4F-B51D-4F43-96CA-8769EDF75C69}"/>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623911B-C823-8F4D-A0F5-678EB8BD44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B52AEBD-6719-CA48-A235-34A6A378C01D}"/>
              </a:ext>
            </a:extLst>
          </p:cNvPr>
          <p:cNvSpPr>
            <a:spLocks noGrp="1"/>
          </p:cNvSpPr>
          <p:nvPr>
            <p:ph type="ftr" sz="quarter" idx="10"/>
          </p:nvPr>
        </p:nvSpPr>
        <p:spPr/>
        <p:txBody>
          <a:bodyPr/>
          <a:lstStyle/>
          <a:p>
            <a:endParaRPr lang="en-US"/>
          </a:p>
        </p:txBody>
      </p:sp>
      <p:sp>
        <p:nvSpPr>
          <p:cNvPr id="7" name="Slide Number Placeholder 4">
            <a:extLst>
              <a:ext uri="{FF2B5EF4-FFF2-40B4-BE49-F238E27FC236}">
                <a16:creationId xmlns:a16="http://schemas.microsoft.com/office/drawing/2014/main" id="{98C3F149-D0F5-7E45-848F-762B0FD06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CA34ECAB-8CA0-8D40-836C-AEE5AE3C1E57}"/>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408FA7A2-4D43-AB48-A94E-BD374D2F9E2B}"/>
              </a:ext>
            </a:extLst>
          </p:cNvPr>
          <p:cNvSpPr>
            <a:spLocks noGrp="1"/>
          </p:cNvSpPr>
          <p:nvPr>
            <p:ph type="sldNum" sz="quarter" idx="11"/>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30E991E-C6E4-4C46-9375-F85058052C3A}"/>
              </a:ext>
            </a:extLst>
          </p:cNvPr>
          <p:cNvSpPr>
            <a:spLocks noGrp="1"/>
          </p:cNvSpPr>
          <p:nvPr>
            <p:ph type="ftr" sz="quarter" idx="10"/>
          </p:nvPr>
        </p:nvSpPr>
        <p:spPr/>
        <p:txBody>
          <a:bodyPr/>
          <a:lstStyle/>
          <a:p>
            <a:endParaRPr lang="en-US"/>
          </a:p>
        </p:txBody>
      </p:sp>
      <p:sp>
        <p:nvSpPr>
          <p:cNvPr id="4" name="Slide Number Placeholder 4">
            <a:extLst>
              <a:ext uri="{FF2B5EF4-FFF2-40B4-BE49-F238E27FC236}">
                <a16:creationId xmlns:a16="http://schemas.microsoft.com/office/drawing/2014/main" id="{A376D9B7-3A9C-D24B-88D8-068A87AB9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B1E8E1F9-7A9B-3449-8ED0-2CC545C3A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B86EE8-15CB-0841-AED8-6AFB3623AA36}"/>
              </a:ext>
            </a:extLst>
          </p:cNvPr>
          <p:cNvSpPr>
            <a:spLocks noGrp="1"/>
          </p:cNvSpPr>
          <p:nvPr>
            <p:ph type="ftr" sz="quarter" idx="10"/>
          </p:nvPr>
        </p:nvSpPr>
        <p:spPr/>
        <p:txBody>
          <a:bodyPr/>
          <a:lstStyle/>
          <a:p>
            <a:endParaRPr lang="en-US"/>
          </a:p>
        </p:txBody>
      </p:sp>
      <p:sp>
        <p:nvSpPr>
          <p:cNvPr id="4" name="Title 3">
            <a:extLst>
              <a:ext uri="{FF2B5EF4-FFF2-40B4-BE49-F238E27FC236}">
                <a16:creationId xmlns:a16="http://schemas.microsoft.com/office/drawing/2014/main" id="{89A9D453-43AB-0442-A49F-B782F2B71F66}"/>
              </a:ext>
            </a:extLst>
          </p:cNvPr>
          <p:cNvSpPr>
            <a:spLocks noGrp="1"/>
          </p:cNvSpPr>
          <p:nvPr>
            <p:ph type="title"/>
          </p:nvPr>
        </p:nvSpPr>
        <p:spPr/>
        <p:txBody>
          <a:bodyPr/>
          <a:lstStyle/>
          <a:p>
            <a:r>
              <a:rPr lang="en-US"/>
              <a:t>Click to edit Master title style</a:t>
            </a:r>
          </a:p>
        </p:txBody>
      </p:sp>
      <p:sp>
        <p:nvSpPr>
          <p:cNvPr id="7" name="Slide Number Placeholder 4">
            <a:extLst>
              <a:ext uri="{FF2B5EF4-FFF2-40B4-BE49-F238E27FC236}">
                <a16:creationId xmlns:a16="http://schemas.microsoft.com/office/drawing/2014/main" id="{0B22B678-4D42-8747-A390-2C0A371BB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A256499B-5FDB-F84A-AF4B-03DAC2E6E5D8}"/>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0E0738B2-6D3A-4648-87C8-A0DA87718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DE05F500-14B4-8946-9E21-29BD8481122E}"/>
              </a:ext>
            </a:extLst>
          </p:cNvPr>
          <p:cNvSpPr>
            <a:spLocks noGrp="1"/>
          </p:cNvSpPr>
          <p:nvPr>
            <p:ph type="ftr" sz="quarter" idx="3"/>
          </p:nvPr>
        </p:nvSpPr>
        <p:spPr>
          <a:xfrm>
            <a:off x="838200" y="631031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4">
            <a:extLst>
              <a:ext uri="{FF2B5EF4-FFF2-40B4-BE49-F238E27FC236}">
                <a16:creationId xmlns:a16="http://schemas.microsoft.com/office/drawing/2014/main" id="{5AAD88E1-0250-A14B-9448-FAF34C49C0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lexanderkim11/DataScienceCapstone/blob/master/EDA%20with%20Visualization.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lexanderkim11/DataScienceCapstone/blob/master/EDA%20SQL.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lexanderkim11/DataScienceCapstone/blob/master/Folium.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lexanderkim11/DataScienceCapstone/blob/master/spacex_dash_app.p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lexanderkim11/DataScienceCapstone/blob/master/ML.ipynb"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lexanderkim11/DataScienceCapstone/blob/master/ML.ipynb"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alexanderkim11/DataScienceCapstone/blob/master/ML.ipynb"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lexanderkim11/Coursera_IBM_Capstone/blob/master/Data%20Collection%20API%20Lab.ipyn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lexanderkim11/Coursera_IBM_Capstone/blob/master/Data%20Collection%20with%20Web%20Scraping.ipynb"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lexanderkim11/Coursera_IBM_Capstone/blob/master/Data%20Wrangling.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ctrTitle"/>
          </p:nvPr>
        </p:nvSpPr>
        <p:spPr/>
        <p:txBody>
          <a:bodyPr>
            <a:normAutofit/>
          </a:bodyPr>
          <a:lstStyle/>
          <a:p>
            <a:r>
              <a:rPr lang="en-US" dirty="0">
                <a:solidFill>
                  <a:schemeClr val="tx1"/>
                </a:solidFill>
              </a:rPr>
              <a:t>Data Science </a:t>
            </a:r>
            <a:r>
              <a:rPr lang="en-US">
                <a:solidFill>
                  <a:schemeClr val="tx1"/>
                </a:solidFill>
              </a:rPr>
              <a:t>Capstone Project</a:t>
            </a:r>
            <a:endParaRPr lang="en-US" dirty="0">
              <a:solidFill>
                <a:schemeClr val="tx1"/>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type="subTitle" idx="1"/>
          </p:nvPr>
        </p:nvSpPr>
        <p:spPr/>
        <p:txBody>
          <a:bodyPr/>
          <a:lstStyle/>
          <a:p>
            <a:r>
              <a:rPr lang="en-US" dirty="0"/>
              <a:t>Alexander Kim</a:t>
            </a:r>
          </a:p>
          <a:p>
            <a:r>
              <a:rPr lang="en-US" dirty="0"/>
              <a:t>9/21/21</a:t>
            </a:r>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data visualization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90687"/>
            <a:ext cx="10515600" cy="4928773"/>
          </a:xfrm>
        </p:spPr>
        <p:txBody>
          <a:bodyPr>
            <a:normAutofit fontScale="92500" lnSpcReduction="10000"/>
          </a:bodyPr>
          <a:lstStyle/>
          <a:p>
            <a:r>
              <a:rPr lang="en-US" dirty="0"/>
              <a:t>Summarize what charts were plotted and why used those charts</a:t>
            </a:r>
          </a:p>
          <a:p>
            <a:pPr marL="971550" lvl="1" indent="-514350">
              <a:buFont typeface="+mj-lt"/>
              <a:buAutoNum type="arabicPeriod"/>
            </a:pPr>
            <a:r>
              <a:rPr lang="en-US" dirty="0"/>
              <a:t>Flight Number vs. Launch Site was plotted as a scatter plot to figure out how the chosen launch site changed over time</a:t>
            </a:r>
          </a:p>
          <a:p>
            <a:pPr marL="971550" lvl="1" indent="-514350">
              <a:buFont typeface="+mj-lt"/>
              <a:buAutoNum type="arabicPeriod"/>
            </a:pPr>
            <a:r>
              <a:rPr lang="en-US" dirty="0"/>
              <a:t>Payload Mass vs. Launch Site was plotted as a scatter plot to discover if each launch site only handled rockets carrying a certain payload mass</a:t>
            </a:r>
          </a:p>
          <a:p>
            <a:pPr marL="971550" lvl="1" indent="-514350">
              <a:buFont typeface="+mj-lt"/>
              <a:buAutoNum type="arabicPeriod"/>
            </a:pPr>
            <a:r>
              <a:rPr lang="en-US" dirty="0"/>
              <a:t>Orbit vs. Success Rate was plotted as a bar chart to visualize the rate of success for each orbit type</a:t>
            </a:r>
          </a:p>
          <a:p>
            <a:pPr marL="971550" lvl="1" indent="-514350">
              <a:buFont typeface="+mj-lt"/>
              <a:buAutoNum type="arabicPeriod"/>
            </a:pPr>
            <a:r>
              <a:rPr lang="en-US" dirty="0"/>
              <a:t>Flight Number vs. Orbit was plotted as a scatter plot to discover if the intended orbit type of a rocket launch changed over time</a:t>
            </a:r>
          </a:p>
          <a:p>
            <a:pPr marL="971550" lvl="1" indent="-514350">
              <a:buFont typeface="+mj-lt"/>
              <a:buAutoNum type="arabicPeriod"/>
            </a:pPr>
            <a:r>
              <a:rPr lang="en-US" dirty="0"/>
              <a:t>Payload Mass vs. Orbit was plotted to discover if certain orbit types could only handle certain payload masses</a:t>
            </a:r>
          </a:p>
          <a:p>
            <a:pPr marL="971550" lvl="1" indent="-514350">
              <a:buFont typeface="+mj-lt"/>
              <a:buAutoNum type="arabicPeriod"/>
            </a:pPr>
            <a:r>
              <a:rPr lang="en-US" dirty="0"/>
              <a:t>The launch success yearly trend was plotted to analyze how the number of successful rocket launches changed from year to year.</a:t>
            </a:r>
          </a:p>
          <a:p>
            <a:endParaRPr lang="en-US" dirty="0"/>
          </a:p>
          <a:p>
            <a:r>
              <a:rPr lang="en-US" dirty="0" err="1"/>
              <a:t>Github</a:t>
            </a:r>
            <a:r>
              <a:rPr lang="en-US" dirty="0"/>
              <a:t>: </a:t>
            </a:r>
            <a:r>
              <a:rPr lang="en-US" dirty="0">
                <a:solidFill>
                  <a:srgbClr val="00B050"/>
                </a:solidFill>
                <a:hlinkClick r:id="rId2">
                  <a:extLst>
                    <a:ext uri="{A12FA001-AC4F-418D-AE19-62706E023703}">
                      <ahyp:hlinkClr xmlns:ahyp="http://schemas.microsoft.com/office/drawing/2018/hyperlinkcolor" val="tx"/>
                    </a:ext>
                  </a:extLst>
                </a:hlinkClick>
              </a:rPr>
              <a:t>EDA with Data Visualization</a:t>
            </a:r>
            <a:endParaRPr lang="en-US" dirty="0">
              <a:solidFill>
                <a:srgbClr val="00B050"/>
              </a:solidFill>
            </a:endParaRPr>
          </a:p>
          <a:p>
            <a:endParaRPr lang="en-US" dirty="0"/>
          </a:p>
        </p:txBody>
      </p:sp>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4"/>
          </p:nvPr>
        </p:nvSpPr>
        <p:spPr/>
        <p:txBody>
          <a:bodyPr/>
          <a:lstStyle/>
          <a:p>
            <a:fld id="{5075537C-CA84-1446-933C-8E9D027F9201}" type="slidenum">
              <a:rPr lang="en-US" smtClean="0"/>
              <a:t>10</a:t>
            </a:fld>
            <a:endParaRPr lang="en-US"/>
          </a:p>
        </p:txBody>
      </p:sp>
    </p:spTree>
    <p:extLst>
      <p:ext uri="{BB962C8B-B14F-4D97-AF65-F5344CB8AC3E}">
        <p14:creationId xmlns:p14="http://schemas.microsoft.com/office/powerpoint/2010/main" val="77997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SQL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417443" y="1690687"/>
            <a:ext cx="11469757" cy="5030787"/>
          </a:xfrm>
        </p:spPr>
        <p:txBody>
          <a:bodyPr>
            <a:normAutofit fontScale="92500" lnSpcReduction="20000"/>
          </a:bodyPr>
          <a:lstStyle/>
          <a:p>
            <a:r>
              <a:rPr lang="en-US" dirty="0"/>
              <a:t>Summarize performed SQL queries using bullet points</a:t>
            </a:r>
          </a:p>
          <a:p>
            <a:pPr marL="971550" lvl="1" indent="-514350">
              <a:buFont typeface="+mj-lt"/>
              <a:buAutoNum type="arabicPeriod"/>
            </a:pPr>
            <a:r>
              <a:rPr lang="en-US" dirty="0"/>
              <a:t>Distinct launch sites were extracted</a:t>
            </a:r>
          </a:p>
          <a:p>
            <a:pPr marL="971550" lvl="1" indent="-514350">
              <a:buFont typeface="+mj-lt"/>
              <a:buAutoNum type="arabicPeriod"/>
            </a:pPr>
            <a:r>
              <a:rPr lang="en-US" dirty="0"/>
              <a:t>5 arbitrary records from the CCAFS LC-40 launch site were extracted</a:t>
            </a:r>
          </a:p>
          <a:p>
            <a:pPr marL="971550" lvl="1" indent="-514350">
              <a:buFont typeface="+mj-lt"/>
              <a:buAutoNum type="arabicPeriod"/>
            </a:pPr>
            <a:r>
              <a:rPr lang="en-US" dirty="0"/>
              <a:t>The total payload mass carried by boosters launched by NASA (CRS) was calculated</a:t>
            </a:r>
          </a:p>
          <a:p>
            <a:pPr marL="971550" lvl="1" indent="-514350">
              <a:buFont typeface="+mj-lt"/>
              <a:buAutoNum type="arabicPeriod"/>
            </a:pPr>
            <a:r>
              <a:rPr lang="en-US" dirty="0"/>
              <a:t>The average payload mass carried by booster version F9 v1.1 was calculated</a:t>
            </a:r>
          </a:p>
          <a:p>
            <a:pPr marL="971550" lvl="1" indent="-514350">
              <a:buFont typeface="+mj-lt"/>
              <a:buAutoNum type="arabicPeriod"/>
            </a:pPr>
            <a:r>
              <a:rPr lang="en-US" dirty="0"/>
              <a:t>The date of the first successful landing outcome on the ground pad was extracted</a:t>
            </a:r>
          </a:p>
          <a:p>
            <a:pPr marL="971550" lvl="1" indent="-514350">
              <a:buFont typeface="+mj-lt"/>
              <a:buAutoNum type="arabicPeriod"/>
            </a:pPr>
            <a:r>
              <a:rPr lang="en-US" dirty="0"/>
              <a:t>The unique booster names that had successful landing on a drone ship and had a payload mass between 4000 and 6000 kg were extracted</a:t>
            </a:r>
          </a:p>
          <a:p>
            <a:pPr marL="971550" lvl="1" indent="-514350">
              <a:buFont typeface="+mj-lt"/>
              <a:buAutoNum type="arabicPeriod"/>
            </a:pPr>
            <a:r>
              <a:rPr lang="en-US" dirty="0"/>
              <a:t>The total number of successful and unsuccessful mission outcomes were extracted</a:t>
            </a:r>
          </a:p>
          <a:p>
            <a:pPr marL="971550" lvl="1" indent="-514350">
              <a:buFont typeface="+mj-lt"/>
              <a:buAutoNum type="arabicPeriod"/>
            </a:pPr>
            <a:r>
              <a:rPr lang="en-US" dirty="0"/>
              <a:t>The unique booster versions that were successfully able to carry maximum payload mass were extracted using a subquery</a:t>
            </a:r>
          </a:p>
          <a:p>
            <a:pPr marL="971550" lvl="1" indent="-514350">
              <a:buFont typeface="+mj-lt"/>
              <a:buAutoNum type="arabicPeriod"/>
            </a:pPr>
            <a:r>
              <a:rPr lang="en-US" dirty="0"/>
              <a:t>The month, landing outcome, booster version,  and launch site were displayed for launches that failed to land on the drone ship in 2015</a:t>
            </a:r>
          </a:p>
          <a:p>
            <a:pPr marL="971550" lvl="1" indent="-514350">
              <a:buFont typeface="+mj-lt"/>
              <a:buAutoNum type="arabicPeriod"/>
            </a:pPr>
            <a:r>
              <a:rPr lang="en-US" dirty="0"/>
              <a:t>The count of successful landing outcomes were ranked in descending order between the date 2010-06-04 and 2017-03-20</a:t>
            </a:r>
          </a:p>
          <a:p>
            <a:r>
              <a:rPr lang="en-US" dirty="0" err="1"/>
              <a:t>Github</a:t>
            </a:r>
            <a:r>
              <a:rPr lang="en-US" dirty="0"/>
              <a:t>: </a:t>
            </a:r>
            <a:r>
              <a:rPr lang="en-US" dirty="0">
                <a:solidFill>
                  <a:srgbClr val="00B050"/>
                </a:solidFill>
                <a:hlinkClick r:id="rId2">
                  <a:extLst>
                    <a:ext uri="{A12FA001-AC4F-418D-AE19-62706E023703}">
                      <ahyp:hlinkClr xmlns:ahyp="http://schemas.microsoft.com/office/drawing/2018/hyperlinkcolor" val="tx"/>
                    </a:ext>
                  </a:extLst>
                </a:hlinkClick>
              </a:rPr>
              <a:t>EDA with SQL</a:t>
            </a:r>
            <a:endParaRPr lang="en-US" dirty="0">
              <a:solidFill>
                <a:srgbClr val="00B050"/>
              </a:solidFill>
            </a:endParaRP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4"/>
          </p:nvPr>
        </p:nvSpPr>
        <p:spPr/>
        <p:txBody>
          <a:bodyPr/>
          <a:lstStyle/>
          <a:p>
            <a:fld id="{5075537C-CA84-1446-933C-8E9D027F9201}" type="slidenum">
              <a:rPr lang="en-US" smtClean="0"/>
              <a:t>11</a:t>
            </a:fld>
            <a:endParaRPr lang="en-US"/>
          </a:p>
        </p:txBody>
      </p:sp>
    </p:spTree>
    <p:extLst>
      <p:ext uri="{BB962C8B-B14F-4D97-AF65-F5344CB8AC3E}">
        <p14:creationId xmlns:p14="http://schemas.microsoft.com/office/powerpoint/2010/main" val="157872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an interactive map with Folium</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406017"/>
            <a:ext cx="10515600" cy="4636009"/>
          </a:xfrm>
        </p:spPr>
        <p:txBody>
          <a:bodyPr>
            <a:normAutofit lnSpcReduction="10000"/>
          </a:bodyPr>
          <a:lstStyle/>
          <a:p>
            <a:r>
              <a:rPr lang="en-US" sz="3200" dirty="0"/>
              <a:t>First, each unique launch site was plotted on the map. </a:t>
            </a:r>
          </a:p>
          <a:p>
            <a:r>
              <a:rPr lang="en-US" sz="3200" dirty="0"/>
              <a:t> Next, a marker cluster was created in order to map successful and failed launches for each launch site, in order to see which sites had the highest success rates.  </a:t>
            </a:r>
          </a:p>
          <a:p>
            <a:r>
              <a:rPr lang="en-US" sz="3200" dirty="0"/>
              <a:t>Next, a mouse pointer was added to view exact coordinates on the map.  Using the coordinate function, lines were drawn from each launch site to the nearest cities, railways, and coastlines in order to discover how close each launch site was to transportation and resource centers.</a:t>
            </a:r>
          </a:p>
          <a:p>
            <a:r>
              <a:rPr lang="en-US" sz="3200" dirty="0" err="1"/>
              <a:t>Github</a:t>
            </a:r>
            <a:r>
              <a:rPr lang="en-US" sz="3200" dirty="0"/>
              <a:t>: </a:t>
            </a:r>
            <a:r>
              <a:rPr lang="en-US" sz="3200" dirty="0">
                <a:solidFill>
                  <a:srgbClr val="00B050"/>
                </a:solidFill>
                <a:hlinkClick r:id="rId2">
                  <a:extLst>
                    <a:ext uri="{A12FA001-AC4F-418D-AE19-62706E023703}">
                      <ahyp:hlinkClr xmlns:ahyp="http://schemas.microsoft.com/office/drawing/2018/hyperlinkcolor" val="tx"/>
                    </a:ext>
                  </a:extLst>
                </a:hlinkClick>
              </a:rPr>
              <a:t>Folium</a:t>
            </a:r>
            <a:endParaRPr lang="en-US" sz="3200" dirty="0">
              <a:solidFill>
                <a:srgbClr val="00B050"/>
              </a:solidFill>
            </a:endParaRPr>
          </a:p>
          <a:p>
            <a:endParaRPr lang="en-US" dirty="0"/>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12</a:t>
            </a:fld>
            <a:endParaRPr lang="en-US"/>
          </a:p>
        </p:txBody>
      </p:sp>
    </p:spTree>
    <p:extLst>
      <p:ext uri="{BB962C8B-B14F-4D97-AF65-F5344CB8AC3E}">
        <p14:creationId xmlns:p14="http://schemas.microsoft.com/office/powerpoint/2010/main" val="14811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 Dashboard with Plotly Dash</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406017"/>
            <a:ext cx="10515600" cy="4950333"/>
          </a:xfrm>
        </p:spPr>
        <p:txBody>
          <a:bodyPr>
            <a:normAutofit lnSpcReduction="10000"/>
          </a:bodyPr>
          <a:lstStyle/>
          <a:p>
            <a:r>
              <a:rPr lang="en-US" dirty="0"/>
              <a:t>Four items were added to the dashboard:</a:t>
            </a:r>
          </a:p>
          <a:p>
            <a:pPr lvl="1"/>
            <a:r>
              <a:rPr lang="en-US" dirty="0"/>
              <a:t>First, a dropdown menu was added so the user could choose to visualize either the entire dataset or just one particular launch site.  </a:t>
            </a:r>
          </a:p>
          <a:p>
            <a:pPr lvl="1"/>
            <a:r>
              <a:rPr lang="en-US" dirty="0"/>
              <a:t>Second, a pie chart was added so the user can visualize the launch success rate.  The chart would display each launch site’s percentage of total success upon selecting the whole data set, and would display the success and failure percentages upon selecting an individual launch site.  </a:t>
            </a:r>
          </a:p>
          <a:p>
            <a:pPr lvl="1"/>
            <a:r>
              <a:rPr lang="en-US" dirty="0"/>
              <a:t>Third, a range slider for payload weight was added so the user could filter visualizations to only include launches in a certain weight range. </a:t>
            </a:r>
          </a:p>
          <a:p>
            <a:pPr lvl="1"/>
            <a:r>
              <a:rPr lang="en-US" dirty="0"/>
              <a:t>Finally, a scatterplot was added to plot payload weight vs. launch outcome, with each data point being color coded based on booster type.  This was added to help identify if certain payload weights led to higher launch success rates.</a:t>
            </a:r>
          </a:p>
          <a:p>
            <a:r>
              <a:rPr lang="en-US" dirty="0" err="1"/>
              <a:t>Github</a:t>
            </a:r>
            <a:r>
              <a:rPr lang="en-US" dirty="0"/>
              <a:t>:</a:t>
            </a:r>
            <a:r>
              <a:rPr lang="en-US" dirty="0">
                <a:solidFill>
                  <a:srgbClr val="00B050"/>
                </a:solidFill>
              </a:rPr>
              <a:t> </a:t>
            </a:r>
            <a:r>
              <a:rPr lang="en-US" dirty="0" err="1">
                <a:solidFill>
                  <a:srgbClr val="00B050"/>
                </a:solidFill>
                <a:hlinkClick r:id="rId2">
                  <a:extLst>
                    <a:ext uri="{A12FA001-AC4F-418D-AE19-62706E023703}">
                      <ahyp:hlinkClr xmlns:ahyp="http://schemas.microsoft.com/office/drawing/2018/hyperlinkcolor" val="tx"/>
                    </a:ext>
                  </a:extLst>
                </a:hlinkClick>
              </a:rPr>
              <a:t>Plotly</a:t>
            </a:r>
            <a:r>
              <a:rPr lang="en-US" dirty="0">
                <a:solidFill>
                  <a:srgbClr val="00B050"/>
                </a:solidFill>
                <a:hlinkClick r:id="rId2">
                  <a:extLst>
                    <a:ext uri="{A12FA001-AC4F-418D-AE19-62706E023703}">
                      <ahyp:hlinkClr xmlns:ahyp="http://schemas.microsoft.com/office/drawing/2018/hyperlinkcolor" val="tx"/>
                    </a:ext>
                  </a:extLst>
                </a:hlinkClick>
              </a:rPr>
              <a:t> Dash Lab</a:t>
            </a:r>
            <a:endParaRPr lang="en-US" dirty="0">
              <a:solidFill>
                <a:srgbClr val="00B050"/>
              </a:solidFill>
            </a:endParaRPr>
          </a:p>
          <a:p>
            <a:endParaRPr lang="en-US" dirty="0"/>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13</a:t>
            </a:fld>
            <a:endParaRPr lang="en-US"/>
          </a:p>
        </p:txBody>
      </p:sp>
    </p:spTree>
    <p:extLst>
      <p:ext uri="{BB962C8B-B14F-4D97-AF65-F5344CB8AC3E}">
        <p14:creationId xmlns:p14="http://schemas.microsoft.com/office/powerpoint/2010/main" val="33453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Predictive analysis (Classification)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a:bodyPr>
          <a:lstStyle/>
          <a:p>
            <a:r>
              <a:rPr lang="en-US" dirty="0"/>
              <a:t>Summarize how you built, evaluated, improved, and found the best performing classification model</a:t>
            </a:r>
          </a:p>
          <a:p>
            <a:endParaRPr lang="en-US" dirty="0"/>
          </a:p>
          <a:p>
            <a:r>
              <a:rPr lang="en-US" dirty="0"/>
              <a:t>You need present your model development process using key phrases and flowchart</a:t>
            </a:r>
          </a:p>
          <a:p>
            <a:endParaRPr lang="en-US" dirty="0"/>
          </a:p>
          <a:p>
            <a:r>
              <a:rPr lang="en-US" dirty="0" err="1"/>
              <a:t>Github</a:t>
            </a:r>
            <a:r>
              <a:rPr lang="en-US" dirty="0"/>
              <a:t>: </a:t>
            </a:r>
            <a:r>
              <a:rPr lang="en-US" dirty="0">
                <a:solidFill>
                  <a:srgbClr val="00B050"/>
                </a:solidFill>
                <a:hlinkClick r:id="rId2">
                  <a:extLst>
                    <a:ext uri="{A12FA001-AC4F-418D-AE19-62706E023703}">
                      <ahyp:hlinkClr xmlns:ahyp="http://schemas.microsoft.com/office/drawing/2018/hyperlinkcolor" val="tx"/>
                    </a:ext>
                  </a:extLst>
                </a:hlinkClick>
              </a:rPr>
              <a:t>Predictive Analysis</a:t>
            </a:r>
            <a:endParaRPr lang="en-US" dirty="0">
              <a:solidFill>
                <a:srgbClr val="00B050"/>
              </a:solidFill>
            </a:endParaRPr>
          </a:p>
          <a:p>
            <a:endParaRPr lang="en-US" dirty="0"/>
          </a:p>
        </p:txBody>
      </p:sp>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4"/>
          </p:nvPr>
        </p:nvSpPr>
        <p:spPr/>
        <p:txBody>
          <a:bodyPr/>
          <a:lstStyle/>
          <a:p>
            <a:fld id="{5075537C-CA84-1446-933C-8E9D027F9201}" type="slidenum">
              <a:rPr lang="en-US" smtClean="0"/>
              <a:t>14</a:t>
            </a:fld>
            <a:endParaRPr lang="en-US"/>
          </a:p>
        </p:txBody>
      </p:sp>
    </p:spTree>
    <p:extLst>
      <p:ext uri="{BB962C8B-B14F-4D97-AF65-F5344CB8AC3E}">
        <p14:creationId xmlns:p14="http://schemas.microsoft.com/office/powerpoint/2010/main" val="181371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460497" y="202433"/>
            <a:ext cx="3932237" cy="1600200"/>
          </a:xfrm>
        </p:spPr>
        <p:txBody>
          <a:bodyPr>
            <a:normAutofit fontScale="90000"/>
          </a:bodyPr>
          <a:lstStyle/>
          <a:p>
            <a:r>
              <a:rPr lang="en-US" dirty="0"/>
              <a:t>Predictive analysis (Classification)</a:t>
            </a: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2"/>
          </p:nvPr>
        </p:nvSpPr>
        <p:spPr>
          <a:xfrm>
            <a:off x="460497" y="1540666"/>
            <a:ext cx="4266253" cy="1200330"/>
          </a:xfrm>
        </p:spPr>
        <p:txBody>
          <a:bodyPr>
            <a:normAutofit/>
          </a:bodyPr>
          <a:lstStyle/>
          <a:p>
            <a:endParaRPr lang="en-US" dirty="0"/>
          </a:p>
          <a:p>
            <a:r>
              <a:rPr lang="en-US" sz="2800" dirty="0" err="1"/>
              <a:t>Github</a:t>
            </a:r>
            <a:r>
              <a:rPr lang="en-US" sz="2800" dirty="0"/>
              <a:t>: </a:t>
            </a:r>
            <a:r>
              <a:rPr lang="en-US" sz="2800" dirty="0">
                <a:solidFill>
                  <a:srgbClr val="00B050"/>
                </a:solidFill>
                <a:hlinkClick r:id="rId3">
                  <a:extLst>
                    <a:ext uri="{A12FA001-AC4F-418D-AE19-62706E023703}">
                      <ahyp:hlinkClr xmlns:ahyp="http://schemas.microsoft.com/office/drawing/2018/hyperlinkcolor" val="tx"/>
                    </a:ext>
                  </a:extLst>
                </a:hlinkClick>
              </a:rPr>
              <a:t>Predictive Analysis</a:t>
            </a:r>
            <a:endParaRPr lang="en-US" sz="2800" dirty="0">
              <a:solidFill>
                <a:srgbClr val="00B050"/>
              </a:solidFill>
            </a:endParaRPr>
          </a:p>
        </p:txBody>
      </p:sp>
      <p:sp>
        <p:nvSpPr>
          <p:cNvPr id="8" name="Rectangle 7">
            <a:extLst>
              <a:ext uri="{FF2B5EF4-FFF2-40B4-BE49-F238E27FC236}">
                <a16:creationId xmlns:a16="http://schemas.microsoft.com/office/drawing/2014/main" id="{57BD2E4C-8520-40C6-9AF9-D533D21338A4}"/>
              </a:ext>
            </a:extLst>
          </p:cNvPr>
          <p:cNvSpPr/>
          <p:nvPr/>
        </p:nvSpPr>
        <p:spPr>
          <a:xfrm>
            <a:off x="9211356" y="466004"/>
            <a:ext cx="2593075" cy="185383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6CE805-3B86-4EFE-9984-97A90112ACA3}"/>
              </a:ext>
            </a:extLst>
          </p:cNvPr>
          <p:cNvSpPr/>
          <p:nvPr/>
        </p:nvSpPr>
        <p:spPr>
          <a:xfrm>
            <a:off x="5158410" y="523158"/>
            <a:ext cx="2593075" cy="14296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80D7176-8CCE-4ACD-B0A8-0E4A2656B1FA}"/>
              </a:ext>
            </a:extLst>
          </p:cNvPr>
          <p:cNvCxnSpPr>
            <a:cxnSpLocks/>
          </p:cNvCxnSpPr>
          <p:nvPr/>
        </p:nvCxnSpPr>
        <p:spPr>
          <a:xfrm flipH="1">
            <a:off x="7754921" y="1337481"/>
            <a:ext cx="134813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C47D92C-7C36-4D8B-96E4-335EFD482B8D}"/>
              </a:ext>
            </a:extLst>
          </p:cNvPr>
          <p:cNvSpPr txBox="1"/>
          <p:nvPr/>
        </p:nvSpPr>
        <p:spPr>
          <a:xfrm>
            <a:off x="9310091" y="466750"/>
            <a:ext cx="2439684" cy="646331"/>
          </a:xfrm>
          <a:prstGeom prst="rect">
            <a:avLst/>
          </a:prstGeom>
          <a:noFill/>
        </p:spPr>
        <p:txBody>
          <a:bodyPr wrap="square" rtlCol="0">
            <a:spAutoFit/>
          </a:bodyPr>
          <a:lstStyle/>
          <a:p>
            <a:r>
              <a:rPr lang="en-US" sz="3600" dirty="0"/>
              <a:t>Preprocess</a:t>
            </a:r>
            <a:endParaRPr lang="en-US" dirty="0"/>
          </a:p>
        </p:txBody>
      </p:sp>
      <p:sp>
        <p:nvSpPr>
          <p:cNvPr id="21" name="TextBox 20">
            <a:extLst>
              <a:ext uri="{FF2B5EF4-FFF2-40B4-BE49-F238E27FC236}">
                <a16:creationId xmlns:a16="http://schemas.microsoft.com/office/drawing/2014/main" id="{90D2C911-7EC0-4118-A68A-7154B098B213}"/>
              </a:ext>
            </a:extLst>
          </p:cNvPr>
          <p:cNvSpPr txBox="1"/>
          <p:nvPr/>
        </p:nvSpPr>
        <p:spPr>
          <a:xfrm>
            <a:off x="9211354" y="1004444"/>
            <a:ext cx="2593075" cy="1200329"/>
          </a:xfrm>
          <a:prstGeom prst="rect">
            <a:avLst/>
          </a:prstGeom>
          <a:noFill/>
        </p:spPr>
        <p:txBody>
          <a:bodyPr wrap="square" rtlCol="0">
            <a:spAutoFit/>
          </a:bodyPr>
          <a:lstStyle/>
          <a:p>
            <a:r>
              <a:rPr lang="en-US" dirty="0"/>
              <a:t>Remove “Class” (Y) column, standardize remaining (X) data using </a:t>
            </a:r>
            <a:r>
              <a:rPr lang="en-US" dirty="0" err="1"/>
              <a:t>StandardScalar</a:t>
            </a:r>
            <a:endParaRPr lang="en-US" dirty="0"/>
          </a:p>
        </p:txBody>
      </p:sp>
      <p:sp>
        <p:nvSpPr>
          <p:cNvPr id="23" name="TextBox 22">
            <a:extLst>
              <a:ext uri="{FF2B5EF4-FFF2-40B4-BE49-F238E27FC236}">
                <a16:creationId xmlns:a16="http://schemas.microsoft.com/office/drawing/2014/main" id="{D5D1473E-AB12-4CA4-B02A-189C9542F5B6}"/>
              </a:ext>
            </a:extLst>
          </p:cNvPr>
          <p:cNvSpPr txBox="1"/>
          <p:nvPr/>
        </p:nvSpPr>
        <p:spPr>
          <a:xfrm>
            <a:off x="5697608" y="509469"/>
            <a:ext cx="1391214" cy="646331"/>
          </a:xfrm>
          <a:prstGeom prst="rect">
            <a:avLst/>
          </a:prstGeom>
          <a:noFill/>
        </p:spPr>
        <p:txBody>
          <a:bodyPr wrap="square" rtlCol="0">
            <a:spAutoFit/>
          </a:bodyPr>
          <a:lstStyle/>
          <a:p>
            <a:r>
              <a:rPr lang="en-US" sz="3600" dirty="0"/>
              <a:t>Split</a:t>
            </a:r>
            <a:endParaRPr lang="en-US" dirty="0"/>
          </a:p>
        </p:txBody>
      </p:sp>
      <p:sp>
        <p:nvSpPr>
          <p:cNvPr id="34" name="TextBox 33">
            <a:extLst>
              <a:ext uri="{FF2B5EF4-FFF2-40B4-BE49-F238E27FC236}">
                <a16:creationId xmlns:a16="http://schemas.microsoft.com/office/drawing/2014/main" id="{3E6BD8E9-7ACC-44CC-89B5-4FE157EC50D6}"/>
              </a:ext>
            </a:extLst>
          </p:cNvPr>
          <p:cNvSpPr txBox="1"/>
          <p:nvPr/>
        </p:nvSpPr>
        <p:spPr>
          <a:xfrm>
            <a:off x="5180452" y="1027958"/>
            <a:ext cx="2593075" cy="923330"/>
          </a:xfrm>
          <a:prstGeom prst="rect">
            <a:avLst/>
          </a:prstGeom>
          <a:noFill/>
        </p:spPr>
        <p:txBody>
          <a:bodyPr wrap="square" rtlCol="0">
            <a:spAutoFit/>
          </a:bodyPr>
          <a:lstStyle/>
          <a:p>
            <a:r>
              <a:rPr lang="en-US" dirty="0"/>
              <a:t>Split data into training and test sets using 80/20 (train/test) ratio</a:t>
            </a:r>
          </a:p>
        </p:txBody>
      </p:sp>
      <p:sp>
        <p:nvSpPr>
          <p:cNvPr id="30" name="Rectangle 29">
            <a:extLst>
              <a:ext uri="{FF2B5EF4-FFF2-40B4-BE49-F238E27FC236}">
                <a16:creationId xmlns:a16="http://schemas.microsoft.com/office/drawing/2014/main" id="{6465F3CE-B190-4BBA-8987-802ECD0FE6FC}"/>
              </a:ext>
            </a:extLst>
          </p:cNvPr>
          <p:cNvSpPr/>
          <p:nvPr/>
        </p:nvSpPr>
        <p:spPr>
          <a:xfrm>
            <a:off x="569278" y="3899175"/>
            <a:ext cx="2593075" cy="254256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E4C374F0-9B8A-4E75-8BF3-C605DF94B41B}"/>
              </a:ext>
            </a:extLst>
          </p:cNvPr>
          <p:cNvCxnSpPr>
            <a:cxnSpLocks/>
          </p:cNvCxnSpPr>
          <p:nvPr/>
        </p:nvCxnSpPr>
        <p:spPr>
          <a:xfrm flipH="1">
            <a:off x="4799463" y="2117354"/>
            <a:ext cx="1015926" cy="18134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7D23C14-3439-47B1-97A6-4D4A4A1500D2}"/>
              </a:ext>
            </a:extLst>
          </p:cNvPr>
          <p:cNvCxnSpPr>
            <a:cxnSpLocks/>
          </p:cNvCxnSpPr>
          <p:nvPr/>
        </p:nvCxnSpPr>
        <p:spPr>
          <a:xfrm flipH="1">
            <a:off x="1737157" y="2068607"/>
            <a:ext cx="3751689" cy="16695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C5BF1F4-1D57-4443-B73D-1F2CF1B3C96E}"/>
              </a:ext>
            </a:extLst>
          </p:cNvPr>
          <p:cNvCxnSpPr>
            <a:cxnSpLocks/>
          </p:cNvCxnSpPr>
          <p:nvPr/>
        </p:nvCxnSpPr>
        <p:spPr>
          <a:xfrm>
            <a:off x="6096000" y="2046061"/>
            <a:ext cx="1515380" cy="182798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8B11B8F-A366-4150-B7D4-B3F01A7E4697}"/>
              </a:ext>
            </a:extLst>
          </p:cNvPr>
          <p:cNvSpPr txBox="1"/>
          <p:nvPr/>
        </p:nvSpPr>
        <p:spPr>
          <a:xfrm>
            <a:off x="625321" y="3930781"/>
            <a:ext cx="2800499" cy="461665"/>
          </a:xfrm>
          <a:prstGeom prst="rect">
            <a:avLst/>
          </a:prstGeom>
          <a:noFill/>
        </p:spPr>
        <p:txBody>
          <a:bodyPr wrap="square" rtlCol="0">
            <a:spAutoFit/>
          </a:bodyPr>
          <a:lstStyle/>
          <a:p>
            <a:r>
              <a:rPr lang="en-US" sz="2400" b="1" dirty="0"/>
              <a:t>Logistic Regression</a:t>
            </a:r>
            <a:endParaRPr lang="en-US" sz="1200" b="1" dirty="0"/>
          </a:p>
        </p:txBody>
      </p:sp>
      <p:cxnSp>
        <p:nvCxnSpPr>
          <p:cNvPr id="43" name="Straight Arrow Connector 42">
            <a:extLst>
              <a:ext uri="{FF2B5EF4-FFF2-40B4-BE49-F238E27FC236}">
                <a16:creationId xmlns:a16="http://schemas.microsoft.com/office/drawing/2014/main" id="{7D977F09-2332-43E2-A5BE-B0E84AD03FDF}"/>
              </a:ext>
            </a:extLst>
          </p:cNvPr>
          <p:cNvCxnSpPr>
            <a:cxnSpLocks/>
          </p:cNvCxnSpPr>
          <p:nvPr/>
        </p:nvCxnSpPr>
        <p:spPr>
          <a:xfrm>
            <a:off x="6926673" y="2112265"/>
            <a:ext cx="3528170" cy="17869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BBC45ED-458A-47A2-AD86-3431C67E8F93}"/>
              </a:ext>
            </a:extLst>
          </p:cNvPr>
          <p:cNvSpPr txBox="1"/>
          <p:nvPr/>
        </p:nvSpPr>
        <p:spPr>
          <a:xfrm>
            <a:off x="569277" y="4302248"/>
            <a:ext cx="2593075" cy="2031325"/>
          </a:xfrm>
          <a:prstGeom prst="rect">
            <a:avLst/>
          </a:prstGeom>
          <a:noFill/>
        </p:spPr>
        <p:txBody>
          <a:bodyPr wrap="square" rtlCol="0">
            <a:spAutoFit/>
          </a:bodyPr>
          <a:lstStyle/>
          <a:p>
            <a:r>
              <a:rPr lang="en-US" dirty="0"/>
              <a:t>Use </a:t>
            </a:r>
            <a:r>
              <a:rPr lang="en-US" dirty="0" err="1"/>
              <a:t>GridSearchCV</a:t>
            </a:r>
            <a:r>
              <a:rPr lang="en-US" dirty="0"/>
              <a:t> with 10 fold cross-validation on logistic regression model to find optimal parameters, then train model. Calculate accuracy on test set.</a:t>
            </a:r>
          </a:p>
        </p:txBody>
      </p:sp>
      <p:sp>
        <p:nvSpPr>
          <p:cNvPr id="58" name="Rectangle 57">
            <a:extLst>
              <a:ext uri="{FF2B5EF4-FFF2-40B4-BE49-F238E27FC236}">
                <a16:creationId xmlns:a16="http://schemas.microsoft.com/office/drawing/2014/main" id="{89FA39D5-BC88-4912-BCF5-3FA701305DCA}"/>
              </a:ext>
            </a:extLst>
          </p:cNvPr>
          <p:cNvSpPr/>
          <p:nvPr/>
        </p:nvSpPr>
        <p:spPr>
          <a:xfrm>
            <a:off x="3498711" y="3989889"/>
            <a:ext cx="2666275" cy="254256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6A18BCE0-DAB9-4510-BEB7-05FD633D9DF4}"/>
              </a:ext>
            </a:extLst>
          </p:cNvPr>
          <p:cNvSpPr txBox="1"/>
          <p:nvPr/>
        </p:nvSpPr>
        <p:spPr>
          <a:xfrm>
            <a:off x="3491474" y="3962387"/>
            <a:ext cx="2800499" cy="400110"/>
          </a:xfrm>
          <a:prstGeom prst="rect">
            <a:avLst/>
          </a:prstGeom>
          <a:noFill/>
        </p:spPr>
        <p:txBody>
          <a:bodyPr wrap="square" rtlCol="0">
            <a:spAutoFit/>
          </a:bodyPr>
          <a:lstStyle/>
          <a:p>
            <a:r>
              <a:rPr lang="en-US" sz="2000" b="1" dirty="0"/>
              <a:t>Support Vector Machine</a:t>
            </a:r>
            <a:endParaRPr lang="en-US" sz="1100" b="1" dirty="0"/>
          </a:p>
        </p:txBody>
      </p:sp>
      <p:sp>
        <p:nvSpPr>
          <p:cNvPr id="60" name="TextBox 59">
            <a:extLst>
              <a:ext uri="{FF2B5EF4-FFF2-40B4-BE49-F238E27FC236}">
                <a16:creationId xmlns:a16="http://schemas.microsoft.com/office/drawing/2014/main" id="{98A674AB-F515-41B4-A2D9-FE2794DAB138}"/>
              </a:ext>
            </a:extLst>
          </p:cNvPr>
          <p:cNvSpPr txBox="1"/>
          <p:nvPr/>
        </p:nvSpPr>
        <p:spPr>
          <a:xfrm>
            <a:off x="3722709" y="4333854"/>
            <a:ext cx="2211096" cy="461665"/>
          </a:xfrm>
          <a:prstGeom prst="rect">
            <a:avLst/>
          </a:prstGeom>
          <a:noFill/>
        </p:spPr>
        <p:txBody>
          <a:bodyPr wrap="square" rtlCol="0">
            <a:spAutoFit/>
          </a:bodyPr>
          <a:lstStyle/>
          <a:p>
            <a:endParaRPr lang="en-US" dirty="0"/>
          </a:p>
        </p:txBody>
      </p:sp>
      <p:sp>
        <p:nvSpPr>
          <p:cNvPr id="61" name="TextBox 60">
            <a:extLst>
              <a:ext uri="{FF2B5EF4-FFF2-40B4-BE49-F238E27FC236}">
                <a16:creationId xmlns:a16="http://schemas.microsoft.com/office/drawing/2014/main" id="{60329442-0003-41CF-AF94-16AB418E256C}"/>
              </a:ext>
            </a:extLst>
          </p:cNvPr>
          <p:cNvSpPr txBox="1"/>
          <p:nvPr/>
        </p:nvSpPr>
        <p:spPr>
          <a:xfrm>
            <a:off x="3627954" y="4353680"/>
            <a:ext cx="2593075" cy="1754326"/>
          </a:xfrm>
          <a:prstGeom prst="rect">
            <a:avLst/>
          </a:prstGeom>
          <a:noFill/>
        </p:spPr>
        <p:txBody>
          <a:bodyPr wrap="square" rtlCol="0">
            <a:spAutoFit/>
          </a:bodyPr>
          <a:lstStyle/>
          <a:p>
            <a:r>
              <a:rPr lang="en-US" dirty="0"/>
              <a:t>Use </a:t>
            </a:r>
            <a:r>
              <a:rPr lang="en-US" dirty="0" err="1"/>
              <a:t>GridSearchCV</a:t>
            </a:r>
            <a:r>
              <a:rPr lang="en-US" dirty="0"/>
              <a:t> with 10 fold cross-validation on SVM model to find optimal parameters, then train model. Calculate accuracy on test set.</a:t>
            </a:r>
          </a:p>
        </p:txBody>
      </p:sp>
      <p:sp>
        <p:nvSpPr>
          <p:cNvPr id="62" name="Rectangle 61">
            <a:extLst>
              <a:ext uri="{FF2B5EF4-FFF2-40B4-BE49-F238E27FC236}">
                <a16:creationId xmlns:a16="http://schemas.microsoft.com/office/drawing/2014/main" id="{906F0D3E-0F67-4037-B71C-E899570FF44E}"/>
              </a:ext>
            </a:extLst>
          </p:cNvPr>
          <p:cNvSpPr/>
          <p:nvPr/>
        </p:nvSpPr>
        <p:spPr>
          <a:xfrm>
            <a:off x="6480746" y="3974583"/>
            <a:ext cx="2593075" cy="254256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4CC2F6DE-EA91-4C47-993D-BBBEA1E027D0}"/>
              </a:ext>
            </a:extLst>
          </p:cNvPr>
          <p:cNvSpPr txBox="1"/>
          <p:nvPr/>
        </p:nvSpPr>
        <p:spPr>
          <a:xfrm>
            <a:off x="6829997" y="4020824"/>
            <a:ext cx="2800499" cy="461665"/>
          </a:xfrm>
          <a:prstGeom prst="rect">
            <a:avLst/>
          </a:prstGeom>
          <a:noFill/>
        </p:spPr>
        <p:txBody>
          <a:bodyPr wrap="square" rtlCol="0">
            <a:spAutoFit/>
          </a:bodyPr>
          <a:lstStyle/>
          <a:p>
            <a:r>
              <a:rPr lang="en-US" sz="2400" b="1" dirty="0"/>
              <a:t>Decision Tree</a:t>
            </a:r>
            <a:endParaRPr lang="en-US" sz="1200" b="1" dirty="0"/>
          </a:p>
        </p:txBody>
      </p:sp>
      <p:sp>
        <p:nvSpPr>
          <p:cNvPr id="64" name="TextBox 63">
            <a:extLst>
              <a:ext uri="{FF2B5EF4-FFF2-40B4-BE49-F238E27FC236}">
                <a16:creationId xmlns:a16="http://schemas.microsoft.com/office/drawing/2014/main" id="{C70AB230-4149-4A6F-90E7-11C7EAF0656A}"/>
              </a:ext>
            </a:extLst>
          </p:cNvPr>
          <p:cNvSpPr txBox="1"/>
          <p:nvPr/>
        </p:nvSpPr>
        <p:spPr>
          <a:xfrm>
            <a:off x="6631544" y="4377656"/>
            <a:ext cx="2211096" cy="461665"/>
          </a:xfrm>
          <a:prstGeom prst="rect">
            <a:avLst/>
          </a:prstGeom>
          <a:noFill/>
        </p:spPr>
        <p:txBody>
          <a:bodyPr wrap="square" rtlCol="0">
            <a:spAutoFit/>
          </a:bodyPr>
          <a:lstStyle/>
          <a:p>
            <a:endParaRPr lang="en-US" dirty="0"/>
          </a:p>
        </p:txBody>
      </p:sp>
      <p:sp>
        <p:nvSpPr>
          <p:cNvPr id="65" name="TextBox 64">
            <a:extLst>
              <a:ext uri="{FF2B5EF4-FFF2-40B4-BE49-F238E27FC236}">
                <a16:creationId xmlns:a16="http://schemas.microsoft.com/office/drawing/2014/main" id="{6B6BC478-7D01-4270-A524-4D91646BBAA8}"/>
              </a:ext>
            </a:extLst>
          </p:cNvPr>
          <p:cNvSpPr txBox="1"/>
          <p:nvPr/>
        </p:nvSpPr>
        <p:spPr>
          <a:xfrm>
            <a:off x="6553637" y="4437390"/>
            <a:ext cx="2593075" cy="2031325"/>
          </a:xfrm>
          <a:prstGeom prst="rect">
            <a:avLst/>
          </a:prstGeom>
          <a:noFill/>
        </p:spPr>
        <p:txBody>
          <a:bodyPr wrap="square" rtlCol="0">
            <a:spAutoFit/>
          </a:bodyPr>
          <a:lstStyle/>
          <a:p>
            <a:r>
              <a:rPr lang="en-US" dirty="0"/>
              <a:t>Use </a:t>
            </a:r>
            <a:r>
              <a:rPr lang="en-US" dirty="0" err="1"/>
              <a:t>GridSearchCV</a:t>
            </a:r>
            <a:r>
              <a:rPr lang="en-US" dirty="0"/>
              <a:t> with 10 fold cross-validation on decision tree classifier model to find optimal parameters, then train model. Calculate accuracy on test set.</a:t>
            </a:r>
          </a:p>
        </p:txBody>
      </p:sp>
      <p:sp>
        <p:nvSpPr>
          <p:cNvPr id="66" name="Rectangle 65">
            <a:extLst>
              <a:ext uri="{FF2B5EF4-FFF2-40B4-BE49-F238E27FC236}">
                <a16:creationId xmlns:a16="http://schemas.microsoft.com/office/drawing/2014/main" id="{53AD7BC4-FBB4-4F55-B0D0-92D962ADDE49}"/>
              </a:ext>
            </a:extLst>
          </p:cNvPr>
          <p:cNvSpPr/>
          <p:nvPr/>
        </p:nvSpPr>
        <p:spPr>
          <a:xfrm>
            <a:off x="9321850" y="4034317"/>
            <a:ext cx="2593075" cy="254256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8629D61D-12B3-4A41-95C4-007BA7A9DB21}"/>
              </a:ext>
            </a:extLst>
          </p:cNvPr>
          <p:cNvSpPr txBox="1"/>
          <p:nvPr/>
        </p:nvSpPr>
        <p:spPr>
          <a:xfrm>
            <a:off x="9377893" y="4065923"/>
            <a:ext cx="2800499" cy="430887"/>
          </a:xfrm>
          <a:prstGeom prst="rect">
            <a:avLst/>
          </a:prstGeom>
          <a:noFill/>
        </p:spPr>
        <p:txBody>
          <a:bodyPr wrap="square" rtlCol="0">
            <a:spAutoFit/>
          </a:bodyPr>
          <a:lstStyle/>
          <a:p>
            <a:r>
              <a:rPr lang="en-US" sz="2200" b="1" dirty="0"/>
              <a:t>K-nearest neighbors</a:t>
            </a:r>
          </a:p>
        </p:txBody>
      </p:sp>
      <p:sp>
        <p:nvSpPr>
          <p:cNvPr id="68" name="TextBox 67">
            <a:extLst>
              <a:ext uri="{FF2B5EF4-FFF2-40B4-BE49-F238E27FC236}">
                <a16:creationId xmlns:a16="http://schemas.microsoft.com/office/drawing/2014/main" id="{E0C19240-1D4F-412D-9979-43956AF5AE9B}"/>
              </a:ext>
            </a:extLst>
          </p:cNvPr>
          <p:cNvSpPr txBox="1"/>
          <p:nvPr/>
        </p:nvSpPr>
        <p:spPr>
          <a:xfrm>
            <a:off x="9472648" y="4437390"/>
            <a:ext cx="2211096" cy="461665"/>
          </a:xfrm>
          <a:prstGeom prst="rect">
            <a:avLst/>
          </a:prstGeom>
          <a:noFill/>
        </p:spPr>
        <p:txBody>
          <a:bodyPr wrap="square" rtlCol="0">
            <a:spAutoFit/>
          </a:bodyPr>
          <a:lstStyle/>
          <a:p>
            <a:endParaRPr lang="en-US" dirty="0"/>
          </a:p>
        </p:txBody>
      </p:sp>
      <p:sp>
        <p:nvSpPr>
          <p:cNvPr id="69" name="TextBox 68">
            <a:extLst>
              <a:ext uri="{FF2B5EF4-FFF2-40B4-BE49-F238E27FC236}">
                <a16:creationId xmlns:a16="http://schemas.microsoft.com/office/drawing/2014/main" id="{A4621C7F-6D13-4837-8DA0-3BC485D54624}"/>
              </a:ext>
            </a:extLst>
          </p:cNvPr>
          <p:cNvSpPr txBox="1"/>
          <p:nvPr/>
        </p:nvSpPr>
        <p:spPr>
          <a:xfrm>
            <a:off x="9377893" y="4457216"/>
            <a:ext cx="2593075" cy="2031325"/>
          </a:xfrm>
          <a:prstGeom prst="rect">
            <a:avLst/>
          </a:prstGeom>
          <a:noFill/>
        </p:spPr>
        <p:txBody>
          <a:bodyPr wrap="square" rtlCol="0">
            <a:spAutoFit/>
          </a:bodyPr>
          <a:lstStyle/>
          <a:p>
            <a:r>
              <a:rPr lang="en-US" dirty="0"/>
              <a:t>Use </a:t>
            </a:r>
            <a:r>
              <a:rPr lang="en-US" dirty="0" err="1"/>
              <a:t>GridSearchCV</a:t>
            </a:r>
            <a:r>
              <a:rPr lang="en-US" dirty="0"/>
              <a:t> with 10 fold cross-validation on k-nearest </a:t>
            </a:r>
            <a:r>
              <a:rPr lang="en-US" dirty="0" err="1"/>
              <a:t>neigbors</a:t>
            </a:r>
            <a:r>
              <a:rPr lang="en-US" dirty="0"/>
              <a:t> model to find optimal parameters, then train model. Calculate accuracy on test set.</a:t>
            </a:r>
          </a:p>
        </p:txBody>
      </p:sp>
    </p:spTree>
    <p:extLst>
      <p:ext uri="{BB962C8B-B14F-4D97-AF65-F5344CB8AC3E}">
        <p14:creationId xmlns:p14="http://schemas.microsoft.com/office/powerpoint/2010/main" val="41398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Visualization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266FE4F3-0232-0849-BFC2-DCEE70914CFB}"/>
              </a:ext>
            </a:extLst>
          </p:cNvPr>
          <p:cNvSpPr>
            <a:spLocks noGrp="1"/>
          </p:cNvSpPr>
          <p:nvPr>
            <p:ph type="sldNum" sz="quarter" idx="4"/>
          </p:nvPr>
        </p:nvSpPr>
        <p:spPr/>
        <p:txBody>
          <a:bodyPr/>
          <a:lstStyle/>
          <a:p>
            <a:fld id="{5075537C-CA84-1446-933C-8E9D027F9201}" type="slidenum">
              <a:rPr lang="en-US" smtClean="0"/>
              <a:t>16</a:t>
            </a:fld>
            <a:endParaRPr lang="en-US"/>
          </a:p>
        </p:txBody>
      </p:sp>
    </p:spTree>
    <p:extLst>
      <p:ext uri="{BB962C8B-B14F-4D97-AF65-F5344CB8AC3E}">
        <p14:creationId xmlns:p14="http://schemas.microsoft.com/office/powerpoint/2010/main" val="178270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Flight Number vs. Launch Site</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17</a:t>
            </a:fld>
            <a:endParaRPr lang="en-US"/>
          </a:p>
        </p:txBody>
      </p:sp>
      <p:sp>
        <p:nvSpPr>
          <p:cNvPr id="7" name="Text Placeholder 6">
            <a:extLst>
              <a:ext uri="{FF2B5EF4-FFF2-40B4-BE49-F238E27FC236}">
                <a16:creationId xmlns:a16="http://schemas.microsoft.com/office/drawing/2014/main" id="{FDC29EFC-F36F-4A44-A06E-63B6BB23D4F2}"/>
              </a:ext>
            </a:extLst>
          </p:cNvPr>
          <p:cNvSpPr>
            <a:spLocks noGrp="1"/>
          </p:cNvSpPr>
          <p:nvPr>
            <p:ph type="body" sz="half" idx="2"/>
          </p:nvPr>
        </p:nvSpPr>
        <p:spPr>
          <a:xfrm>
            <a:off x="976266" y="5307201"/>
            <a:ext cx="10514012" cy="1231711"/>
          </a:xfrm>
        </p:spPr>
        <p:txBody>
          <a:bodyPr>
            <a:normAutofit/>
          </a:bodyPr>
          <a:lstStyle/>
          <a:p>
            <a:r>
              <a:rPr lang="en-US" sz="2400" dirty="0"/>
              <a:t>This chart shows that many of the early flights were at the launch site CCAFS SLC-40, but then briefly moved to site KSC LC-39A, before returning to the first site.  It also shows that site VAFB SLC-4E has had very few and sporadic launches</a:t>
            </a:r>
          </a:p>
        </p:txBody>
      </p:sp>
      <p:pic>
        <p:nvPicPr>
          <p:cNvPr id="8" name="Picture 7">
            <a:extLst>
              <a:ext uri="{FF2B5EF4-FFF2-40B4-BE49-F238E27FC236}">
                <a16:creationId xmlns:a16="http://schemas.microsoft.com/office/drawing/2014/main" id="{CCD900CE-5354-4E0B-9C6E-E0F2E76E139E}"/>
              </a:ext>
            </a:extLst>
          </p:cNvPr>
          <p:cNvPicPr>
            <a:picLocks noChangeAspect="1"/>
          </p:cNvPicPr>
          <p:nvPr/>
        </p:nvPicPr>
        <p:blipFill>
          <a:blip r:embed="rId2"/>
          <a:stretch>
            <a:fillRect/>
          </a:stretch>
        </p:blipFill>
        <p:spPr>
          <a:xfrm>
            <a:off x="419894" y="2285238"/>
            <a:ext cx="11352212" cy="3021963"/>
          </a:xfrm>
          <a:prstGeom prst="rect">
            <a:avLst/>
          </a:prstGeom>
          <a:ln>
            <a:solidFill>
              <a:schemeClr val="tx2"/>
            </a:solidFill>
          </a:ln>
        </p:spPr>
      </p:pic>
    </p:spTree>
    <p:extLst>
      <p:ext uri="{BB962C8B-B14F-4D97-AF65-F5344CB8AC3E}">
        <p14:creationId xmlns:p14="http://schemas.microsoft.com/office/powerpoint/2010/main" val="386560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9788" y="0"/>
            <a:ext cx="3932237" cy="1600200"/>
          </a:xfrm>
        </p:spPr>
        <p:txBody>
          <a:bodyPr>
            <a:normAutofit/>
          </a:bodyPr>
          <a:lstStyle/>
          <a:p>
            <a:r>
              <a:rPr lang="en-CA" sz="3600" b="1" dirty="0"/>
              <a:t>Payload vs. Launch Site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839788" y="5325254"/>
            <a:ext cx="10801752" cy="1333974"/>
          </a:xfrm>
        </p:spPr>
        <p:txBody>
          <a:bodyPr>
            <a:normAutofit lnSpcReduction="10000"/>
          </a:bodyPr>
          <a:lstStyle/>
          <a:p>
            <a:r>
              <a:rPr lang="en-US" sz="2400" dirty="0"/>
              <a:t>This chart shows that launches at CCAFS SLC-40 were mainly low payload mass (&lt;8000kg) or near maximum payload mass (~16000kg), with a significant gap in between those two values.  Site KSC LC-39A showed a similar distribution, albeit with less data points</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18</a:t>
            </a:fld>
            <a:endParaRPr lang="en-US"/>
          </a:p>
        </p:txBody>
      </p:sp>
      <p:pic>
        <p:nvPicPr>
          <p:cNvPr id="4" name="Picture 3">
            <a:extLst>
              <a:ext uri="{FF2B5EF4-FFF2-40B4-BE49-F238E27FC236}">
                <a16:creationId xmlns:a16="http://schemas.microsoft.com/office/drawing/2014/main" id="{1B6EE7FB-5F01-4FE2-BD3D-8AA09078D67C}"/>
              </a:ext>
            </a:extLst>
          </p:cNvPr>
          <p:cNvPicPr>
            <a:picLocks noChangeAspect="1"/>
          </p:cNvPicPr>
          <p:nvPr/>
        </p:nvPicPr>
        <p:blipFill>
          <a:blip r:embed="rId2"/>
          <a:stretch>
            <a:fillRect/>
          </a:stretch>
        </p:blipFill>
        <p:spPr>
          <a:xfrm>
            <a:off x="350292" y="1692010"/>
            <a:ext cx="11291248" cy="3473980"/>
          </a:xfrm>
          <a:prstGeom prst="rect">
            <a:avLst/>
          </a:prstGeom>
          <a:ln>
            <a:solidFill>
              <a:schemeClr val="tx2"/>
            </a:solidFill>
          </a:ln>
        </p:spPr>
      </p:pic>
    </p:spTree>
    <p:extLst>
      <p:ext uri="{BB962C8B-B14F-4D97-AF65-F5344CB8AC3E}">
        <p14:creationId xmlns:p14="http://schemas.microsoft.com/office/powerpoint/2010/main" val="3869789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Success rate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1005373" y="2589212"/>
            <a:ext cx="3932237" cy="3811588"/>
          </a:xfrm>
        </p:spPr>
        <p:txBody>
          <a:bodyPr>
            <a:normAutofit/>
          </a:bodyPr>
          <a:lstStyle/>
          <a:p>
            <a:r>
              <a:rPr lang="en-US" sz="3200" dirty="0"/>
              <a:t>ES-L1, GEO, HEO, and SSO all have a 100% success rate.  In contrast, SO has a 0% success rate</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19</a:t>
            </a:fld>
            <a:endParaRPr lang="en-US"/>
          </a:p>
        </p:txBody>
      </p:sp>
      <p:pic>
        <p:nvPicPr>
          <p:cNvPr id="4" name="Picture 3">
            <a:extLst>
              <a:ext uri="{FF2B5EF4-FFF2-40B4-BE49-F238E27FC236}">
                <a16:creationId xmlns:a16="http://schemas.microsoft.com/office/drawing/2014/main" id="{FC1F48DF-38A3-4552-9832-5283A035C58B}"/>
              </a:ext>
            </a:extLst>
          </p:cNvPr>
          <p:cNvPicPr>
            <a:picLocks noChangeAspect="1"/>
          </p:cNvPicPr>
          <p:nvPr/>
        </p:nvPicPr>
        <p:blipFill>
          <a:blip r:embed="rId2"/>
          <a:stretch>
            <a:fillRect/>
          </a:stretch>
        </p:blipFill>
        <p:spPr>
          <a:xfrm>
            <a:off x="5103196" y="1226593"/>
            <a:ext cx="6674822" cy="4495638"/>
          </a:xfrm>
          <a:prstGeom prst="rect">
            <a:avLst/>
          </a:prstGeom>
        </p:spPr>
      </p:pic>
    </p:spTree>
    <p:extLst>
      <p:ext uri="{BB962C8B-B14F-4D97-AF65-F5344CB8AC3E}">
        <p14:creationId xmlns:p14="http://schemas.microsoft.com/office/powerpoint/2010/main" val="8009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Outline</a:t>
            </a:r>
          </a:p>
        </p:txBody>
      </p:sp>
      <p:pic>
        <p:nvPicPr>
          <p:cNvPr id="14" name="Picture 13">
            <a:extLst>
              <a:ext uri="{FF2B5EF4-FFF2-40B4-BE49-F238E27FC236}">
                <a16:creationId xmlns:a16="http://schemas.microsoft.com/office/drawing/2014/main" id="{AB620004-7A7B-1846-B8F9-E034BB7BD9FB}"/>
              </a:ext>
            </a:extLst>
          </p:cNvPr>
          <p:cNvPicPr>
            <a:picLocks noChangeAspect="1"/>
          </p:cNvPicPr>
          <p:nvPr/>
        </p:nvPicPr>
        <p:blipFill>
          <a:blip r:embed="rId3">
            <a:duotone>
              <a:schemeClr val="accent1">
                <a:shade val="45000"/>
                <a:satMod val="135000"/>
              </a:schemeClr>
              <a:prstClr val="white"/>
            </a:duotone>
          </a:blip>
          <a:stretch>
            <a:fillRect/>
          </a:stretch>
        </p:blipFill>
        <p:spPr>
          <a:xfrm>
            <a:off x="1450711" y="2025672"/>
            <a:ext cx="3194581" cy="3194581"/>
          </a:xfrm>
          <a:prstGeom prst="rect">
            <a:avLst/>
          </a:prstGeom>
        </p:spPr>
      </p:pic>
      <p:sp>
        <p:nvSpPr>
          <p:cNvPr id="15" name="Content Placeholder 2">
            <a:extLst>
              <a:ext uri="{FF2B5EF4-FFF2-40B4-BE49-F238E27FC236}">
                <a16:creationId xmlns:a16="http://schemas.microsoft.com/office/drawing/2014/main" id="{1E754898-2E75-F643-867F-EE5BE8F1580A}"/>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600" dirty="0"/>
              <a:t>Executive Summary</a:t>
            </a:r>
          </a:p>
          <a:p>
            <a:r>
              <a:rPr lang="en-US" sz="3600" dirty="0"/>
              <a:t>Introduction</a:t>
            </a:r>
          </a:p>
          <a:p>
            <a:r>
              <a:rPr lang="en-US" sz="3600" dirty="0"/>
              <a:t>Methodology</a:t>
            </a:r>
          </a:p>
          <a:p>
            <a:r>
              <a:rPr lang="en-US" sz="3600" dirty="0"/>
              <a:t>Results</a:t>
            </a:r>
          </a:p>
          <a:p>
            <a:r>
              <a:rPr lang="en-US" sz="3600" dirty="0"/>
              <a:t>Conclusion</a:t>
            </a:r>
          </a:p>
          <a:p>
            <a:r>
              <a:rPr lang="en-US" sz="3600" dirty="0"/>
              <a:t>Appendix</a:t>
            </a:r>
          </a:p>
        </p:txBody>
      </p:sp>
      <p:sp>
        <p:nvSpPr>
          <p:cNvPr id="4" name="Slide Number Placeholder 3">
            <a:extLst>
              <a:ext uri="{FF2B5EF4-FFF2-40B4-BE49-F238E27FC236}">
                <a16:creationId xmlns:a16="http://schemas.microsoft.com/office/drawing/2014/main" id="{4AEA7475-929A-3C43-8710-21F8972039C8}"/>
              </a:ext>
            </a:extLst>
          </p:cNvPr>
          <p:cNvSpPr>
            <a:spLocks noGrp="1"/>
          </p:cNvSpPr>
          <p:nvPr>
            <p:ph type="sldNum" sz="quarter" idx="4"/>
          </p:nvPr>
        </p:nvSpPr>
        <p:spPr/>
        <p:txBody>
          <a:bodyPr/>
          <a:lstStyle/>
          <a:p>
            <a:fld id="{5075537C-CA84-1446-933C-8E9D027F9201}" type="slidenum">
              <a:rPr lang="en-US" smtClean="0"/>
              <a:t>2</a:t>
            </a:fld>
            <a:endParaRPr lang="en-US"/>
          </a:p>
        </p:txBody>
      </p:sp>
    </p:spTree>
    <p:extLst>
      <p:ext uri="{BB962C8B-B14F-4D97-AF65-F5344CB8AC3E}">
        <p14:creationId xmlns:p14="http://schemas.microsoft.com/office/powerpoint/2010/main" val="421953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1824" y="316685"/>
            <a:ext cx="5042397" cy="1211239"/>
          </a:xfrm>
        </p:spPr>
        <p:txBody>
          <a:bodyPr>
            <a:normAutofit/>
          </a:bodyPr>
          <a:lstStyle/>
          <a:p>
            <a:r>
              <a:rPr lang="en-CA" sz="3600" b="1" dirty="0"/>
              <a:t>Flight Number vs. Orbit type</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20</a:t>
            </a:fld>
            <a:endParaRPr lang="en-US"/>
          </a:p>
        </p:txBody>
      </p:sp>
      <p:pic>
        <p:nvPicPr>
          <p:cNvPr id="8" name="Picture 7">
            <a:extLst>
              <a:ext uri="{FF2B5EF4-FFF2-40B4-BE49-F238E27FC236}">
                <a16:creationId xmlns:a16="http://schemas.microsoft.com/office/drawing/2014/main" id="{0410C76C-4906-458D-9BA9-B7ABF89B5B6E}"/>
              </a:ext>
            </a:extLst>
          </p:cNvPr>
          <p:cNvPicPr>
            <a:picLocks noChangeAspect="1"/>
          </p:cNvPicPr>
          <p:nvPr/>
        </p:nvPicPr>
        <p:blipFill>
          <a:blip r:embed="rId2"/>
          <a:stretch>
            <a:fillRect/>
          </a:stretch>
        </p:blipFill>
        <p:spPr>
          <a:xfrm>
            <a:off x="868907" y="1630679"/>
            <a:ext cx="10454185" cy="3330907"/>
          </a:xfrm>
          <a:prstGeom prst="rect">
            <a:avLst/>
          </a:prstGeom>
          <a:ln>
            <a:solidFill>
              <a:schemeClr val="tx2"/>
            </a:solidFill>
          </a:ln>
        </p:spPr>
      </p:pic>
      <p:sp>
        <p:nvSpPr>
          <p:cNvPr id="9" name="TextBox 8">
            <a:extLst>
              <a:ext uri="{FF2B5EF4-FFF2-40B4-BE49-F238E27FC236}">
                <a16:creationId xmlns:a16="http://schemas.microsoft.com/office/drawing/2014/main" id="{4A32F3AF-6D61-4990-9D23-9D4BC50789A7}"/>
              </a:ext>
            </a:extLst>
          </p:cNvPr>
          <p:cNvSpPr txBox="1"/>
          <p:nvPr/>
        </p:nvSpPr>
        <p:spPr>
          <a:xfrm>
            <a:off x="868907" y="5156021"/>
            <a:ext cx="10705082" cy="1200329"/>
          </a:xfrm>
          <a:prstGeom prst="rect">
            <a:avLst/>
          </a:prstGeom>
          <a:noFill/>
        </p:spPr>
        <p:txBody>
          <a:bodyPr wrap="square" rtlCol="0">
            <a:spAutoFit/>
          </a:bodyPr>
          <a:lstStyle/>
          <a:p>
            <a:r>
              <a:rPr lang="en-US" sz="2400" dirty="0"/>
              <a:t>This chart shows that most of the early launches had orbital patterns that were around low-earth orbit (LEO, ISS, GTO), while the later launches began to shift to almost exclusively VLEO orbital patterns</a:t>
            </a:r>
          </a:p>
        </p:txBody>
      </p:sp>
    </p:spTree>
    <p:extLst>
      <p:ext uri="{BB962C8B-B14F-4D97-AF65-F5344CB8AC3E}">
        <p14:creationId xmlns:p14="http://schemas.microsoft.com/office/powerpoint/2010/main" val="1106727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648718" y="354841"/>
            <a:ext cx="6257049" cy="792825"/>
          </a:xfrm>
        </p:spPr>
        <p:txBody>
          <a:bodyPr>
            <a:normAutofit/>
          </a:bodyPr>
          <a:lstStyle/>
          <a:p>
            <a:r>
              <a:rPr lang="en-CA" sz="3600" b="1" dirty="0"/>
              <a:t>Payload vs. Orbit type</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21</a:t>
            </a:fld>
            <a:endParaRPr lang="en-US"/>
          </a:p>
        </p:txBody>
      </p:sp>
      <p:sp>
        <p:nvSpPr>
          <p:cNvPr id="9" name="TextBox 8">
            <a:extLst>
              <a:ext uri="{FF2B5EF4-FFF2-40B4-BE49-F238E27FC236}">
                <a16:creationId xmlns:a16="http://schemas.microsoft.com/office/drawing/2014/main" id="{42820A23-71EE-4BA0-B57F-B755F4251E86}"/>
              </a:ext>
            </a:extLst>
          </p:cNvPr>
          <p:cNvSpPr txBox="1"/>
          <p:nvPr/>
        </p:nvSpPr>
        <p:spPr>
          <a:xfrm>
            <a:off x="648718" y="5171010"/>
            <a:ext cx="10705082" cy="1384995"/>
          </a:xfrm>
          <a:prstGeom prst="rect">
            <a:avLst/>
          </a:prstGeom>
          <a:noFill/>
        </p:spPr>
        <p:txBody>
          <a:bodyPr wrap="square" rtlCol="0">
            <a:spAutoFit/>
          </a:bodyPr>
          <a:lstStyle/>
          <a:p>
            <a:r>
              <a:rPr lang="en-US" sz="2800" dirty="0"/>
              <a:t>This chart shows that heavier payloads have a negative impact on the success rate of GTO orbits, and a positive impact on the success rate of Polar LEO (ISS) orbits.</a:t>
            </a:r>
          </a:p>
        </p:txBody>
      </p:sp>
      <p:pic>
        <p:nvPicPr>
          <p:cNvPr id="10" name="Picture 9">
            <a:extLst>
              <a:ext uri="{FF2B5EF4-FFF2-40B4-BE49-F238E27FC236}">
                <a16:creationId xmlns:a16="http://schemas.microsoft.com/office/drawing/2014/main" id="{34D9BFB7-5564-4015-8657-52153BFAC897}"/>
              </a:ext>
            </a:extLst>
          </p:cNvPr>
          <p:cNvPicPr>
            <a:picLocks noChangeAspect="1"/>
          </p:cNvPicPr>
          <p:nvPr/>
        </p:nvPicPr>
        <p:blipFill>
          <a:blip r:embed="rId2"/>
          <a:stretch>
            <a:fillRect/>
          </a:stretch>
        </p:blipFill>
        <p:spPr>
          <a:xfrm>
            <a:off x="307576" y="1380225"/>
            <a:ext cx="11576848" cy="3577539"/>
          </a:xfrm>
          <a:prstGeom prst="rect">
            <a:avLst/>
          </a:prstGeom>
          <a:ln>
            <a:solidFill>
              <a:schemeClr val="tx2"/>
            </a:solidFill>
          </a:ln>
        </p:spPr>
      </p:pic>
    </p:spTree>
    <p:extLst>
      <p:ext uri="{BB962C8B-B14F-4D97-AF65-F5344CB8AC3E}">
        <p14:creationId xmlns:p14="http://schemas.microsoft.com/office/powerpoint/2010/main" val="3145340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9788" y="688502"/>
            <a:ext cx="8126791" cy="665328"/>
          </a:xfrm>
        </p:spPr>
        <p:txBody>
          <a:bodyPr>
            <a:normAutofit/>
          </a:bodyPr>
          <a:lstStyle/>
          <a:p>
            <a:r>
              <a:rPr lang="en-CA" sz="3600" b="1" dirty="0"/>
              <a:t>Launch success yearly trend</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22</a:t>
            </a:fld>
            <a:endParaRPr lang="en-US"/>
          </a:p>
        </p:txBody>
      </p:sp>
      <p:pic>
        <p:nvPicPr>
          <p:cNvPr id="8" name="Picture 7">
            <a:extLst>
              <a:ext uri="{FF2B5EF4-FFF2-40B4-BE49-F238E27FC236}">
                <a16:creationId xmlns:a16="http://schemas.microsoft.com/office/drawing/2014/main" id="{C2631FAC-14E1-4B77-95A7-E10491C63D8A}"/>
              </a:ext>
            </a:extLst>
          </p:cNvPr>
          <p:cNvPicPr>
            <a:picLocks noChangeAspect="1"/>
          </p:cNvPicPr>
          <p:nvPr/>
        </p:nvPicPr>
        <p:blipFill>
          <a:blip r:embed="rId2"/>
          <a:stretch>
            <a:fillRect/>
          </a:stretch>
        </p:blipFill>
        <p:spPr>
          <a:xfrm>
            <a:off x="5014036" y="1774920"/>
            <a:ext cx="6802200" cy="4581430"/>
          </a:xfrm>
          <a:prstGeom prst="rect">
            <a:avLst/>
          </a:prstGeom>
          <a:ln>
            <a:solidFill>
              <a:schemeClr val="tx2"/>
            </a:solidFill>
          </a:ln>
        </p:spPr>
      </p:pic>
      <p:sp>
        <p:nvSpPr>
          <p:cNvPr id="9" name="TextBox 8">
            <a:extLst>
              <a:ext uri="{FF2B5EF4-FFF2-40B4-BE49-F238E27FC236}">
                <a16:creationId xmlns:a16="http://schemas.microsoft.com/office/drawing/2014/main" id="{CC3BE83E-FF36-46B9-A7CC-CBB4E2DF8BE0}"/>
              </a:ext>
            </a:extLst>
          </p:cNvPr>
          <p:cNvSpPr txBox="1"/>
          <p:nvPr/>
        </p:nvSpPr>
        <p:spPr>
          <a:xfrm>
            <a:off x="839788" y="2410536"/>
            <a:ext cx="3753134" cy="2554545"/>
          </a:xfrm>
          <a:prstGeom prst="rect">
            <a:avLst/>
          </a:prstGeom>
          <a:noFill/>
        </p:spPr>
        <p:txBody>
          <a:bodyPr wrap="square" rtlCol="0">
            <a:spAutoFit/>
          </a:bodyPr>
          <a:lstStyle/>
          <a:p>
            <a:r>
              <a:rPr lang="en-US" sz="3200" dirty="0"/>
              <a:t>This chart shows that the launch success rate has steadily increased from 2013 through 2020.</a:t>
            </a:r>
          </a:p>
        </p:txBody>
      </p:sp>
    </p:spTree>
    <p:extLst>
      <p:ext uri="{BB962C8B-B14F-4D97-AF65-F5344CB8AC3E}">
        <p14:creationId xmlns:p14="http://schemas.microsoft.com/office/powerpoint/2010/main" val="706594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SQL</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23</a:t>
            </a:fld>
            <a:endParaRPr lang="en-US"/>
          </a:p>
        </p:txBody>
      </p:sp>
    </p:spTree>
    <p:extLst>
      <p:ext uri="{BB962C8B-B14F-4D97-AF65-F5344CB8AC3E}">
        <p14:creationId xmlns:p14="http://schemas.microsoft.com/office/powerpoint/2010/main" val="3181088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All launch site names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5199796"/>
            <a:ext cx="10515600" cy="1060593"/>
          </a:xfrm>
        </p:spPr>
        <p:txBody>
          <a:bodyPr/>
          <a:lstStyle/>
          <a:p>
            <a:pPr marL="0" indent="0">
              <a:buNone/>
            </a:pPr>
            <a:r>
              <a:rPr lang="en-US" dirty="0"/>
              <a:t>There are 4 unique launch sites: CCAFS LC-40, CCAFS SLC-40, KSC LC-39A, and VAFB SLC-4E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24</a:t>
            </a:fld>
            <a:endParaRPr lang="en-US"/>
          </a:p>
        </p:txBody>
      </p:sp>
      <p:pic>
        <p:nvPicPr>
          <p:cNvPr id="6" name="Picture 5">
            <a:extLst>
              <a:ext uri="{FF2B5EF4-FFF2-40B4-BE49-F238E27FC236}">
                <a16:creationId xmlns:a16="http://schemas.microsoft.com/office/drawing/2014/main" id="{F0AA0C3C-0DEF-4674-A188-3B25A37C2B50}"/>
              </a:ext>
            </a:extLst>
          </p:cNvPr>
          <p:cNvPicPr>
            <a:picLocks noChangeAspect="1"/>
          </p:cNvPicPr>
          <p:nvPr/>
        </p:nvPicPr>
        <p:blipFill>
          <a:blip r:embed="rId2"/>
          <a:stretch>
            <a:fillRect/>
          </a:stretch>
        </p:blipFill>
        <p:spPr>
          <a:xfrm>
            <a:off x="3057098" y="1492130"/>
            <a:ext cx="5336274" cy="3710263"/>
          </a:xfrm>
          <a:prstGeom prst="rect">
            <a:avLst/>
          </a:prstGeom>
        </p:spPr>
      </p:pic>
    </p:spTree>
    <p:extLst>
      <p:ext uri="{BB962C8B-B14F-4D97-AF65-F5344CB8AC3E}">
        <p14:creationId xmlns:p14="http://schemas.microsoft.com/office/powerpoint/2010/main" val="2727850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Launch site names begin with `CCA`</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1179394" y="5703305"/>
            <a:ext cx="10515600" cy="653045"/>
          </a:xfrm>
        </p:spPr>
        <p:txBody>
          <a:bodyPr/>
          <a:lstStyle/>
          <a:p>
            <a:pPr marL="0" indent="0">
              <a:buNone/>
            </a:pPr>
            <a:r>
              <a:rPr lang="en-US" dirty="0"/>
              <a:t>This shows 5 records with the launch site name beginning with CCA</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25</a:t>
            </a:fld>
            <a:endParaRPr lang="en-US"/>
          </a:p>
        </p:txBody>
      </p:sp>
      <p:pic>
        <p:nvPicPr>
          <p:cNvPr id="6" name="Picture 5">
            <a:extLst>
              <a:ext uri="{FF2B5EF4-FFF2-40B4-BE49-F238E27FC236}">
                <a16:creationId xmlns:a16="http://schemas.microsoft.com/office/drawing/2014/main" id="{55D0897E-537A-4015-A024-24DAF6B95E72}"/>
              </a:ext>
            </a:extLst>
          </p:cNvPr>
          <p:cNvPicPr>
            <a:picLocks noChangeAspect="1"/>
          </p:cNvPicPr>
          <p:nvPr/>
        </p:nvPicPr>
        <p:blipFill>
          <a:blip r:embed="rId2"/>
          <a:stretch>
            <a:fillRect/>
          </a:stretch>
        </p:blipFill>
        <p:spPr>
          <a:xfrm>
            <a:off x="127344" y="1361513"/>
            <a:ext cx="12064656" cy="4134974"/>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payload mass</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26</a:t>
            </a:fld>
            <a:endParaRPr lang="en-US"/>
          </a:p>
        </p:txBody>
      </p:sp>
      <p:sp>
        <p:nvSpPr>
          <p:cNvPr id="7" name="Content Placeholder 4">
            <a:extLst>
              <a:ext uri="{FF2B5EF4-FFF2-40B4-BE49-F238E27FC236}">
                <a16:creationId xmlns:a16="http://schemas.microsoft.com/office/drawing/2014/main" id="{DF72D106-AF95-42B0-905A-5919415FABD6}"/>
              </a:ext>
            </a:extLst>
          </p:cNvPr>
          <p:cNvSpPr>
            <a:spLocks noGrp="1"/>
          </p:cNvSpPr>
          <p:nvPr>
            <p:ph idx="1"/>
          </p:nvPr>
        </p:nvSpPr>
        <p:spPr>
          <a:xfrm>
            <a:off x="838200" y="5489412"/>
            <a:ext cx="10515600" cy="993275"/>
          </a:xfrm>
        </p:spPr>
        <p:txBody>
          <a:bodyPr>
            <a:normAutofit/>
          </a:bodyPr>
          <a:lstStyle/>
          <a:p>
            <a:pPr marL="0" indent="0">
              <a:buNone/>
            </a:pPr>
            <a:r>
              <a:rPr lang="en-US" sz="3200" dirty="0"/>
              <a:t>The total payload mass carried by boosters launched by NASA is 45,596 kg</a:t>
            </a:r>
          </a:p>
        </p:txBody>
      </p:sp>
      <p:pic>
        <p:nvPicPr>
          <p:cNvPr id="9" name="Picture 8">
            <a:extLst>
              <a:ext uri="{FF2B5EF4-FFF2-40B4-BE49-F238E27FC236}">
                <a16:creationId xmlns:a16="http://schemas.microsoft.com/office/drawing/2014/main" id="{ABC696CD-EED7-403E-962C-6E362490B9FE}"/>
              </a:ext>
            </a:extLst>
          </p:cNvPr>
          <p:cNvPicPr>
            <a:picLocks noChangeAspect="1"/>
          </p:cNvPicPr>
          <p:nvPr/>
        </p:nvPicPr>
        <p:blipFill>
          <a:blip r:embed="rId2"/>
          <a:stretch>
            <a:fillRect/>
          </a:stretch>
        </p:blipFill>
        <p:spPr>
          <a:xfrm>
            <a:off x="2011907" y="1582479"/>
            <a:ext cx="7567707" cy="3693041"/>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Average payload mass by F9 v1.1</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27</a:t>
            </a:fld>
            <a:endParaRPr lang="en-US"/>
          </a:p>
        </p:txBody>
      </p:sp>
      <p:pic>
        <p:nvPicPr>
          <p:cNvPr id="9" name="Picture 8">
            <a:extLst>
              <a:ext uri="{FF2B5EF4-FFF2-40B4-BE49-F238E27FC236}">
                <a16:creationId xmlns:a16="http://schemas.microsoft.com/office/drawing/2014/main" id="{41D4A95F-98C0-439D-A93B-C928B6654DBC}"/>
              </a:ext>
            </a:extLst>
          </p:cNvPr>
          <p:cNvPicPr>
            <a:picLocks noChangeAspect="1"/>
          </p:cNvPicPr>
          <p:nvPr/>
        </p:nvPicPr>
        <p:blipFill>
          <a:blip r:embed="rId2"/>
          <a:stretch>
            <a:fillRect/>
          </a:stretch>
        </p:blipFill>
        <p:spPr>
          <a:xfrm>
            <a:off x="2097442" y="1406017"/>
            <a:ext cx="7997116" cy="4140799"/>
          </a:xfrm>
          <a:prstGeom prst="rect">
            <a:avLst/>
          </a:prstGeom>
        </p:spPr>
      </p:pic>
      <p:sp>
        <p:nvSpPr>
          <p:cNvPr id="12" name="Content Placeholder 4">
            <a:extLst>
              <a:ext uri="{FF2B5EF4-FFF2-40B4-BE49-F238E27FC236}">
                <a16:creationId xmlns:a16="http://schemas.microsoft.com/office/drawing/2014/main" id="{C646B30D-2A16-407E-ADF4-5BB2FE6ED31A}"/>
              </a:ext>
            </a:extLst>
          </p:cNvPr>
          <p:cNvSpPr>
            <a:spLocks noGrp="1"/>
          </p:cNvSpPr>
          <p:nvPr>
            <p:ph idx="1"/>
          </p:nvPr>
        </p:nvSpPr>
        <p:spPr>
          <a:xfrm>
            <a:off x="838200" y="5489412"/>
            <a:ext cx="10515600" cy="993275"/>
          </a:xfrm>
        </p:spPr>
        <p:txBody>
          <a:bodyPr>
            <a:normAutofit/>
          </a:bodyPr>
          <a:lstStyle/>
          <a:p>
            <a:pPr marL="0" indent="0">
              <a:buNone/>
            </a:pPr>
            <a:r>
              <a:rPr lang="en-US" sz="3200" dirty="0"/>
              <a:t>The average payload mass carried by booster version F9 v1.1 is 2,534 kg.</a:t>
            </a:r>
          </a:p>
        </p:txBody>
      </p:sp>
    </p:spTree>
    <p:extLst>
      <p:ext uri="{BB962C8B-B14F-4D97-AF65-F5344CB8AC3E}">
        <p14:creationId xmlns:p14="http://schemas.microsoft.com/office/powerpoint/2010/main" val="2735560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First successful ground landing date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28</a:t>
            </a:fld>
            <a:endParaRPr lang="en-US"/>
          </a:p>
        </p:txBody>
      </p:sp>
      <p:sp>
        <p:nvSpPr>
          <p:cNvPr id="7" name="Content Placeholder 4">
            <a:extLst>
              <a:ext uri="{FF2B5EF4-FFF2-40B4-BE49-F238E27FC236}">
                <a16:creationId xmlns:a16="http://schemas.microsoft.com/office/drawing/2014/main" id="{EB6120DE-81E6-44CC-A1AF-3AEC326EF119}"/>
              </a:ext>
            </a:extLst>
          </p:cNvPr>
          <p:cNvSpPr>
            <a:spLocks noGrp="1"/>
          </p:cNvSpPr>
          <p:nvPr>
            <p:ph idx="1"/>
          </p:nvPr>
        </p:nvSpPr>
        <p:spPr>
          <a:xfrm>
            <a:off x="1666068" y="5703305"/>
            <a:ext cx="9179257" cy="653045"/>
          </a:xfrm>
        </p:spPr>
        <p:txBody>
          <a:bodyPr/>
          <a:lstStyle/>
          <a:p>
            <a:pPr marL="0" indent="0">
              <a:buNone/>
            </a:pPr>
            <a:r>
              <a:rPr lang="en-US" dirty="0"/>
              <a:t>The first successful ground landing date was June 4</a:t>
            </a:r>
            <a:r>
              <a:rPr lang="en-US" baseline="30000" dirty="0"/>
              <a:t>th</a:t>
            </a:r>
            <a:r>
              <a:rPr lang="en-US" dirty="0"/>
              <a:t>, 2010</a:t>
            </a:r>
          </a:p>
        </p:txBody>
      </p:sp>
      <p:pic>
        <p:nvPicPr>
          <p:cNvPr id="9" name="Picture 8">
            <a:extLst>
              <a:ext uri="{FF2B5EF4-FFF2-40B4-BE49-F238E27FC236}">
                <a16:creationId xmlns:a16="http://schemas.microsoft.com/office/drawing/2014/main" id="{98DE5470-7CDA-4902-B938-1D2267BFC787}"/>
              </a:ext>
            </a:extLst>
          </p:cNvPr>
          <p:cNvPicPr>
            <a:picLocks noChangeAspect="1"/>
          </p:cNvPicPr>
          <p:nvPr/>
        </p:nvPicPr>
        <p:blipFill>
          <a:blip r:embed="rId2"/>
          <a:stretch>
            <a:fillRect/>
          </a:stretch>
        </p:blipFill>
        <p:spPr>
          <a:xfrm>
            <a:off x="1666068" y="1570422"/>
            <a:ext cx="8859863" cy="3968478"/>
          </a:xfrm>
          <a:prstGeom prst="rect">
            <a:avLst/>
          </a:prstGeom>
        </p:spPr>
      </p:pic>
    </p:spTree>
    <p:extLst>
      <p:ext uri="{BB962C8B-B14F-4D97-AF65-F5344CB8AC3E}">
        <p14:creationId xmlns:p14="http://schemas.microsoft.com/office/powerpoint/2010/main" val="1434679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fontScale="90000"/>
          </a:bodyPr>
          <a:lstStyle/>
          <a:p>
            <a:r>
              <a:rPr lang="en-CA" b="1" dirty="0"/>
              <a:t>Successful drone ship landing with payload between 4000 and 6000</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29</a:t>
            </a:fld>
            <a:endParaRPr lang="en-US"/>
          </a:p>
        </p:txBody>
      </p:sp>
      <p:sp>
        <p:nvSpPr>
          <p:cNvPr id="7" name="Content Placeholder 4">
            <a:extLst>
              <a:ext uri="{FF2B5EF4-FFF2-40B4-BE49-F238E27FC236}">
                <a16:creationId xmlns:a16="http://schemas.microsoft.com/office/drawing/2014/main" id="{9E380560-9C81-45DB-91DD-88278A06FAAF}"/>
              </a:ext>
            </a:extLst>
          </p:cNvPr>
          <p:cNvSpPr>
            <a:spLocks noGrp="1"/>
          </p:cNvSpPr>
          <p:nvPr>
            <p:ph idx="1"/>
          </p:nvPr>
        </p:nvSpPr>
        <p:spPr>
          <a:xfrm>
            <a:off x="1179394" y="5298837"/>
            <a:ext cx="10515600" cy="1422638"/>
          </a:xfrm>
        </p:spPr>
        <p:txBody>
          <a:bodyPr>
            <a:normAutofit/>
          </a:bodyPr>
          <a:lstStyle/>
          <a:p>
            <a:pPr marL="0" indent="0">
              <a:buNone/>
            </a:pPr>
            <a:r>
              <a:rPr lang="en-US" dirty="0"/>
              <a:t>Four F9 FT booster versions carrying a payload between 4000 kg and 6000 kg have successfully landed on a drone ship: B1022, B1026, B1021.2,  and B1031.2.</a:t>
            </a:r>
          </a:p>
        </p:txBody>
      </p:sp>
      <p:pic>
        <p:nvPicPr>
          <p:cNvPr id="9" name="Picture 8">
            <a:extLst>
              <a:ext uri="{FF2B5EF4-FFF2-40B4-BE49-F238E27FC236}">
                <a16:creationId xmlns:a16="http://schemas.microsoft.com/office/drawing/2014/main" id="{DE6A4A9C-C045-4496-AAA1-8DF2ED4DEC51}"/>
              </a:ext>
            </a:extLst>
          </p:cNvPr>
          <p:cNvPicPr>
            <a:picLocks noChangeAspect="1"/>
          </p:cNvPicPr>
          <p:nvPr/>
        </p:nvPicPr>
        <p:blipFill>
          <a:blip r:embed="rId2"/>
          <a:stretch>
            <a:fillRect/>
          </a:stretch>
        </p:blipFill>
        <p:spPr>
          <a:xfrm>
            <a:off x="3016154" y="1559163"/>
            <a:ext cx="5410017" cy="3739674"/>
          </a:xfrm>
          <a:prstGeom prst="rect">
            <a:avLst/>
          </a:prstGeom>
        </p:spPr>
      </p:pic>
    </p:spTree>
    <p:extLst>
      <p:ext uri="{BB962C8B-B14F-4D97-AF65-F5344CB8AC3E}">
        <p14:creationId xmlns:p14="http://schemas.microsoft.com/office/powerpoint/2010/main" val="63939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Executive Summary</a:t>
            </a:r>
          </a:p>
        </p:txBody>
      </p:sp>
      <p:sp>
        <p:nvSpPr>
          <p:cNvPr id="5" name="Content Placeholder 2">
            <a:extLst>
              <a:ext uri="{FF2B5EF4-FFF2-40B4-BE49-F238E27FC236}">
                <a16:creationId xmlns:a16="http://schemas.microsoft.com/office/drawing/2014/main" id="{A41CA137-23BE-D343-A99F-678FC4485915}"/>
              </a:ext>
            </a:extLst>
          </p:cNvPr>
          <p:cNvSpPr txBox="1">
            <a:spLocks/>
          </p:cNvSpPr>
          <p:nvPr/>
        </p:nvSpPr>
        <p:spPr>
          <a:xfrm>
            <a:off x="5574642" y="1394824"/>
            <a:ext cx="3387934" cy="1752463"/>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a:p>
            <a:r>
              <a:rPr lang="en-US" sz="2200" dirty="0"/>
              <a:t>Summary of methodologies</a:t>
            </a:r>
          </a:p>
          <a:p>
            <a:endParaRPr lang="en-US" sz="2200" dirty="0"/>
          </a:p>
          <a:p>
            <a:r>
              <a:rPr lang="en-US" sz="2200" dirty="0"/>
              <a:t>Summary of all results</a:t>
            </a:r>
          </a:p>
        </p:txBody>
      </p:sp>
      <p:pic>
        <p:nvPicPr>
          <p:cNvPr id="6" name="Picture 5">
            <a:extLst>
              <a:ext uri="{FF2B5EF4-FFF2-40B4-BE49-F238E27FC236}">
                <a16:creationId xmlns:a16="http://schemas.microsoft.com/office/drawing/2014/main" id="{E4BF18C2-9175-0F42-907F-F0BF5659D2DB}"/>
              </a:ext>
            </a:extLst>
          </p:cNvPr>
          <p:cNvPicPr>
            <a:picLocks noChangeAspect="1"/>
          </p:cNvPicPr>
          <p:nvPr/>
        </p:nvPicPr>
        <p:blipFill>
          <a:blip r:embed="rId3">
            <a:duotone>
              <a:schemeClr val="accent1">
                <a:shade val="45000"/>
                <a:satMod val="135000"/>
              </a:schemeClr>
              <a:prstClr val="white"/>
            </a:duotone>
          </a:blip>
          <a:stretch>
            <a:fillRect/>
          </a:stretch>
        </p:blipFill>
        <p:spPr>
          <a:xfrm>
            <a:off x="1090494" y="2302762"/>
            <a:ext cx="3194581" cy="3194581"/>
          </a:xfrm>
          <a:prstGeom prst="rect">
            <a:avLst/>
          </a:prstGeom>
        </p:spPr>
      </p:pic>
      <p:sp>
        <p:nvSpPr>
          <p:cNvPr id="4" name="Slide Number Placeholder 3">
            <a:extLst>
              <a:ext uri="{FF2B5EF4-FFF2-40B4-BE49-F238E27FC236}">
                <a16:creationId xmlns:a16="http://schemas.microsoft.com/office/drawing/2014/main" id="{8D4F58D4-A60E-214E-8C16-CD93F57F9918}"/>
              </a:ext>
            </a:extLst>
          </p:cNvPr>
          <p:cNvSpPr>
            <a:spLocks noGrp="1"/>
          </p:cNvSpPr>
          <p:nvPr>
            <p:ph type="sldNum" sz="quarter" idx="4"/>
          </p:nvPr>
        </p:nvSpPr>
        <p:spPr/>
        <p:txBody>
          <a:bodyPr/>
          <a:lstStyle/>
          <a:p>
            <a:fld id="{5075537C-CA84-1446-933C-8E9D027F9201}" type="slidenum">
              <a:rPr lang="en-US" smtClean="0"/>
              <a:t>3</a:t>
            </a:fld>
            <a:endParaRPr lang="en-US"/>
          </a:p>
        </p:txBody>
      </p:sp>
    </p:spTree>
    <p:extLst>
      <p:ext uri="{BB962C8B-B14F-4D97-AF65-F5344CB8AC3E}">
        <p14:creationId xmlns:p14="http://schemas.microsoft.com/office/powerpoint/2010/main" val="88607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number of successful and failure mission outcomes</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30</a:t>
            </a:fld>
            <a:endParaRPr lang="en-US"/>
          </a:p>
        </p:txBody>
      </p:sp>
      <p:sp>
        <p:nvSpPr>
          <p:cNvPr id="7" name="Content Placeholder 4">
            <a:extLst>
              <a:ext uri="{FF2B5EF4-FFF2-40B4-BE49-F238E27FC236}">
                <a16:creationId xmlns:a16="http://schemas.microsoft.com/office/drawing/2014/main" id="{F25DFAB5-18A3-477A-9DA7-9E15023CF7F2}"/>
              </a:ext>
            </a:extLst>
          </p:cNvPr>
          <p:cNvSpPr>
            <a:spLocks noGrp="1"/>
          </p:cNvSpPr>
          <p:nvPr>
            <p:ph idx="1"/>
          </p:nvPr>
        </p:nvSpPr>
        <p:spPr>
          <a:xfrm>
            <a:off x="1042917" y="5338180"/>
            <a:ext cx="10515600" cy="1018170"/>
          </a:xfrm>
        </p:spPr>
        <p:txBody>
          <a:bodyPr>
            <a:normAutofit/>
          </a:bodyPr>
          <a:lstStyle/>
          <a:p>
            <a:pPr marL="0" indent="0">
              <a:buNone/>
            </a:pPr>
            <a:r>
              <a:rPr lang="en-US" dirty="0"/>
              <a:t>Out of the 101 missions, 100 have been labeled successful, with only 1 failure</a:t>
            </a:r>
          </a:p>
        </p:txBody>
      </p:sp>
      <p:pic>
        <p:nvPicPr>
          <p:cNvPr id="9" name="Picture 8">
            <a:extLst>
              <a:ext uri="{FF2B5EF4-FFF2-40B4-BE49-F238E27FC236}">
                <a16:creationId xmlns:a16="http://schemas.microsoft.com/office/drawing/2014/main" id="{A0A10ED4-9248-4821-B98E-472B0E42CA2C}"/>
              </a:ext>
            </a:extLst>
          </p:cNvPr>
          <p:cNvPicPr>
            <a:picLocks noChangeAspect="1"/>
          </p:cNvPicPr>
          <p:nvPr/>
        </p:nvPicPr>
        <p:blipFill>
          <a:blip r:embed="rId2"/>
          <a:stretch>
            <a:fillRect/>
          </a:stretch>
        </p:blipFill>
        <p:spPr>
          <a:xfrm>
            <a:off x="1179394" y="1779971"/>
            <a:ext cx="9159534" cy="3298058"/>
          </a:xfrm>
          <a:prstGeom prst="rect">
            <a:avLst/>
          </a:prstGeom>
        </p:spPr>
      </p:pic>
    </p:spTree>
    <p:extLst>
      <p:ext uri="{BB962C8B-B14F-4D97-AF65-F5344CB8AC3E}">
        <p14:creationId xmlns:p14="http://schemas.microsoft.com/office/powerpoint/2010/main" val="1756972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Boosters carried </a:t>
            </a:r>
            <a:r>
              <a:rPr lang="en-US" dirty="0"/>
              <a:t>maximum </a:t>
            </a:r>
            <a:r>
              <a:rPr lang="en-CA" b="1" dirty="0"/>
              <a:t>payload</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31</a:t>
            </a:fld>
            <a:endParaRPr lang="en-US"/>
          </a:p>
        </p:txBody>
      </p:sp>
      <p:sp>
        <p:nvSpPr>
          <p:cNvPr id="7" name="Content Placeholder 4">
            <a:extLst>
              <a:ext uri="{FF2B5EF4-FFF2-40B4-BE49-F238E27FC236}">
                <a16:creationId xmlns:a16="http://schemas.microsoft.com/office/drawing/2014/main" id="{225D2BD6-7667-49E4-9060-83065E401BE2}"/>
              </a:ext>
            </a:extLst>
          </p:cNvPr>
          <p:cNvSpPr>
            <a:spLocks noGrp="1"/>
          </p:cNvSpPr>
          <p:nvPr>
            <p:ph idx="1"/>
          </p:nvPr>
        </p:nvSpPr>
        <p:spPr>
          <a:xfrm>
            <a:off x="1484365" y="2232648"/>
            <a:ext cx="4293358" cy="3376581"/>
          </a:xfrm>
        </p:spPr>
        <p:txBody>
          <a:bodyPr>
            <a:normAutofit/>
          </a:bodyPr>
          <a:lstStyle/>
          <a:p>
            <a:pPr marL="0" indent="0">
              <a:buNone/>
            </a:pPr>
            <a:r>
              <a:rPr lang="en-US" sz="3600" dirty="0"/>
              <a:t>This chart shows all of the different booster versions that have carried the maximum payload</a:t>
            </a:r>
          </a:p>
        </p:txBody>
      </p:sp>
      <p:pic>
        <p:nvPicPr>
          <p:cNvPr id="9" name="Picture 8">
            <a:extLst>
              <a:ext uri="{FF2B5EF4-FFF2-40B4-BE49-F238E27FC236}">
                <a16:creationId xmlns:a16="http://schemas.microsoft.com/office/drawing/2014/main" id="{AA24CE6C-F8B0-4472-9356-4D3846D0917F}"/>
              </a:ext>
            </a:extLst>
          </p:cNvPr>
          <p:cNvPicPr>
            <a:picLocks noChangeAspect="1"/>
          </p:cNvPicPr>
          <p:nvPr/>
        </p:nvPicPr>
        <p:blipFill>
          <a:blip r:embed="rId2"/>
          <a:stretch>
            <a:fillRect/>
          </a:stretch>
        </p:blipFill>
        <p:spPr>
          <a:xfrm>
            <a:off x="6414278" y="1406018"/>
            <a:ext cx="3892536" cy="5315458"/>
          </a:xfrm>
          <a:prstGeom prst="rect">
            <a:avLst/>
          </a:prstGeom>
        </p:spPr>
      </p:pic>
    </p:spTree>
    <p:extLst>
      <p:ext uri="{BB962C8B-B14F-4D97-AF65-F5344CB8AC3E}">
        <p14:creationId xmlns:p14="http://schemas.microsoft.com/office/powerpoint/2010/main" val="3566646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2015 launch records</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32</a:t>
            </a:fld>
            <a:endParaRPr lang="en-US"/>
          </a:p>
        </p:txBody>
      </p:sp>
      <p:sp>
        <p:nvSpPr>
          <p:cNvPr id="7" name="Content Placeholder 4">
            <a:extLst>
              <a:ext uri="{FF2B5EF4-FFF2-40B4-BE49-F238E27FC236}">
                <a16:creationId xmlns:a16="http://schemas.microsoft.com/office/drawing/2014/main" id="{6D87E986-3912-439E-BC3F-FD612D3D84B2}"/>
              </a:ext>
            </a:extLst>
          </p:cNvPr>
          <p:cNvSpPr>
            <a:spLocks noGrp="1"/>
          </p:cNvSpPr>
          <p:nvPr>
            <p:ph idx="1"/>
          </p:nvPr>
        </p:nvSpPr>
        <p:spPr>
          <a:xfrm>
            <a:off x="1002841" y="4092259"/>
            <a:ext cx="10515600" cy="1962158"/>
          </a:xfrm>
        </p:spPr>
        <p:txBody>
          <a:bodyPr>
            <a:normAutofit lnSpcReduction="10000"/>
          </a:bodyPr>
          <a:lstStyle/>
          <a:p>
            <a:pPr marL="0" indent="0">
              <a:buNone/>
            </a:pPr>
            <a:r>
              <a:rPr lang="en-US" sz="3600" dirty="0"/>
              <a:t>This chart shows that there were only 2 launches in the year 2015, both of which had failed landing outcomes and both of which launched from CCAFS LC-40.  One launched in January and one launched in April.</a:t>
            </a:r>
          </a:p>
        </p:txBody>
      </p:sp>
      <p:pic>
        <p:nvPicPr>
          <p:cNvPr id="9" name="Picture 8">
            <a:extLst>
              <a:ext uri="{FF2B5EF4-FFF2-40B4-BE49-F238E27FC236}">
                <a16:creationId xmlns:a16="http://schemas.microsoft.com/office/drawing/2014/main" id="{D9F726C1-211F-4A85-9C85-A91C1A3F9183}"/>
              </a:ext>
            </a:extLst>
          </p:cNvPr>
          <p:cNvPicPr>
            <a:picLocks noChangeAspect="1"/>
          </p:cNvPicPr>
          <p:nvPr/>
        </p:nvPicPr>
        <p:blipFill>
          <a:blip r:embed="rId2"/>
          <a:stretch>
            <a:fillRect/>
          </a:stretch>
        </p:blipFill>
        <p:spPr>
          <a:xfrm>
            <a:off x="673559" y="1773323"/>
            <a:ext cx="10844882" cy="2079649"/>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Rank success count between 2010-06-04 and 2017-03-20</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33</a:t>
            </a:fld>
            <a:endParaRPr lang="en-US"/>
          </a:p>
        </p:txBody>
      </p:sp>
      <p:sp>
        <p:nvSpPr>
          <p:cNvPr id="7" name="Content Placeholder 4">
            <a:extLst>
              <a:ext uri="{FF2B5EF4-FFF2-40B4-BE49-F238E27FC236}">
                <a16:creationId xmlns:a16="http://schemas.microsoft.com/office/drawing/2014/main" id="{8760FF7B-3C67-4550-AEA5-99A74E994DF8}"/>
              </a:ext>
            </a:extLst>
          </p:cNvPr>
          <p:cNvSpPr>
            <a:spLocks noGrp="1"/>
          </p:cNvSpPr>
          <p:nvPr>
            <p:ph idx="1"/>
          </p:nvPr>
        </p:nvSpPr>
        <p:spPr>
          <a:xfrm>
            <a:off x="969020" y="1765703"/>
            <a:ext cx="4285398" cy="4773209"/>
          </a:xfrm>
        </p:spPr>
        <p:txBody>
          <a:bodyPr>
            <a:normAutofit/>
          </a:bodyPr>
          <a:lstStyle/>
          <a:p>
            <a:pPr marL="0" indent="0">
              <a:buNone/>
            </a:pPr>
            <a:r>
              <a:rPr lang="en-US" sz="3600" dirty="0"/>
              <a:t>This chart shows a count of all the different landing outcomes between the dates June 4</a:t>
            </a:r>
            <a:r>
              <a:rPr lang="en-US" sz="3600" baseline="30000" dirty="0"/>
              <a:t>th</a:t>
            </a:r>
            <a:r>
              <a:rPr lang="en-US" sz="3600" dirty="0"/>
              <a:t>, 2010 and March 20</a:t>
            </a:r>
            <a:r>
              <a:rPr lang="en-US" sz="3600" baseline="30000" dirty="0"/>
              <a:t>th</a:t>
            </a:r>
            <a:r>
              <a:rPr lang="en-US" sz="3600" dirty="0"/>
              <a:t>, 2017.</a:t>
            </a:r>
          </a:p>
        </p:txBody>
      </p:sp>
      <p:pic>
        <p:nvPicPr>
          <p:cNvPr id="9" name="Picture 8">
            <a:extLst>
              <a:ext uri="{FF2B5EF4-FFF2-40B4-BE49-F238E27FC236}">
                <a16:creationId xmlns:a16="http://schemas.microsoft.com/office/drawing/2014/main" id="{AD04E43C-E4C2-4097-95A5-DEB2395AA37E}"/>
              </a:ext>
            </a:extLst>
          </p:cNvPr>
          <p:cNvPicPr>
            <a:picLocks noChangeAspect="1"/>
          </p:cNvPicPr>
          <p:nvPr/>
        </p:nvPicPr>
        <p:blipFill>
          <a:blip r:embed="rId2"/>
          <a:stretch>
            <a:fillRect/>
          </a:stretch>
        </p:blipFill>
        <p:spPr>
          <a:xfrm>
            <a:off x="5254418" y="1491779"/>
            <a:ext cx="5609200" cy="5047133"/>
          </a:xfrm>
          <a:prstGeom prst="rect">
            <a:avLst/>
          </a:prstGeom>
        </p:spPr>
      </p:pic>
    </p:spTree>
    <p:extLst>
      <p:ext uri="{BB962C8B-B14F-4D97-AF65-F5344CB8AC3E}">
        <p14:creationId xmlns:p14="http://schemas.microsoft.com/office/powerpoint/2010/main" val="3975168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Interactive map with Folium</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34</a:t>
            </a:fld>
            <a:endParaRPr lang="en-US"/>
          </a:p>
        </p:txBody>
      </p:sp>
    </p:spTree>
    <p:extLst>
      <p:ext uri="{BB962C8B-B14F-4D97-AF65-F5344CB8AC3E}">
        <p14:creationId xmlns:p14="http://schemas.microsoft.com/office/powerpoint/2010/main" val="1023352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Global Launch Site Locations</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1023730" y="5472776"/>
            <a:ext cx="9919253" cy="1020100"/>
          </a:xfrm>
        </p:spPr>
        <p:txBody>
          <a:bodyPr>
            <a:normAutofit/>
          </a:bodyPr>
          <a:lstStyle/>
          <a:p>
            <a:pPr marL="0" indent="0">
              <a:buNone/>
            </a:pPr>
            <a:r>
              <a:rPr lang="en-US" dirty="0"/>
              <a:t>There are three global launch sites: VAFB SLC-4E is located in southern California, and the remaining sites are located in Florida</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35</a:t>
            </a:fld>
            <a:endParaRPr lang="en-US"/>
          </a:p>
        </p:txBody>
      </p:sp>
      <p:pic>
        <p:nvPicPr>
          <p:cNvPr id="6" name="Picture 5">
            <a:extLst>
              <a:ext uri="{FF2B5EF4-FFF2-40B4-BE49-F238E27FC236}">
                <a16:creationId xmlns:a16="http://schemas.microsoft.com/office/drawing/2014/main" id="{8106BB71-E9E1-4191-B6A9-5E97A99583D5}"/>
              </a:ext>
            </a:extLst>
          </p:cNvPr>
          <p:cNvPicPr>
            <a:picLocks noChangeAspect="1"/>
          </p:cNvPicPr>
          <p:nvPr/>
        </p:nvPicPr>
        <p:blipFill>
          <a:blip r:embed="rId2"/>
          <a:stretch>
            <a:fillRect/>
          </a:stretch>
        </p:blipFill>
        <p:spPr>
          <a:xfrm>
            <a:off x="2663687" y="1385225"/>
            <a:ext cx="6689035" cy="3928481"/>
          </a:xfrm>
          <a:prstGeom prst="rect">
            <a:avLst/>
          </a:prstGeom>
        </p:spPr>
      </p:pic>
    </p:spTree>
    <p:extLst>
      <p:ext uri="{BB962C8B-B14F-4D97-AF65-F5344CB8AC3E}">
        <p14:creationId xmlns:p14="http://schemas.microsoft.com/office/powerpoint/2010/main" val="981671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377687" y="0"/>
            <a:ext cx="11598965" cy="1898373"/>
          </a:xfrm>
        </p:spPr>
        <p:txBody>
          <a:bodyPr>
            <a:normAutofit/>
          </a:bodyPr>
          <a:lstStyle/>
          <a:p>
            <a:r>
              <a:rPr lang="en-US" sz="3200" dirty="0"/>
              <a:t>Color-coded Launch Records for Site KSC LC-39A</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947531" y="5834270"/>
            <a:ext cx="10515600" cy="887205"/>
          </a:xfrm>
        </p:spPr>
        <p:txBody>
          <a:bodyPr>
            <a:normAutofit fontScale="85000" lnSpcReduction="10000"/>
          </a:bodyPr>
          <a:lstStyle/>
          <a:p>
            <a:pPr marL="0" indent="0">
              <a:buNone/>
            </a:pPr>
            <a:r>
              <a:rPr lang="en-US" dirty="0"/>
              <a:t>The red launch labels represent failures, whereas the green launch labels represent successes.  There are 13 total launches, with 3 failures and 10 successes</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36</a:t>
            </a:fld>
            <a:endParaRPr lang="en-US"/>
          </a:p>
        </p:txBody>
      </p:sp>
      <p:pic>
        <p:nvPicPr>
          <p:cNvPr id="6" name="Picture 5">
            <a:extLst>
              <a:ext uri="{FF2B5EF4-FFF2-40B4-BE49-F238E27FC236}">
                <a16:creationId xmlns:a16="http://schemas.microsoft.com/office/drawing/2014/main" id="{995AC835-E141-430C-9742-9E0F593F0EDB}"/>
              </a:ext>
            </a:extLst>
          </p:cNvPr>
          <p:cNvPicPr>
            <a:picLocks noChangeAspect="1"/>
          </p:cNvPicPr>
          <p:nvPr/>
        </p:nvPicPr>
        <p:blipFill>
          <a:blip r:embed="rId2"/>
          <a:stretch>
            <a:fillRect/>
          </a:stretch>
        </p:blipFill>
        <p:spPr>
          <a:xfrm>
            <a:off x="2494721" y="1411461"/>
            <a:ext cx="7136296" cy="4266030"/>
          </a:xfrm>
          <a:prstGeom prst="rect">
            <a:avLst/>
          </a:prstGeom>
        </p:spPr>
      </p:pic>
    </p:spTree>
    <p:extLst>
      <p:ext uri="{BB962C8B-B14F-4D97-AF65-F5344CB8AC3E}">
        <p14:creationId xmlns:p14="http://schemas.microsoft.com/office/powerpoint/2010/main" val="239597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506896" y="258417"/>
            <a:ext cx="11579087" cy="1432271"/>
          </a:xfrm>
        </p:spPr>
        <p:txBody>
          <a:bodyPr>
            <a:normAutofit/>
          </a:bodyPr>
          <a:lstStyle/>
          <a:p>
            <a:r>
              <a:rPr lang="en-US" sz="3600" dirty="0"/>
              <a:t>Notable Proximities for Site VAFB SLC-4E</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1043609" y="5717171"/>
            <a:ext cx="10926417" cy="1432271"/>
          </a:xfrm>
        </p:spPr>
        <p:txBody>
          <a:bodyPr>
            <a:normAutofit/>
          </a:bodyPr>
          <a:lstStyle/>
          <a:p>
            <a:pPr marL="0" indent="0">
              <a:buNone/>
            </a:pPr>
            <a:r>
              <a:rPr lang="en-US" dirty="0"/>
              <a:t>This site is located 1.26 kilometers from the Santa Barbara Subdivision M1 railway, and 6.02 kilometers away from the nearest road Ocean Avenue </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37</a:t>
            </a:fld>
            <a:endParaRPr lang="en-US"/>
          </a:p>
        </p:txBody>
      </p:sp>
      <p:pic>
        <p:nvPicPr>
          <p:cNvPr id="6" name="Picture 5">
            <a:extLst>
              <a:ext uri="{FF2B5EF4-FFF2-40B4-BE49-F238E27FC236}">
                <a16:creationId xmlns:a16="http://schemas.microsoft.com/office/drawing/2014/main" id="{0FABCEB8-35BB-4FC1-8650-780DD6044848}"/>
              </a:ext>
            </a:extLst>
          </p:cNvPr>
          <p:cNvPicPr>
            <a:picLocks noChangeAspect="1"/>
          </p:cNvPicPr>
          <p:nvPr/>
        </p:nvPicPr>
        <p:blipFill>
          <a:blip r:embed="rId2"/>
          <a:stretch>
            <a:fillRect/>
          </a:stretch>
        </p:blipFill>
        <p:spPr>
          <a:xfrm>
            <a:off x="2256182" y="1395998"/>
            <a:ext cx="7275444" cy="4321173"/>
          </a:xfrm>
          <a:prstGeom prst="rect">
            <a:avLst/>
          </a:prstGeom>
        </p:spPr>
      </p:pic>
    </p:spTree>
    <p:extLst>
      <p:ext uri="{BB962C8B-B14F-4D97-AF65-F5344CB8AC3E}">
        <p14:creationId xmlns:p14="http://schemas.microsoft.com/office/powerpoint/2010/main" val="23249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Build a Dashboard with Plotly Dash</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38</a:t>
            </a:fld>
            <a:endParaRPr lang="en-US"/>
          </a:p>
        </p:txBody>
      </p:sp>
    </p:spTree>
    <p:extLst>
      <p:ext uri="{BB962C8B-B14F-4D97-AF65-F5344CB8AC3E}">
        <p14:creationId xmlns:p14="http://schemas.microsoft.com/office/powerpoint/2010/main" val="733461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Launch Successes for All Sites</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838200" y="1514901"/>
            <a:ext cx="10515600" cy="497797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3200" dirty="0"/>
          </a:p>
          <a:p>
            <a:pPr marL="0" indent="0">
              <a:buNone/>
            </a:pPr>
            <a:r>
              <a:rPr lang="en-US" sz="3200" dirty="0"/>
              <a:t>The chart shows that the KSC LC-39A launch site had the highest percentage of successes, while the CCAFS SLC-40 launch site had the lowest percentage of successes.</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39</a:t>
            </a:fld>
            <a:endParaRPr lang="en-US"/>
          </a:p>
        </p:txBody>
      </p:sp>
      <p:pic>
        <p:nvPicPr>
          <p:cNvPr id="6" name="Picture 5">
            <a:extLst>
              <a:ext uri="{FF2B5EF4-FFF2-40B4-BE49-F238E27FC236}">
                <a16:creationId xmlns:a16="http://schemas.microsoft.com/office/drawing/2014/main" id="{821BEAFF-9160-4465-81CD-943E8333EC95}"/>
              </a:ext>
            </a:extLst>
          </p:cNvPr>
          <p:cNvPicPr>
            <a:picLocks noChangeAspect="1"/>
          </p:cNvPicPr>
          <p:nvPr/>
        </p:nvPicPr>
        <p:blipFill rotWithShape="1">
          <a:blip r:embed="rId3"/>
          <a:srcRect t="37003" b="7467"/>
          <a:stretch/>
        </p:blipFill>
        <p:spPr>
          <a:xfrm>
            <a:off x="0" y="1405719"/>
            <a:ext cx="12185709" cy="3070747"/>
          </a:xfrm>
          <a:prstGeom prst="rect">
            <a:avLst/>
          </a:prstGeom>
        </p:spPr>
      </p:pic>
    </p:spTree>
    <p:extLst>
      <p:ext uri="{BB962C8B-B14F-4D97-AF65-F5344CB8AC3E}">
        <p14:creationId xmlns:p14="http://schemas.microsoft.com/office/powerpoint/2010/main" val="70013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Introduction</a:t>
            </a:r>
          </a:p>
        </p:txBody>
      </p:sp>
      <p:pic>
        <p:nvPicPr>
          <p:cNvPr id="7" name="Picture 6">
            <a:extLst>
              <a:ext uri="{FF2B5EF4-FFF2-40B4-BE49-F238E27FC236}">
                <a16:creationId xmlns:a16="http://schemas.microsoft.com/office/drawing/2014/main" id="{F57D2AAC-90A4-4846-970F-EEFF077D0406}"/>
              </a:ext>
            </a:extLst>
          </p:cNvPr>
          <p:cNvPicPr>
            <a:picLocks noChangeAspect="1"/>
          </p:cNvPicPr>
          <p:nvPr/>
        </p:nvPicPr>
        <p:blipFill>
          <a:blip r:embed="rId3">
            <a:duotone>
              <a:schemeClr val="accent1">
                <a:shade val="45000"/>
                <a:satMod val="135000"/>
              </a:schemeClr>
              <a:prstClr val="white"/>
            </a:duotone>
          </a:blip>
          <a:stretch>
            <a:fillRect/>
          </a:stretch>
        </p:blipFill>
        <p:spPr>
          <a:xfrm>
            <a:off x="994347" y="2262036"/>
            <a:ext cx="3054361" cy="3054361"/>
          </a:xfrm>
          <a:prstGeom prst="rect">
            <a:avLst/>
          </a:prstGeom>
        </p:spPr>
      </p:pic>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	</a:t>
            </a:r>
            <a:r>
              <a:rPr lang="en-US" dirty="0" err="1"/>
              <a:t>SpaceY</a:t>
            </a:r>
            <a:r>
              <a:rPr lang="en-US" dirty="0"/>
              <a:t> is an rapidly growing commercial rocket company looking to compete with industry staples such as SpaceX.  SpaceX has been so successful because of their ability to recover the first stage of their rockets after being used, saving a significant amount of cost.  The goal of this project was to determine the price of a rocket launch using publicly available SpaceX data.  The project also attempted to predict if a rocket’s first stage would land successfully using a machine learning model and the same dataset.</a:t>
            </a:r>
          </a:p>
          <a:p>
            <a:pPr marL="0" indent="0">
              <a:buNone/>
            </a:pPr>
            <a:endParaRPr lang="en-US" sz="2200" dirty="0"/>
          </a:p>
        </p:txBody>
      </p:sp>
      <p:sp>
        <p:nvSpPr>
          <p:cNvPr id="4" name="Slide Number Placeholder 3">
            <a:extLst>
              <a:ext uri="{FF2B5EF4-FFF2-40B4-BE49-F238E27FC236}">
                <a16:creationId xmlns:a16="http://schemas.microsoft.com/office/drawing/2014/main" id="{A311C53D-47D8-7B4A-B568-D9C50E110CC0}"/>
              </a:ext>
            </a:extLst>
          </p:cNvPr>
          <p:cNvSpPr>
            <a:spLocks noGrp="1"/>
          </p:cNvSpPr>
          <p:nvPr>
            <p:ph type="sldNum" sz="quarter" idx="4"/>
          </p:nvPr>
        </p:nvSpPr>
        <p:spPr/>
        <p:txBody>
          <a:bodyPr/>
          <a:lstStyle/>
          <a:p>
            <a:fld id="{5075537C-CA84-1446-933C-8E9D027F9201}" type="slidenum">
              <a:rPr lang="en-US" smtClean="0"/>
              <a:t>4</a:t>
            </a:fld>
            <a:endParaRPr lang="en-US"/>
          </a:p>
        </p:txBody>
      </p:sp>
    </p:spTree>
    <p:extLst>
      <p:ext uri="{BB962C8B-B14F-4D97-AF65-F5344CB8AC3E}">
        <p14:creationId xmlns:p14="http://schemas.microsoft.com/office/powerpoint/2010/main" val="3053275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Launch Success Rate for Site CCAFS SLC-40</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838200" y="1690688"/>
            <a:ext cx="10830636" cy="4665662"/>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3200" dirty="0"/>
              <a:t>This chart shows that the launch success rate at site CCAFS SLC-40 was around 57%, while the failure rate was around 43%.</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40</a:t>
            </a:fld>
            <a:endParaRPr lang="en-US"/>
          </a:p>
        </p:txBody>
      </p:sp>
      <p:pic>
        <p:nvPicPr>
          <p:cNvPr id="8" name="Picture 7">
            <a:extLst>
              <a:ext uri="{FF2B5EF4-FFF2-40B4-BE49-F238E27FC236}">
                <a16:creationId xmlns:a16="http://schemas.microsoft.com/office/drawing/2014/main" id="{11B1A898-4986-4AA2-B91D-1E72165B5F5D}"/>
              </a:ext>
            </a:extLst>
          </p:cNvPr>
          <p:cNvPicPr>
            <a:picLocks noChangeAspect="1"/>
          </p:cNvPicPr>
          <p:nvPr/>
        </p:nvPicPr>
        <p:blipFill rotWithShape="1">
          <a:blip r:embed="rId2"/>
          <a:srcRect l="20573" t="16587"/>
          <a:stretch/>
        </p:blipFill>
        <p:spPr>
          <a:xfrm>
            <a:off x="1580866" y="1506416"/>
            <a:ext cx="10515600" cy="3515960"/>
          </a:xfrm>
          <a:prstGeom prst="rect">
            <a:avLst/>
          </a:prstGeom>
        </p:spPr>
      </p:pic>
    </p:spTree>
    <p:extLst>
      <p:ext uri="{BB962C8B-B14F-4D97-AF65-F5344CB8AC3E}">
        <p14:creationId xmlns:p14="http://schemas.microsoft.com/office/powerpoint/2010/main" val="1866160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603778" y="377632"/>
            <a:ext cx="11638264" cy="1325563"/>
          </a:xfrm>
        </p:spPr>
        <p:txBody>
          <a:bodyPr>
            <a:normAutofit/>
          </a:bodyPr>
          <a:lstStyle/>
          <a:p>
            <a:r>
              <a:rPr lang="en-US" sz="3200" dirty="0"/>
              <a:t>Payload Weight vs. Launch Outcome (2000kg – 6500kg)  (All Sites)</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933734" y="5435866"/>
            <a:ext cx="10515600" cy="1285609"/>
          </a:xfrm>
        </p:spPr>
        <p:txBody>
          <a:bodyPr>
            <a:normAutofit fontScale="92500" lnSpcReduction="20000"/>
          </a:bodyPr>
          <a:lstStyle/>
          <a:p>
            <a:pPr marL="0" indent="0">
              <a:buNone/>
            </a:pPr>
            <a:r>
              <a:rPr lang="en-US" dirty="0"/>
              <a:t>There doesn’t appear to be a correlation between payload mass and launch outcome for this weight range.  However, it does appear that booster v1.1 has a higher failure rate than other boosters, and than booster FT has a higher success rate than other boosters.</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41</a:t>
            </a:fld>
            <a:endParaRPr lang="en-US"/>
          </a:p>
        </p:txBody>
      </p:sp>
      <p:pic>
        <p:nvPicPr>
          <p:cNvPr id="6" name="Picture 5">
            <a:extLst>
              <a:ext uri="{FF2B5EF4-FFF2-40B4-BE49-F238E27FC236}">
                <a16:creationId xmlns:a16="http://schemas.microsoft.com/office/drawing/2014/main" id="{9B427780-3DE1-4E4A-81BD-8E29B46716DB}"/>
              </a:ext>
            </a:extLst>
          </p:cNvPr>
          <p:cNvPicPr>
            <a:picLocks noChangeAspect="1"/>
          </p:cNvPicPr>
          <p:nvPr/>
        </p:nvPicPr>
        <p:blipFill>
          <a:blip r:embed="rId2"/>
          <a:stretch>
            <a:fillRect/>
          </a:stretch>
        </p:blipFill>
        <p:spPr>
          <a:xfrm>
            <a:off x="603778" y="1381188"/>
            <a:ext cx="11393878" cy="4013735"/>
          </a:xfrm>
          <a:prstGeom prst="rect">
            <a:avLst/>
          </a:prstGeom>
        </p:spPr>
      </p:pic>
    </p:spTree>
    <p:extLst>
      <p:ext uri="{BB962C8B-B14F-4D97-AF65-F5344CB8AC3E}">
        <p14:creationId xmlns:p14="http://schemas.microsoft.com/office/powerpoint/2010/main" val="252359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Predictive analysis (Classification)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14FDC8F1-F98E-B74A-AFE7-5BAA1319DEFF}"/>
              </a:ext>
            </a:extLst>
          </p:cNvPr>
          <p:cNvSpPr>
            <a:spLocks noGrp="1"/>
          </p:cNvSpPr>
          <p:nvPr>
            <p:ph type="sldNum" sz="quarter" idx="4"/>
          </p:nvPr>
        </p:nvSpPr>
        <p:spPr/>
        <p:txBody>
          <a:bodyPr/>
          <a:lstStyle/>
          <a:p>
            <a:fld id="{5075537C-CA84-1446-933C-8E9D027F9201}" type="slidenum">
              <a:rPr lang="en-US" smtClean="0"/>
              <a:t>42</a:t>
            </a:fld>
            <a:endParaRPr lang="en-US"/>
          </a:p>
        </p:txBody>
      </p:sp>
    </p:spTree>
    <p:extLst>
      <p:ext uri="{BB962C8B-B14F-4D97-AF65-F5344CB8AC3E}">
        <p14:creationId xmlns:p14="http://schemas.microsoft.com/office/powerpoint/2010/main" val="1290394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700640" y="324165"/>
            <a:ext cx="7376560" cy="685800"/>
          </a:xfrm>
        </p:spPr>
        <p:txBody>
          <a:bodyPr>
            <a:normAutofit fontScale="90000"/>
          </a:bodyPr>
          <a:lstStyle/>
          <a:p>
            <a:r>
              <a:rPr lang="en-US" sz="4400" dirty="0"/>
              <a:t>Classification Accuracy</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a:xfrm>
            <a:off x="1577009" y="6023061"/>
            <a:ext cx="9253330" cy="468324"/>
          </a:xfrm>
        </p:spPr>
        <p:txBody>
          <a:bodyPr>
            <a:normAutofit lnSpcReduction="10000"/>
          </a:bodyPr>
          <a:lstStyle/>
          <a:p>
            <a:r>
              <a:rPr lang="en-US" sz="2800" dirty="0"/>
              <a:t>All of the models had the same classification accuracy of ~83%</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p:txBody>
          <a:bodyPr/>
          <a:lstStyle/>
          <a:p>
            <a:fld id="{5075537C-CA84-1446-933C-8E9D027F9201}" type="slidenum">
              <a:rPr lang="en-US" smtClean="0"/>
              <a:t>43</a:t>
            </a:fld>
            <a:endParaRPr lang="en-US"/>
          </a:p>
        </p:txBody>
      </p:sp>
      <p:pic>
        <p:nvPicPr>
          <p:cNvPr id="7" name="Picture 6">
            <a:extLst>
              <a:ext uri="{FF2B5EF4-FFF2-40B4-BE49-F238E27FC236}">
                <a16:creationId xmlns:a16="http://schemas.microsoft.com/office/drawing/2014/main" id="{B9AF0496-9B42-4A52-B64A-CD048B87BACD}"/>
              </a:ext>
            </a:extLst>
          </p:cNvPr>
          <p:cNvPicPr>
            <a:picLocks noChangeAspect="1"/>
          </p:cNvPicPr>
          <p:nvPr/>
        </p:nvPicPr>
        <p:blipFill>
          <a:blip r:embed="rId2"/>
          <a:stretch>
            <a:fillRect/>
          </a:stretch>
        </p:blipFill>
        <p:spPr>
          <a:xfrm>
            <a:off x="1633331" y="940391"/>
            <a:ext cx="9140686" cy="4934768"/>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670823" y="394942"/>
            <a:ext cx="9029769" cy="854765"/>
          </a:xfrm>
        </p:spPr>
        <p:txBody>
          <a:bodyPr>
            <a:normAutofit/>
          </a:bodyPr>
          <a:lstStyle/>
          <a:p>
            <a:r>
              <a:rPr lang="en-US" sz="4800" dirty="0"/>
              <a:t>Confusion Matrix</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a:xfrm>
            <a:off x="1113184" y="5844481"/>
            <a:ext cx="10240616" cy="854765"/>
          </a:xfrm>
        </p:spPr>
        <p:txBody>
          <a:bodyPr>
            <a:normAutofit fontScale="92500"/>
          </a:bodyPr>
          <a:lstStyle/>
          <a:p>
            <a:r>
              <a:rPr lang="en-US" sz="2400" dirty="0"/>
              <a:t>Of the 18 test set data points, 15 were correctly predicted.  There were 12 true positives and 3 true negatives.  Of the 3 incorrectly predicted data points, all were false positives.</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p:txBody>
          <a:bodyPr/>
          <a:lstStyle/>
          <a:p>
            <a:fld id="{5075537C-CA84-1446-933C-8E9D027F9201}" type="slidenum">
              <a:rPr lang="en-US" smtClean="0"/>
              <a:t>44</a:t>
            </a:fld>
            <a:endParaRPr lang="en-US" dirty="0"/>
          </a:p>
        </p:txBody>
      </p:sp>
      <p:pic>
        <p:nvPicPr>
          <p:cNvPr id="9" name="Picture 8">
            <a:extLst>
              <a:ext uri="{FF2B5EF4-FFF2-40B4-BE49-F238E27FC236}">
                <a16:creationId xmlns:a16="http://schemas.microsoft.com/office/drawing/2014/main" id="{D92D453B-89FA-4520-9797-C070049CDD33}"/>
              </a:ext>
            </a:extLst>
          </p:cNvPr>
          <p:cNvPicPr>
            <a:picLocks noChangeAspect="1"/>
          </p:cNvPicPr>
          <p:nvPr/>
        </p:nvPicPr>
        <p:blipFill rotWithShape="1">
          <a:blip r:embed="rId2"/>
          <a:srcRect r="3241" b="5947"/>
          <a:stretch/>
        </p:blipFill>
        <p:spPr>
          <a:xfrm>
            <a:off x="2548525" y="1171360"/>
            <a:ext cx="6366876" cy="4623153"/>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Point 1</a:t>
            </a:r>
          </a:p>
          <a:p>
            <a:r>
              <a:rPr lang="en-US" dirty="0"/>
              <a:t>Point 2</a:t>
            </a:r>
          </a:p>
          <a:p>
            <a:r>
              <a:rPr lang="en-US" dirty="0"/>
              <a:t>Point 3</a:t>
            </a:r>
          </a:p>
          <a:p>
            <a:r>
              <a:rPr lang="en-US" dirty="0"/>
              <a:t>Point 4</a:t>
            </a:r>
          </a:p>
          <a:p>
            <a:r>
              <a:rPr lang="en-US" dirty="0"/>
              <a:t>…</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duotone>
              <a:schemeClr val="accent1">
                <a:shade val="45000"/>
                <a:satMod val="135000"/>
              </a:schemeClr>
              <a:prstClr val="white"/>
            </a:duotone>
          </a:blip>
          <a:stretch>
            <a:fillRect/>
          </a:stretch>
        </p:blipFill>
        <p:spPr>
          <a:xfrm>
            <a:off x="1125967" y="2113896"/>
            <a:ext cx="3054361" cy="3054361"/>
          </a:xfrm>
          <a:prstGeom prst="rect">
            <a:avLst/>
          </a:prstGeom>
        </p:spPr>
      </p:pic>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4"/>
          </p:nvPr>
        </p:nvSpPr>
        <p:spPr/>
        <p:txBody>
          <a:bodyPr/>
          <a:lstStyle/>
          <a:p>
            <a:fld id="{5075537C-CA84-1446-933C-8E9D027F9201}" type="slidenum">
              <a:rPr lang="en-US" smtClean="0"/>
              <a:t>45</a:t>
            </a:fld>
            <a:endParaRPr lang="en-US"/>
          </a:p>
        </p:txBody>
      </p:sp>
    </p:spTree>
    <p:extLst>
      <p:ext uri="{BB962C8B-B14F-4D97-AF65-F5344CB8AC3E}">
        <p14:creationId xmlns:p14="http://schemas.microsoft.com/office/powerpoint/2010/main" val="1630123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r>
              <a:rPr lang="en-US" sz="4000" dirty="0"/>
              <a:t>All relevant assets can be found in the following </a:t>
            </a:r>
            <a:r>
              <a:rPr lang="en-US" sz="4000" dirty="0" err="1"/>
              <a:t>Github</a:t>
            </a:r>
            <a:r>
              <a:rPr lang="en-US" sz="4000" dirty="0"/>
              <a:t> repo:  </a:t>
            </a:r>
            <a:r>
              <a:rPr lang="en-US" sz="4000" dirty="0">
                <a:solidFill>
                  <a:srgbClr val="00B050"/>
                </a:solidFill>
                <a:hlinkClick r:id="rId2">
                  <a:extLst>
                    <a:ext uri="{A12FA001-AC4F-418D-AE19-62706E023703}">
                      <ahyp:hlinkClr xmlns:ahyp="http://schemas.microsoft.com/office/drawing/2018/hyperlinkcolor" val="tx"/>
                    </a:ext>
                  </a:extLst>
                </a:hlinkClick>
              </a:rPr>
              <a:t>Repo</a:t>
            </a:r>
            <a:endParaRPr lang="en-US" sz="4000" dirty="0">
              <a:solidFill>
                <a:srgbClr val="00B050"/>
              </a:solidFill>
            </a:endParaRP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duotone>
              <a:schemeClr val="accent1">
                <a:shade val="45000"/>
                <a:satMod val="135000"/>
              </a:schemeClr>
              <a:prstClr val="white"/>
            </a:duotone>
          </a:blip>
          <a:stretch>
            <a:fillRect/>
          </a:stretch>
        </p:blipFill>
        <p:spPr>
          <a:xfrm>
            <a:off x="1055857" y="1849823"/>
            <a:ext cx="3194581" cy="3194581"/>
          </a:xfrm>
          <a:prstGeom prst="rect">
            <a:avLst/>
          </a:prstGeom>
        </p:spPr>
      </p:pic>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46</a:t>
            </a:fld>
            <a:endParaRPr lang="en-US"/>
          </a:p>
        </p:txBody>
      </p:sp>
    </p:spTree>
    <p:extLst>
      <p:ext uri="{BB962C8B-B14F-4D97-AF65-F5344CB8AC3E}">
        <p14:creationId xmlns:p14="http://schemas.microsoft.com/office/powerpoint/2010/main" val="341000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Methodology</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5</a:t>
            </a:fld>
            <a:endParaRPr lang="en-US"/>
          </a:p>
        </p:txBody>
      </p:sp>
    </p:spTree>
    <p:extLst>
      <p:ext uri="{BB962C8B-B14F-4D97-AF65-F5344CB8AC3E}">
        <p14:creationId xmlns:p14="http://schemas.microsoft.com/office/powerpoint/2010/main" val="3093198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collection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a:bodyPr>
          <a:lstStyle/>
          <a:p>
            <a:r>
              <a:rPr lang="en-US" dirty="0"/>
              <a:t>The data was collected using several calls to the SpaceX REST API.</a:t>
            </a:r>
          </a:p>
          <a:p>
            <a:r>
              <a:rPr lang="en-US" dirty="0"/>
              <a:t>Steps:</a:t>
            </a:r>
          </a:p>
          <a:p>
            <a:pPr marL="971550" lvl="1" indent="-514350">
              <a:buFont typeface="+mj-lt"/>
              <a:buAutoNum type="arabicPeriod"/>
            </a:pPr>
            <a:r>
              <a:rPr lang="en-US" dirty="0"/>
              <a:t>GET request was sent to acquire the data in the form of a JSON from the SpaceX API</a:t>
            </a:r>
          </a:p>
          <a:p>
            <a:pPr marL="971550" lvl="1" indent="-514350">
              <a:buFont typeface="+mj-lt"/>
              <a:buAutoNum type="arabicPeriod"/>
            </a:pPr>
            <a:r>
              <a:rPr lang="en-US" dirty="0"/>
              <a:t>JSON was normalized into Pandas </a:t>
            </a:r>
            <a:r>
              <a:rPr lang="en-US" dirty="0" err="1"/>
              <a:t>dataframe</a:t>
            </a:r>
            <a:endParaRPr lang="en-US" dirty="0"/>
          </a:p>
          <a:p>
            <a:pPr marL="971550" lvl="1" indent="-514350">
              <a:buFont typeface="+mj-lt"/>
              <a:buAutoNum type="arabicPeriod"/>
            </a:pPr>
            <a:r>
              <a:rPr lang="en-US" dirty="0"/>
              <a:t>Data was converted from ID numbers to human-readable data using additional GET requests to the SpaceX API</a:t>
            </a:r>
          </a:p>
          <a:p>
            <a:pPr marL="971550" lvl="1" indent="-514350">
              <a:buFont typeface="+mj-lt"/>
              <a:buAutoNum type="arabicPeriod"/>
            </a:pPr>
            <a:endParaRPr lang="en-US" dirty="0"/>
          </a:p>
          <a:p>
            <a:pPr marL="0" indent="0">
              <a:buNone/>
            </a:pPr>
            <a:r>
              <a:rPr lang="en-US" dirty="0" err="1"/>
              <a:t>Github</a:t>
            </a:r>
            <a:r>
              <a:rPr lang="en-US" dirty="0"/>
              <a:t>:  </a:t>
            </a:r>
            <a:r>
              <a:rPr lang="en-US" dirty="0">
                <a:solidFill>
                  <a:srgbClr val="00B050"/>
                </a:solidFill>
                <a:hlinkClick r:id="rId2">
                  <a:extLst>
                    <a:ext uri="{A12FA001-AC4F-418D-AE19-62706E023703}">
                      <ahyp:hlinkClr xmlns:ahyp="http://schemas.microsoft.com/office/drawing/2018/hyperlinkcolor" val="tx"/>
                    </a:ext>
                  </a:extLst>
                </a:hlinkClick>
              </a:rPr>
              <a:t>Data Collection with API</a:t>
            </a:r>
            <a:br>
              <a:rPr lang="en-US" dirty="0"/>
            </a:b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6</a:t>
            </a:fld>
            <a:endParaRPr lang="en-US"/>
          </a:p>
        </p:txBody>
      </p:sp>
    </p:spTree>
    <p:extLst>
      <p:ext uri="{BB962C8B-B14F-4D97-AF65-F5344CB8AC3E}">
        <p14:creationId xmlns:p14="http://schemas.microsoft.com/office/powerpoint/2010/main" val="328866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70BBE7-2F5C-4D64-B3AB-2256A84AECCE}"/>
              </a:ext>
            </a:extLst>
          </p:cNvPr>
          <p:cNvSpPr/>
          <p:nvPr/>
        </p:nvSpPr>
        <p:spPr>
          <a:xfrm>
            <a:off x="5051448" y="520595"/>
            <a:ext cx="2593075" cy="14296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9787" y="339581"/>
            <a:ext cx="3932237" cy="1216310"/>
          </a:xfrm>
        </p:spPr>
        <p:txBody>
          <a:bodyPr/>
          <a:lstStyle/>
          <a:p>
            <a:r>
              <a:rPr lang="en-US" dirty="0"/>
              <a:t>Data collection – SpaceX API</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7</a:t>
            </a:fld>
            <a:endParaRPr lang="en-US"/>
          </a:p>
        </p:txBody>
      </p:sp>
      <p:sp>
        <p:nvSpPr>
          <p:cNvPr id="11" name="Rectangle 10">
            <a:extLst>
              <a:ext uri="{FF2B5EF4-FFF2-40B4-BE49-F238E27FC236}">
                <a16:creationId xmlns:a16="http://schemas.microsoft.com/office/drawing/2014/main" id="{8715E022-1DA5-4BFC-A649-C5B05A123E93}"/>
              </a:ext>
            </a:extLst>
          </p:cNvPr>
          <p:cNvSpPr/>
          <p:nvPr/>
        </p:nvSpPr>
        <p:spPr>
          <a:xfrm>
            <a:off x="838200" y="3855849"/>
            <a:ext cx="2593075" cy="14296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9DEF87-EA86-4244-82D2-F98B396FFD20}"/>
              </a:ext>
            </a:extLst>
          </p:cNvPr>
          <p:cNvSpPr/>
          <p:nvPr/>
        </p:nvSpPr>
        <p:spPr>
          <a:xfrm>
            <a:off x="3754911" y="3855849"/>
            <a:ext cx="2593075" cy="14296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421272-DE52-405C-946B-81324CA6753F}"/>
              </a:ext>
            </a:extLst>
          </p:cNvPr>
          <p:cNvSpPr/>
          <p:nvPr/>
        </p:nvSpPr>
        <p:spPr>
          <a:xfrm>
            <a:off x="6671622" y="3855849"/>
            <a:ext cx="2593075" cy="14296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719652F0-90F0-4640-BCBD-B7FE497C6087}"/>
              </a:ext>
            </a:extLst>
          </p:cNvPr>
          <p:cNvCxnSpPr>
            <a:cxnSpLocks/>
            <a:endCxn id="12" idx="0"/>
          </p:cNvCxnSpPr>
          <p:nvPr/>
        </p:nvCxnSpPr>
        <p:spPr>
          <a:xfrm flipH="1">
            <a:off x="5051449" y="2175409"/>
            <a:ext cx="867801" cy="16804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0F9CEC-0939-452A-ADE2-A46A9D884405}"/>
              </a:ext>
            </a:extLst>
          </p:cNvPr>
          <p:cNvCxnSpPr>
            <a:cxnSpLocks/>
          </p:cNvCxnSpPr>
          <p:nvPr/>
        </p:nvCxnSpPr>
        <p:spPr>
          <a:xfrm flipH="1">
            <a:off x="2006079" y="2167672"/>
            <a:ext cx="3484436" cy="15272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5FD72DF-35CB-41C3-A8BA-34B11B4C83F8}"/>
              </a:ext>
            </a:extLst>
          </p:cNvPr>
          <p:cNvCxnSpPr>
            <a:cxnSpLocks/>
          </p:cNvCxnSpPr>
          <p:nvPr/>
        </p:nvCxnSpPr>
        <p:spPr>
          <a:xfrm>
            <a:off x="6482687" y="2175409"/>
            <a:ext cx="1485472" cy="15194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Arrow: Circular 28">
            <a:extLst>
              <a:ext uri="{FF2B5EF4-FFF2-40B4-BE49-F238E27FC236}">
                <a16:creationId xmlns:a16="http://schemas.microsoft.com/office/drawing/2014/main" id="{CE115754-F42C-496D-9BF0-0956D5AA80F3}"/>
              </a:ext>
            </a:extLst>
          </p:cNvPr>
          <p:cNvSpPr/>
          <p:nvPr/>
        </p:nvSpPr>
        <p:spPr>
          <a:xfrm rot="10959501">
            <a:off x="4195437" y="4467280"/>
            <a:ext cx="1442178" cy="1983414"/>
          </a:xfrm>
          <a:prstGeom prst="circular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Arrow: Circular 29">
            <a:extLst>
              <a:ext uri="{FF2B5EF4-FFF2-40B4-BE49-F238E27FC236}">
                <a16:creationId xmlns:a16="http://schemas.microsoft.com/office/drawing/2014/main" id="{3C29E68C-2D2A-4B65-84D8-39F15ABBE66D}"/>
              </a:ext>
            </a:extLst>
          </p:cNvPr>
          <p:cNvSpPr/>
          <p:nvPr/>
        </p:nvSpPr>
        <p:spPr>
          <a:xfrm rot="10959501">
            <a:off x="7262275" y="4491070"/>
            <a:ext cx="1442178" cy="1983414"/>
          </a:xfrm>
          <a:prstGeom prst="circular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ircular 30">
            <a:extLst>
              <a:ext uri="{FF2B5EF4-FFF2-40B4-BE49-F238E27FC236}">
                <a16:creationId xmlns:a16="http://schemas.microsoft.com/office/drawing/2014/main" id="{91C238F4-7923-408A-9A1D-550A8F6CC56A}"/>
              </a:ext>
            </a:extLst>
          </p:cNvPr>
          <p:cNvSpPr/>
          <p:nvPr/>
        </p:nvSpPr>
        <p:spPr>
          <a:xfrm rot="10959501">
            <a:off x="1460406" y="4491070"/>
            <a:ext cx="1442178" cy="1983414"/>
          </a:xfrm>
          <a:prstGeom prst="circular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DDDC89F7-D672-4764-99F8-5894A841723D}"/>
              </a:ext>
            </a:extLst>
          </p:cNvPr>
          <p:cNvSpPr txBox="1"/>
          <p:nvPr/>
        </p:nvSpPr>
        <p:spPr>
          <a:xfrm>
            <a:off x="5752131" y="506330"/>
            <a:ext cx="921865" cy="646331"/>
          </a:xfrm>
          <a:prstGeom prst="rect">
            <a:avLst/>
          </a:prstGeom>
          <a:noFill/>
        </p:spPr>
        <p:txBody>
          <a:bodyPr wrap="square" rtlCol="0">
            <a:spAutoFit/>
          </a:bodyPr>
          <a:lstStyle/>
          <a:p>
            <a:r>
              <a:rPr lang="en-US" sz="3600" dirty="0"/>
              <a:t>GET</a:t>
            </a:r>
            <a:endParaRPr lang="en-US" dirty="0"/>
          </a:p>
        </p:txBody>
      </p:sp>
      <p:sp>
        <p:nvSpPr>
          <p:cNvPr id="33" name="TextBox 32">
            <a:extLst>
              <a:ext uri="{FF2B5EF4-FFF2-40B4-BE49-F238E27FC236}">
                <a16:creationId xmlns:a16="http://schemas.microsoft.com/office/drawing/2014/main" id="{2D5DD468-F4C1-462D-BF2F-7FA316B4E237}"/>
              </a:ext>
            </a:extLst>
          </p:cNvPr>
          <p:cNvSpPr txBox="1"/>
          <p:nvPr/>
        </p:nvSpPr>
        <p:spPr>
          <a:xfrm>
            <a:off x="5051446" y="1059035"/>
            <a:ext cx="2593075" cy="646331"/>
          </a:xfrm>
          <a:prstGeom prst="rect">
            <a:avLst/>
          </a:prstGeom>
          <a:noFill/>
        </p:spPr>
        <p:txBody>
          <a:bodyPr wrap="square" rtlCol="0">
            <a:spAutoFit/>
          </a:bodyPr>
          <a:lstStyle/>
          <a:p>
            <a:r>
              <a:rPr lang="en-US" dirty="0"/>
              <a:t>Acquire data JSON and normalize into </a:t>
            </a:r>
            <a:r>
              <a:rPr lang="en-US" dirty="0" err="1"/>
              <a:t>dataframe</a:t>
            </a:r>
            <a:endParaRPr lang="en-US" dirty="0"/>
          </a:p>
        </p:txBody>
      </p:sp>
      <p:sp>
        <p:nvSpPr>
          <p:cNvPr id="34" name="TextBox 33">
            <a:extLst>
              <a:ext uri="{FF2B5EF4-FFF2-40B4-BE49-F238E27FC236}">
                <a16:creationId xmlns:a16="http://schemas.microsoft.com/office/drawing/2014/main" id="{BB82387D-BC2B-45EA-8C1B-2E6A6A5C1F80}"/>
              </a:ext>
            </a:extLst>
          </p:cNvPr>
          <p:cNvSpPr txBox="1"/>
          <p:nvPr/>
        </p:nvSpPr>
        <p:spPr>
          <a:xfrm>
            <a:off x="1723845" y="3782414"/>
            <a:ext cx="921865" cy="646331"/>
          </a:xfrm>
          <a:prstGeom prst="rect">
            <a:avLst/>
          </a:prstGeom>
          <a:noFill/>
        </p:spPr>
        <p:txBody>
          <a:bodyPr wrap="square" rtlCol="0">
            <a:spAutoFit/>
          </a:bodyPr>
          <a:lstStyle/>
          <a:p>
            <a:r>
              <a:rPr lang="en-US" sz="3600" dirty="0"/>
              <a:t>GET</a:t>
            </a:r>
            <a:endParaRPr lang="en-US" dirty="0"/>
          </a:p>
        </p:txBody>
      </p:sp>
      <p:sp>
        <p:nvSpPr>
          <p:cNvPr id="35" name="TextBox 34">
            <a:extLst>
              <a:ext uri="{FF2B5EF4-FFF2-40B4-BE49-F238E27FC236}">
                <a16:creationId xmlns:a16="http://schemas.microsoft.com/office/drawing/2014/main" id="{D4C32051-BE0E-447A-94F9-5E911C6C77F4}"/>
              </a:ext>
            </a:extLst>
          </p:cNvPr>
          <p:cNvSpPr txBox="1"/>
          <p:nvPr/>
        </p:nvSpPr>
        <p:spPr>
          <a:xfrm>
            <a:off x="4568650" y="3788373"/>
            <a:ext cx="921865" cy="646331"/>
          </a:xfrm>
          <a:prstGeom prst="rect">
            <a:avLst/>
          </a:prstGeom>
          <a:noFill/>
        </p:spPr>
        <p:txBody>
          <a:bodyPr wrap="square" rtlCol="0">
            <a:spAutoFit/>
          </a:bodyPr>
          <a:lstStyle/>
          <a:p>
            <a:r>
              <a:rPr lang="en-US" sz="3600" dirty="0"/>
              <a:t>GET</a:t>
            </a:r>
            <a:endParaRPr lang="en-US" dirty="0"/>
          </a:p>
        </p:txBody>
      </p:sp>
      <p:sp>
        <p:nvSpPr>
          <p:cNvPr id="36" name="TextBox 35">
            <a:extLst>
              <a:ext uri="{FF2B5EF4-FFF2-40B4-BE49-F238E27FC236}">
                <a16:creationId xmlns:a16="http://schemas.microsoft.com/office/drawing/2014/main" id="{59130EAE-1933-4418-9F87-D14BF59CA6EB}"/>
              </a:ext>
            </a:extLst>
          </p:cNvPr>
          <p:cNvSpPr txBox="1"/>
          <p:nvPr/>
        </p:nvSpPr>
        <p:spPr>
          <a:xfrm>
            <a:off x="7481052" y="3761076"/>
            <a:ext cx="921865" cy="646331"/>
          </a:xfrm>
          <a:prstGeom prst="rect">
            <a:avLst/>
          </a:prstGeom>
          <a:noFill/>
        </p:spPr>
        <p:txBody>
          <a:bodyPr wrap="square" rtlCol="0">
            <a:spAutoFit/>
          </a:bodyPr>
          <a:lstStyle/>
          <a:p>
            <a:r>
              <a:rPr lang="en-US" sz="3600" dirty="0"/>
              <a:t>GET</a:t>
            </a:r>
            <a:endParaRPr lang="en-US" dirty="0"/>
          </a:p>
        </p:txBody>
      </p:sp>
      <p:sp>
        <p:nvSpPr>
          <p:cNvPr id="37" name="TextBox 36">
            <a:extLst>
              <a:ext uri="{FF2B5EF4-FFF2-40B4-BE49-F238E27FC236}">
                <a16:creationId xmlns:a16="http://schemas.microsoft.com/office/drawing/2014/main" id="{FF459111-9A9E-4654-844A-96BA3D2D62C4}"/>
              </a:ext>
            </a:extLst>
          </p:cNvPr>
          <p:cNvSpPr txBox="1"/>
          <p:nvPr/>
        </p:nvSpPr>
        <p:spPr>
          <a:xfrm>
            <a:off x="1219295" y="6352143"/>
            <a:ext cx="1700782" cy="369332"/>
          </a:xfrm>
          <a:prstGeom prst="rect">
            <a:avLst/>
          </a:prstGeom>
          <a:noFill/>
        </p:spPr>
        <p:txBody>
          <a:bodyPr wrap="square" rtlCol="0">
            <a:spAutoFit/>
          </a:bodyPr>
          <a:lstStyle/>
          <a:p>
            <a:r>
              <a:rPr lang="en-US" dirty="0" err="1"/>
              <a:t>getLaunchSite</a:t>
            </a:r>
            <a:r>
              <a:rPr lang="en-US" dirty="0"/>
              <a:t>()</a:t>
            </a:r>
          </a:p>
        </p:txBody>
      </p:sp>
      <p:sp>
        <p:nvSpPr>
          <p:cNvPr id="38" name="TextBox 37">
            <a:extLst>
              <a:ext uri="{FF2B5EF4-FFF2-40B4-BE49-F238E27FC236}">
                <a16:creationId xmlns:a16="http://schemas.microsoft.com/office/drawing/2014/main" id="{B453A2B1-A49D-49BE-BEE4-4F57DADB4B18}"/>
              </a:ext>
            </a:extLst>
          </p:cNvPr>
          <p:cNvSpPr txBox="1"/>
          <p:nvPr/>
        </p:nvSpPr>
        <p:spPr>
          <a:xfrm>
            <a:off x="7244783" y="6373481"/>
            <a:ext cx="1902936" cy="369332"/>
          </a:xfrm>
          <a:prstGeom prst="rect">
            <a:avLst/>
          </a:prstGeom>
          <a:noFill/>
        </p:spPr>
        <p:txBody>
          <a:bodyPr wrap="square" rtlCol="0">
            <a:spAutoFit/>
          </a:bodyPr>
          <a:lstStyle/>
          <a:p>
            <a:r>
              <a:rPr lang="en-US" dirty="0" err="1"/>
              <a:t>getPayloadData</a:t>
            </a:r>
            <a:r>
              <a:rPr lang="en-US" dirty="0"/>
              <a:t>()</a:t>
            </a:r>
          </a:p>
        </p:txBody>
      </p:sp>
      <p:sp>
        <p:nvSpPr>
          <p:cNvPr id="39" name="TextBox 38">
            <a:extLst>
              <a:ext uri="{FF2B5EF4-FFF2-40B4-BE49-F238E27FC236}">
                <a16:creationId xmlns:a16="http://schemas.microsoft.com/office/drawing/2014/main" id="{A10484C8-35CB-40D9-8D93-9C6745745DD5}"/>
              </a:ext>
            </a:extLst>
          </p:cNvPr>
          <p:cNvSpPr txBox="1"/>
          <p:nvPr/>
        </p:nvSpPr>
        <p:spPr>
          <a:xfrm>
            <a:off x="3816873" y="6339031"/>
            <a:ext cx="2084963" cy="369332"/>
          </a:xfrm>
          <a:prstGeom prst="rect">
            <a:avLst/>
          </a:prstGeom>
          <a:noFill/>
        </p:spPr>
        <p:txBody>
          <a:bodyPr wrap="square" rtlCol="0">
            <a:spAutoFit/>
          </a:bodyPr>
          <a:lstStyle/>
          <a:p>
            <a:r>
              <a:rPr lang="en-US" dirty="0" err="1"/>
              <a:t>getBoosterVersion</a:t>
            </a:r>
            <a:r>
              <a:rPr lang="en-US" dirty="0"/>
              <a:t>()</a:t>
            </a:r>
          </a:p>
        </p:txBody>
      </p:sp>
      <p:sp>
        <p:nvSpPr>
          <p:cNvPr id="45" name="Rectangle 44">
            <a:extLst>
              <a:ext uri="{FF2B5EF4-FFF2-40B4-BE49-F238E27FC236}">
                <a16:creationId xmlns:a16="http://schemas.microsoft.com/office/drawing/2014/main" id="{A4AE6DFC-4460-45C8-92B0-C994AC01FF27}"/>
              </a:ext>
            </a:extLst>
          </p:cNvPr>
          <p:cNvSpPr/>
          <p:nvPr/>
        </p:nvSpPr>
        <p:spPr>
          <a:xfrm>
            <a:off x="9480276" y="3855849"/>
            <a:ext cx="2593075" cy="14296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CBA48924-F527-4E4A-838C-7B78C716F20C}"/>
              </a:ext>
            </a:extLst>
          </p:cNvPr>
          <p:cNvCxnSpPr>
            <a:cxnSpLocks/>
          </p:cNvCxnSpPr>
          <p:nvPr/>
        </p:nvCxnSpPr>
        <p:spPr>
          <a:xfrm>
            <a:off x="7244783" y="2167672"/>
            <a:ext cx="3223372" cy="15934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7" name="Arrow: Circular 46">
            <a:extLst>
              <a:ext uri="{FF2B5EF4-FFF2-40B4-BE49-F238E27FC236}">
                <a16:creationId xmlns:a16="http://schemas.microsoft.com/office/drawing/2014/main" id="{B4C61CBB-3B73-4E3A-8D0E-FCA1D9026DFD}"/>
              </a:ext>
            </a:extLst>
          </p:cNvPr>
          <p:cNvSpPr/>
          <p:nvPr/>
        </p:nvSpPr>
        <p:spPr>
          <a:xfrm rot="10959501">
            <a:off x="10070929" y="4491070"/>
            <a:ext cx="1442178" cy="1983414"/>
          </a:xfrm>
          <a:prstGeom prst="circular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extBox 47">
            <a:extLst>
              <a:ext uri="{FF2B5EF4-FFF2-40B4-BE49-F238E27FC236}">
                <a16:creationId xmlns:a16="http://schemas.microsoft.com/office/drawing/2014/main" id="{72CD783B-1268-41AB-AB82-D89C0D1F642D}"/>
              </a:ext>
            </a:extLst>
          </p:cNvPr>
          <p:cNvSpPr txBox="1"/>
          <p:nvPr/>
        </p:nvSpPr>
        <p:spPr>
          <a:xfrm>
            <a:off x="10289706" y="3761076"/>
            <a:ext cx="921865" cy="646331"/>
          </a:xfrm>
          <a:prstGeom prst="rect">
            <a:avLst/>
          </a:prstGeom>
          <a:noFill/>
        </p:spPr>
        <p:txBody>
          <a:bodyPr wrap="square" rtlCol="0">
            <a:spAutoFit/>
          </a:bodyPr>
          <a:lstStyle/>
          <a:p>
            <a:r>
              <a:rPr lang="en-US" sz="3600" dirty="0"/>
              <a:t>GET</a:t>
            </a:r>
            <a:endParaRPr lang="en-US" dirty="0"/>
          </a:p>
        </p:txBody>
      </p:sp>
      <p:sp>
        <p:nvSpPr>
          <p:cNvPr id="49" name="TextBox 48">
            <a:extLst>
              <a:ext uri="{FF2B5EF4-FFF2-40B4-BE49-F238E27FC236}">
                <a16:creationId xmlns:a16="http://schemas.microsoft.com/office/drawing/2014/main" id="{B6812538-6DE9-4081-B8FA-ACF15B9B0AB8}"/>
              </a:ext>
            </a:extLst>
          </p:cNvPr>
          <p:cNvSpPr txBox="1"/>
          <p:nvPr/>
        </p:nvSpPr>
        <p:spPr>
          <a:xfrm>
            <a:off x="10139714" y="6373481"/>
            <a:ext cx="1902936" cy="369332"/>
          </a:xfrm>
          <a:prstGeom prst="rect">
            <a:avLst/>
          </a:prstGeom>
          <a:noFill/>
        </p:spPr>
        <p:txBody>
          <a:bodyPr wrap="square" rtlCol="0">
            <a:spAutoFit/>
          </a:bodyPr>
          <a:lstStyle/>
          <a:p>
            <a:r>
              <a:rPr lang="en-US" dirty="0" err="1"/>
              <a:t>getCoreData</a:t>
            </a:r>
            <a:r>
              <a:rPr lang="en-US" dirty="0"/>
              <a:t>()</a:t>
            </a:r>
          </a:p>
        </p:txBody>
      </p:sp>
      <p:sp>
        <p:nvSpPr>
          <p:cNvPr id="52" name="TextBox 51">
            <a:extLst>
              <a:ext uri="{FF2B5EF4-FFF2-40B4-BE49-F238E27FC236}">
                <a16:creationId xmlns:a16="http://schemas.microsoft.com/office/drawing/2014/main" id="{AD58889E-9EFB-4BF4-A5AD-849A4733F822}"/>
              </a:ext>
            </a:extLst>
          </p:cNvPr>
          <p:cNvSpPr txBox="1"/>
          <p:nvPr/>
        </p:nvSpPr>
        <p:spPr>
          <a:xfrm>
            <a:off x="918614" y="4266556"/>
            <a:ext cx="2593075" cy="923330"/>
          </a:xfrm>
          <a:prstGeom prst="rect">
            <a:avLst/>
          </a:prstGeom>
          <a:noFill/>
        </p:spPr>
        <p:txBody>
          <a:bodyPr wrap="square" rtlCol="0">
            <a:spAutoFit/>
          </a:bodyPr>
          <a:lstStyle/>
          <a:p>
            <a:r>
              <a:rPr lang="en-US" dirty="0"/>
              <a:t>Acquire launch site names from launchpads API</a:t>
            </a:r>
          </a:p>
        </p:txBody>
      </p:sp>
      <p:sp>
        <p:nvSpPr>
          <p:cNvPr id="53" name="TextBox 52">
            <a:extLst>
              <a:ext uri="{FF2B5EF4-FFF2-40B4-BE49-F238E27FC236}">
                <a16:creationId xmlns:a16="http://schemas.microsoft.com/office/drawing/2014/main" id="{FFE45A67-BFAA-47FC-8E86-49676E048071}"/>
              </a:ext>
            </a:extLst>
          </p:cNvPr>
          <p:cNvSpPr txBox="1"/>
          <p:nvPr/>
        </p:nvSpPr>
        <p:spPr>
          <a:xfrm>
            <a:off x="3776953" y="4360649"/>
            <a:ext cx="2593075" cy="646331"/>
          </a:xfrm>
          <a:prstGeom prst="rect">
            <a:avLst/>
          </a:prstGeom>
          <a:noFill/>
        </p:spPr>
        <p:txBody>
          <a:bodyPr wrap="square" rtlCol="0">
            <a:spAutoFit/>
          </a:bodyPr>
          <a:lstStyle/>
          <a:p>
            <a:r>
              <a:rPr lang="en-US" dirty="0"/>
              <a:t>Acquire launch site names from rockets API</a:t>
            </a:r>
          </a:p>
        </p:txBody>
      </p:sp>
      <p:sp>
        <p:nvSpPr>
          <p:cNvPr id="54" name="TextBox 53">
            <a:extLst>
              <a:ext uri="{FF2B5EF4-FFF2-40B4-BE49-F238E27FC236}">
                <a16:creationId xmlns:a16="http://schemas.microsoft.com/office/drawing/2014/main" id="{78720797-76F0-4CBE-9291-9E865461A9BB}"/>
              </a:ext>
            </a:extLst>
          </p:cNvPr>
          <p:cNvSpPr txBox="1"/>
          <p:nvPr/>
        </p:nvSpPr>
        <p:spPr>
          <a:xfrm>
            <a:off x="6686826" y="4305090"/>
            <a:ext cx="2593075" cy="646331"/>
          </a:xfrm>
          <a:prstGeom prst="rect">
            <a:avLst/>
          </a:prstGeom>
          <a:noFill/>
        </p:spPr>
        <p:txBody>
          <a:bodyPr wrap="square" rtlCol="0">
            <a:spAutoFit/>
          </a:bodyPr>
          <a:lstStyle/>
          <a:p>
            <a:r>
              <a:rPr lang="en-US" dirty="0"/>
              <a:t>Acquire launch site names from payloads API</a:t>
            </a:r>
          </a:p>
        </p:txBody>
      </p:sp>
      <p:sp>
        <p:nvSpPr>
          <p:cNvPr id="55" name="TextBox 54">
            <a:extLst>
              <a:ext uri="{FF2B5EF4-FFF2-40B4-BE49-F238E27FC236}">
                <a16:creationId xmlns:a16="http://schemas.microsoft.com/office/drawing/2014/main" id="{4622B819-CD83-4C34-AA58-A7E6E4D0D653}"/>
              </a:ext>
            </a:extLst>
          </p:cNvPr>
          <p:cNvSpPr txBox="1"/>
          <p:nvPr/>
        </p:nvSpPr>
        <p:spPr>
          <a:xfrm>
            <a:off x="9479348" y="4305090"/>
            <a:ext cx="2593075" cy="646331"/>
          </a:xfrm>
          <a:prstGeom prst="rect">
            <a:avLst/>
          </a:prstGeom>
          <a:noFill/>
        </p:spPr>
        <p:txBody>
          <a:bodyPr wrap="square" rtlCol="0">
            <a:spAutoFit/>
          </a:bodyPr>
          <a:lstStyle/>
          <a:p>
            <a:r>
              <a:rPr lang="en-US" dirty="0"/>
              <a:t>Acquire launch site names from cores API</a:t>
            </a:r>
          </a:p>
        </p:txBody>
      </p:sp>
    </p:spTree>
    <p:extLst>
      <p:ext uri="{BB962C8B-B14F-4D97-AF65-F5344CB8AC3E}">
        <p14:creationId xmlns:p14="http://schemas.microsoft.com/office/powerpoint/2010/main" val="28031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442224" y="423969"/>
            <a:ext cx="3932237" cy="1600200"/>
          </a:xfrm>
        </p:spPr>
        <p:txBody>
          <a:bodyPr/>
          <a:lstStyle/>
          <a:p>
            <a:r>
              <a:rPr lang="en-US" dirty="0"/>
              <a:t>Data collection – Web scraping</a:t>
            </a: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2"/>
          </p:nvPr>
        </p:nvSpPr>
        <p:spPr>
          <a:xfrm>
            <a:off x="442224" y="1789112"/>
            <a:ext cx="3374649" cy="3220037"/>
          </a:xfrm>
        </p:spPr>
        <p:txBody>
          <a:bodyPr>
            <a:normAutofit/>
          </a:bodyPr>
          <a:lstStyle/>
          <a:p>
            <a:endParaRPr lang="en-US" dirty="0"/>
          </a:p>
          <a:p>
            <a:r>
              <a:rPr lang="en-US" dirty="0"/>
              <a:t>Present your web scraping process use key phrases and flowcharts</a:t>
            </a:r>
          </a:p>
          <a:p>
            <a:endParaRPr lang="en-US" dirty="0"/>
          </a:p>
          <a:p>
            <a:r>
              <a:rPr lang="en-US" dirty="0" err="1"/>
              <a:t>Github</a:t>
            </a:r>
            <a:r>
              <a:rPr lang="en-US" dirty="0"/>
              <a:t>:</a:t>
            </a:r>
          </a:p>
          <a:p>
            <a:r>
              <a:rPr lang="en-US" dirty="0">
                <a:solidFill>
                  <a:srgbClr val="00B050"/>
                </a:solidFill>
                <a:hlinkClick r:id="rId2">
                  <a:extLst>
                    <a:ext uri="{A12FA001-AC4F-418D-AE19-62706E023703}">
                      <ahyp:hlinkClr xmlns:ahyp="http://schemas.microsoft.com/office/drawing/2018/hyperlinkcolor" val="tx"/>
                    </a:ext>
                  </a:extLst>
                </a:hlinkClick>
              </a:rPr>
              <a:t>Data Collection with </a:t>
            </a:r>
            <a:r>
              <a:rPr lang="en-US" dirty="0" err="1">
                <a:solidFill>
                  <a:srgbClr val="00B050"/>
                </a:solidFill>
                <a:hlinkClick r:id="rId2">
                  <a:extLst>
                    <a:ext uri="{A12FA001-AC4F-418D-AE19-62706E023703}">
                      <ahyp:hlinkClr xmlns:ahyp="http://schemas.microsoft.com/office/drawing/2018/hyperlinkcolor" val="tx"/>
                    </a:ext>
                  </a:extLst>
                </a:hlinkClick>
              </a:rPr>
              <a:t>Webscraping</a:t>
            </a:r>
            <a:endParaRPr lang="en-US" dirty="0">
              <a:solidFill>
                <a:srgbClr val="00B050"/>
              </a:solidFill>
            </a:endParaRP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8</a:t>
            </a:fld>
            <a:endParaRPr lang="en-US"/>
          </a:p>
        </p:txBody>
      </p:sp>
      <p:sp>
        <p:nvSpPr>
          <p:cNvPr id="8" name="Rectangle 7">
            <a:extLst>
              <a:ext uri="{FF2B5EF4-FFF2-40B4-BE49-F238E27FC236}">
                <a16:creationId xmlns:a16="http://schemas.microsoft.com/office/drawing/2014/main" id="{57BD2E4C-8520-40C6-9AF9-D533D21338A4}"/>
              </a:ext>
            </a:extLst>
          </p:cNvPr>
          <p:cNvSpPr/>
          <p:nvPr/>
        </p:nvSpPr>
        <p:spPr>
          <a:xfrm>
            <a:off x="5051448" y="520595"/>
            <a:ext cx="2593075" cy="14296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C9081CA0-EC79-4D86-B97F-3E2D942C74B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5537C-CA84-1446-933C-8E9D027F9201}" type="slidenum">
              <a:rPr lang="en-US" smtClean="0"/>
              <a:pPr/>
              <a:t>8</a:t>
            </a:fld>
            <a:endParaRPr lang="en-US"/>
          </a:p>
        </p:txBody>
      </p:sp>
      <p:sp>
        <p:nvSpPr>
          <p:cNvPr id="12" name="Rectangle 11">
            <a:extLst>
              <a:ext uri="{FF2B5EF4-FFF2-40B4-BE49-F238E27FC236}">
                <a16:creationId xmlns:a16="http://schemas.microsoft.com/office/drawing/2014/main" id="{F36CE805-3B86-4EFE-9984-97A90112ACA3}"/>
              </a:ext>
            </a:extLst>
          </p:cNvPr>
          <p:cNvSpPr/>
          <p:nvPr/>
        </p:nvSpPr>
        <p:spPr>
          <a:xfrm>
            <a:off x="5051446" y="2958819"/>
            <a:ext cx="2593075" cy="14296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6E3FE50-0666-48C8-8290-6E00DFEEFA46}"/>
              </a:ext>
            </a:extLst>
          </p:cNvPr>
          <p:cNvSpPr/>
          <p:nvPr/>
        </p:nvSpPr>
        <p:spPr>
          <a:xfrm>
            <a:off x="5036242" y="5160954"/>
            <a:ext cx="2593075" cy="14296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80D7176-8CCE-4ACD-B0A8-0E4A2656B1FA}"/>
              </a:ext>
            </a:extLst>
          </p:cNvPr>
          <p:cNvCxnSpPr>
            <a:cxnSpLocks/>
          </p:cNvCxnSpPr>
          <p:nvPr/>
        </p:nvCxnSpPr>
        <p:spPr>
          <a:xfrm>
            <a:off x="6190192" y="2034040"/>
            <a:ext cx="0" cy="8681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C47D92C-7C36-4D8B-96E4-335EFD482B8D}"/>
              </a:ext>
            </a:extLst>
          </p:cNvPr>
          <p:cNvSpPr txBox="1"/>
          <p:nvPr/>
        </p:nvSpPr>
        <p:spPr>
          <a:xfrm>
            <a:off x="5752131" y="506330"/>
            <a:ext cx="921865" cy="646331"/>
          </a:xfrm>
          <a:prstGeom prst="rect">
            <a:avLst/>
          </a:prstGeom>
          <a:noFill/>
        </p:spPr>
        <p:txBody>
          <a:bodyPr wrap="square" rtlCol="0">
            <a:spAutoFit/>
          </a:bodyPr>
          <a:lstStyle/>
          <a:p>
            <a:r>
              <a:rPr lang="en-US" sz="3600" dirty="0"/>
              <a:t>GET</a:t>
            </a:r>
            <a:endParaRPr lang="en-US" dirty="0"/>
          </a:p>
        </p:txBody>
      </p:sp>
      <p:sp>
        <p:nvSpPr>
          <p:cNvPr id="21" name="TextBox 20">
            <a:extLst>
              <a:ext uri="{FF2B5EF4-FFF2-40B4-BE49-F238E27FC236}">
                <a16:creationId xmlns:a16="http://schemas.microsoft.com/office/drawing/2014/main" id="{90D2C911-7EC0-4118-A68A-7154B098B213}"/>
              </a:ext>
            </a:extLst>
          </p:cNvPr>
          <p:cNvSpPr txBox="1"/>
          <p:nvPr/>
        </p:nvSpPr>
        <p:spPr>
          <a:xfrm>
            <a:off x="5051446" y="1059035"/>
            <a:ext cx="2593075" cy="646331"/>
          </a:xfrm>
          <a:prstGeom prst="rect">
            <a:avLst/>
          </a:prstGeom>
          <a:noFill/>
        </p:spPr>
        <p:txBody>
          <a:bodyPr wrap="square" rtlCol="0">
            <a:spAutoFit/>
          </a:bodyPr>
          <a:lstStyle/>
          <a:p>
            <a:r>
              <a:rPr lang="en-US" dirty="0"/>
              <a:t>Acquire Falcon9 HTML page</a:t>
            </a:r>
          </a:p>
        </p:txBody>
      </p:sp>
      <p:sp>
        <p:nvSpPr>
          <p:cNvPr id="23" name="TextBox 22">
            <a:extLst>
              <a:ext uri="{FF2B5EF4-FFF2-40B4-BE49-F238E27FC236}">
                <a16:creationId xmlns:a16="http://schemas.microsoft.com/office/drawing/2014/main" id="{D5D1473E-AB12-4CA4-B02A-189C9542F5B6}"/>
              </a:ext>
            </a:extLst>
          </p:cNvPr>
          <p:cNvSpPr txBox="1"/>
          <p:nvPr/>
        </p:nvSpPr>
        <p:spPr>
          <a:xfrm>
            <a:off x="5587955" y="2891343"/>
            <a:ext cx="1199095" cy="646331"/>
          </a:xfrm>
          <a:prstGeom prst="rect">
            <a:avLst/>
          </a:prstGeom>
          <a:noFill/>
        </p:spPr>
        <p:txBody>
          <a:bodyPr wrap="square" rtlCol="0">
            <a:spAutoFit/>
          </a:bodyPr>
          <a:lstStyle/>
          <a:p>
            <a:r>
              <a:rPr lang="en-US" sz="3600" dirty="0"/>
              <a:t>Soup</a:t>
            </a:r>
            <a:endParaRPr lang="en-US" dirty="0"/>
          </a:p>
        </p:txBody>
      </p:sp>
      <p:sp>
        <p:nvSpPr>
          <p:cNvPr id="24" name="TextBox 23">
            <a:extLst>
              <a:ext uri="{FF2B5EF4-FFF2-40B4-BE49-F238E27FC236}">
                <a16:creationId xmlns:a16="http://schemas.microsoft.com/office/drawing/2014/main" id="{7F822D5A-B71F-4702-B4BC-C254486B7A7B}"/>
              </a:ext>
            </a:extLst>
          </p:cNvPr>
          <p:cNvSpPr txBox="1"/>
          <p:nvPr/>
        </p:nvSpPr>
        <p:spPr>
          <a:xfrm>
            <a:off x="5337313" y="5066181"/>
            <a:ext cx="1928187" cy="646331"/>
          </a:xfrm>
          <a:prstGeom prst="rect">
            <a:avLst/>
          </a:prstGeom>
          <a:noFill/>
        </p:spPr>
        <p:txBody>
          <a:bodyPr wrap="square" rtlCol="0">
            <a:spAutoFit/>
          </a:bodyPr>
          <a:lstStyle/>
          <a:p>
            <a:r>
              <a:rPr lang="en-US" sz="3600" dirty="0"/>
              <a:t>Headers</a:t>
            </a:r>
            <a:endParaRPr lang="en-US" dirty="0"/>
          </a:p>
        </p:txBody>
      </p:sp>
      <p:cxnSp>
        <p:nvCxnSpPr>
          <p:cNvPr id="29" name="Straight Arrow Connector 28">
            <a:extLst>
              <a:ext uri="{FF2B5EF4-FFF2-40B4-BE49-F238E27FC236}">
                <a16:creationId xmlns:a16="http://schemas.microsoft.com/office/drawing/2014/main" id="{F6CD0F32-8292-4E48-810C-758EE8089AA8}"/>
              </a:ext>
            </a:extLst>
          </p:cNvPr>
          <p:cNvCxnSpPr>
            <a:cxnSpLocks/>
          </p:cNvCxnSpPr>
          <p:nvPr/>
        </p:nvCxnSpPr>
        <p:spPr>
          <a:xfrm>
            <a:off x="7760641" y="5823984"/>
            <a:ext cx="108518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E6BD8E9-7ACC-44CC-89B5-4FE157EC50D6}"/>
              </a:ext>
            </a:extLst>
          </p:cNvPr>
          <p:cNvSpPr txBox="1"/>
          <p:nvPr/>
        </p:nvSpPr>
        <p:spPr>
          <a:xfrm>
            <a:off x="5073488" y="3463619"/>
            <a:ext cx="2593075" cy="923330"/>
          </a:xfrm>
          <a:prstGeom prst="rect">
            <a:avLst/>
          </a:prstGeom>
          <a:noFill/>
        </p:spPr>
        <p:txBody>
          <a:bodyPr wrap="square" rtlCol="0">
            <a:spAutoFit/>
          </a:bodyPr>
          <a:lstStyle/>
          <a:p>
            <a:r>
              <a:rPr lang="en-US" dirty="0"/>
              <a:t>Create </a:t>
            </a:r>
            <a:r>
              <a:rPr lang="en-US" dirty="0" err="1"/>
              <a:t>BeautifulSoup</a:t>
            </a:r>
            <a:r>
              <a:rPr lang="en-US" dirty="0"/>
              <a:t> object from HTML response</a:t>
            </a:r>
          </a:p>
        </p:txBody>
      </p:sp>
      <p:sp>
        <p:nvSpPr>
          <p:cNvPr id="35" name="TextBox 34">
            <a:extLst>
              <a:ext uri="{FF2B5EF4-FFF2-40B4-BE49-F238E27FC236}">
                <a16:creationId xmlns:a16="http://schemas.microsoft.com/office/drawing/2014/main" id="{48085DA8-CE9E-476D-A0A1-B4AA2C492D0B}"/>
              </a:ext>
            </a:extLst>
          </p:cNvPr>
          <p:cNvSpPr txBox="1"/>
          <p:nvPr/>
        </p:nvSpPr>
        <p:spPr>
          <a:xfrm>
            <a:off x="5051446" y="5610195"/>
            <a:ext cx="2593075" cy="923330"/>
          </a:xfrm>
          <a:prstGeom prst="rect">
            <a:avLst/>
          </a:prstGeom>
          <a:noFill/>
        </p:spPr>
        <p:txBody>
          <a:bodyPr wrap="square" rtlCol="0">
            <a:spAutoFit/>
          </a:bodyPr>
          <a:lstStyle/>
          <a:p>
            <a:r>
              <a:rPr lang="en-US" dirty="0"/>
              <a:t>Parse </a:t>
            </a:r>
            <a:r>
              <a:rPr lang="en-US" dirty="0" err="1"/>
              <a:t>BeautifulSoup</a:t>
            </a:r>
            <a:r>
              <a:rPr lang="en-US" dirty="0"/>
              <a:t> object and extract column headers</a:t>
            </a:r>
          </a:p>
        </p:txBody>
      </p:sp>
      <p:cxnSp>
        <p:nvCxnSpPr>
          <p:cNvPr id="41" name="Straight Arrow Connector 40">
            <a:extLst>
              <a:ext uri="{FF2B5EF4-FFF2-40B4-BE49-F238E27FC236}">
                <a16:creationId xmlns:a16="http://schemas.microsoft.com/office/drawing/2014/main" id="{9285649D-49E5-4CB1-BDFC-EBCE59C96E7B}"/>
              </a:ext>
            </a:extLst>
          </p:cNvPr>
          <p:cNvCxnSpPr>
            <a:cxnSpLocks/>
          </p:cNvCxnSpPr>
          <p:nvPr/>
        </p:nvCxnSpPr>
        <p:spPr>
          <a:xfrm>
            <a:off x="6190192" y="4446583"/>
            <a:ext cx="0" cy="67923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5D062D97-8A08-4487-86B7-C51CFEC45209}"/>
              </a:ext>
            </a:extLst>
          </p:cNvPr>
          <p:cNvSpPr/>
          <p:nvPr/>
        </p:nvSpPr>
        <p:spPr>
          <a:xfrm>
            <a:off x="8823784" y="1787134"/>
            <a:ext cx="2593075" cy="14296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EC020A6-F1C6-4E1A-981F-999953B837D2}"/>
              </a:ext>
            </a:extLst>
          </p:cNvPr>
          <p:cNvSpPr/>
          <p:nvPr/>
        </p:nvSpPr>
        <p:spPr>
          <a:xfrm>
            <a:off x="8961946" y="5103922"/>
            <a:ext cx="2593075" cy="163978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289DEEDF-00CF-4F1F-808B-E39253B7A562}"/>
              </a:ext>
            </a:extLst>
          </p:cNvPr>
          <p:cNvSpPr txBox="1"/>
          <p:nvPr/>
        </p:nvSpPr>
        <p:spPr>
          <a:xfrm>
            <a:off x="8961946" y="1719658"/>
            <a:ext cx="2229257" cy="646331"/>
          </a:xfrm>
          <a:prstGeom prst="rect">
            <a:avLst/>
          </a:prstGeom>
          <a:noFill/>
        </p:spPr>
        <p:txBody>
          <a:bodyPr wrap="square" rtlCol="0">
            <a:spAutoFit/>
          </a:bodyPr>
          <a:lstStyle/>
          <a:p>
            <a:r>
              <a:rPr lang="en-US" sz="3600" dirty="0" err="1"/>
              <a:t>DataFrame</a:t>
            </a:r>
            <a:endParaRPr lang="en-US" dirty="0"/>
          </a:p>
        </p:txBody>
      </p:sp>
      <p:sp>
        <p:nvSpPr>
          <p:cNvPr id="51" name="TextBox 50">
            <a:extLst>
              <a:ext uri="{FF2B5EF4-FFF2-40B4-BE49-F238E27FC236}">
                <a16:creationId xmlns:a16="http://schemas.microsoft.com/office/drawing/2014/main" id="{0B03958A-F573-4A71-A2A9-5DDFD22C17ED}"/>
              </a:ext>
            </a:extLst>
          </p:cNvPr>
          <p:cNvSpPr txBox="1"/>
          <p:nvPr/>
        </p:nvSpPr>
        <p:spPr>
          <a:xfrm>
            <a:off x="9263017" y="5009149"/>
            <a:ext cx="1928187" cy="646331"/>
          </a:xfrm>
          <a:prstGeom prst="rect">
            <a:avLst/>
          </a:prstGeom>
          <a:noFill/>
        </p:spPr>
        <p:txBody>
          <a:bodyPr wrap="square" rtlCol="0">
            <a:spAutoFit/>
          </a:bodyPr>
          <a:lstStyle/>
          <a:p>
            <a:r>
              <a:rPr lang="en-US" sz="3600" dirty="0"/>
              <a:t>Data</a:t>
            </a:r>
            <a:endParaRPr lang="en-US" dirty="0"/>
          </a:p>
        </p:txBody>
      </p:sp>
      <p:sp>
        <p:nvSpPr>
          <p:cNvPr id="52" name="TextBox 51">
            <a:extLst>
              <a:ext uri="{FF2B5EF4-FFF2-40B4-BE49-F238E27FC236}">
                <a16:creationId xmlns:a16="http://schemas.microsoft.com/office/drawing/2014/main" id="{4600E653-CC37-4368-84B0-11BCD1C3D5F2}"/>
              </a:ext>
            </a:extLst>
          </p:cNvPr>
          <p:cNvSpPr txBox="1"/>
          <p:nvPr/>
        </p:nvSpPr>
        <p:spPr>
          <a:xfrm>
            <a:off x="8845826" y="2291934"/>
            <a:ext cx="2593075" cy="646331"/>
          </a:xfrm>
          <a:prstGeom prst="rect">
            <a:avLst/>
          </a:prstGeom>
          <a:noFill/>
        </p:spPr>
        <p:txBody>
          <a:bodyPr wrap="square" rtlCol="0">
            <a:spAutoFit/>
          </a:bodyPr>
          <a:lstStyle/>
          <a:p>
            <a:r>
              <a:rPr lang="en-US" dirty="0"/>
              <a:t>Pass extracted columns into Pandas </a:t>
            </a:r>
            <a:r>
              <a:rPr lang="en-US" dirty="0" err="1"/>
              <a:t>dataframe</a:t>
            </a:r>
            <a:endParaRPr lang="en-US" dirty="0"/>
          </a:p>
        </p:txBody>
      </p:sp>
      <p:sp>
        <p:nvSpPr>
          <p:cNvPr id="53" name="TextBox 52">
            <a:extLst>
              <a:ext uri="{FF2B5EF4-FFF2-40B4-BE49-F238E27FC236}">
                <a16:creationId xmlns:a16="http://schemas.microsoft.com/office/drawing/2014/main" id="{50C401A0-55A0-4F80-A709-71AC1A85147F}"/>
              </a:ext>
            </a:extLst>
          </p:cNvPr>
          <p:cNvSpPr txBox="1"/>
          <p:nvPr/>
        </p:nvSpPr>
        <p:spPr>
          <a:xfrm>
            <a:off x="8977150" y="5462731"/>
            <a:ext cx="2593075" cy="1200329"/>
          </a:xfrm>
          <a:prstGeom prst="rect">
            <a:avLst/>
          </a:prstGeom>
          <a:noFill/>
        </p:spPr>
        <p:txBody>
          <a:bodyPr wrap="square" rtlCol="0">
            <a:spAutoFit/>
          </a:bodyPr>
          <a:lstStyle/>
          <a:p>
            <a:r>
              <a:rPr lang="en-US" dirty="0"/>
              <a:t>Parse </a:t>
            </a:r>
            <a:r>
              <a:rPr lang="en-US" dirty="0" err="1"/>
              <a:t>BeautifulSoup</a:t>
            </a:r>
            <a:r>
              <a:rPr lang="en-US" dirty="0"/>
              <a:t> object and process and extract data for each column</a:t>
            </a:r>
          </a:p>
        </p:txBody>
      </p:sp>
      <p:cxnSp>
        <p:nvCxnSpPr>
          <p:cNvPr id="54" name="Straight Arrow Connector 53">
            <a:extLst>
              <a:ext uri="{FF2B5EF4-FFF2-40B4-BE49-F238E27FC236}">
                <a16:creationId xmlns:a16="http://schemas.microsoft.com/office/drawing/2014/main" id="{2FC1AF8D-470D-4CE6-9910-A40D1DFD29F1}"/>
              </a:ext>
            </a:extLst>
          </p:cNvPr>
          <p:cNvCxnSpPr>
            <a:cxnSpLocks/>
          </p:cNvCxnSpPr>
          <p:nvPr/>
        </p:nvCxnSpPr>
        <p:spPr>
          <a:xfrm flipV="1">
            <a:off x="10135775" y="3369366"/>
            <a:ext cx="0" cy="163978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55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wrangling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372601"/>
            <a:ext cx="10515600" cy="2672625"/>
          </a:xfrm>
        </p:spPr>
        <p:txBody>
          <a:bodyPr/>
          <a:lstStyle/>
          <a:p>
            <a:r>
              <a:rPr lang="en-US" dirty="0"/>
              <a:t>First, any missing values in the Payload Mass column were replaced with the mean of the column.  Next, the Orbit column was examined to find out the number of occurrences of each orbit type.  Finally, one-hot encoding was applied to create an Outcome column, with 1 representing a successful launch, and 0 representing unsuccessful.</a:t>
            </a:r>
          </a:p>
          <a:p>
            <a:r>
              <a:rPr lang="en-US" dirty="0"/>
              <a:t> </a:t>
            </a:r>
            <a:r>
              <a:rPr lang="en-US" dirty="0" err="1"/>
              <a:t>Github</a:t>
            </a:r>
            <a:r>
              <a:rPr lang="en-US" dirty="0"/>
              <a:t>:  </a:t>
            </a:r>
            <a:r>
              <a:rPr lang="en-US" dirty="0">
                <a:solidFill>
                  <a:srgbClr val="00B050"/>
                </a:solidFill>
                <a:hlinkClick r:id="rId2">
                  <a:extLst>
                    <a:ext uri="{A12FA001-AC4F-418D-AE19-62706E023703}">
                      <ahyp:hlinkClr xmlns:ahyp="http://schemas.microsoft.com/office/drawing/2018/hyperlinkcolor" val="tx"/>
                    </a:ext>
                  </a:extLst>
                </a:hlinkClick>
              </a:rPr>
              <a:t>Data Wrangling</a:t>
            </a:r>
            <a:endParaRPr lang="en-US" dirty="0">
              <a:solidFill>
                <a:srgbClr val="00B050"/>
              </a:solidFill>
            </a:endParaRPr>
          </a:p>
          <a:p>
            <a:endParaRPr lang="en-US" dirty="0"/>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4"/>
          </p:nvPr>
        </p:nvSpPr>
        <p:spPr>
          <a:xfrm>
            <a:off x="7485068" y="6337430"/>
            <a:ext cx="2743200" cy="365125"/>
          </a:xfrm>
        </p:spPr>
        <p:txBody>
          <a:bodyPr/>
          <a:lstStyle/>
          <a:p>
            <a:fld id="{5075537C-CA84-1446-933C-8E9D027F9201}" type="slidenum">
              <a:rPr lang="en-US" smtClean="0"/>
              <a:t>9</a:t>
            </a:fld>
            <a:endParaRPr lang="en-US"/>
          </a:p>
        </p:txBody>
      </p:sp>
      <p:sp>
        <p:nvSpPr>
          <p:cNvPr id="6" name="Slide Number Placeholder 5">
            <a:extLst>
              <a:ext uri="{FF2B5EF4-FFF2-40B4-BE49-F238E27FC236}">
                <a16:creationId xmlns:a16="http://schemas.microsoft.com/office/drawing/2014/main" id="{87EC0191-D8B7-4B65-8370-032BAD8C034A}"/>
              </a:ext>
            </a:extLst>
          </p:cNvPr>
          <p:cNvSpPr txBox="1">
            <a:spLocks/>
          </p:cNvSpPr>
          <p:nvPr/>
        </p:nvSpPr>
        <p:spPr>
          <a:xfrm>
            <a:off x="6962716" y="468142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5537C-CA84-1446-933C-8E9D027F9201}" type="slidenum">
              <a:rPr lang="en-US" smtClean="0"/>
              <a:pPr/>
              <a:t>9</a:t>
            </a:fld>
            <a:endParaRPr lang="en-US"/>
          </a:p>
        </p:txBody>
      </p:sp>
      <p:sp>
        <p:nvSpPr>
          <p:cNvPr id="7" name="Slide Number Placeholder 5">
            <a:extLst>
              <a:ext uri="{FF2B5EF4-FFF2-40B4-BE49-F238E27FC236}">
                <a16:creationId xmlns:a16="http://schemas.microsoft.com/office/drawing/2014/main" id="{2BD9287D-46BB-4066-B8FC-E7A228FFF5D9}"/>
              </a:ext>
            </a:extLst>
          </p:cNvPr>
          <p:cNvSpPr txBox="1">
            <a:spLocks/>
          </p:cNvSpPr>
          <p:nvPr/>
        </p:nvSpPr>
        <p:spPr>
          <a:xfrm>
            <a:off x="6962716" y="468142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5537C-CA84-1446-933C-8E9D027F9201}" type="slidenum">
              <a:rPr lang="en-US" smtClean="0"/>
              <a:pPr/>
              <a:t>9</a:t>
            </a:fld>
            <a:endParaRPr lang="en-US"/>
          </a:p>
        </p:txBody>
      </p:sp>
      <p:sp>
        <p:nvSpPr>
          <p:cNvPr id="8" name="Rectangle 7">
            <a:extLst>
              <a:ext uri="{FF2B5EF4-FFF2-40B4-BE49-F238E27FC236}">
                <a16:creationId xmlns:a16="http://schemas.microsoft.com/office/drawing/2014/main" id="{BB54F15B-D6F5-4B23-B81E-0F1111211B6A}"/>
              </a:ext>
            </a:extLst>
          </p:cNvPr>
          <p:cNvSpPr/>
          <p:nvPr/>
        </p:nvSpPr>
        <p:spPr>
          <a:xfrm>
            <a:off x="2659096" y="4505263"/>
            <a:ext cx="2593075" cy="14296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A9B9AFA-F644-4227-B2E6-1DED2772B77E}"/>
              </a:ext>
            </a:extLst>
          </p:cNvPr>
          <p:cNvSpPr txBox="1"/>
          <p:nvPr/>
        </p:nvSpPr>
        <p:spPr>
          <a:xfrm>
            <a:off x="3053295" y="4447789"/>
            <a:ext cx="1928187" cy="646331"/>
          </a:xfrm>
          <a:prstGeom prst="rect">
            <a:avLst/>
          </a:prstGeom>
          <a:noFill/>
        </p:spPr>
        <p:txBody>
          <a:bodyPr wrap="square" rtlCol="0">
            <a:spAutoFit/>
          </a:bodyPr>
          <a:lstStyle/>
          <a:p>
            <a:r>
              <a:rPr lang="en-US" sz="3600" dirty="0"/>
              <a:t>Replace</a:t>
            </a:r>
            <a:endParaRPr lang="en-US" dirty="0"/>
          </a:p>
        </p:txBody>
      </p:sp>
      <p:cxnSp>
        <p:nvCxnSpPr>
          <p:cNvPr id="10" name="Straight Arrow Connector 9">
            <a:extLst>
              <a:ext uri="{FF2B5EF4-FFF2-40B4-BE49-F238E27FC236}">
                <a16:creationId xmlns:a16="http://schemas.microsoft.com/office/drawing/2014/main" id="{25A291E3-A7FA-4815-82D8-3E08B893A24A}"/>
              </a:ext>
            </a:extLst>
          </p:cNvPr>
          <p:cNvCxnSpPr>
            <a:cxnSpLocks/>
          </p:cNvCxnSpPr>
          <p:nvPr/>
        </p:nvCxnSpPr>
        <p:spPr>
          <a:xfrm flipV="1">
            <a:off x="5476461" y="4149062"/>
            <a:ext cx="1721481" cy="80544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7151C7F-0785-4FF8-96F9-7FCD55F51849}"/>
              </a:ext>
            </a:extLst>
          </p:cNvPr>
          <p:cNvSpPr txBox="1"/>
          <p:nvPr/>
        </p:nvSpPr>
        <p:spPr>
          <a:xfrm>
            <a:off x="2674300" y="4954504"/>
            <a:ext cx="2593075" cy="923330"/>
          </a:xfrm>
          <a:prstGeom prst="rect">
            <a:avLst/>
          </a:prstGeom>
          <a:noFill/>
        </p:spPr>
        <p:txBody>
          <a:bodyPr wrap="square" rtlCol="0">
            <a:spAutoFit/>
          </a:bodyPr>
          <a:lstStyle/>
          <a:p>
            <a:r>
              <a:rPr lang="en-US" dirty="0"/>
              <a:t>Replace missing values in Payload Mass column with mean</a:t>
            </a:r>
          </a:p>
        </p:txBody>
      </p:sp>
      <p:sp>
        <p:nvSpPr>
          <p:cNvPr id="12" name="Rectangle 11">
            <a:extLst>
              <a:ext uri="{FF2B5EF4-FFF2-40B4-BE49-F238E27FC236}">
                <a16:creationId xmlns:a16="http://schemas.microsoft.com/office/drawing/2014/main" id="{B219651B-2403-4ADD-882C-4F21BA194EE8}"/>
              </a:ext>
            </a:extLst>
          </p:cNvPr>
          <p:cNvSpPr/>
          <p:nvPr/>
        </p:nvSpPr>
        <p:spPr>
          <a:xfrm>
            <a:off x="7314062" y="3429000"/>
            <a:ext cx="2593075" cy="163978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032C1A1-BD50-4E96-A417-2174A1CB0BCA}"/>
              </a:ext>
            </a:extLst>
          </p:cNvPr>
          <p:cNvSpPr txBox="1"/>
          <p:nvPr/>
        </p:nvSpPr>
        <p:spPr>
          <a:xfrm>
            <a:off x="7549288" y="3334227"/>
            <a:ext cx="2171831" cy="646331"/>
          </a:xfrm>
          <a:prstGeom prst="rect">
            <a:avLst/>
          </a:prstGeom>
          <a:noFill/>
        </p:spPr>
        <p:txBody>
          <a:bodyPr wrap="square" rtlCol="0">
            <a:spAutoFit/>
          </a:bodyPr>
          <a:lstStyle/>
          <a:p>
            <a:r>
              <a:rPr lang="en-US" sz="3600" dirty="0"/>
              <a:t>Orbit Type</a:t>
            </a:r>
            <a:endParaRPr lang="en-US" dirty="0"/>
          </a:p>
        </p:txBody>
      </p:sp>
      <p:sp>
        <p:nvSpPr>
          <p:cNvPr id="14" name="TextBox 13">
            <a:extLst>
              <a:ext uri="{FF2B5EF4-FFF2-40B4-BE49-F238E27FC236}">
                <a16:creationId xmlns:a16="http://schemas.microsoft.com/office/drawing/2014/main" id="{E651F872-8F0A-471F-89DB-94AA4C01FBBF}"/>
              </a:ext>
            </a:extLst>
          </p:cNvPr>
          <p:cNvSpPr txBox="1"/>
          <p:nvPr/>
        </p:nvSpPr>
        <p:spPr>
          <a:xfrm>
            <a:off x="7329266" y="3787809"/>
            <a:ext cx="2593075" cy="1200329"/>
          </a:xfrm>
          <a:prstGeom prst="rect">
            <a:avLst/>
          </a:prstGeom>
          <a:noFill/>
        </p:spPr>
        <p:txBody>
          <a:bodyPr wrap="square" rtlCol="0">
            <a:spAutoFit/>
          </a:bodyPr>
          <a:lstStyle/>
          <a:p>
            <a:r>
              <a:rPr lang="en-US" dirty="0"/>
              <a:t>Find out occurrences of each orbit type (GEO, SSO, etc.) using </a:t>
            </a:r>
            <a:r>
              <a:rPr lang="en-US" dirty="0" err="1"/>
              <a:t>value_counts</a:t>
            </a:r>
            <a:r>
              <a:rPr lang="en-US" dirty="0"/>
              <a:t>()</a:t>
            </a:r>
          </a:p>
        </p:txBody>
      </p:sp>
      <p:sp>
        <p:nvSpPr>
          <p:cNvPr id="15" name="Slide Number Placeholder 5">
            <a:extLst>
              <a:ext uri="{FF2B5EF4-FFF2-40B4-BE49-F238E27FC236}">
                <a16:creationId xmlns:a16="http://schemas.microsoft.com/office/drawing/2014/main" id="{655D062D-B7A6-4C48-8BE0-6CD1841B112A}"/>
              </a:ext>
            </a:extLst>
          </p:cNvPr>
          <p:cNvSpPr txBox="1">
            <a:spLocks/>
          </p:cNvSpPr>
          <p:nvPr/>
        </p:nvSpPr>
        <p:spPr>
          <a:xfrm>
            <a:off x="6977920" y="639305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5537C-CA84-1446-933C-8E9D027F9201}" type="slidenum">
              <a:rPr lang="en-US" smtClean="0"/>
              <a:pPr/>
              <a:t>9</a:t>
            </a:fld>
            <a:endParaRPr lang="en-US"/>
          </a:p>
        </p:txBody>
      </p:sp>
      <p:sp>
        <p:nvSpPr>
          <p:cNvPr id="16" name="Slide Number Placeholder 5">
            <a:extLst>
              <a:ext uri="{FF2B5EF4-FFF2-40B4-BE49-F238E27FC236}">
                <a16:creationId xmlns:a16="http://schemas.microsoft.com/office/drawing/2014/main" id="{240B441D-CAAA-467E-98F4-5E26E14EFECF}"/>
              </a:ext>
            </a:extLst>
          </p:cNvPr>
          <p:cNvSpPr txBox="1">
            <a:spLocks/>
          </p:cNvSpPr>
          <p:nvPr/>
        </p:nvSpPr>
        <p:spPr>
          <a:xfrm>
            <a:off x="6977920" y="639305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5537C-CA84-1446-933C-8E9D027F9201}" type="slidenum">
              <a:rPr lang="en-US" smtClean="0"/>
              <a:pPr/>
              <a:t>9</a:t>
            </a:fld>
            <a:endParaRPr lang="en-US"/>
          </a:p>
        </p:txBody>
      </p:sp>
      <p:cxnSp>
        <p:nvCxnSpPr>
          <p:cNvPr id="19" name="Straight Arrow Connector 18">
            <a:extLst>
              <a:ext uri="{FF2B5EF4-FFF2-40B4-BE49-F238E27FC236}">
                <a16:creationId xmlns:a16="http://schemas.microsoft.com/office/drawing/2014/main" id="{60881B68-8856-41EE-8DB5-D3261E8B7B09}"/>
              </a:ext>
            </a:extLst>
          </p:cNvPr>
          <p:cNvCxnSpPr>
            <a:cxnSpLocks/>
          </p:cNvCxnSpPr>
          <p:nvPr/>
        </p:nvCxnSpPr>
        <p:spPr>
          <a:xfrm>
            <a:off x="5476461" y="5140624"/>
            <a:ext cx="1736685" cy="7200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B895949-C41A-4769-9D78-CD42E1C070ED}"/>
              </a:ext>
            </a:extLst>
          </p:cNvPr>
          <p:cNvSpPr/>
          <p:nvPr/>
        </p:nvSpPr>
        <p:spPr>
          <a:xfrm>
            <a:off x="7329266" y="5140624"/>
            <a:ext cx="2593075" cy="163978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747A966-CAD8-44F2-BA31-C23681D23933}"/>
              </a:ext>
            </a:extLst>
          </p:cNvPr>
          <p:cNvSpPr txBox="1"/>
          <p:nvPr/>
        </p:nvSpPr>
        <p:spPr>
          <a:xfrm>
            <a:off x="7735307" y="5015056"/>
            <a:ext cx="1928187" cy="646331"/>
          </a:xfrm>
          <a:prstGeom prst="rect">
            <a:avLst/>
          </a:prstGeom>
          <a:noFill/>
        </p:spPr>
        <p:txBody>
          <a:bodyPr wrap="square" rtlCol="0">
            <a:spAutoFit/>
          </a:bodyPr>
          <a:lstStyle/>
          <a:p>
            <a:r>
              <a:rPr lang="en-US" sz="3600" dirty="0"/>
              <a:t>One-Hot</a:t>
            </a:r>
            <a:endParaRPr lang="en-US" dirty="0"/>
          </a:p>
        </p:txBody>
      </p:sp>
      <p:sp>
        <p:nvSpPr>
          <p:cNvPr id="23" name="TextBox 22">
            <a:extLst>
              <a:ext uri="{FF2B5EF4-FFF2-40B4-BE49-F238E27FC236}">
                <a16:creationId xmlns:a16="http://schemas.microsoft.com/office/drawing/2014/main" id="{845BD896-010F-402A-B08E-05AADE6CFB1B}"/>
              </a:ext>
            </a:extLst>
          </p:cNvPr>
          <p:cNvSpPr txBox="1"/>
          <p:nvPr/>
        </p:nvSpPr>
        <p:spPr>
          <a:xfrm>
            <a:off x="7344470" y="5499433"/>
            <a:ext cx="2593075" cy="1323439"/>
          </a:xfrm>
          <a:prstGeom prst="rect">
            <a:avLst/>
          </a:prstGeom>
          <a:noFill/>
        </p:spPr>
        <p:txBody>
          <a:bodyPr wrap="square" rtlCol="0">
            <a:spAutoFit/>
          </a:bodyPr>
          <a:lstStyle/>
          <a:p>
            <a:r>
              <a:rPr lang="en-US" sz="1600" dirty="0"/>
              <a:t>Use One-Hot encoding to create a column that assigns a 1 to all successful mission, and a 0 to unsuccessful missions</a:t>
            </a:r>
          </a:p>
        </p:txBody>
      </p:sp>
    </p:spTree>
    <p:extLst>
      <p:ext uri="{BB962C8B-B14F-4D97-AF65-F5344CB8AC3E}">
        <p14:creationId xmlns:p14="http://schemas.microsoft.com/office/powerpoint/2010/main" val="2987552906"/>
      </p:ext>
    </p:extLst>
  </p:cSld>
  <p:clrMapOvr>
    <a:masterClrMapping/>
  </p:clrMapOvr>
</p:sld>
</file>

<file path=ppt/theme/theme1.xml><?xml version="1.0" encoding="utf-8"?>
<a:theme xmlns:a="http://schemas.openxmlformats.org/drawingml/2006/main" name="SLIDE_TEMPLATE_skill_network">
  <a:themeElements>
    <a:clrScheme name="IBM CAD">
      <a:dk1>
        <a:srgbClr val="005493"/>
      </a:dk1>
      <a:lt1>
        <a:srgbClr val="4472C4"/>
      </a:lt1>
      <a:dk2>
        <a:srgbClr val="1C1C1C"/>
      </a:dk2>
      <a:lt2>
        <a:srgbClr val="FFFFFF"/>
      </a:lt2>
      <a:accent1>
        <a:srgbClr val="00B0F0"/>
      </a:accent1>
      <a:accent2>
        <a:srgbClr val="FF0000"/>
      </a:accent2>
      <a:accent3>
        <a:srgbClr val="F2F2F2"/>
      </a:accent3>
      <a:accent4>
        <a:srgbClr val="FFFFFF"/>
      </a:accent4>
      <a:accent5>
        <a:srgbClr val="FFFFFF"/>
      </a:accent5>
      <a:accent6>
        <a:srgbClr val="FFFFFF"/>
      </a:accent6>
      <a:hlink>
        <a:srgbClr val="FFFFFF"/>
      </a:hlink>
      <a:folHlink>
        <a:srgbClr val="FF0000"/>
      </a:folHlink>
    </a:clrScheme>
    <a:fontScheme name="IBM CAD">
      <a:majorFont>
        <a:latin typeface="IBM Plex Mono SemiBold"/>
        <a:ea typeface=""/>
        <a:cs typeface=""/>
      </a:majorFont>
      <a:minorFont>
        <a:latin typeface="IBM Plex Mono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r-capstone-template" id="{20AE7CCB-5FE8-BD43-B8DB-E6C0FDEE3675}" vid="{8C2F4096-8635-6345-AFEA-626992B70A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f80a141d-92ca-4d3d-9308-f7e7b1d44ce8"/>
    <ds:schemaRef ds:uri="155be751-a274-42e8-93fb-f39d3b9bccc8"/>
    <ds:schemaRef ds:uri="http://www.w3.org/XML/1998/namespace"/>
    <ds:schemaRef ds:uri="http://purl.org/dc/dcmitype/"/>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SLIDE_TEMPLATE_skill_network</Template>
  <TotalTime>18201</TotalTime>
  <Words>2065</Words>
  <Application>Microsoft Office PowerPoint</Application>
  <PresentationFormat>Widescreen</PresentationFormat>
  <Paragraphs>253</Paragraphs>
  <Slides>46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IBM Plex Mono Text</vt:lpstr>
      <vt:lpstr>Arial</vt:lpstr>
      <vt:lpstr>Calibri</vt:lpstr>
      <vt:lpstr>IBM Plex Mono SemiBold</vt:lpstr>
      <vt:lpstr>SLIDE_TEMPLATE_skill_network</vt:lpstr>
      <vt:lpstr>Data Science Capstone Project</vt:lpstr>
      <vt:lpstr>Outline</vt:lpstr>
      <vt:lpstr>Executive Summary</vt:lpstr>
      <vt:lpstr>Introduction</vt:lpstr>
      <vt:lpstr>Methodology</vt:lpstr>
      <vt:lpstr>Data collection</vt:lpstr>
      <vt:lpstr>Data collection – SpaceX API</vt:lpstr>
      <vt:lpstr>Data collection – Web scraping</vt:lpstr>
      <vt:lpstr>Data wrangling</vt:lpstr>
      <vt:lpstr>EDA with data visualization</vt:lpstr>
      <vt:lpstr>EDA with SQL</vt:lpstr>
      <vt:lpstr>Build an interactive map with Folium</vt:lpstr>
      <vt:lpstr>Build a Dashboard with Plotly Dash</vt:lpstr>
      <vt:lpstr>Predictive analysis (Classification)</vt:lpstr>
      <vt:lpstr>Predictive analysis (Classification)</vt:lpstr>
      <vt:lpstr>EDA with Visualization</vt:lpstr>
      <vt:lpstr>Flight Number vs. Launch Site</vt:lpstr>
      <vt:lpstr>Payload vs. Launch Site</vt:lpstr>
      <vt:lpstr>Success rate vs. Orbit type</vt:lpstr>
      <vt:lpstr>Flight Number vs. Orbit type</vt:lpstr>
      <vt:lpstr>Payload vs. Orbit type</vt:lpstr>
      <vt:lpstr>Launch success yearly trend</vt:lpstr>
      <vt:lpstr>EDA with SQL</vt:lpstr>
      <vt:lpstr>All launch site names</vt:lpstr>
      <vt:lpstr>Launch site names begin with `CCA`</vt:lpstr>
      <vt:lpstr>Total payload mass</vt:lpstr>
      <vt:lpstr>Average payload mass by F9 v1.1</vt:lpstr>
      <vt:lpstr>First successful ground landing date</vt:lpstr>
      <vt:lpstr>Successful drone ship landing with payload between 4000 and 6000</vt:lpstr>
      <vt:lpstr>Total number of successful and failure mission outcomes</vt:lpstr>
      <vt:lpstr>Boosters carried maximum payload</vt:lpstr>
      <vt:lpstr>2015 launch records</vt:lpstr>
      <vt:lpstr>Rank success count between 2010-06-04 and 2017-03-20</vt:lpstr>
      <vt:lpstr>Interactive map with Folium</vt:lpstr>
      <vt:lpstr>Global Launch Site Locations</vt:lpstr>
      <vt:lpstr>Color-coded Launch Records for Site KSC LC-39A</vt:lpstr>
      <vt:lpstr>Notable Proximities for Site VAFB SLC-4E</vt:lpstr>
      <vt:lpstr>Build a Dashboard with Plotly Dash</vt:lpstr>
      <vt:lpstr>Launch Successes for All Sites</vt:lpstr>
      <vt:lpstr>Launch Success Rate for Site CCAFS SLC-40</vt:lpstr>
      <vt:lpstr>Payload Weight vs. Launch Outcome (2000kg – 6500kg)  (All Sites)</vt:lpstr>
      <vt:lpstr>Predictive analysis (Classification)</vt:lpstr>
      <vt:lpstr>Classification Accuracy</vt:lpstr>
      <vt:lpstr>Confusion Matrix</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Alex Kim</cp:lastModifiedBy>
  <cp:revision>446</cp:revision>
  <dcterms:created xsi:type="dcterms:W3CDTF">2021-04-29T18:58:34Z</dcterms:created>
  <dcterms:modified xsi:type="dcterms:W3CDTF">2021-09-21T20:24:52Z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