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758347D5-F602-455A-889A-7726D2AC69C4}" type="datetimeFigureOut">
              <a:rPr lang="en-US" smtClean="0"/>
              <a:t>9/11/2019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F9C768-B773-4735-BB4B-CF5982AED6C1}" type="slidenum">
              <a:rPr lang="en-US" smtClean="0"/>
              <a:t>‹#›</a:t>
            </a:fld>
            <a:endParaRPr lang="en-US"/>
          </a:p>
        </p:txBody>
      </p:sp>
    </p:spTree>
    <p:extLst>
      <p:ext uri="{BB962C8B-B14F-4D97-AF65-F5344CB8AC3E}">
        <p14:creationId xmlns:p14="http://schemas.microsoft.com/office/powerpoint/2010/main" val="339803301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8347D5-F602-455A-889A-7726D2AC69C4}"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F9C768-B773-4735-BB4B-CF5982AED6C1}" type="slidenum">
              <a:rPr lang="en-US" smtClean="0"/>
              <a:t>‹#›</a:t>
            </a:fld>
            <a:endParaRPr lang="en-US"/>
          </a:p>
        </p:txBody>
      </p:sp>
    </p:spTree>
    <p:extLst>
      <p:ext uri="{BB962C8B-B14F-4D97-AF65-F5344CB8AC3E}">
        <p14:creationId xmlns:p14="http://schemas.microsoft.com/office/powerpoint/2010/main" val="2116009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8347D5-F602-455A-889A-7726D2AC69C4}" type="datetimeFigureOut">
              <a:rPr lang="en-US" smtClean="0"/>
              <a:t>9/11/2019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F9C768-B773-4735-BB4B-CF5982AED6C1}" type="slidenum">
              <a:rPr lang="en-US" smtClean="0"/>
              <a:t>‹#›</a:t>
            </a:fld>
            <a:endParaRPr lang="en-US"/>
          </a:p>
        </p:txBody>
      </p:sp>
    </p:spTree>
    <p:extLst>
      <p:ext uri="{BB962C8B-B14F-4D97-AF65-F5344CB8AC3E}">
        <p14:creationId xmlns:p14="http://schemas.microsoft.com/office/powerpoint/2010/main" val="329788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8347D5-F602-455A-889A-7726D2AC69C4}" type="datetimeFigureOut">
              <a:rPr lang="en-US" smtClean="0"/>
              <a:t>9/11/2019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F9C768-B773-4735-BB4B-CF5982AED6C1}" type="slidenum">
              <a:rPr lang="en-US" smtClean="0"/>
              <a:t>‹#›</a:t>
            </a:fld>
            <a:endParaRPr lang="en-US"/>
          </a:p>
        </p:txBody>
      </p:sp>
    </p:spTree>
    <p:extLst>
      <p:ext uri="{BB962C8B-B14F-4D97-AF65-F5344CB8AC3E}">
        <p14:creationId xmlns:p14="http://schemas.microsoft.com/office/powerpoint/2010/main" val="3616972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758347D5-F602-455A-889A-7726D2AC69C4}" type="datetimeFigureOut">
              <a:rPr lang="en-US" smtClean="0"/>
              <a:t>9/11/2019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F9C768-B773-4735-BB4B-CF5982AED6C1}" type="slidenum">
              <a:rPr lang="en-US" smtClean="0"/>
              <a:t>‹#›</a:t>
            </a:fld>
            <a:endParaRPr lang="en-US"/>
          </a:p>
        </p:txBody>
      </p:sp>
    </p:spTree>
    <p:extLst>
      <p:ext uri="{BB962C8B-B14F-4D97-AF65-F5344CB8AC3E}">
        <p14:creationId xmlns:p14="http://schemas.microsoft.com/office/powerpoint/2010/main" val="5419430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758347D5-F602-455A-889A-7726D2AC69C4}" type="datetimeFigureOut">
              <a:rPr lang="en-US" smtClean="0"/>
              <a:t>9/11/2019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2F9C768-B773-4735-BB4B-CF5982AED6C1}" type="slidenum">
              <a:rPr lang="en-US" smtClean="0"/>
              <a:t>‹#›</a:t>
            </a:fld>
            <a:endParaRPr lang="en-US"/>
          </a:p>
        </p:txBody>
      </p:sp>
    </p:spTree>
    <p:extLst>
      <p:ext uri="{BB962C8B-B14F-4D97-AF65-F5344CB8AC3E}">
        <p14:creationId xmlns:p14="http://schemas.microsoft.com/office/powerpoint/2010/main" val="3712099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758347D5-F602-455A-889A-7726D2AC69C4}" type="datetimeFigureOut">
              <a:rPr lang="en-US" smtClean="0"/>
              <a:t>9/11/2019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F9C768-B773-4735-BB4B-CF5982AED6C1}"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22603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58347D5-F602-455A-889A-7726D2AC69C4}" type="datetimeFigureOut">
              <a:rPr lang="en-US" smtClean="0"/>
              <a:t>9/11/2019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F9C768-B773-4735-BB4B-CF5982AED6C1}" type="slidenum">
              <a:rPr lang="en-US" smtClean="0"/>
              <a:t>‹#›</a:t>
            </a:fld>
            <a:endParaRPr lang="en-US"/>
          </a:p>
        </p:txBody>
      </p:sp>
    </p:spTree>
    <p:extLst>
      <p:ext uri="{BB962C8B-B14F-4D97-AF65-F5344CB8AC3E}">
        <p14:creationId xmlns:p14="http://schemas.microsoft.com/office/powerpoint/2010/main" val="1740227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8347D5-F602-455A-889A-7726D2AC69C4}" type="datetimeFigureOut">
              <a:rPr lang="en-US" smtClean="0"/>
              <a:t>9/11/2019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F9C768-B773-4735-BB4B-CF5982AED6C1}" type="slidenum">
              <a:rPr lang="en-US" smtClean="0"/>
              <a:t>‹#›</a:t>
            </a:fld>
            <a:endParaRPr lang="en-US"/>
          </a:p>
        </p:txBody>
      </p:sp>
    </p:spTree>
    <p:extLst>
      <p:ext uri="{BB962C8B-B14F-4D97-AF65-F5344CB8AC3E}">
        <p14:creationId xmlns:p14="http://schemas.microsoft.com/office/powerpoint/2010/main" val="3752084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758347D5-F602-455A-889A-7726D2AC69C4}" type="datetimeFigureOut">
              <a:rPr lang="en-US" smtClean="0"/>
              <a:t>9/11/2019</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42F9C768-B773-4735-BB4B-CF5982AED6C1}" type="slidenum">
              <a:rPr lang="en-US" smtClean="0"/>
              <a:t>‹#›</a:t>
            </a:fld>
            <a:endParaRPr lang="en-US"/>
          </a:p>
        </p:txBody>
      </p:sp>
    </p:spTree>
    <p:extLst>
      <p:ext uri="{BB962C8B-B14F-4D97-AF65-F5344CB8AC3E}">
        <p14:creationId xmlns:p14="http://schemas.microsoft.com/office/powerpoint/2010/main" val="752479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58347D5-F602-455A-889A-7726D2AC69C4}" type="datetimeFigureOut">
              <a:rPr lang="en-US" smtClean="0"/>
              <a:t>9/11/2019</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42F9C768-B773-4735-BB4B-CF5982AED6C1}" type="slidenum">
              <a:rPr lang="en-US" smtClean="0"/>
              <a:t>‹#›</a:t>
            </a:fld>
            <a:endParaRPr lang="en-US"/>
          </a:p>
        </p:txBody>
      </p:sp>
    </p:spTree>
    <p:extLst>
      <p:ext uri="{BB962C8B-B14F-4D97-AF65-F5344CB8AC3E}">
        <p14:creationId xmlns:p14="http://schemas.microsoft.com/office/powerpoint/2010/main" val="3916393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58347D5-F602-455A-889A-7726D2AC69C4}" type="datetimeFigureOut">
              <a:rPr lang="en-US" smtClean="0"/>
              <a:t>9/11/2019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2F9C768-B773-4735-BB4B-CF5982AED6C1}" type="slidenum">
              <a:rPr lang="en-US" smtClean="0"/>
              <a:t>‹#›</a:t>
            </a:fld>
            <a:endParaRPr lang="en-US"/>
          </a:p>
        </p:txBody>
      </p:sp>
    </p:spTree>
    <p:extLst>
      <p:ext uri="{BB962C8B-B14F-4D97-AF65-F5344CB8AC3E}">
        <p14:creationId xmlns:p14="http://schemas.microsoft.com/office/powerpoint/2010/main" val="14223888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image" Target="../media/image2.gif"/><Relationship Id="rId7" Type="http://schemas.openxmlformats.org/officeDocument/2006/relationships/image" Target="../media/image6.gif"/><Relationship Id="rId2" Type="http://schemas.openxmlformats.org/officeDocument/2006/relationships/image" Target="../media/image1.gif"/><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4.gif"/><Relationship Id="rId4" Type="http://schemas.openxmlformats.org/officeDocument/2006/relationships/image" Target="../media/image3.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gif"/><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Predicting consumer behavior with Web search</a:t>
            </a:r>
            <a:endParaRPr lang="en-US" dirty="0"/>
          </a:p>
        </p:txBody>
      </p:sp>
      <p:sp>
        <p:nvSpPr>
          <p:cNvPr id="3" name="Subtitle 2"/>
          <p:cNvSpPr>
            <a:spLocks noGrp="1"/>
          </p:cNvSpPr>
          <p:nvPr>
            <p:ph type="subTitle" idx="1"/>
          </p:nvPr>
        </p:nvSpPr>
        <p:spPr/>
        <p:txBody>
          <a:bodyPr/>
          <a:lstStyle/>
          <a:p>
            <a:r>
              <a:rPr lang="en-US" dirty="0" err="1" smtClean="0"/>
              <a:t>Sharad</a:t>
            </a:r>
            <a:r>
              <a:rPr lang="en-US" dirty="0" smtClean="0"/>
              <a:t> </a:t>
            </a:r>
            <a:r>
              <a:rPr lang="en-US" dirty="0" err="1" smtClean="0"/>
              <a:t>Goel</a:t>
            </a:r>
            <a:r>
              <a:rPr lang="en-US" dirty="0" smtClean="0"/>
              <a:t> et al.(2010), PNAS</a:t>
            </a:r>
          </a:p>
          <a:p>
            <a:r>
              <a:rPr lang="en-US" dirty="0" smtClean="0"/>
              <a:t>Presented by Luoye Chen</a:t>
            </a:r>
            <a:endParaRPr lang="en-US" dirty="0"/>
          </a:p>
        </p:txBody>
      </p:sp>
    </p:spTree>
    <p:extLst>
      <p:ext uri="{BB962C8B-B14F-4D97-AF65-F5344CB8AC3E}">
        <p14:creationId xmlns:p14="http://schemas.microsoft.com/office/powerpoint/2010/main" val="632625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0011" y="1035916"/>
            <a:ext cx="10515600" cy="4351338"/>
          </a:xfrm>
        </p:spPr>
        <p:txBody>
          <a:bodyPr>
            <a:normAutofit/>
          </a:bodyPr>
          <a:lstStyle/>
          <a:p>
            <a:r>
              <a:rPr lang="en-US" sz="2400" dirty="0"/>
              <a:t>The point of our paper was not to bury big data—our own research has demonstrated the value of big data in modeling disease spread, real time identification of emergencies, and identifying macro economic changes ahead of traditional methods. But while Google’s efforts in projecting the flu were well meaning, they were remarkably opaque in terms of method and data—making it dangerous to rely on Google Flu Trends for any decision-making</a:t>
            </a:r>
            <a:r>
              <a:rPr lang="en-US" sz="2400" dirty="0" smtClean="0"/>
              <a:t>.</a:t>
            </a:r>
          </a:p>
          <a:p>
            <a:endParaRPr lang="en-US" sz="2400" dirty="0"/>
          </a:p>
          <a:p>
            <a:r>
              <a:rPr lang="en-US" sz="2400" b="1" dirty="0" smtClean="0"/>
              <a:t>David </a:t>
            </a:r>
            <a:r>
              <a:rPr lang="en-US" sz="2400" b="1" dirty="0" err="1" smtClean="0"/>
              <a:t>Lazer</a:t>
            </a:r>
            <a:r>
              <a:rPr lang="en-US" sz="2400" b="1" dirty="0" smtClean="0"/>
              <a:t>, posted on the Wired </a:t>
            </a:r>
            <a:r>
              <a:rPr lang="en-US" sz="2400" b="1" dirty="0"/>
              <a:t>O</a:t>
            </a:r>
            <a:r>
              <a:rPr lang="en-US" sz="2400" b="1" dirty="0" smtClean="0"/>
              <a:t>pinion</a:t>
            </a:r>
          </a:p>
          <a:p>
            <a:r>
              <a:rPr lang="en-US" sz="2400" dirty="0" smtClean="0"/>
              <a:t>https://www.wired.com/2015/10/can-learn-epic-failure-google-flu-trends/</a:t>
            </a:r>
            <a:endParaRPr lang="en-US" sz="2400" dirty="0"/>
          </a:p>
        </p:txBody>
      </p:sp>
    </p:spTree>
    <p:extLst>
      <p:ext uri="{BB962C8B-B14F-4D97-AF65-F5344CB8AC3E}">
        <p14:creationId xmlns:p14="http://schemas.microsoft.com/office/powerpoint/2010/main" val="1230078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smtClean="0"/>
              <a:t>1. How can prediction method help economic studies?</a:t>
            </a:r>
          </a:p>
          <a:p>
            <a:r>
              <a:rPr lang="en-US" dirty="0" smtClean="0"/>
              <a:t>2. Small data </a:t>
            </a:r>
            <a:r>
              <a:rPr lang="en-US" dirty="0" err="1" smtClean="0"/>
              <a:t>v.s</a:t>
            </a:r>
            <a:r>
              <a:rPr lang="en-US" dirty="0" smtClean="0"/>
              <a:t>. Big data</a:t>
            </a:r>
          </a:p>
          <a:p>
            <a:pPr lvl="1"/>
            <a:r>
              <a:rPr lang="en-US" dirty="0" smtClean="0"/>
              <a:t>Google Flu Trend Model: </a:t>
            </a:r>
            <a:endParaRPr lang="en-US" dirty="0" smtClean="0"/>
          </a:p>
          <a:p>
            <a:pPr lvl="2"/>
            <a:r>
              <a:rPr lang="en-US" dirty="0" smtClean="0"/>
              <a:t>over 50 million search keywords</a:t>
            </a:r>
          </a:p>
          <a:p>
            <a:pPr lvl="2"/>
            <a:r>
              <a:rPr lang="en-US" dirty="0" smtClean="0"/>
              <a:t>less than 50 flu types</a:t>
            </a:r>
          </a:p>
          <a:p>
            <a:r>
              <a:rPr lang="en-US" dirty="0"/>
              <a:t>3</a:t>
            </a:r>
            <a:r>
              <a:rPr lang="en-US" dirty="0" smtClean="0"/>
              <a:t>. How to set up a meaningful/effective baseline to evaluate the performance of predictions?</a:t>
            </a:r>
          </a:p>
        </p:txBody>
      </p:sp>
    </p:spTree>
    <p:extLst>
      <p:ext uri="{BB962C8B-B14F-4D97-AF65-F5344CB8AC3E}">
        <p14:creationId xmlns:p14="http://schemas.microsoft.com/office/powerpoint/2010/main" val="3040071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258110"/>
            <a:ext cx="7729728" cy="1188720"/>
          </a:xfrm>
        </p:spPr>
        <p:txBody>
          <a:bodyPr/>
          <a:lstStyle/>
          <a:p>
            <a:r>
              <a:rPr lang="en-US" dirty="0" smtClean="0"/>
              <a:t>Contribution of the Paper</a:t>
            </a:r>
            <a:endParaRPr lang="en-US" dirty="0"/>
          </a:p>
        </p:txBody>
      </p:sp>
      <p:sp>
        <p:nvSpPr>
          <p:cNvPr id="3" name="Content Placeholder 2"/>
          <p:cNvSpPr>
            <a:spLocks noGrp="1"/>
          </p:cNvSpPr>
          <p:nvPr>
            <p:ph idx="1"/>
          </p:nvPr>
        </p:nvSpPr>
        <p:spPr>
          <a:xfrm>
            <a:off x="838200" y="1687483"/>
            <a:ext cx="10515600" cy="4664047"/>
          </a:xfrm>
        </p:spPr>
        <p:txBody>
          <a:bodyPr>
            <a:normAutofit lnSpcReduction="10000"/>
          </a:bodyPr>
          <a:lstStyle/>
          <a:p>
            <a:r>
              <a:rPr lang="en-US" b="1" i="1" dirty="0" smtClean="0"/>
              <a:t>Research question:</a:t>
            </a:r>
          </a:p>
          <a:p>
            <a:r>
              <a:rPr lang="en-US" dirty="0" smtClean="0"/>
              <a:t>How can consumer search behavior used for predicting their collective future behavior days or even weeks in advance?</a:t>
            </a:r>
          </a:p>
          <a:p>
            <a:endParaRPr lang="en-US" dirty="0"/>
          </a:p>
          <a:p>
            <a:r>
              <a:rPr lang="en-US" b="1" i="1" dirty="0" smtClean="0"/>
              <a:t>Previous literature:</a:t>
            </a:r>
          </a:p>
          <a:p>
            <a:r>
              <a:rPr lang="en-US" b="1" dirty="0" smtClean="0"/>
              <a:t>Relation between search volume and offline outcomes -&gt; “predict the present”</a:t>
            </a:r>
          </a:p>
          <a:p>
            <a:pPr lvl="1"/>
            <a:r>
              <a:rPr lang="en-US" dirty="0" err="1" smtClean="0"/>
              <a:t>Ettredge</a:t>
            </a:r>
            <a:r>
              <a:rPr lang="en-US" dirty="0" smtClean="0"/>
              <a:t> et al.(2005): counts of top 300 search terms correlated with US unemployment data</a:t>
            </a:r>
          </a:p>
          <a:p>
            <a:pPr lvl="1"/>
            <a:r>
              <a:rPr lang="en-US" dirty="0" err="1" smtClean="0"/>
              <a:t>Eysenbach</a:t>
            </a:r>
            <a:r>
              <a:rPr lang="en-US" dirty="0" smtClean="0"/>
              <a:t> (2006): high correlation between clicks on flu-related keywords and epidemiological data during the flu season</a:t>
            </a:r>
          </a:p>
          <a:p>
            <a:pPr lvl="1"/>
            <a:r>
              <a:rPr lang="en-US" dirty="0" smtClean="0"/>
              <a:t>Choi and Varian (2009): comparing search volume to economic activity (auto and home sales, international visitor statistics)</a:t>
            </a:r>
          </a:p>
          <a:p>
            <a:r>
              <a:rPr lang="en-US" b="1" dirty="0" smtClean="0"/>
              <a:t>This paper tried to answer “predict the future”</a:t>
            </a:r>
          </a:p>
          <a:p>
            <a:pPr lvl="1"/>
            <a:r>
              <a:rPr lang="en-US" dirty="0" smtClean="0"/>
              <a:t>Extend the domains from epidemiological and macroeconomic time series to consumer activities (movies, music, and video games)</a:t>
            </a:r>
          </a:p>
        </p:txBody>
      </p:sp>
    </p:spTree>
    <p:extLst>
      <p:ext uri="{BB962C8B-B14F-4D97-AF65-F5344CB8AC3E}">
        <p14:creationId xmlns:p14="http://schemas.microsoft.com/office/powerpoint/2010/main" val="655677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5703" y="299673"/>
            <a:ext cx="7729728" cy="1188720"/>
          </a:xfrm>
        </p:spPr>
        <p:txBody>
          <a:bodyPr/>
          <a:lstStyle/>
          <a:p>
            <a:r>
              <a:rPr lang="en-US" dirty="0" smtClean="0"/>
              <a:t>Methodology of the paper</a:t>
            </a:r>
            <a:endParaRPr lang="en-US" dirty="0"/>
          </a:p>
        </p:txBody>
      </p:sp>
      <p:sp>
        <p:nvSpPr>
          <p:cNvPr id="3" name="Content Placeholder 2"/>
          <p:cNvSpPr>
            <a:spLocks noGrp="1"/>
          </p:cNvSpPr>
          <p:nvPr>
            <p:ph idx="1"/>
          </p:nvPr>
        </p:nvSpPr>
        <p:spPr>
          <a:xfrm>
            <a:off x="771698" y="2014884"/>
            <a:ext cx="10515600" cy="4351338"/>
          </a:xfrm>
        </p:spPr>
        <p:txBody>
          <a:bodyPr>
            <a:normAutofit/>
          </a:bodyPr>
          <a:lstStyle/>
          <a:p>
            <a:r>
              <a:rPr lang="en-US" sz="2000" b="1" dirty="0" smtClean="0"/>
              <a:t>Limitation of conventional </a:t>
            </a:r>
            <a:r>
              <a:rPr lang="en-US" sz="2000" b="1" dirty="0" smtClean="0"/>
              <a:t>prediction </a:t>
            </a:r>
            <a:r>
              <a:rPr lang="en-US" sz="2000" b="1" dirty="0" smtClean="0"/>
              <a:t>methods/approaches</a:t>
            </a:r>
            <a:r>
              <a:rPr lang="en-US" sz="2000" b="1" dirty="0" smtClean="0"/>
              <a:t>:</a:t>
            </a:r>
          </a:p>
          <a:p>
            <a:pPr lvl="1"/>
            <a:r>
              <a:rPr lang="en-US" sz="1800" dirty="0" smtClean="0"/>
              <a:t>How can we “correctly” measure the performance of our prediction results?</a:t>
            </a:r>
          </a:p>
          <a:p>
            <a:pPr lvl="1"/>
            <a:r>
              <a:rPr lang="en-US" sz="1800" i="1" dirty="0" smtClean="0"/>
              <a:t>Example: Santa Fe, New Mexico</a:t>
            </a:r>
          </a:p>
          <a:p>
            <a:pPr lvl="1"/>
            <a:r>
              <a:rPr lang="en-US" sz="1800" i="1" dirty="0" smtClean="0"/>
              <a:t>300 sunny day in a year</a:t>
            </a:r>
          </a:p>
          <a:p>
            <a:pPr lvl="1"/>
            <a:r>
              <a:rPr lang="en-US" sz="1800" i="1" dirty="0" smtClean="0"/>
              <a:t>A prediction of sunshine every day would be correct 82% of the time, yet hardly impressive. </a:t>
            </a:r>
            <a:endParaRPr lang="en-US" sz="1800" i="1" dirty="0"/>
          </a:p>
          <a:p>
            <a:endParaRPr lang="en-US" sz="2000" dirty="0" smtClean="0"/>
          </a:p>
          <a:p>
            <a:r>
              <a:rPr lang="en-US" sz="2000" b="1" dirty="0" smtClean="0"/>
              <a:t>Performance is relative:</a:t>
            </a:r>
          </a:p>
          <a:p>
            <a:pPr lvl="1"/>
            <a:r>
              <a:rPr lang="en-US" sz="1800" dirty="0" smtClean="0"/>
              <a:t>The predictive power of search should be judged in relation to statistical models fit with traditional data sources, prediction markets, or expert opinions.</a:t>
            </a:r>
          </a:p>
          <a:p>
            <a:endParaRPr lang="en-US" dirty="0"/>
          </a:p>
          <a:p>
            <a:endParaRPr lang="en-US" dirty="0" smtClean="0"/>
          </a:p>
          <a:p>
            <a:endParaRPr lang="en-US" dirty="0"/>
          </a:p>
        </p:txBody>
      </p:sp>
    </p:spTree>
    <p:extLst>
      <p:ext uri="{BB962C8B-B14F-4D97-AF65-F5344CB8AC3E}">
        <p14:creationId xmlns:p14="http://schemas.microsoft.com/office/powerpoint/2010/main" val="4033574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5827" y="357863"/>
            <a:ext cx="7729728" cy="1188720"/>
          </a:xfrm>
        </p:spPr>
        <p:txBody>
          <a:bodyPr/>
          <a:lstStyle/>
          <a:p>
            <a:r>
              <a:rPr lang="en-US" dirty="0" smtClean="0"/>
              <a:t>Methodology of the paper</a:t>
            </a:r>
            <a:endParaRPr lang="en-US" dirty="0"/>
          </a:p>
        </p:txBody>
      </p:sp>
      <p:sp>
        <p:nvSpPr>
          <p:cNvPr id="3" name="Content Placeholder 2"/>
          <p:cNvSpPr>
            <a:spLocks noGrp="1"/>
          </p:cNvSpPr>
          <p:nvPr>
            <p:ph idx="1"/>
          </p:nvPr>
        </p:nvSpPr>
        <p:spPr>
          <a:xfrm>
            <a:off x="838200" y="1690688"/>
            <a:ext cx="10515600" cy="4351338"/>
          </a:xfrm>
        </p:spPr>
        <p:txBody>
          <a:bodyPr/>
          <a:lstStyle/>
          <a:p>
            <a:r>
              <a:rPr lang="en-US" sz="2000" b="1" dirty="0" smtClean="0"/>
              <a:t>Identify user intent from queries</a:t>
            </a:r>
          </a:p>
          <a:p>
            <a:pPr lvl="1"/>
            <a:r>
              <a:rPr lang="en-US" sz="1800" dirty="0" smtClean="0"/>
              <a:t>Map queries to specific movies/video games/music by extracting the names in the link</a:t>
            </a:r>
          </a:p>
          <a:p>
            <a:r>
              <a:rPr lang="en-US" sz="2000" dirty="0" smtClean="0"/>
              <a:t>Movie data on revenue, budget, number of opening screens: IMDb</a:t>
            </a:r>
          </a:p>
          <a:p>
            <a:r>
              <a:rPr lang="en-US" sz="2000" dirty="0" smtClean="0"/>
              <a:t>Sales &amp; Critic ratings data for video games: </a:t>
            </a:r>
            <a:r>
              <a:rPr lang="en-US" sz="2000" dirty="0" err="1" smtClean="0"/>
              <a:t>VGChartz</a:t>
            </a:r>
            <a:r>
              <a:rPr lang="en-US" sz="2000" dirty="0" smtClean="0"/>
              <a:t>(vgchartz.com)</a:t>
            </a:r>
          </a:p>
          <a:p>
            <a:r>
              <a:rPr lang="en-US" sz="2000" dirty="0" smtClean="0"/>
              <a:t>Music data (artist, song title, rank and chart release date): Hot 100 chart issued weekly by the magazine Billboard</a:t>
            </a:r>
          </a:p>
          <a:p>
            <a:pPr marL="0" indent="0">
              <a:buNone/>
            </a:pPr>
            <a:endParaRPr lang="en-US" dirty="0"/>
          </a:p>
        </p:txBody>
      </p:sp>
    </p:spTree>
    <p:extLst>
      <p:ext uri="{BB962C8B-B14F-4D97-AF65-F5344CB8AC3E}">
        <p14:creationId xmlns:p14="http://schemas.microsoft.com/office/powerpoint/2010/main" val="2922220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7468" y="219217"/>
            <a:ext cx="7729728" cy="1188720"/>
          </a:xfrm>
        </p:spPr>
        <p:txBody>
          <a:bodyPr/>
          <a:lstStyle/>
          <a:p>
            <a:r>
              <a:rPr lang="en-US" dirty="0" smtClean="0"/>
              <a:t>Methodology of the paper</a:t>
            </a:r>
            <a:endParaRPr lang="en-US" dirty="0"/>
          </a:p>
        </p:txBody>
      </p:sp>
      <p:sp>
        <p:nvSpPr>
          <p:cNvPr id="3" name="Content Placeholder 2"/>
          <p:cNvSpPr>
            <a:spLocks noGrp="1"/>
          </p:cNvSpPr>
          <p:nvPr>
            <p:ph idx="1"/>
          </p:nvPr>
        </p:nvSpPr>
        <p:spPr>
          <a:xfrm>
            <a:off x="884532" y="1633611"/>
            <a:ext cx="10515600" cy="1058891"/>
          </a:xfrm>
        </p:spPr>
        <p:txBody>
          <a:bodyPr/>
          <a:lstStyle/>
          <a:p>
            <a:r>
              <a:rPr lang="en-US" dirty="0" smtClean="0"/>
              <a:t>Log linear models</a:t>
            </a:r>
          </a:p>
          <a:p>
            <a:endParaRPr lang="en-US" dirty="0"/>
          </a:p>
        </p:txBody>
      </p:sp>
      <p:pic>
        <p:nvPicPr>
          <p:cNvPr id="1026" name="Picture 2" descr="Embedd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349" y="3056586"/>
            <a:ext cx="2914650" cy="190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mbedd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484" y="4666645"/>
            <a:ext cx="3590925" cy="1809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mbedd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3822" y="2157218"/>
            <a:ext cx="3952875" cy="5048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mbedd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1171" y="2870616"/>
            <a:ext cx="2486025" cy="1905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mbedd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3822" y="3432396"/>
            <a:ext cx="4133850" cy="1905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Embedded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11646" y="4621981"/>
            <a:ext cx="2876550" cy="18097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Embedded Imag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11646" y="5865264"/>
            <a:ext cx="2495550" cy="1714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607927" y="5741222"/>
            <a:ext cx="1805494" cy="369332"/>
          </a:xfrm>
          <a:prstGeom prst="rect">
            <a:avLst/>
          </a:prstGeom>
          <a:noFill/>
        </p:spPr>
        <p:txBody>
          <a:bodyPr wrap="none" rtlCol="0">
            <a:spAutoFit/>
          </a:bodyPr>
          <a:lstStyle/>
          <a:p>
            <a:r>
              <a:rPr lang="en-US" dirty="0" smtClean="0"/>
              <a:t>Google flu trends</a:t>
            </a:r>
            <a:endParaRPr lang="en-US" dirty="0"/>
          </a:p>
        </p:txBody>
      </p:sp>
      <p:sp>
        <p:nvSpPr>
          <p:cNvPr id="5" name="Rectangle 4"/>
          <p:cNvSpPr/>
          <p:nvPr/>
        </p:nvSpPr>
        <p:spPr>
          <a:xfrm>
            <a:off x="715211" y="2647010"/>
            <a:ext cx="3715473" cy="10745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236969" y="1899260"/>
            <a:ext cx="5487556" cy="19079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15211" y="4163456"/>
            <a:ext cx="3715473" cy="1074577"/>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Rectangle 14"/>
          <p:cNvSpPr/>
          <p:nvPr/>
        </p:nvSpPr>
        <p:spPr>
          <a:xfrm>
            <a:off x="7032522" y="4163456"/>
            <a:ext cx="3715473" cy="1074577"/>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ectangle 15"/>
          <p:cNvSpPr/>
          <p:nvPr/>
        </p:nvSpPr>
        <p:spPr>
          <a:xfrm>
            <a:off x="715211" y="5471062"/>
            <a:ext cx="3715473" cy="85492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16"/>
          <p:cNvSpPr/>
          <p:nvPr/>
        </p:nvSpPr>
        <p:spPr>
          <a:xfrm>
            <a:off x="7032522" y="5471062"/>
            <a:ext cx="3715473" cy="85492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59864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615558"/>
            <a:ext cx="7729728" cy="1188720"/>
          </a:xfrm>
        </p:spPr>
        <p:txBody>
          <a:bodyPr/>
          <a:lstStyle/>
          <a:p>
            <a:r>
              <a:rPr lang="en-US" dirty="0" smtClean="0"/>
              <a:t>Methodology of the paper</a:t>
            </a:r>
            <a:endParaRPr lang="en-US" dirty="0"/>
          </a:p>
        </p:txBody>
      </p:sp>
      <p:sp>
        <p:nvSpPr>
          <p:cNvPr id="3" name="Content Placeholder 2"/>
          <p:cNvSpPr>
            <a:spLocks noGrp="1"/>
          </p:cNvSpPr>
          <p:nvPr>
            <p:ph idx="1"/>
          </p:nvPr>
        </p:nvSpPr>
        <p:spPr>
          <a:xfrm>
            <a:off x="2064882" y="2480102"/>
            <a:ext cx="7729728" cy="3101983"/>
          </a:xfrm>
        </p:spPr>
        <p:txBody>
          <a:bodyPr/>
          <a:lstStyle/>
          <a:p>
            <a:r>
              <a:rPr lang="en-US" sz="2000" b="1" dirty="0" smtClean="0"/>
              <a:t>Combined models:</a:t>
            </a:r>
          </a:p>
          <a:p>
            <a:pPr lvl="1"/>
            <a:r>
              <a:rPr lang="en-US" sz="1800" dirty="0" smtClean="0"/>
              <a:t>Incorporating both search and baseline data</a:t>
            </a:r>
          </a:p>
          <a:p>
            <a:pPr lvl="1"/>
            <a:r>
              <a:rPr lang="en-US" sz="1800" dirty="0" smtClean="0"/>
              <a:t>Fit a linear model including search data , production budgets, opening screens, and HSX estimates.</a:t>
            </a:r>
          </a:p>
          <a:p>
            <a:endParaRPr lang="en-US" dirty="0"/>
          </a:p>
          <a:p>
            <a:r>
              <a:rPr lang="en-US" sz="1600" b="1" dirty="0" smtClean="0"/>
              <a:t>Level-one-out estimation</a:t>
            </a:r>
            <a:endParaRPr lang="en-US" sz="1600" b="1" dirty="0"/>
          </a:p>
        </p:txBody>
      </p:sp>
    </p:spTree>
    <p:extLst>
      <p:ext uri="{BB962C8B-B14F-4D97-AF65-F5344CB8AC3E}">
        <p14:creationId xmlns:p14="http://schemas.microsoft.com/office/powerpoint/2010/main" val="34605857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g.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771" y="565583"/>
            <a:ext cx="3707027" cy="371547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61505" y="4702016"/>
            <a:ext cx="3593869" cy="1477328"/>
          </a:xfrm>
          <a:prstGeom prst="rect">
            <a:avLst/>
          </a:prstGeom>
        </p:spPr>
        <p:txBody>
          <a:bodyPr wrap="square">
            <a:spAutoFit/>
          </a:bodyPr>
          <a:lstStyle/>
          <a:p>
            <a:r>
              <a:rPr lang="en-US" b="1" dirty="0" smtClean="0"/>
              <a:t>Fig</a:t>
            </a:r>
            <a:r>
              <a:rPr lang="en-US" b="1" dirty="0"/>
              <a:t>. 5.</a:t>
            </a:r>
            <a:r>
              <a:rPr lang="en-US" dirty="0"/>
              <a:t>The correlation between predicted and actual outcomes for movies, video game sequels and </a:t>
            </a:r>
            <a:r>
              <a:rPr lang="en-US" dirty="0" err="1"/>
              <a:t>nonsequels</a:t>
            </a:r>
            <a:r>
              <a:rPr lang="en-US" dirty="0"/>
              <a:t>, music, and flu.</a:t>
            </a:r>
          </a:p>
          <a:p>
            <a:endParaRPr lang="en-US" dirty="0"/>
          </a:p>
        </p:txBody>
      </p:sp>
      <p:pic>
        <p:nvPicPr>
          <p:cNvPr id="2052" name="Picture 4" descr="https://www.pnas.org/content/pnas/107/41/17486/F3.large.jpg?width=800&amp;height=600&amp;carousel=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2597" y="2286000"/>
            <a:ext cx="6883163" cy="40277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447365" y="6334780"/>
            <a:ext cx="6096000" cy="523220"/>
          </a:xfrm>
          <a:prstGeom prst="rect">
            <a:avLst/>
          </a:prstGeom>
        </p:spPr>
        <p:txBody>
          <a:bodyPr>
            <a:spAutoFit/>
          </a:bodyPr>
          <a:lstStyle/>
          <a:p>
            <a:r>
              <a:rPr lang="en-US" sz="1400" b="1" i="0" dirty="0" smtClean="0">
                <a:solidFill>
                  <a:srgbClr val="333333"/>
                </a:solidFill>
                <a:effectLst/>
                <a:latin typeface="Open Sans"/>
              </a:rPr>
              <a:t>Fig. 3.</a:t>
            </a:r>
            <a:r>
              <a:rPr lang="en-US" sz="1400" b="0" i="0" dirty="0" smtClean="0">
                <a:solidFill>
                  <a:srgbClr val="333333"/>
                </a:solidFill>
                <a:effectLst/>
                <a:latin typeface="Open Sans"/>
              </a:rPr>
              <a:t>Predictions from the baseline (</a:t>
            </a:r>
            <a:r>
              <a:rPr lang="en-US" sz="1400" b="0" i="1" dirty="0" smtClean="0">
                <a:solidFill>
                  <a:srgbClr val="333333"/>
                </a:solidFill>
                <a:effectLst/>
                <a:latin typeface="Open Sans"/>
              </a:rPr>
              <a:t>A</a:t>
            </a:r>
            <a:r>
              <a:rPr lang="en-US" sz="1400" b="0" i="0" dirty="0" smtClean="0">
                <a:solidFill>
                  <a:srgbClr val="333333"/>
                </a:solidFill>
                <a:effectLst/>
                <a:latin typeface="Open Sans"/>
              </a:rPr>
              <a:t>–</a:t>
            </a:r>
            <a:r>
              <a:rPr lang="en-US" sz="1400" b="0" i="1" dirty="0" smtClean="0">
                <a:solidFill>
                  <a:srgbClr val="333333"/>
                </a:solidFill>
                <a:effectLst/>
                <a:latin typeface="Open Sans"/>
              </a:rPr>
              <a:t>C</a:t>
            </a:r>
            <a:r>
              <a:rPr lang="en-US" sz="1400" b="0" i="0" dirty="0" smtClean="0">
                <a:solidFill>
                  <a:srgbClr val="333333"/>
                </a:solidFill>
                <a:effectLst/>
                <a:latin typeface="Open Sans"/>
              </a:rPr>
              <a:t>) and the combined baseline-plus-search models (</a:t>
            </a:r>
            <a:r>
              <a:rPr lang="en-US" sz="1400" b="0" i="1" dirty="0" smtClean="0">
                <a:solidFill>
                  <a:srgbClr val="333333"/>
                </a:solidFill>
                <a:effectLst/>
                <a:latin typeface="Open Sans"/>
              </a:rPr>
              <a:t>D</a:t>
            </a:r>
            <a:r>
              <a:rPr lang="en-US" sz="1400" b="0" i="0" dirty="0" smtClean="0">
                <a:solidFill>
                  <a:srgbClr val="333333"/>
                </a:solidFill>
                <a:effectLst/>
                <a:latin typeface="Open Sans"/>
              </a:rPr>
              <a:t>–</a:t>
            </a:r>
            <a:r>
              <a:rPr lang="en-US" sz="1400" b="0" i="1" dirty="0" smtClean="0">
                <a:solidFill>
                  <a:srgbClr val="333333"/>
                </a:solidFill>
                <a:effectLst/>
                <a:latin typeface="Open Sans"/>
              </a:rPr>
              <a:t>F</a:t>
            </a:r>
            <a:r>
              <a:rPr lang="en-US" sz="1400" b="0" i="0" dirty="0" smtClean="0">
                <a:solidFill>
                  <a:srgbClr val="333333"/>
                </a:solidFill>
                <a:effectLst/>
                <a:latin typeface="Open Sans"/>
              </a:rPr>
              <a:t>) for movies, video games, and music.</a:t>
            </a:r>
            <a:endParaRPr lang="en-US" sz="1400" b="0" i="0" dirty="0">
              <a:solidFill>
                <a:srgbClr val="333333"/>
              </a:solidFill>
              <a:effectLst/>
              <a:latin typeface="Open Sans"/>
            </a:endParaRPr>
          </a:p>
        </p:txBody>
      </p:sp>
      <p:sp>
        <p:nvSpPr>
          <p:cNvPr id="6" name="Oval 5"/>
          <p:cNvSpPr/>
          <p:nvPr/>
        </p:nvSpPr>
        <p:spPr>
          <a:xfrm>
            <a:off x="2333284" y="2286000"/>
            <a:ext cx="725800" cy="6567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4" name="Picture 6" descr="https://www.pnas.org/content/pnas/107/41/17486/F2.large.jpg?width=800&amp;height=600&amp;carousel=1"/>
          <p:cNvPicPr>
            <a:picLocks noChangeAspect="1" noChangeArrowheads="1"/>
          </p:cNvPicPr>
          <p:nvPr/>
        </p:nvPicPr>
        <p:blipFill rotWithShape="1">
          <a:blip r:embed="rId4">
            <a:extLst>
              <a:ext uri="{28A0092B-C50C-407E-A947-70E740481C1C}">
                <a14:useLocalDpi xmlns:a14="http://schemas.microsoft.com/office/drawing/2010/main" val="0"/>
              </a:ext>
            </a:extLst>
          </a:blip>
          <a:srcRect b="49086"/>
          <a:stretch/>
        </p:blipFill>
        <p:spPr bwMode="auto">
          <a:xfrm>
            <a:off x="4912597" y="241175"/>
            <a:ext cx="6964491" cy="2049964"/>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p:cNvSpPr/>
          <p:nvPr/>
        </p:nvSpPr>
        <p:spPr>
          <a:xfrm>
            <a:off x="10100142" y="5112327"/>
            <a:ext cx="725800" cy="65670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7080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4139" y="324612"/>
            <a:ext cx="7729728" cy="1188720"/>
          </a:xfrm>
        </p:spPr>
        <p:txBody>
          <a:bodyPr/>
          <a:lstStyle/>
          <a:p>
            <a:r>
              <a:rPr lang="en-US" dirty="0" smtClean="0"/>
              <a:t>Review of the paper</a:t>
            </a:r>
            <a:endParaRPr lang="en-US" dirty="0"/>
          </a:p>
        </p:txBody>
      </p:sp>
      <p:sp>
        <p:nvSpPr>
          <p:cNvPr id="3" name="Content Placeholder 2"/>
          <p:cNvSpPr>
            <a:spLocks noGrp="1"/>
          </p:cNvSpPr>
          <p:nvPr>
            <p:ph idx="1"/>
          </p:nvPr>
        </p:nvSpPr>
        <p:spPr>
          <a:xfrm>
            <a:off x="780011" y="1906819"/>
            <a:ext cx="10515600" cy="4486275"/>
          </a:xfrm>
        </p:spPr>
        <p:txBody>
          <a:bodyPr>
            <a:normAutofit fontScale="92500" lnSpcReduction="10000"/>
          </a:bodyPr>
          <a:lstStyle/>
          <a:p>
            <a:r>
              <a:rPr lang="en-US" sz="1900" b="1" dirty="0" smtClean="0"/>
              <a:t>Method strengths:</a:t>
            </a:r>
          </a:p>
          <a:p>
            <a:pPr lvl="1"/>
            <a:r>
              <a:rPr lang="en-US" sz="1700" dirty="0" smtClean="0"/>
              <a:t>Baseline is important!</a:t>
            </a:r>
          </a:p>
          <a:p>
            <a:pPr lvl="1"/>
            <a:r>
              <a:rPr lang="en-US" sz="1700" dirty="0" smtClean="0"/>
              <a:t>Relative value of search data compared to alternative sources</a:t>
            </a:r>
          </a:p>
          <a:p>
            <a:pPr lvl="1"/>
            <a:r>
              <a:rPr lang="en-US" sz="1700" dirty="0" smtClean="0"/>
              <a:t>Combined model approach can boost the performance of prediction</a:t>
            </a:r>
          </a:p>
          <a:p>
            <a:pPr lvl="1"/>
            <a:r>
              <a:rPr lang="en-US" sz="1700" dirty="0" smtClean="0"/>
              <a:t>Real-time reflection:</a:t>
            </a:r>
            <a:endParaRPr lang="en-US" sz="1700" dirty="0"/>
          </a:p>
          <a:p>
            <a:pPr lvl="2"/>
            <a:r>
              <a:rPr lang="en-US" sz="1700" dirty="0" smtClean="0"/>
              <a:t>Search data can be collected for many domains simultaneously and easily analyzed along geographic and other dimensions, all in real time (amazon, google)</a:t>
            </a:r>
          </a:p>
          <a:p>
            <a:r>
              <a:rPr lang="en-US" sz="1900" b="1" dirty="0" smtClean="0"/>
              <a:t>Method limitations:</a:t>
            </a:r>
          </a:p>
          <a:p>
            <a:pPr lvl="1"/>
            <a:r>
              <a:rPr lang="en-US" sz="1700" dirty="0" smtClean="0"/>
              <a:t>Size of the relevant population</a:t>
            </a:r>
          </a:p>
          <a:p>
            <a:pPr lvl="1"/>
            <a:r>
              <a:rPr lang="en-US" sz="1700" dirty="0" smtClean="0"/>
              <a:t>Offline outcomes: </a:t>
            </a:r>
          </a:p>
          <a:p>
            <a:pPr lvl="2"/>
            <a:r>
              <a:rPr lang="en-US" sz="1700" dirty="0" smtClean="0"/>
              <a:t>Revenue? </a:t>
            </a:r>
          </a:p>
          <a:p>
            <a:pPr lvl="2"/>
            <a:r>
              <a:rPr lang="en-US" sz="1700" dirty="0"/>
              <a:t>C</a:t>
            </a:r>
            <a:r>
              <a:rPr lang="en-US" sz="1700" dirty="0" smtClean="0"/>
              <a:t>onnection between search behaviors and offline outcomes (Movies </a:t>
            </a:r>
            <a:r>
              <a:rPr lang="en-US" sz="1700" dirty="0" err="1" smtClean="0"/>
              <a:t>v.s</a:t>
            </a:r>
            <a:r>
              <a:rPr lang="en-US" sz="1700" dirty="0" smtClean="0"/>
              <a:t>. Music)</a:t>
            </a:r>
          </a:p>
          <a:p>
            <a:pPr lvl="1"/>
            <a:r>
              <a:rPr lang="en-US" sz="1700" dirty="0" smtClean="0"/>
              <a:t>Identifying relevant queries </a:t>
            </a:r>
          </a:p>
          <a:p>
            <a:pPr marL="0" indent="0">
              <a:buNone/>
            </a:pPr>
            <a:endParaRPr lang="en-US" dirty="0" smtClean="0"/>
          </a:p>
          <a:p>
            <a:endParaRPr lang="en-US" dirty="0" smtClean="0"/>
          </a:p>
        </p:txBody>
      </p:sp>
    </p:spTree>
    <p:extLst>
      <p:ext uri="{BB962C8B-B14F-4D97-AF65-F5344CB8AC3E}">
        <p14:creationId xmlns:p14="http://schemas.microsoft.com/office/powerpoint/2010/main" val="1664412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295454"/>
            <a:ext cx="7729728" cy="1188720"/>
          </a:xfrm>
        </p:spPr>
        <p:txBody>
          <a:bodyPr/>
          <a:lstStyle/>
          <a:p>
            <a:r>
              <a:rPr lang="en-US" dirty="0" smtClean="0"/>
              <a:t>Google flu trend (GFT)</a:t>
            </a:r>
            <a:endParaRPr lang="en-US" dirty="0"/>
          </a:p>
        </p:txBody>
      </p:sp>
      <p:sp>
        <p:nvSpPr>
          <p:cNvPr id="3" name="Content Placeholder 2"/>
          <p:cNvSpPr>
            <a:spLocks noGrp="1"/>
          </p:cNvSpPr>
          <p:nvPr>
            <p:ph idx="1"/>
          </p:nvPr>
        </p:nvSpPr>
        <p:spPr>
          <a:xfrm>
            <a:off x="780011" y="1772625"/>
            <a:ext cx="10515600" cy="2528172"/>
          </a:xfrm>
        </p:spPr>
        <p:txBody>
          <a:bodyPr>
            <a:normAutofit/>
          </a:bodyPr>
          <a:lstStyle/>
          <a:p>
            <a:pPr lvl="1"/>
            <a:r>
              <a:rPr lang="en-US" sz="1800" dirty="0" smtClean="0"/>
              <a:t>Ginsberg</a:t>
            </a:r>
            <a:r>
              <a:rPr lang="en-US" sz="1800" dirty="0"/>
              <a:t>, Jeremy, Matthew H. </a:t>
            </a:r>
            <a:r>
              <a:rPr lang="en-US" sz="1800" dirty="0" err="1"/>
              <a:t>Mohebbi</a:t>
            </a:r>
            <a:r>
              <a:rPr lang="en-US" sz="1800" dirty="0"/>
              <a:t>, </a:t>
            </a:r>
            <a:r>
              <a:rPr lang="en-US" sz="1800" dirty="0" err="1"/>
              <a:t>Rajan</a:t>
            </a:r>
            <a:r>
              <a:rPr lang="en-US" sz="1800" dirty="0"/>
              <a:t> S. Patel, Lynnette </a:t>
            </a:r>
            <a:r>
              <a:rPr lang="en-US" sz="1800" dirty="0" err="1"/>
              <a:t>Brammer</a:t>
            </a:r>
            <a:r>
              <a:rPr lang="en-US" sz="1800" dirty="0"/>
              <a:t>, Mark S. </a:t>
            </a:r>
            <a:r>
              <a:rPr lang="en-US" sz="1800" dirty="0" err="1"/>
              <a:t>Smolinski</a:t>
            </a:r>
            <a:r>
              <a:rPr lang="en-US" sz="1800" dirty="0"/>
              <a:t>, and Larry Brilliant. "Detecting influenza epidemics using search engine query data." </a:t>
            </a:r>
            <a:r>
              <a:rPr lang="en-US" sz="1800" i="1" dirty="0"/>
              <a:t>Nature</a:t>
            </a:r>
            <a:r>
              <a:rPr lang="en-US" sz="1800" dirty="0"/>
              <a:t> 457, no. 7232 (2009): 1012</a:t>
            </a:r>
            <a:r>
              <a:rPr lang="en-US" sz="1800" dirty="0" smtClean="0"/>
              <a:t>.</a:t>
            </a:r>
          </a:p>
          <a:p>
            <a:pPr lvl="1"/>
            <a:r>
              <a:rPr lang="en-US" sz="1800" dirty="0" smtClean="0"/>
              <a:t>GFT missed the peak of the 2013 flu season by 140 percent. </a:t>
            </a:r>
          </a:p>
          <a:p>
            <a:pPr lvl="1"/>
            <a:r>
              <a:rPr lang="en-US" sz="1800" dirty="0" err="1"/>
              <a:t>Lazer</a:t>
            </a:r>
            <a:r>
              <a:rPr lang="en-US" sz="1800" dirty="0"/>
              <a:t>, David, Ryan Kennedy, Gary King, and Alessandro </a:t>
            </a:r>
            <a:r>
              <a:rPr lang="en-US" sz="1800" dirty="0" err="1"/>
              <a:t>Vespignani</a:t>
            </a:r>
            <a:r>
              <a:rPr lang="en-US" sz="1800" dirty="0"/>
              <a:t>. "The parable of Google Flu: traps in big data analysis." </a:t>
            </a:r>
            <a:r>
              <a:rPr lang="en-US" sz="1800" i="1" dirty="0"/>
              <a:t>Science</a:t>
            </a:r>
            <a:r>
              <a:rPr lang="en-US" sz="1800" dirty="0"/>
              <a:t> 343, no. 6176 (2014): 1203-1205.</a:t>
            </a:r>
          </a:p>
        </p:txBody>
      </p:sp>
      <p:pic>
        <p:nvPicPr>
          <p:cNvPr id="4" name="Picture 3"/>
          <p:cNvPicPr>
            <a:picLocks noChangeAspect="1"/>
          </p:cNvPicPr>
          <p:nvPr/>
        </p:nvPicPr>
        <p:blipFill>
          <a:blip r:embed="rId2"/>
          <a:stretch>
            <a:fillRect/>
          </a:stretch>
        </p:blipFill>
        <p:spPr>
          <a:xfrm>
            <a:off x="547601" y="4449682"/>
            <a:ext cx="5355154" cy="1851365"/>
          </a:xfrm>
          <a:prstGeom prst="rect">
            <a:avLst/>
          </a:prstGeom>
        </p:spPr>
      </p:pic>
      <p:pic>
        <p:nvPicPr>
          <p:cNvPr id="5" name="Picture 4"/>
          <p:cNvPicPr>
            <a:picLocks noChangeAspect="1"/>
          </p:cNvPicPr>
          <p:nvPr/>
        </p:nvPicPr>
        <p:blipFill>
          <a:blip r:embed="rId3"/>
          <a:stretch>
            <a:fillRect/>
          </a:stretch>
        </p:blipFill>
        <p:spPr>
          <a:xfrm>
            <a:off x="6037811" y="4300797"/>
            <a:ext cx="5581650" cy="2000250"/>
          </a:xfrm>
          <a:prstGeom prst="rect">
            <a:avLst/>
          </a:prstGeom>
        </p:spPr>
      </p:pic>
    </p:spTree>
    <p:extLst>
      <p:ext uri="{BB962C8B-B14F-4D97-AF65-F5344CB8AC3E}">
        <p14:creationId xmlns:p14="http://schemas.microsoft.com/office/powerpoint/2010/main" val="151236549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399</TotalTime>
  <Words>662</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Open Sans</vt:lpstr>
      <vt:lpstr>Arial</vt:lpstr>
      <vt:lpstr>Gill Sans MT</vt:lpstr>
      <vt:lpstr>Parcel</vt:lpstr>
      <vt:lpstr>Predicting consumer behavior with Web search</vt:lpstr>
      <vt:lpstr>Contribution of the Paper</vt:lpstr>
      <vt:lpstr>Methodology of the paper</vt:lpstr>
      <vt:lpstr>Methodology of the paper</vt:lpstr>
      <vt:lpstr>Methodology of the paper</vt:lpstr>
      <vt:lpstr>Methodology of the paper</vt:lpstr>
      <vt:lpstr>PowerPoint Presentation</vt:lpstr>
      <vt:lpstr>Review of the paper</vt:lpstr>
      <vt:lpstr>Google flu trend (GFT)</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consumer behavior with Web search</dc:title>
  <dc:creator>luoyec2</dc:creator>
  <cp:lastModifiedBy>luoyec2</cp:lastModifiedBy>
  <cp:revision>16</cp:revision>
  <dcterms:created xsi:type="dcterms:W3CDTF">2019-09-11T16:47:50Z</dcterms:created>
  <dcterms:modified xsi:type="dcterms:W3CDTF">2019-09-12T02:51:02Z</dcterms:modified>
</cp:coreProperties>
</file>