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75" r:id="rId7"/>
    <p:sldId id="271" r:id="rId8"/>
    <p:sldId id="272" r:id="rId9"/>
    <p:sldId id="273" r:id="rId10"/>
    <p:sldId id="274" r:id="rId11"/>
    <p:sldId id="276" r:id="rId12"/>
    <p:sldId id="279" r:id="rId13"/>
    <p:sldId id="280" r:id="rId14"/>
    <p:sldId id="257" r:id="rId15"/>
    <p:sldId id="278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0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2EC05C-E4FF-49BC-B382-F0D8F157C0E3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E2D98-B401-4DCD-86E6-6BDE88BB05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1638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703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27A20-416E-3C1F-D7BB-B356BE34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B6C2031-806A-FEE7-0613-2873C96D9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CD3BCE5-83E0-4335-5119-1441A868C9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987C1A-3F08-DDE3-4143-196EAD273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313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11A41-8476-B520-2E21-2D8FFF1D3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C536B7E-83FC-7A30-7758-A3D61723D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412EF2F-6B28-017A-41F7-F7C4DC96A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B12A1D-44F5-1FE1-F2DD-A98D2619D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749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4DAC-01B7-52C0-4EF7-32F582615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F5B4AE4-8B5E-BFF2-404B-9E540F2F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CB515F0-C62E-AC26-9EFD-30DCDC1BE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63143F-664D-43F8-898A-02641E878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853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6F93-45FE-35FF-2D07-FDC742B9D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AB6D212-2A61-7920-9143-007152B66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BCDCC25-1FB3-7049-B1C2-AEBD757C3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AF8489-7B50-1CC0-3FE8-D254FE6B6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957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626A2-59B0-37A3-2AE1-4913FEA4E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DF49DBB-A69D-FEFA-8834-0F7227049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2F9C17-FB4F-7AAD-9FC2-87D023190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CD8CC0B-DEB0-B691-F52C-4544F4FC8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9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13F87-826F-3E47-2D26-6DBD52E6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039B169-4547-3301-0EE1-C7BC2CE8E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ED5D377-0E5C-3B52-1F3D-5ACB878AC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452175-7BF9-CB75-29FB-ED1895948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609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2E584-065A-B828-F60D-E9FB91C20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25D61DF-1E38-27EA-A42C-B082F9DE9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7AF5DA3-1EC3-AC31-8090-DB959DEA3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5D7DE8-C125-FD23-CF04-5E41E63727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5E2D98-B401-4DCD-86E6-6BDE88BB0502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28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9EFB5-EEA9-B993-A843-B0E42CFDA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A8D226-7728-7606-E525-6A7497110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589FC8-B759-690E-6909-1CE056392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C13FF4-E368-835E-5366-6BC49C2DB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E3267A-C695-9FBA-C9C7-635DD747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686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6A291B-4DC1-8324-D4CB-F4C48D634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6909CF-DCBC-E4FC-9504-4181B0D4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BFB25F-4280-5EF4-5DB8-24DB6B32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793B54-14CF-BADA-0D7B-EFB19BD51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9503B3-6AD1-7AD0-FAAA-618FB3EE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98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87E1EE-41E4-ADFD-4F70-155582182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AEF21D-F74C-D1DF-1658-72B9F089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F0DC2B-E473-DC1E-A4D2-E5AFA0891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69D5A-8EEF-B845-434B-5EC41BB0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BC24E-92AB-8C80-400D-20F8C2DA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23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7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pPr marL="31764">
              <a:spcBef>
                <a:spcPts val="16"/>
              </a:spcBef>
            </a:pPr>
            <a:fld id="{81D60167-4931-47E6-BA6A-407CBD079E47}" type="slidenum">
              <a:rPr lang="ru-RU" spc="13" smtClean="0"/>
              <a:pPr marL="31764">
                <a:spcBef>
                  <a:spcPts val="16"/>
                </a:spcBef>
              </a:pPr>
              <a:t>‹#›</a:t>
            </a:fld>
            <a:endParaRPr lang="ru-RU" spc="13" dirty="0"/>
          </a:p>
        </p:txBody>
      </p:sp>
    </p:spTree>
    <p:extLst>
      <p:ext uri="{BB962C8B-B14F-4D97-AF65-F5344CB8AC3E}">
        <p14:creationId xmlns:p14="http://schemas.microsoft.com/office/powerpoint/2010/main" val="11488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2B172-3956-68DB-76FE-10D9E651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1BBF1-1647-F02C-13FC-0DB401EBC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D04A4-1049-6009-5253-CB373047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868524-43F3-AEE5-F723-E0DAE4E5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3F17A-AA2C-D77F-2184-C21FE012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62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67DBC-4E11-8C79-58A3-C6A8E0F93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E324D7-EEF7-8055-52FD-ECACE2F77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CF345F-CB35-55A6-91CF-A02B1764D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F235E-68D8-EA33-247A-62BAFB776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D3CD6-D980-0985-F8E2-A98A42D8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56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4C5C6-BB23-0A48-8E7D-75CF8BC2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EE341-248E-6A1D-32FE-5BF86C201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8F7BAE-1141-8C04-C512-260EF9F46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931569-25D5-150C-DC5B-A6FB83228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76865E3-DAAF-E783-E619-F8238738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526ACE-C6F6-255F-9446-0B1867F8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04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AAF6-AF51-87D6-A802-5167CA19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C32F0-CDCF-EB78-0612-E536B74FD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1C9B16B-BE3E-D771-147F-18F743ED1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63023E6-F6AA-8341-2EDD-09D5FC084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534712-B8E9-13C0-3BEC-1D86F513E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FC9A10A-3040-FF9F-49D9-57967B23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70D8EE-4C14-5031-E8C4-C7CFC2D3C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54D462D-AF5A-1AB1-FBB2-BBD766199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907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ED375-96BB-451F-25A3-9CDD0458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B44A74-1BF9-0352-6E72-073CFC5D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86C31E-C971-4DC7-4833-4D56D14A3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AB962-4FEE-D9D7-394C-927BB3E5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73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498FAE9-06C4-69C1-3ED2-C8BE08ED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9F0BE9-05CD-0078-01AF-C5CEE5D66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07E81B-62B9-D94C-E80F-B08C065D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145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865B0-F353-18CF-70C5-6CB89DD19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C2B223-2BE8-5241-8564-372C00279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8FFAAB-3275-AD58-65AF-6896D4D70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7CDFC9-74BA-8DFA-C52F-D8EE96E0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9406CD-4ED0-DE4A-44B6-BA3ED671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A652EC-BB73-A4CA-2E1E-6FDE0940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583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F3769-F56D-BE41-BFB7-9D5D007D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C485CF-D772-8A0A-7FD0-D31DBC7AE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6ABE89-7776-AD56-95D4-C227CEB2D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743AC2-56C7-ED94-B59B-22906B88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30384F-2CEA-A201-0B56-382F124A5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230A8F-767D-5E63-C56A-ED7F8383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040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053D99-7591-4FAE-589A-D61596693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B080E0-3905-012A-E978-532548EA1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CBFED8-7C0A-3D2D-091C-C42B9F7B8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DD16C8-59EC-4345-9AB4-FCC67D3B649A}" type="datetimeFigureOut">
              <a:rPr lang="ru-RU" smtClean="0"/>
              <a:t>06.10.2025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600E9-5E6B-BF9C-FC03-06EF3B80A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1B35A9-B1D3-E428-FE22-848DE32BA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9B8321-D87D-4EB4-9A46-F92455BD4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6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proprogs.ru/ml/ml-vvedenie-v-metod-opornyh-vektorov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hyperlink" Target="https://habr.com/ru/companies/ods/articles/484148/" TargetMode="External"/><Relationship Id="rId4" Type="http://schemas.openxmlformats.org/officeDocument/2006/relationships/hyperlink" Target="https://blog.skillfactory.ru/svm-metod-opornyh-vektorov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B6A47-2365-76A9-E56F-434966A13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ru-RU" dirty="0"/>
              <a:t>Метод опорных векторов (</a:t>
            </a:r>
            <a:r>
              <a:rPr lang="en-US" dirty="0"/>
              <a:t>SVM</a:t>
            </a:r>
            <a:r>
              <a:rPr lang="ru-RU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899BB1-9493-AC0D-5B5B-592FA87C4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005718"/>
            <a:ext cx="3048000" cy="1655762"/>
          </a:xfrm>
        </p:spPr>
        <p:txBody>
          <a:bodyPr/>
          <a:lstStyle/>
          <a:p>
            <a:pPr algn="r"/>
            <a:r>
              <a:rPr lang="ru-RU" dirty="0"/>
              <a:t>Слободян Е. В. </a:t>
            </a:r>
          </a:p>
          <a:p>
            <a:pPr algn="r"/>
            <a:r>
              <a:rPr lang="ru-RU" dirty="0"/>
              <a:t>Шупаев И. М. </a:t>
            </a:r>
          </a:p>
          <a:p>
            <a:pPr algn="r"/>
            <a:r>
              <a:rPr lang="ru-RU" dirty="0"/>
              <a:t>Спиридонов М. А. 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7D2F02F-AD28-029A-FF1A-197304700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327" y="3602038"/>
            <a:ext cx="3940997" cy="24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50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80FF6-E73C-F644-178A-FB8BC2BC3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Пошаговое решение </a:t>
            </a:r>
            <a:r>
              <a:rPr lang="en-GB" dirty="0" err="1"/>
              <a:t>svm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DD2EF1E-3A2A-6BB7-0A0C-5C8F629B0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95424"/>
            <a:ext cx="5387920" cy="22653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A786B9-F38B-0091-C3B7-FFB8C3D6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33" y="4386154"/>
            <a:ext cx="5387920" cy="15158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A8794FD-1FD9-3AE1-ACA6-0E4879070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81101"/>
            <a:ext cx="5677578" cy="11573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1B71AFD-80C4-8CA0-E7DF-02E611FF2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8465" y="3125507"/>
            <a:ext cx="5568449" cy="14372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AAE24CB-2AB4-94EF-E04C-D8F4BAAEA7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15183"/>
            <a:ext cx="5544324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8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491D7-4F8E-DB5A-B559-ADFF1908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28D007-8320-7856-748C-FFA6F0B91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428" y="263525"/>
            <a:ext cx="5868219" cy="332468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B510AF-2016-9845-C506-7ADAECE5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8" y="3850462"/>
            <a:ext cx="6154009" cy="19147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F15544A-CACF-0143-6DEC-454D7C20B6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648" y="365125"/>
            <a:ext cx="5427524" cy="16312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917085-A4A2-7EBA-FD03-3BE4E3781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036" y="3205088"/>
            <a:ext cx="2743583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29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D08D0-822A-B3D2-C6CE-25111E73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C16C661-F218-EF96-DEE9-F4FDE85A4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79" y="350160"/>
            <a:ext cx="6032374" cy="1340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A795C14-B284-BE44-1CDF-8E7DCBA3A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779" y="1922680"/>
            <a:ext cx="6467788" cy="38874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D0F8FB-7A6D-9487-E621-FBC21E7E1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567" y="133133"/>
            <a:ext cx="611590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1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96FD51-AEDD-D6BC-4242-F515A184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76178D-48B8-46DE-392A-388941031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681" y="365125"/>
            <a:ext cx="9890637" cy="58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99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3968" y="2493515"/>
            <a:ext cx="142875" cy="142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336706" y="2592089"/>
            <a:ext cx="142875" cy="142875"/>
            <a:chOff x="1570337" y="1728059"/>
            <a:chExt cx="95250" cy="95250"/>
          </a:xfrm>
        </p:grpSpPr>
        <p:sp>
          <p:nvSpPr>
            <p:cNvPr id="4" name="object 4"/>
            <p:cNvSpPr/>
            <p:nvPr/>
          </p:nvSpPr>
          <p:spPr>
            <a:xfrm>
              <a:off x="1579862" y="173758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3810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38100"/>
                  </a:lnTo>
                  <a:close/>
                </a:path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59F00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" name="object 5"/>
            <p:cNvSpPr/>
            <p:nvPr/>
          </p:nvSpPr>
          <p:spPr>
            <a:xfrm>
              <a:off x="1579862" y="173758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0"/>
                  </a:lnTo>
                </a:path>
                <a:path w="76200" h="76200">
                  <a:moveTo>
                    <a:pt x="0" y="0"/>
                  </a:moveTo>
                  <a:lnTo>
                    <a:pt x="76200" y="76200"/>
                  </a:lnTo>
                </a:path>
              </a:pathLst>
            </a:custGeom>
            <a:ln w="19050">
              <a:solidFill>
                <a:srgbClr val="E59F00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306535" y="4267826"/>
            <a:ext cx="142875" cy="142875"/>
            <a:chOff x="3550223" y="2845217"/>
            <a:chExt cx="95250" cy="95250"/>
          </a:xfrm>
        </p:grpSpPr>
        <p:sp>
          <p:nvSpPr>
            <p:cNvPr id="7" name="object 7"/>
            <p:cNvSpPr/>
            <p:nvPr/>
          </p:nvSpPr>
          <p:spPr>
            <a:xfrm>
              <a:off x="3559748" y="28547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3810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38100"/>
                  </a:lnTo>
                  <a:close/>
                </a:path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6B3E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8" name="object 8"/>
            <p:cNvSpPr/>
            <p:nvPr/>
          </p:nvSpPr>
          <p:spPr>
            <a:xfrm>
              <a:off x="3559748" y="28547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0"/>
                  </a:lnTo>
                </a:path>
                <a:path w="76200" h="76200">
                  <a:moveTo>
                    <a:pt x="0" y="0"/>
                  </a:moveTo>
                  <a:lnTo>
                    <a:pt x="76200" y="76200"/>
                  </a:lnTo>
                </a:path>
              </a:pathLst>
            </a:custGeom>
            <a:ln w="19050">
              <a:solidFill>
                <a:srgbClr val="56B3E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2958" y="4267826"/>
            <a:ext cx="142875" cy="1428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298606" y="2553989"/>
            <a:ext cx="219075" cy="219075"/>
            <a:chOff x="1544937" y="1702659"/>
            <a:chExt cx="146050" cy="146050"/>
          </a:xfrm>
        </p:grpSpPr>
        <p:sp>
          <p:nvSpPr>
            <p:cNvPr id="11" name="object 11"/>
            <p:cNvSpPr/>
            <p:nvPr/>
          </p:nvSpPr>
          <p:spPr>
            <a:xfrm>
              <a:off x="1554462" y="1712184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3500" y="63500"/>
                  </a:moveTo>
                  <a:lnTo>
                    <a:pt x="0" y="127000"/>
                  </a:lnTo>
                  <a:lnTo>
                    <a:pt x="127000" y="127000"/>
                  </a:lnTo>
                  <a:lnTo>
                    <a:pt x="63500" y="63500"/>
                  </a:lnTo>
                  <a:close/>
                </a:path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9D73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54462" y="1712184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127000"/>
                  </a:moveTo>
                  <a:lnTo>
                    <a:pt x="127000" y="0"/>
                  </a:lnTo>
                </a:path>
                <a:path w="127000" h="127000">
                  <a:moveTo>
                    <a:pt x="0" y="0"/>
                  </a:moveTo>
                  <a:lnTo>
                    <a:pt x="127000" y="127000"/>
                  </a:lnTo>
                </a:path>
              </a:pathLst>
            </a:custGeom>
            <a:ln w="19050">
              <a:solidFill>
                <a:srgbClr val="009D73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268435" y="4229726"/>
            <a:ext cx="219075" cy="219075"/>
            <a:chOff x="3524823" y="2819817"/>
            <a:chExt cx="146050" cy="146050"/>
          </a:xfrm>
        </p:grpSpPr>
        <p:sp>
          <p:nvSpPr>
            <p:cNvPr id="14" name="object 14"/>
            <p:cNvSpPr/>
            <p:nvPr/>
          </p:nvSpPr>
          <p:spPr>
            <a:xfrm>
              <a:off x="3534348" y="282934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3500" y="63500"/>
                  </a:moveTo>
                  <a:lnTo>
                    <a:pt x="0" y="127000"/>
                  </a:lnTo>
                  <a:lnTo>
                    <a:pt x="127000" y="127000"/>
                  </a:lnTo>
                  <a:lnTo>
                    <a:pt x="63500" y="63500"/>
                  </a:lnTo>
                  <a:close/>
                </a:path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9D73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534348" y="2829342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127000"/>
                  </a:moveTo>
                  <a:lnTo>
                    <a:pt x="127000" y="0"/>
                  </a:lnTo>
                </a:path>
                <a:path w="127000" h="127000">
                  <a:moveTo>
                    <a:pt x="0" y="0"/>
                  </a:moveTo>
                  <a:lnTo>
                    <a:pt x="127000" y="127000"/>
                  </a:lnTo>
                </a:path>
              </a:pathLst>
            </a:custGeom>
            <a:ln w="19050">
              <a:solidFill>
                <a:srgbClr val="009D73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61456" y="548450"/>
            <a:ext cx="15240" cy="5515928"/>
            <a:chOff x="853504" y="365633"/>
            <a:chExt cx="10160" cy="3677285"/>
          </a:xfrm>
        </p:grpSpPr>
        <p:sp>
          <p:nvSpPr>
            <p:cNvPr id="17" name="object 17"/>
            <p:cNvSpPr/>
            <p:nvPr/>
          </p:nvSpPr>
          <p:spPr>
            <a:xfrm>
              <a:off x="858584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58584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858584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63856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1.5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15596" y="6216110"/>
            <a:ext cx="143828" cy="19050"/>
          </a:xfrm>
          <a:custGeom>
            <a:avLst/>
            <a:gdLst/>
            <a:ahLst/>
            <a:cxnLst/>
            <a:rect l="l" t="t" r="r" b="b"/>
            <a:pathLst>
              <a:path w="95884" h="12700">
                <a:moveTo>
                  <a:pt x="95402" y="0"/>
                </a:moveTo>
                <a:lnTo>
                  <a:pt x="0" y="0"/>
                </a:lnTo>
                <a:lnTo>
                  <a:pt x="0" y="12649"/>
                </a:lnTo>
                <a:lnTo>
                  <a:pt x="95402" y="12649"/>
                </a:lnTo>
                <a:lnTo>
                  <a:pt x="95402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grpSp>
        <p:nvGrpSpPr>
          <p:cNvPr id="22" name="object 22"/>
          <p:cNvGrpSpPr/>
          <p:nvPr/>
        </p:nvGrpSpPr>
        <p:grpSpPr>
          <a:xfrm>
            <a:off x="4228925" y="548450"/>
            <a:ext cx="15240" cy="5515928"/>
            <a:chOff x="1498483" y="365633"/>
            <a:chExt cx="10160" cy="3677285"/>
          </a:xfrm>
        </p:grpSpPr>
        <p:sp>
          <p:nvSpPr>
            <p:cNvPr id="23" name="object 23"/>
            <p:cNvSpPr/>
            <p:nvPr/>
          </p:nvSpPr>
          <p:spPr>
            <a:xfrm>
              <a:off x="1503563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503563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1503563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131323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1.0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983063" y="6216110"/>
            <a:ext cx="143828" cy="19050"/>
          </a:xfrm>
          <a:custGeom>
            <a:avLst/>
            <a:gdLst/>
            <a:ahLst/>
            <a:cxnLst/>
            <a:rect l="l" t="t" r="r" b="b"/>
            <a:pathLst>
              <a:path w="95884" h="12700">
                <a:moveTo>
                  <a:pt x="95402" y="0"/>
                </a:moveTo>
                <a:lnTo>
                  <a:pt x="0" y="0"/>
                </a:lnTo>
                <a:lnTo>
                  <a:pt x="0" y="12649"/>
                </a:lnTo>
                <a:lnTo>
                  <a:pt x="95402" y="12649"/>
                </a:lnTo>
                <a:lnTo>
                  <a:pt x="95402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grpSp>
        <p:nvGrpSpPr>
          <p:cNvPr id="28" name="object 28"/>
          <p:cNvGrpSpPr/>
          <p:nvPr/>
        </p:nvGrpSpPr>
        <p:grpSpPr>
          <a:xfrm>
            <a:off x="5196392" y="548450"/>
            <a:ext cx="15240" cy="5515928"/>
            <a:chOff x="2143461" y="365633"/>
            <a:chExt cx="10160" cy="3677285"/>
          </a:xfrm>
        </p:grpSpPr>
        <p:sp>
          <p:nvSpPr>
            <p:cNvPr id="29" name="object 29"/>
            <p:cNvSpPr/>
            <p:nvPr/>
          </p:nvSpPr>
          <p:spPr>
            <a:xfrm>
              <a:off x="2148541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2148541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2148541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098790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0.5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950530" y="6216110"/>
            <a:ext cx="143828" cy="19050"/>
          </a:xfrm>
          <a:custGeom>
            <a:avLst/>
            <a:gdLst/>
            <a:ahLst/>
            <a:cxnLst/>
            <a:rect l="l" t="t" r="r" b="b"/>
            <a:pathLst>
              <a:path w="95885" h="12700">
                <a:moveTo>
                  <a:pt x="95402" y="0"/>
                </a:moveTo>
                <a:lnTo>
                  <a:pt x="0" y="0"/>
                </a:lnTo>
                <a:lnTo>
                  <a:pt x="0" y="12649"/>
                </a:lnTo>
                <a:lnTo>
                  <a:pt x="95402" y="12649"/>
                </a:lnTo>
                <a:lnTo>
                  <a:pt x="95402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grpSp>
        <p:nvGrpSpPr>
          <p:cNvPr id="34" name="object 34"/>
          <p:cNvGrpSpPr/>
          <p:nvPr/>
        </p:nvGrpSpPr>
        <p:grpSpPr>
          <a:xfrm>
            <a:off x="6163859" y="548450"/>
            <a:ext cx="982980" cy="5515928"/>
            <a:chOff x="2788439" y="365633"/>
            <a:chExt cx="655320" cy="3677285"/>
          </a:xfrm>
        </p:grpSpPr>
        <p:sp>
          <p:nvSpPr>
            <p:cNvPr id="35" name="object 35"/>
            <p:cNvSpPr/>
            <p:nvPr/>
          </p:nvSpPr>
          <p:spPr>
            <a:xfrm>
              <a:off x="2793519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2793519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2793519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438498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438498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438498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938028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0.5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98794" y="548450"/>
            <a:ext cx="15240" cy="5515928"/>
            <a:chOff x="4078396" y="365633"/>
            <a:chExt cx="10160" cy="3677285"/>
          </a:xfrm>
        </p:grpSpPr>
        <p:sp>
          <p:nvSpPr>
            <p:cNvPr id="43" name="object 43"/>
            <p:cNvSpPr/>
            <p:nvPr/>
          </p:nvSpPr>
          <p:spPr>
            <a:xfrm>
              <a:off x="4083476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083476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083476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905497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1.0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066261" y="548450"/>
            <a:ext cx="15240" cy="5515928"/>
            <a:chOff x="4723374" y="365633"/>
            <a:chExt cx="10160" cy="3677285"/>
          </a:xfrm>
        </p:grpSpPr>
        <p:sp>
          <p:nvSpPr>
            <p:cNvPr id="48" name="object 48"/>
            <p:cNvSpPr/>
            <p:nvPr/>
          </p:nvSpPr>
          <p:spPr>
            <a:xfrm>
              <a:off x="4728454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728454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728454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872964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1.5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970562" y="6021266"/>
            <a:ext cx="631508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lnSpc>
                <a:spcPts val="2385"/>
              </a:lnSpc>
              <a:spcBef>
                <a:spcPts val="143"/>
              </a:spcBef>
            </a:pPr>
            <a:r>
              <a:rPr sz="2025" spc="-38" dirty="0">
                <a:solidFill>
                  <a:srgbClr val="191919"/>
                </a:solidFill>
                <a:latin typeface="Verdana"/>
                <a:cs typeface="Verdana"/>
              </a:rPr>
              <a:t>0.0</a:t>
            </a:r>
            <a:endParaRPr sz="2025">
              <a:latin typeface="Verdana"/>
              <a:cs typeface="Verdana"/>
            </a:endParaRPr>
          </a:p>
          <a:p>
            <a:pPr marL="345756">
              <a:lnSpc>
                <a:spcPts val="2385"/>
              </a:lnSpc>
            </a:pPr>
            <a:r>
              <a:rPr sz="2025" spc="-105" dirty="0">
                <a:solidFill>
                  <a:srgbClr val="191919"/>
                </a:solidFill>
                <a:latin typeface="Verdana"/>
                <a:cs typeface="Verdana"/>
              </a:rPr>
              <a:t>z1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885218" y="543688"/>
            <a:ext cx="7129463" cy="5522594"/>
            <a:chOff x="602678" y="362458"/>
            <a:chExt cx="4752975" cy="3681729"/>
          </a:xfrm>
        </p:grpSpPr>
        <p:sp>
          <p:nvSpPr>
            <p:cNvPr id="54" name="object 54"/>
            <p:cNvSpPr/>
            <p:nvPr/>
          </p:nvSpPr>
          <p:spPr>
            <a:xfrm>
              <a:off x="609028" y="3468788"/>
              <a:ext cx="4740275" cy="0"/>
            </a:xfrm>
            <a:custGeom>
              <a:avLst/>
              <a:gdLst/>
              <a:ahLst/>
              <a:cxnLst/>
              <a:rect l="l" t="t" r="r" b="b"/>
              <a:pathLst>
                <a:path w="4740275">
                  <a:moveTo>
                    <a:pt x="0" y="0"/>
                  </a:moveTo>
                  <a:lnTo>
                    <a:pt x="4740211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028" y="34687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09028" y="3468788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09028" y="2893311"/>
              <a:ext cx="4740275" cy="0"/>
            </a:xfrm>
            <a:custGeom>
              <a:avLst/>
              <a:gdLst/>
              <a:ahLst/>
              <a:cxnLst/>
              <a:rect l="l" t="t" r="r" b="b"/>
              <a:pathLst>
                <a:path w="4740275">
                  <a:moveTo>
                    <a:pt x="0" y="0"/>
                  </a:moveTo>
                  <a:lnTo>
                    <a:pt x="4740211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028" y="289331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609028" y="289331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609028" y="2317834"/>
              <a:ext cx="4740275" cy="0"/>
            </a:xfrm>
            <a:custGeom>
              <a:avLst/>
              <a:gdLst/>
              <a:ahLst/>
              <a:cxnLst/>
              <a:rect l="l" t="t" r="r" b="b"/>
              <a:pathLst>
                <a:path w="4740275">
                  <a:moveTo>
                    <a:pt x="0" y="0"/>
                  </a:moveTo>
                  <a:lnTo>
                    <a:pt x="4740211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609028" y="231783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09028" y="231783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609028" y="1742357"/>
              <a:ext cx="4740275" cy="0"/>
            </a:xfrm>
            <a:custGeom>
              <a:avLst/>
              <a:gdLst/>
              <a:ahLst/>
              <a:cxnLst/>
              <a:rect l="l" t="t" r="r" b="b"/>
              <a:pathLst>
                <a:path w="4740275">
                  <a:moveTo>
                    <a:pt x="0" y="0"/>
                  </a:moveTo>
                  <a:lnTo>
                    <a:pt x="4740211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609028" y="174235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609028" y="174235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609028" y="1166879"/>
              <a:ext cx="4740275" cy="0"/>
            </a:xfrm>
            <a:custGeom>
              <a:avLst/>
              <a:gdLst/>
              <a:ahLst/>
              <a:cxnLst/>
              <a:rect l="l" t="t" r="r" b="b"/>
              <a:pathLst>
                <a:path w="4740275">
                  <a:moveTo>
                    <a:pt x="0" y="0"/>
                  </a:moveTo>
                  <a:lnTo>
                    <a:pt x="4740211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609028" y="116687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609028" y="116687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609028" y="591402"/>
              <a:ext cx="4740275" cy="0"/>
            </a:xfrm>
            <a:custGeom>
              <a:avLst/>
              <a:gdLst/>
              <a:ahLst/>
              <a:cxnLst/>
              <a:rect l="l" t="t" r="r" b="b"/>
              <a:pathLst>
                <a:path w="4740275">
                  <a:moveTo>
                    <a:pt x="0" y="0"/>
                  </a:moveTo>
                  <a:lnTo>
                    <a:pt x="4740211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609028" y="59140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609028" y="59140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824492" y="1443335"/>
              <a:ext cx="4309745" cy="1520190"/>
            </a:xfrm>
            <a:custGeom>
              <a:avLst/>
              <a:gdLst/>
              <a:ahLst/>
              <a:cxnLst/>
              <a:rect l="l" t="t" r="r" b="b"/>
              <a:pathLst>
                <a:path w="4309745" h="1520189">
                  <a:moveTo>
                    <a:pt x="0" y="1519975"/>
                  </a:moveTo>
                  <a:lnTo>
                    <a:pt x="4309283" y="0"/>
                  </a:lnTo>
                  <a:lnTo>
                    <a:pt x="4309283" y="0"/>
                  </a:lnTo>
                </a:path>
              </a:pathLst>
            </a:custGeom>
            <a:ln w="19050">
              <a:solidFill>
                <a:srgbClr val="E59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824492" y="2351088"/>
              <a:ext cx="4309745" cy="1520190"/>
            </a:xfrm>
            <a:custGeom>
              <a:avLst/>
              <a:gdLst/>
              <a:ahLst/>
              <a:cxnLst/>
              <a:rect l="l" t="t" r="r" b="b"/>
              <a:pathLst>
                <a:path w="4309745" h="1520189">
                  <a:moveTo>
                    <a:pt x="0" y="1519975"/>
                  </a:moveTo>
                  <a:lnTo>
                    <a:pt x="4309283" y="0"/>
                  </a:lnTo>
                  <a:lnTo>
                    <a:pt x="4309283" y="0"/>
                  </a:lnTo>
                </a:path>
              </a:pathLst>
            </a:custGeom>
            <a:ln w="19050">
              <a:solidFill>
                <a:srgbClr val="56B3E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824492" y="535582"/>
              <a:ext cx="4309745" cy="1520190"/>
            </a:xfrm>
            <a:custGeom>
              <a:avLst/>
              <a:gdLst/>
              <a:ahLst/>
              <a:cxnLst/>
              <a:rect l="l" t="t" r="r" b="b"/>
              <a:pathLst>
                <a:path w="4309745" h="1520189">
                  <a:moveTo>
                    <a:pt x="0" y="1519975"/>
                  </a:moveTo>
                  <a:lnTo>
                    <a:pt x="4309283" y="0"/>
                  </a:lnTo>
                  <a:lnTo>
                    <a:pt x="4309283" y="0"/>
                  </a:lnTo>
                </a:path>
              </a:pathLst>
            </a:custGeom>
            <a:ln w="19050">
              <a:solidFill>
                <a:srgbClr val="009D7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609028" y="368808"/>
              <a:ext cx="4740275" cy="3669029"/>
            </a:xfrm>
            <a:custGeom>
              <a:avLst/>
              <a:gdLst/>
              <a:ahLst/>
              <a:cxnLst/>
              <a:rect l="l" t="t" r="r" b="b"/>
              <a:pathLst>
                <a:path w="4740275" h="3669029">
                  <a:moveTo>
                    <a:pt x="0" y="3669029"/>
                  </a:moveTo>
                  <a:lnTo>
                    <a:pt x="0" y="0"/>
                  </a:lnTo>
                </a:path>
                <a:path w="4740275" h="3669029">
                  <a:moveTo>
                    <a:pt x="0" y="3669029"/>
                  </a:moveTo>
                  <a:lnTo>
                    <a:pt x="4740211" y="3669029"/>
                  </a:lnTo>
                </a:path>
              </a:pathLst>
            </a:custGeom>
            <a:ln w="1270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6" name="object 76"/>
            <p:cNvSpPr/>
            <p:nvPr/>
          </p:nvSpPr>
          <p:spPr>
            <a:xfrm>
              <a:off x="672528" y="432308"/>
              <a:ext cx="1626870" cy="783590"/>
            </a:xfrm>
            <a:custGeom>
              <a:avLst/>
              <a:gdLst/>
              <a:ahLst/>
              <a:cxnLst/>
              <a:rect l="l" t="t" r="r" b="b"/>
              <a:pathLst>
                <a:path w="1626870" h="783590">
                  <a:moveTo>
                    <a:pt x="1601390" y="0"/>
                  </a:moveTo>
                  <a:lnTo>
                    <a:pt x="25400" y="0"/>
                  </a:lnTo>
                  <a:lnTo>
                    <a:pt x="14287" y="1587"/>
                  </a:lnTo>
                  <a:lnTo>
                    <a:pt x="6350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758031"/>
                  </a:lnTo>
                  <a:lnTo>
                    <a:pt x="1587" y="769143"/>
                  </a:lnTo>
                  <a:lnTo>
                    <a:pt x="6350" y="777081"/>
                  </a:lnTo>
                  <a:lnTo>
                    <a:pt x="14287" y="781843"/>
                  </a:lnTo>
                  <a:lnTo>
                    <a:pt x="25400" y="783431"/>
                  </a:lnTo>
                  <a:lnTo>
                    <a:pt x="1601390" y="783431"/>
                  </a:lnTo>
                  <a:lnTo>
                    <a:pt x="1612503" y="781843"/>
                  </a:lnTo>
                  <a:lnTo>
                    <a:pt x="1620440" y="777081"/>
                  </a:lnTo>
                  <a:lnTo>
                    <a:pt x="1625203" y="769143"/>
                  </a:lnTo>
                  <a:lnTo>
                    <a:pt x="1626790" y="758031"/>
                  </a:lnTo>
                  <a:lnTo>
                    <a:pt x="1626790" y="25400"/>
                  </a:lnTo>
                  <a:lnTo>
                    <a:pt x="1625203" y="14287"/>
                  </a:lnTo>
                  <a:lnTo>
                    <a:pt x="1620440" y="6350"/>
                  </a:lnTo>
                  <a:lnTo>
                    <a:pt x="1612503" y="1587"/>
                  </a:lnTo>
                  <a:lnTo>
                    <a:pt x="160139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7" name="object 77"/>
            <p:cNvSpPr/>
            <p:nvPr/>
          </p:nvSpPr>
          <p:spPr>
            <a:xfrm>
              <a:off x="672528" y="432308"/>
              <a:ext cx="1626870" cy="783590"/>
            </a:xfrm>
            <a:custGeom>
              <a:avLst/>
              <a:gdLst/>
              <a:ahLst/>
              <a:cxnLst/>
              <a:rect l="l" t="t" r="r" b="b"/>
              <a:pathLst>
                <a:path w="1626870" h="783590">
                  <a:moveTo>
                    <a:pt x="25400" y="783431"/>
                  </a:moveTo>
                  <a:lnTo>
                    <a:pt x="1601390" y="783431"/>
                  </a:lnTo>
                  <a:lnTo>
                    <a:pt x="1612503" y="781843"/>
                  </a:lnTo>
                  <a:lnTo>
                    <a:pt x="1620440" y="777081"/>
                  </a:lnTo>
                  <a:lnTo>
                    <a:pt x="1625203" y="769143"/>
                  </a:lnTo>
                  <a:lnTo>
                    <a:pt x="1626790" y="758031"/>
                  </a:lnTo>
                  <a:lnTo>
                    <a:pt x="1626790" y="25400"/>
                  </a:lnTo>
                  <a:lnTo>
                    <a:pt x="1625203" y="14287"/>
                  </a:lnTo>
                  <a:lnTo>
                    <a:pt x="1620440" y="6350"/>
                  </a:lnTo>
                  <a:lnTo>
                    <a:pt x="1612503" y="1587"/>
                  </a:lnTo>
                  <a:lnTo>
                    <a:pt x="1601390" y="0"/>
                  </a:lnTo>
                  <a:lnTo>
                    <a:pt x="25400" y="0"/>
                  </a:lnTo>
                  <a:lnTo>
                    <a:pt x="14287" y="1587"/>
                  </a:lnTo>
                  <a:lnTo>
                    <a:pt x="6350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758031"/>
                  </a:lnTo>
                  <a:lnTo>
                    <a:pt x="1587" y="769143"/>
                  </a:lnTo>
                  <a:lnTo>
                    <a:pt x="6350" y="777081"/>
                  </a:lnTo>
                  <a:lnTo>
                    <a:pt x="14287" y="781843"/>
                  </a:lnTo>
                  <a:lnTo>
                    <a:pt x="25400" y="783431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8" name="object 78"/>
            <p:cNvSpPr/>
            <p:nvPr/>
          </p:nvSpPr>
          <p:spPr>
            <a:xfrm>
              <a:off x="723328" y="535098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9050">
              <a:solidFill>
                <a:srgbClr val="E59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663315" y="2424455"/>
            <a:ext cx="183833" cy="2942152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75" dirty="0">
                <a:solidFill>
                  <a:srgbClr val="191919"/>
                </a:solidFill>
                <a:latin typeface="Verdana"/>
                <a:cs typeface="Verdana"/>
              </a:rPr>
              <a:t>1</a:t>
            </a:r>
            <a:endParaRPr sz="2025">
              <a:latin typeface="Verdana"/>
              <a:cs typeface="Verdana"/>
            </a:endParaRPr>
          </a:p>
          <a:p>
            <a:pPr>
              <a:spcBef>
                <a:spcPts val="2183"/>
              </a:spcBef>
            </a:pPr>
            <a:endParaRPr>
              <a:latin typeface="Verdana"/>
              <a:cs typeface="Verdana"/>
            </a:endParaRPr>
          </a:p>
          <a:p>
            <a:pPr marL="19050"/>
            <a:r>
              <a:rPr sz="2025" spc="-75" dirty="0">
                <a:solidFill>
                  <a:srgbClr val="191919"/>
                </a:solidFill>
                <a:latin typeface="Verdana"/>
                <a:cs typeface="Verdana"/>
              </a:rPr>
              <a:t>0</a:t>
            </a:r>
            <a:endParaRPr sz="2025">
              <a:latin typeface="Verdana"/>
              <a:cs typeface="Verdana"/>
            </a:endParaRPr>
          </a:p>
          <a:p>
            <a:pPr>
              <a:spcBef>
                <a:spcPts val="2175"/>
              </a:spcBef>
            </a:pPr>
            <a:endParaRPr>
              <a:latin typeface="Verdana"/>
              <a:cs typeface="Verdana"/>
            </a:endParaRPr>
          </a:p>
          <a:p>
            <a:pPr marL="19050">
              <a:spcBef>
                <a:spcPts val="8"/>
              </a:spcBef>
            </a:pPr>
            <a:r>
              <a:rPr sz="2025" spc="-75" dirty="0">
                <a:solidFill>
                  <a:srgbClr val="191919"/>
                </a:solidFill>
                <a:latin typeface="Verdana"/>
                <a:cs typeface="Verdana"/>
              </a:rPr>
              <a:t>1</a:t>
            </a:r>
            <a:endParaRPr sz="2025">
              <a:latin typeface="Verdana"/>
              <a:cs typeface="Verdana"/>
            </a:endParaRPr>
          </a:p>
          <a:p>
            <a:pPr>
              <a:spcBef>
                <a:spcPts val="2175"/>
              </a:spcBef>
            </a:pPr>
            <a:endParaRPr>
              <a:latin typeface="Verdana"/>
              <a:cs typeface="Verdana"/>
            </a:endParaRPr>
          </a:p>
          <a:p>
            <a:pPr marL="19050"/>
            <a:r>
              <a:rPr sz="2025" spc="-75" dirty="0">
                <a:solidFill>
                  <a:srgbClr val="191919"/>
                </a:solidFill>
                <a:latin typeface="Verdana"/>
                <a:cs typeface="Verdana"/>
              </a:rPr>
              <a:t>2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2515055" y="5208945"/>
            <a:ext cx="143828" cy="19050"/>
          </a:xfrm>
          <a:custGeom>
            <a:avLst/>
            <a:gdLst/>
            <a:ahLst/>
            <a:cxnLst/>
            <a:rect l="l" t="t" r="r" b="b"/>
            <a:pathLst>
              <a:path w="95884" h="12700">
                <a:moveTo>
                  <a:pt x="95402" y="0"/>
                </a:moveTo>
                <a:lnTo>
                  <a:pt x="0" y="0"/>
                </a:lnTo>
                <a:lnTo>
                  <a:pt x="0" y="12649"/>
                </a:lnTo>
                <a:lnTo>
                  <a:pt x="95402" y="12649"/>
                </a:lnTo>
                <a:lnTo>
                  <a:pt x="95402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81" name="object 81"/>
          <p:cNvSpPr/>
          <p:nvPr/>
        </p:nvSpPr>
        <p:spPr>
          <a:xfrm>
            <a:off x="2515055" y="4345730"/>
            <a:ext cx="143828" cy="19050"/>
          </a:xfrm>
          <a:custGeom>
            <a:avLst/>
            <a:gdLst/>
            <a:ahLst/>
            <a:cxnLst/>
            <a:rect l="l" t="t" r="r" b="b"/>
            <a:pathLst>
              <a:path w="95884" h="12700">
                <a:moveTo>
                  <a:pt x="95402" y="0"/>
                </a:moveTo>
                <a:lnTo>
                  <a:pt x="0" y="0"/>
                </a:lnTo>
                <a:lnTo>
                  <a:pt x="0" y="12649"/>
                </a:lnTo>
                <a:lnTo>
                  <a:pt x="95402" y="12649"/>
                </a:lnTo>
                <a:lnTo>
                  <a:pt x="95402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82" name="object 82"/>
          <p:cNvSpPr txBox="1"/>
          <p:nvPr/>
        </p:nvSpPr>
        <p:spPr>
          <a:xfrm>
            <a:off x="2663464" y="1561240"/>
            <a:ext cx="183833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75" dirty="0">
                <a:solidFill>
                  <a:srgbClr val="191919"/>
                </a:solidFill>
                <a:latin typeface="Verdana"/>
                <a:cs typeface="Verdana"/>
              </a:rPr>
              <a:t>2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663464" y="698023"/>
            <a:ext cx="183833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75" dirty="0">
                <a:solidFill>
                  <a:srgbClr val="191919"/>
                </a:solidFill>
                <a:latin typeface="Verdana"/>
                <a:cs typeface="Verdana"/>
              </a:rPr>
              <a:t>3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174212" y="3153284"/>
            <a:ext cx="243656" cy="303848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050">
              <a:lnSpc>
                <a:spcPts val="1920"/>
              </a:lnSpc>
            </a:pPr>
            <a:r>
              <a:rPr sz="2025" spc="-98" dirty="0">
                <a:solidFill>
                  <a:srgbClr val="191919"/>
                </a:solidFill>
                <a:latin typeface="Verdana"/>
                <a:cs typeface="Verdana"/>
              </a:rPr>
              <a:t>z2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title"/>
          </p:nvPr>
        </p:nvSpPr>
        <p:spPr>
          <a:xfrm>
            <a:off x="1627414" y="-53856"/>
            <a:ext cx="15773400" cy="695383"/>
          </a:xfrm>
          <a:prstGeom prst="rect">
            <a:avLst/>
          </a:prstGeom>
        </p:spPr>
        <p:txBody>
          <a:bodyPr vert="horz" wrap="square" lIns="0" tIns="18098" rIns="0" bIns="0" rtlCol="0" anchor="ctr">
            <a:spAutoFit/>
          </a:bodyPr>
          <a:lstStyle/>
          <a:p>
            <a:pPr marL="19050">
              <a:lnSpc>
                <a:spcPct val="100000"/>
              </a:lnSpc>
              <a:spcBef>
                <a:spcPts val="143"/>
              </a:spcBef>
            </a:pPr>
            <a:r>
              <a:rPr spc="-270" dirty="0"/>
              <a:t>SVM</a:t>
            </a:r>
            <a:r>
              <a:rPr spc="-143" dirty="0"/>
              <a:t> </a:t>
            </a:r>
            <a:r>
              <a:rPr spc="-165" dirty="0"/>
              <a:t>separator</a:t>
            </a:r>
            <a:r>
              <a:rPr spc="-143" dirty="0"/>
              <a:t> </a:t>
            </a:r>
            <a:r>
              <a:rPr spc="-150" dirty="0"/>
              <a:t>in</a:t>
            </a:r>
            <a:r>
              <a:rPr spc="-135" dirty="0"/>
              <a:t> </a:t>
            </a:r>
            <a:r>
              <a:rPr spc="-165" dirty="0"/>
              <a:t>standardized</a:t>
            </a:r>
            <a:r>
              <a:rPr spc="-143" dirty="0"/>
              <a:t> </a:t>
            </a:r>
            <a:r>
              <a:rPr spc="-158" dirty="0"/>
              <a:t>space</a:t>
            </a:r>
            <a:r>
              <a:rPr spc="-143" dirty="0"/>
              <a:t> </a:t>
            </a:r>
            <a:r>
              <a:rPr spc="-158" dirty="0"/>
              <a:t>(Z)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3580542" y="636151"/>
            <a:ext cx="1792605" cy="277961"/>
          </a:xfrm>
          <a:prstGeom prst="rect">
            <a:avLst/>
          </a:prstGeom>
        </p:spPr>
        <p:txBody>
          <a:bodyPr vert="horz" wrap="square" lIns="0" tIns="23813" rIns="0" bIns="0" rtlCol="0">
            <a:spAutoFit/>
          </a:bodyPr>
          <a:lstStyle/>
          <a:p>
            <a:pPr marL="19050">
              <a:spcBef>
                <a:spcPts val="188"/>
              </a:spcBef>
            </a:pPr>
            <a:r>
              <a:rPr sz="1650" spc="-83" dirty="0">
                <a:solidFill>
                  <a:srgbClr val="333333"/>
                </a:solidFill>
                <a:latin typeface="Verdana"/>
                <a:cs typeface="Verdana"/>
              </a:rPr>
              <a:t>decision</a:t>
            </a:r>
            <a:r>
              <a:rPr sz="1650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50" spc="-75" dirty="0">
                <a:solidFill>
                  <a:srgbClr val="333333"/>
                </a:solidFill>
                <a:latin typeface="Verdana"/>
                <a:cs typeface="Verdana"/>
              </a:rPr>
              <a:t>boundary</a:t>
            </a:r>
            <a:endParaRPr sz="1650">
              <a:latin typeface="Verdana"/>
              <a:cs typeface="Verdan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3147155" y="1027378"/>
            <a:ext cx="219075" cy="740093"/>
            <a:chOff x="777303" y="684918"/>
            <a:chExt cx="146050" cy="493395"/>
          </a:xfrm>
        </p:grpSpPr>
        <p:pic>
          <p:nvPicPr>
            <p:cNvPr id="88" name="object 8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703" y="684918"/>
              <a:ext cx="95250" cy="95250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703" y="871251"/>
              <a:ext cx="95250" cy="95250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303" y="1032184"/>
              <a:ext cx="146050" cy="146050"/>
            </a:xfrm>
            <a:prstGeom prst="rect">
              <a:avLst/>
            </a:prstGeom>
          </p:spPr>
        </p:pic>
      </p:grpSp>
      <p:sp>
        <p:nvSpPr>
          <p:cNvPr id="91" name="object 91"/>
          <p:cNvSpPr txBox="1"/>
          <p:nvPr/>
        </p:nvSpPr>
        <p:spPr>
          <a:xfrm>
            <a:off x="3580543" y="893097"/>
            <a:ext cx="319088" cy="85921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050">
              <a:spcBef>
                <a:spcPts val="360"/>
              </a:spcBef>
            </a:pPr>
            <a:r>
              <a:rPr sz="1650" spc="-68" dirty="0">
                <a:solidFill>
                  <a:srgbClr val="333333"/>
                </a:solidFill>
                <a:latin typeface="Verdana"/>
                <a:cs typeface="Verdana"/>
              </a:rPr>
              <a:t>+1</a:t>
            </a:r>
            <a:endParaRPr sz="1650">
              <a:latin typeface="Verdana"/>
              <a:cs typeface="Verdana"/>
            </a:endParaRPr>
          </a:p>
          <a:p>
            <a:pPr marL="19050">
              <a:spcBef>
                <a:spcPts val="225"/>
              </a:spcBef>
            </a:pPr>
            <a:r>
              <a:rPr sz="1650" spc="-127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650" spc="-7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650">
              <a:latin typeface="Verdana"/>
              <a:cs typeface="Verdana"/>
            </a:endParaRPr>
          </a:p>
          <a:p>
            <a:pPr marL="19050">
              <a:spcBef>
                <a:spcPts val="217"/>
              </a:spcBef>
            </a:pPr>
            <a:r>
              <a:rPr sz="1650" spc="-38" dirty="0">
                <a:solidFill>
                  <a:srgbClr val="333333"/>
                </a:solidFill>
                <a:latin typeface="Verdana"/>
                <a:cs typeface="Verdana"/>
              </a:rPr>
              <a:t>SV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7138" y="2425592"/>
            <a:ext cx="142875" cy="1428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1832" y="2533212"/>
            <a:ext cx="142875" cy="142875"/>
            <a:chOff x="1387088" y="1688808"/>
            <a:chExt cx="95250" cy="95250"/>
          </a:xfrm>
        </p:grpSpPr>
        <p:sp>
          <p:nvSpPr>
            <p:cNvPr id="4" name="object 4"/>
            <p:cNvSpPr/>
            <p:nvPr/>
          </p:nvSpPr>
          <p:spPr>
            <a:xfrm>
              <a:off x="1396613" y="169833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3810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38100"/>
                  </a:lnTo>
                  <a:close/>
                </a:path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E59F00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" name="object 5"/>
            <p:cNvSpPr/>
            <p:nvPr/>
          </p:nvSpPr>
          <p:spPr>
            <a:xfrm>
              <a:off x="1396613" y="169833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0"/>
                  </a:lnTo>
                </a:path>
                <a:path w="76200" h="76200">
                  <a:moveTo>
                    <a:pt x="0" y="0"/>
                  </a:moveTo>
                  <a:lnTo>
                    <a:pt x="76200" y="76200"/>
                  </a:lnTo>
                </a:path>
              </a:pathLst>
            </a:custGeom>
            <a:ln w="19050">
              <a:solidFill>
                <a:srgbClr val="E59F00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591082" y="4362756"/>
            <a:ext cx="142875" cy="142875"/>
            <a:chOff x="3739921" y="2908504"/>
            <a:chExt cx="95250" cy="95250"/>
          </a:xfrm>
        </p:grpSpPr>
        <p:sp>
          <p:nvSpPr>
            <p:cNvPr id="7" name="object 7"/>
            <p:cNvSpPr/>
            <p:nvPr/>
          </p:nvSpPr>
          <p:spPr>
            <a:xfrm>
              <a:off x="3749446" y="29180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3810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38100"/>
                  </a:lnTo>
                  <a:close/>
                </a:path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381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56B3E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8" name="object 8"/>
            <p:cNvSpPr/>
            <p:nvPr/>
          </p:nvSpPr>
          <p:spPr>
            <a:xfrm>
              <a:off x="3749446" y="291802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76200"/>
                  </a:moveTo>
                  <a:lnTo>
                    <a:pt x="76200" y="0"/>
                  </a:lnTo>
                </a:path>
                <a:path w="76200" h="76200">
                  <a:moveTo>
                    <a:pt x="0" y="0"/>
                  </a:moveTo>
                  <a:lnTo>
                    <a:pt x="76200" y="76200"/>
                  </a:lnTo>
                </a:path>
              </a:pathLst>
            </a:custGeom>
            <a:ln w="19050">
              <a:solidFill>
                <a:srgbClr val="56B3E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9246" y="4362756"/>
            <a:ext cx="142875" cy="14287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4023732" y="2495112"/>
            <a:ext cx="219075" cy="219075"/>
            <a:chOff x="1361688" y="1663408"/>
            <a:chExt cx="146050" cy="146050"/>
          </a:xfrm>
        </p:grpSpPr>
        <p:sp>
          <p:nvSpPr>
            <p:cNvPr id="11" name="object 11"/>
            <p:cNvSpPr/>
            <p:nvPr/>
          </p:nvSpPr>
          <p:spPr>
            <a:xfrm>
              <a:off x="1371213" y="167293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3500" y="63500"/>
                  </a:moveTo>
                  <a:lnTo>
                    <a:pt x="0" y="127000"/>
                  </a:lnTo>
                  <a:lnTo>
                    <a:pt x="127000" y="127000"/>
                  </a:lnTo>
                  <a:lnTo>
                    <a:pt x="63500" y="63500"/>
                  </a:lnTo>
                  <a:close/>
                </a:path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9D73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371213" y="1672933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127000"/>
                  </a:moveTo>
                  <a:lnTo>
                    <a:pt x="127000" y="0"/>
                  </a:lnTo>
                </a:path>
                <a:path w="127000" h="127000">
                  <a:moveTo>
                    <a:pt x="0" y="0"/>
                  </a:moveTo>
                  <a:lnTo>
                    <a:pt x="127000" y="127000"/>
                  </a:lnTo>
                </a:path>
              </a:pathLst>
            </a:custGeom>
            <a:ln w="19050">
              <a:solidFill>
                <a:srgbClr val="009D73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7552982" y="4324656"/>
            <a:ext cx="219075" cy="219075"/>
            <a:chOff x="3714521" y="2883104"/>
            <a:chExt cx="146050" cy="146050"/>
          </a:xfrm>
        </p:grpSpPr>
        <p:sp>
          <p:nvSpPr>
            <p:cNvPr id="14" name="object 14"/>
            <p:cNvSpPr/>
            <p:nvPr/>
          </p:nvSpPr>
          <p:spPr>
            <a:xfrm>
              <a:off x="3724046" y="289262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63500" y="63500"/>
                  </a:moveTo>
                  <a:lnTo>
                    <a:pt x="0" y="127000"/>
                  </a:lnTo>
                  <a:lnTo>
                    <a:pt x="127000" y="127000"/>
                  </a:lnTo>
                  <a:lnTo>
                    <a:pt x="63500" y="63500"/>
                  </a:lnTo>
                  <a:close/>
                </a:path>
                <a:path w="127000" h="127000">
                  <a:moveTo>
                    <a:pt x="127000" y="0"/>
                  </a:moveTo>
                  <a:lnTo>
                    <a:pt x="0" y="0"/>
                  </a:lnTo>
                  <a:lnTo>
                    <a:pt x="63500" y="63500"/>
                  </a:lnTo>
                  <a:lnTo>
                    <a:pt x="127000" y="0"/>
                  </a:lnTo>
                  <a:close/>
                </a:path>
              </a:pathLst>
            </a:custGeom>
            <a:solidFill>
              <a:srgbClr val="009D73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3724046" y="2892629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127000" h="127000">
                  <a:moveTo>
                    <a:pt x="0" y="127000"/>
                  </a:moveTo>
                  <a:lnTo>
                    <a:pt x="127000" y="0"/>
                  </a:lnTo>
                </a:path>
                <a:path w="127000" h="127000">
                  <a:moveTo>
                    <a:pt x="0" y="0"/>
                  </a:moveTo>
                  <a:lnTo>
                    <a:pt x="127000" y="127000"/>
                  </a:lnTo>
                </a:path>
              </a:pathLst>
            </a:custGeom>
            <a:ln w="19050">
              <a:solidFill>
                <a:srgbClr val="009D73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43336" y="548450"/>
            <a:ext cx="15240" cy="5515928"/>
            <a:chOff x="841424" y="365633"/>
            <a:chExt cx="10160" cy="3677285"/>
          </a:xfrm>
        </p:grpSpPr>
        <p:sp>
          <p:nvSpPr>
            <p:cNvPr id="17" name="object 17"/>
            <p:cNvSpPr/>
            <p:nvPr/>
          </p:nvSpPr>
          <p:spPr>
            <a:xfrm>
              <a:off x="846504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846504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504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50039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0.2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25650" y="548450"/>
            <a:ext cx="15240" cy="5515928"/>
            <a:chOff x="1429633" y="365633"/>
            <a:chExt cx="10160" cy="3677285"/>
          </a:xfrm>
        </p:grpSpPr>
        <p:sp>
          <p:nvSpPr>
            <p:cNvPr id="22" name="object 22"/>
            <p:cNvSpPr/>
            <p:nvPr/>
          </p:nvSpPr>
          <p:spPr>
            <a:xfrm>
              <a:off x="1434713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1434713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1434713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932351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0.3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007962" y="548450"/>
            <a:ext cx="15240" cy="5515928"/>
            <a:chOff x="2017841" y="365633"/>
            <a:chExt cx="10160" cy="3677285"/>
          </a:xfrm>
        </p:grpSpPr>
        <p:sp>
          <p:nvSpPr>
            <p:cNvPr id="27" name="object 27"/>
            <p:cNvSpPr/>
            <p:nvPr/>
          </p:nvSpPr>
          <p:spPr>
            <a:xfrm>
              <a:off x="2022921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2022921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2022921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14664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0.4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890276" y="548450"/>
            <a:ext cx="1780223" cy="5515928"/>
            <a:chOff x="2606050" y="365633"/>
            <a:chExt cx="1186815" cy="3677285"/>
          </a:xfrm>
        </p:grpSpPr>
        <p:sp>
          <p:nvSpPr>
            <p:cNvPr id="32" name="object 32"/>
            <p:cNvSpPr/>
            <p:nvPr/>
          </p:nvSpPr>
          <p:spPr>
            <a:xfrm>
              <a:off x="2611130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2611130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2611130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3199338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3199338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7" name="object 37"/>
            <p:cNvSpPr/>
            <p:nvPr/>
          </p:nvSpPr>
          <p:spPr>
            <a:xfrm>
              <a:off x="3199338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8" name="object 38"/>
            <p:cNvSpPr/>
            <p:nvPr/>
          </p:nvSpPr>
          <p:spPr>
            <a:xfrm>
              <a:off x="3787546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39" name="object 39"/>
            <p:cNvSpPr/>
            <p:nvPr/>
          </p:nvSpPr>
          <p:spPr>
            <a:xfrm>
              <a:off x="3787546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0" name="object 40"/>
            <p:cNvSpPr/>
            <p:nvPr/>
          </p:nvSpPr>
          <p:spPr>
            <a:xfrm>
              <a:off x="3787546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461602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0.7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537213" y="548450"/>
            <a:ext cx="15240" cy="5515928"/>
            <a:chOff x="4370675" y="365633"/>
            <a:chExt cx="10160" cy="3677285"/>
          </a:xfrm>
        </p:grpSpPr>
        <p:sp>
          <p:nvSpPr>
            <p:cNvPr id="43" name="object 43"/>
            <p:cNvSpPr/>
            <p:nvPr/>
          </p:nvSpPr>
          <p:spPr>
            <a:xfrm>
              <a:off x="4375755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375755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5" name="object 45"/>
            <p:cNvSpPr/>
            <p:nvPr/>
          </p:nvSpPr>
          <p:spPr>
            <a:xfrm>
              <a:off x="4375755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343914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0.8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419525" y="548450"/>
            <a:ext cx="15240" cy="5515928"/>
            <a:chOff x="4958883" y="365633"/>
            <a:chExt cx="10160" cy="3677285"/>
          </a:xfrm>
        </p:grpSpPr>
        <p:sp>
          <p:nvSpPr>
            <p:cNvPr id="48" name="object 48"/>
            <p:cNvSpPr/>
            <p:nvPr/>
          </p:nvSpPr>
          <p:spPr>
            <a:xfrm>
              <a:off x="4963963" y="368808"/>
              <a:ext cx="0" cy="3669029"/>
            </a:xfrm>
            <a:custGeom>
              <a:avLst/>
              <a:gdLst/>
              <a:ahLst/>
              <a:cxnLst/>
              <a:rect l="l" t="t" r="r" b="b"/>
              <a:pathLst>
                <a:path h="3669029">
                  <a:moveTo>
                    <a:pt x="0" y="366902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3963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0"/>
                  </a:moveTo>
                  <a:lnTo>
                    <a:pt x="0" y="4445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0" name="object 50"/>
            <p:cNvSpPr/>
            <p:nvPr/>
          </p:nvSpPr>
          <p:spPr>
            <a:xfrm>
              <a:off x="4963963" y="3993387"/>
              <a:ext cx="0" cy="44450"/>
            </a:xfrm>
            <a:custGeom>
              <a:avLst/>
              <a:gdLst/>
              <a:ahLst/>
              <a:cxnLst/>
              <a:rect l="l" t="t" r="r" b="b"/>
              <a:pathLst>
                <a:path h="44450">
                  <a:moveTo>
                    <a:pt x="0" y="44450"/>
                  </a:moveTo>
                  <a:lnTo>
                    <a:pt x="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226227" y="6021266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0.9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96977" y="6021266"/>
            <a:ext cx="1383029" cy="63382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lnSpc>
                <a:spcPts val="2363"/>
              </a:lnSpc>
              <a:spcBef>
                <a:spcPts val="143"/>
              </a:spcBef>
              <a:tabLst>
                <a:tab pos="901065" algn="l"/>
              </a:tabLst>
            </a:pPr>
            <a:r>
              <a:rPr sz="2025" spc="-38" dirty="0">
                <a:solidFill>
                  <a:srgbClr val="191919"/>
                </a:solidFill>
                <a:latin typeface="Verdana"/>
                <a:cs typeface="Verdana"/>
              </a:rPr>
              <a:t>0.5</a:t>
            </a:r>
            <a:r>
              <a:rPr sz="2025" dirty="0">
                <a:solidFill>
                  <a:srgbClr val="191919"/>
                </a:solidFill>
                <a:latin typeface="Verdana"/>
                <a:cs typeface="Verdana"/>
              </a:rPr>
              <a:t>	</a:t>
            </a:r>
            <a:r>
              <a:rPr sz="2025" spc="-38" dirty="0">
                <a:solidFill>
                  <a:srgbClr val="191919"/>
                </a:solidFill>
                <a:latin typeface="Verdana"/>
                <a:cs typeface="Verdana"/>
              </a:rPr>
              <a:t>0.6</a:t>
            </a:r>
            <a:endParaRPr sz="2025">
              <a:latin typeface="Verdana"/>
              <a:cs typeface="Verdana"/>
            </a:endParaRPr>
          </a:p>
          <a:p>
            <a:pPr marL="360998">
              <a:lnSpc>
                <a:spcPts val="2363"/>
              </a:lnSpc>
            </a:pPr>
            <a:r>
              <a:rPr sz="2025" spc="-171" dirty="0">
                <a:solidFill>
                  <a:srgbClr val="191919"/>
                </a:solidFill>
                <a:latin typeface="Verdana"/>
                <a:cs typeface="Verdana"/>
              </a:rPr>
              <a:t>param_1</a:t>
            </a:r>
            <a:endParaRPr sz="2025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3104674" y="543688"/>
            <a:ext cx="6910388" cy="5522594"/>
            <a:chOff x="748982" y="362458"/>
            <a:chExt cx="4606925" cy="3681729"/>
          </a:xfrm>
        </p:grpSpPr>
        <p:sp>
          <p:nvSpPr>
            <p:cNvPr id="54" name="object 54"/>
            <p:cNvSpPr/>
            <p:nvPr/>
          </p:nvSpPr>
          <p:spPr>
            <a:xfrm>
              <a:off x="755332" y="3673597"/>
              <a:ext cx="4594225" cy="0"/>
            </a:xfrm>
            <a:custGeom>
              <a:avLst/>
              <a:gdLst/>
              <a:ahLst/>
              <a:cxnLst/>
              <a:rect l="l" t="t" r="r" b="b"/>
              <a:pathLst>
                <a:path w="4594225">
                  <a:moveTo>
                    <a:pt x="0" y="0"/>
                  </a:moveTo>
                  <a:lnTo>
                    <a:pt x="4593907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5" name="object 55"/>
            <p:cNvSpPr/>
            <p:nvPr/>
          </p:nvSpPr>
          <p:spPr>
            <a:xfrm>
              <a:off x="755332" y="367359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755332" y="3673597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755332" y="2956129"/>
              <a:ext cx="4594225" cy="0"/>
            </a:xfrm>
            <a:custGeom>
              <a:avLst/>
              <a:gdLst/>
              <a:ahLst/>
              <a:cxnLst/>
              <a:rect l="l" t="t" r="r" b="b"/>
              <a:pathLst>
                <a:path w="4594225">
                  <a:moveTo>
                    <a:pt x="0" y="0"/>
                  </a:moveTo>
                  <a:lnTo>
                    <a:pt x="4593907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755332" y="295612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755332" y="2956129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755332" y="2238661"/>
              <a:ext cx="4594225" cy="0"/>
            </a:xfrm>
            <a:custGeom>
              <a:avLst/>
              <a:gdLst/>
              <a:ahLst/>
              <a:cxnLst/>
              <a:rect l="l" t="t" r="r" b="b"/>
              <a:pathLst>
                <a:path w="4594225">
                  <a:moveTo>
                    <a:pt x="0" y="0"/>
                  </a:moveTo>
                  <a:lnTo>
                    <a:pt x="4593907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55332" y="223866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755332" y="2238661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3" name="object 63"/>
            <p:cNvSpPr/>
            <p:nvPr/>
          </p:nvSpPr>
          <p:spPr>
            <a:xfrm>
              <a:off x="755332" y="1521192"/>
              <a:ext cx="4594225" cy="0"/>
            </a:xfrm>
            <a:custGeom>
              <a:avLst/>
              <a:gdLst/>
              <a:ahLst/>
              <a:cxnLst/>
              <a:rect l="l" t="t" r="r" b="b"/>
              <a:pathLst>
                <a:path w="4594225">
                  <a:moveTo>
                    <a:pt x="0" y="0"/>
                  </a:moveTo>
                  <a:lnTo>
                    <a:pt x="4593907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4" name="object 64"/>
            <p:cNvSpPr/>
            <p:nvPr/>
          </p:nvSpPr>
          <p:spPr>
            <a:xfrm>
              <a:off x="755332" y="152119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5" name="object 65"/>
            <p:cNvSpPr/>
            <p:nvPr/>
          </p:nvSpPr>
          <p:spPr>
            <a:xfrm>
              <a:off x="755332" y="1521192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6" name="object 66"/>
            <p:cNvSpPr/>
            <p:nvPr/>
          </p:nvSpPr>
          <p:spPr>
            <a:xfrm>
              <a:off x="755332" y="803724"/>
              <a:ext cx="4594225" cy="0"/>
            </a:xfrm>
            <a:custGeom>
              <a:avLst/>
              <a:gdLst/>
              <a:ahLst/>
              <a:cxnLst/>
              <a:rect l="l" t="t" r="r" b="b"/>
              <a:pathLst>
                <a:path w="4594225">
                  <a:moveTo>
                    <a:pt x="0" y="0"/>
                  </a:moveTo>
                  <a:lnTo>
                    <a:pt x="4593907" y="0"/>
                  </a:lnTo>
                </a:path>
              </a:pathLst>
            </a:custGeom>
            <a:ln w="6350">
              <a:solidFill>
                <a:srgbClr val="AFAFA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7" name="object 67"/>
            <p:cNvSpPr/>
            <p:nvPr/>
          </p:nvSpPr>
          <p:spPr>
            <a:xfrm>
              <a:off x="755332" y="80372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44450" y="0"/>
                  </a:moveTo>
                  <a:lnTo>
                    <a:pt x="0" y="0"/>
                  </a:lnTo>
                </a:path>
              </a:pathLst>
            </a:custGeom>
            <a:solidFill>
              <a:srgbClr val="191919"/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8" name="object 68"/>
            <p:cNvSpPr/>
            <p:nvPr/>
          </p:nvSpPr>
          <p:spPr>
            <a:xfrm>
              <a:off x="755332" y="803724"/>
              <a:ext cx="44450" cy="0"/>
            </a:xfrm>
            <a:custGeom>
              <a:avLst/>
              <a:gdLst/>
              <a:ahLst/>
              <a:cxnLst/>
              <a:rect l="l" t="t" r="r" b="b"/>
              <a:pathLst>
                <a:path w="44450">
                  <a:moveTo>
                    <a:pt x="0" y="0"/>
                  </a:moveTo>
                  <a:lnTo>
                    <a:pt x="44450" y="0"/>
                  </a:lnTo>
                </a:path>
              </a:pathLst>
            </a:custGeom>
            <a:ln w="1016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69" name="object 69"/>
            <p:cNvSpPr/>
            <p:nvPr/>
          </p:nvSpPr>
          <p:spPr>
            <a:xfrm>
              <a:off x="964146" y="1526652"/>
              <a:ext cx="4176395" cy="1353820"/>
            </a:xfrm>
            <a:custGeom>
              <a:avLst/>
              <a:gdLst/>
              <a:ahLst/>
              <a:cxnLst/>
              <a:rect l="l" t="t" r="r" b="b"/>
              <a:pathLst>
                <a:path w="4176395" h="1353820">
                  <a:moveTo>
                    <a:pt x="0" y="1353340"/>
                  </a:moveTo>
                  <a:lnTo>
                    <a:pt x="4176279" y="0"/>
                  </a:lnTo>
                  <a:lnTo>
                    <a:pt x="4176279" y="0"/>
                  </a:lnTo>
                </a:path>
              </a:pathLst>
            </a:custGeom>
            <a:ln w="19050">
              <a:solidFill>
                <a:srgbClr val="E59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0" name="object 70"/>
            <p:cNvSpPr/>
            <p:nvPr/>
          </p:nvSpPr>
          <p:spPr>
            <a:xfrm>
              <a:off x="964146" y="2517723"/>
              <a:ext cx="4176395" cy="1353820"/>
            </a:xfrm>
            <a:custGeom>
              <a:avLst/>
              <a:gdLst/>
              <a:ahLst/>
              <a:cxnLst/>
              <a:rect l="l" t="t" r="r" b="b"/>
              <a:pathLst>
                <a:path w="4176395" h="1353820">
                  <a:moveTo>
                    <a:pt x="0" y="1353340"/>
                  </a:moveTo>
                  <a:lnTo>
                    <a:pt x="4176279" y="0"/>
                  </a:lnTo>
                  <a:lnTo>
                    <a:pt x="4176279" y="0"/>
                  </a:lnTo>
                </a:path>
              </a:pathLst>
            </a:custGeom>
            <a:ln w="19050">
              <a:solidFill>
                <a:srgbClr val="56B3E9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1" name="object 71"/>
            <p:cNvSpPr/>
            <p:nvPr/>
          </p:nvSpPr>
          <p:spPr>
            <a:xfrm>
              <a:off x="964146" y="535582"/>
              <a:ext cx="4176395" cy="1353820"/>
            </a:xfrm>
            <a:custGeom>
              <a:avLst/>
              <a:gdLst/>
              <a:ahLst/>
              <a:cxnLst/>
              <a:rect l="l" t="t" r="r" b="b"/>
              <a:pathLst>
                <a:path w="4176395" h="1353820">
                  <a:moveTo>
                    <a:pt x="0" y="1353340"/>
                  </a:moveTo>
                  <a:lnTo>
                    <a:pt x="4176279" y="0"/>
                  </a:lnTo>
                  <a:lnTo>
                    <a:pt x="4176279" y="0"/>
                  </a:lnTo>
                </a:path>
              </a:pathLst>
            </a:custGeom>
            <a:ln w="19050">
              <a:solidFill>
                <a:srgbClr val="009D7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2" name="object 72"/>
            <p:cNvSpPr/>
            <p:nvPr/>
          </p:nvSpPr>
          <p:spPr>
            <a:xfrm>
              <a:off x="755332" y="368808"/>
              <a:ext cx="4594225" cy="3669029"/>
            </a:xfrm>
            <a:custGeom>
              <a:avLst/>
              <a:gdLst/>
              <a:ahLst/>
              <a:cxnLst/>
              <a:rect l="l" t="t" r="r" b="b"/>
              <a:pathLst>
                <a:path w="4594225" h="3669029">
                  <a:moveTo>
                    <a:pt x="0" y="3669029"/>
                  </a:moveTo>
                  <a:lnTo>
                    <a:pt x="0" y="0"/>
                  </a:lnTo>
                </a:path>
                <a:path w="4594225" h="3669029">
                  <a:moveTo>
                    <a:pt x="0" y="3669029"/>
                  </a:moveTo>
                  <a:lnTo>
                    <a:pt x="4593907" y="3669029"/>
                  </a:lnTo>
                </a:path>
              </a:pathLst>
            </a:custGeom>
            <a:ln w="12700">
              <a:solidFill>
                <a:srgbClr val="191919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3" name="object 73"/>
            <p:cNvSpPr/>
            <p:nvPr/>
          </p:nvSpPr>
          <p:spPr>
            <a:xfrm>
              <a:off x="818832" y="432308"/>
              <a:ext cx="1626870" cy="783590"/>
            </a:xfrm>
            <a:custGeom>
              <a:avLst/>
              <a:gdLst/>
              <a:ahLst/>
              <a:cxnLst/>
              <a:rect l="l" t="t" r="r" b="b"/>
              <a:pathLst>
                <a:path w="1626870" h="783590">
                  <a:moveTo>
                    <a:pt x="1601390" y="0"/>
                  </a:moveTo>
                  <a:lnTo>
                    <a:pt x="25400" y="0"/>
                  </a:lnTo>
                  <a:lnTo>
                    <a:pt x="14287" y="1587"/>
                  </a:lnTo>
                  <a:lnTo>
                    <a:pt x="6350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758031"/>
                  </a:lnTo>
                  <a:lnTo>
                    <a:pt x="1587" y="769143"/>
                  </a:lnTo>
                  <a:lnTo>
                    <a:pt x="6350" y="777081"/>
                  </a:lnTo>
                  <a:lnTo>
                    <a:pt x="14287" y="781843"/>
                  </a:lnTo>
                  <a:lnTo>
                    <a:pt x="25400" y="783431"/>
                  </a:lnTo>
                  <a:lnTo>
                    <a:pt x="1601390" y="783431"/>
                  </a:lnTo>
                  <a:lnTo>
                    <a:pt x="1612503" y="781843"/>
                  </a:lnTo>
                  <a:lnTo>
                    <a:pt x="1620440" y="777081"/>
                  </a:lnTo>
                  <a:lnTo>
                    <a:pt x="1625203" y="769143"/>
                  </a:lnTo>
                  <a:lnTo>
                    <a:pt x="1626790" y="758031"/>
                  </a:lnTo>
                  <a:lnTo>
                    <a:pt x="1626790" y="25400"/>
                  </a:lnTo>
                  <a:lnTo>
                    <a:pt x="1625203" y="14287"/>
                  </a:lnTo>
                  <a:lnTo>
                    <a:pt x="1620440" y="6350"/>
                  </a:lnTo>
                  <a:lnTo>
                    <a:pt x="1612503" y="1587"/>
                  </a:lnTo>
                  <a:lnTo>
                    <a:pt x="160139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4" name="object 74"/>
            <p:cNvSpPr/>
            <p:nvPr/>
          </p:nvSpPr>
          <p:spPr>
            <a:xfrm>
              <a:off x="818832" y="432308"/>
              <a:ext cx="1626870" cy="783590"/>
            </a:xfrm>
            <a:custGeom>
              <a:avLst/>
              <a:gdLst/>
              <a:ahLst/>
              <a:cxnLst/>
              <a:rect l="l" t="t" r="r" b="b"/>
              <a:pathLst>
                <a:path w="1626870" h="783590">
                  <a:moveTo>
                    <a:pt x="25400" y="783431"/>
                  </a:moveTo>
                  <a:lnTo>
                    <a:pt x="1601390" y="783431"/>
                  </a:lnTo>
                  <a:lnTo>
                    <a:pt x="1612503" y="781843"/>
                  </a:lnTo>
                  <a:lnTo>
                    <a:pt x="1620440" y="777081"/>
                  </a:lnTo>
                  <a:lnTo>
                    <a:pt x="1625203" y="769143"/>
                  </a:lnTo>
                  <a:lnTo>
                    <a:pt x="1626790" y="758031"/>
                  </a:lnTo>
                  <a:lnTo>
                    <a:pt x="1626790" y="25400"/>
                  </a:lnTo>
                  <a:lnTo>
                    <a:pt x="1625203" y="14287"/>
                  </a:lnTo>
                  <a:lnTo>
                    <a:pt x="1620440" y="6350"/>
                  </a:lnTo>
                  <a:lnTo>
                    <a:pt x="1612503" y="1587"/>
                  </a:lnTo>
                  <a:lnTo>
                    <a:pt x="1601390" y="0"/>
                  </a:lnTo>
                  <a:lnTo>
                    <a:pt x="25400" y="0"/>
                  </a:lnTo>
                  <a:lnTo>
                    <a:pt x="14287" y="1587"/>
                  </a:lnTo>
                  <a:lnTo>
                    <a:pt x="6350" y="6350"/>
                  </a:lnTo>
                  <a:lnTo>
                    <a:pt x="1587" y="14287"/>
                  </a:lnTo>
                  <a:lnTo>
                    <a:pt x="0" y="25400"/>
                  </a:lnTo>
                  <a:lnTo>
                    <a:pt x="0" y="758031"/>
                  </a:lnTo>
                  <a:lnTo>
                    <a:pt x="1587" y="769143"/>
                  </a:lnTo>
                  <a:lnTo>
                    <a:pt x="6350" y="777081"/>
                  </a:lnTo>
                  <a:lnTo>
                    <a:pt x="14287" y="781843"/>
                  </a:lnTo>
                  <a:lnTo>
                    <a:pt x="25400" y="783431"/>
                  </a:lnTo>
                  <a:close/>
                </a:path>
              </a:pathLst>
            </a:custGeom>
            <a:ln w="12700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  <p:sp>
          <p:nvSpPr>
            <p:cNvPr id="75" name="object 75"/>
            <p:cNvSpPr/>
            <p:nvPr/>
          </p:nvSpPr>
          <p:spPr>
            <a:xfrm>
              <a:off x="869632" y="535098"/>
              <a:ext cx="254000" cy="0"/>
            </a:xfrm>
            <a:custGeom>
              <a:avLst/>
              <a:gdLst/>
              <a:ahLst/>
              <a:cxnLst/>
              <a:rect l="l" t="t" r="r" b="b"/>
              <a:pathLst>
                <a:path w="254000">
                  <a:moveTo>
                    <a:pt x="0" y="0"/>
                  </a:moveTo>
                  <a:lnTo>
                    <a:pt x="127000" y="0"/>
                  </a:lnTo>
                  <a:lnTo>
                    <a:pt x="254000" y="0"/>
                  </a:lnTo>
                </a:path>
              </a:pathLst>
            </a:custGeom>
            <a:ln w="19050">
              <a:solidFill>
                <a:srgbClr val="E59F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2700"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2664588" y="2092709"/>
            <a:ext cx="401955" cy="3580788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0.4</a:t>
            </a:r>
            <a:endParaRPr sz="202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>
              <a:latin typeface="Verdana"/>
              <a:cs typeface="Verdana"/>
            </a:endParaRPr>
          </a:p>
          <a:p>
            <a:pPr>
              <a:spcBef>
                <a:spcPts val="1673"/>
              </a:spcBef>
            </a:pPr>
            <a:endParaRPr>
              <a:latin typeface="Verdana"/>
              <a:cs typeface="Verdana"/>
            </a:endParaRPr>
          </a:p>
          <a:p>
            <a:pPr marL="19050"/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0.2</a:t>
            </a:r>
            <a:endParaRPr sz="202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>
              <a:latin typeface="Verdana"/>
              <a:cs typeface="Verdana"/>
            </a:endParaRPr>
          </a:p>
          <a:p>
            <a:pPr>
              <a:spcBef>
                <a:spcPts val="1665"/>
              </a:spcBef>
            </a:pPr>
            <a:endParaRPr>
              <a:latin typeface="Verdana"/>
              <a:cs typeface="Verdana"/>
            </a:endParaRPr>
          </a:p>
          <a:p>
            <a:pPr marL="19050"/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0.0</a:t>
            </a:r>
            <a:endParaRPr sz="2025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>
              <a:latin typeface="Verdana"/>
              <a:cs typeface="Verdana"/>
            </a:endParaRPr>
          </a:p>
          <a:p>
            <a:pPr>
              <a:spcBef>
                <a:spcPts val="1673"/>
              </a:spcBef>
            </a:pPr>
            <a:endParaRPr>
              <a:latin typeface="Verdana"/>
              <a:cs typeface="Verdana"/>
            </a:endParaRPr>
          </a:p>
          <a:p>
            <a:pPr marL="19050"/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0.2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516329" y="5516159"/>
            <a:ext cx="143828" cy="19050"/>
          </a:xfrm>
          <a:custGeom>
            <a:avLst/>
            <a:gdLst/>
            <a:ahLst/>
            <a:cxnLst/>
            <a:rect l="l" t="t" r="r" b="b"/>
            <a:pathLst>
              <a:path w="95884" h="12700">
                <a:moveTo>
                  <a:pt x="95402" y="0"/>
                </a:moveTo>
                <a:lnTo>
                  <a:pt x="0" y="0"/>
                </a:lnTo>
                <a:lnTo>
                  <a:pt x="0" y="12649"/>
                </a:lnTo>
                <a:lnTo>
                  <a:pt x="95402" y="12649"/>
                </a:lnTo>
                <a:lnTo>
                  <a:pt x="95402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 sz="2700"/>
          </a:p>
        </p:txBody>
      </p:sp>
      <p:sp>
        <p:nvSpPr>
          <p:cNvPr id="78" name="object 78"/>
          <p:cNvSpPr txBox="1"/>
          <p:nvPr/>
        </p:nvSpPr>
        <p:spPr>
          <a:xfrm>
            <a:off x="2664737" y="1016505"/>
            <a:ext cx="401955" cy="329899"/>
          </a:xfrm>
          <a:prstGeom prst="rect">
            <a:avLst/>
          </a:prstGeom>
        </p:spPr>
        <p:txBody>
          <a:bodyPr vert="horz" wrap="square" lIns="0" tIns="18098" rIns="0" bIns="0" rtlCol="0">
            <a:spAutoFit/>
          </a:bodyPr>
          <a:lstStyle/>
          <a:p>
            <a:pPr marL="19050">
              <a:spcBef>
                <a:spcPts val="143"/>
              </a:spcBef>
            </a:pPr>
            <a:r>
              <a:rPr sz="2025" spc="-135" dirty="0">
                <a:solidFill>
                  <a:srgbClr val="191919"/>
                </a:solidFill>
                <a:latin typeface="Verdana"/>
                <a:cs typeface="Verdana"/>
              </a:rPr>
              <a:t>0.6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2169235" y="2785313"/>
            <a:ext cx="243656" cy="10401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9050">
              <a:lnSpc>
                <a:spcPts val="1920"/>
              </a:lnSpc>
            </a:pPr>
            <a:r>
              <a:rPr sz="2025" spc="-171" dirty="0">
                <a:solidFill>
                  <a:srgbClr val="191919"/>
                </a:solidFill>
                <a:latin typeface="Verdana"/>
                <a:cs typeface="Verdana"/>
              </a:rPr>
              <a:t>param_2</a:t>
            </a:r>
            <a:endParaRPr sz="2025">
              <a:latin typeface="Verdana"/>
              <a:cs typeface="Verdan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title"/>
          </p:nvPr>
        </p:nvSpPr>
        <p:spPr>
          <a:xfrm>
            <a:off x="1567544" y="-45636"/>
            <a:ext cx="7685250" cy="695383"/>
          </a:xfrm>
          <a:prstGeom prst="rect">
            <a:avLst/>
          </a:prstGeom>
        </p:spPr>
        <p:txBody>
          <a:bodyPr vert="horz" wrap="square" lIns="0" tIns="18098" rIns="0" bIns="0" rtlCol="0" anchor="ctr">
            <a:spAutoFit/>
          </a:bodyPr>
          <a:lstStyle/>
          <a:p>
            <a:pPr marL="19050">
              <a:lnSpc>
                <a:spcPct val="100000"/>
              </a:lnSpc>
              <a:spcBef>
                <a:spcPts val="143"/>
              </a:spcBef>
            </a:pPr>
            <a:r>
              <a:rPr spc="-270" dirty="0"/>
              <a:t>SVM</a:t>
            </a:r>
            <a:r>
              <a:rPr spc="-158" dirty="0"/>
              <a:t> </a:t>
            </a:r>
            <a:r>
              <a:rPr spc="-165" dirty="0"/>
              <a:t>separator</a:t>
            </a:r>
            <a:r>
              <a:rPr spc="-150" dirty="0"/>
              <a:t> in </a:t>
            </a:r>
            <a:r>
              <a:rPr spc="-143" dirty="0"/>
              <a:t>original</a:t>
            </a:r>
            <a:r>
              <a:rPr spc="-150" dirty="0"/>
              <a:t> </a:t>
            </a:r>
            <a:r>
              <a:rPr spc="-158" dirty="0"/>
              <a:t>space</a:t>
            </a:r>
            <a:r>
              <a:rPr spc="-150" dirty="0"/>
              <a:t> (x)</a:t>
            </a:r>
          </a:p>
        </p:txBody>
      </p:sp>
      <p:sp>
        <p:nvSpPr>
          <p:cNvPr id="81" name="object 81"/>
          <p:cNvSpPr txBox="1"/>
          <p:nvPr/>
        </p:nvSpPr>
        <p:spPr>
          <a:xfrm>
            <a:off x="3799998" y="636151"/>
            <a:ext cx="1792605" cy="277961"/>
          </a:xfrm>
          <a:prstGeom prst="rect">
            <a:avLst/>
          </a:prstGeom>
        </p:spPr>
        <p:txBody>
          <a:bodyPr vert="horz" wrap="square" lIns="0" tIns="23813" rIns="0" bIns="0" rtlCol="0">
            <a:spAutoFit/>
          </a:bodyPr>
          <a:lstStyle/>
          <a:p>
            <a:pPr marL="19050">
              <a:spcBef>
                <a:spcPts val="188"/>
              </a:spcBef>
            </a:pPr>
            <a:r>
              <a:rPr sz="1650" spc="-83" dirty="0">
                <a:solidFill>
                  <a:srgbClr val="333333"/>
                </a:solidFill>
                <a:latin typeface="Verdana"/>
                <a:cs typeface="Verdana"/>
              </a:rPr>
              <a:t>decision</a:t>
            </a:r>
            <a:r>
              <a:rPr sz="1650" spc="-53" dirty="0">
                <a:solidFill>
                  <a:srgbClr val="333333"/>
                </a:solidFill>
                <a:latin typeface="Verdana"/>
                <a:cs typeface="Verdana"/>
              </a:rPr>
              <a:t> </a:t>
            </a:r>
            <a:r>
              <a:rPr sz="1650" spc="-75" dirty="0">
                <a:solidFill>
                  <a:srgbClr val="333333"/>
                </a:solidFill>
                <a:latin typeface="Verdana"/>
                <a:cs typeface="Verdana"/>
              </a:rPr>
              <a:t>boundary</a:t>
            </a:r>
            <a:endParaRPr sz="1650">
              <a:latin typeface="Verdana"/>
              <a:cs typeface="Verdana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366611" y="1027378"/>
            <a:ext cx="219075" cy="740093"/>
            <a:chOff x="923607" y="684918"/>
            <a:chExt cx="146050" cy="493395"/>
          </a:xfrm>
        </p:grpSpPr>
        <p:pic>
          <p:nvPicPr>
            <p:cNvPr id="83" name="object 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9007" y="684918"/>
              <a:ext cx="95250" cy="95250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9007" y="871251"/>
              <a:ext cx="95250" cy="95250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607" y="1032184"/>
              <a:ext cx="146050" cy="146050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3799999" y="915650"/>
            <a:ext cx="319088" cy="277961"/>
          </a:xfrm>
          <a:prstGeom prst="rect">
            <a:avLst/>
          </a:prstGeom>
        </p:spPr>
        <p:txBody>
          <a:bodyPr vert="horz" wrap="square" lIns="0" tIns="23813" rIns="0" bIns="0" rtlCol="0">
            <a:spAutoFit/>
          </a:bodyPr>
          <a:lstStyle/>
          <a:p>
            <a:pPr marL="19050">
              <a:spcBef>
                <a:spcPts val="188"/>
              </a:spcBef>
            </a:pPr>
            <a:r>
              <a:rPr sz="1650" spc="-68" dirty="0">
                <a:solidFill>
                  <a:srgbClr val="333333"/>
                </a:solidFill>
                <a:latin typeface="Verdana"/>
                <a:cs typeface="Verdana"/>
              </a:rPr>
              <a:t>+1</a:t>
            </a:r>
            <a:endParaRPr sz="1650">
              <a:latin typeface="Verdana"/>
              <a:cs typeface="Verdan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799998" y="1172597"/>
            <a:ext cx="289560" cy="579646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9050">
              <a:spcBef>
                <a:spcPts val="360"/>
              </a:spcBef>
            </a:pPr>
            <a:r>
              <a:rPr sz="1650" spc="-127" dirty="0">
                <a:solidFill>
                  <a:srgbClr val="333333"/>
                </a:solidFill>
                <a:latin typeface="Verdana"/>
                <a:cs typeface="Verdana"/>
              </a:rPr>
              <a:t>-</a:t>
            </a:r>
            <a:r>
              <a:rPr sz="1650" spc="-75" dirty="0">
                <a:solidFill>
                  <a:srgbClr val="333333"/>
                </a:solidFill>
                <a:latin typeface="Verdana"/>
                <a:cs typeface="Verdana"/>
              </a:rPr>
              <a:t>1</a:t>
            </a:r>
            <a:endParaRPr sz="1650">
              <a:latin typeface="Verdana"/>
              <a:cs typeface="Verdana"/>
            </a:endParaRPr>
          </a:p>
          <a:p>
            <a:pPr marL="19050">
              <a:spcBef>
                <a:spcPts val="225"/>
              </a:spcBef>
            </a:pPr>
            <a:r>
              <a:rPr sz="1650" spc="-98" dirty="0">
                <a:solidFill>
                  <a:srgbClr val="333333"/>
                </a:solidFill>
                <a:latin typeface="Verdana"/>
                <a:cs typeface="Verdana"/>
              </a:rPr>
              <a:t>SV</a:t>
            </a:r>
            <a:endParaRPr sz="16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72DA-3652-1D4C-A633-C96881C2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EF2E0-809D-0700-F940-EED45155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</a:t>
            </a:r>
            <a:r>
              <a:rPr lang="en-US" dirty="0" err="1"/>
              <a:t>LinearSVM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5D3DAD-03A0-FBDC-E84E-A85736CEE5D6}"/>
              </a:ext>
            </a:extLst>
          </p:cNvPr>
          <p:cNvSpPr txBox="1"/>
          <p:nvPr/>
        </p:nvSpPr>
        <p:spPr>
          <a:xfrm>
            <a:off x="948906" y="1846053"/>
            <a:ext cx="7970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Код реализован на С++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Модель обучалась на нормализованных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реализации обучения, использовался градиентный метод </a:t>
            </a:r>
            <a:r>
              <a:rPr lang="en-US" dirty="0"/>
              <a:t>SGD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Основной задачей было сравнить результаты библиотеки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ru-RU" dirty="0"/>
              <a:t>и собственной реализации алгоритма</a:t>
            </a: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A92A4E32-A135-534D-E09D-74B66EDE2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892" y="3323381"/>
            <a:ext cx="3201202" cy="32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45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2990-BFA6-02D3-EC16-E21B39A0E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5D41E-D0FA-242A-37F0-3195D14B6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</a:t>
            </a:r>
            <a:r>
              <a:rPr lang="en-US" dirty="0" err="1"/>
              <a:t>LinearSVM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D4F23-35CF-38BC-7F90-62774A578EAC}"/>
              </a:ext>
            </a:extLst>
          </p:cNvPr>
          <p:cNvSpPr txBox="1"/>
          <p:nvPr/>
        </p:nvSpPr>
        <p:spPr>
          <a:xfrm>
            <a:off x="838200" y="1361392"/>
            <a:ext cx="2275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С=100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LR=0.001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epoch=5000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wines_count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=26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ru-R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C63182A-7126-20AA-29DA-9B2F19749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36" y="1520792"/>
            <a:ext cx="8429596" cy="47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4602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01B25-514E-49A3-972C-80A00C8F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7A4125-535D-580D-BD6C-23B7973D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</a:t>
            </a:r>
            <a:r>
              <a:rPr lang="en-US" dirty="0" err="1"/>
              <a:t>LinearSVM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0D4F9-8034-795C-5DD3-E02B99DF0A03}"/>
              </a:ext>
            </a:extLst>
          </p:cNvPr>
          <p:cNvSpPr txBox="1"/>
          <p:nvPr/>
        </p:nvSpPr>
        <p:spPr>
          <a:xfrm>
            <a:off x="838200" y="1361392"/>
            <a:ext cx="22759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С=1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LR=0.001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epoch=5000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wines_count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=26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ru-R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5F49658-1902-5F63-FE24-F1D9BF39B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36" y="1602757"/>
            <a:ext cx="8683926" cy="4890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221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A9B9C-E673-556F-941E-D2BC2FDE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C9F55-C19F-8761-02F0-8ED9AD6C7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алгоритма </a:t>
            </a:r>
            <a:r>
              <a:rPr lang="en-US" dirty="0" err="1"/>
              <a:t>LinearSVM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A0FC4-D3E4-A51B-844B-22500B7D1734}"/>
              </a:ext>
            </a:extLst>
          </p:cNvPr>
          <p:cNvSpPr txBox="1"/>
          <p:nvPr/>
        </p:nvSpPr>
        <p:spPr>
          <a:xfrm>
            <a:off x="838200" y="1361392"/>
            <a:ext cx="22759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С=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</a:t>
            </a:r>
            <a:r>
              <a:rPr lang="ru-RU" dirty="0"/>
              <a:t>01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LR=0.001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epoch=5000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wines_count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=26</a:t>
            </a:r>
            <a:endParaRPr lang="en-US" b="0" dirty="0">
              <a:effectLst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A123D5E-4094-E523-7005-92B4F5854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135" y="1361392"/>
            <a:ext cx="8607185" cy="484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199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18E8B-56B0-8687-C05F-CF9D3E780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3D930-AEB3-F759-174A-8C3DE0300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8392" y="497323"/>
            <a:ext cx="10455215" cy="690112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Метод опорных векторов (</a:t>
            </a:r>
            <a:r>
              <a:rPr lang="en-US" dirty="0"/>
              <a:t>SVM</a:t>
            </a:r>
            <a:r>
              <a:rPr lang="ru-RU" dirty="0"/>
              <a:t>)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64CD9F6-B22A-4404-52D8-C753A6D5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3" y="3198815"/>
            <a:ext cx="3940997" cy="246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6E3B34-A110-7BEB-E59A-E47061BFD95E}"/>
              </a:ext>
            </a:extLst>
          </p:cNvPr>
          <p:cNvSpPr txBox="1"/>
          <p:nvPr/>
        </p:nvSpPr>
        <p:spPr>
          <a:xfrm>
            <a:off x="868392" y="1548181"/>
            <a:ext cx="961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Метод опорных векторов (</a:t>
            </a:r>
            <a:r>
              <a:rPr lang="en-US" sz="2000" dirty="0"/>
              <a:t>Support Vector Method</a:t>
            </a:r>
            <a:r>
              <a:rPr lang="ru-RU" sz="2000" dirty="0"/>
              <a:t>) — это набор методов обучения с учителем, используемых для классификации, регрессии и выявления выбросов.</a:t>
            </a:r>
            <a:endParaRPr lang="ru-RU" sz="2000" b="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372A5C-4C3E-B21A-C008-6DAB7F9C6732}"/>
              </a:ext>
            </a:extLst>
          </p:cNvPr>
          <p:cNvSpPr txBox="1"/>
          <p:nvPr/>
        </p:nvSpPr>
        <p:spPr>
          <a:xfrm>
            <a:off x="868392" y="2700067"/>
            <a:ext cx="667972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В данной презентации мы</a:t>
            </a:r>
            <a:r>
              <a:rPr lang="en-US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Рассмотрим метод опорных векторов для задачи классификации.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Представим основную идея алгоритма, разберем реализацию SVM для линейного случая.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На примере датасета </a:t>
            </a:r>
            <a:r>
              <a:rPr lang="ru-RU" sz="2000" dirty="0" err="1"/>
              <a:t>WinesQuality</a:t>
            </a:r>
            <a:r>
              <a:rPr lang="ru-RU" sz="2000" dirty="0"/>
              <a:t> будет продемонстрирована работа написанного алгоритма с линейно разделимыми/неразделимыми данными в двумерном пространстве.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Рассмотрим плюсы и минусы алгоритма.</a:t>
            </a:r>
            <a:endParaRPr lang="ru-RU" sz="2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9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C25F7-09A1-FD09-EE1D-2107F9C11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7B614-4DFB-90BB-1EF9-3D565D57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алгоритма </a:t>
            </a:r>
            <a:r>
              <a:rPr lang="en-US" dirty="0" err="1"/>
              <a:t>LinearSVM</a:t>
            </a:r>
            <a:endParaRPr lang="ru-RU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9038094-9F9B-EE03-3BEA-5864CB0C23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15" t="2495" b="4369"/>
          <a:stretch>
            <a:fillRect/>
          </a:stretch>
        </p:blipFill>
        <p:spPr bwMode="auto">
          <a:xfrm>
            <a:off x="8037095" y="1844916"/>
            <a:ext cx="3788311" cy="3959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007B61-3112-F85A-F469-9487FAEB5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59" t="3843" b="3843"/>
          <a:stretch>
            <a:fillRect/>
          </a:stretch>
        </p:blipFill>
        <p:spPr bwMode="auto">
          <a:xfrm>
            <a:off x="4248784" y="1844916"/>
            <a:ext cx="3788311" cy="395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1FC1126E-3786-5D95-4860-0724F06C0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80" t="3618" b="3716"/>
          <a:stretch>
            <a:fillRect/>
          </a:stretch>
        </p:blipFill>
        <p:spPr bwMode="auto">
          <a:xfrm>
            <a:off x="288759" y="1895565"/>
            <a:ext cx="3683211" cy="385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6BA496-78FC-1168-54B1-A436309A9C5E}"/>
              </a:ext>
            </a:extLst>
          </p:cNvPr>
          <p:cNvSpPr txBox="1"/>
          <p:nvPr/>
        </p:nvSpPr>
        <p:spPr>
          <a:xfrm>
            <a:off x="1801083" y="1475583"/>
            <a:ext cx="9016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С=100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	С=1.0 				  С=0.01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253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1C43-1507-69D2-1916-DEA6A381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8F60E-C933-1A1C-B8D8-F260AE88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Реализация алгоритма </a:t>
            </a:r>
            <a:r>
              <a:rPr lang="en-US" dirty="0" err="1"/>
              <a:t>LinearSVM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0ADFF-6AA2-99DF-5BB2-663FBE89445B}"/>
              </a:ext>
            </a:extLst>
          </p:cNvPr>
          <p:cNvSpPr txBox="1"/>
          <p:nvPr/>
        </p:nvSpPr>
        <p:spPr>
          <a:xfrm>
            <a:off x="1801083" y="1475583"/>
            <a:ext cx="9016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С=100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			С=1.0 				  С=0.01</a:t>
            </a:r>
            <a:endParaRPr lang="ru-R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AF23A75-8824-D4B2-A4E9-9CB38FCB1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41" r="-697" b="3573"/>
          <a:stretch>
            <a:fillRect/>
          </a:stretch>
        </p:blipFill>
        <p:spPr bwMode="auto">
          <a:xfrm>
            <a:off x="445971" y="1844915"/>
            <a:ext cx="3914274" cy="415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6F45303-D6B1-7E84-2D28-DC6B777CE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15" t="521" b="3701"/>
          <a:stretch>
            <a:fillRect/>
          </a:stretch>
        </p:blipFill>
        <p:spPr bwMode="auto">
          <a:xfrm>
            <a:off x="4360245" y="1912292"/>
            <a:ext cx="3739704" cy="408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7B99E9D8-2507-136D-8F6C-D2AC82375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27" b="3274"/>
          <a:stretch>
            <a:fillRect/>
          </a:stretch>
        </p:blipFill>
        <p:spPr bwMode="auto">
          <a:xfrm>
            <a:off x="8099949" y="1976995"/>
            <a:ext cx="3739704" cy="395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93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D3D63-B5F0-271F-1CB6-17C5E53B2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83E39-352A-68C4-6151-4D36EEA10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8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Преимущества и недостатки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E373E-BA7B-1BF5-D5E0-23CF90F0744B}"/>
              </a:ext>
            </a:extLst>
          </p:cNvPr>
          <p:cNvSpPr txBox="1"/>
          <p:nvPr/>
        </p:nvSpPr>
        <p:spPr>
          <a:xfrm>
            <a:off x="474453" y="1760327"/>
            <a:ext cx="53828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Эффективность в высокомерных пространствах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Теоретическая обоснованность и глобальный оптимум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Универсальность благодаря ядерному трюку (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Trick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Экономичность использования памяти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Робастность к переобучению в высокомерных пространствах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Четкие геометрические интерпретации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9D1A0-F912-FEA0-C766-C4C4F1409D22}"/>
              </a:ext>
            </a:extLst>
          </p:cNvPr>
          <p:cNvSpPr txBox="1"/>
          <p:nvPr/>
        </p:nvSpPr>
        <p:spPr>
          <a:xfrm>
            <a:off x="5857336" y="1760327"/>
            <a:ext cx="53426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Вычислительная сложность для больших наборов данных</a:t>
            </a:r>
            <a:br>
              <a:rPr lang="ru-RU" dirty="0"/>
            </a:br>
            <a:r>
              <a:rPr lang="ru-RU" dirty="0"/>
              <a:t>Чувствительность к шуму и выбросам </a:t>
            </a:r>
            <a:br>
              <a:rPr lang="ru-RU" dirty="0"/>
            </a:br>
            <a:r>
              <a:rPr lang="ru-RU" dirty="0"/>
              <a:t>Сложность интерпретации модели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прямых вероятностных оценок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Сложность выбора </a:t>
            </a:r>
            <a:r>
              <a:rPr lang="ru-RU" dirty="0" err="1"/>
              <a:t>гиперпараметров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Неэффективность для очень больших наборов данных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Плохая работа с несбалансированными классами </a:t>
            </a:r>
            <a:endParaRPr lang="ru-RU" b="0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039A5-6142-CBF1-6A6B-EDFED5E84394}"/>
              </a:ext>
            </a:extLst>
          </p:cNvPr>
          <p:cNvSpPr txBox="1"/>
          <p:nvPr/>
        </p:nvSpPr>
        <p:spPr>
          <a:xfrm>
            <a:off x="753379" y="1029269"/>
            <a:ext cx="5549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chemeClr val="accent6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38EE68-8C6B-DD33-6710-E579214AFA61}"/>
              </a:ext>
            </a:extLst>
          </p:cNvPr>
          <p:cNvSpPr txBox="1"/>
          <p:nvPr/>
        </p:nvSpPr>
        <p:spPr>
          <a:xfrm>
            <a:off x="6185143" y="1017772"/>
            <a:ext cx="4203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C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27832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A648-D228-AF8F-3899-179C188E6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768639-95B8-FD87-41C1-DF0AC7B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Литература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650D9-61A1-07C1-4D6F-3A32FEDF50E7}"/>
              </a:ext>
            </a:extLst>
          </p:cNvPr>
          <p:cNvSpPr txBox="1"/>
          <p:nvPr/>
        </p:nvSpPr>
        <p:spPr>
          <a:xfrm>
            <a:off x="735402" y="1498938"/>
            <a:ext cx="73044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https://proproprogs.ru/ml/ml-vvedenie-v-metod-opornyh-vektorov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https://blog.skillfactory.ru/svm-metod-opornyh-vektorov/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https://scikit-learn.org/stable/modules/svm.html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https://habr.com/ru/companies/ods/articles/484148/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ru-RU" dirty="0"/>
          </a:p>
        </p:txBody>
      </p:sp>
      <p:pic>
        <p:nvPicPr>
          <p:cNvPr id="11266" name="Picture 2" descr="Picture background">
            <a:extLst>
              <a:ext uri="{FF2B5EF4-FFF2-40B4-BE49-F238E27FC236}">
                <a16:creationId xmlns:a16="http://schemas.microsoft.com/office/drawing/2014/main" id="{1DEED98C-DB88-A0EC-5A2E-76BB6B732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9815" y="3253264"/>
            <a:ext cx="4616001" cy="307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81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1DE4B-B444-04DF-1480-DD4A4E48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745FD0-BBDF-CB15-9BBB-41E38226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7728"/>
            <a:ext cx="6094977" cy="32553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 На нашем рисунке красная «полагает», что образы распределены несколько горизонтально, а зеленая, что образы идут более вертикально. Синяя линия в этом случае — наилучший вариант, потому что она проходит ровно посередине между группами, ни к одной не наклоняясь. Она не делает лишних предположений о том, как точки могли бы располагаться, а просто максимально их разделяет.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CCC8E2E-6612-82EA-D557-F94658557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177" y="2158120"/>
            <a:ext cx="4420623" cy="348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78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41F07-0BD5-F5E2-C812-7DC3596FE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DB185-BD37-27B2-ADC6-A4D782FC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 модель алгоритма (</a:t>
            </a:r>
            <a:r>
              <a:rPr lang="ru-RU" dirty="0" err="1"/>
              <a:t>лин</a:t>
            </a:r>
            <a:r>
              <a:rPr lang="ru-RU" dirty="0"/>
              <a:t> </a:t>
            </a:r>
            <a:r>
              <a:rPr lang="ru-RU" dirty="0" err="1"/>
              <a:t>разд</a:t>
            </a:r>
            <a:r>
              <a:rPr lang="ru-RU" dirty="0"/>
              <a:t> случай)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E40E1332-E844-4D33-705E-90AA164FB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043" y="1545914"/>
            <a:ext cx="3372767" cy="327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4127684F-CCC6-F61F-7D0A-A4F16BC7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67979"/>
            <a:ext cx="300037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E990693-A633-C389-2981-85468FD6D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77554"/>
            <a:ext cx="2524125" cy="44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10A52D2C-0180-8329-44D9-8C34626A9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33700"/>
            <a:ext cx="14859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A30D3AA2-34EB-358D-6628-B49296658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28860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F86ED32B-06BE-FCCB-EFE6-2C51C253B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291276"/>
            <a:ext cx="25622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>
            <a:extLst>
              <a:ext uri="{FF2B5EF4-FFF2-40B4-BE49-F238E27FC236}">
                <a16:creationId xmlns:a16="http://schemas.microsoft.com/office/drawing/2014/main" id="{22C0F55E-4C98-A834-1C21-E300D381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705225"/>
            <a:ext cx="240982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>
            <a:extLst>
              <a:ext uri="{FF2B5EF4-FFF2-40B4-BE49-F238E27FC236}">
                <a16:creationId xmlns:a16="http://schemas.microsoft.com/office/drawing/2014/main" id="{5AA7FF56-1F2F-73A7-F1D5-23473AC53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63" y="5259502"/>
            <a:ext cx="3081237" cy="119918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6" name="Picture 24">
            <a:extLst>
              <a:ext uri="{FF2B5EF4-FFF2-40B4-BE49-F238E27FC236}">
                <a16:creationId xmlns:a16="http://schemas.microsoft.com/office/drawing/2014/main" id="{695E44D0-5CEE-DB55-6B94-DB4660CC0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981450"/>
            <a:ext cx="2733675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>
            <a:extLst>
              <a:ext uri="{FF2B5EF4-FFF2-40B4-BE49-F238E27FC236}">
                <a16:creationId xmlns:a16="http://schemas.microsoft.com/office/drawing/2014/main" id="{AB589AFC-2AD1-1B28-8979-0376AF0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75171"/>
            <a:ext cx="10763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0" name="Picture 28">
            <a:extLst>
              <a:ext uri="{FF2B5EF4-FFF2-40B4-BE49-F238E27FC236}">
                <a16:creationId xmlns:a16="http://schemas.microsoft.com/office/drawing/2014/main" id="{2C6BEC1D-E4FD-2E10-42BB-0174011E2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99021"/>
            <a:ext cx="27051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2" name="Picture 30">
            <a:extLst>
              <a:ext uri="{FF2B5EF4-FFF2-40B4-BE49-F238E27FC236}">
                <a16:creationId xmlns:a16="http://schemas.microsoft.com/office/drawing/2014/main" id="{53B1FB88-538A-4E9E-4D87-D3C1960DD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59993"/>
            <a:ext cx="1057275" cy="46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CE9AA7-92A4-2360-B88A-AF3AA85394E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5630" y="1785503"/>
            <a:ext cx="1834009" cy="280577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3333A-E3E1-2B2B-512B-8460EBD36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343" y="4662152"/>
            <a:ext cx="2644360" cy="202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449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3B05-E51B-8CA9-5B61-353994E6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66D23C-9437-78D8-30AB-91AC08D9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 модель алгоритма (</a:t>
            </a:r>
            <a:r>
              <a:rPr lang="ru-RU" dirty="0" err="1"/>
              <a:t>лин</a:t>
            </a:r>
            <a:r>
              <a:rPr lang="ru-RU" dirty="0"/>
              <a:t> </a:t>
            </a:r>
            <a:r>
              <a:rPr lang="ru-RU" dirty="0" err="1"/>
              <a:t>неразд</a:t>
            </a:r>
            <a:r>
              <a:rPr lang="ru-RU" dirty="0"/>
              <a:t> случай)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3ACD8C-714C-E374-5A70-DBB62B90C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49" y="4458155"/>
            <a:ext cx="3162501" cy="179009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1645FAE-B705-DDE2-6E06-5AC068156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23" y="3171825"/>
            <a:ext cx="1685925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AEE196C-46DE-CD8A-F290-3064A92D8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23" y="3429000"/>
            <a:ext cx="130492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9C8A0DBE-5208-1E0C-3AFD-FB4053B9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23" y="3686175"/>
            <a:ext cx="1943100" cy="25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CE7907E-AAE4-B63B-B9C8-24B1CDD76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62" y="3686886"/>
            <a:ext cx="1333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C71E12E-C456-C02D-8D44-56F6EECE0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48768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53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xfrm>
            <a:off x="12868026" y="4133327"/>
            <a:ext cx="1759297" cy="120550"/>
          </a:xfrm>
          <a:prstGeom prst="rect">
            <a:avLst/>
          </a:prstGeom>
        </p:spPr>
        <p:txBody>
          <a:bodyPr vert="horz" wrap="square" lIns="0" tIns="2036" rIns="0" bIns="0" rtlCol="0" anchor="ctr">
            <a:spAutoFit/>
          </a:bodyPr>
          <a:lstStyle/>
          <a:p>
            <a:pPr marL="31764">
              <a:spcBef>
                <a:spcPts val="16"/>
              </a:spcBef>
            </a:pPr>
            <a:fld id="{81D60167-4931-47E6-BA6A-407CBD079E47}" type="slidenum">
              <a:rPr spc="13" dirty="0"/>
              <a:pPr marL="31764">
                <a:spcBef>
                  <a:spcPts val="16"/>
                </a:spcBef>
              </a:pPr>
              <a:t>6</a:t>
            </a:fld>
            <a:endParaRPr spc="13" dirty="0"/>
          </a:p>
        </p:txBody>
      </p:sp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4D131EA1-2A0E-F264-6EF1-B55CAEF60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" y="0"/>
            <a:ext cx="5946290" cy="6858000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DD5CE36-6F8A-61BB-A3FB-BA00FF50A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070" y="0"/>
            <a:ext cx="7116930" cy="2001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AADCA-A2C8-9A53-770C-CAA98A072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83493C-DBA9-AF06-DC1E-7320287F4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5356" y="709386"/>
            <a:ext cx="5936644" cy="435133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6368F1-B81B-6B27-AABE-0C8E17068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00" y="709386"/>
            <a:ext cx="578304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3DC30-3E58-F163-1500-1DEA4A9B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35A16E-EF67-4ABE-605F-34CB3CD35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1" y="297420"/>
            <a:ext cx="6735115" cy="25625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38CAFB-411F-CA1E-F7D0-7D178B2ED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463" y="1027906"/>
            <a:ext cx="7611537" cy="5325218"/>
          </a:xfrm>
          <a:prstGeom prst="rect">
            <a:avLst/>
          </a:prstGeom>
        </p:spPr>
      </p:pic>
      <p:sp>
        <p:nvSpPr>
          <p:cNvPr id="11" name="Объект 10">
            <a:extLst>
              <a:ext uri="{FF2B5EF4-FFF2-40B4-BE49-F238E27FC236}">
                <a16:creationId xmlns:a16="http://schemas.microsoft.com/office/drawing/2014/main" id="{6A284106-54A5-4BD6-F836-6EAE3042A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716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B4F60-CD74-D5CD-B75B-7697685DD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10A3033-9906-ED65-DEE1-1C041296D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21" y="681978"/>
            <a:ext cx="5442608" cy="24403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80FD3AE-8155-0E86-0D0D-0B8F7A23E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5655"/>
            <a:ext cx="4580858" cy="16234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1FBC245-34EE-4D1A-6D9B-E7B74EB0F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108" y="866421"/>
            <a:ext cx="4925112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114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513</Words>
  <Application>Microsoft Office PowerPoint</Application>
  <PresentationFormat>Широкоэкранный</PresentationFormat>
  <Paragraphs>116</Paragraphs>
  <Slides>23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Georgia</vt:lpstr>
      <vt:lpstr>Verdana</vt:lpstr>
      <vt:lpstr>Тема Office</vt:lpstr>
      <vt:lpstr>Метод опорных векторов (SVM)</vt:lpstr>
      <vt:lpstr>Метод опорных векторов (SVM)</vt:lpstr>
      <vt:lpstr>Основная идея алгоритма</vt:lpstr>
      <vt:lpstr>Мат модель алгоритма (лин разд случай)</vt:lpstr>
      <vt:lpstr>Мат модель алгоритма (лин неразд случай)</vt:lpstr>
      <vt:lpstr>Презентация PowerPoint</vt:lpstr>
      <vt:lpstr>Презентация PowerPoint</vt:lpstr>
      <vt:lpstr>Презентация PowerPoint</vt:lpstr>
      <vt:lpstr>Презентация PowerPoint</vt:lpstr>
      <vt:lpstr>Пошаговое решение svm</vt:lpstr>
      <vt:lpstr>Презентация PowerPoint</vt:lpstr>
      <vt:lpstr>Презентация PowerPoint</vt:lpstr>
      <vt:lpstr>Презентация PowerPoint</vt:lpstr>
      <vt:lpstr>SVM separator in standardized space (Z)</vt:lpstr>
      <vt:lpstr>SVM separator in original space (x)</vt:lpstr>
      <vt:lpstr>Реализация алгоритма LinearSVM</vt:lpstr>
      <vt:lpstr>Реализация алгоритма LinearSVM</vt:lpstr>
      <vt:lpstr>Реализация алгоритма LinearSVM</vt:lpstr>
      <vt:lpstr>Реализация алгоритма LinearSVM</vt:lpstr>
      <vt:lpstr>Реализация алгоритма LinearSVM</vt:lpstr>
      <vt:lpstr>Реализация алгоритма LinearSVM</vt:lpstr>
      <vt:lpstr>Преимущества и недостатки</vt:lpstr>
      <vt:lpstr>Литература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Шупаев Иван</dc:creator>
  <cp:lastModifiedBy>Шупаев Иван</cp:lastModifiedBy>
  <cp:revision>8</cp:revision>
  <dcterms:created xsi:type="dcterms:W3CDTF">2025-10-01T01:21:38Z</dcterms:created>
  <dcterms:modified xsi:type="dcterms:W3CDTF">2025-10-06T00:45:37Z</dcterms:modified>
</cp:coreProperties>
</file>