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ppt/charts/chart28.xml" ContentType="application/vnd.openxmlformats-officedocument.drawingml.char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24.xml" ContentType="application/vnd.openxmlformats-officedocument.drawingml.char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9.xml" ContentType="application/vnd.openxmlformats-officedocument.presentationml.slideLayout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ags/tag7.xml" ContentType="application/vnd.openxmlformats-officedocument.presentationml.tags+xml"/>
  <Default Extension="bin" ContentType="application/vnd.openxmlformats-officedocument.oleObject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charts/chart29.xml" ContentType="application/vnd.openxmlformats-officedocument.drawingml.char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charts/chart18.xml" ContentType="application/vnd.openxmlformats-officedocument.drawingml.chart+xml"/>
  <Override PartName="/ppt/charts/chart27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charts/chart16.xml" ContentType="application/vnd.openxmlformats-officedocument.drawingml.chart+xml"/>
  <Override PartName="/ppt/charts/chart25.xml" ContentType="application/vnd.openxmlformats-officedocument.drawingml.char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charts/chart14.xml" ContentType="application/vnd.openxmlformats-officedocument.drawingml.chart+xml"/>
  <Override PartName="/ppt/charts/chart23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charts/chart30.xml" ContentType="application/vnd.openxmlformats-officedocument.drawingml.chart+xml"/>
  <Default Extension="vml" ContentType="application/vnd.openxmlformats-officedocument.vmlDrawing"/>
  <Override PartName="/ppt/tags/tag1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charts/chart19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charts/chart26.xml" ContentType="application/vnd.openxmlformats-officedocument.drawingml.chart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charts/chart15.xml" ContentType="application/vnd.openxmlformats-officedocument.drawingml.chart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22.xml" ContentType="application/vnd.openxmlformats-officedocument.drawingml.chart+xml"/>
  <Override PartName="/ppt/tags/tag14.xml" ContentType="application/vnd.openxmlformats-officedocument.presentationml.tags+xml"/>
  <Override PartName="/ppt/tags/tag2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70" r:id="rId2"/>
  </p:sldMasterIdLst>
  <p:notesMasterIdLst>
    <p:notesMasterId r:id="rId29"/>
  </p:notesMasterIdLst>
  <p:handoutMasterIdLst>
    <p:handoutMasterId r:id="rId30"/>
  </p:handoutMasterIdLst>
  <p:sldIdLst>
    <p:sldId id="535" r:id="rId3"/>
    <p:sldId id="825" r:id="rId4"/>
    <p:sldId id="854" r:id="rId5"/>
    <p:sldId id="833" r:id="rId6"/>
    <p:sldId id="744" r:id="rId7"/>
    <p:sldId id="824" r:id="rId8"/>
    <p:sldId id="834" r:id="rId9"/>
    <p:sldId id="839" r:id="rId10"/>
    <p:sldId id="849" r:id="rId11"/>
    <p:sldId id="836" r:id="rId12"/>
    <p:sldId id="844" r:id="rId13"/>
    <p:sldId id="852" r:id="rId14"/>
    <p:sldId id="772" r:id="rId15"/>
    <p:sldId id="773" r:id="rId16"/>
    <p:sldId id="774" r:id="rId17"/>
    <p:sldId id="835" r:id="rId18"/>
    <p:sldId id="775" r:id="rId19"/>
    <p:sldId id="853" r:id="rId20"/>
    <p:sldId id="820" r:id="rId21"/>
    <p:sldId id="818" r:id="rId22"/>
    <p:sldId id="826" r:id="rId23"/>
    <p:sldId id="787" r:id="rId24"/>
    <p:sldId id="788" r:id="rId25"/>
    <p:sldId id="838" r:id="rId26"/>
    <p:sldId id="837" r:id="rId27"/>
    <p:sldId id="846" r:id="rId28"/>
  </p:sldIdLst>
  <p:sldSz cx="9902825" cy="6858000"/>
  <p:notesSz cx="7026275" cy="9312275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48861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977219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465829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1954439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2443048" algn="l" defTabSz="977219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6pPr>
    <a:lvl7pPr marL="2931658" algn="l" defTabSz="977219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7pPr>
    <a:lvl8pPr marL="3420267" algn="l" defTabSz="977219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8pPr>
    <a:lvl9pPr marL="3908877" algn="l" defTabSz="977219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pos="6237">
          <p15:clr>
            <a:srgbClr val="A4A3A4"/>
          </p15:clr>
        </p15:guide>
        <p15:guide id="3" orient="horz" pos="4071">
          <p15:clr>
            <a:srgbClr val="A4A3A4"/>
          </p15:clr>
        </p15:guide>
        <p15:guide id="4" pos="6125">
          <p15:clr>
            <a:srgbClr val="A4A3A4"/>
          </p15:clr>
        </p15:guide>
        <p15:guide id="5" orient="horz" pos="516">
          <p15:clr>
            <a:srgbClr val="A4A3A4"/>
          </p15:clr>
        </p15:guide>
        <p15:guide id="6" orient="horz" pos="304">
          <p15:clr>
            <a:srgbClr val="A4A3A4"/>
          </p15:clr>
        </p15:guide>
        <p15:guide id="7" pos="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 userDrawn="1">
          <p15:clr>
            <a:srgbClr val="A4A3A4"/>
          </p15:clr>
        </p15:guide>
        <p15:guide id="2" pos="2146" userDrawn="1">
          <p15:clr>
            <a:srgbClr val="A4A3A4"/>
          </p15:clr>
        </p15:guide>
        <p15:guide id="3" orient="horz" pos="2933">
          <p15:clr>
            <a:srgbClr val="A4A3A4"/>
          </p15:clr>
        </p15:guide>
        <p15:guide id="4" pos="221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8000"/>
    <a:srgbClr val="FFCC66"/>
    <a:srgbClr val="DCA512"/>
    <a:srgbClr val="FFD437"/>
    <a:srgbClr val="EC8425"/>
    <a:srgbClr val="B0B0B0"/>
    <a:srgbClr val="0065CC"/>
    <a:srgbClr val="FF0000"/>
    <a:srgbClr val="FF0F0F"/>
    <a:srgbClr val="1F497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95522" autoAdjust="0"/>
  </p:normalViewPr>
  <p:slideViewPr>
    <p:cSldViewPr snapToGrid="0">
      <p:cViewPr varScale="1">
        <p:scale>
          <a:sx n="111" d="100"/>
          <a:sy n="111" d="100"/>
        </p:scale>
        <p:origin x="-1662" y="-84"/>
      </p:cViewPr>
      <p:guideLst>
        <p:guide orient="horz" pos="498"/>
        <p:guide/>
      </p:guideLst>
    </p:cSldViewPr>
  </p:slideViewPr>
  <p:outlineViewPr>
    <p:cViewPr>
      <p:scale>
        <a:sx n="33" d="100"/>
        <a:sy n="33" d="100"/>
      </p:scale>
      <p:origin x="0" y="19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3342" y="-96"/>
      </p:cViewPr>
      <p:guideLst>
        <p:guide orient="horz" pos="3132"/>
        <p:guide orient="horz" pos="2933"/>
        <p:guide pos="2146"/>
        <p:guide pos="221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3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4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5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6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7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8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9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0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2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3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4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5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6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7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8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9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0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</c:spPr>
          <c:cat>
            <c:strRef>
              <c:f>Sheet1!$A$2:$A$7</c:f>
              <c:strCache>
                <c:ptCount val="6"/>
                <c:pt idx="0">
                  <c:v>Total SKUs</c:v>
                </c:pt>
                <c:pt idx="1">
                  <c:v>Inactive / not found</c:v>
                </c:pt>
                <c:pt idx="2">
                  <c:v>Insufficient data</c:v>
                </c:pt>
                <c:pt idx="3">
                  <c:v>Not applicable</c:v>
                </c:pt>
                <c:pt idx="4">
                  <c:v>Blank</c:v>
                </c:pt>
                <c:pt idx="5">
                  <c:v>Total with HSR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0</c:v>
                </c:pt>
                <c:pt idx="1">
                  <c:v>26717</c:v>
                </c:pt>
                <c:pt idx="2">
                  <c:v>25498</c:v>
                </c:pt>
                <c:pt idx="3">
                  <c:v>23841</c:v>
                </c:pt>
                <c:pt idx="4">
                  <c:v>23800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spPr>
              <a:solidFill>
                <a:srgbClr val="FF8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5"/>
            <c:spPr>
              <a:solidFill>
                <a:srgbClr val="FF8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dLbl>
              <c:idx val="0"/>
              <c:spPr/>
              <c:txPr>
                <a:bodyPr/>
                <a:lstStyle/>
                <a:p>
                  <a:pPr>
                    <a:defRPr sz="1000" b="1"/>
                  </a:pPr>
                  <a:endParaRPr lang="en-US"/>
                </a:p>
              </c:txPr>
            </c:dLbl>
            <c:dLbl>
              <c:idx val="5"/>
              <c:spPr/>
              <c:txPr>
                <a:bodyPr/>
                <a:lstStyle/>
                <a:p>
                  <a:pPr>
                    <a:defRPr sz="1000" b="1"/>
                  </a:pPr>
                  <a:endParaRPr lang="en-US"/>
                </a:p>
              </c:txPr>
            </c:dLbl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Total SKUs</c:v>
                </c:pt>
                <c:pt idx="1">
                  <c:v>Inactive / not found</c:v>
                </c:pt>
                <c:pt idx="2">
                  <c:v>Insufficient data</c:v>
                </c:pt>
                <c:pt idx="3">
                  <c:v>Not applicable</c:v>
                </c:pt>
                <c:pt idx="4">
                  <c:v>Blank</c:v>
                </c:pt>
                <c:pt idx="5">
                  <c:v>Total with HSR</c:v>
                </c:pt>
              </c:strCache>
            </c:strRef>
          </c:cat>
          <c:val>
            <c:numRef>
              <c:f>Sheet1!$C$2:$C$7</c:f>
              <c:numCache>
                <c:formatCode>#,##0</c:formatCode>
                <c:ptCount val="6"/>
                <c:pt idx="0">
                  <c:v>37088</c:v>
                </c:pt>
                <c:pt idx="1">
                  <c:v>10371</c:v>
                </c:pt>
                <c:pt idx="2">
                  <c:v>1219</c:v>
                </c:pt>
                <c:pt idx="3">
                  <c:v>1657</c:v>
                </c:pt>
                <c:pt idx="4">
                  <c:v>41</c:v>
                </c:pt>
                <c:pt idx="5">
                  <c:v>23800</c:v>
                </c:pt>
              </c:numCache>
            </c:numRef>
          </c:val>
        </c:ser>
        <c:gapWidth val="50"/>
        <c:overlap val="100"/>
        <c:axId val="88268800"/>
        <c:axId val="88270336"/>
      </c:barChart>
      <c:catAx>
        <c:axId val="88268800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88270336"/>
        <c:crosses val="autoZero"/>
        <c:auto val="1"/>
        <c:lblAlgn val="ctr"/>
        <c:lblOffset val="100"/>
      </c:catAx>
      <c:valAx>
        <c:axId val="88270336"/>
        <c:scaling>
          <c:orientation val="minMax"/>
        </c:scaling>
        <c:delete val="1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#,##0" sourceLinked="1"/>
        <c:tickLblPos val="none"/>
        <c:crossAx val="88268800"/>
        <c:crosses val="autoZero"/>
        <c:crossBetween val="between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400"/>
            </a:pPr>
            <a:r>
              <a:rPr lang="en-AU" sz="1400" b="1" i="0" u="none" strike="noStrike" baseline="0" dirty="0" smtClean="0"/>
              <a:t>%Health Nut </a:t>
            </a:r>
            <a:r>
              <a:rPr lang="en-AU" sz="1400" dirty="0" smtClean="0"/>
              <a:t>Spend</a:t>
            </a:r>
            <a:r>
              <a:rPr lang="en-AU" sz="1400" baseline="0" dirty="0" smtClean="0"/>
              <a:t> over Overall Average Spend</a:t>
            </a:r>
            <a:endParaRPr lang="en-AU" sz="14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Health Nuts</c:v>
                </c:pt>
              </c:strCache>
            </c:strRef>
          </c:tx>
          <c:spPr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11"/>
            <c:spPr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3"/>
            <c:spPr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4"/>
            <c:spPr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cat>
            <c:strRef>
              <c:f>Sheet1!$A$2:$A$16</c:f>
              <c:strCache>
                <c:ptCount val="15"/>
                <c:pt idx="0">
                  <c:v>Macro Organic</c:v>
                </c:pt>
                <c:pt idx="1">
                  <c:v>Chia</c:v>
                </c:pt>
                <c:pt idx="2">
                  <c:v>Linseed</c:v>
                </c:pt>
                <c:pt idx="3">
                  <c:v>Reduced Fat</c:v>
                </c:pt>
                <c:pt idx="4">
                  <c:v>Low Fat</c:v>
                </c:pt>
                <c:pt idx="5">
                  <c:v>Almond</c:v>
                </c:pt>
                <c:pt idx="6">
                  <c:v>Fennel</c:v>
                </c:pt>
                <c:pt idx="7">
                  <c:v>Quinoa</c:v>
                </c:pt>
                <c:pt idx="8">
                  <c:v>Pumpkin Seed</c:v>
                </c:pt>
                <c:pt idx="9">
                  <c:v>Gluten Free</c:v>
                </c:pt>
                <c:pt idx="10">
                  <c:v>Stevia</c:v>
                </c:pt>
                <c:pt idx="11">
                  <c:v>Stevia (by-product)</c:v>
                </c:pt>
                <c:pt idx="12">
                  <c:v>Chai</c:v>
                </c:pt>
                <c:pt idx="13">
                  <c:v>Chai (by-product)</c:v>
                </c:pt>
                <c:pt idx="14">
                  <c:v>Cigarette</c:v>
                </c:pt>
              </c:strCache>
            </c:strRef>
          </c:cat>
          <c:val>
            <c:numRef>
              <c:f>Sheet1!$B$2:$B$16</c:f>
              <c:numCache>
                <c:formatCode>0%</c:formatCode>
                <c:ptCount val="15"/>
                <c:pt idx="0">
                  <c:v>1.0104718766254868</c:v>
                </c:pt>
                <c:pt idx="1">
                  <c:v>0.65666141500138386</c:v>
                </c:pt>
                <c:pt idx="2">
                  <c:v>0.63074809623597095</c:v>
                </c:pt>
                <c:pt idx="3">
                  <c:v>0.61972926186367372</c:v>
                </c:pt>
                <c:pt idx="4">
                  <c:v>0.64019628721883204</c:v>
                </c:pt>
                <c:pt idx="5">
                  <c:v>0.55281157819551652</c:v>
                </c:pt>
                <c:pt idx="6">
                  <c:v>0.29680595411244282</c:v>
                </c:pt>
                <c:pt idx="7">
                  <c:v>0.30512347176658594</c:v>
                </c:pt>
                <c:pt idx="8">
                  <c:v>0.13908541898787791</c:v>
                </c:pt>
                <c:pt idx="9">
                  <c:v>4.8141465895041667E-2</c:v>
                </c:pt>
                <c:pt idx="10">
                  <c:v>0.49975949869141645</c:v>
                </c:pt>
                <c:pt idx="11">
                  <c:v>-0.39456793448223682</c:v>
                </c:pt>
                <c:pt idx="12">
                  <c:v>0.27759247768822315</c:v>
                </c:pt>
                <c:pt idx="13">
                  <c:v>-0.27592654831214958</c:v>
                </c:pt>
                <c:pt idx="14">
                  <c:v>-0.56189463619313906</c:v>
                </c:pt>
              </c:numCache>
            </c:numRef>
          </c:val>
        </c:ser>
        <c:gapWidth val="50"/>
        <c:axId val="105498112"/>
        <c:axId val="105499648"/>
      </c:barChart>
      <c:catAx>
        <c:axId val="105498112"/>
        <c:scaling>
          <c:orientation val="minMax"/>
        </c:scaling>
        <c:axPos val="b"/>
        <c:tickLblPos val="low"/>
        <c:txPr>
          <a:bodyPr/>
          <a:lstStyle/>
          <a:p>
            <a:pPr>
              <a:defRPr sz="1100"/>
            </a:pPr>
            <a:endParaRPr lang="en-US"/>
          </a:p>
        </c:txPr>
        <c:crossAx val="105499648"/>
        <c:crosses val="autoZero"/>
        <c:auto val="1"/>
        <c:lblAlgn val="ctr"/>
        <c:lblOffset val="100"/>
      </c:catAx>
      <c:valAx>
        <c:axId val="105499648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%" sourceLinked="0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05498112"/>
        <c:crosses val="autoZero"/>
        <c:crossBetween val="between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100"/>
            </a:pPr>
            <a:r>
              <a:rPr lang="en-US" sz="1100" b="1" i="0" u="none" strike="noStrike" baseline="0" dirty="0" smtClean="0"/>
              <a:t>%Members by ‘Contains Gluten’ Item Selection</a:t>
            </a:r>
            <a:r>
              <a:rPr lang="en-US" sz="1100" b="1" i="0" u="none" strike="noStrike" baseline="30000" dirty="0" smtClean="0"/>
              <a:t>2</a:t>
            </a:r>
            <a:endParaRPr lang="en-US" sz="1100" baseline="30000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10564603160936745"/>
          <c:y val="0.27063437926330158"/>
          <c:w val="0.8657840181293458"/>
          <c:h val="0.5927313954446005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Segment Size (%)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1"/>
            <c:spPr>
              <a:solidFill>
                <a:srgbClr val="FF8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/>
                      <a:t>1</a:t>
                    </a:r>
                    <a:r>
                      <a:rPr lang="en-US" dirty="0" smtClean="0"/>
                      <a:t>% (69k)</a:t>
                    </a:r>
                    <a:endParaRPr lang="en-US" dirty="0"/>
                  </a:p>
                </c:rich>
              </c:tx>
              <c:dLblPos val="outEnd"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pPr>
                      <a:defRPr b="1" i="0"/>
                    </a:pPr>
                    <a:r>
                      <a:rPr lang="en-US" b="1" i="0" dirty="0"/>
                      <a:t>4</a:t>
                    </a:r>
                    <a:r>
                      <a:rPr lang="en-US" b="1" i="0" dirty="0" smtClean="0"/>
                      <a:t>% (253k)</a:t>
                    </a:r>
                    <a:endParaRPr lang="en-US" b="1" i="0" dirty="0"/>
                  </a:p>
                </c:rich>
              </c:tx>
              <c:spPr/>
              <c:dLblPos val="outEnd"/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/>
                      <a:t>95</a:t>
                    </a:r>
                    <a:r>
                      <a:rPr lang="en-US" dirty="0" smtClean="0"/>
                      <a:t>% (5.8m)</a:t>
                    </a:r>
                    <a:endParaRPr lang="en-US" dirty="0"/>
                  </a:p>
                </c:rich>
              </c:tx>
              <c:dLblPos val="outEnd"/>
              <c:showVal val="1"/>
            </c:dLbl>
            <c:dLblPos val="outEnd"/>
            <c:showVal val="1"/>
          </c:dLbls>
          <c:cat>
            <c:strRef>
              <c:f>Sheet1!$A$2:$A$4</c:f>
              <c:strCache>
                <c:ptCount val="3"/>
                <c:pt idx="0">
                  <c:v>N/A</c:v>
                </c:pt>
                <c:pt idx="1">
                  <c:v>Gluten Free Products Only</c:v>
                </c:pt>
                <c:pt idx="2">
                  <c:v>Contains Gluten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1.131752774591115E-2</c:v>
                </c:pt>
                <c:pt idx="1">
                  <c:v>4.1522664605601334E-2</c:v>
                </c:pt>
                <c:pt idx="2">
                  <c:v>0.94715980764849206</c:v>
                </c:pt>
              </c:numCache>
            </c:numRef>
          </c:val>
        </c:ser>
        <c:gapWidth val="75"/>
        <c:axId val="107991808"/>
        <c:axId val="107993344"/>
      </c:barChart>
      <c:catAx>
        <c:axId val="107991808"/>
        <c:scaling>
          <c:orientation val="minMax"/>
        </c:scaling>
        <c:axPos val="b"/>
        <c:majorTickMark val="none"/>
        <c:tickLblPos val="nextTo"/>
        <c:crossAx val="107993344"/>
        <c:crosses val="autoZero"/>
        <c:auto val="1"/>
        <c:lblAlgn val="ctr"/>
        <c:lblOffset val="100"/>
      </c:catAx>
      <c:valAx>
        <c:axId val="107993344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%" sourceLinked="1"/>
        <c:majorTickMark val="none"/>
        <c:tickLblPos val="nextTo"/>
        <c:spPr>
          <a:ln>
            <a:noFill/>
          </a:ln>
        </c:spPr>
        <c:crossAx val="107991808"/>
        <c:crosses val="autoZero"/>
        <c:crossBetween val="between"/>
      </c:valAx>
    </c:plotArea>
    <c:plotVisOnly val="1"/>
  </c:chart>
  <c:txPr>
    <a:bodyPr/>
    <a:lstStyle/>
    <a:p>
      <a:pPr>
        <a:defRPr sz="1000"/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100"/>
            </a:pPr>
            <a:r>
              <a:rPr lang="en-AU" sz="1100" dirty="0" smtClean="0"/>
              <a:t>%Products and %Sales by Gluten Status</a:t>
            </a:r>
            <a:r>
              <a:rPr lang="en-AU" sz="1100" baseline="30000" dirty="0" smtClean="0"/>
              <a:t>1</a:t>
            </a:r>
            <a:endParaRPr lang="en-AU" sz="1100" baseline="300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% of Products</c:v>
                </c:pt>
              </c:strCache>
            </c:strRef>
          </c:tx>
          <c:spPr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Sheet1!$B$1:$I$1</c:f>
              <c:strCache>
                <c:ptCount val="8"/>
                <c:pt idx="0">
                  <c:v>1=DECLARED GLUTEN FREE</c:v>
                </c:pt>
                <c:pt idx="1">
                  <c:v>2=GLUTEN FREE BY INGREDIENTS</c:v>
                </c:pt>
                <c:pt idx="2">
                  <c:v>3=CONTAINS GLUTEN</c:v>
                </c:pt>
                <c:pt idx="3">
                  <c:v>4=NATURALLY GLUTEN FREE</c:v>
                </c:pt>
                <c:pt idx="4">
                  <c:v>5=UNKNOWN GLUTEN STATUS</c:v>
                </c:pt>
                <c:pt idx="5">
                  <c:v>6=MAY CONTAIN GLUTEN</c:v>
                </c:pt>
                <c:pt idx="6">
                  <c:v>7=LIKELY GLUTEN FREE</c:v>
                </c:pt>
                <c:pt idx="7">
                  <c:v>Not Found / NA</c:v>
                </c:pt>
              </c:strCache>
            </c:strRef>
          </c:cat>
          <c:val>
            <c:numRef>
              <c:f>Sheet1!$B$2:$I$2</c:f>
              <c:numCache>
                <c:formatCode>0%</c:formatCode>
                <c:ptCount val="8"/>
                <c:pt idx="0">
                  <c:v>7.6463142018368388E-2</c:v>
                </c:pt>
                <c:pt idx="1">
                  <c:v>0.27159363300923806</c:v>
                </c:pt>
                <c:pt idx="2">
                  <c:v>0.26278650111772645</c:v>
                </c:pt>
                <c:pt idx="3">
                  <c:v>0.14945191090522328</c:v>
                </c:pt>
                <c:pt idx="4">
                  <c:v>3.8002639446254954E-2</c:v>
                </c:pt>
                <c:pt idx="5">
                  <c:v>3.8999165073123704E-2</c:v>
                </c:pt>
                <c:pt idx="6">
                  <c:v>2.0657706913733202E-2</c:v>
                </c:pt>
                <c:pt idx="7">
                  <c:v>0.14204530151633707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% of Sales</c:v>
                </c:pt>
              </c:strCache>
            </c:strRef>
          </c:tx>
          <c:spPr>
            <a:solidFill>
              <a:srgbClr val="FF8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Sheet1!$B$1:$I$1</c:f>
              <c:strCache>
                <c:ptCount val="8"/>
                <c:pt idx="0">
                  <c:v>1=DECLARED GLUTEN FREE</c:v>
                </c:pt>
                <c:pt idx="1">
                  <c:v>2=GLUTEN FREE BY INGREDIENTS</c:v>
                </c:pt>
                <c:pt idx="2">
                  <c:v>3=CONTAINS GLUTEN</c:v>
                </c:pt>
                <c:pt idx="3">
                  <c:v>4=NATURALLY GLUTEN FREE</c:v>
                </c:pt>
                <c:pt idx="4">
                  <c:v>5=UNKNOWN GLUTEN STATUS</c:v>
                </c:pt>
                <c:pt idx="5">
                  <c:v>6=MAY CONTAIN GLUTEN</c:v>
                </c:pt>
                <c:pt idx="6">
                  <c:v>7=LIKELY GLUTEN FREE</c:v>
                </c:pt>
                <c:pt idx="7">
                  <c:v>Not Found / NA</c:v>
                </c:pt>
              </c:strCache>
            </c:strRef>
          </c:cat>
          <c:val>
            <c:numRef>
              <c:f>Sheet1!$B$3:$I$3</c:f>
              <c:numCache>
                <c:formatCode>0%</c:formatCode>
                <c:ptCount val="8"/>
                <c:pt idx="0">
                  <c:v>6.0500000000000012E-2</c:v>
                </c:pt>
                <c:pt idx="1">
                  <c:v>0.24530000000000021</c:v>
                </c:pt>
                <c:pt idx="2">
                  <c:v>0.20140000000000041</c:v>
                </c:pt>
                <c:pt idx="3">
                  <c:v>0.20369999999999999</c:v>
                </c:pt>
                <c:pt idx="4">
                  <c:v>1.3200000000000078E-2</c:v>
                </c:pt>
                <c:pt idx="5">
                  <c:v>1.7500000000000005E-2</c:v>
                </c:pt>
                <c:pt idx="6">
                  <c:v>1.0900000000000003E-2</c:v>
                </c:pt>
                <c:pt idx="7">
                  <c:v>0.24750000000000041</c:v>
                </c:pt>
              </c:numCache>
            </c:numRef>
          </c:val>
        </c:ser>
        <c:dLbls>
          <c:showVal val="1"/>
        </c:dLbls>
        <c:axId val="109661184"/>
        <c:axId val="109675264"/>
      </c:barChart>
      <c:catAx>
        <c:axId val="109661184"/>
        <c:scaling>
          <c:orientation val="minMax"/>
        </c:scaling>
        <c:axPos val="b"/>
        <c:numFmt formatCode="0%" sourceLinked="1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09675264"/>
        <c:crosses val="autoZero"/>
        <c:auto val="1"/>
        <c:lblAlgn val="ctr"/>
        <c:lblOffset val="100"/>
      </c:catAx>
      <c:valAx>
        <c:axId val="109675264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%" sourceLinked="1"/>
        <c:tickLblPos val="nextTo"/>
        <c:spPr>
          <a:ln>
            <a:noFill/>
          </a:ln>
        </c:spPr>
        <c:crossAx val="109661184"/>
        <c:crosses val="autoZero"/>
        <c:crossBetween val="between"/>
      </c:valAx>
    </c:plotArea>
    <c:legend>
      <c:legendPos val="t"/>
      <c:layout/>
    </c:legend>
    <c:plotVisOnly val="1"/>
  </c:chart>
  <c:txPr>
    <a:bodyPr/>
    <a:lstStyle/>
    <a:p>
      <a:pPr>
        <a:defRPr sz="1000"/>
      </a:pPr>
      <a:endParaRPr lang="en-US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100"/>
            </a:pPr>
            <a:r>
              <a:rPr lang="en-US" sz="1100" dirty="0" smtClean="0"/>
              <a:t>#Lactose Flagged Items Shoppers by %</a:t>
            </a:r>
            <a:r>
              <a:rPr lang="en-US" sz="1100" baseline="0" dirty="0" smtClean="0"/>
              <a:t>Spend on Flagged Items *</a:t>
            </a:r>
            <a:endParaRPr lang="en-US" sz="11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F8000"/>
            </a:solidFill>
          </c:spPr>
          <c:cat>
            <c:numRef>
              <c:f>Sheet1!$A$2:$A$101</c:f>
              <c:numCache>
                <c:formatCode>0%</c:formatCode>
                <c:ptCount val="100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0.15000000000000024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0.18000000000000024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0.21000000000000021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0.24000000000000021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0.31000000000000089</c:v>
                </c:pt>
                <c:pt idx="32">
                  <c:v>0.32000000000000101</c:v>
                </c:pt>
                <c:pt idx="33">
                  <c:v>0.33000000000000113</c:v>
                </c:pt>
                <c:pt idx="34">
                  <c:v>0.34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0.380000000000001</c:v>
                </c:pt>
                <c:pt idx="39">
                  <c:v>0.39000000000000101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0.62000000000000177</c:v>
                </c:pt>
                <c:pt idx="63">
                  <c:v>0.630000000000002</c:v>
                </c:pt>
                <c:pt idx="64">
                  <c:v>0.64000000000000201</c:v>
                </c:pt>
                <c:pt idx="65">
                  <c:v>0.65000000000000213</c:v>
                </c:pt>
                <c:pt idx="66">
                  <c:v>0.66000000000000225</c:v>
                </c:pt>
                <c:pt idx="67">
                  <c:v>0.67000000000000226</c:v>
                </c:pt>
                <c:pt idx="68">
                  <c:v>0.68</c:v>
                </c:pt>
                <c:pt idx="69">
                  <c:v>0.69000000000000061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0.74000000000000177</c:v>
                </c:pt>
                <c:pt idx="75">
                  <c:v>0.75000000000000189</c:v>
                </c:pt>
                <c:pt idx="76">
                  <c:v>0.76000000000000201</c:v>
                </c:pt>
                <c:pt idx="77">
                  <c:v>0.77000000000000202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0.87000000000000177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1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</c:v>
                </c:pt>
                <c:pt idx="1">
                  <c:v>6326</c:v>
                </c:pt>
                <c:pt idx="2">
                  <c:v>11617</c:v>
                </c:pt>
                <c:pt idx="3">
                  <c:v>12636</c:v>
                </c:pt>
                <c:pt idx="4">
                  <c:v>13021</c:v>
                </c:pt>
                <c:pt idx="5">
                  <c:v>14175</c:v>
                </c:pt>
                <c:pt idx="6">
                  <c:v>11051</c:v>
                </c:pt>
                <c:pt idx="7">
                  <c:v>10842</c:v>
                </c:pt>
                <c:pt idx="8">
                  <c:v>8972</c:v>
                </c:pt>
                <c:pt idx="9">
                  <c:v>8174</c:v>
                </c:pt>
                <c:pt idx="10">
                  <c:v>9484</c:v>
                </c:pt>
                <c:pt idx="11">
                  <c:v>9449</c:v>
                </c:pt>
                <c:pt idx="12">
                  <c:v>8797</c:v>
                </c:pt>
                <c:pt idx="13">
                  <c:v>4968</c:v>
                </c:pt>
                <c:pt idx="14">
                  <c:v>8784</c:v>
                </c:pt>
                <c:pt idx="15">
                  <c:v>5116</c:v>
                </c:pt>
                <c:pt idx="16">
                  <c:v>9528</c:v>
                </c:pt>
                <c:pt idx="17">
                  <c:v>2971</c:v>
                </c:pt>
                <c:pt idx="18">
                  <c:v>4932</c:v>
                </c:pt>
                <c:pt idx="19">
                  <c:v>1733</c:v>
                </c:pt>
                <c:pt idx="20">
                  <c:v>10338</c:v>
                </c:pt>
                <c:pt idx="21">
                  <c:v>3202</c:v>
                </c:pt>
                <c:pt idx="22">
                  <c:v>4504</c:v>
                </c:pt>
                <c:pt idx="23">
                  <c:v>3152</c:v>
                </c:pt>
                <c:pt idx="24">
                  <c:v>1098</c:v>
                </c:pt>
                <c:pt idx="25">
                  <c:v>10869</c:v>
                </c:pt>
                <c:pt idx="26">
                  <c:v>2462</c:v>
                </c:pt>
                <c:pt idx="27">
                  <c:v>2759</c:v>
                </c:pt>
                <c:pt idx="28">
                  <c:v>4683</c:v>
                </c:pt>
                <c:pt idx="29">
                  <c:v>1496</c:v>
                </c:pt>
                <c:pt idx="30">
                  <c:v>3442</c:v>
                </c:pt>
                <c:pt idx="31">
                  <c:v>1871</c:v>
                </c:pt>
                <c:pt idx="32">
                  <c:v>1000</c:v>
                </c:pt>
                <c:pt idx="33">
                  <c:v>11666</c:v>
                </c:pt>
                <c:pt idx="34">
                  <c:v>1088</c:v>
                </c:pt>
                <c:pt idx="35">
                  <c:v>1939</c:v>
                </c:pt>
                <c:pt idx="36">
                  <c:v>2112</c:v>
                </c:pt>
                <c:pt idx="37">
                  <c:v>2517</c:v>
                </c:pt>
                <c:pt idx="38">
                  <c:v>1705</c:v>
                </c:pt>
                <c:pt idx="39">
                  <c:v>647</c:v>
                </c:pt>
                <c:pt idx="40">
                  <c:v>4993</c:v>
                </c:pt>
                <c:pt idx="41">
                  <c:v>1558</c:v>
                </c:pt>
                <c:pt idx="42">
                  <c:v>2666</c:v>
                </c:pt>
                <c:pt idx="43">
                  <c:v>902</c:v>
                </c:pt>
                <c:pt idx="44">
                  <c:v>1717</c:v>
                </c:pt>
                <c:pt idx="45">
                  <c:v>1390</c:v>
                </c:pt>
                <c:pt idx="46">
                  <c:v>1345</c:v>
                </c:pt>
                <c:pt idx="47">
                  <c:v>1012</c:v>
                </c:pt>
                <c:pt idx="48">
                  <c:v>690</c:v>
                </c:pt>
                <c:pt idx="49">
                  <c:v>89</c:v>
                </c:pt>
                <c:pt idx="50">
                  <c:v>12185</c:v>
                </c:pt>
                <c:pt idx="51">
                  <c:v>471</c:v>
                </c:pt>
                <c:pt idx="52">
                  <c:v>998</c:v>
                </c:pt>
                <c:pt idx="53">
                  <c:v>998</c:v>
                </c:pt>
                <c:pt idx="54">
                  <c:v>919</c:v>
                </c:pt>
                <c:pt idx="55">
                  <c:v>1179</c:v>
                </c:pt>
                <c:pt idx="56">
                  <c:v>654</c:v>
                </c:pt>
                <c:pt idx="57">
                  <c:v>1618</c:v>
                </c:pt>
                <c:pt idx="58">
                  <c:v>814</c:v>
                </c:pt>
                <c:pt idx="59">
                  <c:v>309</c:v>
                </c:pt>
                <c:pt idx="60">
                  <c:v>2403</c:v>
                </c:pt>
                <c:pt idx="61">
                  <c:v>688</c:v>
                </c:pt>
                <c:pt idx="62">
                  <c:v>1020</c:v>
                </c:pt>
                <c:pt idx="63">
                  <c:v>626</c:v>
                </c:pt>
                <c:pt idx="64">
                  <c:v>570</c:v>
                </c:pt>
                <c:pt idx="65">
                  <c:v>423</c:v>
                </c:pt>
                <c:pt idx="66">
                  <c:v>4538</c:v>
                </c:pt>
                <c:pt idx="67">
                  <c:v>200</c:v>
                </c:pt>
                <c:pt idx="68">
                  <c:v>446</c:v>
                </c:pt>
                <c:pt idx="69">
                  <c:v>381</c:v>
                </c:pt>
                <c:pt idx="70">
                  <c:v>706</c:v>
                </c:pt>
                <c:pt idx="71">
                  <c:v>809</c:v>
                </c:pt>
                <c:pt idx="72">
                  <c:v>511</c:v>
                </c:pt>
                <c:pt idx="73">
                  <c:v>365</c:v>
                </c:pt>
                <c:pt idx="74">
                  <c:v>124</c:v>
                </c:pt>
                <c:pt idx="75">
                  <c:v>1865</c:v>
                </c:pt>
                <c:pt idx="76">
                  <c:v>404</c:v>
                </c:pt>
                <c:pt idx="77">
                  <c:v>392</c:v>
                </c:pt>
                <c:pt idx="78">
                  <c:v>312</c:v>
                </c:pt>
                <c:pt idx="79">
                  <c:v>89</c:v>
                </c:pt>
                <c:pt idx="80">
                  <c:v>1261</c:v>
                </c:pt>
                <c:pt idx="81">
                  <c:v>313</c:v>
                </c:pt>
                <c:pt idx="82">
                  <c:v>165</c:v>
                </c:pt>
                <c:pt idx="83">
                  <c:v>665</c:v>
                </c:pt>
                <c:pt idx="84">
                  <c:v>206</c:v>
                </c:pt>
                <c:pt idx="85">
                  <c:v>545</c:v>
                </c:pt>
                <c:pt idx="86">
                  <c:v>159</c:v>
                </c:pt>
                <c:pt idx="87">
                  <c:v>313</c:v>
                </c:pt>
                <c:pt idx="88">
                  <c:v>327</c:v>
                </c:pt>
                <c:pt idx="89">
                  <c:v>72</c:v>
                </c:pt>
                <c:pt idx="90">
                  <c:v>272</c:v>
                </c:pt>
                <c:pt idx="91">
                  <c:v>119</c:v>
                </c:pt>
                <c:pt idx="92">
                  <c:v>202</c:v>
                </c:pt>
                <c:pt idx="93">
                  <c:v>118</c:v>
                </c:pt>
                <c:pt idx="94">
                  <c:v>91</c:v>
                </c:pt>
                <c:pt idx="95">
                  <c:v>65</c:v>
                </c:pt>
                <c:pt idx="96">
                  <c:v>63</c:v>
                </c:pt>
                <c:pt idx="97">
                  <c:v>18</c:v>
                </c:pt>
                <c:pt idx="98">
                  <c:v>8</c:v>
                </c:pt>
                <c:pt idx="99">
                  <c:v>10296</c:v>
                </c:pt>
              </c:numCache>
            </c:numRef>
          </c:val>
        </c:ser>
        <c:gapWidth val="55"/>
        <c:axId val="109757184"/>
        <c:axId val="109759104"/>
      </c:barChart>
      <c:catAx>
        <c:axId val="1097571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AU" b="0" dirty="0"/>
                  <a:t>Lactose Free Percentage</a:t>
                </a:r>
              </a:p>
            </c:rich>
          </c:tx>
          <c:layout/>
        </c:title>
        <c:numFmt formatCode="0%" sourceLinked="1"/>
        <c:majorTickMark val="none"/>
        <c:tickLblPos val="low"/>
        <c:crossAx val="109759104"/>
        <c:crosses val="autoZero"/>
        <c:auto val="1"/>
        <c:lblAlgn val="ctr"/>
        <c:lblOffset val="120"/>
        <c:tickLblSkip val="5"/>
        <c:tickMarkSkip val="1"/>
      </c:catAx>
      <c:valAx>
        <c:axId val="109759104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b="0"/>
                </a:pPr>
                <a:r>
                  <a:rPr lang="en-AU" b="0" dirty="0" smtClean="0"/>
                  <a:t>#Customers</a:t>
                </a:r>
                <a:endParaRPr lang="en-AU" b="0" dirty="0"/>
              </a:p>
            </c:rich>
          </c:tx>
          <c:layout>
            <c:manualLayout>
              <c:xMode val="edge"/>
              <c:yMode val="edge"/>
              <c:x val="2.3908885411232827E-2"/>
              <c:y val="0.12618839378665511"/>
            </c:manualLayout>
          </c:layout>
        </c:title>
        <c:numFmt formatCode="#,##0" sourceLinked="0"/>
        <c:tickLblPos val="nextTo"/>
        <c:spPr>
          <a:ln>
            <a:noFill/>
          </a:ln>
        </c:spPr>
        <c:crossAx val="109757184"/>
        <c:crosses val="autoZero"/>
        <c:crossBetween val="between"/>
      </c:valAx>
    </c:plotArea>
    <c:plotVisOnly val="1"/>
  </c:chart>
  <c:txPr>
    <a:bodyPr/>
    <a:lstStyle/>
    <a:p>
      <a:pPr>
        <a:defRPr sz="1000"/>
      </a:pPr>
      <a:endParaRPr lang="en-US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100"/>
            </a:pPr>
            <a:r>
              <a:rPr lang="en-US" sz="1100" b="1" i="0" u="none" strike="noStrike" baseline="0" dirty="0" smtClean="0"/>
              <a:t>%Members by ‘Lactose Flagged’ Items Purchase *</a:t>
            </a:r>
            <a:endParaRPr lang="en-US" sz="11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Segment Size (%)</c:v>
                </c:pt>
              </c:strCache>
            </c:strRef>
          </c:tx>
          <c:spPr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spPr>
              <a:solidFill>
                <a:schemeClr val="bg2">
                  <a:lumMod val="9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spPr>
              <a:solidFill>
                <a:srgbClr val="FF8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spPr>
              <a:solidFill>
                <a:schemeClr val="bg2">
                  <a:lumMod val="9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78% (4.7m)</a:t>
                    </a:r>
                    <a:endParaRPr lang="en-US" dirty="0"/>
                  </a:p>
                </c:rich>
              </c:tx>
              <c:dLblPos val="outEnd"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pPr>
                      <a:defRPr b="1"/>
                    </a:pPr>
                    <a:r>
                      <a:rPr lang="en-US" b="1" dirty="0" smtClean="0"/>
                      <a:t>5% (0.3m)</a:t>
                    </a:r>
                    <a:endParaRPr lang="en-US" b="1" dirty="0"/>
                  </a:p>
                </c:rich>
              </c:tx>
              <c:spPr/>
              <c:dLblPos val="outEnd"/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17% (1.1m)</a:t>
                    </a:r>
                    <a:endParaRPr lang="en-US" dirty="0"/>
                  </a:p>
                </c:rich>
              </c:tx>
              <c:dLblPos val="outEnd"/>
              <c:showVal val="1"/>
            </c:dLbl>
            <c:dLblPos val="outEnd"/>
            <c:showVal val="1"/>
          </c:dLbls>
          <c:cat>
            <c:strRef>
              <c:f>Sheet1!$A$2:$A$4</c:f>
              <c:strCache>
                <c:ptCount val="3"/>
                <c:pt idx="0">
                  <c:v>Did Not Purchase Lactose Flagged Items</c:v>
                </c:pt>
                <c:pt idx="1">
                  <c:v>Purchased Lactose Flagged Items</c:v>
                </c:pt>
                <c:pt idx="2">
                  <c:v>N/A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0.77574602534611603</c:v>
                </c:pt>
                <c:pt idx="1">
                  <c:v>4.9871227189778024E-2</c:v>
                </c:pt>
                <c:pt idx="2">
                  <c:v>0.1743827474641082</c:v>
                </c:pt>
              </c:numCache>
            </c:numRef>
          </c:val>
        </c:ser>
        <c:gapWidth val="75"/>
        <c:axId val="110854528"/>
        <c:axId val="110856064"/>
      </c:barChart>
      <c:catAx>
        <c:axId val="110854528"/>
        <c:scaling>
          <c:orientation val="minMax"/>
        </c:scaling>
        <c:axPos val="b"/>
        <c:majorTickMark val="none"/>
        <c:tickLblPos val="nextTo"/>
        <c:crossAx val="110856064"/>
        <c:crosses val="autoZero"/>
        <c:auto val="1"/>
        <c:lblAlgn val="ctr"/>
        <c:lblOffset val="100"/>
      </c:catAx>
      <c:valAx>
        <c:axId val="110856064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%" sourceLinked="1"/>
        <c:majorTickMark val="none"/>
        <c:tickLblPos val="nextTo"/>
        <c:spPr>
          <a:ln>
            <a:noFill/>
          </a:ln>
        </c:spPr>
        <c:crossAx val="110854528"/>
        <c:crosses val="autoZero"/>
        <c:crossBetween val="between"/>
      </c:valAx>
    </c:plotArea>
    <c:plotVisOnly val="1"/>
  </c:chart>
  <c:txPr>
    <a:bodyPr/>
    <a:lstStyle/>
    <a:p>
      <a:pPr>
        <a:defRPr sz="1000"/>
      </a:pPr>
      <a:endParaRPr lang="en-US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000"/>
            </a:pPr>
            <a:r>
              <a:rPr lang="en-AU" sz="1000" dirty="0" smtClean="0"/>
              <a:t>%Members by Health</a:t>
            </a:r>
            <a:r>
              <a:rPr lang="en-AU" sz="1000" baseline="0" dirty="0" smtClean="0"/>
              <a:t> Segment and CVM</a:t>
            </a:r>
            <a:endParaRPr lang="en-AU" sz="10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Health Nuts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Sheet1!$A$2:$A$14</c:f>
              <c:strCache>
                <c:ptCount val="13"/>
                <c:pt idx="0">
                  <c:v>HVHIGH</c:v>
                </c:pt>
                <c:pt idx="1">
                  <c:v>HVMED</c:v>
                </c:pt>
                <c:pt idx="2">
                  <c:v>MVHIGH</c:v>
                </c:pt>
                <c:pt idx="3">
                  <c:v>MVMEDA</c:v>
                </c:pt>
                <c:pt idx="4">
                  <c:v>MVMEDB</c:v>
                </c:pt>
                <c:pt idx="5">
                  <c:v>LVHFA</c:v>
                </c:pt>
                <c:pt idx="6">
                  <c:v>LVHFB</c:v>
                </c:pt>
                <c:pt idx="7">
                  <c:v>LVLF</c:v>
                </c:pt>
                <c:pt idx="8">
                  <c:v>LVLFB</c:v>
                </c:pt>
                <c:pt idx="9">
                  <c:v>LOW</c:v>
                </c:pt>
                <c:pt idx="10">
                  <c:v>INACTIVE</c:v>
                </c:pt>
                <c:pt idx="11">
                  <c:v>LAPSED</c:v>
                </c:pt>
                <c:pt idx="12">
                  <c:v>unknown</c:v>
                </c:pt>
              </c:strCache>
            </c:strRef>
          </c:cat>
          <c:val>
            <c:numRef>
              <c:f>Sheet1!$B$2:$B$14</c:f>
              <c:numCache>
                <c:formatCode>0.0%</c:formatCode>
                <c:ptCount val="13"/>
                <c:pt idx="0">
                  <c:v>0.12863219297597905</c:v>
                </c:pt>
                <c:pt idx="1">
                  <c:v>6.4758644007197372E-2</c:v>
                </c:pt>
                <c:pt idx="2">
                  <c:v>4.2340770333868363E-2</c:v>
                </c:pt>
                <c:pt idx="3">
                  <c:v>0.21504117489322519</c:v>
                </c:pt>
                <c:pt idx="4">
                  <c:v>2.7144533785175493E-2</c:v>
                </c:pt>
                <c:pt idx="5">
                  <c:v>6.1065728265135996E-2</c:v>
                </c:pt>
                <c:pt idx="6">
                  <c:v>2.9624937334105404E-2</c:v>
                </c:pt>
                <c:pt idx="7">
                  <c:v>0.12501117298895909</c:v>
                </c:pt>
                <c:pt idx="8">
                  <c:v>0.18152998052985234</c:v>
                </c:pt>
                <c:pt idx="9">
                  <c:v>7.1399285705958021E-2</c:v>
                </c:pt>
                <c:pt idx="10">
                  <c:v>3.2073279262543893E-2</c:v>
                </c:pt>
                <c:pt idx="11">
                  <c:v>7.9085330545591651E-3</c:v>
                </c:pt>
                <c:pt idx="12">
                  <c:v>1.3469766863440815E-2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Trying To Be Healthy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cat>
            <c:strRef>
              <c:f>Sheet1!$A$2:$A$14</c:f>
              <c:strCache>
                <c:ptCount val="13"/>
                <c:pt idx="0">
                  <c:v>HVHIGH</c:v>
                </c:pt>
                <c:pt idx="1">
                  <c:v>HVMED</c:v>
                </c:pt>
                <c:pt idx="2">
                  <c:v>MVHIGH</c:v>
                </c:pt>
                <c:pt idx="3">
                  <c:v>MVMEDA</c:v>
                </c:pt>
                <c:pt idx="4">
                  <c:v>MVMEDB</c:v>
                </c:pt>
                <c:pt idx="5">
                  <c:v>LVHFA</c:v>
                </c:pt>
                <c:pt idx="6">
                  <c:v>LVHFB</c:v>
                </c:pt>
                <c:pt idx="7">
                  <c:v>LVLF</c:v>
                </c:pt>
                <c:pt idx="8">
                  <c:v>LVLFB</c:v>
                </c:pt>
                <c:pt idx="9">
                  <c:v>LOW</c:v>
                </c:pt>
                <c:pt idx="10">
                  <c:v>INACTIVE</c:v>
                </c:pt>
                <c:pt idx="11">
                  <c:v>LAPSED</c:v>
                </c:pt>
                <c:pt idx="12">
                  <c:v>unknown</c:v>
                </c:pt>
              </c:strCache>
            </c:strRef>
          </c:cat>
          <c:val>
            <c:numRef>
              <c:f>Sheet1!$C$2:$C$14</c:f>
              <c:numCache>
                <c:formatCode>0.0%</c:formatCode>
                <c:ptCount val="13"/>
                <c:pt idx="0">
                  <c:v>9.8801182326760301E-2</c:v>
                </c:pt>
                <c:pt idx="1">
                  <c:v>5.3357065908084686E-2</c:v>
                </c:pt>
                <c:pt idx="2">
                  <c:v>3.9128276000523404E-2</c:v>
                </c:pt>
                <c:pt idx="3">
                  <c:v>0.21134628586997642</c:v>
                </c:pt>
                <c:pt idx="4">
                  <c:v>2.8611734001573817E-2</c:v>
                </c:pt>
                <c:pt idx="5">
                  <c:v>6.4612114009568344E-2</c:v>
                </c:pt>
                <c:pt idx="6">
                  <c:v>3.6548882113274651E-2</c:v>
                </c:pt>
                <c:pt idx="7">
                  <c:v>0.1282105746186924</c:v>
                </c:pt>
                <c:pt idx="8">
                  <c:v>0.20250303379023926</c:v>
                </c:pt>
                <c:pt idx="9">
                  <c:v>8.2102340454898254E-2</c:v>
                </c:pt>
                <c:pt idx="10">
                  <c:v>3.284111543101334E-2</c:v>
                </c:pt>
                <c:pt idx="11">
                  <c:v>8.385270746733637E-3</c:v>
                </c:pt>
                <c:pt idx="12">
                  <c:v>1.3552124728661749E-2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Health When I Can Afford</c:v>
                </c:pt>
              </c:strCache>
            </c:strRef>
          </c:tx>
          <c:spPr>
            <a:solidFill>
              <a:srgbClr val="FFFF00"/>
            </a:solidFill>
          </c:spPr>
          <c:cat>
            <c:strRef>
              <c:f>Sheet1!$A$2:$A$14</c:f>
              <c:strCache>
                <c:ptCount val="13"/>
                <c:pt idx="0">
                  <c:v>HVHIGH</c:v>
                </c:pt>
                <c:pt idx="1">
                  <c:v>HVMED</c:v>
                </c:pt>
                <c:pt idx="2">
                  <c:v>MVHIGH</c:v>
                </c:pt>
                <c:pt idx="3">
                  <c:v>MVMEDA</c:v>
                </c:pt>
                <c:pt idx="4">
                  <c:v>MVMEDB</c:v>
                </c:pt>
                <c:pt idx="5">
                  <c:v>LVHFA</c:v>
                </c:pt>
                <c:pt idx="6">
                  <c:v>LVHFB</c:v>
                </c:pt>
                <c:pt idx="7">
                  <c:v>LVLF</c:v>
                </c:pt>
                <c:pt idx="8">
                  <c:v>LVLFB</c:v>
                </c:pt>
                <c:pt idx="9">
                  <c:v>LOW</c:v>
                </c:pt>
                <c:pt idx="10">
                  <c:v>INACTIVE</c:v>
                </c:pt>
                <c:pt idx="11">
                  <c:v>LAPSED</c:v>
                </c:pt>
                <c:pt idx="12">
                  <c:v>unknown</c:v>
                </c:pt>
              </c:strCache>
            </c:strRef>
          </c:cat>
          <c:val>
            <c:numRef>
              <c:f>Sheet1!$D$2:$D$14</c:f>
              <c:numCache>
                <c:formatCode>0.0%</c:formatCode>
                <c:ptCount val="13"/>
                <c:pt idx="0">
                  <c:v>0.1271397536368703</c:v>
                </c:pt>
                <c:pt idx="1">
                  <c:v>9.1026968004640704E-2</c:v>
                </c:pt>
                <c:pt idx="2">
                  <c:v>3.9914580466110849E-2</c:v>
                </c:pt>
                <c:pt idx="3">
                  <c:v>0.26643179138373585</c:v>
                </c:pt>
                <c:pt idx="4">
                  <c:v>3.6879589925575447E-2</c:v>
                </c:pt>
                <c:pt idx="5">
                  <c:v>6.8767843128334033E-2</c:v>
                </c:pt>
                <c:pt idx="6">
                  <c:v>4.0130688474618696E-2</c:v>
                </c:pt>
                <c:pt idx="7">
                  <c:v>9.752063452344395E-2</c:v>
                </c:pt>
                <c:pt idx="8">
                  <c:v>0.1412758713512817</c:v>
                </c:pt>
                <c:pt idx="9">
                  <c:v>4.3900256675652186E-2</c:v>
                </c:pt>
                <c:pt idx="10">
                  <c:v>3.0959367903031956E-2</c:v>
                </c:pt>
                <c:pt idx="11">
                  <c:v>4.7249930807523608E-3</c:v>
                </c:pt>
                <c:pt idx="12">
                  <c:v>1.1327661445952151E-2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Health A Lower Priority</c:v>
                </c:pt>
              </c:strCache>
            </c:strRef>
          </c:tx>
          <c:spPr>
            <a:solidFill>
              <a:srgbClr val="EC8425"/>
            </a:solidFill>
          </c:spPr>
          <c:cat>
            <c:strRef>
              <c:f>Sheet1!$A$2:$A$14</c:f>
              <c:strCache>
                <c:ptCount val="13"/>
                <c:pt idx="0">
                  <c:v>HVHIGH</c:v>
                </c:pt>
                <c:pt idx="1">
                  <c:v>HVMED</c:v>
                </c:pt>
                <c:pt idx="2">
                  <c:v>MVHIGH</c:v>
                </c:pt>
                <c:pt idx="3">
                  <c:v>MVMEDA</c:v>
                </c:pt>
                <c:pt idx="4">
                  <c:v>MVMEDB</c:v>
                </c:pt>
                <c:pt idx="5">
                  <c:v>LVHFA</c:v>
                </c:pt>
                <c:pt idx="6">
                  <c:v>LVHFB</c:v>
                </c:pt>
                <c:pt idx="7">
                  <c:v>LVLF</c:v>
                </c:pt>
                <c:pt idx="8">
                  <c:v>LVLFB</c:v>
                </c:pt>
                <c:pt idx="9">
                  <c:v>LOW</c:v>
                </c:pt>
                <c:pt idx="10">
                  <c:v>INACTIVE</c:v>
                </c:pt>
                <c:pt idx="11">
                  <c:v>LAPSED</c:v>
                </c:pt>
                <c:pt idx="12">
                  <c:v>unknown</c:v>
                </c:pt>
              </c:strCache>
            </c:strRef>
          </c:cat>
          <c:val>
            <c:numRef>
              <c:f>Sheet1!$E$2:$E$14</c:f>
              <c:numCache>
                <c:formatCode>0.0%</c:formatCode>
                <c:ptCount val="13"/>
                <c:pt idx="0">
                  <c:v>0.17977322462575285</c:v>
                </c:pt>
                <c:pt idx="1">
                  <c:v>9.1158955787516732E-2</c:v>
                </c:pt>
                <c:pt idx="2">
                  <c:v>4.6377597459186279E-2</c:v>
                </c:pt>
                <c:pt idx="3">
                  <c:v>0.22247419486027473</c:v>
                </c:pt>
                <c:pt idx="4">
                  <c:v>2.8107752193194804E-2</c:v>
                </c:pt>
                <c:pt idx="5">
                  <c:v>4.8159265642852958E-2</c:v>
                </c:pt>
                <c:pt idx="6">
                  <c:v>2.292300094893197E-2</c:v>
                </c:pt>
                <c:pt idx="7">
                  <c:v>9.4885934504328279E-2</c:v>
                </c:pt>
                <c:pt idx="8">
                  <c:v>0.14417181478397267</c:v>
                </c:pt>
                <c:pt idx="9">
                  <c:v>6.8540000387319167E-2</c:v>
                </c:pt>
                <c:pt idx="10">
                  <c:v>3.1661405581269259E-2</c:v>
                </c:pt>
                <c:pt idx="11">
                  <c:v>8.1080426825725672E-3</c:v>
                </c:pt>
                <c:pt idx="12">
                  <c:v>1.3658810542827821E-2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Health Agnostic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Sheet1!$A$2:$A$14</c:f>
              <c:strCache>
                <c:ptCount val="13"/>
                <c:pt idx="0">
                  <c:v>HVHIGH</c:v>
                </c:pt>
                <c:pt idx="1">
                  <c:v>HVMED</c:v>
                </c:pt>
                <c:pt idx="2">
                  <c:v>MVHIGH</c:v>
                </c:pt>
                <c:pt idx="3">
                  <c:v>MVMEDA</c:v>
                </c:pt>
                <c:pt idx="4">
                  <c:v>MVMEDB</c:v>
                </c:pt>
                <c:pt idx="5">
                  <c:v>LVHFA</c:v>
                </c:pt>
                <c:pt idx="6">
                  <c:v>LVHFB</c:v>
                </c:pt>
                <c:pt idx="7">
                  <c:v>LVLF</c:v>
                </c:pt>
                <c:pt idx="8">
                  <c:v>LVLFB</c:v>
                </c:pt>
                <c:pt idx="9">
                  <c:v>LOW</c:v>
                </c:pt>
                <c:pt idx="10">
                  <c:v>INACTIVE</c:v>
                </c:pt>
                <c:pt idx="11">
                  <c:v>LAPSED</c:v>
                </c:pt>
                <c:pt idx="12">
                  <c:v>unknown</c:v>
                </c:pt>
              </c:strCache>
            </c:strRef>
          </c:cat>
          <c:val>
            <c:numRef>
              <c:f>Sheet1!$F$2:$F$14</c:f>
              <c:numCache>
                <c:formatCode>0.0%</c:formatCode>
                <c:ptCount val="13"/>
                <c:pt idx="0">
                  <c:v>5.2067272193398371E-2</c:v>
                </c:pt>
                <c:pt idx="1">
                  <c:v>3.5673084365443954E-2</c:v>
                </c:pt>
                <c:pt idx="2">
                  <c:v>2.408510627841863E-2</c:v>
                </c:pt>
                <c:pt idx="3">
                  <c:v>0.14597387790605532</c:v>
                </c:pt>
                <c:pt idx="4">
                  <c:v>2.4168649801522703E-2</c:v>
                </c:pt>
                <c:pt idx="5">
                  <c:v>7.0781021368713226E-2</c:v>
                </c:pt>
                <c:pt idx="6">
                  <c:v>4.1114470598208483E-2</c:v>
                </c:pt>
                <c:pt idx="7">
                  <c:v>0.14237782066891327</c:v>
                </c:pt>
                <c:pt idx="8">
                  <c:v>0.26714884384364102</c:v>
                </c:pt>
                <c:pt idx="9">
                  <c:v>0.1282810797263213</c:v>
                </c:pt>
                <c:pt idx="10">
                  <c:v>3.6460604928822152E-2</c:v>
                </c:pt>
                <c:pt idx="11">
                  <c:v>1.2677729631044772E-2</c:v>
                </c:pt>
                <c:pt idx="12">
                  <c:v>1.9190438689496981E-2</c:v>
                </c:pt>
              </c:numCache>
            </c:numRef>
          </c:val>
        </c:ser>
        <c:gapWidth val="50"/>
        <c:axId val="111096960"/>
        <c:axId val="111098496"/>
      </c:barChart>
      <c:catAx>
        <c:axId val="111096960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900"/>
            </a:pPr>
            <a:endParaRPr lang="en-US"/>
          </a:p>
        </c:txPr>
        <c:crossAx val="111098496"/>
        <c:crosses val="autoZero"/>
        <c:auto val="1"/>
        <c:lblAlgn val="ctr"/>
        <c:lblOffset val="100"/>
      </c:catAx>
      <c:valAx>
        <c:axId val="111098496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numFmt formatCode="0%" sourceLinked="0"/>
        <c:tickLblPos val="nextTo"/>
        <c:spPr>
          <a:ln>
            <a:noFill/>
          </a:ln>
        </c:spPr>
        <c:txPr>
          <a:bodyPr/>
          <a:lstStyle/>
          <a:p>
            <a:pPr>
              <a:defRPr sz="900"/>
            </a:pPr>
            <a:endParaRPr lang="en-US"/>
          </a:p>
        </c:txPr>
        <c:crossAx val="111096960"/>
        <c:crosses val="autoZero"/>
        <c:crossBetween val="between"/>
      </c:valAx>
    </c:plotArea>
    <c:plotVisOnly val="1"/>
  </c:chart>
  <c:spPr>
    <a:ln>
      <a:solidFill>
        <a:srgbClr val="FFFFFF">
          <a:lumMod val="75000"/>
        </a:srgbClr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AU"/>
  <c:chart>
    <c:title>
      <c:tx>
        <c:rich>
          <a:bodyPr/>
          <a:lstStyle/>
          <a:p>
            <a:pPr>
              <a:defRPr sz="1000"/>
            </a:pPr>
            <a:r>
              <a:rPr lang="en-AU" sz="1000" dirty="0" smtClean="0"/>
              <a:t>%Members by Health</a:t>
            </a:r>
            <a:r>
              <a:rPr lang="en-AU" sz="1000" baseline="0" dirty="0" smtClean="0"/>
              <a:t> Segment and Lifestage</a:t>
            </a:r>
            <a:endParaRPr lang="en-AU" sz="10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Health Nuts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Sheet1!$A$2:$A$9</c:f>
              <c:strCache>
                <c:ptCount val="8"/>
                <c:pt idx="0">
                  <c:v>YOUNG SINGLES/COUPLES</c:v>
                </c:pt>
                <c:pt idx="1">
                  <c:v>YOUNG FAMILIES</c:v>
                </c:pt>
                <c:pt idx="2">
                  <c:v>NEW FAMILIES</c:v>
                </c:pt>
                <c:pt idx="3">
                  <c:v>MIDAGE SINGLES/COUPLES</c:v>
                </c:pt>
                <c:pt idx="4">
                  <c:v>OLDER SINGLES/COUPLES</c:v>
                </c:pt>
                <c:pt idx="5">
                  <c:v>OLDER FAMILIES</c:v>
                </c:pt>
                <c:pt idx="6">
                  <c:v>RETIREES</c:v>
                </c:pt>
                <c:pt idx="7">
                  <c:v>Unknown</c:v>
                </c:pt>
              </c:strCache>
            </c:strRef>
          </c:cat>
          <c:val>
            <c:numRef>
              <c:f>Sheet1!$B$2:$B$9</c:f>
              <c:numCache>
                <c:formatCode>0.0%</c:formatCode>
                <c:ptCount val="8"/>
                <c:pt idx="0">
                  <c:v>0.17598137705631581</c:v>
                </c:pt>
                <c:pt idx="1">
                  <c:v>0.10448687805314069</c:v>
                </c:pt>
                <c:pt idx="2">
                  <c:v>5.99989507106021E-2</c:v>
                </c:pt>
                <c:pt idx="3">
                  <c:v>0.12652875635888799</c:v>
                </c:pt>
                <c:pt idx="4">
                  <c:v>0.22217828592747471</c:v>
                </c:pt>
                <c:pt idx="5">
                  <c:v>0.1669837204693044</c:v>
                </c:pt>
                <c:pt idx="6">
                  <c:v>8.4405616418658694E-2</c:v>
                </c:pt>
                <c:pt idx="7">
                  <c:v>5.9436415005615681E-2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Trying To Be Healthy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cat>
            <c:strRef>
              <c:f>Sheet1!$A$2:$A$9</c:f>
              <c:strCache>
                <c:ptCount val="8"/>
                <c:pt idx="0">
                  <c:v>YOUNG SINGLES/COUPLES</c:v>
                </c:pt>
                <c:pt idx="1">
                  <c:v>YOUNG FAMILIES</c:v>
                </c:pt>
                <c:pt idx="2">
                  <c:v>NEW FAMILIES</c:v>
                </c:pt>
                <c:pt idx="3">
                  <c:v>MIDAGE SINGLES/COUPLES</c:v>
                </c:pt>
                <c:pt idx="4">
                  <c:v>OLDER SINGLES/COUPLES</c:v>
                </c:pt>
                <c:pt idx="5">
                  <c:v>OLDER FAMILIES</c:v>
                </c:pt>
                <c:pt idx="6">
                  <c:v>RETIREES</c:v>
                </c:pt>
                <c:pt idx="7">
                  <c:v>Unknown</c:v>
                </c:pt>
              </c:strCache>
            </c:strRef>
          </c:cat>
          <c:val>
            <c:numRef>
              <c:f>Sheet1!$C$2:$C$9</c:f>
              <c:numCache>
                <c:formatCode>0.0%</c:formatCode>
                <c:ptCount val="8"/>
                <c:pt idx="0">
                  <c:v>0.14230761647155407</c:v>
                </c:pt>
                <c:pt idx="1">
                  <c:v>0.10858728443060645</c:v>
                </c:pt>
                <c:pt idx="2">
                  <c:v>5.8575902115676586E-2</c:v>
                </c:pt>
                <c:pt idx="3">
                  <c:v>0.11575903908167126</c:v>
                </c:pt>
                <c:pt idx="4">
                  <c:v>0.24646655302276649</c:v>
                </c:pt>
                <c:pt idx="5">
                  <c:v>0.16703681596320372</c:v>
                </c:pt>
                <c:pt idx="6">
                  <c:v>0.10173100811460467</c:v>
                </c:pt>
                <c:pt idx="7">
                  <c:v>5.9535780799916824E-2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Health When I Can Afford</c:v>
                </c:pt>
              </c:strCache>
            </c:strRef>
          </c:tx>
          <c:spPr>
            <a:solidFill>
              <a:srgbClr val="FFFF00"/>
            </a:solidFill>
          </c:spPr>
          <c:cat>
            <c:strRef>
              <c:f>Sheet1!$A$2:$A$9</c:f>
              <c:strCache>
                <c:ptCount val="8"/>
                <c:pt idx="0">
                  <c:v>YOUNG SINGLES/COUPLES</c:v>
                </c:pt>
                <c:pt idx="1">
                  <c:v>YOUNG FAMILIES</c:v>
                </c:pt>
                <c:pt idx="2">
                  <c:v>NEW FAMILIES</c:v>
                </c:pt>
                <c:pt idx="3">
                  <c:v>MIDAGE SINGLES/COUPLES</c:v>
                </c:pt>
                <c:pt idx="4">
                  <c:v>OLDER SINGLES/COUPLES</c:v>
                </c:pt>
                <c:pt idx="5">
                  <c:v>OLDER FAMILIES</c:v>
                </c:pt>
                <c:pt idx="6">
                  <c:v>RETIREES</c:v>
                </c:pt>
                <c:pt idx="7">
                  <c:v>Unknown</c:v>
                </c:pt>
              </c:strCache>
            </c:strRef>
          </c:cat>
          <c:val>
            <c:numRef>
              <c:f>Sheet1!$D$2:$D$9</c:f>
              <c:numCache>
                <c:formatCode>0.0%</c:formatCode>
                <c:ptCount val="8"/>
                <c:pt idx="0">
                  <c:v>0.13154911528414417</c:v>
                </c:pt>
                <c:pt idx="1">
                  <c:v>0.18776563276045766</c:v>
                </c:pt>
                <c:pt idx="2">
                  <c:v>6.4723400705952824E-2</c:v>
                </c:pt>
                <c:pt idx="3">
                  <c:v>8.7805252562017336E-2</c:v>
                </c:pt>
                <c:pt idx="4">
                  <c:v>0.1730522791812161</c:v>
                </c:pt>
                <c:pt idx="5">
                  <c:v>0.22724420584098248</c:v>
                </c:pt>
                <c:pt idx="6">
                  <c:v>7.731453572796175E-2</c:v>
                </c:pt>
                <c:pt idx="7">
                  <c:v>5.0545577937268021E-2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Health A Lower Priority</c:v>
                </c:pt>
              </c:strCache>
            </c:strRef>
          </c:tx>
          <c:spPr>
            <a:solidFill>
              <a:srgbClr val="FF8000"/>
            </a:solidFill>
          </c:spPr>
          <c:cat>
            <c:strRef>
              <c:f>Sheet1!$A$2:$A$9</c:f>
              <c:strCache>
                <c:ptCount val="8"/>
                <c:pt idx="0">
                  <c:v>YOUNG SINGLES/COUPLES</c:v>
                </c:pt>
                <c:pt idx="1">
                  <c:v>YOUNG FAMILIES</c:v>
                </c:pt>
                <c:pt idx="2">
                  <c:v>NEW FAMILIES</c:v>
                </c:pt>
                <c:pt idx="3">
                  <c:v>MIDAGE SINGLES/COUPLES</c:v>
                </c:pt>
                <c:pt idx="4">
                  <c:v>OLDER SINGLES/COUPLES</c:v>
                </c:pt>
                <c:pt idx="5">
                  <c:v>OLDER FAMILIES</c:v>
                </c:pt>
                <c:pt idx="6">
                  <c:v>RETIREES</c:v>
                </c:pt>
                <c:pt idx="7">
                  <c:v>Unknown</c:v>
                </c:pt>
              </c:strCache>
            </c:strRef>
          </c:cat>
          <c:val>
            <c:numRef>
              <c:f>Sheet1!$E$2:$E$9</c:f>
              <c:numCache>
                <c:formatCode>0.0%</c:formatCode>
                <c:ptCount val="8"/>
                <c:pt idx="0">
                  <c:v>0.12993493037937923</c:v>
                </c:pt>
                <c:pt idx="1">
                  <c:v>0.16473216879369446</c:v>
                </c:pt>
                <c:pt idx="2">
                  <c:v>6.4333230048221307E-2</c:v>
                </c:pt>
                <c:pt idx="3">
                  <c:v>9.0619129693824213E-2</c:v>
                </c:pt>
                <c:pt idx="4">
                  <c:v>0.19470776768596168</c:v>
                </c:pt>
                <c:pt idx="5">
                  <c:v>0.21201125162189913</c:v>
                </c:pt>
                <c:pt idx="6">
                  <c:v>8.7620311017293798E-2</c:v>
                </c:pt>
                <c:pt idx="7">
                  <c:v>5.6041210759726554E-2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Unhealthy Individuals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Sheet1!$A$2:$A$9</c:f>
              <c:strCache>
                <c:ptCount val="8"/>
                <c:pt idx="0">
                  <c:v>YOUNG SINGLES/COUPLES</c:v>
                </c:pt>
                <c:pt idx="1">
                  <c:v>YOUNG FAMILIES</c:v>
                </c:pt>
                <c:pt idx="2">
                  <c:v>NEW FAMILIES</c:v>
                </c:pt>
                <c:pt idx="3">
                  <c:v>MIDAGE SINGLES/COUPLES</c:v>
                </c:pt>
                <c:pt idx="4">
                  <c:v>OLDER SINGLES/COUPLES</c:v>
                </c:pt>
                <c:pt idx="5">
                  <c:v>OLDER FAMILIES</c:v>
                </c:pt>
                <c:pt idx="6">
                  <c:v>RETIREES</c:v>
                </c:pt>
                <c:pt idx="7">
                  <c:v>Unknown</c:v>
                </c:pt>
              </c:strCache>
            </c:strRef>
          </c:cat>
          <c:val>
            <c:numRef>
              <c:f>Sheet1!$F$2:$F$9</c:f>
              <c:numCache>
                <c:formatCode>0.0%</c:formatCode>
                <c:ptCount val="8"/>
                <c:pt idx="0">
                  <c:v>0.19510606955981163</c:v>
                </c:pt>
                <c:pt idx="1">
                  <c:v>0.13985062909501472</c:v>
                </c:pt>
                <c:pt idx="2">
                  <c:v>5.589675986274293E-2</c:v>
                </c:pt>
                <c:pt idx="3">
                  <c:v>0.11894877676310622</c:v>
                </c:pt>
                <c:pt idx="4">
                  <c:v>0.19377674467747899</c:v>
                </c:pt>
                <c:pt idx="5">
                  <c:v>0.15315247798689596</c:v>
                </c:pt>
                <c:pt idx="6">
                  <c:v>7.5266571410669239E-2</c:v>
                </c:pt>
                <c:pt idx="7">
                  <c:v>6.8001970644280291E-2</c:v>
                </c:pt>
              </c:numCache>
            </c:numRef>
          </c:val>
        </c:ser>
        <c:gapWidth val="50"/>
        <c:axId val="111035520"/>
        <c:axId val="111037056"/>
      </c:barChart>
      <c:catAx>
        <c:axId val="111035520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900"/>
            </a:pPr>
            <a:endParaRPr lang="en-US"/>
          </a:p>
        </c:txPr>
        <c:crossAx val="111037056"/>
        <c:crosses val="autoZero"/>
        <c:auto val="1"/>
        <c:lblAlgn val="ctr"/>
        <c:lblOffset val="100"/>
      </c:catAx>
      <c:valAx>
        <c:axId val="111037056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numFmt formatCode="0%" sourceLinked="0"/>
        <c:tickLblPos val="nextTo"/>
        <c:spPr>
          <a:ln>
            <a:noFill/>
          </a:ln>
        </c:spPr>
        <c:txPr>
          <a:bodyPr/>
          <a:lstStyle/>
          <a:p>
            <a:pPr>
              <a:defRPr sz="900"/>
            </a:pPr>
            <a:endParaRPr lang="en-US"/>
          </a:p>
        </c:txPr>
        <c:crossAx val="111035520"/>
        <c:crosses val="autoZero"/>
        <c:crossBetween val="between"/>
      </c:valAx>
    </c:plotArea>
    <c:plotVisOnly val="1"/>
  </c:chart>
  <c:spPr>
    <a:ln>
      <a:solidFill>
        <a:srgbClr val="FFFFFF">
          <a:lumMod val="75000"/>
        </a:srgbClr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AU"/>
  <c:chart>
    <c:title>
      <c:tx>
        <c:rich>
          <a:bodyPr/>
          <a:lstStyle/>
          <a:p>
            <a:pPr>
              <a:defRPr sz="1000"/>
            </a:pPr>
            <a:r>
              <a:rPr lang="en-AU" sz="1000" dirty="0" smtClean="0"/>
              <a:t>%Members by Health</a:t>
            </a:r>
            <a:r>
              <a:rPr lang="en-AU" sz="1000" baseline="0" dirty="0" smtClean="0"/>
              <a:t> Segment and BPM</a:t>
            </a:r>
            <a:endParaRPr lang="en-AU" sz="10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Health Nuts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Sheet1!$A$2:$A$5</c:f>
              <c:strCache>
                <c:ptCount val="4"/>
                <c:pt idx="0">
                  <c:v>PREMIUM</c:v>
                </c:pt>
                <c:pt idx="1">
                  <c:v>MAINSTREAM</c:v>
                </c:pt>
                <c:pt idx="2">
                  <c:v>BUDGET</c:v>
                </c:pt>
                <c:pt idx="3">
                  <c:v>Unknown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0.46909259784623636</c:v>
                </c:pt>
                <c:pt idx="1">
                  <c:v>0.31179537302238097</c:v>
                </c:pt>
                <c:pt idx="2">
                  <c:v>0.17288111551121771</c:v>
                </c:pt>
                <c:pt idx="3">
                  <c:v>4.6230913620164994E-2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Trying To Be Healthy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cat>
            <c:strRef>
              <c:f>Sheet1!$A$2:$A$5</c:f>
              <c:strCache>
                <c:ptCount val="4"/>
                <c:pt idx="0">
                  <c:v>PREMIUM</c:v>
                </c:pt>
                <c:pt idx="1">
                  <c:v>MAINSTREAM</c:v>
                </c:pt>
                <c:pt idx="2">
                  <c:v>BUDGET</c:v>
                </c:pt>
                <c:pt idx="3">
                  <c:v>Unknown</c:v>
                </c:pt>
              </c:strCache>
            </c:strRef>
          </c:cat>
          <c:val>
            <c:numRef>
              <c:f>Sheet1!$C$2:$C$5</c:f>
              <c:numCache>
                <c:formatCode>0.0%</c:formatCode>
                <c:ptCount val="4"/>
                <c:pt idx="0">
                  <c:v>0.35946426042736568</c:v>
                </c:pt>
                <c:pt idx="1">
                  <c:v>0.34646422278506434</c:v>
                </c:pt>
                <c:pt idx="2">
                  <c:v>0.24721133284219113</c:v>
                </c:pt>
                <c:pt idx="3">
                  <c:v>4.6860183945379233E-2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Health When I Can Afford</c:v>
                </c:pt>
              </c:strCache>
            </c:strRef>
          </c:tx>
          <c:spPr>
            <a:solidFill>
              <a:srgbClr val="FFFF00"/>
            </a:solidFill>
          </c:spPr>
          <c:cat>
            <c:strRef>
              <c:f>Sheet1!$A$2:$A$5</c:f>
              <c:strCache>
                <c:ptCount val="4"/>
                <c:pt idx="0">
                  <c:v>PREMIUM</c:v>
                </c:pt>
                <c:pt idx="1">
                  <c:v>MAINSTREAM</c:v>
                </c:pt>
                <c:pt idx="2">
                  <c:v>BUDGET</c:v>
                </c:pt>
                <c:pt idx="3">
                  <c:v>Unknown</c:v>
                </c:pt>
              </c:strCache>
            </c:strRef>
          </c:cat>
          <c:val>
            <c:numRef>
              <c:f>Sheet1!$D$2:$D$5</c:f>
              <c:numCache>
                <c:formatCode>0.0%</c:formatCode>
                <c:ptCount val="4"/>
                <c:pt idx="0">
                  <c:v>0.25236486614573272</c:v>
                </c:pt>
                <c:pt idx="1">
                  <c:v>0.35937719188495498</c:v>
                </c:pt>
                <c:pt idx="2">
                  <c:v>0.34958219118355177</c:v>
                </c:pt>
                <c:pt idx="3">
                  <c:v>3.8675750785761152E-2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Health A Lower Priority</c:v>
                </c:pt>
              </c:strCache>
            </c:strRef>
          </c:tx>
          <c:spPr>
            <a:solidFill>
              <a:srgbClr val="FF8000"/>
            </a:solidFill>
          </c:spPr>
          <c:cat>
            <c:strRef>
              <c:f>Sheet1!$A$2:$A$5</c:f>
              <c:strCache>
                <c:ptCount val="4"/>
                <c:pt idx="0">
                  <c:v>PREMIUM</c:v>
                </c:pt>
                <c:pt idx="1">
                  <c:v>MAINSTREAM</c:v>
                </c:pt>
                <c:pt idx="2">
                  <c:v>BUDGET</c:v>
                </c:pt>
                <c:pt idx="3">
                  <c:v>Unknown</c:v>
                </c:pt>
              </c:strCache>
            </c:strRef>
          </c:cat>
          <c:val>
            <c:numRef>
              <c:f>Sheet1!$E$2:$E$5</c:f>
              <c:numCache>
                <c:formatCode>0.0%</c:formatCode>
                <c:ptCount val="4"/>
                <c:pt idx="0">
                  <c:v>0.26835844452621183</c:v>
                </c:pt>
                <c:pt idx="1">
                  <c:v>0.37921790576524605</c:v>
                </c:pt>
                <c:pt idx="2">
                  <c:v>0.30922933168077166</c:v>
                </c:pt>
                <c:pt idx="3">
                  <c:v>4.3194318027770788E-2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Unhealthy Individuals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Sheet1!$A$2:$A$5</c:f>
              <c:strCache>
                <c:ptCount val="4"/>
                <c:pt idx="0">
                  <c:v>PREMIUM</c:v>
                </c:pt>
                <c:pt idx="1">
                  <c:v>MAINSTREAM</c:v>
                </c:pt>
                <c:pt idx="2">
                  <c:v>BUDGET</c:v>
                </c:pt>
                <c:pt idx="3">
                  <c:v>Unknown</c:v>
                </c:pt>
              </c:strCache>
            </c:strRef>
          </c:cat>
          <c:val>
            <c:numRef>
              <c:f>Sheet1!$F$2:$F$5</c:f>
              <c:numCache>
                <c:formatCode>0.0%</c:formatCode>
                <c:ptCount val="4"/>
                <c:pt idx="0">
                  <c:v>0.18107812916565819</c:v>
                </c:pt>
                <c:pt idx="1">
                  <c:v>0.37585248179549802</c:v>
                </c:pt>
                <c:pt idx="2">
                  <c:v>0.38653990984671005</c:v>
                </c:pt>
                <c:pt idx="3">
                  <c:v>5.6529479192134122E-2</c:v>
                </c:pt>
              </c:numCache>
            </c:numRef>
          </c:val>
        </c:ser>
        <c:gapWidth val="50"/>
        <c:axId val="111150208"/>
        <c:axId val="111151744"/>
      </c:barChart>
      <c:catAx>
        <c:axId val="111150208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900"/>
            </a:pPr>
            <a:endParaRPr lang="en-US"/>
          </a:p>
        </c:txPr>
        <c:crossAx val="111151744"/>
        <c:crosses val="autoZero"/>
        <c:auto val="1"/>
        <c:lblAlgn val="ctr"/>
        <c:lblOffset val="100"/>
      </c:catAx>
      <c:valAx>
        <c:axId val="111151744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numFmt formatCode="0%" sourceLinked="0"/>
        <c:tickLblPos val="nextTo"/>
        <c:spPr>
          <a:ln>
            <a:noFill/>
          </a:ln>
        </c:spPr>
        <c:txPr>
          <a:bodyPr/>
          <a:lstStyle/>
          <a:p>
            <a:pPr>
              <a:defRPr sz="900"/>
            </a:pPr>
            <a:endParaRPr lang="en-US"/>
          </a:p>
        </c:txPr>
        <c:crossAx val="111150208"/>
        <c:crosses val="autoZero"/>
        <c:crossBetween val="between"/>
      </c:valAx>
    </c:plotArea>
    <c:plotVisOnly val="1"/>
  </c:chart>
  <c:spPr>
    <a:ln>
      <a:solidFill>
        <a:srgbClr val="FFFFFF">
          <a:lumMod val="75000"/>
        </a:srgbClr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000"/>
            </a:pPr>
            <a:r>
              <a:rPr lang="en-AU" sz="1000" dirty="0" smtClean="0"/>
              <a:t>%Members by Health</a:t>
            </a:r>
            <a:r>
              <a:rPr lang="en-AU" sz="1000" baseline="0" dirty="0" smtClean="0"/>
              <a:t> Segment and Age</a:t>
            </a:r>
            <a:endParaRPr lang="en-AU" sz="10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Health Nuts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Sheet1!$A$2:$A$13</c:f>
              <c:strCache>
                <c:ptCount val="12"/>
                <c:pt idx="0">
                  <c:v>0 - 9</c:v>
                </c:pt>
                <c:pt idx="1">
                  <c:v>10 - 19</c:v>
                </c:pt>
                <c:pt idx="2">
                  <c:v>20 - 29</c:v>
                </c:pt>
                <c:pt idx="3">
                  <c:v>30 - 39</c:v>
                </c:pt>
                <c:pt idx="4">
                  <c:v>40 - 49</c:v>
                </c:pt>
                <c:pt idx="5">
                  <c:v>50 - 59</c:v>
                </c:pt>
                <c:pt idx="6">
                  <c:v>60 - 69</c:v>
                </c:pt>
                <c:pt idx="7">
                  <c:v>70 - 79</c:v>
                </c:pt>
                <c:pt idx="8">
                  <c:v>80 - 89</c:v>
                </c:pt>
                <c:pt idx="9">
                  <c:v>90 - 99</c:v>
                </c:pt>
                <c:pt idx="10">
                  <c:v>100+</c:v>
                </c:pt>
                <c:pt idx="11">
                  <c:v>unknown</c:v>
                </c:pt>
              </c:strCache>
            </c:strRef>
          </c:cat>
          <c:val>
            <c:numRef>
              <c:f>Sheet1!$B$2:$B$13</c:f>
              <c:numCache>
                <c:formatCode>0.0%</c:formatCode>
                <c:ptCount val="12"/>
                <c:pt idx="0">
                  <c:v>9.4921827939856368E-4</c:v>
                </c:pt>
                <c:pt idx="1">
                  <c:v>1.1763700027592429E-2</c:v>
                </c:pt>
                <c:pt idx="2">
                  <c:v>0.15566985469284972</c:v>
                </c:pt>
                <c:pt idx="3">
                  <c:v>0.18968334777725537</c:v>
                </c:pt>
                <c:pt idx="4">
                  <c:v>0.17759611685197643</c:v>
                </c:pt>
                <c:pt idx="5">
                  <c:v>0.18750315758383637</c:v>
                </c:pt>
                <c:pt idx="6">
                  <c:v>0.14742418884100167</c:v>
                </c:pt>
                <c:pt idx="7">
                  <c:v>7.3841798248852578E-2</c:v>
                </c:pt>
                <c:pt idx="8">
                  <c:v>1.9865574369357656E-2</c:v>
                </c:pt>
                <c:pt idx="9">
                  <c:v>1.9207825367154147E-3</c:v>
                </c:pt>
                <c:pt idx="10">
                  <c:v>7.1895755041446964E-4</c:v>
                </c:pt>
                <c:pt idx="11">
                  <c:v>3.3063303240749742E-2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Trying To Be Healthy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cat>
            <c:strRef>
              <c:f>Sheet1!$A$2:$A$13</c:f>
              <c:strCache>
                <c:ptCount val="12"/>
                <c:pt idx="0">
                  <c:v>0 - 9</c:v>
                </c:pt>
                <c:pt idx="1">
                  <c:v>10 - 19</c:v>
                </c:pt>
                <c:pt idx="2">
                  <c:v>20 - 29</c:v>
                </c:pt>
                <c:pt idx="3">
                  <c:v>30 - 39</c:v>
                </c:pt>
                <c:pt idx="4">
                  <c:v>40 - 49</c:v>
                </c:pt>
                <c:pt idx="5">
                  <c:v>50 - 59</c:v>
                </c:pt>
                <c:pt idx="6">
                  <c:v>60 - 69</c:v>
                </c:pt>
                <c:pt idx="7">
                  <c:v>70 - 79</c:v>
                </c:pt>
                <c:pt idx="8">
                  <c:v>80 - 89</c:v>
                </c:pt>
                <c:pt idx="9">
                  <c:v>90 - 99</c:v>
                </c:pt>
                <c:pt idx="10">
                  <c:v>100+</c:v>
                </c:pt>
                <c:pt idx="11">
                  <c:v>unknown</c:v>
                </c:pt>
              </c:strCache>
            </c:strRef>
          </c:cat>
          <c:val>
            <c:numRef>
              <c:f>Sheet1!$C$2:$C$13</c:f>
              <c:numCache>
                <c:formatCode>0.0%</c:formatCode>
                <c:ptCount val="12"/>
                <c:pt idx="0">
                  <c:v>9.1148143965670255E-4</c:v>
                </c:pt>
                <c:pt idx="1">
                  <c:v>8.9579714743055448E-3</c:v>
                </c:pt>
                <c:pt idx="2">
                  <c:v>0.12403676039599702</c:v>
                </c:pt>
                <c:pt idx="3">
                  <c:v>0.1758720018355103</c:v>
                </c:pt>
                <c:pt idx="4">
                  <c:v>0.16952300034236575</c:v>
                </c:pt>
                <c:pt idx="5">
                  <c:v>0.19365350799361145</c:v>
                </c:pt>
                <c:pt idx="6">
                  <c:v>0.17283373036998798</c:v>
                </c:pt>
                <c:pt idx="7">
                  <c:v>9.1900093747255246E-2</c:v>
                </c:pt>
                <c:pt idx="8">
                  <c:v>2.4755190604481586E-2</c:v>
                </c:pt>
                <c:pt idx="9">
                  <c:v>2.3374076643310525E-3</c:v>
                </c:pt>
                <c:pt idx="10">
                  <c:v>6.8025015997978092E-4</c:v>
                </c:pt>
                <c:pt idx="11">
                  <c:v>3.453860397251754E-2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Health When I Can Afford</c:v>
                </c:pt>
              </c:strCache>
            </c:strRef>
          </c:tx>
          <c:spPr>
            <a:solidFill>
              <a:srgbClr val="FFFF00"/>
            </a:solidFill>
          </c:spPr>
          <c:cat>
            <c:strRef>
              <c:f>Sheet1!$A$2:$A$13</c:f>
              <c:strCache>
                <c:ptCount val="12"/>
                <c:pt idx="0">
                  <c:v>0 - 9</c:v>
                </c:pt>
                <c:pt idx="1">
                  <c:v>10 - 19</c:v>
                </c:pt>
                <c:pt idx="2">
                  <c:v>20 - 29</c:v>
                </c:pt>
                <c:pt idx="3">
                  <c:v>30 - 39</c:v>
                </c:pt>
                <c:pt idx="4">
                  <c:v>40 - 49</c:v>
                </c:pt>
                <c:pt idx="5">
                  <c:v>50 - 59</c:v>
                </c:pt>
                <c:pt idx="6">
                  <c:v>60 - 69</c:v>
                </c:pt>
                <c:pt idx="7">
                  <c:v>70 - 79</c:v>
                </c:pt>
                <c:pt idx="8">
                  <c:v>80 - 89</c:v>
                </c:pt>
                <c:pt idx="9">
                  <c:v>90 - 99</c:v>
                </c:pt>
                <c:pt idx="10">
                  <c:v>100+</c:v>
                </c:pt>
                <c:pt idx="11">
                  <c:v>unknown</c:v>
                </c:pt>
              </c:strCache>
            </c:strRef>
          </c:cat>
          <c:val>
            <c:numRef>
              <c:f>Sheet1!$D$2:$D$13</c:f>
              <c:numCache>
                <c:formatCode>0.0%</c:formatCode>
                <c:ptCount val="12"/>
                <c:pt idx="0">
                  <c:v>8.8433671902546666E-4</c:v>
                </c:pt>
                <c:pt idx="1">
                  <c:v>1.4252702297948491E-2</c:v>
                </c:pt>
                <c:pt idx="2">
                  <c:v>0.12107830313508267</c:v>
                </c:pt>
                <c:pt idx="3">
                  <c:v>0.19668956653283134</c:v>
                </c:pt>
                <c:pt idx="4">
                  <c:v>0.23240425846517826</c:v>
                </c:pt>
                <c:pt idx="5">
                  <c:v>0.17749576314562276</c:v>
                </c:pt>
                <c:pt idx="6">
                  <c:v>0.13104391542214994</c:v>
                </c:pt>
                <c:pt idx="7">
                  <c:v>7.0454054299980681E-2</c:v>
                </c:pt>
                <c:pt idx="8">
                  <c:v>2.1458198265828024E-2</c:v>
                </c:pt>
                <c:pt idx="9">
                  <c:v>2.1838282965001891E-3</c:v>
                </c:pt>
                <c:pt idx="10">
                  <c:v>6.1135818196294319E-4</c:v>
                </c:pt>
                <c:pt idx="11">
                  <c:v>3.1443715237889434E-2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Health A Lower Priority</c:v>
                </c:pt>
              </c:strCache>
            </c:strRef>
          </c:tx>
          <c:spPr>
            <a:solidFill>
              <a:srgbClr val="FF8000"/>
            </a:solidFill>
          </c:spPr>
          <c:cat>
            <c:strRef>
              <c:f>Sheet1!$A$2:$A$13</c:f>
              <c:strCache>
                <c:ptCount val="12"/>
                <c:pt idx="0">
                  <c:v>0 - 9</c:v>
                </c:pt>
                <c:pt idx="1">
                  <c:v>10 - 19</c:v>
                </c:pt>
                <c:pt idx="2">
                  <c:v>20 - 29</c:v>
                </c:pt>
                <c:pt idx="3">
                  <c:v>30 - 39</c:v>
                </c:pt>
                <c:pt idx="4">
                  <c:v>40 - 49</c:v>
                </c:pt>
                <c:pt idx="5">
                  <c:v>50 - 59</c:v>
                </c:pt>
                <c:pt idx="6">
                  <c:v>60 - 69</c:v>
                </c:pt>
                <c:pt idx="7">
                  <c:v>70 - 79</c:v>
                </c:pt>
                <c:pt idx="8">
                  <c:v>80 - 89</c:v>
                </c:pt>
                <c:pt idx="9">
                  <c:v>90 - 99</c:v>
                </c:pt>
                <c:pt idx="10">
                  <c:v>100+</c:v>
                </c:pt>
                <c:pt idx="11">
                  <c:v>unknown</c:v>
                </c:pt>
              </c:strCache>
            </c:strRef>
          </c:cat>
          <c:val>
            <c:numRef>
              <c:f>Sheet1!$E$2:$E$13</c:f>
              <c:numCache>
                <c:formatCode>0.0%</c:formatCode>
                <c:ptCount val="12"/>
                <c:pt idx="0">
                  <c:v>8.8841334701861112E-4</c:v>
                </c:pt>
                <c:pt idx="1">
                  <c:v>1.3664620330383261E-2</c:v>
                </c:pt>
                <c:pt idx="2">
                  <c:v>0.11900671998760583</c:v>
                </c:pt>
                <c:pt idx="3">
                  <c:v>0.1851448573697155</c:v>
                </c:pt>
                <c:pt idx="4">
                  <c:v>0.20835060131301192</c:v>
                </c:pt>
                <c:pt idx="5">
                  <c:v>0.17617406123516083</c:v>
                </c:pt>
                <c:pt idx="6">
                  <c:v>0.14489610163255029</c:v>
                </c:pt>
                <c:pt idx="7">
                  <c:v>8.3428549296047483E-2</c:v>
                </c:pt>
                <c:pt idx="8">
                  <c:v>2.8584154772740473E-2</c:v>
                </c:pt>
                <c:pt idx="9">
                  <c:v>3.1450316633421789E-3</c:v>
                </c:pt>
                <c:pt idx="10">
                  <c:v>6.8555493154133713E-4</c:v>
                </c:pt>
                <c:pt idx="11">
                  <c:v>3.6031334120882337E-2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Unhealthy Individuals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Sheet1!$A$2:$A$13</c:f>
              <c:strCache>
                <c:ptCount val="12"/>
                <c:pt idx="0">
                  <c:v>0 - 9</c:v>
                </c:pt>
                <c:pt idx="1">
                  <c:v>10 - 19</c:v>
                </c:pt>
                <c:pt idx="2">
                  <c:v>20 - 29</c:v>
                </c:pt>
                <c:pt idx="3">
                  <c:v>30 - 39</c:v>
                </c:pt>
                <c:pt idx="4">
                  <c:v>40 - 49</c:v>
                </c:pt>
                <c:pt idx="5">
                  <c:v>50 - 59</c:v>
                </c:pt>
                <c:pt idx="6">
                  <c:v>60 - 69</c:v>
                </c:pt>
                <c:pt idx="7">
                  <c:v>70 - 79</c:v>
                </c:pt>
                <c:pt idx="8">
                  <c:v>80 - 89</c:v>
                </c:pt>
                <c:pt idx="9">
                  <c:v>90 - 99</c:v>
                </c:pt>
                <c:pt idx="10">
                  <c:v>100+</c:v>
                </c:pt>
                <c:pt idx="11">
                  <c:v>unknown</c:v>
                </c:pt>
              </c:strCache>
            </c:strRef>
          </c:cat>
          <c:val>
            <c:numRef>
              <c:f>Sheet1!$F$2:$F$13</c:f>
              <c:numCache>
                <c:formatCode>0.0%</c:formatCode>
                <c:ptCount val="12"/>
                <c:pt idx="0">
                  <c:v>9.9883653358265345E-4</c:v>
                </c:pt>
                <c:pt idx="1">
                  <c:v>3.2181456532182073E-2</c:v>
                </c:pt>
                <c:pt idx="2">
                  <c:v>0.17174582620244322</c:v>
                </c:pt>
                <c:pt idx="3">
                  <c:v>0.18701709079338097</c:v>
                </c:pt>
                <c:pt idx="4">
                  <c:v>0.18246274020298625</c:v>
                </c:pt>
                <c:pt idx="5">
                  <c:v>0.16012959074730909</c:v>
                </c:pt>
                <c:pt idx="6">
                  <c:v>0.12961409035232033</c:v>
                </c:pt>
                <c:pt idx="7">
                  <c:v>7.0602877091505964E-2</c:v>
                </c:pt>
                <c:pt idx="8">
                  <c:v>2.2613265974320215E-2</c:v>
                </c:pt>
                <c:pt idx="9">
                  <c:v>2.6242494904459381E-3</c:v>
                </c:pt>
                <c:pt idx="10">
                  <c:v>6.9414839049717042E-4</c:v>
                </c:pt>
                <c:pt idx="11">
                  <c:v>3.9315827689026452E-2</c:v>
                </c:pt>
              </c:numCache>
            </c:numRef>
          </c:val>
        </c:ser>
        <c:gapWidth val="50"/>
        <c:axId val="111228032"/>
        <c:axId val="111229568"/>
      </c:barChart>
      <c:catAx>
        <c:axId val="111228032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900"/>
            </a:pPr>
            <a:endParaRPr lang="en-US"/>
          </a:p>
        </c:txPr>
        <c:crossAx val="111229568"/>
        <c:crosses val="autoZero"/>
        <c:auto val="1"/>
        <c:lblAlgn val="ctr"/>
        <c:lblOffset val="100"/>
      </c:catAx>
      <c:valAx>
        <c:axId val="111229568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numFmt formatCode="0%" sourceLinked="0"/>
        <c:tickLblPos val="nextTo"/>
        <c:spPr>
          <a:ln>
            <a:noFill/>
          </a:ln>
        </c:spPr>
        <c:txPr>
          <a:bodyPr/>
          <a:lstStyle/>
          <a:p>
            <a:pPr>
              <a:defRPr sz="900"/>
            </a:pPr>
            <a:endParaRPr lang="en-US"/>
          </a:p>
        </c:txPr>
        <c:crossAx val="111228032"/>
        <c:crosses val="autoZero"/>
        <c:crossBetween val="between"/>
      </c:valAx>
    </c:plotArea>
    <c:plotVisOnly val="1"/>
  </c:chart>
  <c:spPr>
    <a:ln>
      <a:solidFill>
        <a:srgbClr val="FFFFFF">
          <a:lumMod val="75000"/>
        </a:srgbClr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000"/>
            </a:pPr>
            <a:r>
              <a:rPr lang="en-AU" sz="1000" dirty="0" smtClean="0"/>
              <a:t>%Members by Health</a:t>
            </a:r>
            <a:r>
              <a:rPr lang="en-AU" sz="1000" baseline="0" dirty="0" smtClean="0"/>
              <a:t> Segment and Tenure</a:t>
            </a:r>
            <a:endParaRPr lang="en-AU" sz="10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Health Nuts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Sheet1!$A$2:$A$8</c:f>
              <c:strCache>
                <c:ptCount val="7"/>
                <c:pt idx="0">
                  <c:v>&lt;= 8 wks</c:v>
                </c:pt>
                <c:pt idx="1">
                  <c:v>8 wks - 1 yr</c:v>
                </c:pt>
                <c:pt idx="2">
                  <c:v>1-3 yrs</c:v>
                </c:pt>
                <c:pt idx="3">
                  <c:v>3-5 yrs</c:v>
                </c:pt>
                <c:pt idx="4">
                  <c:v>5-8 yrs</c:v>
                </c:pt>
                <c:pt idx="5">
                  <c:v>&gt; 8 yrs</c:v>
                </c:pt>
                <c:pt idx="6">
                  <c:v>UNKNOWN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1.8095384292526343E-2</c:v>
                </c:pt>
                <c:pt idx="1">
                  <c:v>7.9961681505691468E-2</c:v>
                </c:pt>
                <c:pt idx="2">
                  <c:v>0.16758026092329695</c:v>
                </c:pt>
                <c:pt idx="3">
                  <c:v>0.15130947430601172</c:v>
                </c:pt>
                <c:pt idx="4">
                  <c:v>0.37195463183544053</c:v>
                </c:pt>
                <c:pt idx="5">
                  <c:v>0.19788140698049494</c:v>
                </c:pt>
                <c:pt idx="6">
                  <c:v>1.3217160156538435E-2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Trying To Be Healthy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cat>
            <c:strRef>
              <c:f>Sheet1!$A$2:$A$8</c:f>
              <c:strCache>
                <c:ptCount val="7"/>
                <c:pt idx="0">
                  <c:v>&lt;= 8 wks</c:v>
                </c:pt>
                <c:pt idx="1">
                  <c:v>8 wks - 1 yr</c:v>
                </c:pt>
                <c:pt idx="2">
                  <c:v>1-3 yrs</c:v>
                </c:pt>
                <c:pt idx="3">
                  <c:v>3-5 yrs</c:v>
                </c:pt>
                <c:pt idx="4">
                  <c:v>5-8 yrs</c:v>
                </c:pt>
                <c:pt idx="5">
                  <c:v>&gt; 8 yrs</c:v>
                </c:pt>
                <c:pt idx="6">
                  <c:v>UNKNOWN</c:v>
                </c:pt>
              </c:strCache>
            </c:strRef>
          </c:cat>
          <c:val>
            <c:numRef>
              <c:f>Sheet1!$C$2:$C$8</c:f>
              <c:numCache>
                <c:formatCode>0.0%</c:formatCode>
                <c:ptCount val="7"/>
                <c:pt idx="0">
                  <c:v>1.7494707671680262E-2</c:v>
                </c:pt>
                <c:pt idx="1">
                  <c:v>7.8984303160340066E-2</c:v>
                </c:pt>
                <c:pt idx="2">
                  <c:v>0.16556876621083633</c:v>
                </c:pt>
                <c:pt idx="3">
                  <c:v>0.15068750974666731</c:v>
                </c:pt>
                <c:pt idx="4">
                  <c:v>0.36459616084376134</c:v>
                </c:pt>
                <c:pt idx="5">
                  <c:v>0.20932614903124849</c:v>
                </c:pt>
                <c:pt idx="6">
                  <c:v>1.3342403335466404E-2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Health When I Can Afford</c:v>
                </c:pt>
              </c:strCache>
            </c:strRef>
          </c:tx>
          <c:spPr>
            <a:solidFill>
              <a:srgbClr val="FFFF00"/>
            </a:solidFill>
          </c:spPr>
          <c:cat>
            <c:strRef>
              <c:f>Sheet1!$A$2:$A$8</c:f>
              <c:strCache>
                <c:ptCount val="7"/>
                <c:pt idx="0">
                  <c:v>&lt;= 8 wks</c:v>
                </c:pt>
                <c:pt idx="1">
                  <c:v>8 wks - 1 yr</c:v>
                </c:pt>
                <c:pt idx="2">
                  <c:v>1-3 yrs</c:v>
                </c:pt>
                <c:pt idx="3">
                  <c:v>3-5 yrs</c:v>
                </c:pt>
                <c:pt idx="4">
                  <c:v>5-8 yrs</c:v>
                </c:pt>
                <c:pt idx="5">
                  <c:v>&gt; 8 yrs</c:v>
                </c:pt>
                <c:pt idx="6">
                  <c:v>UNKNOWN</c:v>
                </c:pt>
              </c:strCache>
            </c:strRef>
          </c:cat>
          <c:val>
            <c:numRef>
              <c:f>Sheet1!$D$2:$D$8</c:f>
              <c:numCache>
                <c:formatCode>0.0%</c:formatCode>
                <c:ptCount val="7"/>
                <c:pt idx="0">
                  <c:v>1.3515281111022646E-2</c:v>
                </c:pt>
                <c:pt idx="1">
                  <c:v>7.9398840599491233E-2</c:v>
                </c:pt>
                <c:pt idx="2">
                  <c:v>0.17526169921556584</c:v>
                </c:pt>
                <c:pt idx="3">
                  <c:v>0.15079220646276698</c:v>
                </c:pt>
                <c:pt idx="4">
                  <c:v>0.34192267882937727</c:v>
                </c:pt>
                <c:pt idx="5">
                  <c:v>0.22786599028651372</c:v>
                </c:pt>
                <c:pt idx="6">
                  <c:v>1.1243303495262692E-2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Health A Lower Priority</c:v>
                </c:pt>
              </c:strCache>
            </c:strRef>
          </c:tx>
          <c:spPr>
            <a:solidFill>
              <a:srgbClr val="FF8000"/>
            </a:solidFill>
          </c:spPr>
          <c:cat>
            <c:strRef>
              <c:f>Sheet1!$A$2:$A$8</c:f>
              <c:strCache>
                <c:ptCount val="7"/>
                <c:pt idx="0">
                  <c:v>&lt;= 8 wks</c:v>
                </c:pt>
                <c:pt idx="1">
                  <c:v>8 wks - 1 yr</c:v>
                </c:pt>
                <c:pt idx="2">
                  <c:v>1-3 yrs</c:v>
                </c:pt>
                <c:pt idx="3">
                  <c:v>3-5 yrs</c:v>
                </c:pt>
                <c:pt idx="4">
                  <c:v>5-8 yrs</c:v>
                </c:pt>
                <c:pt idx="5">
                  <c:v>&gt; 8 yrs</c:v>
                </c:pt>
                <c:pt idx="6">
                  <c:v>UNKNOWN</c:v>
                </c:pt>
              </c:strCache>
            </c:strRef>
          </c:cat>
          <c:val>
            <c:numRef>
              <c:f>Sheet1!$E$2:$E$8</c:f>
              <c:numCache>
                <c:formatCode>0.0%</c:formatCode>
                <c:ptCount val="7"/>
                <c:pt idx="0">
                  <c:v>1.5594438096713605E-2</c:v>
                </c:pt>
                <c:pt idx="1">
                  <c:v>8.0886767240544541E-2</c:v>
                </c:pt>
                <c:pt idx="2">
                  <c:v>0.17285231520034083</c:v>
                </c:pt>
                <c:pt idx="3">
                  <c:v>0.14791138137382123</c:v>
                </c:pt>
                <c:pt idx="4">
                  <c:v>0.34640906714177827</c:v>
                </c:pt>
                <c:pt idx="5">
                  <c:v>0.22287555435056253</c:v>
                </c:pt>
                <c:pt idx="6">
                  <c:v>1.3470476596239135E-2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Unhealthy Individuals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Sheet1!$A$2:$A$8</c:f>
              <c:strCache>
                <c:ptCount val="7"/>
                <c:pt idx="0">
                  <c:v>&lt;= 8 wks</c:v>
                </c:pt>
                <c:pt idx="1">
                  <c:v>8 wks - 1 yr</c:v>
                </c:pt>
                <c:pt idx="2">
                  <c:v>1-3 yrs</c:v>
                </c:pt>
                <c:pt idx="3">
                  <c:v>3-5 yrs</c:v>
                </c:pt>
                <c:pt idx="4">
                  <c:v>5-8 yrs</c:v>
                </c:pt>
                <c:pt idx="5">
                  <c:v>&gt; 8 yrs</c:v>
                </c:pt>
                <c:pt idx="6">
                  <c:v>UNKNOWN</c:v>
                </c:pt>
              </c:strCache>
            </c:strRef>
          </c:cat>
          <c:val>
            <c:numRef>
              <c:f>Sheet1!$F$2:$F$8</c:f>
              <c:numCache>
                <c:formatCode>0.0%</c:formatCode>
                <c:ptCount val="7"/>
                <c:pt idx="0">
                  <c:v>1.9195353014385463E-2</c:v>
                </c:pt>
                <c:pt idx="1">
                  <c:v>9.2786139638084533E-2</c:v>
                </c:pt>
                <c:pt idx="2">
                  <c:v>0.20066048526501118</c:v>
                </c:pt>
                <c:pt idx="3">
                  <c:v>0.15229984261874543</c:v>
                </c:pt>
                <c:pt idx="4">
                  <c:v>0.3211769316675413</c:v>
                </c:pt>
                <c:pt idx="5">
                  <c:v>0.19499795441226531</c:v>
                </c:pt>
                <c:pt idx="6">
                  <c:v>1.8883293383967267E-2</c:v>
                </c:pt>
              </c:numCache>
            </c:numRef>
          </c:val>
        </c:ser>
        <c:gapWidth val="50"/>
        <c:axId val="111309952"/>
        <c:axId val="111311488"/>
      </c:barChart>
      <c:catAx>
        <c:axId val="111309952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900"/>
            </a:pPr>
            <a:endParaRPr lang="en-US"/>
          </a:p>
        </c:txPr>
        <c:crossAx val="111311488"/>
        <c:crosses val="autoZero"/>
        <c:auto val="1"/>
        <c:lblAlgn val="ctr"/>
        <c:lblOffset val="100"/>
      </c:catAx>
      <c:valAx>
        <c:axId val="111311488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numFmt formatCode="0%" sourceLinked="0"/>
        <c:tickLblPos val="nextTo"/>
        <c:spPr>
          <a:ln>
            <a:noFill/>
          </a:ln>
        </c:spPr>
        <c:txPr>
          <a:bodyPr/>
          <a:lstStyle/>
          <a:p>
            <a:pPr>
              <a:defRPr sz="900"/>
            </a:pPr>
            <a:endParaRPr lang="en-US"/>
          </a:p>
        </c:txPr>
        <c:crossAx val="111309952"/>
        <c:crosses val="autoZero"/>
        <c:crossBetween val="between"/>
      </c:valAx>
    </c:plotArea>
    <c:plotVisOnly val="1"/>
  </c:chart>
  <c:spPr>
    <a:ln>
      <a:solidFill>
        <a:srgbClr val="FFFFFF">
          <a:lumMod val="75000"/>
        </a:srgbClr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%SKUs</c:v>
                </c:pt>
              </c:strCache>
            </c:strRef>
          </c:tx>
          <c:spPr>
            <a:solidFill>
              <a:srgbClr val="EC842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Val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</c:numCache>
            </c:numRef>
          </c:cat>
          <c:val>
            <c:numRef>
              <c:f>Sheet1!$B$2:$B$11</c:f>
              <c:numCache>
                <c:formatCode>0.0%</c:formatCode>
                <c:ptCount val="10"/>
                <c:pt idx="0">
                  <c:v>6.9621848739495756E-2</c:v>
                </c:pt>
                <c:pt idx="1">
                  <c:v>7.5504201680672289E-2</c:v>
                </c:pt>
                <c:pt idx="2">
                  <c:v>8.6302521008403354E-2</c:v>
                </c:pt>
                <c:pt idx="3">
                  <c:v>0.10428571428571494</c:v>
                </c:pt>
                <c:pt idx="4">
                  <c:v>6.1932773109244034E-2</c:v>
                </c:pt>
                <c:pt idx="5">
                  <c:v>9.3277310924369763E-2</c:v>
                </c:pt>
                <c:pt idx="6">
                  <c:v>0.15100840336134597</c:v>
                </c:pt>
                <c:pt idx="7">
                  <c:v>0.17235294117647168</c:v>
                </c:pt>
                <c:pt idx="8">
                  <c:v>7.5756302521008484E-2</c:v>
                </c:pt>
                <c:pt idx="9">
                  <c:v>0.10995798319327731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%Total Sales</c:v>
                </c:pt>
              </c:strCache>
            </c:strRef>
          </c:tx>
          <c:spPr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Val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</c:numCache>
            </c:numRef>
          </c:cat>
          <c:val>
            <c:numRef>
              <c:f>Sheet1!$C$2:$C$11</c:f>
              <c:numCache>
                <c:formatCode>0.0%</c:formatCode>
                <c:ptCount val="10"/>
                <c:pt idx="0">
                  <c:v>5.4072201346958816E-2</c:v>
                </c:pt>
                <c:pt idx="1">
                  <c:v>7.9783844980704122E-2</c:v>
                </c:pt>
                <c:pt idx="2">
                  <c:v>7.2576051551341822E-2</c:v>
                </c:pt>
                <c:pt idx="3">
                  <c:v>9.4095792043378243E-2</c:v>
                </c:pt>
                <c:pt idx="4">
                  <c:v>4.2198706589969957E-2</c:v>
                </c:pt>
                <c:pt idx="5">
                  <c:v>6.3774282934544513E-2</c:v>
                </c:pt>
                <c:pt idx="6">
                  <c:v>0.11442884614788271</c:v>
                </c:pt>
                <c:pt idx="7">
                  <c:v>0.17497575247259894</c:v>
                </c:pt>
                <c:pt idx="8">
                  <c:v>8.6871810040616046E-2</c:v>
                </c:pt>
                <c:pt idx="9">
                  <c:v>0.21722271189200731</c:v>
                </c:pt>
              </c:numCache>
            </c:numRef>
          </c:val>
        </c:ser>
        <c:gapWidth val="50"/>
        <c:axId val="86480768"/>
        <c:axId val="86491136"/>
      </c:barChart>
      <c:catAx>
        <c:axId val="86480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00"/>
                </a:pPr>
                <a:r>
                  <a:rPr lang="en-AU" sz="1000" dirty="0" smtClean="0"/>
                  <a:t>HSR</a:t>
                </a:r>
                <a:endParaRPr lang="en-AU" sz="100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86491136"/>
        <c:crosses val="autoZero"/>
        <c:auto val="1"/>
        <c:lblAlgn val="ctr"/>
        <c:lblOffset val="100"/>
      </c:catAx>
      <c:valAx>
        <c:axId val="86491136"/>
        <c:scaling>
          <c:orientation val="minMax"/>
        </c:scaling>
        <c:delete val="1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.0%" sourceLinked="1"/>
        <c:majorTickMark val="none"/>
        <c:tickLblPos val="none"/>
        <c:crossAx val="86480768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000"/>
          </a:pPr>
          <a:endParaRPr lang="en-US"/>
        </a:p>
      </c:txPr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000"/>
            </a:pPr>
            <a:r>
              <a:rPr lang="en-AU" sz="1000" dirty="0" smtClean="0"/>
              <a:t>%Members by Health</a:t>
            </a:r>
            <a:r>
              <a:rPr lang="en-AU" sz="1000" baseline="0" dirty="0" smtClean="0"/>
              <a:t> Segment and SOW</a:t>
            </a:r>
            <a:endParaRPr lang="en-AU" sz="10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Health Nuts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Sheet1!$A$2:$A$6</c:f>
              <c:strCache>
                <c:ptCount val="5"/>
                <c:pt idx="0">
                  <c:v>&lt; 20%</c:v>
                </c:pt>
                <c:pt idx="1">
                  <c:v>20%-40%</c:v>
                </c:pt>
                <c:pt idx="2">
                  <c:v>40%-70%</c:v>
                </c:pt>
                <c:pt idx="3">
                  <c:v>&gt;=70%</c:v>
                </c:pt>
                <c:pt idx="4">
                  <c:v>Unknown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6.8921796849800085E-2</c:v>
                </c:pt>
                <c:pt idx="1">
                  <c:v>0.24250438175480057</c:v>
                </c:pt>
                <c:pt idx="2">
                  <c:v>0.45789823447343159</c:v>
                </c:pt>
                <c:pt idx="3">
                  <c:v>0.18573685376403429</c:v>
                </c:pt>
                <c:pt idx="4">
                  <c:v>4.4938733157933633E-2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Trying To Be Healthy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cat>
            <c:strRef>
              <c:f>Sheet1!$A$2:$A$6</c:f>
              <c:strCache>
                <c:ptCount val="5"/>
                <c:pt idx="0">
                  <c:v>&lt; 20%</c:v>
                </c:pt>
                <c:pt idx="1">
                  <c:v>20%-40%</c:v>
                </c:pt>
                <c:pt idx="2">
                  <c:v>40%-70%</c:v>
                </c:pt>
                <c:pt idx="3">
                  <c:v>&gt;=70%</c:v>
                </c:pt>
                <c:pt idx="4">
                  <c:v>Unknown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7.9148316044762079E-2</c:v>
                </c:pt>
                <c:pt idx="1">
                  <c:v>0.27192081493789938</c:v>
                </c:pt>
                <c:pt idx="2">
                  <c:v>0.45170671986778588</c:v>
                </c:pt>
                <c:pt idx="3">
                  <c:v>0.15146545064108433</c:v>
                </c:pt>
                <c:pt idx="4">
                  <c:v>4.5758698508468636E-2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Health When I Can Afford</c:v>
                </c:pt>
              </c:strCache>
            </c:strRef>
          </c:tx>
          <c:spPr>
            <a:solidFill>
              <a:srgbClr val="FFFF00"/>
            </a:solidFill>
          </c:spPr>
          <c:cat>
            <c:strRef>
              <c:f>Sheet1!$A$2:$A$6</c:f>
              <c:strCache>
                <c:ptCount val="5"/>
                <c:pt idx="0">
                  <c:v>&lt; 20%</c:v>
                </c:pt>
                <c:pt idx="1">
                  <c:v>20%-40%</c:v>
                </c:pt>
                <c:pt idx="2">
                  <c:v>40%-70%</c:v>
                </c:pt>
                <c:pt idx="3">
                  <c:v>&gt;=70%</c:v>
                </c:pt>
                <c:pt idx="4">
                  <c:v>Unknown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4.1474728632794562E-2</c:v>
                </c:pt>
                <c:pt idx="1">
                  <c:v>0.21916195589121812</c:v>
                </c:pt>
                <c:pt idx="2">
                  <c:v>0.51662420333867964</c:v>
                </c:pt>
                <c:pt idx="3">
                  <c:v>0.18085965490963268</c:v>
                </c:pt>
                <c:pt idx="4">
                  <c:v>4.1879457227675471E-2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Health A Lower Priority</c:v>
                </c:pt>
              </c:strCache>
            </c:strRef>
          </c:tx>
          <c:spPr>
            <a:solidFill>
              <a:srgbClr val="FF8000"/>
            </a:solidFill>
          </c:spPr>
          <c:cat>
            <c:strRef>
              <c:f>Sheet1!$A$2:$A$6</c:f>
              <c:strCache>
                <c:ptCount val="5"/>
                <c:pt idx="0">
                  <c:v>&lt; 20%</c:v>
                </c:pt>
                <c:pt idx="1">
                  <c:v>20%-40%</c:v>
                </c:pt>
                <c:pt idx="2">
                  <c:v>40%-70%</c:v>
                </c:pt>
                <c:pt idx="3">
                  <c:v>&gt;=70%</c:v>
                </c:pt>
                <c:pt idx="4">
                  <c:v>Unknown</c:v>
                </c:pt>
              </c:strCache>
            </c:strRef>
          </c:cat>
          <c:val>
            <c:numRef>
              <c:f>Sheet1!$E$2:$E$6</c:f>
              <c:numCache>
                <c:formatCode>0.0%</c:formatCode>
                <c:ptCount val="5"/>
                <c:pt idx="0">
                  <c:v>6.6728799116912318E-2</c:v>
                </c:pt>
                <c:pt idx="1">
                  <c:v>0.20044832193969447</c:v>
                </c:pt>
                <c:pt idx="2">
                  <c:v>0.44694114685206343</c:v>
                </c:pt>
                <c:pt idx="3">
                  <c:v>0.24110860429536959</c:v>
                </c:pt>
                <c:pt idx="4">
                  <c:v>4.477312779596028E-2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Unhealthy Individuals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Sheet1!$A$2:$A$6</c:f>
              <c:strCache>
                <c:ptCount val="5"/>
                <c:pt idx="0">
                  <c:v>&lt; 20%</c:v>
                </c:pt>
                <c:pt idx="1">
                  <c:v>20%-40%</c:v>
                </c:pt>
                <c:pt idx="2">
                  <c:v>40%-70%</c:v>
                </c:pt>
                <c:pt idx="3">
                  <c:v>&gt;=70%</c:v>
                </c:pt>
                <c:pt idx="4">
                  <c:v>Unknown</c:v>
                </c:pt>
              </c:strCache>
            </c:strRef>
          </c:cat>
          <c:val>
            <c:numRef>
              <c:f>Sheet1!$F$2:$F$6</c:f>
              <c:numCache>
                <c:formatCode>0.0%</c:formatCode>
                <c:ptCount val="5"/>
                <c:pt idx="0">
                  <c:v>0.12434839123431864</c:v>
                </c:pt>
                <c:pt idx="1">
                  <c:v>0.34038211333170365</c:v>
                </c:pt>
                <c:pt idx="2">
                  <c:v>0.39148372068451642</c:v>
                </c:pt>
                <c:pt idx="3">
                  <c:v>8.8979995011960245E-2</c:v>
                </c:pt>
                <c:pt idx="4">
                  <c:v>5.4805779737501364E-2</c:v>
                </c:pt>
              </c:numCache>
            </c:numRef>
          </c:val>
        </c:ser>
        <c:gapWidth val="50"/>
        <c:axId val="111338624"/>
        <c:axId val="111340160"/>
      </c:barChart>
      <c:catAx>
        <c:axId val="111338624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900"/>
            </a:pPr>
            <a:endParaRPr lang="en-US"/>
          </a:p>
        </c:txPr>
        <c:crossAx val="111340160"/>
        <c:crosses val="autoZero"/>
        <c:auto val="1"/>
        <c:lblAlgn val="ctr"/>
        <c:lblOffset val="100"/>
      </c:catAx>
      <c:valAx>
        <c:axId val="111340160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numFmt formatCode="0%" sourceLinked="0"/>
        <c:tickLblPos val="nextTo"/>
        <c:spPr>
          <a:ln>
            <a:noFill/>
          </a:ln>
        </c:spPr>
        <c:txPr>
          <a:bodyPr/>
          <a:lstStyle/>
          <a:p>
            <a:pPr>
              <a:defRPr sz="900"/>
            </a:pPr>
            <a:endParaRPr lang="en-US"/>
          </a:p>
        </c:txPr>
        <c:crossAx val="111338624"/>
        <c:crosses val="autoZero"/>
        <c:crossBetween val="between"/>
      </c:valAx>
    </c:plotArea>
    <c:plotVisOnly val="1"/>
  </c:chart>
  <c:spPr>
    <a:ln>
      <a:solidFill>
        <a:srgbClr val="FFFFFF">
          <a:lumMod val="75000"/>
        </a:srgbClr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000"/>
            </a:pPr>
            <a:r>
              <a:rPr lang="en-AU" sz="1000" dirty="0" smtClean="0"/>
              <a:t>Total WOW Dollar Earning in supermarket (8w)</a:t>
            </a:r>
            <a:endParaRPr lang="en-AU" sz="10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Health Nuts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Sheet1!$A$2:$A$6</c:f>
              <c:strCache>
                <c:ptCount val="5"/>
                <c:pt idx="0">
                  <c:v>Unknown</c:v>
                </c:pt>
                <c:pt idx="1">
                  <c:v>$0</c:v>
                </c:pt>
                <c:pt idx="2">
                  <c:v>$0.01-$1</c:v>
                </c:pt>
                <c:pt idx="3">
                  <c:v>$1.01-$10</c:v>
                </c:pt>
                <c:pt idx="4">
                  <c:v>&gt;$10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2.2222427604239311E-2</c:v>
                </c:pt>
                <c:pt idx="1">
                  <c:v>0.22808046419323241</c:v>
                </c:pt>
                <c:pt idx="2">
                  <c:v>0.49263817495299156</c:v>
                </c:pt>
                <c:pt idx="3">
                  <c:v>0.19774255289473824</c:v>
                </c:pt>
                <c:pt idx="4">
                  <c:v>5.9316380354799532E-2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Healthy Agnostic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Sheet1!$A$2:$A$6</c:f>
              <c:strCache>
                <c:ptCount val="5"/>
                <c:pt idx="0">
                  <c:v>Unknown</c:v>
                </c:pt>
                <c:pt idx="1">
                  <c:v>$0</c:v>
                </c:pt>
                <c:pt idx="2">
                  <c:v>$0.01-$1</c:v>
                </c:pt>
                <c:pt idx="3">
                  <c:v>$1.01-$10</c:v>
                </c:pt>
                <c:pt idx="4">
                  <c:v>&gt;$10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3.6364851431387783E-2</c:v>
                </c:pt>
                <c:pt idx="1">
                  <c:v>0.41701960587758735</c:v>
                </c:pt>
                <c:pt idx="2">
                  <c:v>0.46572438162544305</c:v>
                </c:pt>
                <c:pt idx="3">
                  <c:v>5.8313075875665164E-2</c:v>
                </c:pt>
                <c:pt idx="4">
                  <c:v>2.2578085189918891E-2</c:v>
                </c:pt>
              </c:numCache>
            </c:numRef>
          </c:val>
        </c:ser>
        <c:gapWidth val="50"/>
        <c:axId val="111484928"/>
        <c:axId val="111486464"/>
      </c:barChart>
      <c:catAx>
        <c:axId val="111484928"/>
        <c:scaling>
          <c:orientation val="minMax"/>
        </c:scaling>
        <c:axPos val="b"/>
        <c:tickLblPos val="nextTo"/>
        <c:txPr>
          <a:bodyPr rot="0" vert="horz"/>
          <a:lstStyle/>
          <a:p>
            <a:pPr>
              <a:defRPr sz="900"/>
            </a:pPr>
            <a:endParaRPr lang="en-US"/>
          </a:p>
        </c:txPr>
        <c:crossAx val="111486464"/>
        <c:crosses val="autoZero"/>
        <c:auto val="1"/>
        <c:lblAlgn val="ctr"/>
        <c:lblOffset val="100"/>
      </c:catAx>
      <c:valAx>
        <c:axId val="111486464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numFmt formatCode="0%" sourceLinked="0"/>
        <c:tickLblPos val="nextTo"/>
        <c:spPr>
          <a:ln>
            <a:noFill/>
          </a:ln>
        </c:spPr>
        <c:txPr>
          <a:bodyPr/>
          <a:lstStyle/>
          <a:p>
            <a:pPr>
              <a:defRPr sz="900"/>
            </a:pPr>
            <a:endParaRPr lang="en-US"/>
          </a:p>
        </c:txPr>
        <c:crossAx val="111484928"/>
        <c:crosses val="autoZero"/>
        <c:crossBetween val="between"/>
      </c:valAx>
    </c:plotArea>
    <c:plotVisOnly val="1"/>
  </c:chart>
  <c:spPr>
    <a:ln>
      <a:solidFill>
        <a:srgbClr val="FFFFFF">
          <a:lumMod val="75000"/>
        </a:srgbClr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000"/>
            </a:pPr>
            <a:r>
              <a:rPr lang="en-AU" sz="1000" dirty="0" smtClean="0"/>
              <a:t>%</a:t>
            </a:r>
            <a:r>
              <a:rPr lang="en-AU" sz="1000" baseline="0" dirty="0" smtClean="0"/>
              <a:t> </a:t>
            </a:r>
            <a:r>
              <a:rPr lang="en-AU" sz="1000" dirty="0" smtClean="0"/>
              <a:t>of Residents</a:t>
            </a:r>
            <a:r>
              <a:rPr lang="en-AU" sz="1000" baseline="0" dirty="0" smtClean="0"/>
              <a:t> with YR 12 or Above Education (SA1)</a:t>
            </a:r>
            <a:endParaRPr lang="en-AU" sz="10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Health Nuts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Sheet1!$A$2:$A$4</c:f>
              <c:strCache>
                <c:ptCount val="3"/>
                <c:pt idx="0">
                  <c:v>Unknown</c:v>
                </c:pt>
                <c:pt idx="1">
                  <c:v>&lt;= 40%</c:v>
                </c:pt>
                <c:pt idx="2">
                  <c:v>&gt; 40%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3.7582948662150978E-2</c:v>
                </c:pt>
                <c:pt idx="1">
                  <c:v>0.46824467271722087</c:v>
                </c:pt>
                <c:pt idx="2">
                  <c:v>0.49417237862062907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Health Agnostic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Sheet1!$A$2:$A$4</c:f>
              <c:strCache>
                <c:ptCount val="3"/>
                <c:pt idx="0">
                  <c:v>Unknown</c:v>
                </c:pt>
                <c:pt idx="1">
                  <c:v>&lt;= 40%</c:v>
                </c:pt>
                <c:pt idx="2">
                  <c:v>&gt; 40%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0">
                  <c:v>4.4979074255068564E-2</c:v>
                </c:pt>
                <c:pt idx="1">
                  <c:v>0.57445137792480094</c:v>
                </c:pt>
                <c:pt idx="2">
                  <c:v>0.38056954782013047</c:v>
                </c:pt>
              </c:numCache>
            </c:numRef>
          </c:val>
        </c:ser>
        <c:gapWidth val="50"/>
        <c:axId val="111515136"/>
        <c:axId val="111516672"/>
      </c:barChart>
      <c:catAx>
        <c:axId val="111515136"/>
        <c:scaling>
          <c:orientation val="minMax"/>
        </c:scaling>
        <c:axPos val="b"/>
        <c:tickLblPos val="nextTo"/>
        <c:txPr>
          <a:bodyPr rot="0" vert="horz"/>
          <a:lstStyle/>
          <a:p>
            <a:pPr>
              <a:defRPr sz="900"/>
            </a:pPr>
            <a:endParaRPr lang="en-US"/>
          </a:p>
        </c:txPr>
        <c:crossAx val="111516672"/>
        <c:crosses val="autoZero"/>
        <c:auto val="1"/>
        <c:lblAlgn val="ctr"/>
        <c:lblOffset val="100"/>
      </c:catAx>
      <c:valAx>
        <c:axId val="111516672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numFmt formatCode="0%" sourceLinked="0"/>
        <c:tickLblPos val="nextTo"/>
        <c:spPr>
          <a:ln>
            <a:noFill/>
          </a:ln>
        </c:spPr>
        <c:txPr>
          <a:bodyPr/>
          <a:lstStyle/>
          <a:p>
            <a:pPr>
              <a:defRPr sz="900"/>
            </a:pPr>
            <a:endParaRPr lang="en-US"/>
          </a:p>
        </c:txPr>
        <c:crossAx val="111515136"/>
        <c:crosses val="autoZero"/>
        <c:crossBetween val="between"/>
      </c:valAx>
    </c:plotArea>
    <c:plotVisOnly val="1"/>
  </c:chart>
  <c:spPr>
    <a:ln>
      <a:solidFill>
        <a:srgbClr val="FFFFFF">
          <a:lumMod val="75000"/>
        </a:srgbClr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000"/>
            </a:pPr>
            <a:r>
              <a:rPr lang="en-AU" sz="1000" dirty="0" smtClean="0"/>
              <a:t>% of Professionals (SA1)</a:t>
            </a:r>
            <a:endParaRPr lang="en-AU" sz="10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Health Nuts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Sheet1!$A$2:$A$4</c:f>
              <c:strCache>
                <c:ptCount val="3"/>
                <c:pt idx="0">
                  <c:v>Unknown</c:v>
                </c:pt>
                <c:pt idx="1">
                  <c:v>&lt;=20%</c:v>
                </c:pt>
                <c:pt idx="2">
                  <c:v>&gt; 20%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3.8402983043100546E-2</c:v>
                </c:pt>
                <c:pt idx="1">
                  <c:v>0.45456034898512343</c:v>
                </c:pt>
                <c:pt idx="2">
                  <c:v>0.50703666797177549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Health Agnostic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Sheet1!$A$2:$A$4</c:f>
              <c:strCache>
                <c:ptCount val="3"/>
                <c:pt idx="0">
                  <c:v>Unknown</c:v>
                </c:pt>
                <c:pt idx="1">
                  <c:v>&lt;=20%</c:v>
                </c:pt>
                <c:pt idx="2">
                  <c:v>&gt; 20%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0">
                  <c:v>4.5759299634948215E-2</c:v>
                </c:pt>
                <c:pt idx="1">
                  <c:v>0.56788211412675738</c:v>
                </c:pt>
                <c:pt idx="2">
                  <c:v>0.38635858623829589</c:v>
                </c:pt>
              </c:numCache>
            </c:numRef>
          </c:val>
        </c:ser>
        <c:gapWidth val="50"/>
        <c:axId val="111463424"/>
        <c:axId val="111469312"/>
      </c:barChart>
      <c:catAx>
        <c:axId val="111463424"/>
        <c:scaling>
          <c:orientation val="minMax"/>
        </c:scaling>
        <c:axPos val="b"/>
        <c:tickLblPos val="nextTo"/>
        <c:txPr>
          <a:bodyPr rot="0" vert="horz"/>
          <a:lstStyle/>
          <a:p>
            <a:pPr>
              <a:defRPr sz="900"/>
            </a:pPr>
            <a:endParaRPr lang="en-US"/>
          </a:p>
        </c:txPr>
        <c:crossAx val="111469312"/>
        <c:crosses val="autoZero"/>
        <c:auto val="1"/>
        <c:lblAlgn val="ctr"/>
        <c:lblOffset val="100"/>
      </c:catAx>
      <c:valAx>
        <c:axId val="111469312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numFmt formatCode="0%" sourceLinked="0"/>
        <c:tickLblPos val="nextTo"/>
        <c:spPr>
          <a:ln>
            <a:noFill/>
          </a:ln>
        </c:spPr>
        <c:txPr>
          <a:bodyPr/>
          <a:lstStyle/>
          <a:p>
            <a:pPr>
              <a:defRPr sz="900"/>
            </a:pPr>
            <a:endParaRPr lang="en-US"/>
          </a:p>
        </c:txPr>
        <c:crossAx val="111463424"/>
        <c:crosses val="autoZero"/>
        <c:crossBetween val="between"/>
      </c:valAx>
    </c:plotArea>
    <c:plotVisOnly val="1"/>
  </c:chart>
  <c:spPr>
    <a:ln>
      <a:solidFill>
        <a:srgbClr val="FFFFFF">
          <a:lumMod val="75000"/>
        </a:srgbClr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000"/>
            </a:pPr>
            <a:r>
              <a:rPr lang="en-AU" sz="1000" dirty="0" smtClean="0"/>
              <a:t>AVG</a:t>
            </a:r>
            <a:r>
              <a:rPr lang="en-AU" sz="1000" baseline="0" dirty="0" smtClean="0"/>
              <a:t> weekly spending in supermarket in the last 8 weeks</a:t>
            </a:r>
            <a:endParaRPr lang="en-AU" sz="10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Health Nuts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Sheet1!$A$2:$A$6</c:f>
              <c:strCache>
                <c:ptCount val="5"/>
                <c:pt idx="0">
                  <c:v>$0</c:v>
                </c:pt>
                <c:pt idx="1">
                  <c:v>$0.1-$30</c:v>
                </c:pt>
                <c:pt idx="2">
                  <c:v>$30-60</c:v>
                </c:pt>
                <c:pt idx="3">
                  <c:v>$60-100</c:v>
                </c:pt>
                <c:pt idx="4">
                  <c:v>&gt;$100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2.2222427604239311E-2</c:v>
                </c:pt>
                <c:pt idx="1">
                  <c:v>0.37511363693649941</c:v>
                </c:pt>
                <c:pt idx="2">
                  <c:v>0.21851143595077832</c:v>
                </c:pt>
                <c:pt idx="3">
                  <c:v>0.16664342115655095</c:v>
                </c:pt>
                <c:pt idx="4">
                  <c:v>0.21750907835193295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Unhealthy Individuals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Sheet1!$A$2:$A$6</c:f>
              <c:strCache>
                <c:ptCount val="5"/>
                <c:pt idx="0">
                  <c:v>$0</c:v>
                </c:pt>
                <c:pt idx="1">
                  <c:v>$0.1-$30</c:v>
                </c:pt>
                <c:pt idx="2">
                  <c:v>$30-60</c:v>
                </c:pt>
                <c:pt idx="3">
                  <c:v>$60-100</c:v>
                </c:pt>
                <c:pt idx="4">
                  <c:v>&gt;$100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3.6364851431387783E-2</c:v>
                </c:pt>
                <c:pt idx="1">
                  <c:v>0.63038535114319072</c:v>
                </c:pt>
                <c:pt idx="2">
                  <c:v>0.17806514130098824</c:v>
                </c:pt>
                <c:pt idx="3">
                  <c:v>8.8939010433634946E-2</c:v>
                </c:pt>
                <c:pt idx="4">
                  <c:v>6.6245645690799965E-2</c:v>
                </c:pt>
              </c:numCache>
            </c:numRef>
          </c:val>
        </c:ser>
        <c:gapWidth val="50"/>
        <c:axId val="116802304"/>
        <c:axId val="116803840"/>
      </c:barChart>
      <c:catAx>
        <c:axId val="116802304"/>
        <c:scaling>
          <c:orientation val="minMax"/>
        </c:scaling>
        <c:axPos val="b"/>
        <c:tickLblPos val="nextTo"/>
        <c:txPr>
          <a:bodyPr rot="0" vert="horz"/>
          <a:lstStyle/>
          <a:p>
            <a:pPr>
              <a:defRPr sz="900"/>
            </a:pPr>
            <a:endParaRPr lang="en-US"/>
          </a:p>
        </c:txPr>
        <c:crossAx val="116803840"/>
        <c:crosses val="autoZero"/>
        <c:auto val="1"/>
        <c:lblAlgn val="ctr"/>
        <c:lblOffset val="100"/>
      </c:catAx>
      <c:valAx>
        <c:axId val="116803840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numFmt formatCode="0%" sourceLinked="0"/>
        <c:tickLblPos val="nextTo"/>
        <c:spPr>
          <a:ln>
            <a:noFill/>
          </a:ln>
        </c:spPr>
        <c:txPr>
          <a:bodyPr/>
          <a:lstStyle/>
          <a:p>
            <a:pPr>
              <a:defRPr sz="900"/>
            </a:pPr>
            <a:endParaRPr lang="en-US"/>
          </a:p>
        </c:txPr>
        <c:crossAx val="116802304"/>
        <c:crosses val="autoZero"/>
        <c:crossBetween val="between"/>
      </c:valAx>
    </c:plotArea>
    <c:plotVisOnly val="1"/>
  </c:chart>
  <c:spPr>
    <a:ln>
      <a:solidFill>
        <a:srgbClr val="FFFFFF">
          <a:lumMod val="75000"/>
        </a:srgbClr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000"/>
            </a:pPr>
            <a:r>
              <a:rPr lang="en-AU" sz="1000" dirty="0" smtClean="0"/>
              <a:t>% of Residents with</a:t>
            </a:r>
            <a:r>
              <a:rPr lang="en-AU" sz="1000" baseline="0" dirty="0" smtClean="0"/>
              <a:t> more than $2000 weekly income (SA1)</a:t>
            </a:r>
            <a:endParaRPr lang="en-AU" sz="10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Health Nuts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Sheet1!$A$2:$A$6</c:f>
              <c:strCache>
                <c:ptCount val="5"/>
                <c:pt idx="0">
                  <c:v>Unknown</c:v>
                </c:pt>
                <c:pt idx="1">
                  <c:v>0-3%</c:v>
                </c:pt>
                <c:pt idx="2">
                  <c:v>3-6%</c:v>
                </c:pt>
                <c:pt idx="3">
                  <c:v>6-10%</c:v>
                </c:pt>
                <c:pt idx="4">
                  <c:v>&gt;10%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3.7658566586623823E-2</c:v>
                </c:pt>
                <c:pt idx="1">
                  <c:v>0.27553323239740746</c:v>
                </c:pt>
                <c:pt idx="2">
                  <c:v>0.24567171402309188</c:v>
                </c:pt>
                <c:pt idx="3">
                  <c:v>0.19378773544480984</c:v>
                </c:pt>
                <c:pt idx="4">
                  <c:v>0.24734875154806743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Health Agnostic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Sheet1!$A$2:$A$6</c:f>
              <c:strCache>
                <c:ptCount val="5"/>
                <c:pt idx="0">
                  <c:v>Unknown</c:v>
                </c:pt>
                <c:pt idx="1">
                  <c:v>0-3%</c:v>
                </c:pt>
                <c:pt idx="2">
                  <c:v>3-6%</c:v>
                </c:pt>
                <c:pt idx="3">
                  <c:v>6-10%</c:v>
                </c:pt>
                <c:pt idx="4">
                  <c:v>&gt;10%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4.5057598008503973E-2</c:v>
                </c:pt>
                <c:pt idx="1">
                  <c:v>0.37557911268158617</c:v>
                </c:pt>
                <c:pt idx="2">
                  <c:v>0.25459238653735305</c:v>
                </c:pt>
                <c:pt idx="3">
                  <c:v>0.16346807675279262</c:v>
                </c:pt>
                <c:pt idx="4">
                  <c:v>0.16130282601976437</c:v>
                </c:pt>
              </c:numCache>
            </c:numRef>
          </c:val>
        </c:ser>
        <c:gapWidth val="50"/>
        <c:axId val="116861184"/>
        <c:axId val="116867072"/>
      </c:barChart>
      <c:catAx>
        <c:axId val="116861184"/>
        <c:scaling>
          <c:orientation val="minMax"/>
        </c:scaling>
        <c:axPos val="b"/>
        <c:tickLblPos val="nextTo"/>
        <c:txPr>
          <a:bodyPr rot="0" vert="horz"/>
          <a:lstStyle/>
          <a:p>
            <a:pPr>
              <a:defRPr sz="900"/>
            </a:pPr>
            <a:endParaRPr lang="en-US"/>
          </a:p>
        </c:txPr>
        <c:crossAx val="116867072"/>
        <c:crosses val="autoZero"/>
        <c:auto val="1"/>
        <c:lblAlgn val="ctr"/>
        <c:lblOffset val="100"/>
      </c:catAx>
      <c:valAx>
        <c:axId val="116867072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numFmt formatCode="0%" sourceLinked="0"/>
        <c:tickLblPos val="nextTo"/>
        <c:spPr>
          <a:ln>
            <a:noFill/>
          </a:ln>
        </c:spPr>
        <c:txPr>
          <a:bodyPr/>
          <a:lstStyle/>
          <a:p>
            <a:pPr>
              <a:defRPr sz="900"/>
            </a:pPr>
            <a:endParaRPr lang="en-US"/>
          </a:p>
        </c:txPr>
        <c:crossAx val="116861184"/>
        <c:crosses val="autoZero"/>
        <c:crossBetween val="between"/>
      </c:valAx>
    </c:plotArea>
    <c:plotVisOnly val="1"/>
  </c:chart>
  <c:spPr>
    <a:ln>
      <a:solidFill>
        <a:srgbClr val="FFFFFF">
          <a:lumMod val="75000"/>
        </a:srgbClr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000"/>
            </a:pPr>
            <a:r>
              <a:rPr lang="en-AU" sz="1000" dirty="0" smtClean="0"/>
              <a:t>Wine Spending % in BWS (52w)</a:t>
            </a:r>
            <a:endParaRPr lang="en-AU" sz="10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Health Nuts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Sheet1!$A$2:$A$6</c:f>
              <c:strCache>
                <c:ptCount val="5"/>
                <c:pt idx="0">
                  <c:v>No BWS Spend</c:v>
                </c:pt>
                <c:pt idx="1">
                  <c:v>0%</c:v>
                </c:pt>
                <c:pt idx="2">
                  <c:v>0.1%-20%</c:v>
                </c:pt>
                <c:pt idx="3">
                  <c:v>20.1%-80%</c:v>
                </c:pt>
                <c:pt idx="4">
                  <c:v>&gt;80%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0.38639079007288035</c:v>
                </c:pt>
                <c:pt idx="1">
                  <c:v>0.16323809395779224</c:v>
                </c:pt>
                <c:pt idx="2">
                  <c:v>9.2261429649284063E-2</c:v>
                </c:pt>
                <c:pt idx="3">
                  <c:v>0.20884830540231325</c:v>
                </c:pt>
                <c:pt idx="4">
                  <c:v>0.14926138091773342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Health Agnostic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Sheet1!$A$2:$A$6</c:f>
              <c:strCache>
                <c:ptCount val="5"/>
                <c:pt idx="0">
                  <c:v>No BWS Spend</c:v>
                </c:pt>
                <c:pt idx="1">
                  <c:v>0%</c:v>
                </c:pt>
                <c:pt idx="2">
                  <c:v>0.1%-20%</c:v>
                </c:pt>
                <c:pt idx="3">
                  <c:v>20.1%-80%</c:v>
                </c:pt>
                <c:pt idx="4">
                  <c:v>&gt;80%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0.47118595928459917</c:v>
                </c:pt>
                <c:pt idx="1">
                  <c:v>0.20493864287564051</c:v>
                </c:pt>
                <c:pt idx="2">
                  <c:v>9.0280597114669736E-2</c:v>
                </c:pt>
                <c:pt idx="3">
                  <c:v>0.13623704149228608</c:v>
                </c:pt>
                <c:pt idx="4">
                  <c:v>9.7357759232806193E-2</c:v>
                </c:pt>
              </c:numCache>
            </c:numRef>
          </c:val>
        </c:ser>
        <c:gapWidth val="50"/>
        <c:axId val="116899840"/>
        <c:axId val="116901376"/>
      </c:barChart>
      <c:catAx>
        <c:axId val="116899840"/>
        <c:scaling>
          <c:orientation val="minMax"/>
        </c:scaling>
        <c:axPos val="b"/>
        <c:numFmt formatCode="General" sourceLinked="1"/>
        <c:tickLblPos val="nextTo"/>
        <c:txPr>
          <a:bodyPr rot="0" vert="horz"/>
          <a:lstStyle/>
          <a:p>
            <a:pPr>
              <a:defRPr sz="800"/>
            </a:pPr>
            <a:endParaRPr lang="en-US"/>
          </a:p>
        </c:txPr>
        <c:crossAx val="116901376"/>
        <c:crosses val="autoZero"/>
        <c:auto val="1"/>
        <c:lblAlgn val="ctr"/>
        <c:lblOffset val="100"/>
      </c:catAx>
      <c:valAx>
        <c:axId val="116901376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numFmt formatCode="0%" sourceLinked="0"/>
        <c:tickLblPos val="nextTo"/>
        <c:spPr>
          <a:ln>
            <a:noFill/>
          </a:ln>
        </c:spPr>
        <c:txPr>
          <a:bodyPr/>
          <a:lstStyle/>
          <a:p>
            <a:pPr>
              <a:defRPr sz="900"/>
            </a:pPr>
            <a:endParaRPr lang="en-US"/>
          </a:p>
        </c:txPr>
        <c:crossAx val="116899840"/>
        <c:crosses val="autoZero"/>
        <c:crossBetween val="between"/>
      </c:valAx>
    </c:plotArea>
    <c:plotVisOnly val="1"/>
  </c:chart>
  <c:spPr>
    <a:ln>
      <a:solidFill>
        <a:srgbClr val="FFFFFF">
          <a:lumMod val="75000"/>
        </a:srgbClr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400"/>
            </a:pPr>
            <a:r>
              <a:rPr lang="en-AU" sz="1400" dirty="0" smtClean="0"/>
              <a:t>%Sold Units by Promotion Status and HSR</a:t>
            </a:r>
            <a:endParaRPr lang="en-AU" sz="1400" dirty="0"/>
          </a:p>
        </c:rich>
      </c:tx>
      <c:layout/>
    </c:title>
    <c:plotArea>
      <c:layout/>
      <c:barChart>
        <c:barDir val="col"/>
        <c:grouping val="percentStacked"/>
        <c:ser>
          <c:idx val="2"/>
          <c:order val="0"/>
          <c:tx>
            <c:strRef>
              <c:f>Sheet1!$B$1</c:f>
              <c:strCache>
                <c:ptCount val="1"/>
                <c:pt idx="0">
                  <c:v>Non Promotion</c:v>
                </c:pt>
              </c:strCache>
            </c:strRef>
          </c:tx>
          <c:spPr>
            <a:solidFill>
              <a:srgbClr val="FF8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Val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</c:numCache>
            </c:numRef>
          </c:cat>
          <c:val>
            <c:numRef>
              <c:f>Sheet1!$B$2:$B$11</c:f>
              <c:numCache>
                <c:formatCode>0.0%</c:formatCode>
                <c:ptCount val="10"/>
                <c:pt idx="0">
                  <c:v>0.59099191822528863</c:v>
                </c:pt>
                <c:pt idx="1">
                  <c:v>0.50677329516876768</c:v>
                </c:pt>
                <c:pt idx="2">
                  <c:v>0.57890551853207994</c:v>
                </c:pt>
                <c:pt idx="3">
                  <c:v>0.58433586373087043</c:v>
                </c:pt>
                <c:pt idx="4">
                  <c:v>0.54243426700311892</c:v>
                </c:pt>
                <c:pt idx="5">
                  <c:v>0.58112955062797922</c:v>
                </c:pt>
                <c:pt idx="6">
                  <c:v>0.62770715866579319</c:v>
                </c:pt>
                <c:pt idx="7">
                  <c:v>0.76187497580654662</c:v>
                </c:pt>
                <c:pt idx="8">
                  <c:v>0.803018165806338</c:v>
                </c:pt>
                <c:pt idx="9">
                  <c:v>0.88209883801185363</c:v>
                </c:pt>
              </c:numCache>
            </c:numRef>
          </c:val>
        </c:ser>
        <c:ser>
          <c:idx val="3"/>
          <c:order val="1"/>
          <c:tx>
            <c:strRef>
              <c:f>Sheet1!$C$1</c:f>
              <c:strCache>
                <c:ptCount val="1"/>
                <c:pt idx="0">
                  <c:v>Promotion</c:v>
                </c:pt>
              </c:strCache>
            </c:strRef>
          </c:tx>
          <c:spPr>
            <a:solidFill>
              <a:srgbClr val="FFD43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Val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</c:numCache>
            </c:numRef>
          </c:cat>
          <c:val>
            <c:numRef>
              <c:f>Sheet1!$C$2:$C$11</c:f>
              <c:numCache>
                <c:formatCode>0.0%</c:formatCode>
                <c:ptCount val="10"/>
                <c:pt idx="0">
                  <c:v>0.40900808177471265</c:v>
                </c:pt>
                <c:pt idx="1">
                  <c:v>0.49322670483123282</c:v>
                </c:pt>
                <c:pt idx="2">
                  <c:v>0.42109448146792217</c:v>
                </c:pt>
                <c:pt idx="3">
                  <c:v>0.41566413626912957</c:v>
                </c:pt>
                <c:pt idx="4">
                  <c:v>0.45756573299688108</c:v>
                </c:pt>
                <c:pt idx="5">
                  <c:v>0.41887044937202195</c:v>
                </c:pt>
                <c:pt idx="6">
                  <c:v>0.37229284133420903</c:v>
                </c:pt>
                <c:pt idx="7">
                  <c:v>0.23812502419345388</c:v>
                </c:pt>
                <c:pt idx="8">
                  <c:v>0.19698183419366033</c:v>
                </c:pt>
                <c:pt idx="9">
                  <c:v>0.11790116198814662</c:v>
                </c:pt>
              </c:numCache>
            </c:numRef>
          </c:val>
        </c:ser>
        <c:gapWidth val="50"/>
        <c:overlap val="100"/>
        <c:axId val="111393408"/>
        <c:axId val="111399680"/>
      </c:barChart>
      <c:catAx>
        <c:axId val="1113934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1"/>
                </a:pPr>
                <a:r>
                  <a:rPr lang="en-AU" sz="1200" b="1" dirty="0" smtClean="0"/>
                  <a:t>HSR</a:t>
                </a:r>
                <a:endParaRPr lang="en-AU" sz="1200" b="1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1399680"/>
        <c:crosses val="autoZero"/>
        <c:auto val="1"/>
        <c:lblAlgn val="ctr"/>
        <c:lblOffset val="100"/>
      </c:catAx>
      <c:valAx>
        <c:axId val="111399680"/>
        <c:scaling>
          <c:orientation val="minMax"/>
        </c:scaling>
        <c:delete val="1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%" sourceLinked="0"/>
        <c:tickLblPos val="none"/>
        <c:crossAx val="111393408"/>
        <c:crosses val="autoZero"/>
        <c:crossBetween val="between"/>
      </c:valAx>
    </c:plotArea>
    <c:legend>
      <c:legendPos val="t"/>
      <c:layout/>
      <c:txPr>
        <a:bodyPr/>
        <a:lstStyle/>
        <a:p>
          <a:pPr>
            <a:defRPr sz="1200"/>
          </a:pPr>
          <a:endParaRPr lang="en-US"/>
        </a:p>
      </c:txPr>
    </c:legend>
    <c:plotVisOnly val="1"/>
  </c:chart>
  <c:spPr>
    <a:ln>
      <a:solidFill>
        <a:schemeClr val="bg1">
          <a:lumMod val="85000"/>
        </a:schemeClr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400"/>
            </a:pPr>
            <a:r>
              <a:rPr lang="en-AU" sz="1400" dirty="0" smtClean="0"/>
              <a:t>%Sales by Promotion Status and HSR</a:t>
            </a:r>
            <a:endParaRPr lang="en-AU" sz="1400" dirty="0"/>
          </a:p>
        </c:rich>
      </c:tx>
      <c:layout/>
    </c:title>
    <c:plotArea>
      <c:layout/>
      <c:barChart>
        <c:barDir val="col"/>
        <c:grouping val="percentStacked"/>
        <c:ser>
          <c:idx val="2"/>
          <c:order val="0"/>
          <c:tx>
            <c:strRef>
              <c:f>Sheet1!$B$1</c:f>
              <c:strCache>
                <c:ptCount val="1"/>
                <c:pt idx="0">
                  <c:v>Non Promotion</c:v>
                </c:pt>
              </c:strCache>
            </c:strRef>
          </c:tx>
          <c:spPr>
            <a:solidFill>
              <a:srgbClr val="FF8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Val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</c:numCache>
            </c:numRef>
          </c:cat>
          <c:val>
            <c:numRef>
              <c:f>Sheet1!$B$2:$B$11</c:f>
              <c:numCache>
                <c:formatCode>0.0%</c:formatCode>
                <c:ptCount val="10"/>
                <c:pt idx="0">
                  <c:v>0.61109632903740108</c:v>
                </c:pt>
                <c:pt idx="1">
                  <c:v>0.49414956646572528</c:v>
                </c:pt>
                <c:pt idx="2">
                  <c:v>0.64096763824521064</c:v>
                </c:pt>
                <c:pt idx="3">
                  <c:v>0.60703409074216741</c:v>
                </c:pt>
                <c:pt idx="4">
                  <c:v>0.61081959317056722</c:v>
                </c:pt>
                <c:pt idx="5">
                  <c:v>0.65223152021297615</c:v>
                </c:pt>
                <c:pt idx="6">
                  <c:v>0.6618312722753652</c:v>
                </c:pt>
                <c:pt idx="7">
                  <c:v>0.83318684253687259</c:v>
                </c:pt>
                <c:pt idx="8">
                  <c:v>0.88248287326032149</c:v>
                </c:pt>
                <c:pt idx="9">
                  <c:v>0.86255097021226357</c:v>
                </c:pt>
              </c:numCache>
            </c:numRef>
          </c:val>
        </c:ser>
        <c:ser>
          <c:idx val="3"/>
          <c:order val="1"/>
          <c:tx>
            <c:strRef>
              <c:f>Sheet1!$C$1</c:f>
              <c:strCache>
                <c:ptCount val="1"/>
                <c:pt idx="0">
                  <c:v>Promotion</c:v>
                </c:pt>
              </c:strCache>
            </c:strRef>
          </c:tx>
          <c:spPr>
            <a:solidFill>
              <a:srgbClr val="FFD43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Val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</c:numCache>
            </c:numRef>
          </c:cat>
          <c:val>
            <c:numRef>
              <c:f>Sheet1!$C$2:$C$11</c:f>
              <c:numCache>
                <c:formatCode>0.0%</c:formatCode>
                <c:ptCount val="10"/>
                <c:pt idx="0">
                  <c:v>0.38890367096259976</c:v>
                </c:pt>
                <c:pt idx="1">
                  <c:v>0.5058504335342765</c:v>
                </c:pt>
                <c:pt idx="2">
                  <c:v>0.35903236175479086</c:v>
                </c:pt>
                <c:pt idx="3">
                  <c:v>0.39296590925783403</c:v>
                </c:pt>
                <c:pt idx="4">
                  <c:v>0.389180406829435</c:v>
                </c:pt>
                <c:pt idx="5">
                  <c:v>0.34776847978702446</c:v>
                </c:pt>
                <c:pt idx="6">
                  <c:v>0.33816872772463813</c:v>
                </c:pt>
                <c:pt idx="7">
                  <c:v>0.16681315746312891</c:v>
                </c:pt>
                <c:pt idx="8">
                  <c:v>0.11751712673967789</c:v>
                </c:pt>
                <c:pt idx="9">
                  <c:v>0.13744902978773607</c:v>
                </c:pt>
              </c:numCache>
            </c:numRef>
          </c:val>
        </c:ser>
        <c:gapWidth val="50"/>
        <c:overlap val="100"/>
        <c:axId val="118069120"/>
        <c:axId val="118079488"/>
      </c:barChart>
      <c:catAx>
        <c:axId val="1180691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1"/>
                </a:pPr>
                <a:r>
                  <a:rPr lang="en-AU" sz="1200" b="1" dirty="0" smtClean="0"/>
                  <a:t>HSR</a:t>
                </a:r>
                <a:endParaRPr lang="en-AU" sz="1200" b="1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8079488"/>
        <c:crosses val="autoZero"/>
        <c:auto val="1"/>
        <c:lblAlgn val="ctr"/>
        <c:lblOffset val="100"/>
      </c:catAx>
      <c:valAx>
        <c:axId val="118079488"/>
        <c:scaling>
          <c:orientation val="minMax"/>
        </c:scaling>
        <c:delete val="1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%" sourceLinked="0"/>
        <c:tickLblPos val="none"/>
        <c:crossAx val="118069120"/>
        <c:crosses val="autoZero"/>
        <c:crossBetween val="between"/>
      </c:valAx>
    </c:plotArea>
    <c:legend>
      <c:legendPos val="t"/>
      <c:layout/>
      <c:txPr>
        <a:bodyPr/>
        <a:lstStyle/>
        <a:p>
          <a:pPr>
            <a:defRPr sz="1200"/>
          </a:pPr>
          <a:endParaRPr lang="en-US"/>
        </a:p>
      </c:txPr>
    </c:legend>
    <c:plotVisOnly val="1"/>
  </c:chart>
  <c:spPr>
    <a:ln>
      <a:solidFill>
        <a:schemeClr val="bg1">
          <a:lumMod val="85000"/>
        </a:schemeClr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400"/>
            </a:pPr>
            <a:r>
              <a:rPr lang="en-AU" sz="1400" dirty="0" smtClean="0"/>
              <a:t>% Spend on Produce by Segment</a:t>
            </a:r>
            <a:endParaRPr lang="en-AU" sz="1400" dirty="0"/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PRODUCE - FRUIT</c:v>
                </c:pt>
              </c:strCache>
            </c:strRef>
          </c:tx>
          <c:spPr>
            <a:solidFill>
              <a:srgbClr val="FF8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Lbls>
            <c:numFmt formatCode="0%" sourceLinked="0"/>
            <c:txPr>
              <a:bodyPr/>
              <a:lstStyle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Health Nuts</c:v>
                </c:pt>
                <c:pt idx="1">
                  <c:v>Health Conscious</c:v>
                </c:pt>
                <c:pt idx="2">
                  <c:v>Healthy When I Can Afford Agnostic (high discount)</c:v>
                </c:pt>
                <c:pt idx="3">
                  <c:v>Health Low Priority</c:v>
                </c:pt>
                <c:pt idx="4">
                  <c:v>Health Agnostic</c:v>
                </c:pt>
                <c:pt idx="5">
                  <c:v>Overall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6.354088325040777E-2</c:v>
                </c:pt>
                <c:pt idx="1">
                  <c:v>5.9700853608097862E-2</c:v>
                </c:pt>
                <c:pt idx="2">
                  <c:v>5.5114148998698105E-2</c:v>
                </c:pt>
                <c:pt idx="3">
                  <c:v>4.9970348890320863E-2</c:v>
                </c:pt>
                <c:pt idx="4">
                  <c:v>3.9608444520813038E-2</c:v>
                </c:pt>
                <c:pt idx="5">
                  <c:v>5.3699875343921684E-2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PRODUCE - GARDENING / OTHERS</c:v>
                </c:pt>
              </c:strCache>
            </c:strRef>
          </c:tx>
          <c:spPr>
            <a:solidFill>
              <a:srgbClr val="DCA51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Lbls>
            <c:numFmt formatCode="0%" sourceLinked="0"/>
            <c:txPr>
              <a:bodyPr/>
              <a:lstStyle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Health Nuts</c:v>
                </c:pt>
                <c:pt idx="1">
                  <c:v>Health Conscious</c:v>
                </c:pt>
                <c:pt idx="2">
                  <c:v>Healthy When I Can Afford Agnostic (high discount)</c:v>
                </c:pt>
                <c:pt idx="3">
                  <c:v>Health Low Priority</c:v>
                </c:pt>
                <c:pt idx="4">
                  <c:v>Health Agnostic</c:v>
                </c:pt>
                <c:pt idx="5">
                  <c:v>Overall</c:v>
                </c:pt>
              </c:strCache>
            </c:strRef>
          </c:cat>
          <c:val>
            <c:numRef>
              <c:f>Sheet1!$C$2:$C$7</c:f>
              <c:numCache>
                <c:formatCode>0.0%</c:formatCode>
                <c:ptCount val="6"/>
                <c:pt idx="0">
                  <c:v>4.4210046785261858E-3</c:v>
                </c:pt>
                <c:pt idx="1">
                  <c:v>5.0645800617337665E-3</c:v>
                </c:pt>
                <c:pt idx="2">
                  <c:v>4.7944862203777453E-3</c:v>
                </c:pt>
                <c:pt idx="3">
                  <c:v>4.5187667429928387E-3</c:v>
                </c:pt>
                <c:pt idx="4">
                  <c:v>5.4768737959249155E-3</c:v>
                </c:pt>
                <c:pt idx="5">
                  <c:v>4.7010090963045415E-3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PRODUCE - VEG / FRESHCUTS / HARD PRODUCE</c:v>
                </c:pt>
              </c:strCache>
            </c:strRef>
          </c:tx>
          <c:spPr>
            <a:solidFill>
              <a:srgbClr val="FFD43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Lbls>
            <c:numFmt formatCode="0%" sourceLinked="0"/>
            <c:txPr>
              <a:bodyPr/>
              <a:lstStyle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en-US"/>
              </a:p>
            </c:txPr>
            <c:showVal val="1"/>
          </c:dLbls>
          <c:cat>
            <c:strRef>
              <c:f>Sheet1!$A$2:$A$7</c:f>
              <c:strCache>
                <c:ptCount val="6"/>
                <c:pt idx="0">
                  <c:v>Health Nuts</c:v>
                </c:pt>
                <c:pt idx="1">
                  <c:v>Health Conscious</c:v>
                </c:pt>
                <c:pt idx="2">
                  <c:v>Healthy When I Can Afford Agnostic (high discount)</c:v>
                </c:pt>
                <c:pt idx="3">
                  <c:v>Health Low Priority</c:v>
                </c:pt>
                <c:pt idx="4">
                  <c:v>Health Agnostic</c:v>
                </c:pt>
                <c:pt idx="5">
                  <c:v>Overall</c:v>
                </c:pt>
              </c:strCache>
            </c:strRef>
          </c:cat>
          <c:val>
            <c:numRef>
              <c:f>Sheet1!$D$2:$D$7</c:f>
              <c:numCache>
                <c:formatCode>0.0%</c:formatCode>
                <c:ptCount val="6"/>
                <c:pt idx="0">
                  <c:v>9.6077902262506121E-2</c:v>
                </c:pt>
                <c:pt idx="1">
                  <c:v>9.0673578648893874E-2</c:v>
                </c:pt>
                <c:pt idx="2">
                  <c:v>6.1559622976580186E-2</c:v>
                </c:pt>
                <c:pt idx="3">
                  <c:v>7.5251106418949817E-2</c:v>
                </c:pt>
                <c:pt idx="4">
                  <c:v>5.1432735317343235E-2</c:v>
                </c:pt>
                <c:pt idx="5">
                  <c:v>7.6622774377369765E-2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</c:spPr>
          <c:dLbls>
            <c:numFmt formatCode="0%" sourceLinked="0"/>
            <c:txPr>
              <a:bodyPr/>
              <a:lstStyle/>
              <a:p>
                <a:pPr>
                  <a:defRPr sz="1100" b="1"/>
                </a:pPr>
                <a:endParaRPr lang="en-US"/>
              </a:p>
            </c:txPr>
            <c:dLblPos val="inBase"/>
            <c:showVal val="1"/>
          </c:dLbls>
          <c:cat>
            <c:strRef>
              <c:f>Sheet1!$A$2:$A$7</c:f>
              <c:strCache>
                <c:ptCount val="6"/>
                <c:pt idx="0">
                  <c:v>Health Nuts</c:v>
                </c:pt>
                <c:pt idx="1">
                  <c:v>Health Conscious</c:v>
                </c:pt>
                <c:pt idx="2">
                  <c:v>Healthy When I Can Afford Agnostic (high discount)</c:v>
                </c:pt>
                <c:pt idx="3">
                  <c:v>Health Low Priority</c:v>
                </c:pt>
                <c:pt idx="4">
                  <c:v>Health Agnostic</c:v>
                </c:pt>
                <c:pt idx="5">
                  <c:v>Overall</c:v>
                </c:pt>
              </c:strCache>
            </c:strRef>
          </c:cat>
          <c:val>
            <c:numRef>
              <c:f>Sheet1!$E$2:$E$7</c:f>
              <c:numCache>
                <c:formatCode>0.0%</c:formatCode>
                <c:ptCount val="6"/>
                <c:pt idx="0">
                  <c:v>0.22814385937240866</c:v>
                </c:pt>
                <c:pt idx="1">
                  <c:v>0.21718279766715504</c:v>
                </c:pt>
                <c:pt idx="2">
                  <c:v>0.17858784439801828</c:v>
                </c:pt>
                <c:pt idx="3">
                  <c:v>0.14319678771495198</c:v>
                </c:pt>
                <c:pt idx="4">
                  <c:v>0.14319678771495198</c:v>
                </c:pt>
                <c:pt idx="5">
                  <c:v>0.14319678771495198</c:v>
                </c:pt>
              </c:numCache>
            </c:numRef>
          </c:val>
        </c:ser>
        <c:gapWidth val="50"/>
        <c:overlap val="100"/>
        <c:axId val="118235136"/>
        <c:axId val="118236672"/>
      </c:barChart>
      <c:catAx>
        <c:axId val="118235136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8236672"/>
        <c:crosses val="autoZero"/>
        <c:auto val="1"/>
        <c:lblAlgn val="ctr"/>
        <c:lblOffset val="100"/>
      </c:catAx>
      <c:valAx>
        <c:axId val="118236672"/>
        <c:scaling>
          <c:orientation val="minMax"/>
          <c:max val="0.22"/>
        </c:scaling>
        <c:delete val="1"/>
        <c:axPos val="l"/>
        <c:numFmt formatCode="0%" sourceLinked="0"/>
        <c:tickLblPos val="none"/>
        <c:crossAx val="118235136"/>
        <c:crosses val="autoZero"/>
        <c:crossBetween val="between"/>
      </c:valAx>
    </c:plotArea>
    <c:legend>
      <c:legendPos val="t"/>
      <c:legendEntry>
        <c:idx val="3"/>
        <c:delete val="1"/>
      </c:legendEntry>
      <c:layout/>
      <c:txPr>
        <a:bodyPr/>
        <a:lstStyle/>
        <a:p>
          <a:pPr>
            <a:defRPr sz="1000"/>
          </a:pPr>
          <a:endParaRPr lang="en-US"/>
        </a:p>
      </c:txPr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200"/>
            </a:pPr>
            <a:r>
              <a:rPr lang="en-AU" sz="1200" dirty="0" smtClean="0"/>
              <a:t>Top</a:t>
            </a:r>
            <a:r>
              <a:rPr lang="en-AU" sz="1200" baseline="0" dirty="0" smtClean="0"/>
              <a:t> 5 Sales Qty Items by HSR</a:t>
            </a:r>
            <a:endParaRPr lang="en-AU" sz="1200" dirty="0"/>
          </a:p>
        </c:rich>
      </c:tx>
      <c:layout/>
    </c:title>
    <c:plotArea>
      <c:layout/>
      <c:barChart>
        <c:barDir val="col"/>
        <c:grouping val="clustered"/>
        <c:ser>
          <c:idx val="1"/>
          <c:order val="0"/>
          <c:tx>
            <c:strRef>
              <c:f>Sheet1!$C$1</c:f>
              <c:strCache>
                <c:ptCount val="1"/>
                <c:pt idx="0">
                  <c:v>%Qty</c:v>
                </c:pt>
              </c:strCache>
            </c:strRef>
          </c:tx>
          <c:spPr>
            <a:solidFill>
              <a:srgbClr val="FFC000"/>
            </a:solidFill>
          </c:spPr>
          <c:cat>
            <c:multiLvlStrRef>
              <c:f>Sheet1!$A$2:$B$51</c:f>
              <c:multiLvlStrCache>
                <c:ptCount val="50"/>
                <c:lvl>
                  <c:pt idx="0">
                    <c:v>Arnotts Tim Tam     Original 200g</c:v>
                  </c:pt>
                  <c:pt idx="1">
                    <c:v>Homebrand Butter    Salted 500g</c:v>
                  </c:pt>
                  <c:pt idx="2">
                    <c:v>Western Star        Spreadable 500g</c:v>
                  </c:pt>
                  <c:pt idx="3">
                    <c:v>Mainland Butter     Soft 375g</c:v>
                  </c:pt>
                  <c:pt idx="4">
                    <c:v>KR Castlemaine Bacon Middle Rashers</c:v>
                  </c:pt>
                  <c:pt idx="5">
                    <c:v>Coca Cola Drink     1.25L</c:v>
                  </c:pt>
                  <c:pt idx="6">
                    <c:v>Select Thickened    Cream 600ml</c:v>
                  </c:pt>
                  <c:pt idx="7">
                    <c:v>Cadbury Dairy Milk  Ft 200G</c:v>
                  </c:pt>
                  <c:pt idx="8">
                    <c:v>Coca Cola Drink     Cans 24x375ml</c:v>
                  </c:pt>
                  <c:pt idx="9">
                    <c:v>Coca Cola Cans      30x375ml</c:v>
                  </c:pt>
                  <c:pt idx="10">
                    <c:v>Homebrand Cheese    Tasty Shredded 600g</c:v>
                  </c:pt>
                  <c:pt idx="11">
                    <c:v>Homebrand Thin      Sausages 1.8kg</c:v>
                  </c:pt>
                  <c:pt idx="12">
                    <c:v>Beef Corned         Silverside  Small Kg</c:v>
                  </c:pt>
                  <c:pt idx="13">
                    <c:v>Homebrand Cheese    Tasty 1kg</c:v>
                  </c:pt>
                  <c:pt idx="14">
                    <c:v>Hans Bacon Short Cutrindless 750g</c:v>
                  </c:pt>
                  <c:pt idx="15">
                    <c:v>Dorsogna Leg Hm Trplsmkd 97% F/f Shvd Kg</c:v>
                  </c:pt>
                  <c:pt idx="16">
                    <c:v>KR Castlemaine      Champagne R/Less Ham</c:v>
                  </c:pt>
                  <c:pt idx="17">
                    <c:v>Pepsi Max Drink     Cola 24x375ml</c:v>
                  </c:pt>
                  <c:pt idx="18">
                    <c:v>Coca Cola Zero Can  24x375ml</c:v>
                  </c:pt>
                  <c:pt idx="19">
                    <c:v>Coca Cola Zero      30x375ml</c:v>
                  </c:pt>
                  <c:pt idx="20">
                    <c:v>Doritos Corn Chips  Cheese Supreme 170g</c:v>
                  </c:pt>
                  <c:pt idx="21">
                    <c:v>Arnotts Jatz Crackeroriginal 225g</c:v>
                  </c:pt>
                  <c:pt idx="22">
                    <c:v>Golden Crumpets     Breaks 6pk 425g</c:v>
                  </c:pt>
                  <c:pt idx="23">
                    <c:v>Rb Banana Bread     Slices 5pk 500gm</c:v>
                  </c:pt>
                  <c:pt idx="24">
                    <c:v>Yakult Fermented    Milk Drink 10x65ml</c:v>
                  </c:pt>
                  <c:pt idx="25">
                    <c:v>Golden Crumpets 6pk 300gm</c:v>
                  </c:pt>
                  <c:pt idx="26">
                    <c:v>Smiths C Cut Salt   &amp; Vinegar Chips 170g</c:v>
                  </c:pt>
                  <c:pt idx="27">
                    <c:v>Lamb Forequarter    Chops        Kg    5</c:v>
                  </c:pt>
                  <c:pt idx="28">
                    <c:v>Lamb fore quarter   chops large</c:v>
                  </c:pt>
                  <c:pt idx="29">
                    <c:v>WW Lasagne Beef     Quick Cook 2kg</c:v>
                  </c:pt>
                  <c:pt idx="30">
                    <c:v>SEL/W Milk Whole 3L</c:v>
                  </c:pt>
                  <c:pt idx="31">
                    <c:v>SEL/W Milk Whole 2L</c:v>
                  </c:pt>
                  <c:pt idx="32">
                    <c:v>Wonder White Vit &amp;  Mins Sandwich 700gm</c:v>
                  </c:pt>
                  <c:pt idx="33">
                    <c:v>A2 Milk Full Cream  2l</c:v>
                  </c:pt>
                  <c:pt idx="34">
                    <c:v>Nut Cash R/S 750G</c:v>
                  </c:pt>
                  <c:pt idx="35">
                    <c:v>Elderbrook Farms    Cage 700g 12pk</c:v>
                  </c:pt>
                  <c:pt idx="36">
                    <c:v>Salmon Tas Atlantic Filets Skin On Fresh</c:v>
                  </c:pt>
                  <c:pt idx="37">
                    <c:v>Australian Lamb Leg Roast Whole R/W</c:v>
                  </c:pt>
                  <c:pt idx="38">
                    <c:v>Mince Beef Regular  Large</c:v>
                  </c:pt>
                  <c:pt idx="39">
                    <c:v>Woolworths Roast    Chicken</c:v>
                  </c:pt>
                  <c:pt idx="40">
                    <c:v>RSPCA Approved Bulk Chicken Brst Fillets</c:v>
                  </c:pt>
                  <c:pt idx="41">
                    <c:v>Mince beef premium  small</c:v>
                  </c:pt>
                  <c:pt idx="42">
                    <c:v>Mince Beef Premium  Large</c:v>
                  </c:pt>
                  <c:pt idx="43">
                    <c:v>Thigh Fillet        RSPCA Approved Chkn</c:v>
                  </c:pt>
                  <c:pt idx="44">
                    <c:v>Breast Fillet       RSPCA Approved Chkn</c:v>
                  </c:pt>
                  <c:pt idx="45">
                    <c:v>Berry Strawberry 250G P/P</c:v>
                  </c:pt>
                  <c:pt idx="46">
                    <c:v>Banana XL</c:v>
                  </c:pt>
                  <c:pt idx="47">
                    <c:v>Avocado Hass</c:v>
                  </c:pt>
                  <c:pt idx="48">
                    <c:v>Berry Blueberry 125g P/P</c:v>
                  </c:pt>
                  <c:pt idx="49">
                    <c:v>Tomato Md</c:v>
                  </c:pt>
                </c:lvl>
                <c:lvl>
                  <c:pt idx="0">
                    <c:v>0.5</c:v>
                  </c:pt>
                  <c:pt idx="5">
                    <c:v>1</c:v>
                  </c:pt>
                  <c:pt idx="10">
                    <c:v>1.5</c:v>
                  </c:pt>
                  <c:pt idx="15">
                    <c:v>2</c:v>
                  </c:pt>
                  <c:pt idx="20">
                    <c:v>2.5</c:v>
                  </c:pt>
                  <c:pt idx="25">
                    <c:v>3</c:v>
                  </c:pt>
                  <c:pt idx="30">
                    <c:v>3.5</c:v>
                  </c:pt>
                  <c:pt idx="35">
                    <c:v>4</c:v>
                  </c:pt>
                  <c:pt idx="40">
                    <c:v>4.5</c:v>
                  </c:pt>
                  <c:pt idx="45">
                    <c:v>5</c:v>
                  </c:pt>
                </c:lvl>
              </c:multiLvlStrCache>
            </c:multiLvlStrRef>
          </c:cat>
          <c:val>
            <c:numRef>
              <c:f>Sheet1!$C$2:$C$51</c:f>
              <c:numCache>
                <c:formatCode>0.0%</c:formatCode>
                <c:ptCount val="50"/>
                <c:pt idx="0">
                  <c:v>1.1576312719201899E-2</c:v>
                </c:pt>
                <c:pt idx="1">
                  <c:v>1.0006664585725954E-2</c:v>
                </c:pt>
                <c:pt idx="2">
                  <c:v>6.5331185847842315E-3</c:v>
                </c:pt>
                <c:pt idx="3">
                  <c:v>3.9528602611227205E-3</c:v>
                </c:pt>
                <c:pt idx="4">
                  <c:v>3.8313271943328942E-3</c:v>
                </c:pt>
                <c:pt idx="5">
                  <c:v>3.139716034709205E-2</c:v>
                </c:pt>
                <c:pt idx="6">
                  <c:v>1.7216188693796243E-2</c:v>
                </c:pt>
                <c:pt idx="7">
                  <c:v>1.2111226892758726E-2</c:v>
                </c:pt>
                <c:pt idx="8">
                  <c:v>7.0755911532349152E-3</c:v>
                </c:pt>
                <c:pt idx="9">
                  <c:v>3.8241228980073656E-3</c:v>
                </c:pt>
                <c:pt idx="10">
                  <c:v>7.0656506406998514E-3</c:v>
                </c:pt>
                <c:pt idx="11">
                  <c:v>6.8800514856743938E-3</c:v>
                </c:pt>
                <c:pt idx="12">
                  <c:v>6.1497521602958518E-3</c:v>
                </c:pt>
                <c:pt idx="13">
                  <c:v>6.0596694845252335E-3</c:v>
                </c:pt>
                <c:pt idx="14">
                  <c:v>4.2046951628842023E-3</c:v>
                </c:pt>
                <c:pt idx="15">
                  <c:v>7.4453988216359691E-3</c:v>
                </c:pt>
                <c:pt idx="16">
                  <c:v>1.5278110657257621E-2</c:v>
                </c:pt>
                <c:pt idx="17">
                  <c:v>3.2849015982290798E-3</c:v>
                </c:pt>
                <c:pt idx="18">
                  <c:v>2.8995135928235891E-3</c:v>
                </c:pt>
                <c:pt idx="19">
                  <c:v>1.6781503729530493E-3</c:v>
                </c:pt>
                <c:pt idx="20">
                  <c:v>1.4053779447569383E-2</c:v>
                </c:pt>
                <c:pt idx="21">
                  <c:v>1.2955700472862585E-2</c:v>
                </c:pt>
                <c:pt idx="22">
                  <c:v>1.0716245925782112E-2</c:v>
                </c:pt>
                <c:pt idx="23">
                  <c:v>6.0792092873385118E-3</c:v>
                </c:pt>
                <c:pt idx="24">
                  <c:v>3.5931411828397492E-3</c:v>
                </c:pt>
                <c:pt idx="25">
                  <c:v>2.1949997251873511E-2</c:v>
                </c:pt>
                <c:pt idx="26">
                  <c:v>8.0089241595098677E-3</c:v>
                </c:pt>
                <c:pt idx="27">
                  <c:v>2.7144359284168012E-3</c:v>
                </c:pt>
                <c:pt idx="28">
                  <c:v>2.4294767151316252E-3</c:v>
                </c:pt>
                <c:pt idx="29">
                  <c:v>1.4896991149138921E-3</c:v>
                </c:pt>
                <c:pt idx="30">
                  <c:v>1.9170226918530681E-2</c:v>
                </c:pt>
                <c:pt idx="31">
                  <c:v>1.8876447431817423E-2</c:v>
                </c:pt>
                <c:pt idx="32">
                  <c:v>1.2275914917788322E-2</c:v>
                </c:pt>
                <c:pt idx="33">
                  <c:v>9.2358821367593477E-3</c:v>
                </c:pt>
                <c:pt idx="34">
                  <c:v>3.2903032109342927E-3</c:v>
                </c:pt>
                <c:pt idx="35">
                  <c:v>1.9552440913133181E-2</c:v>
                </c:pt>
                <c:pt idx="36">
                  <c:v>7.3487363506510132E-3</c:v>
                </c:pt>
                <c:pt idx="37">
                  <c:v>3.1349118828610397E-3</c:v>
                </c:pt>
                <c:pt idx="38">
                  <c:v>8.1834754392050568E-3</c:v>
                </c:pt>
                <c:pt idx="39">
                  <c:v>5.4028224347041895E-2</c:v>
                </c:pt>
                <c:pt idx="40">
                  <c:v>7.0429432652393533E-3</c:v>
                </c:pt>
                <c:pt idx="41">
                  <c:v>9.8220247159126767E-3</c:v>
                </c:pt>
                <c:pt idx="42">
                  <c:v>4.4555965320564805E-3</c:v>
                </c:pt>
                <c:pt idx="43">
                  <c:v>9.8252437938061727E-3</c:v>
                </c:pt>
                <c:pt idx="44">
                  <c:v>1.9843979921632726E-2</c:v>
                </c:pt>
                <c:pt idx="45">
                  <c:v>0.16651936488134164</c:v>
                </c:pt>
                <c:pt idx="46">
                  <c:v>0.16444119901303431</c:v>
                </c:pt>
                <c:pt idx="47">
                  <c:v>0.11931243741026136</c:v>
                </c:pt>
                <c:pt idx="48">
                  <c:v>4.9748035369399458E-2</c:v>
                </c:pt>
                <c:pt idx="49">
                  <c:v>4.1431534755324954E-2</c:v>
                </c:pt>
              </c:numCache>
            </c:numRef>
          </c:val>
        </c:ser>
        <c:gapWidth val="46"/>
        <c:overlap val="89"/>
        <c:axId val="101636352"/>
        <c:axId val="101646336"/>
      </c:barChart>
      <c:barChart>
        <c:barDir val="col"/>
        <c:grouping val="clustered"/>
        <c:ser>
          <c:idx val="2"/>
          <c:order val="1"/>
          <c:tx>
            <c:strRef>
              <c:f>Sheet1!$D$1</c:f>
              <c:strCache>
                <c:ptCount val="1"/>
                <c:pt idx="0">
                  <c:v>%Sales</c:v>
                </c:pt>
              </c:strCache>
            </c:strRef>
          </c:tx>
          <c:spPr>
            <a:solidFill>
              <a:srgbClr val="FF8000"/>
            </a:solidFill>
          </c:spPr>
          <c:cat>
            <c:multiLvlStrRef>
              <c:f>Sheet1!$A$2:$B$51</c:f>
              <c:multiLvlStrCache>
                <c:ptCount val="50"/>
                <c:lvl>
                  <c:pt idx="0">
                    <c:v>Arnotts Tim Tam     Original 200g</c:v>
                  </c:pt>
                  <c:pt idx="1">
                    <c:v>Homebrand Butter    Salted 500g</c:v>
                  </c:pt>
                  <c:pt idx="2">
                    <c:v>Western Star        Spreadable 500g</c:v>
                  </c:pt>
                  <c:pt idx="3">
                    <c:v>Mainland Butter     Soft 375g</c:v>
                  </c:pt>
                  <c:pt idx="4">
                    <c:v>KR Castlemaine Bacon Middle Rashers</c:v>
                  </c:pt>
                  <c:pt idx="5">
                    <c:v>Coca Cola Drink     1.25L</c:v>
                  </c:pt>
                  <c:pt idx="6">
                    <c:v>Select Thickened    Cream 600ml</c:v>
                  </c:pt>
                  <c:pt idx="7">
                    <c:v>Cadbury Dairy Milk  Ft 200G</c:v>
                  </c:pt>
                  <c:pt idx="8">
                    <c:v>Coca Cola Drink     Cans 24x375ml</c:v>
                  </c:pt>
                  <c:pt idx="9">
                    <c:v>Coca Cola Cans      30x375ml</c:v>
                  </c:pt>
                  <c:pt idx="10">
                    <c:v>Homebrand Cheese    Tasty Shredded 600g</c:v>
                  </c:pt>
                  <c:pt idx="11">
                    <c:v>Homebrand Thin      Sausages 1.8kg</c:v>
                  </c:pt>
                  <c:pt idx="12">
                    <c:v>Beef Corned         Silverside  Small Kg</c:v>
                  </c:pt>
                  <c:pt idx="13">
                    <c:v>Homebrand Cheese    Tasty 1kg</c:v>
                  </c:pt>
                  <c:pt idx="14">
                    <c:v>Hans Bacon Short Cutrindless 750g</c:v>
                  </c:pt>
                  <c:pt idx="15">
                    <c:v>Dorsogna Leg Hm Trplsmkd 97% F/f Shvd Kg</c:v>
                  </c:pt>
                  <c:pt idx="16">
                    <c:v>KR Castlemaine      Champagne R/Less Ham</c:v>
                  </c:pt>
                  <c:pt idx="17">
                    <c:v>Pepsi Max Drink     Cola 24x375ml</c:v>
                  </c:pt>
                  <c:pt idx="18">
                    <c:v>Coca Cola Zero Can  24x375ml</c:v>
                  </c:pt>
                  <c:pt idx="19">
                    <c:v>Coca Cola Zero      30x375ml</c:v>
                  </c:pt>
                  <c:pt idx="20">
                    <c:v>Doritos Corn Chips  Cheese Supreme 170g</c:v>
                  </c:pt>
                  <c:pt idx="21">
                    <c:v>Arnotts Jatz Crackeroriginal 225g</c:v>
                  </c:pt>
                  <c:pt idx="22">
                    <c:v>Golden Crumpets     Breaks 6pk 425g</c:v>
                  </c:pt>
                  <c:pt idx="23">
                    <c:v>Rb Banana Bread     Slices 5pk 500gm</c:v>
                  </c:pt>
                  <c:pt idx="24">
                    <c:v>Yakult Fermented    Milk Drink 10x65ml</c:v>
                  </c:pt>
                  <c:pt idx="25">
                    <c:v>Golden Crumpets 6pk 300gm</c:v>
                  </c:pt>
                  <c:pt idx="26">
                    <c:v>Smiths C Cut Salt   &amp; Vinegar Chips 170g</c:v>
                  </c:pt>
                  <c:pt idx="27">
                    <c:v>Lamb Forequarter    Chops        Kg    5</c:v>
                  </c:pt>
                  <c:pt idx="28">
                    <c:v>Lamb fore quarter   chops large</c:v>
                  </c:pt>
                  <c:pt idx="29">
                    <c:v>WW Lasagne Beef     Quick Cook 2kg</c:v>
                  </c:pt>
                  <c:pt idx="30">
                    <c:v>SEL/W Milk Whole 3L</c:v>
                  </c:pt>
                  <c:pt idx="31">
                    <c:v>SEL/W Milk Whole 2L</c:v>
                  </c:pt>
                  <c:pt idx="32">
                    <c:v>Wonder White Vit &amp;  Mins Sandwich 700gm</c:v>
                  </c:pt>
                  <c:pt idx="33">
                    <c:v>A2 Milk Full Cream  2l</c:v>
                  </c:pt>
                  <c:pt idx="34">
                    <c:v>Nut Cash R/S 750G</c:v>
                  </c:pt>
                  <c:pt idx="35">
                    <c:v>Elderbrook Farms    Cage 700g 12pk</c:v>
                  </c:pt>
                  <c:pt idx="36">
                    <c:v>Salmon Tas Atlantic Filets Skin On Fresh</c:v>
                  </c:pt>
                  <c:pt idx="37">
                    <c:v>Australian Lamb Leg Roast Whole R/W</c:v>
                  </c:pt>
                  <c:pt idx="38">
                    <c:v>Mince Beef Regular  Large</c:v>
                  </c:pt>
                  <c:pt idx="39">
                    <c:v>Woolworths Roast    Chicken</c:v>
                  </c:pt>
                  <c:pt idx="40">
                    <c:v>RSPCA Approved Bulk Chicken Brst Fillets</c:v>
                  </c:pt>
                  <c:pt idx="41">
                    <c:v>Mince beef premium  small</c:v>
                  </c:pt>
                  <c:pt idx="42">
                    <c:v>Mince Beef Premium  Large</c:v>
                  </c:pt>
                  <c:pt idx="43">
                    <c:v>Thigh Fillet        RSPCA Approved Chkn</c:v>
                  </c:pt>
                  <c:pt idx="44">
                    <c:v>Breast Fillet       RSPCA Approved Chkn</c:v>
                  </c:pt>
                  <c:pt idx="45">
                    <c:v>Berry Strawberry 250G P/P</c:v>
                  </c:pt>
                  <c:pt idx="46">
                    <c:v>Banana XL</c:v>
                  </c:pt>
                  <c:pt idx="47">
                    <c:v>Avocado Hass</c:v>
                  </c:pt>
                  <c:pt idx="48">
                    <c:v>Berry Blueberry 125g P/P</c:v>
                  </c:pt>
                  <c:pt idx="49">
                    <c:v>Tomato Md</c:v>
                  </c:pt>
                </c:lvl>
                <c:lvl>
                  <c:pt idx="0">
                    <c:v>0.5</c:v>
                  </c:pt>
                  <c:pt idx="5">
                    <c:v>1</c:v>
                  </c:pt>
                  <c:pt idx="10">
                    <c:v>1.5</c:v>
                  </c:pt>
                  <c:pt idx="15">
                    <c:v>2</c:v>
                  </c:pt>
                  <c:pt idx="20">
                    <c:v>2.5</c:v>
                  </c:pt>
                  <c:pt idx="25">
                    <c:v>3</c:v>
                  </c:pt>
                  <c:pt idx="30">
                    <c:v>3.5</c:v>
                  </c:pt>
                  <c:pt idx="35">
                    <c:v>4</c:v>
                  </c:pt>
                  <c:pt idx="40">
                    <c:v>4.5</c:v>
                  </c:pt>
                  <c:pt idx="45">
                    <c:v>5</c:v>
                  </c:pt>
                </c:lvl>
              </c:multiLvlStrCache>
            </c:multiLvlStrRef>
          </c:cat>
          <c:val>
            <c:numRef>
              <c:f>Sheet1!$D$2:$D$51</c:f>
              <c:numCache>
                <c:formatCode>0.0%</c:formatCode>
                <c:ptCount val="50"/>
                <c:pt idx="0">
                  <c:v>7.2344716906538381E-3</c:v>
                </c:pt>
                <c:pt idx="1">
                  <c:v>6.7650190505203983E-3</c:v>
                </c:pt>
                <c:pt idx="2">
                  <c:v>8.4172252045774977E-3</c:v>
                </c:pt>
                <c:pt idx="3">
                  <c:v>5.8123249255256481E-3</c:v>
                </c:pt>
                <c:pt idx="4">
                  <c:v>5.7591691990477182E-3</c:v>
                </c:pt>
                <c:pt idx="5">
                  <c:v>1.5052807477355844E-2</c:v>
                </c:pt>
                <c:pt idx="6">
                  <c:v>9.6302467214804954E-3</c:v>
                </c:pt>
                <c:pt idx="7">
                  <c:v>9.632220162740868E-3</c:v>
                </c:pt>
                <c:pt idx="8">
                  <c:v>2.8383561525385119E-2</c:v>
                </c:pt>
                <c:pt idx="9">
                  <c:v>1.945450881664839E-2</c:v>
                </c:pt>
                <c:pt idx="10">
                  <c:v>9.8597881396032989E-3</c:v>
                </c:pt>
                <c:pt idx="11">
                  <c:v>1.4258113022875838E-2</c:v>
                </c:pt>
                <c:pt idx="12">
                  <c:v>2.0342639335421107E-2</c:v>
                </c:pt>
                <c:pt idx="13">
                  <c:v>9.3720956906690276E-3</c:v>
                </c:pt>
                <c:pt idx="14">
                  <c:v>9.0606570604963767E-3</c:v>
                </c:pt>
                <c:pt idx="15">
                  <c:v>9.452406809915102E-3</c:v>
                </c:pt>
                <c:pt idx="16">
                  <c:v>1.839046495758993E-2</c:v>
                </c:pt>
                <c:pt idx="17">
                  <c:v>9.7060580058204275E-3</c:v>
                </c:pt>
                <c:pt idx="18">
                  <c:v>1.1690023652652351E-2</c:v>
                </c:pt>
                <c:pt idx="19">
                  <c:v>8.5795640248330727E-3</c:v>
                </c:pt>
                <c:pt idx="20">
                  <c:v>8.1243519053063509E-3</c:v>
                </c:pt>
                <c:pt idx="21">
                  <c:v>7.3726331376444427E-3</c:v>
                </c:pt>
                <c:pt idx="22">
                  <c:v>5.8669495114986904E-3</c:v>
                </c:pt>
                <c:pt idx="23">
                  <c:v>6.9998766182034523E-3</c:v>
                </c:pt>
                <c:pt idx="24">
                  <c:v>7.2118393760335934E-3</c:v>
                </c:pt>
                <c:pt idx="25">
                  <c:v>1.008032110083442E-2</c:v>
                </c:pt>
                <c:pt idx="26">
                  <c:v>4.4822645159883047E-3</c:v>
                </c:pt>
                <c:pt idx="27">
                  <c:v>8.3802334353167227E-3</c:v>
                </c:pt>
                <c:pt idx="28">
                  <c:v>7.1124494236514514E-3</c:v>
                </c:pt>
                <c:pt idx="29">
                  <c:v>4.8536764289021789E-3</c:v>
                </c:pt>
                <c:pt idx="30">
                  <c:v>1.4827602891319317E-2</c:v>
                </c:pt>
                <c:pt idx="31">
                  <c:v>9.7311057000953986E-3</c:v>
                </c:pt>
                <c:pt idx="32">
                  <c:v>1.0239498623456984E-2</c:v>
                </c:pt>
                <c:pt idx="33">
                  <c:v>1.1147327272700241E-2</c:v>
                </c:pt>
                <c:pt idx="34">
                  <c:v>9.2147154175310341E-3</c:v>
                </c:pt>
                <c:pt idx="35">
                  <c:v>1.4846870855080236E-2</c:v>
                </c:pt>
                <c:pt idx="36">
                  <c:v>2.4393032681921431E-2</c:v>
                </c:pt>
                <c:pt idx="37">
                  <c:v>1.7250347602413132E-2</c:v>
                </c:pt>
                <c:pt idx="38">
                  <c:v>1.8657076661777721E-2</c:v>
                </c:pt>
                <c:pt idx="39">
                  <c:v>0.10644974159055566</c:v>
                </c:pt>
                <c:pt idx="40">
                  <c:v>2.2809807884000419E-2</c:v>
                </c:pt>
                <c:pt idx="41">
                  <c:v>1.6406914054226212E-2</c:v>
                </c:pt>
                <c:pt idx="42">
                  <c:v>1.5017237297439244E-2</c:v>
                </c:pt>
                <c:pt idx="43">
                  <c:v>2.1511165434325148E-2</c:v>
                </c:pt>
                <c:pt idx="44">
                  <c:v>4.0413536546268933E-2</c:v>
                </c:pt>
                <c:pt idx="45">
                  <c:v>8.6974774536076743E-2</c:v>
                </c:pt>
                <c:pt idx="46">
                  <c:v>0.11294709100256607</c:v>
                </c:pt>
                <c:pt idx="47">
                  <c:v>6.2650036084042321E-2</c:v>
                </c:pt>
                <c:pt idx="48">
                  <c:v>4.7875400688960096E-2</c:v>
                </c:pt>
                <c:pt idx="49">
                  <c:v>2.9298756248052973E-2</c:v>
                </c:pt>
              </c:numCache>
            </c:numRef>
          </c:val>
        </c:ser>
        <c:gapWidth val="184"/>
        <c:overlap val="89"/>
        <c:axId val="101649408"/>
        <c:axId val="101647872"/>
      </c:barChart>
      <c:catAx>
        <c:axId val="101636352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101646336"/>
        <c:crosses val="autoZero"/>
        <c:auto val="1"/>
        <c:lblAlgn val="ctr"/>
        <c:lblOffset val="100"/>
      </c:catAx>
      <c:valAx>
        <c:axId val="101646336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numFmt formatCode="0%" sourceLinked="0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01636352"/>
        <c:crosses val="autoZero"/>
        <c:crossBetween val="between"/>
      </c:valAx>
      <c:valAx>
        <c:axId val="101647872"/>
        <c:scaling>
          <c:orientation val="minMax"/>
          <c:max val="0.18000000000000024"/>
        </c:scaling>
        <c:delete val="1"/>
        <c:axPos val="r"/>
        <c:numFmt formatCode="0.0%" sourceLinked="1"/>
        <c:tickLblPos val="none"/>
        <c:crossAx val="101649408"/>
        <c:crosses val="max"/>
        <c:crossBetween val="between"/>
      </c:valAx>
      <c:catAx>
        <c:axId val="101649408"/>
        <c:scaling>
          <c:orientation val="minMax"/>
        </c:scaling>
        <c:delete val="1"/>
        <c:axPos val="b"/>
        <c:tickLblPos val="none"/>
        <c:crossAx val="101647872"/>
        <c:crosses val="autoZero"/>
        <c:auto val="1"/>
        <c:lblAlgn val="ctr"/>
        <c:lblOffset val="100"/>
      </c:catAx>
    </c:plotArea>
    <c:legend>
      <c:legendPos val="t"/>
      <c:layout/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400"/>
            </a:pPr>
            <a:r>
              <a:rPr lang="en-AU" sz="1400" b="1" i="0" u="none" strike="noStrike" baseline="0" dirty="0" smtClean="0"/>
              <a:t>%Health Nut </a:t>
            </a:r>
            <a:r>
              <a:rPr lang="en-AU" sz="1400" dirty="0" smtClean="0"/>
              <a:t>Spend</a:t>
            </a:r>
            <a:r>
              <a:rPr lang="en-AU" sz="1400" baseline="0" dirty="0" smtClean="0"/>
              <a:t> over Overall Average Spend</a:t>
            </a:r>
            <a:endParaRPr lang="en-AU" sz="14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Health Nuts</c:v>
                </c:pt>
              </c:strCache>
            </c:strRef>
          </c:tx>
          <c:spPr>
            <a:solidFill>
              <a:srgbClr val="FF8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Sheet1!$A$2:$A$16</c:f>
              <c:strCache>
                <c:ptCount val="15"/>
                <c:pt idx="0">
                  <c:v>Macro Organic</c:v>
                </c:pt>
                <c:pt idx="1">
                  <c:v>Chia</c:v>
                </c:pt>
                <c:pt idx="2">
                  <c:v>Linseed</c:v>
                </c:pt>
                <c:pt idx="3">
                  <c:v>Reduced Fat</c:v>
                </c:pt>
                <c:pt idx="4">
                  <c:v>Low Fat</c:v>
                </c:pt>
                <c:pt idx="5">
                  <c:v>Almond</c:v>
                </c:pt>
                <c:pt idx="6">
                  <c:v>Fennel</c:v>
                </c:pt>
                <c:pt idx="7">
                  <c:v>Quinoa</c:v>
                </c:pt>
                <c:pt idx="8">
                  <c:v>Pumpkin Seed</c:v>
                </c:pt>
                <c:pt idx="9">
                  <c:v>Gluten Free</c:v>
                </c:pt>
                <c:pt idx="10">
                  <c:v>Stevia</c:v>
                </c:pt>
                <c:pt idx="11">
                  <c:v>Stevia (by-product)</c:v>
                </c:pt>
                <c:pt idx="12">
                  <c:v>Chai</c:v>
                </c:pt>
                <c:pt idx="13">
                  <c:v>Chai (by-product)</c:v>
                </c:pt>
                <c:pt idx="14">
                  <c:v>Cigarette</c:v>
                </c:pt>
              </c:strCache>
            </c:strRef>
          </c:cat>
          <c:val>
            <c:numRef>
              <c:f>Sheet1!$B$2:$B$16</c:f>
              <c:numCache>
                <c:formatCode>0%</c:formatCode>
                <c:ptCount val="15"/>
                <c:pt idx="0">
                  <c:v>1.0104718766254868</c:v>
                </c:pt>
                <c:pt idx="1">
                  <c:v>0.65666141500138386</c:v>
                </c:pt>
                <c:pt idx="2">
                  <c:v>0.63074809623597095</c:v>
                </c:pt>
                <c:pt idx="3">
                  <c:v>0.61972926186367372</c:v>
                </c:pt>
                <c:pt idx="4">
                  <c:v>0.64019628721883204</c:v>
                </c:pt>
                <c:pt idx="5">
                  <c:v>0.55281157819551652</c:v>
                </c:pt>
                <c:pt idx="6">
                  <c:v>0.29680595411244282</c:v>
                </c:pt>
                <c:pt idx="7">
                  <c:v>0.30512347176658594</c:v>
                </c:pt>
                <c:pt idx="8">
                  <c:v>0.13908541898787791</c:v>
                </c:pt>
                <c:pt idx="9">
                  <c:v>4.8141465895041667E-2</c:v>
                </c:pt>
                <c:pt idx="10">
                  <c:v>0.49975949869141645</c:v>
                </c:pt>
                <c:pt idx="11">
                  <c:v>-0.39456793448223682</c:v>
                </c:pt>
                <c:pt idx="12">
                  <c:v>0.27759247768822315</c:v>
                </c:pt>
                <c:pt idx="13">
                  <c:v>-0.27592654831214958</c:v>
                </c:pt>
                <c:pt idx="14">
                  <c:v>-0.56189463619313906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Trying To Be Healthy</c:v>
                </c:pt>
              </c:strCache>
            </c:strRef>
          </c:tx>
          <c:spPr>
            <a:solidFill>
              <a:srgbClr val="DCA51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Sheet1!$A$2:$A$16</c:f>
              <c:strCache>
                <c:ptCount val="15"/>
                <c:pt idx="0">
                  <c:v>Macro Organic</c:v>
                </c:pt>
                <c:pt idx="1">
                  <c:v>Chia</c:v>
                </c:pt>
                <c:pt idx="2">
                  <c:v>Linseed</c:v>
                </c:pt>
                <c:pt idx="3">
                  <c:v>Reduced Fat</c:v>
                </c:pt>
                <c:pt idx="4">
                  <c:v>Low Fat</c:v>
                </c:pt>
                <c:pt idx="5">
                  <c:v>Almond</c:v>
                </c:pt>
                <c:pt idx="6">
                  <c:v>Fennel</c:v>
                </c:pt>
                <c:pt idx="7">
                  <c:v>Quinoa</c:v>
                </c:pt>
                <c:pt idx="8">
                  <c:v>Pumpkin Seed</c:v>
                </c:pt>
                <c:pt idx="9">
                  <c:v>Gluten Free</c:v>
                </c:pt>
                <c:pt idx="10">
                  <c:v>Stevia</c:v>
                </c:pt>
                <c:pt idx="11">
                  <c:v>Stevia (by-product)</c:v>
                </c:pt>
                <c:pt idx="12">
                  <c:v>Chai</c:v>
                </c:pt>
                <c:pt idx="13">
                  <c:v>Chai (by-product)</c:v>
                </c:pt>
                <c:pt idx="14">
                  <c:v>Cigarette</c:v>
                </c:pt>
              </c:strCache>
            </c:strRef>
          </c:cat>
          <c:val>
            <c:numRef>
              <c:f>Sheet1!$C$2:$C$16</c:f>
              <c:numCache>
                <c:formatCode>0%</c:formatCode>
                <c:ptCount val="15"/>
                <c:pt idx="0">
                  <c:v>7.5869649935967912E-2</c:v>
                </c:pt>
                <c:pt idx="1">
                  <c:v>-0.17722079497122351</c:v>
                </c:pt>
                <c:pt idx="2">
                  <c:v>1.5267931858113927E-2</c:v>
                </c:pt>
                <c:pt idx="3">
                  <c:v>-0.30243623005636744</c:v>
                </c:pt>
                <c:pt idx="4">
                  <c:v>-0.29061182788943746</c:v>
                </c:pt>
                <c:pt idx="5">
                  <c:v>-3.3322765196606929E-2</c:v>
                </c:pt>
                <c:pt idx="6">
                  <c:v>3.7430082670073563E-2</c:v>
                </c:pt>
                <c:pt idx="7">
                  <c:v>3.1678381820536847E-3</c:v>
                </c:pt>
                <c:pt idx="8">
                  <c:v>0.26440478825126801</c:v>
                </c:pt>
                <c:pt idx="9">
                  <c:v>-0.19852537715551877</c:v>
                </c:pt>
                <c:pt idx="10">
                  <c:v>-0.27673928032829265</c:v>
                </c:pt>
                <c:pt idx="11">
                  <c:v>-0.43597248793560495</c:v>
                </c:pt>
                <c:pt idx="12">
                  <c:v>-0.1740267501656525</c:v>
                </c:pt>
                <c:pt idx="13">
                  <c:v>-0.46104279450115376</c:v>
                </c:pt>
                <c:pt idx="14">
                  <c:v>-0.35426571360079306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Healthy When I Can Afford</c:v>
                </c:pt>
              </c:strCache>
            </c:strRef>
          </c:tx>
          <c:spPr>
            <a:solidFill>
              <a:srgbClr val="FFD437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Sheet1!$A$2:$A$16</c:f>
              <c:strCache>
                <c:ptCount val="15"/>
                <c:pt idx="0">
                  <c:v>Macro Organic</c:v>
                </c:pt>
                <c:pt idx="1">
                  <c:v>Chia</c:v>
                </c:pt>
                <c:pt idx="2">
                  <c:v>Linseed</c:v>
                </c:pt>
                <c:pt idx="3">
                  <c:v>Reduced Fat</c:v>
                </c:pt>
                <c:pt idx="4">
                  <c:v>Low Fat</c:v>
                </c:pt>
                <c:pt idx="5">
                  <c:v>Almond</c:v>
                </c:pt>
                <c:pt idx="6">
                  <c:v>Fennel</c:v>
                </c:pt>
                <c:pt idx="7">
                  <c:v>Quinoa</c:v>
                </c:pt>
                <c:pt idx="8">
                  <c:v>Pumpkin Seed</c:v>
                </c:pt>
                <c:pt idx="9">
                  <c:v>Gluten Free</c:v>
                </c:pt>
                <c:pt idx="10">
                  <c:v>Stevia</c:v>
                </c:pt>
                <c:pt idx="11">
                  <c:v>Stevia (by-product)</c:v>
                </c:pt>
                <c:pt idx="12">
                  <c:v>Chai</c:v>
                </c:pt>
                <c:pt idx="13">
                  <c:v>Chai (by-product)</c:v>
                </c:pt>
                <c:pt idx="14">
                  <c:v>Cigarette</c:v>
                </c:pt>
              </c:strCache>
            </c:strRef>
          </c:cat>
          <c:val>
            <c:numRef>
              <c:f>Sheet1!$D$2:$D$16</c:f>
              <c:numCache>
                <c:formatCode>0%</c:formatCode>
                <c:ptCount val="15"/>
                <c:pt idx="0">
                  <c:v>-0.34581639955660337</c:v>
                </c:pt>
                <c:pt idx="1">
                  <c:v>-8.005966227302358E-2</c:v>
                </c:pt>
                <c:pt idx="2">
                  <c:v>-0.21395508526833712</c:v>
                </c:pt>
                <c:pt idx="3">
                  <c:v>-0.11459757793177516</c:v>
                </c:pt>
                <c:pt idx="4">
                  <c:v>-4.1625149480079948E-2</c:v>
                </c:pt>
                <c:pt idx="5">
                  <c:v>-0.16243876219884179</c:v>
                </c:pt>
                <c:pt idx="6">
                  <c:v>-0.14554521042659502</c:v>
                </c:pt>
                <c:pt idx="7">
                  <c:v>-1.6235198346282072E-2</c:v>
                </c:pt>
                <c:pt idx="8">
                  <c:v>-0.14297500988417317</c:v>
                </c:pt>
                <c:pt idx="9">
                  <c:v>-3.0798332829210413E-2</c:v>
                </c:pt>
                <c:pt idx="10">
                  <c:v>-0.13568209764995326</c:v>
                </c:pt>
                <c:pt idx="11">
                  <c:v>5.2607696782051475E-2</c:v>
                </c:pt>
                <c:pt idx="12">
                  <c:v>2.3533319627186754E-2</c:v>
                </c:pt>
                <c:pt idx="13">
                  <c:v>7.5641937139810073E-2</c:v>
                </c:pt>
                <c:pt idx="14">
                  <c:v>1.0847891249481389E-3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Health Not Priority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Sheet1!$A$2:$A$16</c:f>
              <c:strCache>
                <c:ptCount val="15"/>
                <c:pt idx="0">
                  <c:v>Macro Organic</c:v>
                </c:pt>
                <c:pt idx="1">
                  <c:v>Chia</c:v>
                </c:pt>
                <c:pt idx="2">
                  <c:v>Linseed</c:v>
                </c:pt>
                <c:pt idx="3">
                  <c:v>Reduced Fat</c:v>
                </c:pt>
                <c:pt idx="4">
                  <c:v>Low Fat</c:v>
                </c:pt>
                <c:pt idx="5">
                  <c:v>Almond</c:v>
                </c:pt>
                <c:pt idx="6">
                  <c:v>Fennel</c:v>
                </c:pt>
                <c:pt idx="7">
                  <c:v>Quinoa</c:v>
                </c:pt>
                <c:pt idx="8">
                  <c:v>Pumpkin Seed</c:v>
                </c:pt>
                <c:pt idx="9">
                  <c:v>Gluten Free</c:v>
                </c:pt>
                <c:pt idx="10">
                  <c:v>Stevia</c:v>
                </c:pt>
                <c:pt idx="11">
                  <c:v>Stevia (by-product)</c:v>
                </c:pt>
                <c:pt idx="12">
                  <c:v>Chai</c:v>
                </c:pt>
                <c:pt idx="13">
                  <c:v>Chai (by-product)</c:v>
                </c:pt>
                <c:pt idx="14">
                  <c:v>Cigarette</c:v>
                </c:pt>
              </c:strCache>
            </c:strRef>
          </c:cat>
          <c:val>
            <c:numRef>
              <c:f>Sheet1!$E$2:$E$16</c:f>
              <c:numCache>
                <c:formatCode>0%</c:formatCode>
                <c:ptCount val="15"/>
                <c:pt idx="0">
                  <c:v>-4.5101876012562658E-2</c:v>
                </c:pt>
                <c:pt idx="1">
                  <c:v>0.12159423519800308</c:v>
                </c:pt>
                <c:pt idx="2">
                  <c:v>8.3489992491978096E-2</c:v>
                </c:pt>
                <c:pt idx="3">
                  <c:v>0.20235483266853488</c:v>
                </c:pt>
                <c:pt idx="4">
                  <c:v>0.1506078234234145</c:v>
                </c:pt>
                <c:pt idx="5">
                  <c:v>6.2224574928522874E-2</c:v>
                </c:pt>
                <c:pt idx="6">
                  <c:v>0.18977350769712148</c:v>
                </c:pt>
                <c:pt idx="7">
                  <c:v>0.17993676591154051</c:v>
                </c:pt>
                <c:pt idx="8">
                  <c:v>0.14730838400976695</c:v>
                </c:pt>
                <c:pt idx="9">
                  <c:v>0.41746491064510782</c:v>
                </c:pt>
                <c:pt idx="10">
                  <c:v>0.2387105253467659</c:v>
                </c:pt>
                <c:pt idx="11">
                  <c:v>0.34447713931863311</c:v>
                </c:pt>
                <c:pt idx="12">
                  <c:v>0.19589490662458292</c:v>
                </c:pt>
                <c:pt idx="13">
                  <c:v>0.31382802506135443</c:v>
                </c:pt>
                <c:pt idx="14">
                  <c:v>0.55854252077787803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Health Agnostic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Sheet1!$A$2:$A$16</c:f>
              <c:strCache>
                <c:ptCount val="15"/>
                <c:pt idx="0">
                  <c:v>Macro Organic</c:v>
                </c:pt>
                <c:pt idx="1">
                  <c:v>Chia</c:v>
                </c:pt>
                <c:pt idx="2">
                  <c:v>Linseed</c:v>
                </c:pt>
                <c:pt idx="3">
                  <c:v>Reduced Fat</c:v>
                </c:pt>
                <c:pt idx="4">
                  <c:v>Low Fat</c:v>
                </c:pt>
                <c:pt idx="5">
                  <c:v>Almond</c:v>
                </c:pt>
                <c:pt idx="6">
                  <c:v>Fennel</c:v>
                </c:pt>
                <c:pt idx="7">
                  <c:v>Quinoa</c:v>
                </c:pt>
                <c:pt idx="8">
                  <c:v>Pumpkin Seed</c:v>
                </c:pt>
                <c:pt idx="9">
                  <c:v>Gluten Free</c:v>
                </c:pt>
                <c:pt idx="10">
                  <c:v>Stevia</c:v>
                </c:pt>
                <c:pt idx="11">
                  <c:v>Stevia (by-product)</c:v>
                </c:pt>
                <c:pt idx="12">
                  <c:v>Chai</c:v>
                </c:pt>
                <c:pt idx="13">
                  <c:v>Chai (by-product)</c:v>
                </c:pt>
                <c:pt idx="14">
                  <c:v>Cigarette</c:v>
                </c:pt>
              </c:strCache>
            </c:strRef>
          </c:cat>
          <c:val>
            <c:numRef>
              <c:f>Sheet1!$F$2:$F$16</c:f>
              <c:numCache>
                <c:formatCode>0%</c:formatCode>
                <c:ptCount val="15"/>
                <c:pt idx="0">
                  <c:v>-0.81909035365101446</c:v>
                </c:pt>
                <c:pt idx="1">
                  <c:v>-0.79222470175818105</c:v>
                </c:pt>
                <c:pt idx="2">
                  <c:v>-0.75307430921921625</c:v>
                </c:pt>
                <c:pt idx="3">
                  <c:v>-0.73404735389997811</c:v>
                </c:pt>
                <c:pt idx="4">
                  <c:v>-0.73940994231220314</c:v>
                </c:pt>
                <c:pt idx="5">
                  <c:v>-0.60072342751067598</c:v>
                </c:pt>
                <c:pt idx="6">
                  <c:v>-0.71954954906175062</c:v>
                </c:pt>
                <c:pt idx="7">
                  <c:v>-0.82574859799148481</c:v>
                </c:pt>
                <c:pt idx="8">
                  <c:v>-0.72681627461639853</c:v>
                </c:pt>
                <c:pt idx="9">
                  <c:v>-0.80817906387353999</c:v>
                </c:pt>
                <c:pt idx="10">
                  <c:v>-0.68249355746521934</c:v>
                </c:pt>
                <c:pt idx="11">
                  <c:v>0.15424369513272632</c:v>
                </c:pt>
                <c:pt idx="12">
                  <c:v>-0.64007760489865861</c:v>
                </c:pt>
                <c:pt idx="13">
                  <c:v>8.6502401651531433E-2</c:v>
                </c:pt>
                <c:pt idx="14">
                  <c:v>6.5971059335359059E-2</c:v>
                </c:pt>
              </c:numCache>
            </c:numRef>
          </c:val>
        </c:ser>
        <c:gapWidth val="50"/>
        <c:axId val="118326400"/>
        <c:axId val="118327936"/>
      </c:barChart>
      <c:catAx>
        <c:axId val="118326400"/>
        <c:scaling>
          <c:orientation val="minMax"/>
        </c:scaling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tickLblPos val="low"/>
        <c:txPr>
          <a:bodyPr/>
          <a:lstStyle/>
          <a:p>
            <a:pPr>
              <a:defRPr sz="1200"/>
            </a:pPr>
            <a:endParaRPr lang="en-US"/>
          </a:p>
        </c:txPr>
        <c:crossAx val="118327936"/>
        <c:crosses val="autoZero"/>
        <c:auto val="1"/>
        <c:lblAlgn val="ctr"/>
        <c:lblOffset val="100"/>
      </c:catAx>
      <c:valAx>
        <c:axId val="118327936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%" sourceLinked="0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18326400"/>
        <c:crosses val="autoZero"/>
        <c:crossBetween val="between"/>
      </c:valAx>
    </c:plotArea>
    <c:legend>
      <c:legendPos val="t"/>
      <c:layout/>
      <c:txPr>
        <a:bodyPr/>
        <a:lstStyle/>
        <a:p>
          <a:pPr>
            <a:defRPr sz="1000"/>
          </a:pPr>
          <a:endParaRPr lang="en-US"/>
        </a:p>
      </c:txPr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1" i="0" kern="1200" baseline="0" dirty="0" smtClean="0">
                <a:solidFill>
                  <a:srgbClr val="000000"/>
                </a:solidFill>
              </a:rPr>
              <a:t>Avg Spend Distribution by HSR and Segment</a:t>
            </a:r>
            <a:endParaRPr lang="en-AU" sz="1200" b="1" i="0" kern="1200" baseline="0" dirty="0">
              <a:solidFill>
                <a:srgbClr val="000000"/>
              </a:solidFill>
            </a:endParaRPr>
          </a:p>
        </c:rich>
      </c:tx>
      <c:layout/>
      <c:spPr>
        <a:solidFill>
          <a:schemeClr val="bg1"/>
        </a:solidFill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HSR: 0-1.5</c:v>
                </c:pt>
              </c:strCache>
            </c:strRef>
          </c:tx>
          <c:spPr>
            <a:solidFill>
              <a:schemeClr val="accent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Sheet1!$A$2:$A$6</c:f>
              <c:strCache>
                <c:ptCount val="5"/>
                <c:pt idx="0">
                  <c:v>Health Nuts</c:v>
                </c:pt>
                <c:pt idx="1">
                  <c:v>Trying To Be Healthy</c:v>
                </c:pt>
                <c:pt idx="2">
                  <c:v>Healthy When I Can Afford</c:v>
                </c:pt>
                <c:pt idx="3">
                  <c:v>Health Low Priority</c:v>
                </c:pt>
                <c:pt idx="4">
                  <c:v>Health Agnostic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0.16139999999999999</c:v>
                </c:pt>
                <c:pt idx="1">
                  <c:v>0.1658</c:v>
                </c:pt>
                <c:pt idx="2">
                  <c:v>0.23740000000000006</c:v>
                </c:pt>
                <c:pt idx="3">
                  <c:v>0.2306</c:v>
                </c:pt>
                <c:pt idx="4">
                  <c:v>0.57010000000000005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HSR: 2-2.5</c:v>
                </c:pt>
              </c:strCache>
            </c:strRef>
          </c:tx>
          <c:spPr>
            <a:solidFill>
              <a:srgbClr val="FF8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Sheet1!$A$2:$A$6</c:f>
              <c:strCache>
                <c:ptCount val="5"/>
                <c:pt idx="0">
                  <c:v>Health Nuts</c:v>
                </c:pt>
                <c:pt idx="1">
                  <c:v>Trying To Be Healthy</c:v>
                </c:pt>
                <c:pt idx="2">
                  <c:v>Healthy When I Can Afford</c:v>
                </c:pt>
                <c:pt idx="3">
                  <c:v>Health Low Priority</c:v>
                </c:pt>
                <c:pt idx="4">
                  <c:v>Health Agnostic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0.126</c:v>
                </c:pt>
                <c:pt idx="1">
                  <c:v>0.1183</c:v>
                </c:pt>
                <c:pt idx="2">
                  <c:v>0.19969999999999999</c:v>
                </c:pt>
                <c:pt idx="3">
                  <c:v>0.21110000000000001</c:v>
                </c:pt>
                <c:pt idx="4">
                  <c:v>0.13009999999999999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HSR: 3-3.5</c:v>
                </c:pt>
              </c:strCache>
            </c:strRef>
          </c:tx>
          <c:spPr>
            <a:solidFill>
              <a:srgbClr val="FFFF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Sheet1!$A$2:$A$6</c:f>
              <c:strCache>
                <c:ptCount val="5"/>
                <c:pt idx="0">
                  <c:v>Health Nuts</c:v>
                </c:pt>
                <c:pt idx="1">
                  <c:v>Trying To Be Healthy</c:v>
                </c:pt>
                <c:pt idx="2">
                  <c:v>Healthy When I Can Afford</c:v>
                </c:pt>
                <c:pt idx="3">
                  <c:v>Health Low Priority</c:v>
                </c:pt>
                <c:pt idx="4">
                  <c:v>Health Agnostic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0.15580000000000005</c:v>
                </c:pt>
                <c:pt idx="1">
                  <c:v>0.15740000000000007</c:v>
                </c:pt>
                <c:pt idx="2">
                  <c:v>0.2681</c:v>
                </c:pt>
                <c:pt idx="3">
                  <c:v>0.27650000000000002</c:v>
                </c:pt>
                <c:pt idx="4">
                  <c:v>0.12540000000000001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HSR: 4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Sheet1!$A$2:$A$6</c:f>
              <c:strCache>
                <c:ptCount val="5"/>
                <c:pt idx="0">
                  <c:v>Health Nuts</c:v>
                </c:pt>
                <c:pt idx="1">
                  <c:v>Trying To Be Healthy</c:v>
                </c:pt>
                <c:pt idx="2">
                  <c:v>Healthy When I Can Afford</c:v>
                </c:pt>
                <c:pt idx="3">
                  <c:v>Health Low Priority</c:v>
                </c:pt>
                <c:pt idx="4">
                  <c:v>Health Agnostic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0.17390000000000005</c:v>
                </c:pt>
                <c:pt idx="1">
                  <c:v>0.43090000000000012</c:v>
                </c:pt>
                <c:pt idx="2">
                  <c:v>0.16819999999999999</c:v>
                </c:pt>
                <c:pt idx="3">
                  <c:v>0.1605</c:v>
                </c:pt>
                <c:pt idx="4">
                  <c:v>9.7900000000000001E-2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HSR: 4.5-5</c:v>
                </c:pt>
              </c:strCache>
            </c:strRef>
          </c:tx>
          <c:spPr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Sheet1!$A$2:$A$6</c:f>
              <c:strCache>
                <c:ptCount val="5"/>
                <c:pt idx="0">
                  <c:v>Health Nuts</c:v>
                </c:pt>
                <c:pt idx="1">
                  <c:v>Trying To Be Healthy</c:v>
                </c:pt>
                <c:pt idx="2">
                  <c:v>Healthy When I Can Afford</c:v>
                </c:pt>
                <c:pt idx="3">
                  <c:v>Health Low Priority</c:v>
                </c:pt>
                <c:pt idx="4">
                  <c:v>Health Agnostic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0.38250000000000012</c:v>
                </c:pt>
                <c:pt idx="1">
                  <c:v>0.12709999999999999</c:v>
                </c:pt>
                <c:pt idx="2">
                  <c:v>0.12609999999999999</c:v>
                </c:pt>
                <c:pt idx="3">
                  <c:v>0.12089999999999998</c:v>
                </c:pt>
                <c:pt idx="4">
                  <c:v>7.5999999999999998E-2</c:v>
                </c:pt>
              </c:numCache>
            </c:numRef>
          </c:val>
        </c:ser>
        <c:overlap val="-25"/>
        <c:axId val="105040896"/>
        <c:axId val="105046784"/>
      </c:barChart>
      <c:catAx>
        <c:axId val="105040896"/>
        <c:scaling>
          <c:orientation val="minMax"/>
        </c:scaling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05046784"/>
        <c:crosses val="autoZero"/>
        <c:auto val="1"/>
        <c:lblAlgn val="ctr"/>
        <c:lblOffset val="100"/>
      </c:catAx>
      <c:valAx>
        <c:axId val="105046784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%" sourceLinked="1"/>
        <c:tickLblPos val="nextTo"/>
        <c:spPr>
          <a:ln>
            <a:noFill/>
          </a:ln>
        </c:spPr>
        <c:txPr>
          <a:bodyPr/>
          <a:lstStyle/>
          <a:p>
            <a:pPr>
              <a:defRPr sz="900"/>
            </a:pPr>
            <a:endParaRPr lang="en-US"/>
          </a:p>
        </c:txPr>
        <c:crossAx val="105040896"/>
        <c:crosses val="autoZero"/>
        <c:crossBetween val="between"/>
      </c:valAx>
    </c:plotArea>
    <c:legend>
      <c:legendPos val="t"/>
      <c:layout/>
    </c:legend>
    <c:plotVisOnly val="1"/>
    <c:dispBlanksAs val="gap"/>
  </c:chart>
  <c:spPr>
    <a:noFill/>
    <a:ln>
      <a:solidFill>
        <a:schemeClr val="bg1">
          <a:lumMod val="85000"/>
        </a:schemeClr>
      </a:solidFill>
    </a:ln>
  </c:spPr>
  <c:txPr>
    <a:bodyPr/>
    <a:lstStyle/>
    <a:p>
      <a:pPr>
        <a:defRPr sz="10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AU" sz="1200" b="1" i="0" u="none" strike="noStrike" baseline="0" dirty="0" smtClean="0"/>
              <a:t>%Members and Avg Wkly Spend by Segment</a:t>
            </a:r>
            <a:endParaRPr lang="en-AU" sz="1200" b="1" i="0" kern="1200" baseline="0" dirty="0">
              <a:solidFill>
                <a:srgbClr val="000000"/>
              </a:solidFill>
            </a:endParaRPr>
          </a:p>
        </c:rich>
      </c:tx>
      <c:layout/>
      <c:spPr>
        <a:solidFill>
          <a:schemeClr val="bg1"/>
        </a:solidFill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%Members</c:v>
                </c:pt>
              </c:strCache>
            </c:strRef>
          </c:tx>
          <c:spPr>
            <a:solidFill>
              <a:srgbClr val="FFC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Lbls>
            <c:dLblPos val="inBase"/>
            <c:showVal val="1"/>
          </c:dLbls>
          <c:cat>
            <c:strRef>
              <c:f>Sheet1!$A$2:$A$6</c:f>
              <c:strCache>
                <c:ptCount val="5"/>
                <c:pt idx="0">
                  <c:v>Health Nuts</c:v>
                </c:pt>
                <c:pt idx="1">
                  <c:v>Trying To Be Healthy</c:v>
                </c:pt>
                <c:pt idx="2">
                  <c:v>Healthy When I Can Afford</c:v>
                </c:pt>
                <c:pt idx="3">
                  <c:v>Health Low Priority</c:v>
                </c:pt>
                <c:pt idx="4">
                  <c:v>Health Agnostic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0.16930172914203809</c:v>
                </c:pt>
                <c:pt idx="1">
                  <c:v>0.18352956967271428</c:v>
                </c:pt>
                <c:pt idx="2">
                  <c:v>0.17353892736708629</c:v>
                </c:pt>
                <c:pt idx="3">
                  <c:v>0.33974565954474145</c:v>
                </c:pt>
                <c:pt idx="4">
                  <c:v>0.13388411427342001</c:v>
                </c:pt>
              </c:numCache>
            </c:numRef>
          </c:val>
        </c:ser>
        <c:gapWidth val="50"/>
        <c:overlap val="-25"/>
        <c:axId val="105131008"/>
        <c:axId val="105132800"/>
      </c:barChart>
      <c:lineChart>
        <c:grouping val="standard"/>
        <c:ser>
          <c:idx val="1"/>
          <c:order val="1"/>
          <c:tx>
            <c:strRef>
              <c:f>Sheet1!$C$1</c:f>
              <c:strCache>
                <c:ptCount val="1"/>
                <c:pt idx="0">
                  <c:v>Avg Spend </c:v>
                </c:pt>
              </c:strCache>
            </c:strRef>
          </c:tx>
          <c:marker>
            <c:symbol val="square"/>
            <c:size val="5"/>
          </c:marker>
          <c:dLbls>
            <c:dLblPos val="t"/>
            <c:showVal val="1"/>
          </c:dLbls>
          <c:cat>
            <c:strRef>
              <c:f>Sheet1!$A$2:$A$6</c:f>
              <c:strCache>
                <c:ptCount val="5"/>
                <c:pt idx="0">
                  <c:v>Health Nuts</c:v>
                </c:pt>
                <c:pt idx="1">
                  <c:v>Trying To Be Healthy</c:v>
                </c:pt>
                <c:pt idx="2">
                  <c:v>Healthy When I Can Afford</c:v>
                </c:pt>
                <c:pt idx="3">
                  <c:v>Health Low Priority</c:v>
                </c:pt>
                <c:pt idx="4">
                  <c:v>Health Agnostic</c:v>
                </c:pt>
              </c:strCache>
            </c:strRef>
          </c:cat>
          <c:val>
            <c:numRef>
              <c:f>Sheet1!$C$2:$C$6</c:f>
              <c:numCache>
                <c:formatCode>"$"#,##0</c:formatCode>
                <c:ptCount val="5"/>
                <c:pt idx="0">
                  <c:v>64.195307189186835</c:v>
                </c:pt>
                <c:pt idx="1">
                  <c:v>55.065584970325318</c:v>
                </c:pt>
                <c:pt idx="2">
                  <c:v>71.238348678897609</c:v>
                </c:pt>
                <c:pt idx="3">
                  <c:v>90.958245783062537</c:v>
                </c:pt>
                <c:pt idx="4">
                  <c:v>37.015671425780795</c:v>
                </c:pt>
              </c:numCache>
            </c:numRef>
          </c:val>
        </c:ser>
        <c:marker val="1"/>
        <c:axId val="105144320"/>
        <c:axId val="105134336"/>
      </c:lineChart>
      <c:catAx>
        <c:axId val="105131008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05132800"/>
        <c:crosses val="autoZero"/>
        <c:auto val="1"/>
        <c:lblAlgn val="ctr"/>
        <c:lblOffset val="100"/>
      </c:catAx>
      <c:valAx>
        <c:axId val="105132800"/>
        <c:scaling>
          <c:orientation val="minMax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0%" sourceLinked="1"/>
        <c:tickLblPos val="nextTo"/>
        <c:spPr>
          <a:ln>
            <a:noFill/>
          </a:ln>
        </c:spPr>
        <c:txPr>
          <a:bodyPr/>
          <a:lstStyle/>
          <a:p>
            <a:pPr>
              <a:defRPr sz="900">
                <a:solidFill>
                  <a:schemeClr val="tx1"/>
                </a:solidFill>
              </a:defRPr>
            </a:pPr>
            <a:endParaRPr lang="en-US"/>
          </a:p>
        </c:txPr>
        <c:crossAx val="105131008"/>
        <c:crosses val="autoZero"/>
        <c:crossBetween val="between"/>
      </c:valAx>
      <c:valAx>
        <c:axId val="105134336"/>
        <c:scaling>
          <c:orientation val="minMax"/>
        </c:scaling>
        <c:axPos val="r"/>
        <c:numFmt formatCode="&quot;$&quot;#,##0" sourceLinked="1"/>
        <c:tickLblPos val="nextTo"/>
        <c:spPr>
          <a:ln>
            <a:noFill/>
          </a:ln>
        </c:spPr>
        <c:txPr>
          <a:bodyPr/>
          <a:lstStyle/>
          <a:p>
            <a:pPr>
              <a:defRPr sz="900">
                <a:solidFill>
                  <a:schemeClr val="tx1"/>
                </a:solidFill>
              </a:defRPr>
            </a:pPr>
            <a:endParaRPr lang="en-US"/>
          </a:p>
        </c:txPr>
        <c:crossAx val="105144320"/>
        <c:crosses val="max"/>
        <c:crossBetween val="between"/>
      </c:valAx>
      <c:catAx>
        <c:axId val="105144320"/>
        <c:scaling>
          <c:orientation val="minMax"/>
        </c:scaling>
        <c:delete val="1"/>
        <c:axPos val="b"/>
        <c:tickLblPos val="none"/>
        <c:crossAx val="105134336"/>
        <c:crosses val="autoZero"/>
        <c:auto val="1"/>
        <c:lblAlgn val="ctr"/>
        <c:lblOffset val="100"/>
      </c:catAx>
    </c:plotArea>
    <c:legend>
      <c:legendPos val="t"/>
      <c:layout/>
    </c:legend>
    <c:plotVisOnly val="1"/>
    <c:dispBlanksAs val="gap"/>
  </c:chart>
  <c:spPr>
    <a:ln>
      <a:solidFill>
        <a:schemeClr val="bg1">
          <a:lumMod val="85000"/>
        </a:schemeClr>
      </a:solidFill>
    </a:ln>
  </c:spPr>
  <c:txPr>
    <a:bodyPr/>
    <a:lstStyle/>
    <a:p>
      <a:pPr>
        <a:defRPr sz="10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200"/>
            </a:pPr>
            <a:r>
              <a:rPr lang="en-AU" sz="1200" dirty="0" smtClean="0"/>
              <a:t>Spend Distribution by Sub-Category</a:t>
            </a:r>
            <a:r>
              <a:rPr lang="en-AU" sz="1200" baseline="30000" dirty="0" smtClean="0"/>
              <a:t>1</a:t>
            </a:r>
            <a:r>
              <a:rPr lang="en-AU" sz="1200" dirty="0" smtClean="0"/>
              <a:t> and Segment</a:t>
            </a:r>
            <a:endParaRPr lang="en-AU" sz="1200" baseline="30000" dirty="0"/>
          </a:p>
        </c:rich>
      </c:tx>
      <c:layout/>
    </c:title>
    <c:plotArea>
      <c:layout/>
      <c:area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Health Nuts</c:v>
                </c:pt>
              </c:strCache>
            </c:strRef>
          </c:tx>
          <c:spPr>
            <a:solidFill>
              <a:srgbClr val="00B050">
                <a:alpha val="80000"/>
              </a:srgbClr>
            </a:solidFill>
          </c:spPr>
          <c:cat>
            <c:strRef>
              <c:f>Sheet1!$A$2:$A$23</c:f>
              <c:strCache>
                <c:ptCount val="22"/>
                <c:pt idx="0">
                  <c:v>FROZEN FRUIT</c:v>
                </c:pt>
                <c:pt idx="1">
                  <c:v>HEALTHY SNACKING</c:v>
                </c:pt>
                <c:pt idx="2">
                  <c:v>FRESH LAMB SUPPLIES CTN</c:v>
                </c:pt>
                <c:pt idx="3">
                  <c:v>ORGANIC MEAT</c:v>
                </c:pt>
                <c:pt idx="4">
                  <c:v>BTC FISH</c:v>
                </c:pt>
                <c:pt idx="5">
                  <c:v>MILK - SOY/RICE</c:v>
                </c:pt>
                <c:pt idx="6">
                  <c:v>ORGANICS</c:v>
                </c:pt>
                <c:pt idx="7">
                  <c:v>DAIRY - SPECIALTY MILK</c:v>
                </c:pt>
                <c:pt idx="8">
                  <c:v>BULK FOODS - GROCERY</c:v>
                </c:pt>
                <c:pt idx="9">
                  <c:v>HEALTH FOODS</c:v>
                </c:pt>
                <c:pt idx="10">
                  <c:v>FRESH POULTRY</c:v>
                </c:pt>
                <c:pt idx="11">
                  <c:v>DAIRY EGGS - ORGANIC</c:v>
                </c:pt>
                <c:pt idx="12">
                  <c:v>CHIPS - SINGLE SERVE</c:v>
                </c:pt>
                <c:pt idx="13">
                  <c:v>FROZEN PARTY AND SNACKS</c:v>
                </c:pt>
                <c:pt idx="14">
                  <c:v>SIDE DISHES</c:v>
                </c:pt>
                <c:pt idx="15">
                  <c:v>FREEZER - PIZZA</c:v>
                </c:pt>
                <c:pt idx="16">
                  <c:v>CONFECTIONERY - NOVELTY</c:v>
                </c:pt>
                <c:pt idx="17">
                  <c:v>MILK - FLAVOURED</c:v>
                </c:pt>
                <c:pt idx="18">
                  <c:v>READY TO GO MEALS</c:v>
                </c:pt>
                <c:pt idx="19">
                  <c:v>RESALE SAVOURY</c:v>
                </c:pt>
                <c:pt idx="20">
                  <c:v>SOFT DRINKS - BOTTLES &amp; CANS</c:v>
                </c:pt>
                <c:pt idx="21">
                  <c:v>SOFT DRINKS - ENERGY</c:v>
                </c:pt>
              </c:strCache>
            </c:strRef>
          </c:cat>
          <c:val>
            <c:numRef>
              <c:f>Sheet1!$B$2:$B$23</c:f>
              <c:numCache>
                <c:formatCode>#,##0.000</c:formatCode>
                <c:ptCount val="22"/>
                <c:pt idx="0">
                  <c:v>1.4202760012457842</c:v>
                </c:pt>
                <c:pt idx="1">
                  <c:v>1.3554286487629075</c:v>
                </c:pt>
                <c:pt idx="2">
                  <c:v>1.3158547448868365</c:v>
                </c:pt>
                <c:pt idx="3">
                  <c:v>1.2187195180764425</c:v>
                </c:pt>
                <c:pt idx="4">
                  <c:v>1.0758309333070919</c:v>
                </c:pt>
                <c:pt idx="5">
                  <c:v>0.96806440223554469</c:v>
                </c:pt>
                <c:pt idx="6">
                  <c:v>0.961191166254867</c:v>
                </c:pt>
                <c:pt idx="7">
                  <c:v>0.93792787762102525</c:v>
                </c:pt>
                <c:pt idx="8">
                  <c:v>0.78960299306476966</c:v>
                </c:pt>
                <c:pt idx="9">
                  <c:v>0.74231610789051683</c:v>
                </c:pt>
                <c:pt idx="10">
                  <c:v>0.72639044615531079</c:v>
                </c:pt>
                <c:pt idx="11">
                  <c:v>0.72247967731412821</c:v>
                </c:pt>
                <c:pt idx="12">
                  <c:v>-0.47883817589757804</c:v>
                </c:pt>
                <c:pt idx="13">
                  <c:v>-0.4849387811293786</c:v>
                </c:pt>
                <c:pt idx="14">
                  <c:v>-0.48494360597402147</c:v>
                </c:pt>
                <c:pt idx="15">
                  <c:v>-0.48562708163511548</c:v>
                </c:pt>
                <c:pt idx="16">
                  <c:v>-0.48936332063863869</c:v>
                </c:pt>
                <c:pt idx="17">
                  <c:v>-0.50712808630517425</c:v>
                </c:pt>
                <c:pt idx="18">
                  <c:v>-0.5141258938422042</c:v>
                </c:pt>
                <c:pt idx="19">
                  <c:v>-0.54400247168573557</c:v>
                </c:pt>
                <c:pt idx="20">
                  <c:v>-0.58588715373528277</c:v>
                </c:pt>
                <c:pt idx="21">
                  <c:v>-0.65094880356703333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Trying To Be Healthy</c:v>
                </c:pt>
              </c:strCache>
            </c:strRef>
          </c:tx>
          <c:spPr>
            <a:solidFill>
              <a:srgbClr val="92D050">
                <a:alpha val="80000"/>
              </a:srgbClr>
            </a:solidFill>
          </c:spPr>
          <c:cat>
            <c:strRef>
              <c:f>Sheet1!$A$2:$A$23</c:f>
              <c:strCache>
                <c:ptCount val="22"/>
                <c:pt idx="0">
                  <c:v>FROZEN FRUIT</c:v>
                </c:pt>
                <c:pt idx="1">
                  <c:v>HEALTHY SNACKING</c:v>
                </c:pt>
                <c:pt idx="2">
                  <c:v>FRESH LAMB SUPPLIES CTN</c:v>
                </c:pt>
                <c:pt idx="3">
                  <c:v>ORGANIC MEAT</c:v>
                </c:pt>
                <c:pt idx="4">
                  <c:v>BTC FISH</c:v>
                </c:pt>
                <c:pt idx="5">
                  <c:v>MILK - SOY/RICE</c:v>
                </c:pt>
                <c:pt idx="6">
                  <c:v>ORGANICS</c:v>
                </c:pt>
                <c:pt idx="7">
                  <c:v>DAIRY - SPECIALTY MILK</c:v>
                </c:pt>
                <c:pt idx="8">
                  <c:v>BULK FOODS - GROCERY</c:v>
                </c:pt>
                <c:pt idx="9">
                  <c:v>HEALTH FOODS</c:v>
                </c:pt>
                <c:pt idx="10">
                  <c:v>FRESH POULTRY</c:v>
                </c:pt>
                <c:pt idx="11">
                  <c:v>DAIRY EGGS - ORGANIC</c:v>
                </c:pt>
                <c:pt idx="12">
                  <c:v>CHIPS - SINGLE SERVE</c:v>
                </c:pt>
                <c:pt idx="13">
                  <c:v>FROZEN PARTY AND SNACKS</c:v>
                </c:pt>
                <c:pt idx="14">
                  <c:v>SIDE DISHES</c:v>
                </c:pt>
                <c:pt idx="15">
                  <c:v>FREEZER - PIZZA</c:v>
                </c:pt>
                <c:pt idx="16">
                  <c:v>CONFECTIONERY - NOVELTY</c:v>
                </c:pt>
                <c:pt idx="17">
                  <c:v>MILK - FLAVOURED</c:v>
                </c:pt>
                <c:pt idx="18">
                  <c:v>READY TO GO MEALS</c:v>
                </c:pt>
                <c:pt idx="19">
                  <c:v>RESALE SAVOURY</c:v>
                </c:pt>
                <c:pt idx="20">
                  <c:v>SOFT DRINKS - BOTTLES &amp; CANS</c:v>
                </c:pt>
                <c:pt idx="21">
                  <c:v>SOFT DRINKS - ENERGY</c:v>
                </c:pt>
              </c:strCache>
            </c:strRef>
          </c:cat>
          <c:val>
            <c:numRef>
              <c:f>Sheet1!$C$2:$C$23</c:f>
              <c:numCache>
                <c:formatCode>#,##0.000</c:formatCode>
                <c:ptCount val="22"/>
                <c:pt idx="0">
                  <c:v>-8.5705880442640728E-2</c:v>
                </c:pt>
                <c:pt idx="1">
                  <c:v>0.17820002223839748</c:v>
                </c:pt>
                <c:pt idx="2">
                  <c:v>-0.16924333627395519</c:v>
                </c:pt>
                <c:pt idx="3">
                  <c:v>0.32831397220189007</c:v>
                </c:pt>
                <c:pt idx="4">
                  <c:v>0.56373515847742484</c:v>
                </c:pt>
                <c:pt idx="5">
                  <c:v>0.2126099599077349</c:v>
                </c:pt>
                <c:pt idx="6">
                  <c:v>0.33559992797027072</c:v>
                </c:pt>
                <c:pt idx="7">
                  <c:v>0.30231329112270677</c:v>
                </c:pt>
                <c:pt idx="8">
                  <c:v>0.23163001106375611</c:v>
                </c:pt>
                <c:pt idx="9">
                  <c:v>-3.6315126889331924E-2</c:v>
                </c:pt>
                <c:pt idx="10">
                  <c:v>0.19210900769049635</c:v>
                </c:pt>
                <c:pt idx="11">
                  <c:v>0.89075751468837716</c:v>
                </c:pt>
                <c:pt idx="12">
                  <c:v>-0.39540055522669026</c:v>
                </c:pt>
                <c:pt idx="13">
                  <c:v>-0.36712931998129644</c:v>
                </c:pt>
                <c:pt idx="14">
                  <c:v>-0.37630719532787632</c:v>
                </c:pt>
                <c:pt idx="15">
                  <c:v>-0.44993953329488834</c:v>
                </c:pt>
                <c:pt idx="16">
                  <c:v>-0.50215917297040169</c:v>
                </c:pt>
                <c:pt idx="17">
                  <c:v>-0.26994193087462837</c:v>
                </c:pt>
                <c:pt idx="18">
                  <c:v>-0.48340987391285378</c:v>
                </c:pt>
                <c:pt idx="19">
                  <c:v>-0.36828335443467985</c:v>
                </c:pt>
                <c:pt idx="20">
                  <c:v>-0.5317186041091021</c:v>
                </c:pt>
                <c:pt idx="21">
                  <c:v>-0.63235480988791726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Healthy When I Can Afford</c:v>
                </c:pt>
              </c:strCache>
            </c:strRef>
          </c:tx>
          <c:spPr>
            <a:solidFill>
              <a:srgbClr val="FFFF00">
                <a:alpha val="80000"/>
              </a:srgbClr>
            </a:solidFill>
            <a:ln w="25400">
              <a:noFill/>
            </a:ln>
          </c:spPr>
          <c:cat>
            <c:strRef>
              <c:f>Sheet1!$A$2:$A$23</c:f>
              <c:strCache>
                <c:ptCount val="22"/>
                <c:pt idx="0">
                  <c:v>FROZEN FRUIT</c:v>
                </c:pt>
                <c:pt idx="1">
                  <c:v>HEALTHY SNACKING</c:v>
                </c:pt>
                <c:pt idx="2">
                  <c:v>FRESH LAMB SUPPLIES CTN</c:v>
                </c:pt>
                <c:pt idx="3">
                  <c:v>ORGANIC MEAT</c:v>
                </c:pt>
                <c:pt idx="4">
                  <c:v>BTC FISH</c:v>
                </c:pt>
                <c:pt idx="5">
                  <c:v>MILK - SOY/RICE</c:v>
                </c:pt>
                <c:pt idx="6">
                  <c:v>ORGANICS</c:v>
                </c:pt>
                <c:pt idx="7">
                  <c:v>DAIRY - SPECIALTY MILK</c:v>
                </c:pt>
                <c:pt idx="8">
                  <c:v>BULK FOODS - GROCERY</c:v>
                </c:pt>
                <c:pt idx="9">
                  <c:v>HEALTH FOODS</c:v>
                </c:pt>
                <c:pt idx="10">
                  <c:v>FRESH POULTRY</c:v>
                </c:pt>
                <c:pt idx="11">
                  <c:v>DAIRY EGGS - ORGANIC</c:v>
                </c:pt>
                <c:pt idx="12">
                  <c:v>CHIPS - SINGLE SERVE</c:v>
                </c:pt>
                <c:pt idx="13">
                  <c:v>FROZEN PARTY AND SNACKS</c:v>
                </c:pt>
                <c:pt idx="14">
                  <c:v>SIDE DISHES</c:v>
                </c:pt>
                <c:pt idx="15">
                  <c:v>FREEZER - PIZZA</c:v>
                </c:pt>
                <c:pt idx="16">
                  <c:v>CONFECTIONERY - NOVELTY</c:v>
                </c:pt>
                <c:pt idx="17">
                  <c:v>MILK - FLAVOURED</c:v>
                </c:pt>
                <c:pt idx="18">
                  <c:v>READY TO GO MEALS</c:v>
                </c:pt>
                <c:pt idx="19">
                  <c:v>RESALE SAVOURY</c:v>
                </c:pt>
                <c:pt idx="20">
                  <c:v>SOFT DRINKS - BOTTLES &amp; CANS</c:v>
                </c:pt>
                <c:pt idx="21">
                  <c:v>SOFT DRINKS - ENERGY</c:v>
                </c:pt>
              </c:strCache>
            </c:strRef>
          </c:cat>
          <c:val>
            <c:numRef>
              <c:f>Sheet1!$D$2:$D$23</c:f>
              <c:numCache>
                <c:formatCode>#,##0.000</c:formatCode>
                <c:ptCount val="22"/>
                <c:pt idx="0">
                  <c:v>-0.36597681589080949</c:v>
                </c:pt>
                <c:pt idx="1">
                  <c:v>-0.61141825775743652</c:v>
                </c:pt>
                <c:pt idx="2">
                  <c:v>8.4099496470037019E-2</c:v>
                </c:pt>
                <c:pt idx="3">
                  <c:v>-0.42274928721873506</c:v>
                </c:pt>
                <c:pt idx="4">
                  <c:v>-0.32979962595635276</c:v>
                </c:pt>
                <c:pt idx="5">
                  <c:v>-0.29522027789430982</c:v>
                </c:pt>
                <c:pt idx="6">
                  <c:v>-0.49612724525794094</c:v>
                </c:pt>
                <c:pt idx="7">
                  <c:v>-0.32972943557103607</c:v>
                </c:pt>
                <c:pt idx="8">
                  <c:v>-0.260721809493906</c:v>
                </c:pt>
                <c:pt idx="9">
                  <c:v>-0.31201571656400601</c:v>
                </c:pt>
                <c:pt idx="10">
                  <c:v>-0.21988509193733635</c:v>
                </c:pt>
                <c:pt idx="11">
                  <c:v>-0.62769139722803213</c:v>
                </c:pt>
                <c:pt idx="12">
                  <c:v>0.38329902511384889</c:v>
                </c:pt>
                <c:pt idx="13">
                  <c:v>0.4286210156827937</c:v>
                </c:pt>
                <c:pt idx="14">
                  <c:v>0.38582061656526639</c:v>
                </c:pt>
                <c:pt idx="15">
                  <c:v>0.4835157899711412</c:v>
                </c:pt>
                <c:pt idx="16">
                  <c:v>0.16947079370574689</c:v>
                </c:pt>
                <c:pt idx="17">
                  <c:v>0.30599783090220761</c:v>
                </c:pt>
                <c:pt idx="18">
                  <c:v>0.46595789980957381</c:v>
                </c:pt>
                <c:pt idx="19">
                  <c:v>0.51786207039030341</c:v>
                </c:pt>
                <c:pt idx="20">
                  <c:v>0.20050364362555737</c:v>
                </c:pt>
                <c:pt idx="21">
                  <c:v>-6.2515680517755912E-2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Health Low Priority</c:v>
                </c:pt>
              </c:strCache>
            </c:strRef>
          </c:tx>
          <c:spPr>
            <a:solidFill>
              <a:srgbClr val="FF0000">
                <a:alpha val="50000"/>
              </a:srgbClr>
            </a:solidFill>
            <a:ln w="25400">
              <a:noFill/>
            </a:ln>
          </c:spPr>
          <c:cat>
            <c:strRef>
              <c:f>Sheet1!$A$2:$A$23</c:f>
              <c:strCache>
                <c:ptCount val="22"/>
                <c:pt idx="0">
                  <c:v>FROZEN FRUIT</c:v>
                </c:pt>
                <c:pt idx="1">
                  <c:v>HEALTHY SNACKING</c:v>
                </c:pt>
                <c:pt idx="2">
                  <c:v>FRESH LAMB SUPPLIES CTN</c:v>
                </c:pt>
                <c:pt idx="3">
                  <c:v>ORGANIC MEAT</c:v>
                </c:pt>
                <c:pt idx="4">
                  <c:v>BTC FISH</c:v>
                </c:pt>
                <c:pt idx="5">
                  <c:v>MILK - SOY/RICE</c:v>
                </c:pt>
                <c:pt idx="6">
                  <c:v>ORGANICS</c:v>
                </c:pt>
                <c:pt idx="7">
                  <c:v>DAIRY - SPECIALTY MILK</c:v>
                </c:pt>
                <c:pt idx="8">
                  <c:v>BULK FOODS - GROCERY</c:v>
                </c:pt>
                <c:pt idx="9">
                  <c:v>HEALTH FOODS</c:v>
                </c:pt>
                <c:pt idx="10">
                  <c:v>FRESH POULTRY</c:v>
                </c:pt>
                <c:pt idx="11">
                  <c:v>DAIRY EGGS - ORGANIC</c:v>
                </c:pt>
                <c:pt idx="12">
                  <c:v>CHIPS - SINGLE SERVE</c:v>
                </c:pt>
                <c:pt idx="13">
                  <c:v>FROZEN PARTY AND SNACKS</c:v>
                </c:pt>
                <c:pt idx="14">
                  <c:v>SIDE DISHES</c:v>
                </c:pt>
                <c:pt idx="15">
                  <c:v>FREEZER - PIZZA</c:v>
                </c:pt>
                <c:pt idx="16">
                  <c:v>CONFECTIONERY - NOVELTY</c:v>
                </c:pt>
                <c:pt idx="17">
                  <c:v>MILK - FLAVOURED</c:v>
                </c:pt>
                <c:pt idx="18">
                  <c:v>READY TO GO MEALS</c:v>
                </c:pt>
                <c:pt idx="19">
                  <c:v>RESALE SAVOURY</c:v>
                </c:pt>
                <c:pt idx="20">
                  <c:v>SOFT DRINKS - BOTTLES &amp; CANS</c:v>
                </c:pt>
                <c:pt idx="21">
                  <c:v>SOFT DRINKS - ENERGY</c:v>
                </c:pt>
              </c:strCache>
            </c:strRef>
          </c:cat>
          <c:val>
            <c:numRef>
              <c:f>Sheet1!$E$2:$E$23</c:f>
              <c:numCache>
                <c:formatCode>#,##0.000</c:formatCode>
                <c:ptCount val="22"/>
                <c:pt idx="0">
                  <c:v>-0.20676900374267165</c:v>
                </c:pt>
                <c:pt idx="1">
                  <c:v>-0.10698567477342127</c:v>
                </c:pt>
                <c:pt idx="2">
                  <c:v>-0.42728932700308497</c:v>
                </c:pt>
                <c:pt idx="3">
                  <c:v>-0.21208481424744088</c:v>
                </c:pt>
                <c:pt idx="4">
                  <c:v>-0.32891814768205307</c:v>
                </c:pt>
                <c:pt idx="5">
                  <c:v>-0.18256977152827261</c:v>
                </c:pt>
                <c:pt idx="6">
                  <c:v>-9.1145198222109439E-2</c:v>
                </c:pt>
                <c:pt idx="7">
                  <c:v>-0.18388885433225444</c:v>
                </c:pt>
                <c:pt idx="8">
                  <c:v>-0.15679601864368109</c:v>
                </c:pt>
                <c:pt idx="9">
                  <c:v>1.3366363509463632E-2</c:v>
                </c:pt>
                <c:pt idx="10">
                  <c:v>-0.12730199608389339</c:v>
                </c:pt>
                <c:pt idx="11">
                  <c:v>-0.10324235673134652</c:v>
                </c:pt>
                <c:pt idx="12">
                  <c:v>-0.1712199207957919</c:v>
                </c:pt>
                <c:pt idx="13">
                  <c:v>7.4748985249356817E-2</c:v>
                </c:pt>
                <c:pt idx="14">
                  <c:v>9.8657063828552924E-2</c:v>
                </c:pt>
                <c:pt idx="15">
                  <c:v>0.1000073673749626</c:v>
                </c:pt>
                <c:pt idx="16">
                  <c:v>2.9002561407270869E-2</c:v>
                </c:pt>
                <c:pt idx="17">
                  <c:v>7.470510259573683E-2</c:v>
                </c:pt>
                <c:pt idx="18">
                  <c:v>0.15717385439909792</c:v>
                </c:pt>
                <c:pt idx="19">
                  <c:v>5.9438036641824801E-2</c:v>
                </c:pt>
                <c:pt idx="20">
                  <c:v>-0.11601365638719531</c:v>
                </c:pt>
                <c:pt idx="21">
                  <c:v>-0.27940004068882096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Health Agnostic</c:v>
                </c:pt>
              </c:strCache>
            </c:strRef>
          </c:tx>
          <c:spPr>
            <a:solidFill>
              <a:srgbClr val="C00000">
                <a:alpha val="50000"/>
              </a:srgbClr>
            </a:solidFill>
            <a:ln w="25400">
              <a:noFill/>
            </a:ln>
          </c:spPr>
          <c:cat>
            <c:strRef>
              <c:f>Sheet1!$A$2:$A$23</c:f>
              <c:strCache>
                <c:ptCount val="22"/>
                <c:pt idx="0">
                  <c:v>FROZEN FRUIT</c:v>
                </c:pt>
                <c:pt idx="1">
                  <c:v>HEALTHY SNACKING</c:v>
                </c:pt>
                <c:pt idx="2">
                  <c:v>FRESH LAMB SUPPLIES CTN</c:v>
                </c:pt>
                <c:pt idx="3">
                  <c:v>ORGANIC MEAT</c:v>
                </c:pt>
                <c:pt idx="4">
                  <c:v>BTC FISH</c:v>
                </c:pt>
                <c:pt idx="5">
                  <c:v>MILK - SOY/RICE</c:v>
                </c:pt>
                <c:pt idx="6">
                  <c:v>ORGANICS</c:v>
                </c:pt>
                <c:pt idx="7">
                  <c:v>DAIRY - SPECIALTY MILK</c:v>
                </c:pt>
                <c:pt idx="8">
                  <c:v>BULK FOODS - GROCERY</c:v>
                </c:pt>
                <c:pt idx="9">
                  <c:v>HEALTH FOODS</c:v>
                </c:pt>
                <c:pt idx="10">
                  <c:v>FRESH POULTRY</c:v>
                </c:pt>
                <c:pt idx="11">
                  <c:v>DAIRY EGGS - ORGANIC</c:v>
                </c:pt>
                <c:pt idx="12">
                  <c:v>CHIPS - SINGLE SERVE</c:v>
                </c:pt>
                <c:pt idx="13">
                  <c:v>FROZEN PARTY AND SNACKS</c:v>
                </c:pt>
                <c:pt idx="14">
                  <c:v>SIDE DISHES</c:v>
                </c:pt>
                <c:pt idx="15">
                  <c:v>FREEZER - PIZZA</c:v>
                </c:pt>
                <c:pt idx="16">
                  <c:v>CONFECTIONERY - NOVELTY</c:v>
                </c:pt>
                <c:pt idx="17">
                  <c:v>MILK - FLAVOURED</c:v>
                </c:pt>
                <c:pt idx="18">
                  <c:v>READY TO GO MEALS</c:v>
                </c:pt>
                <c:pt idx="19">
                  <c:v>RESALE SAVOURY</c:v>
                </c:pt>
                <c:pt idx="20">
                  <c:v>SOFT DRINKS - BOTTLES &amp; CANS</c:v>
                </c:pt>
                <c:pt idx="21">
                  <c:v>SOFT DRINKS - ENERGY</c:v>
                </c:pt>
              </c:strCache>
            </c:strRef>
          </c:cat>
          <c:val>
            <c:numRef>
              <c:f>Sheet1!$F$2:$F$23</c:f>
              <c:numCache>
                <c:formatCode>#,##0.000</c:formatCode>
                <c:ptCount val="22"/>
                <c:pt idx="0">
                  <c:v>-0.58242589754629792</c:v>
                </c:pt>
                <c:pt idx="1">
                  <c:v>-0.6241203756611583</c:v>
                </c:pt>
                <c:pt idx="2">
                  <c:v>-0.56106107466424104</c:v>
                </c:pt>
                <c:pt idx="3">
                  <c:v>-0.76203518271729809</c:v>
                </c:pt>
                <c:pt idx="4">
                  <c:v>-0.63203918773184153</c:v>
                </c:pt>
                <c:pt idx="5">
                  <c:v>-0.57169373414863645</c:v>
                </c:pt>
                <c:pt idx="6">
                  <c:v>-0.59722744244622461</c:v>
                </c:pt>
                <c:pt idx="7">
                  <c:v>-0.56481037697435199</c:v>
                </c:pt>
                <c:pt idx="8">
                  <c:v>-0.47480795060903008</c:v>
                </c:pt>
                <c:pt idx="9">
                  <c:v>-0.54320997212833555</c:v>
                </c:pt>
                <c:pt idx="10">
                  <c:v>-0.55222191962018174</c:v>
                </c:pt>
                <c:pt idx="11">
                  <c:v>-0.68306840034353178</c:v>
                </c:pt>
                <c:pt idx="12">
                  <c:v>1.432027622559743</c:v>
                </c:pt>
                <c:pt idx="13">
                  <c:v>-6.5459053414150578E-2</c:v>
                </c:pt>
                <c:pt idx="14">
                  <c:v>-2.2268258337710841E-2</c:v>
                </c:pt>
                <c:pt idx="15">
                  <c:v>-0.21669392298405488</c:v>
                </c:pt>
                <c:pt idx="16">
                  <c:v>1.3574782862095636</c:v>
                </c:pt>
                <c:pt idx="17">
                  <c:v>0.21245506445000875</c:v>
                </c:pt>
                <c:pt idx="18">
                  <c:v>-0.32924462285900541</c:v>
                </c:pt>
                <c:pt idx="19">
                  <c:v>-0.1594836599538425</c:v>
                </c:pt>
                <c:pt idx="20">
                  <c:v>2.2859629034311384</c:v>
                </c:pt>
                <c:pt idx="21">
                  <c:v>4.5061551528178727</c:v>
                </c:pt>
              </c:numCache>
            </c:numRef>
          </c:val>
        </c:ser>
        <c:axId val="105186432"/>
        <c:axId val="105187968"/>
      </c:areaChart>
      <c:catAx>
        <c:axId val="105186432"/>
        <c:scaling>
          <c:orientation val="minMax"/>
        </c:scaling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d/mm/yyyy" sourceLinked="1"/>
        <c:tickLblPos val="low"/>
        <c:txPr>
          <a:bodyPr/>
          <a:lstStyle/>
          <a:p>
            <a:pPr>
              <a:defRPr sz="900"/>
            </a:pPr>
            <a:endParaRPr lang="en-US"/>
          </a:p>
        </c:txPr>
        <c:crossAx val="105187968"/>
        <c:crosses val="autoZero"/>
        <c:auto val="1"/>
        <c:lblAlgn val="ctr"/>
        <c:lblOffset val="100"/>
      </c:catAx>
      <c:valAx>
        <c:axId val="105187968"/>
        <c:scaling>
          <c:orientation val="minMax"/>
          <c:max val="1.5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AU" sz="1000" dirty="0" smtClean="0"/>
                  <a:t>Spend Index</a:t>
                </a:r>
                <a:endParaRPr lang="en-AU" sz="1000" dirty="0"/>
              </a:p>
            </c:rich>
          </c:tx>
          <c:layout/>
        </c:title>
        <c:numFmt formatCode="#,##0.0" sourceLinked="0"/>
        <c:tickLblPos val="nextTo"/>
        <c:spPr>
          <a:ln>
            <a:noFill/>
          </a:ln>
        </c:spPr>
        <c:txPr>
          <a:bodyPr/>
          <a:lstStyle/>
          <a:p>
            <a:pPr>
              <a:defRPr sz="1000"/>
            </a:pPr>
            <a:endParaRPr lang="en-US"/>
          </a:p>
        </c:txPr>
        <c:crossAx val="105186432"/>
        <c:crosses val="autoZero"/>
        <c:crossBetween val="midCat"/>
      </c:valAx>
    </c:plotArea>
    <c:legend>
      <c:legendPos val="t"/>
      <c:layout/>
      <c:txPr>
        <a:bodyPr/>
        <a:lstStyle/>
        <a:p>
          <a:pPr>
            <a:defRPr sz="11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sz="1000" b="0"/>
            </a:pPr>
            <a:r>
              <a:rPr lang="en-AU" sz="1000" b="0" dirty="0" smtClean="0"/>
              <a:t>%Members by %Spend on Low Salt Items</a:t>
            </a:r>
            <a:endParaRPr lang="en-AU" sz="1000" b="0" dirty="0"/>
          </a:p>
        </c:rich>
      </c:tx>
      <c:layout/>
    </c:title>
    <c:plotArea>
      <c:layout/>
      <c:barChart>
        <c:barDir val="col"/>
        <c:grouping val="percentStacked"/>
        <c:ser>
          <c:idx val="0"/>
          <c:order val="0"/>
          <c:tx>
            <c:strRef>
              <c:f>Sheet1!$A$2</c:f>
              <c:strCache>
                <c:ptCount val="1"/>
                <c:pt idx="0">
                  <c:v>Health Nuts</c:v>
                </c:pt>
              </c:strCache>
            </c:strRef>
          </c:tx>
          <c:spPr>
            <a:solidFill>
              <a:srgbClr val="FF8000"/>
            </a:solidFill>
          </c:spPr>
          <c:cat>
            <c:strRef>
              <c:f>Sheet1!$B$1:$K$1</c:f>
              <c:strCache>
                <c:ptCount val="10"/>
                <c:pt idx="0">
                  <c:v>&lt; 10%</c:v>
                </c:pt>
                <c:pt idx="1">
                  <c:v>10%-20%</c:v>
                </c:pt>
                <c:pt idx="2">
                  <c:v>20%-30%</c:v>
                </c:pt>
                <c:pt idx="3">
                  <c:v>30%-40%</c:v>
                </c:pt>
                <c:pt idx="4">
                  <c:v>40%-50%</c:v>
                </c:pt>
                <c:pt idx="5">
                  <c:v>50%-60%</c:v>
                </c:pt>
                <c:pt idx="6">
                  <c:v>60%-70%</c:v>
                </c:pt>
                <c:pt idx="7">
                  <c:v>70%-80%</c:v>
                </c:pt>
                <c:pt idx="8">
                  <c:v>80%-90%</c:v>
                </c:pt>
                <c:pt idx="9">
                  <c:v>90%-100%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0.39314416341596431</c:v>
                </c:pt>
                <c:pt idx="1">
                  <c:v>0.18673189044083727</c:v>
                </c:pt>
                <c:pt idx="2">
                  <c:v>0.14493519567132265</c:v>
                </c:pt>
                <c:pt idx="3">
                  <c:v>9.9481984816073149E-2</c:v>
                </c:pt>
                <c:pt idx="4">
                  <c:v>6.3702235644478022E-2</c:v>
                </c:pt>
                <c:pt idx="5">
                  <c:v>4.0478587307579382E-2</c:v>
                </c:pt>
                <c:pt idx="6">
                  <c:v>2.4442137494232633E-2</c:v>
                </c:pt>
                <c:pt idx="7">
                  <c:v>1.4357619227381399E-2</c:v>
                </c:pt>
                <c:pt idx="8">
                  <c:v>7.8520196300490737E-3</c:v>
                </c:pt>
                <c:pt idx="9">
                  <c:v>2.4874166352082547E-2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Trying To Be Healthy</c:v>
                </c:pt>
              </c:strCache>
            </c:strRef>
          </c:tx>
          <c:spPr>
            <a:solidFill>
              <a:srgbClr val="DCA512"/>
            </a:solidFill>
          </c:spPr>
          <c:cat>
            <c:strRef>
              <c:f>Sheet1!$B$1:$K$1</c:f>
              <c:strCache>
                <c:ptCount val="10"/>
                <c:pt idx="0">
                  <c:v>&lt; 10%</c:v>
                </c:pt>
                <c:pt idx="1">
                  <c:v>10%-20%</c:v>
                </c:pt>
                <c:pt idx="2">
                  <c:v>20%-30%</c:v>
                </c:pt>
                <c:pt idx="3">
                  <c:v>30%-40%</c:v>
                </c:pt>
                <c:pt idx="4">
                  <c:v>40%-50%</c:v>
                </c:pt>
                <c:pt idx="5">
                  <c:v>50%-60%</c:v>
                </c:pt>
                <c:pt idx="6">
                  <c:v>60%-70%</c:v>
                </c:pt>
                <c:pt idx="7">
                  <c:v>70%-80%</c:v>
                </c:pt>
                <c:pt idx="8">
                  <c:v>80%-90%</c:v>
                </c:pt>
                <c:pt idx="9">
                  <c:v>90%-100%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>
                  <c:v>0.45042108862966768</c:v>
                </c:pt>
                <c:pt idx="1">
                  <c:v>0.19810801364920935</c:v>
                </c:pt>
                <c:pt idx="2">
                  <c:v>0.14056581083518738</c:v>
                </c:pt>
                <c:pt idx="3">
                  <c:v>8.6673606517948421E-2</c:v>
                </c:pt>
                <c:pt idx="4">
                  <c:v>4.9931227827550995E-2</c:v>
                </c:pt>
                <c:pt idx="5">
                  <c:v>2.8890889002465281E-2</c:v>
                </c:pt>
                <c:pt idx="6">
                  <c:v>1.6422644459142571E-2</c:v>
                </c:pt>
                <c:pt idx="7">
                  <c:v>9.4505366484276526E-3</c:v>
                </c:pt>
                <c:pt idx="8">
                  <c:v>4.9521601226625005E-3</c:v>
                </c:pt>
                <c:pt idx="9">
                  <c:v>1.4584022307738566E-2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Healthy When I can Afford</c:v>
                </c:pt>
              </c:strCache>
            </c:strRef>
          </c:tx>
          <c:spPr>
            <a:solidFill>
              <a:srgbClr val="FFCC66"/>
            </a:solidFill>
          </c:spPr>
          <c:cat>
            <c:strRef>
              <c:f>Sheet1!$B$1:$K$1</c:f>
              <c:strCache>
                <c:ptCount val="10"/>
                <c:pt idx="0">
                  <c:v>&lt; 10%</c:v>
                </c:pt>
                <c:pt idx="1">
                  <c:v>10%-20%</c:v>
                </c:pt>
                <c:pt idx="2">
                  <c:v>20%-30%</c:v>
                </c:pt>
                <c:pt idx="3">
                  <c:v>30%-40%</c:v>
                </c:pt>
                <c:pt idx="4">
                  <c:v>40%-50%</c:v>
                </c:pt>
                <c:pt idx="5">
                  <c:v>50%-60%</c:v>
                </c:pt>
                <c:pt idx="6">
                  <c:v>60%-70%</c:v>
                </c:pt>
                <c:pt idx="7">
                  <c:v>70%-80%</c:v>
                </c:pt>
                <c:pt idx="8">
                  <c:v>80%-90%</c:v>
                </c:pt>
                <c:pt idx="9">
                  <c:v>90%-100%</c:v>
                </c:pt>
              </c:strCache>
            </c:strRef>
          </c:cat>
          <c:val>
            <c:numRef>
              <c:f>Sheet1!$B$4:$K$4</c:f>
              <c:numCache>
                <c:formatCode>0%</c:formatCode>
                <c:ptCount val="10"/>
                <c:pt idx="0">
                  <c:v>0.46583770938982488</c:v>
                </c:pt>
                <c:pt idx="1">
                  <c:v>0.27465205388190028</c:v>
                </c:pt>
                <c:pt idx="2">
                  <c:v>0.14558203084526739</c:v>
                </c:pt>
                <c:pt idx="3">
                  <c:v>6.2165985767447175E-2</c:v>
                </c:pt>
                <c:pt idx="4">
                  <c:v>2.5781855964396357E-2</c:v>
                </c:pt>
                <c:pt idx="5">
                  <c:v>1.1572543122272331E-2</c:v>
                </c:pt>
                <c:pt idx="6">
                  <c:v>5.4701109612347414E-3</c:v>
                </c:pt>
                <c:pt idx="7">
                  <c:v>2.6435480481803611E-3</c:v>
                </c:pt>
                <c:pt idx="8">
                  <c:v>1.1145508437566285E-3</c:v>
                </c:pt>
                <c:pt idx="9">
                  <c:v>5.179611175720418E-3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Health Low Priority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</c:spPr>
          <c:cat>
            <c:strRef>
              <c:f>Sheet1!$B$1:$K$1</c:f>
              <c:strCache>
                <c:ptCount val="10"/>
                <c:pt idx="0">
                  <c:v>&lt; 10%</c:v>
                </c:pt>
                <c:pt idx="1">
                  <c:v>10%-20%</c:v>
                </c:pt>
                <c:pt idx="2">
                  <c:v>20%-30%</c:v>
                </c:pt>
                <c:pt idx="3">
                  <c:v>30%-40%</c:v>
                </c:pt>
                <c:pt idx="4">
                  <c:v>40%-50%</c:v>
                </c:pt>
                <c:pt idx="5">
                  <c:v>50%-60%</c:v>
                </c:pt>
                <c:pt idx="6">
                  <c:v>60%-70%</c:v>
                </c:pt>
                <c:pt idx="7">
                  <c:v>70%-80%</c:v>
                </c:pt>
                <c:pt idx="8">
                  <c:v>80%-90%</c:v>
                </c:pt>
                <c:pt idx="9">
                  <c:v>90%-100%</c:v>
                </c:pt>
              </c:strCache>
            </c:strRef>
          </c:cat>
          <c:val>
            <c:numRef>
              <c:f>Sheet1!$B$5:$K$5</c:f>
              <c:numCache>
                <c:formatCode>0%</c:formatCode>
                <c:ptCount val="10"/>
                <c:pt idx="0">
                  <c:v>0.49675510783646976</c:v>
                </c:pt>
                <c:pt idx="1">
                  <c:v>0.26956078422331664</c:v>
                </c:pt>
                <c:pt idx="2">
                  <c:v>0.13223315438309324</c:v>
                </c:pt>
                <c:pt idx="3">
                  <c:v>5.3231845527833346E-2</c:v>
                </c:pt>
                <c:pt idx="4">
                  <c:v>2.1487651804679816E-2</c:v>
                </c:pt>
                <c:pt idx="5">
                  <c:v>9.9196348199512008E-3</c:v>
                </c:pt>
                <c:pt idx="6">
                  <c:v>4.6836898191180898E-3</c:v>
                </c:pt>
                <c:pt idx="7">
                  <c:v>2.2954743369008111E-3</c:v>
                </c:pt>
                <c:pt idx="8">
                  <c:v>1.0128171406595002E-3</c:v>
                </c:pt>
                <c:pt idx="9">
                  <c:v>8.8198401079779484E-3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Health Agnostic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cat>
            <c:strRef>
              <c:f>Sheet1!$B$1:$K$1</c:f>
              <c:strCache>
                <c:ptCount val="10"/>
                <c:pt idx="0">
                  <c:v>&lt; 10%</c:v>
                </c:pt>
                <c:pt idx="1">
                  <c:v>10%-20%</c:v>
                </c:pt>
                <c:pt idx="2">
                  <c:v>20%-30%</c:v>
                </c:pt>
                <c:pt idx="3">
                  <c:v>30%-40%</c:v>
                </c:pt>
                <c:pt idx="4">
                  <c:v>40%-50%</c:v>
                </c:pt>
                <c:pt idx="5">
                  <c:v>50%-60%</c:v>
                </c:pt>
                <c:pt idx="6">
                  <c:v>60%-70%</c:v>
                </c:pt>
                <c:pt idx="7">
                  <c:v>70%-80%</c:v>
                </c:pt>
                <c:pt idx="8">
                  <c:v>80%-90%</c:v>
                </c:pt>
                <c:pt idx="9">
                  <c:v>90%-100%</c:v>
                </c:pt>
              </c:strCache>
            </c:strRef>
          </c:cat>
          <c:val>
            <c:numRef>
              <c:f>Sheet1!$B$6:$K$6</c:f>
              <c:numCache>
                <c:formatCode>0%</c:formatCode>
                <c:ptCount val="10"/>
                <c:pt idx="0">
                  <c:v>0.54965184678321732</c:v>
                </c:pt>
                <c:pt idx="1">
                  <c:v>0.17215596559288834</c:v>
                </c:pt>
                <c:pt idx="2">
                  <c:v>0.10765731503534393</c:v>
                </c:pt>
                <c:pt idx="3">
                  <c:v>6.1075853643494611E-2</c:v>
                </c:pt>
                <c:pt idx="4">
                  <c:v>3.5169201582327753E-2</c:v>
                </c:pt>
                <c:pt idx="5">
                  <c:v>2.2717327780894025E-2</c:v>
                </c:pt>
                <c:pt idx="6">
                  <c:v>1.3074467491505421E-2</c:v>
                </c:pt>
                <c:pt idx="7">
                  <c:v>7.6253043220336518E-3</c:v>
                </c:pt>
                <c:pt idx="8">
                  <c:v>3.6269019209364773E-3</c:v>
                </c:pt>
                <c:pt idx="9">
                  <c:v>2.7245815847358835E-2</c:v>
                </c:pt>
              </c:numCache>
            </c:numRef>
          </c:val>
        </c:ser>
        <c:gapWidth val="50"/>
        <c:overlap val="100"/>
        <c:axId val="105296256"/>
        <c:axId val="105298176"/>
      </c:barChart>
      <c:catAx>
        <c:axId val="1052962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00" b="0"/>
                </a:pPr>
                <a:r>
                  <a:rPr lang="en-AU" sz="1000" b="0" dirty="0" smtClean="0"/>
                  <a:t>%Low Salt Items per Basket</a:t>
                </a:r>
                <a:endParaRPr lang="en-AU" sz="1000" b="0" dirty="0"/>
              </a:p>
            </c:rich>
          </c:tx>
          <c:layout/>
        </c:title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105298176"/>
        <c:crosses val="autoZero"/>
        <c:auto val="1"/>
        <c:lblAlgn val="ctr"/>
        <c:lblOffset val="100"/>
      </c:catAx>
      <c:valAx>
        <c:axId val="105298176"/>
        <c:scaling>
          <c:orientation val="minMax"/>
          <c:max val="1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000" b="0"/>
                </a:pPr>
                <a:r>
                  <a:rPr lang="en-AU" sz="1000" b="0" dirty="0" smtClean="0"/>
                  <a:t>%Members</a:t>
                </a:r>
                <a:endParaRPr lang="en-AU" sz="1000" b="0" dirty="0"/>
              </a:p>
            </c:rich>
          </c:tx>
          <c:layout/>
        </c:title>
        <c:numFmt formatCode="0%" sourceLinked="1"/>
        <c:tickLblPos val="nextTo"/>
        <c:spPr>
          <a:ln>
            <a:noFill/>
          </a:ln>
        </c:spPr>
        <c:txPr>
          <a:bodyPr/>
          <a:lstStyle/>
          <a:p>
            <a:pPr>
              <a:defRPr sz="800"/>
            </a:pPr>
            <a:endParaRPr lang="en-US"/>
          </a:p>
        </c:txPr>
        <c:crossAx val="105296256"/>
        <c:crosses val="autoZero"/>
        <c:crossBetween val="between"/>
      </c:valAx>
    </c:plotArea>
    <c:plotVisOnly val="1"/>
  </c:chart>
  <c:spPr>
    <a:ln>
      <a:solidFill>
        <a:schemeClr val="bg1">
          <a:lumMod val="85000"/>
        </a:schemeClr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AU"/>
  <c:chart>
    <c:title>
      <c:tx>
        <c:rich>
          <a:bodyPr/>
          <a:lstStyle/>
          <a:p>
            <a:pPr>
              <a:defRPr b="0"/>
            </a:pPr>
            <a:r>
              <a:rPr lang="en-AU" b="0" dirty="0"/>
              <a:t>%Members by %Spend on Low Fat Items</a:t>
            </a:r>
          </a:p>
        </c:rich>
      </c:tx>
      <c:layout/>
    </c:title>
    <c:plotArea>
      <c:layout/>
      <c:barChart>
        <c:barDir val="col"/>
        <c:grouping val="percentStacked"/>
        <c:ser>
          <c:idx val="0"/>
          <c:order val="0"/>
          <c:tx>
            <c:strRef>
              <c:f>Sheet1!$A$2</c:f>
              <c:strCache>
                <c:ptCount val="1"/>
                <c:pt idx="0">
                  <c:v>Health Nuts</c:v>
                </c:pt>
              </c:strCache>
            </c:strRef>
          </c:tx>
          <c:spPr>
            <a:solidFill>
              <a:srgbClr val="FF8000"/>
            </a:solidFill>
          </c:spPr>
          <c:cat>
            <c:strRef>
              <c:f>Sheet1!$B$1:$K$1</c:f>
              <c:strCache>
                <c:ptCount val="10"/>
                <c:pt idx="0">
                  <c:v>&lt; 10%</c:v>
                </c:pt>
                <c:pt idx="1">
                  <c:v>10%-20%</c:v>
                </c:pt>
                <c:pt idx="2">
                  <c:v>20%-30%</c:v>
                </c:pt>
                <c:pt idx="3">
                  <c:v>30%-40%</c:v>
                </c:pt>
                <c:pt idx="4">
                  <c:v>40%-50%</c:v>
                </c:pt>
                <c:pt idx="5">
                  <c:v>50%-60%</c:v>
                </c:pt>
                <c:pt idx="6">
                  <c:v>60%-70%</c:v>
                </c:pt>
                <c:pt idx="7">
                  <c:v>70%-80%</c:v>
                </c:pt>
                <c:pt idx="8">
                  <c:v>80%-90%</c:v>
                </c:pt>
                <c:pt idx="9">
                  <c:v>90%-100%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8.4673424894256208E-2</c:v>
                </c:pt>
                <c:pt idx="1">
                  <c:v>0.10587342891302384</c:v>
                </c:pt>
                <c:pt idx="2">
                  <c:v>0.1932987049521265</c:v>
                </c:pt>
                <c:pt idx="3">
                  <c:v>0.2189796348949595</c:v>
                </c:pt>
                <c:pt idx="4">
                  <c:v>0.16280530075452368</c:v>
                </c:pt>
                <c:pt idx="5">
                  <c:v>9.6407221725457903E-2</c:v>
                </c:pt>
                <c:pt idx="6">
                  <c:v>5.2349472034400671E-2</c:v>
                </c:pt>
                <c:pt idx="7">
                  <c:v>2.8393598103141668E-2</c:v>
                </c:pt>
                <c:pt idx="8">
                  <c:v>1.4483638592225697E-2</c:v>
                </c:pt>
                <c:pt idx="9">
                  <c:v>4.2735575135884586E-2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Trying To Be Healthy</c:v>
                </c:pt>
              </c:strCache>
            </c:strRef>
          </c:tx>
          <c:spPr>
            <a:solidFill>
              <a:srgbClr val="DCA512"/>
            </a:solidFill>
          </c:spPr>
          <c:cat>
            <c:strRef>
              <c:f>Sheet1!$B$1:$K$1</c:f>
              <c:strCache>
                <c:ptCount val="10"/>
                <c:pt idx="0">
                  <c:v>&lt; 10%</c:v>
                </c:pt>
                <c:pt idx="1">
                  <c:v>10%-20%</c:v>
                </c:pt>
                <c:pt idx="2">
                  <c:v>20%-30%</c:v>
                </c:pt>
                <c:pt idx="3">
                  <c:v>30%-40%</c:v>
                </c:pt>
                <c:pt idx="4">
                  <c:v>40%-50%</c:v>
                </c:pt>
                <c:pt idx="5">
                  <c:v>50%-60%</c:v>
                </c:pt>
                <c:pt idx="6">
                  <c:v>60%-70%</c:v>
                </c:pt>
                <c:pt idx="7">
                  <c:v>70%-80%</c:v>
                </c:pt>
                <c:pt idx="8">
                  <c:v>80%-90%</c:v>
                </c:pt>
                <c:pt idx="9">
                  <c:v>90%-100%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>
                  <c:v>0.17134080806012933</c:v>
                </c:pt>
                <c:pt idx="1">
                  <c:v>0.22279322522153658</c:v>
                </c:pt>
                <c:pt idx="2">
                  <c:v>0.24972764893399241</c:v>
                </c:pt>
                <c:pt idx="3">
                  <c:v>0.16476782528587722</c:v>
                </c:pt>
                <c:pt idx="4">
                  <c:v>8.4996380838183283E-2</c:v>
                </c:pt>
                <c:pt idx="5">
                  <c:v>4.2776482028485392E-2</c:v>
                </c:pt>
                <c:pt idx="6">
                  <c:v>2.1918777235106598E-2</c:v>
                </c:pt>
                <c:pt idx="7">
                  <c:v>1.1483527330155306E-2</c:v>
                </c:pt>
                <c:pt idx="8">
                  <c:v>5.6179261837218161E-3</c:v>
                </c:pt>
                <c:pt idx="9">
                  <c:v>2.4577398882812282E-2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Healthy When I can Afford</c:v>
                </c:pt>
              </c:strCache>
            </c:strRef>
          </c:tx>
          <c:spPr>
            <a:solidFill>
              <a:srgbClr val="FFCC66"/>
            </a:solidFill>
          </c:spPr>
          <c:cat>
            <c:strRef>
              <c:f>Sheet1!$B$1:$K$1</c:f>
              <c:strCache>
                <c:ptCount val="10"/>
                <c:pt idx="0">
                  <c:v>&lt; 10%</c:v>
                </c:pt>
                <c:pt idx="1">
                  <c:v>10%-20%</c:v>
                </c:pt>
                <c:pt idx="2">
                  <c:v>20%-30%</c:v>
                </c:pt>
                <c:pt idx="3">
                  <c:v>30%-40%</c:v>
                </c:pt>
                <c:pt idx="4">
                  <c:v>40%-50%</c:v>
                </c:pt>
                <c:pt idx="5">
                  <c:v>50%-60%</c:v>
                </c:pt>
                <c:pt idx="6">
                  <c:v>60%-70%</c:v>
                </c:pt>
                <c:pt idx="7">
                  <c:v>70%-80%</c:v>
                </c:pt>
                <c:pt idx="8">
                  <c:v>80%-90%</c:v>
                </c:pt>
                <c:pt idx="9">
                  <c:v>90%-100%</c:v>
                </c:pt>
              </c:strCache>
            </c:strRef>
          </c:cat>
          <c:val>
            <c:numRef>
              <c:f>Sheet1!$B$4:$K$4</c:f>
              <c:numCache>
                <c:formatCode>0%</c:formatCode>
                <c:ptCount val="10"/>
                <c:pt idx="0">
                  <c:v>9.1917618404179335E-2</c:v>
                </c:pt>
                <c:pt idx="1">
                  <c:v>0.1944728937697412</c:v>
                </c:pt>
                <c:pt idx="2">
                  <c:v>0.29700521841909733</c:v>
                </c:pt>
                <c:pt idx="3">
                  <c:v>0.22057933345382466</c:v>
                </c:pt>
                <c:pt idx="4">
                  <c:v>0.10608777310156939</c:v>
                </c:pt>
                <c:pt idx="5">
                  <c:v>4.5404166893783127E-2</c:v>
                </c:pt>
                <c:pt idx="6">
                  <c:v>2.0414662065048071E-2</c:v>
                </c:pt>
                <c:pt idx="7">
                  <c:v>9.3285098578107534E-3</c:v>
                </c:pt>
                <c:pt idx="8">
                  <c:v>4.1846805881886051E-3</c:v>
                </c:pt>
                <c:pt idx="9">
                  <c:v>1.0605143446757691E-2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Health Low Priority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</c:spPr>
          <c:cat>
            <c:strRef>
              <c:f>Sheet1!$B$1:$K$1</c:f>
              <c:strCache>
                <c:ptCount val="10"/>
                <c:pt idx="0">
                  <c:v>&lt; 10%</c:v>
                </c:pt>
                <c:pt idx="1">
                  <c:v>10%-20%</c:v>
                </c:pt>
                <c:pt idx="2">
                  <c:v>20%-30%</c:v>
                </c:pt>
                <c:pt idx="3">
                  <c:v>30%-40%</c:v>
                </c:pt>
                <c:pt idx="4">
                  <c:v>40%-50%</c:v>
                </c:pt>
                <c:pt idx="5">
                  <c:v>50%-60%</c:v>
                </c:pt>
                <c:pt idx="6">
                  <c:v>60%-70%</c:v>
                </c:pt>
                <c:pt idx="7">
                  <c:v>70%-80%</c:v>
                </c:pt>
                <c:pt idx="8">
                  <c:v>80%-90%</c:v>
                </c:pt>
                <c:pt idx="9">
                  <c:v>90%-100%</c:v>
                </c:pt>
              </c:strCache>
            </c:strRef>
          </c:cat>
          <c:val>
            <c:numRef>
              <c:f>Sheet1!$B$5:$K$5</c:f>
              <c:numCache>
                <c:formatCode>0%</c:formatCode>
                <c:ptCount val="10"/>
                <c:pt idx="0">
                  <c:v>0.10761350333560098</c:v>
                </c:pt>
                <c:pt idx="1">
                  <c:v>0.19537668769940539</c:v>
                </c:pt>
                <c:pt idx="2">
                  <c:v>0.29690098540095572</c:v>
                </c:pt>
                <c:pt idx="3">
                  <c:v>0.21342215301739706</c:v>
                </c:pt>
                <c:pt idx="4">
                  <c:v>9.7484619585886945E-2</c:v>
                </c:pt>
                <c:pt idx="5">
                  <c:v>4.0561091429709276E-2</c:v>
                </c:pt>
                <c:pt idx="6">
                  <c:v>1.7737319572219998E-2</c:v>
                </c:pt>
                <c:pt idx="7">
                  <c:v>8.3040671655351759E-3</c:v>
                </c:pt>
                <c:pt idx="8">
                  <c:v>3.5559609566031491E-3</c:v>
                </c:pt>
                <c:pt idx="9">
                  <c:v>1.9043611836686857E-2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Health Agnostic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cat>
            <c:strRef>
              <c:f>Sheet1!$B$1:$K$1</c:f>
              <c:strCache>
                <c:ptCount val="10"/>
                <c:pt idx="0">
                  <c:v>&lt; 10%</c:v>
                </c:pt>
                <c:pt idx="1">
                  <c:v>10%-20%</c:v>
                </c:pt>
                <c:pt idx="2">
                  <c:v>20%-30%</c:v>
                </c:pt>
                <c:pt idx="3">
                  <c:v>30%-40%</c:v>
                </c:pt>
                <c:pt idx="4">
                  <c:v>40%-50%</c:v>
                </c:pt>
                <c:pt idx="5">
                  <c:v>50%-60%</c:v>
                </c:pt>
                <c:pt idx="6">
                  <c:v>60%-70%</c:v>
                </c:pt>
                <c:pt idx="7">
                  <c:v>70%-80%</c:v>
                </c:pt>
                <c:pt idx="8">
                  <c:v>80%-90%</c:v>
                </c:pt>
                <c:pt idx="9">
                  <c:v>90%-100%</c:v>
                </c:pt>
              </c:strCache>
            </c:strRef>
          </c:cat>
          <c:val>
            <c:numRef>
              <c:f>Sheet1!$B$6:$K$6</c:f>
              <c:numCache>
                <c:formatCode>0%</c:formatCode>
                <c:ptCount val="10"/>
                <c:pt idx="0">
                  <c:v>0.2711695236840011</c:v>
                </c:pt>
                <c:pt idx="1">
                  <c:v>0.2016908709990087</c:v>
                </c:pt>
                <c:pt idx="2">
                  <c:v>0.20599218541918946</c:v>
                </c:pt>
                <c:pt idx="3">
                  <c:v>0.13451320872838704</c:v>
                </c:pt>
                <c:pt idx="4">
                  <c:v>7.3096259929542523E-2</c:v>
                </c:pt>
                <c:pt idx="5">
                  <c:v>3.9854087552959855E-2</c:v>
                </c:pt>
                <c:pt idx="6">
                  <c:v>2.1230617999895677E-2</c:v>
                </c:pt>
                <c:pt idx="7">
                  <c:v>1.1550257969032739E-2</c:v>
                </c:pt>
                <c:pt idx="8">
                  <c:v>5.1154476634513229E-3</c:v>
                </c:pt>
                <c:pt idx="9">
                  <c:v>3.578754005453183E-2</c:v>
                </c:pt>
              </c:numCache>
            </c:numRef>
          </c:val>
        </c:ser>
        <c:gapWidth val="50"/>
        <c:overlap val="100"/>
        <c:axId val="105444480"/>
        <c:axId val="105446400"/>
      </c:barChart>
      <c:catAx>
        <c:axId val="1054444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00" b="0"/>
                </a:pPr>
                <a:r>
                  <a:rPr lang="en-AU" sz="1000" b="0" dirty="0" smtClean="0"/>
                  <a:t>%Low Fat Items </a:t>
                </a:r>
                <a:r>
                  <a:rPr lang="en-AU" sz="1000" b="0" i="0" u="none" strike="noStrike" baseline="0" dirty="0" smtClean="0"/>
                  <a:t>per</a:t>
                </a:r>
                <a:r>
                  <a:rPr lang="en-AU" sz="1000" b="0" dirty="0" smtClean="0"/>
                  <a:t> Basket</a:t>
                </a:r>
                <a:endParaRPr lang="en-AU" sz="1000" b="0" dirty="0"/>
              </a:p>
            </c:rich>
          </c:tx>
          <c:layout/>
        </c:title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105446400"/>
        <c:crosses val="autoZero"/>
        <c:auto val="1"/>
        <c:lblAlgn val="ctr"/>
        <c:lblOffset val="100"/>
      </c:catAx>
      <c:valAx>
        <c:axId val="105446400"/>
        <c:scaling>
          <c:orientation val="minMax"/>
          <c:max val="1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000" b="0"/>
                </a:pPr>
                <a:r>
                  <a:rPr lang="en-AU" sz="1000" b="0" i="0" baseline="0" dirty="0" smtClean="0"/>
                  <a:t>%Members</a:t>
                </a:r>
                <a:endParaRPr lang="en-AU" sz="1000" b="0" i="0" baseline="0" dirty="0"/>
              </a:p>
            </c:rich>
          </c:tx>
          <c:layout/>
        </c:title>
        <c:numFmt formatCode="0%" sourceLinked="1"/>
        <c:tickLblPos val="nextTo"/>
        <c:spPr>
          <a:ln>
            <a:noFill/>
          </a:ln>
        </c:spPr>
        <c:crossAx val="105444480"/>
        <c:crosses val="autoZero"/>
        <c:crossBetween val="between"/>
      </c:valAx>
    </c:plotArea>
    <c:plotVisOnly val="1"/>
  </c:chart>
  <c:spPr>
    <a:ln>
      <a:solidFill>
        <a:schemeClr val="bg1">
          <a:lumMod val="85000"/>
        </a:schemeClr>
      </a:solidFill>
    </a:ln>
  </c:spPr>
  <c:txPr>
    <a:bodyPr/>
    <a:lstStyle/>
    <a:p>
      <a:pPr>
        <a:defRPr sz="8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AU"/>
  <c:chart>
    <c:title>
      <c:tx>
        <c:rich>
          <a:bodyPr/>
          <a:lstStyle/>
          <a:p>
            <a:pPr>
              <a:defRPr sz="1000" b="0"/>
            </a:pPr>
            <a:r>
              <a:rPr lang="en-AU" sz="1000" b="0" dirty="0" smtClean="0"/>
              <a:t>%Members by %Spend on No Sugar Items</a:t>
            </a:r>
            <a:endParaRPr lang="en-AU" sz="1000" b="0" dirty="0"/>
          </a:p>
        </c:rich>
      </c:tx>
      <c:layout/>
    </c:title>
    <c:plotArea>
      <c:layout/>
      <c:barChart>
        <c:barDir val="col"/>
        <c:grouping val="percentStacked"/>
        <c:ser>
          <c:idx val="0"/>
          <c:order val="0"/>
          <c:tx>
            <c:strRef>
              <c:f>Sheet1!$A$2</c:f>
              <c:strCache>
                <c:ptCount val="1"/>
                <c:pt idx="0">
                  <c:v>Health Nuts</c:v>
                </c:pt>
              </c:strCache>
            </c:strRef>
          </c:tx>
          <c:spPr>
            <a:solidFill>
              <a:srgbClr val="FF8000"/>
            </a:solidFill>
            <a:effectLst/>
          </c:spPr>
          <c:cat>
            <c:strRef>
              <c:f>Sheet1!$B$1:$K$1</c:f>
              <c:strCache>
                <c:ptCount val="10"/>
                <c:pt idx="0">
                  <c:v>&lt; 10%</c:v>
                </c:pt>
                <c:pt idx="1">
                  <c:v>10%-20%</c:v>
                </c:pt>
                <c:pt idx="2">
                  <c:v>20%-30%</c:v>
                </c:pt>
                <c:pt idx="3">
                  <c:v>30%-40%</c:v>
                </c:pt>
                <c:pt idx="4">
                  <c:v>40%-50%</c:v>
                </c:pt>
                <c:pt idx="5">
                  <c:v>50%-60%</c:v>
                </c:pt>
                <c:pt idx="6">
                  <c:v>60%-70%</c:v>
                </c:pt>
                <c:pt idx="7">
                  <c:v>70%-80%</c:v>
                </c:pt>
                <c:pt idx="8">
                  <c:v>80%-90%</c:v>
                </c:pt>
                <c:pt idx="9">
                  <c:v>90%-100%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0.45620539222437367</c:v>
                </c:pt>
                <c:pt idx="1">
                  <c:v>0.22427837682380489</c:v>
                </c:pt>
                <c:pt idx="2">
                  <c:v>0.14166032064940018</c:v>
                </c:pt>
                <c:pt idx="3">
                  <c:v>7.8156265949431758E-2</c:v>
                </c:pt>
                <c:pt idx="4">
                  <c:v>4.1493838962385683E-2</c:v>
                </c:pt>
                <c:pt idx="5">
                  <c:v>2.3138321572948147E-2</c:v>
                </c:pt>
                <c:pt idx="6">
                  <c:v>1.3180812884305358E-2</c:v>
                </c:pt>
                <c:pt idx="7">
                  <c:v>7.4461061108095682E-3</c:v>
                </c:pt>
                <c:pt idx="8">
                  <c:v>3.6283691275711518E-3</c:v>
                </c:pt>
                <c:pt idx="9">
                  <c:v>1.081219569496991E-2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Trying To Be Healthy</c:v>
                </c:pt>
              </c:strCache>
            </c:strRef>
          </c:tx>
          <c:spPr>
            <a:solidFill>
              <a:srgbClr val="DCA512"/>
            </a:solidFill>
            <a:effectLst/>
          </c:spPr>
          <c:cat>
            <c:strRef>
              <c:f>Sheet1!$B$1:$K$1</c:f>
              <c:strCache>
                <c:ptCount val="10"/>
                <c:pt idx="0">
                  <c:v>&lt; 10%</c:v>
                </c:pt>
                <c:pt idx="1">
                  <c:v>10%-20%</c:v>
                </c:pt>
                <c:pt idx="2">
                  <c:v>20%-30%</c:v>
                </c:pt>
                <c:pt idx="3">
                  <c:v>30%-40%</c:v>
                </c:pt>
                <c:pt idx="4">
                  <c:v>40%-50%</c:v>
                </c:pt>
                <c:pt idx="5">
                  <c:v>50%-60%</c:v>
                </c:pt>
                <c:pt idx="6">
                  <c:v>60%-70%</c:v>
                </c:pt>
                <c:pt idx="7">
                  <c:v>70%-80%</c:v>
                </c:pt>
                <c:pt idx="8">
                  <c:v>80%-90%</c:v>
                </c:pt>
                <c:pt idx="9">
                  <c:v>90%-100%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>
                  <c:v>0.38218416035032055</c:v>
                </c:pt>
                <c:pt idx="1">
                  <c:v>0.22077189895201485</c:v>
                </c:pt>
                <c:pt idx="2">
                  <c:v>0.16548904278356091</c:v>
                </c:pt>
                <c:pt idx="3">
                  <c:v>9.6999854895788371E-2</c:v>
                </c:pt>
                <c:pt idx="4">
                  <c:v>5.3382637957598199E-2</c:v>
                </c:pt>
                <c:pt idx="5">
                  <c:v>3.0547671354672585E-2</c:v>
                </c:pt>
                <c:pt idx="6">
                  <c:v>1.801972493047475E-2</c:v>
                </c:pt>
                <c:pt idx="7">
                  <c:v>1.0973390475433486E-2</c:v>
                </c:pt>
                <c:pt idx="8">
                  <c:v>5.4585062029739884E-3</c:v>
                </c:pt>
                <c:pt idx="9">
                  <c:v>1.6173112097162521E-2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Healthy When I can Afford</c:v>
                </c:pt>
              </c:strCache>
            </c:strRef>
          </c:tx>
          <c:spPr>
            <a:solidFill>
              <a:srgbClr val="FFCC66"/>
            </a:solidFill>
            <a:effectLst/>
          </c:spPr>
          <c:cat>
            <c:strRef>
              <c:f>Sheet1!$B$1:$K$1</c:f>
              <c:strCache>
                <c:ptCount val="10"/>
                <c:pt idx="0">
                  <c:v>&lt; 10%</c:v>
                </c:pt>
                <c:pt idx="1">
                  <c:v>10%-20%</c:v>
                </c:pt>
                <c:pt idx="2">
                  <c:v>20%-30%</c:v>
                </c:pt>
                <c:pt idx="3">
                  <c:v>30%-40%</c:v>
                </c:pt>
                <c:pt idx="4">
                  <c:v>40%-50%</c:v>
                </c:pt>
                <c:pt idx="5">
                  <c:v>50%-60%</c:v>
                </c:pt>
                <c:pt idx="6">
                  <c:v>60%-70%</c:v>
                </c:pt>
                <c:pt idx="7">
                  <c:v>70%-80%</c:v>
                </c:pt>
                <c:pt idx="8">
                  <c:v>80%-90%</c:v>
                </c:pt>
                <c:pt idx="9">
                  <c:v>90%-100%</c:v>
                </c:pt>
              </c:strCache>
            </c:strRef>
          </c:cat>
          <c:val>
            <c:numRef>
              <c:f>Sheet1!$B$4:$K$4</c:f>
              <c:numCache>
                <c:formatCode>0%</c:formatCode>
                <c:ptCount val="10"/>
                <c:pt idx="0">
                  <c:v>0.40739840029412838</c:v>
                </c:pt>
                <c:pt idx="1">
                  <c:v>0.30933838355791915</c:v>
                </c:pt>
                <c:pt idx="2">
                  <c:v>0.17152986953799257</c:v>
                </c:pt>
                <c:pt idx="3">
                  <c:v>6.7104731521712105E-2</c:v>
                </c:pt>
                <c:pt idx="4">
                  <c:v>2.4745270680420761E-2</c:v>
                </c:pt>
                <c:pt idx="5">
                  <c:v>1.0008214912843408E-2</c:v>
                </c:pt>
                <c:pt idx="6">
                  <c:v>4.2979887825269382E-3</c:v>
                </c:pt>
                <c:pt idx="7">
                  <c:v>1.9962812678923298E-3</c:v>
                </c:pt>
                <c:pt idx="8">
                  <c:v>8.5787434821655954E-4</c:v>
                </c:pt>
                <c:pt idx="9">
                  <c:v>2.722985096348099E-3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Health Low Priority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</c:spPr>
          <c:cat>
            <c:strRef>
              <c:f>Sheet1!$B$1:$K$1</c:f>
              <c:strCache>
                <c:ptCount val="10"/>
                <c:pt idx="0">
                  <c:v>&lt; 10%</c:v>
                </c:pt>
                <c:pt idx="1">
                  <c:v>10%-20%</c:v>
                </c:pt>
                <c:pt idx="2">
                  <c:v>20%-30%</c:v>
                </c:pt>
                <c:pt idx="3">
                  <c:v>30%-40%</c:v>
                </c:pt>
                <c:pt idx="4">
                  <c:v>40%-50%</c:v>
                </c:pt>
                <c:pt idx="5">
                  <c:v>50%-60%</c:v>
                </c:pt>
                <c:pt idx="6">
                  <c:v>60%-70%</c:v>
                </c:pt>
                <c:pt idx="7">
                  <c:v>70%-80%</c:v>
                </c:pt>
                <c:pt idx="8">
                  <c:v>80%-90%</c:v>
                </c:pt>
                <c:pt idx="9">
                  <c:v>90%-100%</c:v>
                </c:pt>
              </c:strCache>
            </c:strRef>
          </c:cat>
          <c:val>
            <c:numRef>
              <c:f>Sheet1!$B$5:$K$5</c:f>
              <c:numCache>
                <c:formatCode>0%</c:formatCode>
                <c:ptCount val="10"/>
                <c:pt idx="0">
                  <c:v>0.42062684547970802</c:v>
                </c:pt>
                <c:pt idx="1">
                  <c:v>0.30319000589115386</c:v>
                </c:pt>
                <c:pt idx="2">
                  <c:v>0.16373350207268977</c:v>
                </c:pt>
                <c:pt idx="3">
                  <c:v>6.3681986577208791E-2</c:v>
                </c:pt>
                <c:pt idx="4">
                  <c:v>2.3747462104266752E-2</c:v>
                </c:pt>
                <c:pt idx="5">
                  <c:v>1.0189590377336881E-2</c:v>
                </c:pt>
                <c:pt idx="6">
                  <c:v>4.7683934201923333E-3</c:v>
                </c:pt>
                <c:pt idx="7">
                  <c:v>2.2891780992887992E-3</c:v>
                </c:pt>
                <c:pt idx="8">
                  <c:v>9.8716632417165657E-4</c:v>
                </c:pt>
                <c:pt idx="9">
                  <c:v>6.7858696539833127E-3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Health Agnostic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cat>
            <c:strRef>
              <c:f>Sheet1!$B$1:$K$1</c:f>
              <c:strCache>
                <c:ptCount val="10"/>
                <c:pt idx="0">
                  <c:v>&lt; 10%</c:v>
                </c:pt>
                <c:pt idx="1">
                  <c:v>10%-20%</c:v>
                </c:pt>
                <c:pt idx="2">
                  <c:v>20%-30%</c:v>
                </c:pt>
                <c:pt idx="3">
                  <c:v>30%-40%</c:v>
                </c:pt>
                <c:pt idx="4">
                  <c:v>40%-50%</c:v>
                </c:pt>
                <c:pt idx="5">
                  <c:v>50%-60%</c:v>
                </c:pt>
                <c:pt idx="6">
                  <c:v>60%-70%</c:v>
                </c:pt>
                <c:pt idx="7">
                  <c:v>70%-80%</c:v>
                </c:pt>
                <c:pt idx="8">
                  <c:v>80%-90%</c:v>
                </c:pt>
                <c:pt idx="9">
                  <c:v>90%-100%</c:v>
                </c:pt>
              </c:strCache>
            </c:strRef>
          </c:cat>
          <c:val>
            <c:numRef>
              <c:f>Sheet1!$B$6:$K$6</c:f>
              <c:numCache>
                <c:formatCode>0%</c:formatCode>
                <c:ptCount val="10"/>
                <c:pt idx="0">
                  <c:v>0.53624511855480284</c:v>
                </c:pt>
                <c:pt idx="1">
                  <c:v>0.1914547292944648</c:v>
                </c:pt>
                <c:pt idx="2">
                  <c:v>0.12206820160041056</c:v>
                </c:pt>
                <c:pt idx="3">
                  <c:v>6.4078494880258935E-2</c:v>
                </c:pt>
                <c:pt idx="4">
                  <c:v>3.3766979014786078E-2</c:v>
                </c:pt>
                <c:pt idx="5">
                  <c:v>1.9131264837455291E-2</c:v>
                </c:pt>
                <c:pt idx="6">
                  <c:v>1.0523644058327669E-2</c:v>
                </c:pt>
                <c:pt idx="7">
                  <c:v>5.8073851730973238E-3</c:v>
                </c:pt>
                <c:pt idx="8">
                  <c:v>2.5284886038687399E-3</c:v>
                </c:pt>
                <c:pt idx="9">
                  <c:v>1.4395693982528178E-2</c:v>
                </c:pt>
              </c:numCache>
            </c:numRef>
          </c:val>
        </c:ser>
        <c:gapWidth val="50"/>
        <c:overlap val="100"/>
        <c:axId val="105355136"/>
        <c:axId val="105361408"/>
      </c:barChart>
      <c:catAx>
        <c:axId val="105355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000" b="0"/>
                </a:pPr>
                <a:r>
                  <a:rPr lang="en-AU" sz="1000" b="0" dirty="0" smtClean="0"/>
                  <a:t>%No Sugar Items </a:t>
                </a:r>
                <a:r>
                  <a:rPr lang="en-AU" sz="1000" b="0" i="0" u="none" strike="noStrike" baseline="0" dirty="0" smtClean="0"/>
                  <a:t>per</a:t>
                </a:r>
                <a:r>
                  <a:rPr lang="en-AU" sz="1000" b="0" dirty="0" smtClean="0"/>
                  <a:t> Basket</a:t>
                </a:r>
                <a:endParaRPr lang="en-AU" sz="1000" b="0" dirty="0"/>
              </a:p>
            </c:rich>
          </c:tx>
          <c:layout/>
        </c:title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105361408"/>
        <c:crosses val="autoZero"/>
        <c:auto val="1"/>
        <c:lblAlgn val="ctr"/>
        <c:lblOffset val="100"/>
      </c:catAx>
      <c:valAx>
        <c:axId val="105361408"/>
        <c:scaling>
          <c:orientation val="minMax"/>
          <c:max val="1"/>
        </c:scaling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000" b="0"/>
                </a:pPr>
                <a:r>
                  <a:rPr lang="en-AU" sz="1000" b="0" dirty="0" smtClean="0"/>
                  <a:t>%Members</a:t>
                </a:r>
                <a:endParaRPr lang="en-AU" sz="1000" b="0" dirty="0"/>
              </a:p>
            </c:rich>
          </c:tx>
          <c:layout/>
        </c:title>
        <c:numFmt formatCode="0%" sourceLinked="1"/>
        <c:tickLblPos val="nextTo"/>
        <c:spPr>
          <a:ln>
            <a:noFill/>
          </a:ln>
        </c:spPr>
        <c:txPr>
          <a:bodyPr/>
          <a:lstStyle/>
          <a:p>
            <a:pPr>
              <a:defRPr sz="800"/>
            </a:pPr>
            <a:endParaRPr lang="en-US"/>
          </a:p>
        </c:txPr>
        <c:crossAx val="105355136"/>
        <c:crosses val="autoZero"/>
        <c:crossBetween val="between"/>
      </c:valAx>
    </c:plotArea>
    <c:plotVisOnly val="1"/>
  </c:chart>
  <c:spPr>
    <a:ln>
      <a:solidFill>
        <a:schemeClr val="bg1">
          <a:lumMod val="85000"/>
        </a:schemeClr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9925" y="661988"/>
            <a:ext cx="5692775" cy="3941762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63884" y="5003857"/>
            <a:ext cx="6305123" cy="13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81456" y="8944050"/>
            <a:ext cx="1875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AU" smtClean="0"/>
              <a:pPr>
                <a:defRPr/>
              </a:pPr>
              <a:t>‹#›</a:t>
            </a:fld>
            <a:endParaRPr lang="en-AU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68943" y="96266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6861" rtl="0" eaLnBrk="0" fontAlgn="base" hangingPunct="0">
      <a:spcBef>
        <a:spcPct val="0"/>
      </a:spcBef>
      <a:spcAft>
        <a:spcPct val="0"/>
      </a:spcAft>
      <a:buClr>
        <a:schemeClr val="tx2"/>
      </a:buClr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125546" indent="-123850" algn="l" defTabSz="956861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320651" indent="-193408" algn="l" defTabSz="956861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456376" indent="-134029" algn="l" defTabSz="956861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580224" indent="-122152" algn="l" defTabSz="956861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2443048" algn="l" defTabSz="977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31658" algn="l" defTabSz="977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20267" algn="l" defTabSz="977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08877" algn="l" defTabSz="9772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3238" y="769938"/>
            <a:ext cx="5041900" cy="34909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63884" y="5003856"/>
            <a:ext cx="6305123" cy="2616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93291" y="9005606"/>
            <a:ext cx="275717" cy="123111"/>
          </a:xfrm>
        </p:spPr>
        <p:txBody>
          <a:bodyPr/>
          <a:lstStyle/>
          <a:p>
            <a:r>
              <a:rPr lang="en-US" sz="800" dirty="0">
                <a:solidFill>
                  <a:srgbClr val="EEECE1"/>
                </a:solidFill>
                <a:latin typeface="Calibri"/>
              </a:rPr>
              <a:t>Page </a:t>
            </a:r>
            <a:fld id="{631115FC-FCCC-412E-8B45-85A3F482063D}" type="slidenum">
              <a:rPr lang="en-US" sz="800">
                <a:solidFill>
                  <a:srgbClr val="EEECE1"/>
                </a:solidFill>
                <a:latin typeface="Calibri"/>
              </a:rPr>
              <a:pPr/>
              <a:t>0</a:t>
            </a:fld>
            <a:endParaRPr lang="en-US" sz="800" dirty="0">
              <a:solidFill>
                <a:srgbClr val="EEECE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013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28845886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7097" name="think-cell Slide" r:id="rId3" imgW="360" imgH="360" progId="">
              <p:embed/>
            </p:oleObj>
          </a:graphicData>
        </a:graphic>
      </p:graphicFrame>
      <p:sp>
        <p:nvSpPr>
          <p:cNvPr id="5" name="doc id"/>
          <p:cNvSpPr txBox="1">
            <a:spLocks noChangeArrowheads="1"/>
          </p:cNvSpPr>
          <p:nvPr/>
        </p:nvSpPr>
        <p:spPr bwMode="ltGray">
          <a:xfrm>
            <a:off x="9329181" y="37255"/>
            <a:ext cx="32629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AU" sz="900" dirty="0" smtClean="0">
              <a:solidFill>
                <a:schemeClr val="bg1"/>
              </a:solidFill>
            </a:endParaRPr>
          </a:p>
        </p:txBody>
      </p:sp>
      <p:grpSp>
        <p:nvGrpSpPr>
          <p:cNvPr id="21" name="McK Title Elements" hidden="1"/>
          <p:cNvGrpSpPr/>
          <p:nvPr userDrawn="1"/>
        </p:nvGrpSpPr>
        <p:grpSpPr bwMode="ltGray">
          <a:xfrm>
            <a:off x="190339" y="5427783"/>
            <a:ext cx="5121275" cy="1209675"/>
            <a:chOff x="537729" y="4930775"/>
            <a:chExt cx="5121275" cy="1209675"/>
          </a:xfrm>
        </p:grpSpPr>
        <p:sp>
          <p:nvSpPr>
            <p:cNvPr id="22" name="McK Document type"/>
            <p:cNvSpPr txBox="1">
              <a:spLocks noChangeArrowheads="1"/>
            </p:cNvSpPr>
            <p:nvPr/>
          </p:nvSpPr>
          <p:spPr bwMode="ltGray">
            <a:xfrm>
              <a:off x="537729" y="4930775"/>
              <a:ext cx="493553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AU" sz="1400" b="0" baseline="0" noProof="0" dirty="0" smtClean="0">
                  <a:solidFill>
                    <a:schemeClr val="bg1"/>
                  </a:solidFill>
                  <a:latin typeface="+mn-lt"/>
                </a:rPr>
                <a:t>Document type</a:t>
              </a:r>
            </a:p>
          </p:txBody>
        </p:sp>
        <p:sp>
          <p:nvSpPr>
            <p:cNvPr id="23" name="McK Date"/>
            <p:cNvSpPr txBox="1">
              <a:spLocks noChangeArrowheads="1"/>
            </p:cNvSpPr>
            <p:nvPr/>
          </p:nvSpPr>
          <p:spPr bwMode="ltGray">
            <a:xfrm>
              <a:off x="537729" y="5199063"/>
              <a:ext cx="493553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AU" sz="1400" b="0" baseline="0" noProof="0" dirty="0" smtClean="0">
                  <a:solidFill>
                    <a:schemeClr val="bg1"/>
                  </a:solidFill>
                  <a:latin typeface="+mn-lt"/>
                </a:rPr>
                <a:t>Date</a:t>
              </a:r>
            </a:p>
          </p:txBody>
        </p:sp>
        <p:sp>
          <p:nvSpPr>
            <p:cNvPr id="24" name="McK Disclaimer"/>
            <p:cNvSpPr>
              <a:spLocks noChangeArrowheads="1"/>
            </p:cNvSpPr>
            <p:nvPr/>
          </p:nvSpPr>
          <p:spPr bwMode="ltGray">
            <a:xfrm>
              <a:off x="537729" y="6017339"/>
              <a:ext cx="51212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AU" sz="800" b="0" baseline="0" noProof="0" dirty="0" smtClean="0">
                  <a:solidFill>
                    <a:schemeClr val="bg1"/>
                  </a:solidFill>
                  <a:latin typeface="+mn-lt"/>
                </a:rPr>
                <a:t>CONFIDENTIAL AND PROPRIETARY</a:t>
              </a:r>
              <a:endParaRPr lang="en-AU" sz="800" b="0" baseline="0" noProof="0" dirty="0">
                <a:solidFill>
                  <a:schemeClr val="bg1"/>
                </a:solidFill>
                <a:latin typeface="+mn-lt"/>
              </a:endParaRPr>
            </a:p>
          </p:txBody>
        </p:sp>
      </p:grpSp>
      <p:pic>
        <p:nvPicPr>
          <p:cNvPr id="13" name="Picture 2" descr="C:\USERDATA\xkwst\Desktop\WR-Template-PPT-Cover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6513" y="0"/>
            <a:ext cx="9939337" cy="6885384"/>
          </a:xfrm>
          <a:prstGeom prst="rect">
            <a:avLst/>
          </a:prstGeom>
          <a:noFill/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190339" y="3990633"/>
            <a:ext cx="5454009" cy="492443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AU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190339" y="4572000"/>
            <a:ext cx="5454009" cy="276999"/>
          </a:xfrm>
        </p:spPr>
        <p:txBody>
          <a:bodyPr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AU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7803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W Liquor Group - St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103710" y="0"/>
            <a:ext cx="7337326" cy="128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styles</a:t>
            </a:r>
            <a:endParaRPr lang="en-AU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6342" y="1423873"/>
            <a:ext cx="9184486" cy="4771898"/>
          </a:xfrm>
        </p:spPr>
        <p:txBody>
          <a:bodyPr/>
          <a:lstStyle>
            <a:lvl1pPr>
              <a:lnSpc>
                <a:spcPts val="1600"/>
              </a:lnSpc>
              <a:spcBef>
                <a:spcPts val="400"/>
              </a:spcBef>
              <a:defRPr sz="1600"/>
            </a:lvl1pPr>
            <a:lvl2pPr>
              <a:lnSpc>
                <a:spcPts val="1600"/>
              </a:lnSpc>
              <a:spcBef>
                <a:spcPts val="400"/>
              </a:spcBef>
              <a:defRPr sz="1600"/>
            </a:lvl2pPr>
            <a:lvl3pPr>
              <a:lnSpc>
                <a:spcPts val="1600"/>
              </a:lnSpc>
              <a:spcBef>
                <a:spcPts val="400"/>
              </a:spcBef>
              <a:defRPr sz="1600"/>
            </a:lvl3pPr>
            <a:lvl4pPr>
              <a:lnSpc>
                <a:spcPts val="1600"/>
              </a:lnSpc>
              <a:spcBef>
                <a:spcPts val="400"/>
              </a:spcBef>
              <a:defRPr sz="1600"/>
            </a:lvl4pPr>
            <a:lvl5pPr>
              <a:lnSpc>
                <a:spcPts val="1600"/>
              </a:lnSpc>
              <a:spcBef>
                <a:spcPts val="40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8912" y="6462713"/>
            <a:ext cx="7658099" cy="319087"/>
          </a:xfrm>
        </p:spPr>
        <p:txBody>
          <a:bodyPr anchor="b"/>
          <a:lstStyle>
            <a:lvl1pPr marL="542925" indent="-542925">
              <a:lnSpc>
                <a:spcPct val="9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AU" dirty="0" smtClean="0"/>
              <a:t>SOURCE:	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00665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054" y="0"/>
            <a:ext cx="7388636" cy="13084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16" y="1462356"/>
            <a:ext cx="9184484" cy="4720587"/>
          </a:xfrm>
        </p:spPr>
        <p:txBody>
          <a:bodyPr/>
          <a:lstStyle>
            <a:lvl1pPr>
              <a:spcBef>
                <a:spcPts val="1200"/>
              </a:spcBef>
              <a:defRPr sz="18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4193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>
          <a:xfrm>
            <a:off x="2065226" y="0"/>
            <a:ext cx="7401464" cy="130842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8912" y="6462713"/>
            <a:ext cx="7658099" cy="319087"/>
          </a:xfrm>
        </p:spPr>
        <p:txBody>
          <a:bodyPr anchor="b"/>
          <a:lstStyle>
            <a:lvl1pPr marL="542925" indent="-542925">
              <a:lnSpc>
                <a:spcPct val="9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AU" dirty="0" smtClean="0"/>
              <a:t>SOURCE:	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0268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>
          <a:xfrm>
            <a:off x="2090881" y="0"/>
            <a:ext cx="7337327" cy="130842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8912" y="6462713"/>
            <a:ext cx="7658099" cy="319087"/>
          </a:xfrm>
        </p:spPr>
        <p:txBody>
          <a:bodyPr anchor="b"/>
          <a:lstStyle>
            <a:lvl1pPr marL="542925" indent="-542925">
              <a:lnSpc>
                <a:spcPct val="9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AU" dirty="0" smtClean="0"/>
              <a:t>SOURCE:	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8913" y="1486206"/>
            <a:ext cx="9534525" cy="476250"/>
          </a:xfrm>
        </p:spPr>
        <p:txBody>
          <a:bodyPr/>
          <a:lstStyle>
            <a:lvl1pPr algn="ctr"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975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W Liquor Group - St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103710" y="0"/>
            <a:ext cx="7337326" cy="128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styles</a:t>
            </a:r>
            <a:endParaRPr lang="en-AU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6342" y="1423873"/>
            <a:ext cx="9184486" cy="4771898"/>
          </a:xfrm>
        </p:spPr>
        <p:txBody>
          <a:bodyPr/>
          <a:lstStyle>
            <a:lvl1pPr>
              <a:lnSpc>
                <a:spcPts val="1600"/>
              </a:lnSpc>
              <a:spcBef>
                <a:spcPts val="400"/>
              </a:spcBef>
              <a:defRPr sz="1600"/>
            </a:lvl1pPr>
            <a:lvl2pPr>
              <a:lnSpc>
                <a:spcPts val="1600"/>
              </a:lnSpc>
              <a:spcBef>
                <a:spcPts val="400"/>
              </a:spcBef>
              <a:defRPr sz="1600"/>
            </a:lvl2pPr>
            <a:lvl3pPr>
              <a:lnSpc>
                <a:spcPts val="1600"/>
              </a:lnSpc>
              <a:spcBef>
                <a:spcPts val="400"/>
              </a:spcBef>
              <a:defRPr sz="1600"/>
            </a:lvl3pPr>
            <a:lvl4pPr>
              <a:lnSpc>
                <a:spcPts val="1600"/>
              </a:lnSpc>
              <a:spcBef>
                <a:spcPts val="400"/>
              </a:spcBef>
              <a:defRPr sz="1600"/>
            </a:lvl4pPr>
            <a:lvl5pPr>
              <a:lnSpc>
                <a:spcPts val="1600"/>
              </a:lnSpc>
              <a:spcBef>
                <a:spcPts val="40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8912" y="6462713"/>
            <a:ext cx="7658099" cy="319087"/>
          </a:xfrm>
        </p:spPr>
        <p:txBody>
          <a:bodyPr anchor="b"/>
          <a:lstStyle>
            <a:lvl1pPr marL="542925" indent="-542925">
              <a:lnSpc>
                <a:spcPct val="9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AU" dirty="0" smtClean="0"/>
              <a:t>SOURCE:	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00665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8845886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28354" name="think-cell Slide" r:id="rId3" imgW="360" imgH="360" progId="">
              <p:embed/>
            </p:oleObj>
          </a:graphicData>
        </a:graphic>
      </p:graphicFrame>
      <p:sp>
        <p:nvSpPr>
          <p:cNvPr id="5" name="doc id"/>
          <p:cNvSpPr txBox="1">
            <a:spLocks noChangeArrowheads="1"/>
          </p:cNvSpPr>
          <p:nvPr/>
        </p:nvSpPr>
        <p:spPr bwMode="ltGray">
          <a:xfrm>
            <a:off x="9329181" y="37255"/>
            <a:ext cx="32629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AU" sz="900" dirty="0" smtClean="0">
              <a:solidFill>
                <a:srgbClr val="FFFFFF"/>
              </a:solidFill>
            </a:endParaRPr>
          </a:p>
        </p:txBody>
      </p:sp>
      <p:grpSp>
        <p:nvGrpSpPr>
          <p:cNvPr id="3" name="McK Title Elements" hidden="1"/>
          <p:cNvGrpSpPr/>
          <p:nvPr userDrawn="1"/>
        </p:nvGrpSpPr>
        <p:grpSpPr bwMode="ltGray">
          <a:xfrm>
            <a:off x="190339" y="5427783"/>
            <a:ext cx="5121275" cy="1209675"/>
            <a:chOff x="537729" y="4930775"/>
            <a:chExt cx="5121275" cy="1209675"/>
          </a:xfrm>
        </p:grpSpPr>
        <p:sp>
          <p:nvSpPr>
            <p:cNvPr id="22" name="McK Document type"/>
            <p:cNvSpPr txBox="1">
              <a:spLocks noChangeArrowheads="1"/>
            </p:cNvSpPr>
            <p:nvPr/>
          </p:nvSpPr>
          <p:spPr bwMode="ltGray">
            <a:xfrm>
              <a:off x="537729" y="4930775"/>
              <a:ext cx="493553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AU" sz="1400" dirty="0" smtClean="0">
                  <a:solidFill>
                    <a:srgbClr val="FFFFFF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23" name="McK Date"/>
            <p:cNvSpPr txBox="1">
              <a:spLocks noChangeArrowheads="1"/>
            </p:cNvSpPr>
            <p:nvPr/>
          </p:nvSpPr>
          <p:spPr bwMode="ltGray">
            <a:xfrm>
              <a:off x="537729" y="5199063"/>
              <a:ext cx="493553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AU" sz="1400" dirty="0" smtClean="0">
                  <a:solidFill>
                    <a:srgbClr val="FFFFFF"/>
                  </a:solidFill>
                  <a:latin typeface="Arial"/>
                </a:rPr>
                <a:t>Date</a:t>
              </a:r>
            </a:p>
          </p:txBody>
        </p:sp>
        <p:sp>
          <p:nvSpPr>
            <p:cNvPr id="24" name="McK Disclaimer"/>
            <p:cNvSpPr>
              <a:spLocks noChangeArrowheads="1"/>
            </p:cNvSpPr>
            <p:nvPr/>
          </p:nvSpPr>
          <p:spPr bwMode="ltGray">
            <a:xfrm>
              <a:off x="537729" y="6017339"/>
              <a:ext cx="51212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04863" eaLnBrk="0" hangingPunct="0"/>
              <a:r>
                <a:rPr lang="en-AU" sz="800" dirty="0" smtClean="0">
                  <a:solidFill>
                    <a:srgbClr val="FFFFFF"/>
                  </a:solidFill>
                  <a:latin typeface="Arial"/>
                </a:rPr>
                <a:t>CONFIDENTIAL AND PROPRIETARY</a:t>
              </a:r>
              <a:endParaRPr lang="en-AU" sz="800" dirty="0">
                <a:solidFill>
                  <a:srgbClr val="FFFFFF"/>
                </a:solidFill>
                <a:latin typeface="Arial"/>
              </a:endParaRPr>
            </a:p>
          </p:txBody>
        </p:sp>
      </p:grpSp>
      <p:pic>
        <p:nvPicPr>
          <p:cNvPr id="13" name="Picture 2" descr="C:\USERDATA\xkwst\Desktop\WR-Template-PPT-Cover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6513" y="0"/>
            <a:ext cx="9939337" cy="6885384"/>
          </a:xfrm>
          <a:prstGeom prst="rect">
            <a:avLst/>
          </a:prstGeom>
          <a:noFill/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190339" y="3990633"/>
            <a:ext cx="5454009" cy="492443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AU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190339" y="4572000"/>
            <a:ext cx="5454009" cy="276999"/>
          </a:xfrm>
        </p:spPr>
        <p:txBody>
          <a:bodyPr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AU" noProof="0" dirty="0" smtClean="0"/>
          </a:p>
        </p:txBody>
      </p:sp>
    </p:spTree>
    <p:extLst>
      <p:ext uri="{BB962C8B-B14F-4D97-AF65-F5344CB8AC3E}">
        <p14:creationId xmlns="" xmlns:p14="http://schemas.microsoft.com/office/powerpoint/2010/main" val="78031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054" y="0"/>
            <a:ext cx="7388636" cy="13084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16" y="1462356"/>
            <a:ext cx="9184484" cy="4720587"/>
          </a:xfrm>
        </p:spPr>
        <p:txBody>
          <a:bodyPr/>
          <a:lstStyle>
            <a:lvl1pPr>
              <a:spcBef>
                <a:spcPts val="1200"/>
              </a:spcBef>
              <a:defRPr sz="18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4193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>
          <a:xfrm>
            <a:off x="2065226" y="0"/>
            <a:ext cx="7401464" cy="130842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8912" y="6462713"/>
            <a:ext cx="7658099" cy="319087"/>
          </a:xfrm>
        </p:spPr>
        <p:txBody>
          <a:bodyPr anchor="b"/>
          <a:lstStyle>
            <a:lvl1pPr marL="542925" indent="-542925">
              <a:lnSpc>
                <a:spcPct val="9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AU" dirty="0" smtClean="0"/>
              <a:t>SOURCE:	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0268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>
          <a:xfrm>
            <a:off x="2090881" y="0"/>
            <a:ext cx="7337327" cy="130842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8912" y="6462713"/>
            <a:ext cx="7658099" cy="319087"/>
          </a:xfrm>
        </p:spPr>
        <p:txBody>
          <a:bodyPr anchor="b"/>
          <a:lstStyle>
            <a:lvl1pPr marL="542925" indent="-542925">
              <a:lnSpc>
                <a:spcPct val="90000"/>
              </a:lnSpc>
              <a:spcBef>
                <a:spcPts val="0"/>
              </a:spcBef>
              <a:defRPr sz="900"/>
            </a:lvl1pPr>
          </a:lstStyle>
          <a:p>
            <a:pPr lvl="0"/>
            <a:r>
              <a:rPr lang="en-AU" dirty="0" smtClean="0"/>
              <a:t>SOURCE:	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8913" y="1486206"/>
            <a:ext cx="9534525" cy="476250"/>
          </a:xfrm>
        </p:spPr>
        <p:txBody>
          <a:bodyPr/>
          <a:lstStyle>
            <a:lvl1pPr algn="ctr"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975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18" Type="http://schemas.openxmlformats.org/officeDocument/2006/relationships/tags" Target="../tags/tag12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5.xml"/><Relationship Id="rId7" Type="http://schemas.openxmlformats.org/officeDocument/2006/relationships/vmlDrawing" Target="../drawings/vmlDrawing1.vml"/><Relationship Id="rId12" Type="http://schemas.openxmlformats.org/officeDocument/2006/relationships/tags" Target="../tags/tag6.xml"/><Relationship Id="rId17" Type="http://schemas.openxmlformats.org/officeDocument/2006/relationships/tags" Target="../tags/tag11.xml"/><Relationship Id="rId25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0.xml"/><Relationship Id="rId20" Type="http://schemas.openxmlformats.org/officeDocument/2006/relationships/tags" Target="../tags/tag14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24" Type="http://schemas.openxmlformats.org/officeDocument/2006/relationships/tags" Target="../tags/tag18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9.xml"/><Relationship Id="rId23" Type="http://schemas.openxmlformats.org/officeDocument/2006/relationships/tags" Target="../tags/tag17.xml"/><Relationship Id="rId10" Type="http://schemas.openxmlformats.org/officeDocument/2006/relationships/tags" Target="../tags/tag4.xml"/><Relationship Id="rId19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tags" Target="../tags/tag8.xml"/><Relationship Id="rId22" Type="http://schemas.openxmlformats.org/officeDocument/2006/relationships/tags" Target="../tags/tag16.xml"/><Relationship Id="rId27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8.xml"/><Relationship Id="rId21" Type="http://schemas.openxmlformats.org/officeDocument/2006/relationships/tags" Target="../tags/tag33.xml"/><Relationship Id="rId7" Type="http://schemas.openxmlformats.org/officeDocument/2006/relationships/vmlDrawing" Target="../drawings/vmlDrawing3.v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 descr="C:\USERDATA\xkwst\Desktop\WR-Template-PPT-Inside.jpg"/>
          <p:cNvPicPr>
            <a:picLocks noChangeAspect="1" noChangeArrowheads="1"/>
          </p:cNvPicPr>
          <p:nvPr userDrawn="1"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-1" y="-27384"/>
            <a:ext cx="9902825" cy="6885384"/>
          </a:xfrm>
          <a:prstGeom prst="rect">
            <a:avLst/>
          </a:prstGeom>
          <a:noFill/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8601141"/>
              </p:ext>
            </p:extLst>
          </p:nvPr>
        </p:nvGraphicFramePr>
        <p:xfrm>
          <a:off x="0" y="0"/>
          <a:ext cx="175426" cy="161974"/>
        </p:xfrm>
        <a:graphic>
          <a:graphicData uri="http://schemas.openxmlformats.org/presentationml/2006/ole">
            <p:oleObj spid="_x0000_s12112" name="think-cell Slide" r:id="rId27" imgW="360" imgH="360" progId="">
              <p:embed/>
            </p:oleObj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987098" y="37255"/>
            <a:ext cx="726266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56861"/>
            <a:endParaRPr lang="en-AU" sz="800" dirty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514" y="1449528"/>
            <a:ext cx="9184485" cy="475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090882" y="0"/>
            <a:ext cx="7362982" cy="128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sp>
        <p:nvSpPr>
          <p:cNvPr id="11" name="McK 1. On-page tracker" hidden="1"/>
          <p:cNvSpPr>
            <a:spLocks noChangeArrowheads="1"/>
          </p:cNvSpPr>
          <p:nvPr/>
        </p:nvSpPr>
        <p:spPr bwMode="auto">
          <a:xfrm>
            <a:off x="189461" y="10284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AU" sz="1400" dirty="0" smtClean="0">
                <a:solidFill>
                  <a:srgbClr val="808080"/>
                </a:solidFill>
                <a:latin typeface="+mn-lt"/>
              </a:rPr>
              <a:t>TRACKER</a:t>
            </a:r>
            <a:endParaRPr lang="en-AU" sz="140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2" name="McK 3. Unit of measure" hidden="1"/>
          <p:cNvSpPr txBox="1">
            <a:spLocks noChangeArrowheads="1"/>
          </p:cNvSpPr>
          <p:nvPr/>
        </p:nvSpPr>
        <p:spPr bwMode="auto">
          <a:xfrm>
            <a:off x="189461" y="551242"/>
            <a:ext cx="95239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sz="1600" dirty="0" smtClean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13" name="McK Slide Elements" hidden="1"/>
          <p:cNvGrpSpPr>
            <a:grpSpLocks/>
          </p:cNvGrpSpPr>
          <p:nvPr/>
        </p:nvGrpSpPr>
        <p:grpSpPr bwMode="auto">
          <a:xfrm>
            <a:off x="175426" y="6415762"/>
            <a:ext cx="7847140" cy="370923"/>
            <a:chOff x="75" y="3935"/>
            <a:chExt cx="4326" cy="229"/>
          </a:xfrm>
        </p:grpSpPr>
        <p:sp>
          <p:nvSpPr>
            <p:cNvPr id="14" name="McK 4. Footnote"/>
            <p:cNvSpPr txBox="1">
              <a:spLocks noChangeArrowheads="1"/>
            </p:cNvSpPr>
            <p:nvPr/>
          </p:nvSpPr>
          <p:spPr bwMode="auto">
            <a:xfrm>
              <a:off x="75" y="3935"/>
              <a:ext cx="4326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AU" sz="1000" baseline="0" dirty="0" smtClean="0">
                  <a:latin typeface="+mn-lt"/>
                </a:rPr>
                <a:t>1 Footnote</a:t>
              </a:r>
            </a:p>
          </p:txBody>
        </p:sp>
        <p:sp>
          <p:nvSpPr>
            <p:cNvPr id="15" name="McK 5. Source"/>
            <p:cNvSpPr>
              <a:spLocks noChangeArrowheads="1"/>
            </p:cNvSpPr>
            <p:nvPr/>
          </p:nvSpPr>
          <p:spPr bwMode="auto">
            <a:xfrm>
              <a:off x="75" y="4069"/>
              <a:ext cx="4326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09600" indent="-609600" defTabSz="956861">
                <a:tabLst/>
              </a:pPr>
              <a:r>
                <a:rPr lang="en-AU" sz="1000" baseline="0" dirty="0" smtClean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grpSp>
        <p:nvGrpSpPr>
          <p:cNvPr id="16" name="ACET" hidden="1"/>
          <p:cNvGrpSpPr>
            <a:grpSpLocks/>
          </p:cNvGrpSpPr>
          <p:nvPr/>
        </p:nvGrpSpPr>
        <p:grpSpPr bwMode="auto">
          <a:xfrm>
            <a:off x="1605153" y="1158117"/>
            <a:ext cx="4711955" cy="510219"/>
            <a:chOff x="915" y="715"/>
            <a:chExt cx="2686" cy="315"/>
          </a:xfrm>
        </p:grpSpPr>
        <p:cxnSp>
          <p:nvCxnSpPr>
            <p:cNvPr id="1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AU" sz="1600" b="1" dirty="0" smtClean="0"/>
                <a:t>Title</a:t>
              </a:r>
            </a:p>
            <a:p>
              <a:r>
                <a:rPr lang="en-AU" sz="1600" dirty="0" smtClean="0">
                  <a:solidFill>
                    <a:srgbClr val="808080"/>
                  </a:solidFill>
                </a:rPr>
                <a:t>Unit of measure</a:t>
              </a:r>
              <a:endParaRPr lang="en-AU" sz="1600" dirty="0">
                <a:solidFill>
                  <a:srgbClr val="808080"/>
                </a:solidFill>
              </a:endParaRPr>
            </a:p>
          </p:txBody>
        </p:sp>
      </p:grpSp>
      <p:grpSp>
        <p:nvGrpSpPr>
          <p:cNvPr id="22" name="LegendBoxes" hidden="1"/>
          <p:cNvGrpSpPr>
            <a:grpSpLocks/>
          </p:cNvGrpSpPr>
          <p:nvPr/>
        </p:nvGrpSpPr>
        <p:grpSpPr bwMode="auto">
          <a:xfrm>
            <a:off x="8949776" y="293320"/>
            <a:ext cx="763588" cy="996951"/>
            <a:chOff x="4936" y="176"/>
            <a:chExt cx="481" cy="628"/>
          </a:xfrm>
        </p:grpSpPr>
        <p:sp>
          <p:nvSpPr>
            <p:cNvPr id="23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AU" sz="1200" dirty="0" smtClean="0">
                  <a:latin typeface="+mn-lt"/>
                </a:rPr>
                <a:t>Legend</a:t>
              </a:r>
              <a:endParaRPr lang="en-AU" sz="1200" dirty="0">
                <a:latin typeface="+mn-lt"/>
              </a:endParaRPr>
            </a:p>
          </p:txBody>
        </p:sp>
        <p:sp>
          <p:nvSpPr>
            <p:cNvPr id="24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200" dirty="0">
                <a:latin typeface="+mn-lt"/>
              </a:endParaRPr>
            </a:p>
          </p:txBody>
        </p:sp>
        <p:sp>
          <p:nvSpPr>
            <p:cNvPr id="25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AU" sz="1200" dirty="0" smtClean="0">
                  <a:latin typeface="+mn-lt"/>
                </a:rPr>
                <a:t>Legend</a:t>
              </a:r>
              <a:endParaRPr lang="en-AU" sz="1200" dirty="0">
                <a:latin typeface="+mn-lt"/>
              </a:endParaRPr>
            </a:p>
          </p:txBody>
        </p:sp>
        <p:sp>
          <p:nvSpPr>
            <p:cNvPr id="26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200" dirty="0">
                <a:latin typeface="+mn-lt"/>
              </a:endParaRPr>
            </a:p>
          </p:txBody>
        </p:sp>
        <p:sp>
          <p:nvSpPr>
            <p:cNvPr id="27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AU" sz="1200" dirty="0" smtClean="0">
                  <a:latin typeface="+mn-lt"/>
                </a:rPr>
                <a:t>Legend</a:t>
              </a:r>
              <a:endParaRPr lang="en-AU" sz="1200" dirty="0">
                <a:latin typeface="+mn-lt"/>
              </a:endParaRPr>
            </a:p>
          </p:txBody>
        </p:sp>
        <p:sp>
          <p:nvSpPr>
            <p:cNvPr id="28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200" dirty="0">
                <a:latin typeface="+mn-lt"/>
              </a:endParaRPr>
            </a:p>
          </p:txBody>
        </p:sp>
        <p:sp>
          <p:nvSpPr>
            <p:cNvPr id="29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AU" sz="1200" dirty="0" smtClean="0">
                  <a:latin typeface="+mn-lt"/>
                </a:rPr>
                <a:t>Legend</a:t>
              </a:r>
              <a:endParaRPr lang="en-AU" sz="1200" dirty="0">
                <a:latin typeface="+mn-lt"/>
              </a:endParaRPr>
            </a:p>
          </p:txBody>
        </p:sp>
        <p:sp>
          <p:nvSpPr>
            <p:cNvPr id="30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200" dirty="0">
                <a:latin typeface="+mn-lt"/>
              </a:endParaRPr>
            </a:p>
          </p:txBody>
        </p:sp>
      </p:grpSp>
      <p:grpSp>
        <p:nvGrpSpPr>
          <p:cNvPr id="31" name="LegendLines" hidden="1"/>
          <p:cNvGrpSpPr>
            <a:grpSpLocks/>
          </p:cNvGrpSpPr>
          <p:nvPr/>
        </p:nvGrpSpPr>
        <p:grpSpPr bwMode="auto">
          <a:xfrm>
            <a:off x="8641801" y="293319"/>
            <a:ext cx="1071563" cy="730251"/>
            <a:chOff x="4750" y="176"/>
            <a:chExt cx="675" cy="460"/>
          </a:xfrm>
        </p:grpSpPr>
        <p:sp>
          <p:nvSpPr>
            <p:cNvPr id="32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00" dirty="0">
                <a:latin typeface="+mn-lt"/>
              </a:endParaRPr>
            </a:p>
          </p:txBody>
        </p:sp>
        <p:sp>
          <p:nvSpPr>
            <p:cNvPr id="33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00" dirty="0">
                <a:latin typeface="+mn-lt"/>
              </a:endParaRPr>
            </a:p>
          </p:txBody>
        </p:sp>
        <p:sp>
          <p:nvSpPr>
            <p:cNvPr id="34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00" dirty="0">
                <a:latin typeface="+mn-lt"/>
              </a:endParaRPr>
            </a:p>
          </p:txBody>
        </p:sp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AU" sz="1200" dirty="0" smtClean="0">
                  <a:latin typeface="+mn-lt"/>
                </a:rPr>
                <a:t>Legend</a:t>
              </a:r>
              <a:endParaRPr lang="en-AU" sz="1200" dirty="0">
                <a:latin typeface="+mn-lt"/>
              </a:endParaRPr>
            </a:p>
          </p:txBody>
        </p:sp>
        <p:sp>
          <p:nvSpPr>
            <p:cNvPr id="36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AU" sz="1200" dirty="0" smtClean="0">
                  <a:latin typeface="+mn-lt"/>
                </a:rPr>
                <a:t>Legend</a:t>
              </a:r>
              <a:endParaRPr lang="en-AU" sz="1200" dirty="0">
                <a:latin typeface="+mn-lt"/>
              </a:endParaRPr>
            </a:p>
          </p:txBody>
        </p:sp>
        <p:sp>
          <p:nvSpPr>
            <p:cNvPr id="37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AU" sz="1200" dirty="0" smtClean="0">
                  <a:latin typeface="+mn-lt"/>
                </a:rPr>
                <a:t>Legend</a:t>
              </a:r>
              <a:endParaRPr lang="en-AU" sz="1200" dirty="0">
                <a:latin typeface="+mn-lt"/>
              </a:endParaRPr>
            </a:p>
          </p:txBody>
        </p:sp>
      </p:grpSp>
      <p:grpSp>
        <p:nvGrpSpPr>
          <p:cNvPr id="38" name="McKSticker" hidden="1"/>
          <p:cNvGrpSpPr/>
          <p:nvPr/>
        </p:nvGrpSpPr>
        <p:grpSpPr bwMode="auto">
          <a:xfrm>
            <a:off x="8646470" y="293319"/>
            <a:ext cx="1066894" cy="212366"/>
            <a:chOff x="7673881" y="285750"/>
            <a:chExt cx="1066894" cy="212366"/>
          </a:xfrm>
        </p:grpSpPr>
        <p:sp>
          <p:nvSpPr>
            <p:cNvPr id="39" name="StickerRectangle"/>
            <p:cNvSpPr>
              <a:spLocks noChangeArrowheads="1"/>
            </p:cNvSpPr>
            <p:nvPr/>
          </p:nvSpPr>
          <p:spPr bwMode="auto">
            <a:xfrm>
              <a:off x="7673881" y="285750"/>
              <a:ext cx="1066894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255">
                <a:buClr>
                  <a:schemeClr val="tx2"/>
                </a:buClr>
              </a:pPr>
              <a:r>
                <a:rPr lang="en-AU" sz="1200" dirty="0" smtClean="0">
                  <a:solidFill>
                    <a:srgbClr val="808080"/>
                  </a:solidFill>
                  <a:latin typeface="+mn-lt"/>
                </a:rPr>
                <a:t>PRELIMINARY</a:t>
              </a:r>
              <a:endParaRPr lang="en-AU" sz="1200" dirty="0">
                <a:solidFill>
                  <a:srgbClr val="808080"/>
                </a:solidFill>
                <a:latin typeface="+mn-lt"/>
              </a:endParaRPr>
            </a:p>
          </p:txBody>
        </p:sp>
        <p:cxnSp>
          <p:nvCxnSpPr>
            <p:cNvPr id="40" name="AutoShape 31"/>
            <p:cNvCxnSpPr>
              <a:cxnSpLocks noChangeShapeType="1"/>
              <a:stCxn id="39" idx="2"/>
              <a:endCxn id="39" idx="4"/>
            </p:cNvCxnSpPr>
            <p:nvPr/>
          </p:nvCxnSpPr>
          <p:spPr bwMode="auto">
            <a:xfrm>
              <a:off x="7673881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" name="AutoShape 32"/>
            <p:cNvCxnSpPr>
              <a:cxnSpLocks noChangeShapeType="1"/>
              <a:stCxn id="39" idx="4"/>
              <a:endCxn id="39" idx="6"/>
            </p:cNvCxnSpPr>
            <p:nvPr/>
          </p:nvCxnSpPr>
          <p:spPr bwMode="auto">
            <a:xfrm>
              <a:off x="7673881" y="498116"/>
              <a:ext cx="1066894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2" name="LegendMoons" hidden="1"/>
          <p:cNvGrpSpPr/>
          <p:nvPr/>
        </p:nvGrpSpPr>
        <p:grpSpPr bwMode="auto">
          <a:xfrm>
            <a:off x="8882934" y="293319"/>
            <a:ext cx="830430" cy="1306516"/>
            <a:chOff x="7769225" y="2105025"/>
            <a:chExt cx="830430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/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tx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/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/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tx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/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/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tx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/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/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tx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/>
              </a:p>
            </p:txBody>
          </p:sp>
        </p:grp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AU" sz="1200" dirty="0" smtClean="0">
                  <a:latin typeface="+mn-lt"/>
                </a:rPr>
                <a:t>Legend</a:t>
              </a:r>
              <a:endParaRPr lang="en-AU" sz="1200" dirty="0">
                <a:latin typeface="+mn-lt"/>
              </a:endParaRP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AU" sz="1200" dirty="0" smtClean="0">
                  <a:latin typeface="+mn-lt"/>
                </a:rPr>
                <a:t>Legend</a:t>
              </a:r>
              <a:endParaRPr lang="en-AU" sz="1200" dirty="0">
                <a:latin typeface="+mn-lt"/>
              </a:endParaRP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AU" sz="1200" dirty="0" smtClean="0">
                  <a:latin typeface="+mn-lt"/>
                </a:rPr>
                <a:t>Legend</a:t>
              </a:r>
              <a:endParaRPr lang="en-AU" sz="1200" dirty="0">
                <a:latin typeface="+mn-lt"/>
              </a:endParaRPr>
            </a:p>
          </p:txBody>
        </p:sp>
        <p:sp>
          <p:nvSpPr>
            <p:cNvPr id="50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AU" sz="1200" dirty="0" smtClean="0">
                  <a:latin typeface="+mn-lt"/>
                </a:rPr>
                <a:t>Legend</a:t>
              </a:r>
              <a:endParaRPr lang="en-AU" sz="1200" dirty="0">
                <a:latin typeface="+mn-lt"/>
              </a:endParaRPr>
            </a:p>
          </p:txBody>
        </p:sp>
        <p:sp>
          <p:nvSpPr>
            <p:cNvPr id="51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chemeClr val="tx2"/>
                </a:buClr>
              </a:pPr>
              <a:r>
                <a:rPr lang="en-AU" sz="1200" dirty="0" smtClean="0">
                  <a:latin typeface="+mn-lt"/>
                </a:rPr>
                <a:t>Legend</a:t>
              </a:r>
              <a:endParaRPr lang="en-AU" sz="1200" dirty="0">
                <a:latin typeface="+mn-lt"/>
              </a:endParaRPr>
            </a:p>
          </p:txBody>
        </p:sp>
        <p:grpSp>
          <p:nvGrpSpPr>
            <p:cNvPr id="52" name="MoonLegend3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/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tx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/>
              </a:p>
            </p:txBody>
          </p:sp>
        </p:grpSp>
      </p:grpSp>
      <p:sp>
        <p:nvSpPr>
          <p:cNvPr id="63" name="Slide Number Placeholder 1"/>
          <p:cNvSpPr txBox="1">
            <a:spLocks/>
          </p:cNvSpPr>
          <p:nvPr/>
        </p:nvSpPr>
        <p:spPr bwMode="auto">
          <a:xfrm flipH="1">
            <a:off x="9081865" y="6517359"/>
            <a:ext cx="513098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42C328C1-A84F-4A39-A664-DBA00541A8C6}" type="slidenum">
              <a:rPr lang="en-AU" sz="1200" smtClean="0">
                <a:solidFill>
                  <a:schemeClr val="tx2"/>
                </a:solidFill>
              </a:rPr>
              <a:pPr algn="ctr"/>
              <a:t>‹#›</a:t>
            </a:fld>
            <a:endParaRPr lang="en-AU" sz="1200" dirty="0">
              <a:solidFill>
                <a:schemeClr val="tx2"/>
              </a:solidFill>
            </a:endParaRPr>
          </a:p>
        </p:txBody>
      </p:sp>
      <p:grpSp>
        <p:nvGrpSpPr>
          <p:cNvPr id="64" name="McK Moon" hidden="1"/>
          <p:cNvGrpSpPr>
            <a:grpSpLocks noChangeAspect="1"/>
          </p:cNvGrpSpPr>
          <p:nvPr>
            <p:custDataLst>
              <p:tags r:id="rId8"/>
            </p:custDataLst>
          </p:nvPr>
        </p:nvGrpSpPr>
        <p:grpSpPr bwMode="auto">
          <a:xfrm>
            <a:off x="2097088" y="3886200"/>
            <a:ext cx="254000" cy="254000"/>
            <a:chOff x="1600" y="1600"/>
            <a:chExt cx="160" cy="160"/>
          </a:xfrm>
        </p:grpSpPr>
        <p:sp>
          <p:nvSpPr>
            <p:cNvPr id="67" name="Oval 90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68" name="Arc 9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tx2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9" r:id="rId2"/>
    <p:sldLayoutId id="2147483664" r:id="rId3"/>
    <p:sldLayoutId id="2147483668" r:id="rId4"/>
    <p:sldLayoutId id="2147483665" r:id="rId5"/>
  </p:sldLayoutIdLst>
  <p:hf hdr="0" ftr="0" dt="0"/>
  <p:txStyles>
    <p:titleStyle>
      <a:lvl1pPr algn="l" defTabSz="956861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381727" algn="l"/>
        </a:tabLs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56861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956861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956861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956861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88610" algn="l" defTabSz="956861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77219" algn="l" defTabSz="956861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465829" algn="l" defTabSz="956861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954439" algn="l" defTabSz="956861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56861" rtl="0" eaLnBrk="1" fontAlgn="base" hangingPunct="1">
        <a:spcBef>
          <a:spcPts val="40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06980" indent="-205284" algn="l" defTabSz="956861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457200" indent="-249238" algn="l" defTabSz="956861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</a:defRPr>
      </a:lvl3pPr>
      <a:lvl4pPr marL="656570" indent="-166263" algn="l" defTabSz="956861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801320" indent="-139118" algn="l" defTabSz="956861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801320" indent="-139118" algn="l" defTabSz="95686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801320" indent="-139118" algn="l" defTabSz="95686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801320" indent="-139118" algn="l" defTabSz="95686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801320" indent="-139118" algn="l" defTabSz="95686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610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19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829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439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048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658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267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877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 descr="C:\USERDATA\xkwst\Desktop\WR-Template-PPT-Inside.jp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-1" y="-27384"/>
            <a:ext cx="9902825" cy="6885384"/>
          </a:xfrm>
          <a:prstGeom prst="rect">
            <a:avLst/>
          </a:prstGeom>
          <a:noFill/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8601141"/>
              </p:ext>
            </p:extLst>
          </p:nvPr>
        </p:nvGraphicFramePr>
        <p:xfrm>
          <a:off x="0" y="0"/>
          <a:ext cx="175426" cy="161974"/>
        </p:xfrm>
        <a:graphic>
          <a:graphicData uri="http://schemas.openxmlformats.org/presentationml/2006/ole">
            <p:oleObj spid="_x0000_s227330" name="think-cell Slide" r:id="rId27" imgW="360" imgH="360" progId="">
              <p:embed/>
            </p:oleObj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987098" y="37255"/>
            <a:ext cx="726266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56861"/>
            <a:endParaRPr lang="en-AU" sz="800" dirty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514" y="1449528"/>
            <a:ext cx="9184485" cy="475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090882" y="0"/>
            <a:ext cx="7362982" cy="128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sp>
        <p:nvSpPr>
          <p:cNvPr id="11" name="McK 1. On-page tracker" hidden="1"/>
          <p:cNvSpPr>
            <a:spLocks noChangeArrowheads="1"/>
          </p:cNvSpPr>
          <p:nvPr/>
        </p:nvSpPr>
        <p:spPr bwMode="auto">
          <a:xfrm>
            <a:off x="189461" y="10284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AU" sz="1400" dirty="0" smtClean="0">
                <a:solidFill>
                  <a:srgbClr val="808080"/>
                </a:solidFill>
                <a:latin typeface="Arial"/>
              </a:rPr>
              <a:t>TRACKER</a:t>
            </a:r>
            <a:endParaRPr lang="en-AU" sz="1400" dirty="0">
              <a:solidFill>
                <a:srgbClr val="808080"/>
              </a:solidFill>
              <a:latin typeface="Arial"/>
            </a:endParaRPr>
          </a:p>
        </p:txBody>
      </p:sp>
      <p:sp>
        <p:nvSpPr>
          <p:cNvPr id="12" name="McK 3. Unit of measure" hidden="1"/>
          <p:cNvSpPr txBox="1">
            <a:spLocks noChangeArrowheads="1"/>
          </p:cNvSpPr>
          <p:nvPr/>
        </p:nvSpPr>
        <p:spPr bwMode="auto">
          <a:xfrm>
            <a:off x="189461" y="551242"/>
            <a:ext cx="952390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sz="1600" dirty="0" smtClean="0">
                <a:solidFill>
                  <a:srgbClr val="808080"/>
                </a:solidFill>
              </a:rPr>
              <a:t>Unit of measure</a:t>
            </a:r>
          </a:p>
        </p:txBody>
      </p:sp>
      <p:grpSp>
        <p:nvGrpSpPr>
          <p:cNvPr id="3" name="McK Slide Elements" hidden="1"/>
          <p:cNvGrpSpPr>
            <a:grpSpLocks/>
          </p:cNvGrpSpPr>
          <p:nvPr/>
        </p:nvGrpSpPr>
        <p:grpSpPr bwMode="auto">
          <a:xfrm>
            <a:off x="175426" y="6415762"/>
            <a:ext cx="7847140" cy="370923"/>
            <a:chOff x="75" y="3935"/>
            <a:chExt cx="4326" cy="229"/>
          </a:xfrm>
        </p:grpSpPr>
        <p:sp>
          <p:nvSpPr>
            <p:cNvPr id="14" name="McK 4. Footnote"/>
            <p:cNvSpPr txBox="1">
              <a:spLocks noChangeArrowheads="1"/>
            </p:cNvSpPr>
            <p:nvPr/>
          </p:nvSpPr>
          <p:spPr bwMode="auto">
            <a:xfrm>
              <a:off x="75" y="3935"/>
              <a:ext cx="4326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AU" sz="10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5" name="McK 5. Source"/>
            <p:cNvSpPr>
              <a:spLocks noChangeArrowheads="1"/>
            </p:cNvSpPr>
            <p:nvPr/>
          </p:nvSpPr>
          <p:spPr bwMode="auto">
            <a:xfrm>
              <a:off x="75" y="4069"/>
              <a:ext cx="4326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09600" indent="-609600" defTabSz="956861"/>
              <a:r>
                <a:rPr lang="en-AU" sz="1000" dirty="0" smtClean="0">
                  <a:solidFill>
                    <a:srgbClr val="000000"/>
                  </a:solidFill>
                  <a:latin typeface="Arial"/>
                </a:rPr>
                <a:t>SOURCE: Source</a:t>
              </a:r>
            </a:p>
          </p:txBody>
        </p:sp>
      </p:grpSp>
      <p:grpSp>
        <p:nvGrpSpPr>
          <p:cNvPr id="4" name="ACET" hidden="1"/>
          <p:cNvGrpSpPr>
            <a:grpSpLocks/>
          </p:cNvGrpSpPr>
          <p:nvPr/>
        </p:nvGrpSpPr>
        <p:grpSpPr bwMode="auto">
          <a:xfrm>
            <a:off x="1605153" y="1158117"/>
            <a:ext cx="4711955" cy="510219"/>
            <a:chOff x="915" y="715"/>
            <a:chExt cx="2686" cy="315"/>
          </a:xfrm>
        </p:grpSpPr>
        <p:cxnSp>
          <p:nvCxnSpPr>
            <p:cNvPr id="1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AU" sz="1600" b="1" dirty="0" smtClean="0">
                  <a:solidFill>
                    <a:srgbClr val="000000"/>
                  </a:solidFill>
                </a:rPr>
                <a:t>Title</a:t>
              </a:r>
            </a:p>
            <a:p>
              <a:r>
                <a:rPr lang="en-AU" sz="1600" dirty="0" smtClean="0">
                  <a:solidFill>
                    <a:srgbClr val="808080"/>
                  </a:solidFill>
                </a:rPr>
                <a:t>Unit of measure</a:t>
              </a:r>
              <a:endParaRPr lang="en-AU" sz="1600" dirty="0">
                <a:solidFill>
                  <a:srgbClr val="808080"/>
                </a:solidFill>
              </a:endParaRPr>
            </a:p>
          </p:txBody>
        </p:sp>
      </p:grpSp>
      <p:grpSp>
        <p:nvGrpSpPr>
          <p:cNvPr id="5" name="LegendBoxes" hidden="1"/>
          <p:cNvGrpSpPr>
            <a:grpSpLocks/>
          </p:cNvGrpSpPr>
          <p:nvPr/>
        </p:nvGrpSpPr>
        <p:grpSpPr bwMode="auto">
          <a:xfrm>
            <a:off x="8949776" y="293320"/>
            <a:ext cx="763588" cy="996951"/>
            <a:chOff x="4936" y="176"/>
            <a:chExt cx="481" cy="628"/>
          </a:xfrm>
        </p:grpSpPr>
        <p:sp>
          <p:nvSpPr>
            <p:cNvPr id="23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rgbClr val="245C0E"/>
                </a:buClr>
              </a:pPr>
              <a:r>
                <a:rPr lang="en-AU" sz="1200" dirty="0" smtClean="0">
                  <a:solidFill>
                    <a:srgbClr val="000000"/>
                  </a:solidFill>
                  <a:latin typeface="Arial"/>
                </a:rPr>
                <a:t>Legend</a:t>
              </a:r>
              <a:endParaRPr lang="en-AU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rgbClr val="245C0E"/>
                </a:buClr>
              </a:pPr>
              <a:r>
                <a:rPr lang="en-AU" sz="1200" dirty="0" smtClean="0">
                  <a:solidFill>
                    <a:srgbClr val="000000"/>
                  </a:solidFill>
                  <a:latin typeface="Arial"/>
                </a:rPr>
                <a:t>Legend</a:t>
              </a:r>
              <a:endParaRPr lang="en-AU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rgbClr val="245C0E"/>
                </a:buClr>
              </a:pPr>
              <a:r>
                <a:rPr lang="en-AU" sz="1200" dirty="0" smtClean="0">
                  <a:solidFill>
                    <a:srgbClr val="000000"/>
                  </a:solidFill>
                  <a:latin typeface="Arial"/>
                </a:rPr>
                <a:t>Legend</a:t>
              </a:r>
              <a:endParaRPr lang="en-AU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rgbClr val="245C0E"/>
                </a:buClr>
              </a:pPr>
              <a:r>
                <a:rPr lang="en-AU" sz="1200" dirty="0" smtClean="0">
                  <a:solidFill>
                    <a:srgbClr val="000000"/>
                  </a:solidFill>
                  <a:latin typeface="Arial"/>
                </a:rPr>
                <a:t>Legend</a:t>
              </a:r>
              <a:endParaRPr lang="en-AU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sz="12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" name="LegendLines" hidden="1"/>
          <p:cNvGrpSpPr>
            <a:grpSpLocks/>
          </p:cNvGrpSpPr>
          <p:nvPr/>
        </p:nvGrpSpPr>
        <p:grpSpPr bwMode="auto">
          <a:xfrm>
            <a:off x="8641801" y="293319"/>
            <a:ext cx="1071563" cy="730251"/>
            <a:chOff x="4750" y="176"/>
            <a:chExt cx="675" cy="460"/>
          </a:xfrm>
        </p:grpSpPr>
        <p:sp>
          <p:nvSpPr>
            <p:cNvPr id="32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rgbClr val="245C0E"/>
                </a:buClr>
              </a:pPr>
              <a:r>
                <a:rPr lang="en-AU" sz="1200" dirty="0" smtClean="0">
                  <a:solidFill>
                    <a:srgbClr val="000000"/>
                  </a:solidFill>
                  <a:latin typeface="Arial"/>
                </a:rPr>
                <a:t>Legend</a:t>
              </a:r>
              <a:endParaRPr lang="en-AU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rgbClr val="245C0E"/>
                </a:buClr>
              </a:pPr>
              <a:r>
                <a:rPr lang="en-AU" sz="1200" dirty="0" smtClean="0">
                  <a:solidFill>
                    <a:srgbClr val="000000"/>
                  </a:solidFill>
                  <a:latin typeface="Arial"/>
                </a:rPr>
                <a:t>Legend</a:t>
              </a:r>
              <a:endParaRPr lang="en-AU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rgbClr val="245C0E"/>
                </a:buClr>
              </a:pPr>
              <a:r>
                <a:rPr lang="en-AU" sz="1200" dirty="0" smtClean="0">
                  <a:solidFill>
                    <a:srgbClr val="000000"/>
                  </a:solidFill>
                  <a:latin typeface="Arial"/>
                </a:rPr>
                <a:t>Legend</a:t>
              </a:r>
              <a:endParaRPr lang="en-AU" sz="12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" name="McKSticker" hidden="1"/>
          <p:cNvGrpSpPr/>
          <p:nvPr/>
        </p:nvGrpSpPr>
        <p:grpSpPr bwMode="auto">
          <a:xfrm>
            <a:off x="8646470" y="293319"/>
            <a:ext cx="1066894" cy="212366"/>
            <a:chOff x="7673881" y="285750"/>
            <a:chExt cx="1066894" cy="212366"/>
          </a:xfrm>
        </p:grpSpPr>
        <p:sp>
          <p:nvSpPr>
            <p:cNvPr id="39" name="StickerRectangle"/>
            <p:cNvSpPr>
              <a:spLocks noChangeArrowheads="1"/>
            </p:cNvSpPr>
            <p:nvPr/>
          </p:nvSpPr>
          <p:spPr bwMode="auto">
            <a:xfrm>
              <a:off x="7673881" y="285750"/>
              <a:ext cx="1066894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255">
                <a:buClr>
                  <a:srgbClr val="245C0E"/>
                </a:buClr>
              </a:pPr>
              <a:r>
                <a:rPr lang="en-AU" sz="1200" dirty="0" smtClean="0">
                  <a:solidFill>
                    <a:srgbClr val="808080"/>
                  </a:solidFill>
                  <a:latin typeface="Arial"/>
                </a:rPr>
                <a:t>PRELIMINARY</a:t>
              </a:r>
              <a:endParaRPr lang="en-AU" sz="1200" dirty="0">
                <a:solidFill>
                  <a:srgbClr val="808080"/>
                </a:solidFill>
                <a:latin typeface="Arial"/>
              </a:endParaRPr>
            </a:p>
          </p:txBody>
        </p:sp>
        <p:cxnSp>
          <p:nvCxnSpPr>
            <p:cNvPr id="40" name="AutoShape 31"/>
            <p:cNvCxnSpPr>
              <a:cxnSpLocks noChangeShapeType="1"/>
              <a:stCxn id="39" idx="2"/>
              <a:endCxn id="39" idx="4"/>
            </p:cNvCxnSpPr>
            <p:nvPr/>
          </p:nvCxnSpPr>
          <p:spPr bwMode="auto">
            <a:xfrm>
              <a:off x="7673881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32"/>
            <p:cNvCxnSpPr>
              <a:cxnSpLocks noChangeShapeType="1"/>
              <a:stCxn id="39" idx="4"/>
              <a:endCxn id="39" idx="6"/>
            </p:cNvCxnSpPr>
            <p:nvPr/>
          </p:nvCxnSpPr>
          <p:spPr bwMode="auto">
            <a:xfrm>
              <a:off x="7673881" y="498116"/>
              <a:ext cx="1066894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LegendMoons" hidden="1"/>
          <p:cNvGrpSpPr/>
          <p:nvPr/>
        </p:nvGrpSpPr>
        <p:grpSpPr bwMode="auto">
          <a:xfrm>
            <a:off x="8882934" y="293319"/>
            <a:ext cx="830430" cy="1306516"/>
            <a:chOff x="7769225" y="2105025"/>
            <a:chExt cx="830430" cy="1306516"/>
          </a:xfrm>
        </p:grpSpPr>
        <p:grpSp>
          <p:nvGrpSpPr>
            <p:cNvPr id="9" name="MoonLegend1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tx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0" name="MoonLegend2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tx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MoonLegend4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tx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6" name="MoonLegend5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tx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rgbClr val="245C0E"/>
                </a:buClr>
              </a:pPr>
              <a:r>
                <a:rPr lang="en-AU" sz="1200" dirty="0" smtClean="0">
                  <a:solidFill>
                    <a:srgbClr val="000000"/>
                  </a:solidFill>
                  <a:latin typeface="Arial"/>
                </a:rPr>
                <a:t>Legend</a:t>
              </a:r>
              <a:endParaRPr lang="en-AU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rgbClr val="245C0E"/>
                </a:buClr>
              </a:pPr>
              <a:r>
                <a:rPr lang="en-AU" sz="1200" dirty="0" smtClean="0">
                  <a:solidFill>
                    <a:srgbClr val="000000"/>
                  </a:solidFill>
                  <a:latin typeface="Arial"/>
                </a:rPr>
                <a:t>Legend</a:t>
              </a:r>
              <a:endParaRPr lang="en-AU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rgbClr val="245C0E"/>
                </a:buClr>
              </a:pPr>
              <a:r>
                <a:rPr lang="en-AU" sz="1200" dirty="0" smtClean="0">
                  <a:solidFill>
                    <a:srgbClr val="000000"/>
                  </a:solidFill>
                  <a:latin typeface="Arial"/>
                </a:rPr>
                <a:t>Legend</a:t>
              </a:r>
              <a:endParaRPr lang="en-AU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rgbClr val="245C0E"/>
                </a:buClr>
              </a:pPr>
              <a:r>
                <a:rPr lang="en-AU" sz="1200" dirty="0" smtClean="0">
                  <a:solidFill>
                    <a:srgbClr val="000000"/>
                  </a:solidFill>
                  <a:latin typeface="Arial"/>
                </a:rPr>
                <a:t>Legend</a:t>
              </a:r>
              <a:endParaRPr lang="en-AU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255">
                <a:buClr>
                  <a:srgbClr val="245C0E"/>
                </a:buClr>
              </a:pPr>
              <a:r>
                <a:rPr lang="en-AU" sz="1200" dirty="0" smtClean="0">
                  <a:solidFill>
                    <a:srgbClr val="000000"/>
                  </a:solidFill>
                  <a:latin typeface="Arial"/>
                </a:rPr>
                <a:t>Legend</a:t>
              </a:r>
              <a:endParaRPr lang="en-AU" sz="120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0" name="MoonLegend3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tx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sz="12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3" name="Slide Number Placeholder 1"/>
          <p:cNvSpPr txBox="1">
            <a:spLocks/>
          </p:cNvSpPr>
          <p:nvPr/>
        </p:nvSpPr>
        <p:spPr bwMode="auto">
          <a:xfrm flipH="1">
            <a:off x="9081865" y="6517359"/>
            <a:ext cx="513098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1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03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454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607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758" algn="l" defTabSz="914303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909" algn="l" defTabSz="914303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061" algn="l" defTabSz="914303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212" algn="l" defTabSz="914303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fld id="{42C328C1-A84F-4A39-A664-DBA00541A8C6}" type="slidenum">
              <a:rPr lang="en-AU" sz="1200">
                <a:solidFill>
                  <a:srgbClr val="245C0E"/>
                </a:solidFill>
              </a:rPr>
              <a:pPr algn="ctr"/>
              <a:t>‹#›</a:t>
            </a:fld>
            <a:endParaRPr lang="en-AU" sz="1200" dirty="0">
              <a:solidFill>
                <a:srgbClr val="245C0E"/>
              </a:solidFill>
            </a:endParaRPr>
          </a:p>
        </p:txBody>
      </p:sp>
      <p:grpSp>
        <p:nvGrpSpPr>
          <p:cNvPr id="21" name="McK Moon" hidden="1"/>
          <p:cNvGrpSpPr>
            <a:grpSpLocks noChangeAspect="1"/>
          </p:cNvGrpSpPr>
          <p:nvPr>
            <p:custDataLst>
              <p:tags r:id="rId8"/>
            </p:custDataLst>
          </p:nvPr>
        </p:nvGrpSpPr>
        <p:grpSpPr bwMode="auto">
          <a:xfrm>
            <a:off x="2097088" y="3886200"/>
            <a:ext cx="254000" cy="254000"/>
            <a:chOff x="1600" y="1600"/>
            <a:chExt cx="160" cy="160"/>
          </a:xfrm>
        </p:grpSpPr>
        <p:sp>
          <p:nvSpPr>
            <p:cNvPr id="67" name="Oval 90"/>
            <p:cNvSpPr>
              <a:spLocks noChangeAspect="1"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Arc 91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tx2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956861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381727" algn="l"/>
        </a:tabLs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56861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956861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956861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956861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88610" algn="l" defTabSz="956861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77219" algn="l" defTabSz="956861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465829" algn="l" defTabSz="956861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954439" algn="l" defTabSz="956861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56861" rtl="0" eaLnBrk="1" fontAlgn="base" hangingPunct="1">
        <a:spcBef>
          <a:spcPts val="40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206980" indent="-205284" algn="l" defTabSz="956861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2pPr>
      <a:lvl3pPr marL="457200" indent="-249238" algn="l" defTabSz="956861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</a:defRPr>
      </a:lvl3pPr>
      <a:lvl4pPr marL="656570" indent="-166263" algn="l" defTabSz="956861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801320" indent="-139118" algn="l" defTabSz="956861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801320" indent="-139118" algn="l" defTabSz="95686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801320" indent="-139118" algn="l" defTabSz="95686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801320" indent="-139118" algn="l" defTabSz="95686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801320" indent="-139118" algn="l" defTabSz="95686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610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19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829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439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3048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658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267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877" algn="l" defTabSz="97721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package" Target="../embeddings/Microsoft_Office_Excel_Worksheet12.xls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hart" Target="../charts/chart16.xml"/><Relationship Id="rId7" Type="http://schemas.openxmlformats.org/officeDocument/2006/relationships/chart" Target="../charts/chart20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hart" Target="../charts/chart22.xml"/><Relationship Id="rId7" Type="http://schemas.openxmlformats.org/officeDocument/2006/relationships/chart" Target="../charts/chart26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5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12413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21592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364" y="3343276"/>
            <a:ext cx="5454009" cy="787376"/>
          </a:xfrm>
        </p:spPr>
        <p:txBody>
          <a:bodyPr/>
          <a:lstStyle/>
          <a:p>
            <a:r>
              <a:rPr lang="en-AU" sz="2800" b="1" dirty="0" smtClean="0"/>
              <a:t>Rewards Customer Health Segmentation</a:t>
            </a:r>
            <a:endParaRPr lang="en-AU" sz="2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7364" y="4572000"/>
            <a:ext cx="5454009" cy="276999"/>
          </a:xfrm>
        </p:spPr>
        <p:txBody>
          <a:bodyPr/>
          <a:lstStyle/>
          <a:p>
            <a:r>
              <a:rPr lang="en-AU" dirty="0" smtClean="0"/>
              <a:t>January 2017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68585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Applying the segmentation demonstrates distinct difference in spend distribution across sub-categories based on health</a:t>
            </a:r>
            <a:endParaRPr lang="en-AU" sz="1600" baseline="300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907520" y="1504950"/>
          <a:ext cx="8103129" cy="4410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2425" y="6305550"/>
            <a:ext cx="5794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AU" sz="1000" i="1" dirty="0" smtClean="0"/>
              <a:t>Mix of top and bottom sub-categories by spend index of Health Nuts segment selected.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90675" y="6096000"/>
            <a:ext cx="7181850" cy="0"/>
          </a:xfrm>
          <a:prstGeom prst="straightConnector1">
            <a:avLst/>
          </a:prstGeom>
          <a:ln w="25400">
            <a:gradFill flip="none" rotWithShape="1">
              <a:gsLst>
                <a:gs pos="44000">
                  <a:srgbClr val="00B050"/>
                </a:gs>
                <a:gs pos="44000">
                  <a:srgbClr val="00B050"/>
                </a:gs>
                <a:gs pos="44000">
                  <a:srgbClr val="00B050"/>
                </a:gs>
                <a:gs pos="44000">
                  <a:srgbClr val="00B050"/>
                </a:gs>
                <a:gs pos="44000">
                  <a:srgbClr val="00B050"/>
                </a:gs>
                <a:gs pos="44000">
                  <a:srgbClr val="00B05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0" scaled="1"/>
              <a:tileRect/>
            </a:gra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33476" y="572452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Healthy</a:t>
            </a:r>
            <a:endParaRPr lang="en-AU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2426" y="568642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Unhealthy</a:t>
            </a:r>
            <a:endParaRPr lang="en-AU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3455" y="0"/>
            <a:ext cx="7352776" cy="263951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Validating our segmentation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Health Nuts buy more low salt and low fat items while not significantly more of no sugar items *</a:t>
            </a:r>
            <a:endParaRPr lang="en-AU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97942" y="1665839"/>
          <a:ext cx="3182411" cy="3115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3337555" y="1664329"/>
          <a:ext cx="3182411" cy="3115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6586292" y="1662820"/>
          <a:ext cx="3182411" cy="3115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 l="31114" t="38020" r="25891" b="58944"/>
          <a:stretch>
            <a:fillRect/>
          </a:stretch>
        </p:blipFill>
        <p:spPr bwMode="auto">
          <a:xfrm>
            <a:off x="1865049" y="4798343"/>
            <a:ext cx="6153502" cy="24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16099" y="5423022"/>
            <a:ext cx="866411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200" dirty="0" smtClean="0"/>
              <a:t>‘Health Nuts’ do not generally buy from categories which have ‘No Sugar’ option (likely to be processed food) so show little sign of sensitivity in the above chart.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200" dirty="0" smtClean="0"/>
              <a:t>‘Trying To Be Healthy’ on the other hand do show more sensitivity to ‘No Sugar’ items.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886" y="6310265"/>
            <a:ext cx="652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i="1" dirty="0" smtClean="0"/>
              <a:t>* The above analysis based on selected categories that contains wide range of salt/fat/sugar levels.</a:t>
            </a:r>
            <a:endParaRPr lang="en-AU" sz="1000" i="1" dirty="0"/>
          </a:p>
        </p:txBody>
      </p:sp>
      <p:sp>
        <p:nvSpPr>
          <p:cNvPr id="9" name="Rectangle 8"/>
          <p:cNvSpPr/>
          <p:nvPr/>
        </p:nvSpPr>
        <p:spPr>
          <a:xfrm>
            <a:off x="2083455" y="0"/>
            <a:ext cx="7352776" cy="263951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Validating our segmentation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Health Nuts are more likely to buy health trending products, and far less likely to buy cigarettes</a:t>
            </a:r>
            <a:endParaRPr lang="en-AU" dirty="0"/>
          </a:p>
        </p:txBody>
      </p:sp>
      <p:graphicFrame>
        <p:nvGraphicFramePr>
          <p:cNvPr id="9" name="Chart 8"/>
          <p:cNvGraphicFramePr/>
          <p:nvPr/>
        </p:nvGraphicFramePr>
        <p:xfrm>
          <a:off x="479833" y="1566249"/>
          <a:ext cx="8971984" cy="3567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9470" y="5368704"/>
            <a:ext cx="866411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200" dirty="0" smtClean="0"/>
              <a:t>‘Health Nuts’ over-index mostly in spend on ‘Macro Organic’ products.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200" dirty="0" smtClean="0"/>
              <a:t>While ‘Health Nuts’ also over index on Stevia and Chai, they under-index on their by-products.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200" dirty="0" smtClean="0"/>
              <a:t>‘Health Nuts’ also under-index significantly on cigarette.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3455" y="0"/>
            <a:ext cx="7352776" cy="263951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Validating our segmentation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286375" y="1943099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Health Nuts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28650" y="1619249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SHOPPING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6375" y="1619249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Demographics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3876674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Membership</a:t>
            </a:r>
          </a:p>
        </p:txBody>
      </p:sp>
      <p:sp>
        <p:nvSpPr>
          <p:cNvPr id="9" name="Rectangle 8"/>
          <p:cNvSpPr/>
          <p:nvPr/>
        </p:nvSpPr>
        <p:spPr>
          <a:xfrm>
            <a:off x="5286375" y="3876674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Engagement</a:t>
            </a:r>
          </a:p>
        </p:txBody>
      </p:sp>
      <p:pic>
        <p:nvPicPr>
          <p:cNvPr id="17" name="Picture 16" descr="trolle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842" y="2806830"/>
            <a:ext cx="714058" cy="667890"/>
          </a:xfrm>
          <a:prstGeom prst="rect">
            <a:avLst/>
          </a:prstGeom>
        </p:spPr>
      </p:pic>
      <p:pic>
        <p:nvPicPr>
          <p:cNvPr id="10" name="Picture 9" descr="Money.png"/>
          <p:cNvPicPr>
            <a:picLocks noChangeAspect="1"/>
          </p:cNvPicPr>
          <p:nvPr/>
        </p:nvPicPr>
        <p:blipFill>
          <a:blip r:embed="rId3" cstate="print"/>
          <a:srcRect l="19523" t="17529" r="19930" b="15576"/>
          <a:stretch>
            <a:fillRect/>
          </a:stretch>
        </p:blipFill>
        <p:spPr>
          <a:xfrm>
            <a:off x="771525" y="2028825"/>
            <a:ext cx="790575" cy="6735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09750" y="4248150"/>
            <a:ext cx="273367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Tenure: 5.2 years (+0%)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CVM: </a:t>
            </a:r>
          </a:p>
          <a:p>
            <a:r>
              <a:rPr lang="en-AU" sz="1200" dirty="0" smtClean="0"/>
              <a:t>LV (+1ppt); MVMEDA </a:t>
            </a:r>
            <a:r>
              <a:rPr lang="en-AU" sz="1200" dirty="0" smtClean="0">
                <a:solidFill>
                  <a:srgbClr val="FF0000"/>
                </a:solidFill>
              </a:rPr>
              <a:t>(-0ppt)</a:t>
            </a:r>
          </a:p>
          <a:p>
            <a:r>
              <a:rPr lang="en-AU" sz="1200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SOW: 50% (0ppt)</a:t>
            </a:r>
          </a:p>
          <a:p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QFF: Unk </a:t>
            </a:r>
            <a:r>
              <a:rPr lang="en-AU" sz="1200" dirty="0" smtClean="0">
                <a:solidFill>
                  <a:srgbClr val="FF0000"/>
                </a:solidFill>
              </a:rPr>
              <a:t>(-3ppt)</a:t>
            </a:r>
            <a:r>
              <a:rPr lang="en-AU" sz="1200" dirty="0" smtClean="0"/>
              <a:t>, Join </a:t>
            </a:r>
            <a:r>
              <a:rPr lang="en-AU" sz="1200" dirty="0" smtClean="0">
                <a:solidFill>
                  <a:srgbClr val="FF0000"/>
                </a:solidFill>
              </a:rPr>
              <a:t>(-2ppt)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77000" y="1981200"/>
            <a:ext cx="273367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Gender: Female, 65% (+0ppt)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Avg Age: 47 </a:t>
            </a:r>
            <a:r>
              <a:rPr lang="en-AU" sz="1200" dirty="0" smtClean="0">
                <a:solidFill>
                  <a:srgbClr val="FF0000"/>
                </a:solidFill>
              </a:rPr>
              <a:t>(-1%)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Life-stage: </a:t>
            </a:r>
          </a:p>
          <a:p>
            <a:r>
              <a:rPr lang="en-AU" sz="1200" dirty="0" smtClean="0"/>
              <a:t>Older Singles/Couples, 24% (+2ppt)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State: NSW (+1ppt), Vic </a:t>
            </a:r>
            <a:r>
              <a:rPr lang="en-AU" sz="1200" dirty="0" smtClean="0">
                <a:solidFill>
                  <a:srgbClr val="FF0000"/>
                </a:solidFill>
              </a:rPr>
              <a:t>(-0ppt)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77000" y="4333875"/>
            <a:ext cx="273367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Avg Scan Rate**: 42% (+1ppt)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Engagement Score: 78 (+0%)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%Marketable: 81% (+0ppt)</a:t>
            </a:r>
          </a:p>
        </p:txBody>
      </p:sp>
      <p:pic>
        <p:nvPicPr>
          <p:cNvPr id="19" name="Picture 18" descr="Fema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08663" y="2054224"/>
            <a:ext cx="354012" cy="708023"/>
          </a:xfrm>
          <a:prstGeom prst="rect">
            <a:avLst/>
          </a:prstGeom>
        </p:spPr>
      </p:pic>
      <p:pic>
        <p:nvPicPr>
          <p:cNvPr id="21" name="Picture 20" descr="NS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58235" y="2846832"/>
            <a:ext cx="804466" cy="772287"/>
          </a:xfrm>
          <a:prstGeom prst="rect">
            <a:avLst/>
          </a:prstGeom>
        </p:spPr>
      </p:pic>
      <p:pic>
        <p:nvPicPr>
          <p:cNvPr id="25" name="Picture 24" descr="loyalty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0412" y="4400549"/>
            <a:ext cx="1018699" cy="657225"/>
          </a:xfrm>
          <a:prstGeom prst="rect">
            <a:avLst/>
          </a:prstGeom>
        </p:spPr>
      </p:pic>
      <p:pic>
        <p:nvPicPr>
          <p:cNvPr id="29" name="Picture 28" descr="WOW.png"/>
          <p:cNvPicPr>
            <a:picLocks noChangeAspect="1"/>
          </p:cNvPicPr>
          <p:nvPr/>
        </p:nvPicPr>
        <p:blipFill>
          <a:blip r:embed="rId7" cstate="print"/>
          <a:srcRect l="23659" t="19121" r="24267" b="17782"/>
          <a:stretch>
            <a:fillRect/>
          </a:stretch>
        </p:blipFill>
        <p:spPr>
          <a:xfrm>
            <a:off x="885825" y="5179382"/>
            <a:ext cx="771525" cy="697543"/>
          </a:xfrm>
          <a:prstGeom prst="rect">
            <a:avLst/>
          </a:prstGeom>
        </p:spPr>
      </p:pic>
      <p:pic>
        <p:nvPicPr>
          <p:cNvPr id="30" name="Picture 29" descr="emai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00847" y="5067300"/>
            <a:ext cx="822166" cy="822166"/>
          </a:xfrm>
          <a:prstGeom prst="rect">
            <a:avLst/>
          </a:prstGeom>
        </p:spPr>
      </p:pic>
      <p:pic>
        <p:nvPicPr>
          <p:cNvPr id="31" name="Picture 30" descr="engagement2.png"/>
          <p:cNvPicPr>
            <a:picLocks noChangeAspect="1"/>
          </p:cNvPicPr>
          <p:nvPr/>
        </p:nvPicPr>
        <p:blipFill>
          <a:blip r:embed="rId9" cstate="print"/>
          <a:srcRect t="14520" b="6097"/>
          <a:stretch>
            <a:fillRect/>
          </a:stretch>
        </p:blipFill>
        <p:spPr>
          <a:xfrm>
            <a:off x="5484812" y="4371975"/>
            <a:ext cx="843661" cy="6667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72375" y="257175"/>
            <a:ext cx="1781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17% Members</a:t>
            </a:r>
          </a:p>
          <a:p>
            <a:endParaRPr lang="en-AU" sz="1600" dirty="0" smtClean="0"/>
          </a:p>
          <a:p>
            <a:r>
              <a:rPr lang="en-AU" sz="1600" dirty="0" smtClean="0"/>
              <a:t>16% Sales</a:t>
            </a:r>
            <a:endParaRPr lang="en-AU" sz="1600" dirty="0"/>
          </a:p>
        </p:txBody>
      </p:sp>
      <p:pic>
        <p:nvPicPr>
          <p:cNvPr id="33" name="Picture 32" descr="people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18622" y="209992"/>
            <a:ext cx="468028" cy="418658"/>
          </a:xfrm>
          <a:prstGeom prst="rect">
            <a:avLst/>
          </a:prstGeom>
        </p:spPr>
      </p:pic>
      <p:pic>
        <p:nvPicPr>
          <p:cNvPr id="34" name="Picture 33" descr="sales2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31672" y="695325"/>
            <a:ext cx="445453" cy="445453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6619875" y="38100"/>
            <a:ext cx="2724150" cy="1219200"/>
          </a:xfrm>
          <a:prstGeom prst="roundRect">
            <a:avLst/>
          </a:prstGeom>
          <a:noFill/>
          <a:ln w="15875">
            <a:solidFill>
              <a:srgbClr val="FF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850" y="6305550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i="1" dirty="0" smtClean="0"/>
              <a:t>* Percentage values in bracket represent the change over the full base average.</a:t>
            </a:r>
          </a:p>
          <a:p>
            <a:r>
              <a:rPr lang="en-AU" sz="1000" i="1" dirty="0" smtClean="0"/>
              <a:t>** Avg Scan rate based on adjusted total baskets by segment.</a:t>
            </a:r>
            <a:endParaRPr lang="en-AU" sz="1000" i="1" dirty="0"/>
          </a:p>
        </p:txBody>
      </p:sp>
      <p:sp>
        <p:nvSpPr>
          <p:cNvPr id="22" name="Rectangle 21"/>
          <p:cNvSpPr/>
          <p:nvPr/>
        </p:nvSpPr>
        <p:spPr>
          <a:xfrm>
            <a:off x="628650" y="4200524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86375" y="4200524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83455" y="0"/>
            <a:ext cx="4421040" cy="263951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 What do our segments look like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9275" y="1982616"/>
            <a:ext cx="276225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Avg Wkly Spend: $64 </a:t>
            </a:r>
            <a:r>
              <a:rPr lang="en-AU" sz="1200" dirty="0" smtClean="0">
                <a:solidFill>
                  <a:srgbClr val="FF0000"/>
                </a:solidFill>
              </a:rPr>
              <a:t>(-7%)</a:t>
            </a:r>
          </a:p>
          <a:p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Avg Wkly Baskets #: 1.3 </a:t>
            </a:r>
            <a:r>
              <a:rPr lang="en-AU" sz="1200" dirty="0" smtClean="0">
                <a:solidFill>
                  <a:srgbClr val="FF0000"/>
                </a:solidFill>
              </a:rPr>
              <a:t>(-12%)</a:t>
            </a:r>
            <a:endParaRPr lang="en-AU" sz="1200" dirty="0" smtClean="0"/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#Items / Basket: 13.0 </a:t>
            </a:r>
            <a:r>
              <a:rPr lang="en-A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(+3%)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A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Avg Basket Size ($): $50 (+5%)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BPM: Premium, 49% (+17ppt)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8650" y="1952152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286375" y="1943099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Trying To Be Healthy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28650" y="1619249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SHOPPING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6375" y="1619249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Demographics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3876674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Membership</a:t>
            </a:r>
          </a:p>
        </p:txBody>
      </p:sp>
      <p:sp>
        <p:nvSpPr>
          <p:cNvPr id="9" name="Rectangle 8"/>
          <p:cNvSpPr/>
          <p:nvPr/>
        </p:nvSpPr>
        <p:spPr>
          <a:xfrm>
            <a:off x="5286375" y="3876674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Engagement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1175" y="1968758"/>
            <a:ext cx="278130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Avg Wkly Spend: $55 </a:t>
            </a:r>
            <a:r>
              <a:rPr lang="en-AU" sz="1200" dirty="0" smtClean="0">
                <a:solidFill>
                  <a:srgbClr val="FF0000"/>
                </a:solidFill>
              </a:rPr>
              <a:t>(-20%)</a:t>
            </a:r>
            <a:endParaRPr lang="en-AU" sz="1200" dirty="0" smtClean="0"/>
          </a:p>
          <a:p>
            <a:r>
              <a:rPr lang="en-AU" sz="1200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Avg Wkly Baskets #: 1.2 </a:t>
            </a:r>
            <a:r>
              <a:rPr lang="en-AU" sz="1200" dirty="0" smtClean="0">
                <a:solidFill>
                  <a:srgbClr val="FF0000"/>
                </a:solidFill>
              </a:rPr>
              <a:t>(-16%)</a:t>
            </a:r>
            <a:endParaRPr lang="en-AU" sz="1200" dirty="0" smtClean="0"/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#Items / Basket: 11.7 </a:t>
            </a:r>
            <a:r>
              <a:rPr lang="en-AU" sz="1200" dirty="0" smtClean="0">
                <a:solidFill>
                  <a:srgbClr val="FF0000"/>
                </a:solidFill>
              </a:rPr>
              <a:t>(-8%)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A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Avg Basket Size ($): $45 </a:t>
            </a:r>
            <a:r>
              <a:rPr lang="en-AU" sz="1200" dirty="0" smtClean="0">
                <a:solidFill>
                  <a:srgbClr val="FF0000"/>
                </a:solidFill>
              </a:rPr>
              <a:t>(-5%)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BPM: Premium, 38% (+6ppt)</a:t>
            </a:r>
          </a:p>
        </p:txBody>
      </p:sp>
      <p:pic>
        <p:nvPicPr>
          <p:cNvPr id="17" name="Picture 16" descr="trolle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842" y="2806830"/>
            <a:ext cx="714058" cy="667890"/>
          </a:xfrm>
          <a:prstGeom prst="rect">
            <a:avLst/>
          </a:prstGeom>
        </p:spPr>
      </p:pic>
      <p:pic>
        <p:nvPicPr>
          <p:cNvPr id="10" name="Picture 9" descr="Money.png"/>
          <p:cNvPicPr>
            <a:picLocks noChangeAspect="1"/>
          </p:cNvPicPr>
          <p:nvPr/>
        </p:nvPicPr>
        <p:blipFill>
          <a:blip r:embed="rId3" cstate="print"/>
          <a:srcRect l="19523" t="17529" r="19930" b="15576"/>
          <a:stretch>
            <a:fillRect/>
          </a:stretch>
        </p:blipFill>
        <p:spPr>
          <a:xfrm>
            <a:off x="771525" y="2028825"/>
            <a:ext cx="790575" cy="6735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62125" y="4248150"/>
            <a:ext cx="278130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Tenure: 5.2 years (+1%)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CVM: </a:t>
            </a:r>
          </a:p>
          <a:p>
            <a:r>
              <a:rPr lang="en-AU" sz="1200" dirty="0" smtClean="0"/>
              <a:t>LV (+5ppt); MVMEDA </a:t>
            </a:r>
            <a:r>
              <a:rPr lang="en-AU" sz="1200" dirty="0" smtClean="0">
                <a:solidFill>
                  <a:srgbClr val="FF0000"/>
                </a:solidFill>
              </a:rPr>
              <a:t>(-1ppt)</a:t>
            </a:r>
          </a:p>
          <a:p>
            <a:r>
              <a:rPr lang="en-AU" sz="1200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SOW: 48% </a:t>
            </a:r>
            <a:r>
              <a:rPr lang="en-AU" sz="1200" dirty="0" smtClean="0">
                <a:solidFill>
                  <a:srgbClr val="FF0000"/>
                </a:solidFill>
              </a:rPr>
              <a:t>(-2ppt)</a:t>
            </a:r>
          </a:p>
          <a:p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QFF: Unk </a:t>
            </a:r>
            <a:r>
              <a:rPr lang="en-AU" sz="1200" dirty="0" smtClean="0">
                <a:solidFill>
                  <a:srgbClr val="FF0000"/>
                </a:solidFill>
              </a:rPr>
              <a:t>(-1ppt)</a:t>
            </a:r>
            <a:r>
              <a:rPr lang="en-AU" sz="1200" dirty="0" smtClean="0"/>
              <a:t>, Join </a:t>
            </a:r>
            <a:r>
              <a:rPr lang="en-AU" sz="1200" dirty="0" smtClean="0">
                <a:solidFill>
                  <a:srgbClr val="FF0000"/>
                </a:solidFill>
              </a:rPr>
              <a:t>(-1ppt)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9375" y="2076450"/>
            <a:ext cx="278130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Gender: Female, 62% </a:t>
            </a:r>
            <a:r>
              <a:rPr lang="en-AU" sz="1200" dirty="0" smtClean="0">
                <a:solidFill>
                  <a:srgbClr val="FF0000"/>
                </a:solidFill>
              </a:rPr>
              <a:t>(-3ppt)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Avg Age: 49 (+3%)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Life-stage: </a:t>
            </a:r>
          </a:p>
          <a:p>
            <a:r>
              <a:rPr lang="en-AU" sz="1200" dirty="0" smtClean="0"/>
              <a:t>Older Singles/Couples, 26% (+4ppt)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State: NSW (+1ppt), Qld (+0ppt)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38900" y="4381500"/>
            <a:ext cx="278130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Avg Scan Rate**: 42% (+2ppt)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Engagement Score: 78 (+0%)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%Marketable: 81% </a:t>
            </a:r>
            <a:r>
              <a:rPr lang="en-AU" sz="1200" dirty="0" smtClean="0">
                <a:solidFill>
                  <a:srgbClr val="FF0000"/>
                </a:solidFill>
              </a:rPr>
              <a:t>(-0ppt)</a:t>
            </a:r>
          </a:p>
        </p:txBody>
      </p:sp>
      <p:pic>
        <p:nvPicPr>
          <p:cNvPr id="19" name="Picture 18" descr="Fema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08663" y="2054224"/>
            <a:ext cx="354012" cy="708023"/>
          </a:xfrm>
          <a:prstGeom prst="rect">
            <a:avLst/>
          </a:prstGeom>
        </p:spPr>
      </p:pic>
      <p:pic>
        <p:nvPicPr>
          <p:cNvPr id="21" name="Picture 20" descr="NS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58235" y="2846832"/>
            <a:ext cx="804466" cy="772287"/>
          </a:xfrm>
          <a:prstGeom prst="rect">
            <a:avLst/>
          </a:prstGeom>
        </p:spPr>
      </p:pic>
      <p:pic>
        <p:nvPicPr>
          <p:cNvPr id="25" name="Picture 24" descr="loyalty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0412" y="4400549"/>
            <a:ext cx="1018699" cy="657225"/>
          </a:xfrm>
          <a:prstGeom prst="rect">
            <a:avLst/>
          </a:prstGeom>
        </p:spPr>
      </p:pic>
      <p:pic>
        <p:nvPicPr>
          <p:cNvPr id="29" name="Picture 28" descr="WOW.png"/>
          <p:cNvPicPr>
            <a:picLocks noChangeAspect="1"/>
          </p:cNvPicPr>
          <p:nvPr/>
        </p:nvPicPr>
        <p:blipFill>
          <a:blip r:embed="rId7" cstate="print"/>
          <a:srcRect l="23659" t="19121" r="24267" b="17782"/>
          <a:stretch>
            <a:fillRect/>
          </a:stretch>
        </p:blipFill>
        <p:spPr>
          <a:xfrm>
            <a:off x="885825" y="5179382"/>
            <a:ext cx="771525" cy="697543"/>
          </a:xfrm>
          <a:prstGeom prst="rect">
            <a:avLst/>
          </a:prstGeom>
        </p:spPr>
      </p:pic>
      <p:pic>
        <p:nvPicPr>
          <p:cNvPr id="30" name="Picture 29" descr="emai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00847" y="5067300"/>
            <a:ext cx="822166" cy="822166"/>
          </a:xfrm>
          <a:prstGeom prst="rect">
            <a:avLst/>
          </a:prstGeom>
        </p:spPr>
      </p:pic>
      <p:pic>
        <p:nvPicPr>
          <p:cNvPr id="31" name="Picture 30" descr="engagement2.png"/>
          <p:cNvPicPr>
            <a:picLocks noChangeAspect="1"/>
          </p:cNvPicPr>
          <p:nvPr/>
        </p:nvPicPr>
        <p:blipFill>
          <a:blip r:embed="rId9" cstate="print"/>
          <a:srcRect t="14520" b="6097"/>
          <a:stretch>
            <a:fillRect/>
          </a:stretch>
        </p:blipFill>
        <p:spPr>
          <a:xfrm>
            <a:off x="5484812" y="4371975"/>
            <a:ext cx="843661" cy="6667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72375" y="257175"/>
            <a:ext cx="1781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18% Members</a:t>
            </a:r>
          </a:p>
          <a:p>
            <a:endParaRPr lang="en-AU" sz="1600" dirty="0" smtClean="0"/>
          </a:p>
          <a:p>
            <a:r>
              <a:rPr lang="en-AU" sz="1600" dirty="0" smtClean="0"/>
              <a:t>15% Sales</a:t>
            </a:r>
            <a:endParaRPr lang="en-AU" sz="1600" dirty="0"/>
          </a:p>
        </p:txBody>
      </p:sp>
      <p:pic>
        <p:nvPicPr>
          <p:cNvPr id="33" name="Picture 32" descr="people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18622" y="209992"/>
            <a:ext cx="468028" cy="418658"/>
          </a:xfrm>
          <a:prstGeom prst="rect">
            <a:avLst/>
          </a:prstGeom>
        </p:spPr>
      </p:pic>
      <p:pic>
        <p:nvPicPr>
          <p:cNvPr id="34" name="Picture 33" descr="sales2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31672" y="695325"/>
            <a:ext cx="445453" cy="445453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6619875" y="38100"/>
            <a:ext cx="2724150" cy="1219200"/>
          </a:xfrm>
          <a:prstGeom prst="roundRect">
            <a:avLst/>
          </a:prstGeom>
          <a:noFill/>
          <a:ln w="15875">
            <a:solidFill>
              <a:srgbClr val="FF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8653" y="4191461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86375" y="4200524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850" y="6305550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i="1" dirty="0" smtClean="0"/>
              <a:t>* Percentage values in bracket represent the change over the full base average.</a:t>
            </a:r>
          </a:p>
          <a:p>
            <a:r>
              <a:rPr lang="en-AU" sz="1000" i="1" dirty="0" smtClean="0"/>
              <a:t>** Avg Scan rate based on adjusted total baskets by segment.</a:t>
            </a:r>
            <a:endParaRPr lang="en-AU" sz="1000" i="1" dirty="0"/>
          </a:p>
        </p:txBody>
      </p:sp>
      <p:sp>
        <p:nvSpPr>
          <p:cNvPr id="28" name="Rectangle 27"/>
          <p:cNvSpPr/>
          <p:nvPr/>
        </p:nvSpPr>
        <p:spPr>
          <a:xfrm>
            <a:off x="2083455" y="0"/>
            <a:ext cx="4421040" cy="263951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 What do our segments look like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8650" y="1943099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28650" y="4200524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86375" y="4200524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86375" y="1943099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8650" y="1943099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Healthy When I Can Afford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28650" y="1619249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SHOPPING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6375" y="1619249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Demographics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3876674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Membership</a:t>
            </a:r>
          </a:p>
        </p:txBody>
      </p:sp>
      <p:sp>
        <p:nvSpPr>
          <p:cNvPr id="9" name="Rectangle 8"/>
          <p:cNvSpPr/>
          <p:nvPr/>
        </p:nvSpPr>
        <p:spPr>
          <a:xfrm>
            <a:off x="5286375" y="3876674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Engagement</a:t>
            </a:r>
          </a:p>
        </p:txBody>
      </p:sp>
      <p:pic>
        <p:nvPicPr>
          <p:cNvPr id="17" name="Picture 16" descr="trolle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842" y="2806830"/>
            <a:ext cx="714058" cy="667890"/>
          </a:xfrm>
          <a:prstGeom prst="rect">
            <a:avLst/>
          </a:prstGeom>
        </p:spPr>
      </p:pic>
      <p:pic>
        <p:nvPicPr>
          <p:cNvPr id="10" name="Picture 9" descr="Money.png"/>
          <p:cNvPicPr>
            <a:picLocks noChangeAspect="1"/>
          </p:cNvPicPr>
          <p:nvPr/>
        </p:nvPicPr>
        <p:blipFill>
          <a:blip r:embed="rId3" cstate="print"/>
          <a:srcRect l="19523" t="17529" r="19930" b="15576"/>
          <a:stretch>
            <a:fillRect/>
          </a:stretch>
        </p:blipFill>
        <p:spPr>
          <a:xfrm>
            <a:off x="771525" y="2028825"/>
            <a:ext cx="790575" cy="6735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71650" y="4248150"/>
            <a:ext cx="278130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Tenure: 5.3 years (+1%)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CVM: </a:t>
            </a:r>
          </a:p>
          <a:p>
            <a:r>
              <a:rPr lang="en-AU" sz="1200" dirty="0" smtClean="0"/>
              <a:t>LV </a:t>
            </a:r>
            <a:r>
              <a:rPr lang="en-AU" sz="1200" dirty="0" smtClean="0">
                <a:solidFill>
                  <a:srgbClr val="FF0000"/>
                </a:solidFill>
              </a:rPr>
              <a:t>(-3ppt)</a:t>
            </a:r>
            <a:r>
              <a:rPr lang="en-AU" sz="1200" dirty="0" smtClean="0"/>
              <a:t>; MVMEDA (+3ppt)</a:t>
            </a:r>
          </a:p>
          <a:p>
            <a:r>
              <a:rPr lang="en-AU" sz="1200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SOW: 51% (+1ppt)</a:t>
            </a:r>
          </a:p>
          <a:p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QFF: Unk </a:t>
            </a:r>
            <a:r>
              <a:rPr lang="en-AU" sz="1200" dirty="0" smtClean="0">
                <a:solidFill>
                  <a:srgbClr val="FF0000"/>
                </a:solidFill>
              </a:rPr>
              <a:t>(-1ppt)</a:t>
            </a:r>
            <a:r>
              <a:rPr lang="en-AU" sz="1200" dirty="0" smtClean="0"/>
              <a:t>, Join (+3ppt)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19850" y="4333875"/>
            <a:ext cx="278130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Avg Scan Rate**: 43% (+2ppt)</a:t>
            </a:r>
            <a:endParaRPr lang="en-AU" sz="12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Engagement Score: 78 (+0%)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%Marketable: 83% (+2ppt)</a:t>
            </a:r>
          </a:p>
        </p:txBody>
      </p:sp>
      <p:pic>
        <p:nvPicPr>
          <p:cNvPr id="19" name="Picture 18" descr="Fema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08663" y="2054224"/>
            <a:ext cx="354012" cy="708023"/>
          </a:xfrm>
          <a:prstGeom prst="rect">
            <a:avLst/>
          </a:prstGeom>
        </p:spPr>
      </p:pic>
      <p:pic>
        <p:nvPicPr>
          <p:cNvPr id="21" name="Picture 20" descr="NS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58235" y="2846832"/>
            <a:ext cx="804466" cy="772287"/>
          </a:xfrm>
          <a:prstGeom prst="rect">
            <a:avLst/>
          </a:prstGeom>
        </p:spPr>
      </p:pic>
      <p:pic>
        <p:nvPicPr>
          <p:cNvPr id="25" name="Picture 24" descr="loyalty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0412" y="4400549"/>
            <a:ext cx="1018699" cy="657225"/>
          </a:xfrm>
          <a:prstGeom prst="rect">
            <a:avLst/>
          </a:prstGeom>
        </p:spPr>
      </p:pic>
      <p:pic>
        <p:nvPicPr>
          <p:cNvPr id="29" name="Picture 28" descr="WOW.png"/>
          <p:cNvPicPr>
            <a:picLocks noChangeAspect="1"/>
          </p:cNvPicPr>
          <p:nvPr/>
        </p:nvPicPr>
        <p:blipFill>
          <a:blip r:embed="rId7" cstate="print"/>
          <a:srcRect l="23659" t="19121" r="24267" b="17782"/>
          <a:stretch>
            <a:fillRect/>
          </a:stretch>
        </p:blipFill>
        <p:spPr>
          <a:xfrm>
            <a:off x="885825" y="5179382"/>
            <a:ext cx="771525" cy="697543"/>
          </a:xfrm>
          <a:prstGeom prst="rect">
            <a:avLst/>
          </a:prstGeom>
        </p:spPr>
      </p:pic>
      <p:pic>
        <p:nvPicPr>
          <p:cNvPr id="30" name="Picture 29" descr="emai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00847" y="5067300"/>
            <a:ext cx="822166" cy="822166"/>
          </a:xfrm>
          <a:prstGeom prst="rect">
            <a:avLst/>
          </a:prstGeom>
        </p:spPr>
      </p:pic>
      <p:pic>
        <p:nvPicPr>
          <p:cNvPr id="31" name="Picture 30" descr="engagement2.png"/>
          <p:cNvPicPr>
            <a:picLocks noChangeAspect="1"/>
          </p:cNvPicPr>
          <p:nvPr/>
        </p:nvPicPr>
        <p:blipFill>
          <a:blip r:embed="rId9" cstate="print"/>
          <a:srcRect t="14520" b="6097"/>
          <a:stretch>
            <a:fillRect/>
          </a:stretch>
        </p:blipFill>
        <p:spPr>
          <a:xfrm>
            <a:off x="5484812" y="4371975"/>
            <a:ext cx="843661" cy="6667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72375" y="257175"/>
            <a:ext cx="1781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17% Members</a:t>
            </a:r>
          </a:p>
          <a:p>
            <a:endParaRPr lang="en-AU" sz="1600" dirty="0" smtClean="0"/>
          </a:p>
          <a:p>
            <a:r>
              <a:rPr lang="en-AU" sz="1600" dirty="0" smtClean="0"/>
              <a:t>18% Sales</a:t>
            </a:r>
            <a:endParaRPr lang="en-AU" sz="1600" dirty="0"/>
          </a:p>
        </p:txBody>
      </p:sp>
      <p:pic>
        <p:nvPicPr>
          <p:cNvPr id="33" name="Picture 32" descr="people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18622" y="209992"/>
            <a:ext cx="468028" cy="418658"/>
          </a:xfrm>
          <a:prstGeom prst="rect">
            <a:avLst/>
          </a:prstGeom>
        </p:spPr>
      </p:pic>
      <p:pic>
        <p:nvPicPr>
          <p:cNvPr id="34" name="Picture 33" descr="sales2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31672" y="695325"/>
            <a:ext cx="445453" cy="445453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6619875" y="38100"/>
            <a:ext cx="2724150" cy="1219200"/>
          </a:xfrm>
          <a:prstGeom prst="roundRect">
            <a:avLst/>
          </a:prstGeom>
          <a:noFill/>
          <a:ln w="15875">
            <a:solidFill>
              <a:srgbClr val="FF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48425" y="2028825"/>
            <a:ext cx="278130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Gender: Female, 69% (+4ppt)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Avg Age: 47 </a:t>
            </a:r>
            <a:r>
              <a:rPr lang="en-AU" sz="1200" dirty="0" smtClean="0">
                <a:solidFill>
                  <a:srgbClr val="C00000"/>
                </a:solidFill>
              </a:rPr>
              <a:t>(-1%)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Life-stage: </a:t>
            </a:r>
          </a:p>
          <a:p>
            <a:r>
              <a:rPr lang="en-AU" sz="1200" dirty="0" smtClean="0"/>
              <a:t>Older Families, 24% (+4ppt)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State: NSW </a:t>
            </a:r>
            <a:r>
              <a:rPr lang="en-AU" sz="1200" dirty="0" smtClean="0">
                <a:solidFill>
                  <a:srgbClr val="FF0000"/>
                </a:solidFill>
              </a:rPr>
              <a:t>(-2ppt)</a:t>
            </a:r>
            <a:r>
              <a:rPr lang="en-AU" sz="1200" dirty="0" smtClean="0"/>
              <a:t>, Vic (+3ppt)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62125" y="1984032"/>
            <a:ext cx="278130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Avg Wkly Spend: $71 (+3%)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Avg Wkly Baskets #: 1.6 (+9%)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#Items / Basket: 12.9 (+2%)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Avg Basket Size ($): $45 </a:t>
            </a:r>
            <a:r>
              <a:rPr lang="en-AU" sz="1200" dirty="0" smtClean="0">
                <a:solidFill>
                  <a:srgbClr val="FF0000"/>
                </a:solidFill>
              </a:rPr>
              <a:t>(-6%)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BPM: Mainstream, 37% (+0ppt)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3850" y="6305550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i="1" dirty="0" smtClean="0"/>
              <a:t>* Percentage values in bracket represent the change over the full base average.</a:t>
            </a:r>
          </a:p>
          <a:p>
            <a:r>
              <a:rPr lang="en-AU" sz="1000" i="1" dirty="0" smtClean="0"/>
              <a:t>** Avg Scan rate based on adjusted total baskets by segment.</a:t>
            </a:r>
            <a:endParaRPr lang="en-AU" sz="1000" i="1" dirty="0"/>
          </a:p>
        </p:txBody>
      </p:sp>
      <p:sp>
        <p:nvSpPr>
          <p:cNvPr id="28" name="Rectangle 27"/>
          <p:cNvSpPr/>
          <p:nvPr/>
        </p:nvSpPr>
        <p:spPr>
          <a:xfrm>
            <a:off x="2083455" y="0"/>
            <a:ext cx="4421040" cy="263951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 What do our segments look like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286375" y="1943099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8650" y="1943099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Health A Lower Priority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28650" y="1619249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SHOPPING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6375" y="1619249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Demographics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3876674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Membership</a:t>
            </a:r>
          </a:p>
        </p:txBody>
      </p:sp>
      <p:sp>
        <p:nvSpPr>
          <p:cNvPr id="9" name="Rectangle 8"/>
          <p:cNvSpPr/>
          <p:nvPr/>
        </p:nvSpPr>
        <p:spPr>
          <a:xfrm>
            <a:off x="5286375" y="3876674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Engagement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62125" y="1984032"/>
            <a:ext cx="278130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Avg Wkly Spend: $97 (+40%)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Avg Wkly Baskets #: 1.8 (+26%)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#Items / Basket: 13.9 (+10%)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Avg Basket Size ($): $51 (+8%)</a:t>
            </a:r>
            <a:endParaRPr lang="en-AU" sz="1200" dirty="0" smtClean="0"/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BPM: Mainstream, 40% (+2ppt)</a:t>
            </a:r>
          </a:p>
        </p:txBody>
      </p:sp>
      <p:pic>
        <p:nvPicPr>
          <p:cNvPr id="17" name="Picture 16" descr="trolle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842" y="2806830"/>
            <a:ext cx="714058" cy="667890"/>
          </a:xfrm>
          <a:prstGeom prst="rect">
            <a:avLst/>
          </a:prstGeom>
        </p:spPr>
      </p:pic>
      <p:pic>
        <p:nvPicPr>
          <p:cNvPr id="10" name="Picture 9" descr="Money.png"/>
          <p:cNvPicPr>
            <a:picLocks noChangeAspect="1"/>
          </p:cNvPicPr>
          <p:nvPr/>
        </p:nvPicPr>
        <p:blipFill>
          <a:blip r:embed="rId3" cstate="print"/>
          <a:srcRect l="19523" t="17529" r="19930" b="15576"/>
          <a:stretch>
            <a:fillRect/>
          </a:stretch>
        </p:blipFill>
        <p:spPr>
          <a:xfrm>
            <a:off x="771525" y="2028825"/>
            <a:ext cx="790575" cy="6735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71650" y="4248150"/>
            <a:ext cx="278130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Tenure: 5.2 years (+1%)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CVM: </a:t>
            </a:r>
          </a:p>
          <a:p>
            <a:r>
              <a:rPr lang="en-AU" sz="1200" dirty="0" smtClean="0"/>
              <a:t>MV (+2ppt); MVMEDA (+1ppt)</a:t>
            </a:r>
          </a:p>
          <a:p>
            <a:r>
              <a:rPr lang="en-AU" sz="1200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SOW: 54% (+4ppt)</a:t>
            </a:r>
          </a:p>
          <a:p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QFF: Unk (+1ppt), Join </a:t>
            </a:r>
            <a:r>
              <a:rPr lang="en-AU" sz="1200" dirty="0" smtClean="0">
                <a:solidFill>
                  <a:srgbClr val="FF0000"/>
                </a:solidFill>
              </a:rPr>
              <a:t>(-1ppt)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48425" y="2028825"/>
            <a:ext cx="278130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Gender: Female, 68% (+3ppt)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Avg Age: 48 (+1%)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Life-stage: </a:t>
            </a:r>
          </a:p>
          <a:p>
            <a:r>
              <a:rPr lang="en-AU" sz="1200" dirty="0" smtClean="0"/>
              <a:t>Older Families, 22% (+2ppt)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State: NSW </a:t>
            </a:r>
            <a:r>
              <a:rPr lang="en-AU" sz="1200" dirty="0" smtClean="0">
                <a:solidFill>
                  <a:srgbClr val="FF0000"/>
                </a:solidFill>
              </a:rPr>
              <a:t>(-0ppt)</a:t>
            </a:r>
            <a:r>
              <a:rPr lang="en-AU" sz="1200" dirty="0" smtClean="0"/>
              <a:t>, Vic </a:t>
            </a:r>
            <a:r>
              <a:rPr lang="en-AU" sz="1200" dirty="0" smtClean="0">
                <a:solidFill>
                  <a:srgbClr val="C00000"/>
                </a:solidFill>
              </a:rPr>
              <a:t>(-1ppt)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19850" y="4333875"/>
            <a:ext cx="278130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Avg Scan Rate**: 37% </a:t>
            </a:r>
            <a:r>
              <a:rPr lang="en-AU" sz="1200" dirty="0" smtClean="0">
                <a:solidFill>
                  <a:srgbClr val="C00000"/>
                </a:solidFill>
              </a:rPr>
              <a:t>(-4ppt)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Engagement Score: 77 </a:t>
            </a:r>
            <a:r>
              <a:rPr lang="en-AU" sz="1200" dirty="0" smtClean="0">
                <a:solidFill>
                  <a:srgbClr val="FF0000"/>
                </a:solidFill>
              </a:rPr>
              <a:t>(-0%)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%Marketable: 80% </a:t>
            </a:r>
            <a:r>
              <a:rPr lang="en-AU" sz="1200" dirty="0" smtClean="0">
                <a:solidFill>
                  <a:srgbClr val="FF0000"/>
                </a:solidFill>
              </a:rPr>
              <a:t>(-2ppt)</a:t>
            </a:r>
          </a:p>
        </p:txBody>
      </p:sp>
      <p:pic>
        <p:nvPicPr>
          <p:cNvPr id="19" name="Picture 18" descr="Fema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08663" y="2054224"/>
            <a:ext cx="354012" cy="708023"/>
          </a:xfrm>
          <a:prstGeom prst="rect">
            <a:avLst/>
          </a:prstGeom>
        </p:spPr>
      </p:pic>
      <p:pic>
        <p:nvPicPr>
          <p:cNvPr id="21" name="Picture 20" descr="NS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58235" y="2846832"/>
            <a:ext cx="804466" cy="772287"/>
          </a:xfrm>
          <a:prstGeom prst="rect">
            <a:avLst/>
          </a:prstGeom>
        </p:spPr>
      </p:pic>
      <p:pic>
        <p:nvPicPr>
          <p:cNvPr id="25" name="Picture 24" descr="loyalty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0412" y="4400549"/>
            <a:ext cx="1018699" cy="657225"/>
          </a:xfrm>
          <a:prstGeom prst="rect">
            <a:avLst/>
          </a:prstGeom>
        </p:spPr>
      </p:pic>
      <p:pic>
        <p:nvPicPr>
          <p:cNvPr id="29" name="Picture 28" descr="WOW.png"/>
          <p:cNvPicPr>
            <a:picLocks noChangeAspect="1"/>
          </p:cNvPicPr>
          <p:nvPr/>
        </p:nvPicPr>
        <p:blipFill>
          <a:blip r:embed="rId7" cstate="print"/>
          <a:srcRect l="23659" t="19121" r="24267" b="17782"/>
          <a:stretch>
            <a:fillRect/>
          </a:stretch>
        </p:blipFill>
        <p:spPr>
          <a:xfrm>
            <a:off x="885825" y="5179382"/>
            <a:ext cx="771525" cy="697543"/>
          </a:xfrm>
          <a:prstGeom prst="rect">
            <a:avLst/>
          </a:prstGeom>
        </p:spPr>
      </p:pic>
      <p:pic>
        <p:nvPicPr>
          <p:cNvPr id="30" name="Picture 29" descr="emai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00847" y="5067300"/>
            <a:ext cx="822166" cy="822166"/>
          </a:xfrm>
          <a:prstGeom prst="rect">
            <a:avLst/>
          </a:prstGeom>
        </p:spPr>
      </p:pic>
      <p:pic>
        <p:nvPicPr>
          <p:cNvPr id="31" name="Picture 30" descr="engagement2.png"/>
          <p:cNvPicPr>
            <a:picLocks noChangeAspect="1"/>
          </p:cNvPicPr>
          <p:nvPr/>
        </p:nvPicPr>
        <p:blipFill>
          <a:blip r:embed="rId9" cstate="print"/>
          <a:srcRect t="14520" b="6097"/>
          <a:stretch>
            <a:fillRect/>
          </a:stretch>
        </p:blipFill>
        <p:spPr>
          <a:xfrm>
            <a:off x="5484812" y="4371975"/>
            <a:ext cx="843661" cy="6667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72375" y="257175"/>
            <a:ext cx="1781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34% Members</a:t>
            </a:r>
          </a:p>
          <a:p>
            <a:endParaRPr lang="en-AU" sz="1600" dirty="0" smtClean="0"/>
          </a:p>
          <a:p>
            <a:r>
              <a:rPr lang="en-AU" sz="1600" dirty="0" smtClean="0"/>
              <a:t>45% Sales</a:t>
            </a:r>
            <a:endParaRPr lang="en-AU" sz="1600" dirty="0"/>
          </a:p>
        </p:txBody>
      </p:sp>
      <p:pic>
        <p:nvPicPr>
          <p:cNvPr id="33" name="Picture 32" descr="people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18622" y="209992"/>
            <a:ext cx="468028" cy="418658"/>
          </a:xfrm>
          <a:prstGeom prst="rect">
            <a:avLst/>
          </a:prstGeom>
        </p:spPr>
      </p:pic>
      <p:pic>
        <p:nvPicPr>
          <p:cNvPr id="34" name="Picture 33" descr="sales2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31672" y="695325"/>
            <a:ext cx="445453" cy="445453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6619875" y="38100"/>
            <a:ext cx="2724150" cy="1219200"/>
          </a:xfrm>
          <a:prstGeom prst="roundRect">
            <a:avLst/>
          </a:prstGeom>
          <a:noFill/>
          <a:ln w="15875">
            <a:solidFill>
              <a:srgbClr val="FF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8650" y="4200524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86375" y="4200524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850" y="6305550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i="1" dirty="0" smtClean="0"/>
              <a:t>* Percentage values in bracket represent the change over the full base average.</a:t>
            </a:r>
          </a:p>
          <a:p>
            <a:r>
              <a:rPr lang="en-AU" sz="1000" i="1" dirty="0" smtClean="0"/>
              <a:t>** Avg Scan rate based on adjusted total baskets by segment.</a:t>
            </a:r>
            <a:endParaRPr lang="en-AU" sz="1000" i="1" dirty="0"/>
          </a:p>
        </p:txBody>
      </p:sp>
      <p:sp>
        <p:nvSpPr>
          <p:cNvPr id="28" name="Rectangle 27"/>
          <p:cNvSpPr/>
          <p:nvPr/>
        </p:nvSpPr>
        <p:spPr>
          <a:xfrm>
            <a:off x="2083455" y="0"/>
            <a:ext cx="4421040" cy="263951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 What do our segments look like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286375" y="1943099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Health Agnostic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628650" y="1619249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SHOPPING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6375" y="1619249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Demographics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3876674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Membership</a:t>
            </a:r>
          </a:p>
        </p:txBody>
      </p:sp>
      <p:sp>
        <p:nvSpPr>
          <p:cNvPr id="9" name="Rectangle 8"/>
          <p:cNvSpPr/>
          <p:nvPr/>
        </p:nvSpPr>
        <p:spPr>
          <a:xfrm>
            <a:off x="5286375" y="3876674"/>
            <a:ext cx="3971925" cy="314325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</a:rPr>
              <a:t>Engagement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1175" y="1982144"/>
            <a:ext cx="276225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Avg Wkly Spend: $37 </a:t>
            </a:r>
            <a:r>
              <a:rPr lang="en-AU" sz="1200" dirty="0" smtClean="0">
                <a:solidFill>
                  <a:srgbClr val="FF0000"/>
                </a:solidFill>
              </a:rPr>
              <a:t>(-47%)</a:t>
            </a:r>
          </a:p>
          <a:p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Avg Wkly Baskets #: 1.0 </a:t>
            </a:r>
            <a:r>
              <a:rPr lang="en-AU" sz="1200" dirty="0" smtClean="0">
                <a:solidFill>
                  <a:srgbClr val="FF0000"/>
                </a:solidFill>
              </a:rPr>
              <a:t>(-30%)</a:t>
            </a:r>
            <a:endParaRPr lang="en-AU" sz="1200" dirty="0" smtClean="0"/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#Items / Basket: 10.4 </a:t>
            </a:r>
            <a:r>
              <a:rPr lang="en-AU" sz="1200" dirty="0" smtClean="0">
                <a:solidFill>
                  <a:srgbClr val="FF0000"/>
                </a:solidFill>
              </a:rPr>
              <a:t>(-18%)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A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Avg Basket Size ($): $36 </a:t>
            </a:r>
            <a:r>
              <a:rPr lang="en-AU" sz="1200" dirty="0" smtClean="0">
                <a:solidFill>
                  <a:srgbClr val="FF0000"/>
                </a:solidFill>
              </a:rPr>
              <a:t>(-24%)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BPM: Budget, 41% (+10ppt)</a:t>
            </a:r>
          </a:p>
        </p:txBody>
      </p:sp>
      <p:pic>
        <p:nvPicPr>
          <p:cNvPr id="17" name="Picture 16" descr="trolle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842" y="2806830"/>
            <a:ext cx="714058" cy="667890"/>
          </a:xfrm>
          <a:prstGeom prst="rect">
            <a:avLst/>
          </a:prstGeom>
        </p:spPr>
      </p:pic>
      <p:pic>
        <p:nvPicPr>
          <p:cNvPr id="10" name="Picture 9" descr="Money.png"/>
          <p:cNvPicPr>
            <a:picLocks noChangeAspect="1"/>
          </p:cNvPicPr>
          <p:nvPr/>
        </p:nvPicPr>
        <p:blipFill>
          <a:blip r:embed="rId3" cstate="print"/>
          <a:srcRect l="19523" t="17529" r="19930" b="15576"/>
          <a:stretch>
            <a:fillRect/>
          </a:stretch>
        </p:blipFill>
        <p:spPr>
          <a:xfrm>
            <a:off x="771525" y="2028825"/>
            <a:ext cx="790575" cy="6735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90700" y="4248150"/>
            <a:ext cx="288607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Tenure: 4.9 years </a:t>
            </a:r>
            <a:r>
              <a:rPr lang="en-AU" sz="1200" dirty="0" smtClean="0">
                <a:solidFill>
                  <a:srgbClr val="FF0000"/>
                </a:solidFill>
              </a:rPr>
              <a:t>(-5%)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CVM: </a:t>
            </a:r>
          </a:p>
          <a:p>
            <a:r>
              <a:rPr lang="en-AU" sz="1200" dirty="0" smtClean="0"/>
              <a:t>LV (+14ppt); LVLFB (+9ppt)</a:t>
            </a:r>
          </a:p>
          <a:p>
            <a:r>
              <a:rPr lang="en-AU" sz="1200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SOW: 42% </a:t>
            </a:r>
            <a:r>
              <a:rPr lang="en-AU" sz="1200" dirty="0" smtClean="0">
                <a:solidFill>
                  <a:srgbClr val="FF0000"/>
                </a:solidFill>
              </a:rPr>
              <a:t>(-8ppt)</a:t>
            </a:r>
          </a:p>
          <a:p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QFF: Unk (+6ppt), Join </a:t>
            </a:r>
            <a:r>
              <a:rPr lang="en-AU" sz="1200" dirty="0" smtClean="0">
                <a:solidFill>
                  <a:srgbClr val="FF0000"/>
                </a:solidFill>
              </a:rPr>
              <a:t>(-0ppt)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38900" y="2047875"/>
            <a:ext cx="276225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Gender: Female, 63% </a:t>
            </a:r>
            <a:r>
              <a:rPr lang="en-AU" sz="1200" dirty="0" smtClean="0">
                <a:solidFill>
                  <a:srgbClr val="FF0000"/>
                </a:solidFill>
              </a:rPr>
              <a:t>(-2ppt)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Avg Age: 45 </a:t>
            </a:r>
            <a:r>
              <a:rPr lang="en-AU" sz="1200" dirty="0" smtClean="0">
                <a:solidFill>
                  <a:srgbClr val="FF0000"/>
                </a:solidFill>
              </a:rPr>
              <a:t>(-5%)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Life-stage: </a:t>
            </a:r>
          </a:p>
          <a:p>
            <a:r>
              <a:rPr lang="en-AU" sz="1200" dirty="0" smtClean="0"/>
              <a:t>Young Singles/Couples, 21% (+5ppt)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State: NSW (+0ppt), Vic (+1ppt)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38900" y="4333875"/>
            <a:ext cx="276225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200" dirty="0" smtClean="0"/>
              <a:t> Avg Scan Rate**: 40% </a:t>
            </a:r>
            <a:r>
              <a:rPr lang="en-AU" sz="1200" dirty="0" smtClean="0">
                <a:solidFill>
                  <a:srgbClr val="FF0000"/>
                </a:solidFill>
              </a:rPr>
              <a:t>(-1ppt)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Engagement Score: 77 </a:t>
            </a:r>
            <a:r>
              <a:rPr lang="en-AU" sz="1200" dirty="0" smtClean="0">
                <a:solidFill>
                  <a:srgbClr val="FF0000"/>
                </a:solidFill>
              </a:rPr>
              <a:t>(-1%)</a:t>
            </a:r>
          </a:p>
          <a:p>
            <a:pPr>
              <a:buFont typeface="Wingdings" pitchFamily="2" charset="2"/>
              <a:buChar char="q"/>
            </a:pPr>
            <a:endParaRPr lang="en-AU" sz="1200" dirty="0" smtClean="0"/>
          </a:p>
          <a:p>
            <a:pPr>
              <a:buFont typeface="Wingdings" pitchFamily="2" charset="2"/>
              <a:buChar char="q"/>
            </a:pPr>
            <a:r>
              <a:rPr lang="en-AU" sz="1200" dirty="0" smtClean="0"/>
              <a:t> %Marketable: 81% (+0ppt)</a:t>
            </a:r>
          </a:p>
        </p:txBody>
      </p:sp>
      <p:pic>
        <p:nvPicPr>
          <p:cNvPr id="19" name="Picture 18" descr="Fema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08663" y="2054224"/>
            <a:ext cx="354012" cy="708023"/>
          </a:xfrm>
          <a:prstGeom prst="rect">
            <a:avLst/>
          </a:prstGeom>
        </p:spPr>
      </p:pic>
      <p:pic>
        <p:nvPicPr>
          <p:cNvPr id="21" name="Picture 20" descr="NS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58235" y="2846832"/>
            <a:ext cx="804466" cy="772287"/>
          </a:xfrm>
          <a:prstGeom prst="rect">
            <a:avLst/>
          </a:prstGeom>
        </p:spPr>
      </p:pic>
      <p:pic>
        <p:nvPicPr>
          <p:cNvPr id="25" name="Picture 24" descr="loyalty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0412" y="4400549"/>
            <a:ext cx="1018699" cy="657225"/>
          </a:xfrm>
          <a:prstGeom prst="rect">
            <a:avLst/>
          </a:prstGeom>
        </p:spPr>
      </p:pic>
      <p:pic>
        <p:nvPicPr>
          <p:cNvPr id="29" name="Picture 28" descr="WOW.png"/>
          <p:cNvPicPr>
            <a:picLocks noChangeAspect="1"/>
          </p:cNvPicPr>
          <p:nvPr/>
        </p:nvPicPr>
        <p:blipFill>
          <a:blip r:embed="rId7" cstate="print"/>
          <a:srcRect l="23659" t="19121" r="24267" b="17782"/>
          <a:stretch>
            <a:fillRect/>
          </a:stretch>
        </p:blipFill>
        <p:spPr>
          <a:xfrm>
            <a:off x="885825" y="5179382"/>
            <a:ext cx="771525" cy="697543"/>
          </a:xfrm>
          <a:prstGeom prst="rect">
            <a:avLst/>
          </a:prstGeom>
        </p:spPr>
      </p:pic>
      <p:pic>
        <p:nvPicPr>
          <p:cNvPr id="30" name="Picture 29" descr="emai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00847" y="5067300"/>
            <a:ext cx="822166" cy="822166"/>
          </a:xfrm>
          <a:prstGeom prst="rect">
            <a:avLst/>
          </a:prstGeom>
        </p:spPr>
      </p:pic>
      <p:pic>
        <p:nvPicPr>
          <p:cNvPr id="31" name="Picture 30" descr="engagement2.png"/>
          <p:cNvPicPr>
            <a:picLocks noChangeAspect="1"/>
          </p:cNvPicPr>
          <p:nvPr/>
        </p:nvPicPr>
        <p:blipFill>
          <a:blip r:embed="rId9" cstate="print"/>
          <a:srcRect t="14520" b="6097"/>
          <a:stretch>
            <a:fillRect/>
          </a:stretch>
        </p:blipFill>
        <p:spPr>
          <a:xfrm>
            <a:off x="5484812" y="4371975"/>
            <a:ext cx="843661" cy="6667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72375" y="257175"/>
            <a:ext cx="1781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13% Members</a:t>
            </a:r>
          </a:p>
          <a:p>
            <a:endParaRPr lang="en-AU" sz="1600" dirty="0" smtClean="0"/>
          </a:p>
          <a:p>
            <a:r>
              <a:rPr lang="en-AU" sz="1600" dirty="0" smtClean="0"/>
              <a:t>7% Sales</a:t>
            </a:r>
            <a:endParaRPr lang="en-AU" sz="1600" dirty="0"/>
          </a:p>
        </p:txBody>
      </p:sp>
      <p:pic>
        <p:nvPicPr>
          <p:cNvPr id="33" name="Picture 32" descr="people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18622" y="209992"/>
            <a:ext cx="468028" cy="418658"/>
          </a:xfrm>
          <a:prstGeom prst="rect">
            <a:avLst/>
          </a:prstGeom>
        </p:spPr>
      </p:pic>
      <p:pic>
        <p:nvPicPr>
          <p:cNvPr id="34" name="Picture 33" descr="sales2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31672" y="695325"/>
            <a:ext cx="445453" cy="445453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6619875" y="38100"/>
            <a:ext cx="2724150" cy="1219200"/>
          </a:xfrm>
          <a:prstGeom prst="roundRect">
            <a:avLst/>
          </a:prstGeom>
          <a:noFill/>
          <a:ln w="15875">
            <a:solidFill>
              <a:srgbClr val="FF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8650" y="4200524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86375" y="4200524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850" y="6305550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i="1" dirty="0" smtClean="0"/>
              <a:t>* Percentage values in bracket represent the change over the full base average.</a:t>
            </a:r>
          </a:p>
          <a:p>
            <a:r>
              <a:rPr lang="en-AU" sz="1000" i="1" dirty="0" smtClean="0"/>
              <a:t>** Avg Scan rate based on adjusted total baskets by segment.</a:t>
            </a:r>
            <a:endParaRPr lang="en-AU" sz="1000" i="1" dirty="0"/>
          </a:p>
        </p:txBody>
      </p:sp>
      <p:sp>
        <p:nvSpPr>
          <p:cNvPr id="28" name="Rectangle 27"/>
          <p:cNvSpPr/>
          <p:nvPr/>
        </p:nvSpPr>
        <p:spPr>
          <a:xfrm>
            <a:off x="2083455" y="0"/>
            <a:ext cx="4421040" cy="263951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 What do our segments look like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9125" y="1943099"/>
            <a:ext cx="3971925" cy="1752601"/>
          </a:xfrm>
          <a:prstGeom prst="rect">
            <a:avLst/>
          </a:prstGeom>
          <a:solidFill>
            <a:srgbClr val="FFD437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054" y="94270"/>
            <a:ext cx="7388636" cy="1308423"/>
          </a:xfrm>
        </p:spPr>
        <p:txBody>
          <a:bodyPr/>
          <a:lstStyle/>
          <a:p>
            <a:r>
              <a:rPr lang="en-AU" dirty="0" smtClean="0"/>
              <a:t>A conservative estimate would suggest that encouraging members to be healthier could deliver ~$25m of sales per annum</a:t>
            </a:r>
            <a:endParaRPr lang="en-AU" dirty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</p:nvPr>
        </p:nvGraphicFramePr>
        <p:xfrm>
          <a:off x="332432" y="1730578"/>
          <a:ext cx="3877428" cy="17912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678800"/>
                <a:gridCol w="1099314"/>
                <a:gridCol w="1099314"/>
              </a:tblGrid>
              <a:tr h="521869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Health Nuts</a:t>
                      </a:r>
                      <a:endParaRPr lang="en-AU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Trying to be healthy</a:t>
                      </a:r>
                      <a:endParaRPr lang="en-AU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73495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Avg Basket Size</a:t>
                      </a:r>
                      <a:endParaRPr lang="en-AU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77219" rtl="0" eaLnBrk="1" fontAlgn="b" latinLnBrk="0" hangingPunct="1"/>
                      <a:r>
                        <a:rPr lang="en-AU" sz="1100" b="0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$50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77219" rtl="0" eaLnBrk="1" fontAlgn="b" latinLnBrk="0" hangingPunct="1"/>
                      <a:r>
                        <a:rPr lang="en-AU" sz="1100" b="0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$45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47928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Avg Weekly Spend</a:t>
                      </a:r>
                      <a:endParaRPr lang="en-AU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77219" rtl="0" eaLnBrk="1" fontAlgn="b" latinLnBrk="0" hangingPunct="1"/>
                      <a:r>
                        <a:rPr lang="en-AU" sz="1100" b="0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$66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77219" rtl="0" eaLnBrk="1" fontAlgn="b" latinLnBrk="0" hangingPunct="1"/>
                      <a:r>
                        <a:rPr lang="en-AU" sz="1100" b="0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$57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47928">
                <a:tc>
                  <a:txBody>
                    <a:bodyPr/>
                    <a:lstStyle/>
                    <a:p>
                      <a:r>
                        <a:rPr lang="en-AU" sz="1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Number of members</a:t>
                      </a:r>
                      <a:endParaRPr lang="en-AU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77219" rtl="0" eaLnBrk="1" fontAlgn="b" latinLnBrk="0" hangingPunct="1"/>
                      <a:r>
                        <a:rPr lang="en-AU" sz="1100" b="0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1.0m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77219" rtl="0" eaLnBrk="1" fontAlgn="b" latinLnBrk="0" hangingPunct="1"/>
                      <a:r>
                        <a:rPr lang="en-AU" sz="1100" b="0" i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1.1m</a:t>
                      </a: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0" name="Striped Right Arrow 9"/>
          <p:cNvSpPr/>
          <p:nvPr/>
        </p:nvSpPr>
        <p:spPr>
          <a:xfrm rot="10800000">
            <a:off x="2842787" y="3150607"/>
            <a:ext cx="561314" cy="298766"/>
          </a:xfrm>
          <a:prstGeom prst="stripedRightArrow">
            <a:avLst/>
          </a:prstGeom>
          <a:solidFill>
            <a:srgbClr val="FFC0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3654" y="3657595"/>
            <a:ext cx="2254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b="1" dirty="0" smtClean="0"/>
              <a:t>Driving members to be healthier, defined as converting “Trying to be healthy” to “Health nuts”</a:t>
            </a:r>
            <a:endParaRPr lang="en-AU" sz="1050" b="1" dirty="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2980856" y="3275093"/>
            <a:ext cx="3598754" cy="516047"/>
          </a:xfrm>
          <a:prstGeom prst="triangle">
            <a:avLst/>
          </a:prstGeom>
          <a:solidFill>
            <a:srgbClr val="FFC000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48676" y="1664327"/>
            <a:ext cx="40484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dirty="0" smtClean="0"/>
              <a:t>If we get x% of members to be healthier, based on basket size (no increase in shops/week) = A$m per annum</a:t>
            </a:r>
            <a:endParaRPr lang="en-AU" sz="105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48676" y="3645539"/>
            <a:ext cx="40484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dirty="0" smtClean="0"/>
              <a:t>If we get x% of members to be healthier, based on avg weekly spend = A$m per annum</a:t>
            </a:r>
            <a:endParaRPr lang="en-AU" sz="105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78323" y="5593515"/>
            <a:ext cx="8575142" cy="523220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 smtClean="0"/>
              <a:t>This estimate does not include additional upside from increasing the basket size / average weekly spend of members in lower segments by introducing more health into their basket</a:t>
            </a:r>
            <a:endParaRPr lang="en-AU" sz="1400" b="1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511800" y="4137025"/>
          <a:ext cx="3246438" cy="1212850"/>
        </p:xfrm>
        <a:graphic>
          <a:graphicData uri="http://schemas.openxmlformats.org/presentationml/2006/ole">
            <p:oleObj spid="_x0000_s271362" name="Worksheet" r:id="rId3" imgW="2956551" imgH="1104840" progId="Excel.Sheet.12">
              <p:embed/>
            </p:oleObj>
          </a:graphicData>
        </a:graphic>
      </p:graphicFrame>
      <p:graphicFrame>
        <p:nvGraphicFramePr>
          <p:cNvPr id="238597" name="Object 5"/>
          <p:cNvGraphicFramePr>
            <a:graphicFrameLocks noChangeAspect="1"/>
          </p:cNvGraphicFramePr>
          <p:nvPr/>
        </p:nvGraphicFramePr>
        <p:xfrm>
          <a:off x="5491163" y="2152650"/>
          <a:ext cx="3246437" cy="1212850"/>
        </p:xfrm>
        <a:graphic>
          <a:graphicData uri="http://schemas.openxmlformats.org/presentationml/2006/ole">
            <p:oleObj spid="_x0000_s271363" name="Worksheet" r:id="rId4" imgW="2956551" imgH="1104840" progId="Excel.Sheet.12">
              <p:embed/>
            </p:oleObj>
          </a:graphicData>
        </a:graphic>
      </p:graphicFrame>
      <p:sp>
        <p:nvSpPr>
          <p:cNvPr id="19" name="Rectangle 18"/>
          <p:cNvSpPr/>
          <p:nvPr/>
        </p:nvSpPr>
        <p:spPr>
          <a:xfrm>
            <a:off x="2083455" y="0"/>
            <a:ext cx="7352776" cy="263951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5. Sizing success from driving health through WR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054" y="9053"/>
            <a:ext cx="7388636" cy="1308423"/>
          </a:xfrm>
        </p:spPr>
        <p:txBody>
          <a:bodyPr/>
          <a:lstStyle/>
          <a:p>
            <a:r>
              <a:rPr lang="en-AU" dirty="0" smtClean="0"/>
              <a:t>Target Gluten Free Conscious households;</a:t>
            </a:r>
            <a:r>
              <a:rPr lang="en-AU" b="0" i="1" dirty="0" smtClean="0"/>
              <a:t>Total of </a:t>
            </a:r>
            <a:r>
              <a:rPr lang="en-AU" i="1" dirty="0" smtClean="0"/>
              <a:t>253k</a:t>
            </a:r>
            <a:r>
              <a:rPr lang="en-AU" b="0" i="1" dirty="0" smtClean="0"/>
              <a:t> Identified as Potential Gluten Free Conscious Customers</a:t>
            </a:r>
            <a:endParaRPr lang="en-AU" b="0" i="1" dirty="0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707321" y="4191754"/>
          <a:ext cx="5965075" cy="198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351414" y="2091349"/>
            <a:ext cx="2262494" cy="347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400" dirty="0" smtClean="0"/>
              <a:t>As well as providing HSR, TGI further provides Gluten Status for each food item.</a:t>
            </a:r>
          </a:p>
          <a:p>
            <a:pPr>
              <a:buFont typeface="Wingdings" pitchFamily="2" charset="2"/>
              <a:buChar char="q"/>
            </a:pPr>
            <a:endParaRPr lang="en-AU" sz="1400" dirty="0" smtClean="0"/>
          </a:p>
          <a:p>
            <a:pPr>
              <a:buFont typeface="Wingdings" pitchFamily="2" charset="2"/>
              <a:buChar char="q"/>
            </a:pPr>
            <a:r>
              <a:rPr lang="en-AU" sz="1400" dirty="0" smtClean="0"/>
              <a:t>Mapping the status to the members’ transactions we can select customers most likely to be gluten conscious.</a:t>
            </a:r>
          </a:p>
          <a:p>
            <a:pPr>
              <a:buFont typeface="Wingdings" pitchFamily="2" charset="2"/>
              <a:buChar char="q"/>
            </a:pPr>
            <a:endParaRPr lang="en-AU" sz="1400" dirty="0" smtClean="0"/>
          </a:p>
          <a:p>
            <a:pPr>
              <a:buFont typeface="Wingdings" pitchFamily="2" charset="2"/>
              <a:buChar char="q"/>
            </a:pPr>
            <a:r>
              <a:rPr lang="en-AU" sz="1400" b="1" dirty="0" smtClean="0"/>
              <a:t>253k members identified who have not purchased any items with ‘Contains Gluten’ status.</a:t>
            </a:r>
          </a:p>
          <a:p>
            <a:pPr>
              <a:buFont typeface="Wingdings" pitchFamily="2" charset="2"/>
              <a:buChar char="q"/>
            </a:pPr>
            <a:endParaRPr lang="en-AU" sz="1400" dirty="0" smtClean="0"/>
          </a:p>
          <a:p>
            <a:pPr>
              <a:buFont typeface="Wingdings" pitchFamily="2" charset="2"/>
              <a:buChar char="q"/>
            </a:pPr>
            <a:endParaRPr lang="en-AU" sz="1400" dirty="0" smtClean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</p:nvPr>
        </p:nvGraphicFramePr>
        <p:xfrm>
          <a:off x="604966" y="1395869"/>
          <a:ext cx="6230386" cy="2678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8008" y="6352674"/>
            <a:ext cx="535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000" i="1" dirty="0" smtClean="0"/>
              <a:t>As at end of Sept 2016 and out of 37,129 overall products (exclude non-food)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i="1" dirty="0" smtClean="0"/>
              <a:t>Based on transactions during 8 week period to end of Sept 2016.</a:t>
            </a:r>
            <a:endParaRPr lang="en-AU" sz="1000" i="1" dirty="0"/>
          </a:p>
        </p:txBody>
      </p:sp>
      <p:sp>
        <p:nvSpPr>
          <p:cNvPr id="14" name="Rounded Rectangle 13"/>
          <p:cNvSpPr/>
          <p:nvPr/>
        </p:nvSpPr>
        <p:spPr>
          <a:xfrm>
            <a:off x="3078190" y="5386812"/>
            <a:ext cx="1683942" cy="832919"/>
          </a:xfrm>
          <a:prstGeom prst="roundRect">
            <a:avLst/>
          </a:prstGeom>
          <a:noFill/>
          <a:ln w="25400">
            <a:solidFill>
              <a:srgbClr val="FF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97250" y="1964603"/>
            <a:ext cx="617142" cy="2046082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3455" y="0"/>
            <a:ext cx="7352776" cy="263951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6. Our dietary attributes and opportunities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Executive 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139" y="1445395"/>
            <a:ext cx="9271364" cy="4720587"/>
          </a:xfrm>
        </p:spPr>
        <p:txBody>
          <a:bodyPr/>
          <a:lstStyle/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/>
              <a:t>Rewards partnered with The George Institute (TGI) in 2016 to provide WR:</a:t>
            </a:r>
          </a:p>
          <a:p>
            <a:pPr marL="473680" lvl="1" indent="-266700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AU" sz="1100" dirty="0" smtClean="0"/>
              <a:t>Access to TGI’s database which includes product ingredients and nutritional information as well as health star ratings (HSRs);</a:t>
            </a:r>
          </a:p>
          <a:p>
            <a:pPr marL="473680" lvl="1" indent="-266700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AU" sz="1100" dirty="0" smtClean="0"/>
              <a:t>Access to additional content related to health, and ability to use that content and TGI’s branding in communications to members;</a:t>
            </a: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/>
              <a:t>In each case, WR is permitted to use the data / content in relation to delivering personalised health offers and content to WR members only</a:t>
            </a: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/>
              <a:t>The TGI dataset maps well to our data-set, with ~95% coverage of applicable grocery products</a:t>
            </a: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/>
              <a:t>Using the TGI data (at a product level) we have developed a segmentation to categorise members by their healthiness at a unique customer level</a:t>
            </a:r>
          </a:p>
          <a:p>
            <a:pPr marL="473680" lvl="1" indent="-266700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AU" sz="1100" dirty="0" smtClean="0"/>
              <a:t>Health Nut: Big focus on healthy products</a:t>
            </a:r>
          </a:p>
          <a:p>
            <a:pPr marL="473680" lvl="1" indent="-266700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AU" sz="1100" dirty="0" smtClean="0"/>
              <a:t>Trying to be healthy: Buy healthy products, but not as committed as “Health Nuts”</a:t>
            </a:r>
          </a:p>
          <a:p>
            <a:pPr marL="473680" lvl="1" indent="-266700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AU" sz="1100" dirty="0" smtClean="0"/>
              <a:t>Healthy when I can afford: Buy healthy products when they are discounted</a:t>
            </a:r>
          </a:p>
          <a:p>
            <a:pPr marL="473680" lvl="1" indent="-266700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AU" sz="1100" dirty="0" smtClean="0"/>
              <a:t>Health a lower priority: More likely to buy non-health</a:t>
            </a:r>
          </a:p>
          <a:p>
            <a:pPr marL="473680" lvl="1" indent="-266700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AU" sz="1100" dirty="0" smtClean="0"/>
              <a:t>Health agnostic: Rarely buy healthy products</a:t>
            </a: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/>
              <a:t>We created the segmentation via K-means clustering performed at member level based on individual shopping behaviours mapped to HSR</a:t>
            </a: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/>
              <a:t>Although we understand that the HSR has some limitations, it generally proved demonstrative through the clustering process (indicative of reliability at an aggregate level)</a:t>
            </a: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/>
              <a:t>This segmentation is facilitating below-the-line campaign planning at a segment level, as we leverage personalised healthy product offers by leveraging the personalisation engine</a:t>
            </a: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/>
              <a:t>In addition, we have used modelling to determine dietary flags at a unique customer level – currently:</a:t>
            </a:r>
          </a:p>
          <a:p>
            <a:pPr marL="473680" lvl="1" indent="-266700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AU" sz="1100" dirty="0" smtClean="0"/>
              <a:t>253k member households can comfortably be regarded as gluten free, and 304k member households as lactose intolerant</a:t>
            </a: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/>
              <a:t>These attributes will continue to be developed, though in some cases we will require guidance from nutritional experts</a:t>
            </a:r>
            <a:endParaRPr lang="en-AU" sz="1100" dirty="0"/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/>
              <a:t>These attributes are key to our evolving unique member DNA, continuing to allow us to enhance our personalised engagement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Target Lactose Intolerant Customers households;</a:t>
            </a:r>
            <a:r>
              <a:rPr lang="en-AU" b="0" i="1" dirty="0" smtClean="0"/>
              <a:t>Total of </a:t>
            </a:r>
            <a:r>
              <a:rPr lang="en-AU" i="1" dirty="0" smtClean="0"/>
              <a:t>304k</a:t>
            </a:r>
            <a:r>
              <a:rPr lang="en-AU" b="0" i="1" dirty="0" smtClean="0"/>
              <a:t> Identified as Potential Lactose Intolerant Customers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10388" y="3892989"/>
          <a:ext cx="5733288" cy="2290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48107" y="1405128"/>
          <a:ext cx="5750433" cy="2234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54296" y="1522363"/>
            <a:ext cx="29743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AU" sz="1400" dirty="0" smtClean="0"/>
              <a:t>The article names analysed to flag items that contains the word ‘lactose’.</a:t>
            </a:r>
          </a:p>
          <a:p>
            <a:pPr>
              <a:buFont typeface="Wingdings" pitchFamily="2" charset="2"/>
              <a:buChar char="q"/>
            </a:pPr>
            <a:endParaRPr lang="en-AU" sz="1400" dirty="0" smtClean="0"/>
          </a:p>
          <a:p>
            <a:pPr>
              <a:buFont typeface="Wingdings" pitchFamily="2" charset="2"/>
              <a:buChar char="q"/>
            </a:pPr>
            <a:r>
              <a:rPr lang="en-AU" sz="1400" dirty="0" smtClean="0"/>
              <a:t>Using the flag, potential lactose intolerant shoppers identified if they purchased any of the flagged items in the 8 week period analysed.</a:t>
            </a:r>
          </a:p>
          <a:p>
            <a:pPr>
              <a:buFont typeface="Wingdings" pitchFamily="2" charset="2"/>
              <a:buChar char="q"/>
            </a:pPr>
            <a:endParaRPr lang="en-AU" sz="1400" dirty="0" smtClean="0"/>
          </a:p>
          <a:p>
            <a:pPr>
              <a:buFont typeface="Wingdings" pitchFamily="2" charset="2"/>
              <a:buChar char="q"/>
            </a:pPr>
            <a:r>
              <a:rPr lang="en-AU" sz="1400" b="1" dirty="0" smtClean="0"/>
              <a:t>5% (approx. 304k customers) of members purchased these items.</a:t>
            </a:r>
          </a:p>
          <a:p>
            <a:pPr>
              <a:buFont typeface="Wingdings" pitchFamily="2" charset="2"/>
              <a:buChar char="q"/>
            </a:pPr>
            <a:endParaRPr lang="en-AU" sz="1400" dirty="0" smtClean="0"/>
          </a:p>
          <a:p>
            <a:pPr>
              <a:buFont typeface="Wingdings" pitchFamily="2" charset="2"/>
              <a:buChar char="q"/>
            </a:pPr>
            <a:r>
              <a:rPr lang="en-AU" sz="1400" dirty="0" smtClean="0"/>
              <a:t> 78% shopped at categories that included lactose flagged items but they didn’t shop any.</a:t>
            </a:r>
          </a:p>
          <a:p>
            <a:pPr>
              <a:buFont typeface="Wingdings" pitchFamily="2" charset="2"/>
              <a:buChar char="q"/>
            </a:pPr>
            <a:endParaRPr lang="en-AU" sz="1400" dirty="0" smtClean="0"/>
          </a:p>
          <a:p>
            <a:pPr>
              <a:buFont typeface="Wingdings" pitchFamily="2" charset="2"/>
              <a:buChar char="q"/>
            </a:pPr>
            <a:r>
              <a:rPr lang="en-AU" sz="1400" dirty="0" smtClean="0"/>
              <a:t> 17% didn’t shop in any categories that includes lactose flagged items.</a:t>
            </a:r>
          </a:p>
          <a:p>
            <a:pPr>
              <a:buFont typeface="Wingdings" pitchFamily="2" charset="2"/>
              <a:buChar char="q"/>
            </a:pPr>
            <a:endParaRPr lang="en-A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08008" y="6352674"/>
            <a:ext cx="5993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i="1" dirty="0" smtClean="0"/>
              <a:t>* Based on transactions during 8 week period to end of Sept 2016. Spending exclude categories without the lactose flagged items.</a:t>
            </a:r>
            <a:endParaRPr lang="en-AU" sz="10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2616465" y="2833737"/>
            <a:ext cx="1729198" cy="778598"/>
          </a:xfrm>
          <a:prstGeom prst="roundRect">
            <a:avLst/>
          </a:prstGeom>
          <a:noFill/>
          <a:ln w="25400">
            <a:solidFill>
              <a:srgbClr val="FF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3455" y="0"/>
            <a:ext cx="7352776" cy="263951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6. Our dietary attributes and opportunities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APPENDIX</a:t>
            </a:r>
            <a:r>
              <a:rPr lang="en-AU" sz="800" dirty="0" smtClean="0"/>
              <a:t/>
            </a:r>
            <a:br>
              <a:rPr lang="en-AU" sz="800" dirty="0" smtClean="0"/>
            </a:b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Segmentation Deep Dive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6677" y="1576388"/>
          <a:ext cx="3209924" cy="226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352802" y="1576388"/>
          <a:ext cx="3209924" cy="226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645276" y="1566863"/>
          <a:ext cx="3209924" cy="226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352802" y="3938588"/>
          <a:ext cx="3209924" cy="226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638927" y="3938588"/>
          <a:ext cx="3209924" cy="226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76200" y="3938588"/>
          <a:ext cx="3209924" cy="226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8" cstate="print"/>
          <a:srcRect l="29926" t="36700" r="29084" b="60264"/>
          <a:stretch>
            <a:fillRect/>
          </a:stretch>
        </p:blipFill>
        <p:spPr bwMode="auto">
          <a:xfrm>
            <a:off x="1629623" y="6319317"/>
            <a:ext cx="5866647" cy="24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Segmentation Deep Dive</a:t>
            </a:r>
            <a:br>
              <a:rPr lang="en-AU" dirty="0" smtClean="0"/>
            </a:br>
            <a:r>
              <a:rPr lang="en-AU" sz="1800" b="0" i="1" dirty="0" smtClean="0"/>
              <a:t>(‘Health Nuts’ vs ‘Health Agnostic’ Propensity Model Selected Variables)</a:t>
            </a:r>
            <a:endParaRPr lang="en-AU" sz="1800" b="0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6677" y="1576388"/>
          <a:ext cx="3209924" cy="226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352802" y="1576388"/>
          <a:ext cx="3209924" cy="226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645276" y="1566863"/>
          <a:ext cx="3209924" cy="226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352802" y="3938588"/>
          <a:ext cx="3209924" cy="226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638927" y="3938588"/>
          <a:ext cx="3209924" cy="226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76200" y="3938588"/>
          <a:ext cx="3209924" cy="226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8" cstate="print"/>
          <a:srcRect l="50347" t="36700" r="28861" b="59868"/>
          <a:stretch>
            <a:fillRect/>
          </a:stretch>
        </p:blipFill>
        <p:spPr bwMode="auto">
          <a:xfrm>
            <a:off x="3802435" y="6342853"/>
            <a:ext cx="2281473" cy="21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bulk of our mass promotional activity is on items with a lower health star rating</a:t>
            </a:r>
            <a:endParaRPr lang="en-AU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08226" y="1553040"/>
          <a:ext cx="4716855" cy="3362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67073" y="5314372"/>
            <a:ext cx="7215612" cy="61555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Opportunity for WOW to promote more healthy items to encourage healthy diet</a:t>
            </a:r>
            <a:endParaRPr lang="en-AU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5005054" y="1560585"/>
          <a:ext cx="4716855" cy="3362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investigated whether the skew of our Health Nuts towards Medium &amp; LV segments was due to reduced SOW in Produce – it does not look to be driver</a:t>
            </a:r>
            <a:endParaRPr lang="en-AU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199213" y="1493822"/>
          <a:ext cx="7546434" cy="3213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3516" y="5042779"/>
            <a:ext cx="9184484" cy="1149793"/>
          </a:xfr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200" dirty="0" smtClean="0"/>
              <a:t>On average, a health nut customer spends most on produce category: 23% of their total spend on produce, 4ppts more than overall average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200" dirty="0" smtClean="0"/>
              <a:t>Our assumption is that the skew is more likely a result of healthier customers skewing away from family lifestage segments (which have a more diverse basket, see slide 19) as well as healthier customers spending very little on cigarettes which are purchased more frequently by valuable customers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Health trend product spend by health segment</a:t>
            </a:r>
            <a:endParaRPr lang="en-AU" dirty="0"/>
          </a:p>
        </p:txBody>
      </p:sp>
      <p:graphicFrame>
        <p:nvGraphicFramePr>
          <p:cNvPr id="9" name="Chart 8"/>
          <p:cNvGraphicFramePr/>
          <p:nvPr/>
        </p:nvGraphicFramePr>
        <p:xfrm>
          <a:off x="488887" y="1692997"/>
          <a:ext cx="8971984" cy="407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can engage with members around health as well as unique preferences or dietary requirements</a:t>
            </a:r>
            <a:endParaRPr lang="en-AU" dirty="0"/>
          </a:p>
        </p:txBody>
      </p:sp>
      <p:pic>
        <p:nvPicPr>
          <p:cNvPr id="5" name="Picture 2" descr="C:\Users\arzadkow\Desktop\Personal\A Consulting\Tait\Woolworths\Pics\iPhone-6S-Silv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994" t="-1" r="23420" b="-434"/>
          <a:stretch/>
        </p:blipFill>
        <p:spPr bwMode="auto">
          <a:xfrm>
            <a:off x="1225142" y="1419628"/>
            <a:ext cx="2864463" cy="547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 l="38125" t="19767" r="38125" b="5814"/>
          <a:stretch>
            <a:fillRect/>
          </a:stretch>
        </p:blipFill>
        <p:spPr bwMode="gray">
          <a:xfrm>
            <a:off x="1419115" y="2020809"/>
            <a:ext cx="2428983" cy="409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gray">
          <a:xfrm>
            <a:off x="4302293" y="2062486"/>
            <a:ext cx="4048125" cy="33393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228600" indent="-228600">
              <a:spcBef>
                <a:spcPts val="1000"/>
              </a:spcBef>
              <a:buClr>
                <a:srgbClr val="F47920"/>
              </a:buClr>
              <a:buSzPct val="100000"/>
              <a:buFont typeface="Arial" pitchFamily="34" charset="0"/>
              <a:buChar char="•"/>
            </a:pPr>
            <a:r>
              <a:rPr lang="en-GB" sz="1600" dirty="0"/>
              <a:t>The personalisation engine is integrated with our </a:t>
            </a:r>
            <a:r>
              <a:rPr lang="en-GB" sz="1600" dirty="0" smtClean="0"/>
              <a:t>health segmentation</a:t>
            </a:r>
            <a:endParaRPr lang="en-GB" sz="1600" dirty="0"/>
          </a:p>
          <a:p>
            <a:pPr marL="228600" indent="-228600">
              <a:spcBef>
                <a:spcPts val="1000"/>
              </a:spcBef>
              <a:buClr>
                <a:srgbClr val="F47920"/>
              </a:buClr>
              <a:buSzPct val="100000"/>
              <a:buFont typeface="Arial" pitchFamily="34" charset="0"/>
              <a:buChar char="•"/>
            </a:pPr>
            <a:r>
              <a:rPr lang="en-GB" sz="1600" dirty="0" smtClean="0"/>
              <a:t>This </a:t>
            </a:r>
            <a:r>
              <a:rPr lang="en-GB" sz="1600" dirty="0"/>
              <a:t>allows us to engage with members around unique preferences or dietary requirements – i.e., gluten free, lactose free, etc</a:t>
            </a:r>
            <a:r>
              <a:rPr lang="en-GB" sz="1600" dirty="0" smtClean="0"/>
              <a:t>.</a:t>
            </a:r>
          </a:p>
          <a:p>
            <a:pPr marL="228600" indent="-228600">
              <a:spcBef>
                <a:spcPts val="1000"/>
              </a:spcBef>
              <a:buClr>
                <a:srgbClr val="F47920"/>
              </a:buClr>
              <a:buSzPct val="100000"/>
              <a:buFont typeface="Arial" pitchFamily="34" charset="0"/>
              <a:buChar char="•"/>
            </a:pPr>
            <a:r>
              <a:rPr lang="en-GB" sz="1600" dirty="0" smtClean="0"/>
              <a:t>Personalised engagement reflected in high open and activation rates of ~45%</a:t>
            </a:r>
          </a:p>
          <a:p>
            <a:pPr marL="228600" indent="-228600">
              <a:spcBef>
                <a:spcPts val="1000"/>
              </a:spcBef>
              <a:buClr>
                <a:srgbClr val="F47920"/>
              </a:buClr>
              <a:buSzPct val="100000"/>
              <a:buFont typeface="Arial" pitchFamily="34" charset="0"/>
              <a:buChar char="•"/>
            </a:pPr>
            <a:r>
              <a:rPr lang="en-GB" sz="1600" dirty="0" smtClean="0"/>
              <a:t>Effectiveness of targeting demonstrated by 40% increase in targeted customers shopping the product range during campaign period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6249970"/>
            <a:ext cx="7663992" cy="608029"/>
          </a:xfrm>
          <a:prstGeom prst="rect">
            <a:avLst/>
          </a:prstGeom>
          <a:solidFill>
            <a:srgbClr val="FF8000"/>
          </a:solidFill>
          <a:ln w="9525"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2300" y="3555868"/>
            <a:ext cx="8629650" cy="379740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 What do our segments look like (slides 12-16)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2300" y="1835509"/>
            <a:ext cx="8629650" cy="379740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What is the TGI Data and how did we segment (slide 4-6)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300" y="4129321"/>
            <a:ext cx="8629650" cy="379740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5. Sizing success from driving health through WR (slide 17)</a:t>
            </a:r>
          </a:p>
        </p:txBody>
      </p:sp>
      <p:sp>
        <p:nvSpPr>
          <p:cNvPr id="6" name="Rectangle 5"/>
          <p:cNvSpPr/>
          <p:nvPr/>
        </p:nvSpPr>
        <p:spPr>
          <a:xfrm>
            <a:off x="622300" y="4702774"/>
            <a:ext cx="8629650" cy="379740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6. Our dietary attributes and opportunities (slides 18-19)</a:t>
            </a:r>
          </a:p>
        </p:txBody>
      </p:sp>
      <p:sp>
        <p:nvSpPr>
          <p:cNvPr id="8" name="Rectangle 7"/>
          <p:cNvSpPr/>
          <p:nvPr/>
        </p:nvSpPr>
        <p:spPr>
          <a:xfrm>
            <a:off x="622300" y="2408962"/>
            <a:ext cx="8629650" cy="379740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What is our segmentation (slide 7-8)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078054" y="0"/>
            <a:ext cx="7388636" cy="1308423"/>
          </a:xfrm>
        </p:spPr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22300" y="2982415"/>
            <a:ext cx="8629650" cy="379740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Validating our segmentation (slide 9-11)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2300" y="5276224"/>
            <a:ext cx="8629650" cy="379740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Appendix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Good Match Rate Between TGI Data and Woolworths Products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925" y="1481607"/>
            <a:ext cx="3756578" cy="4720587"/>
          </a:xfrm>
        </p:spPr>
        <p:txBody>
          <a:bodyPr/>
          <a:lstStyle/>
          <a:p>
            <a:pPr marL="266700" indent="-2667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200" dirty="0" smtClean="0"/>
              <a:t>TGI Data includes nutritional attributes, ingredients, health star ratings and other dietary flags (gluten free etc)</a:t>
            </a:r>
          </a:p>
          <a:p>
            <a:pPr marL="266700" indent="-2667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200" dirty="0" smtClean="0"/>
              <a:t>Of the total 37.1k SKUs in our database*, 23.8k have been mapped to TGI Data and HSR ratings.</a:t>
            </a:r>
          </a:p>
          <a:p>
            <a:pPr marL="266700" indent="-2667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200" dirty="0" smtClean="0"/>
              <a:t>Excluding the ‘inactive/not found’ and ‘not applicable category’ SKUs, the match rate is 95%.</a:t>
            </a:r>
          </a:p>
          <a:p>
            <a:pPr marL="266700" indent="-2667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endParaRPr lang="en-AU" sz="1200" dirty="0" smtClean="0"/>
          </a:p>
          <a:p>
            <a:pPr marL="266700" indent="-2667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endParaRPr lang="en-AU" sz="1200" dirty="0" smtClean="0"/>
          </a:p>
          <a:p>
            <a:pPr marL="266700" indent="-2667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200" dirty="0" smtClean="0"/>
              <a:t>The HSR range from 0 to 5 with items rated 5 being the most healthy item.</a:t>
            </a:r>
          </a:p>
          <a:p>
            <a:pPr marL="266700" indent="-2667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200" dirty="0" smtClean="0"/>
              <a:t>The matched SKUs distributed fairly evenly across the HSR range with most concentration in 4 and 3.5.</a:t>
            </a:r>
          </a:p>
          <a:p>
            <a:pPr marL="266700" indent="-2667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200" dirty="0" smtClean="0"/>
              <a:t>In terms of sales($), the HSR 5 level contribute most at 22%; the range 4 to 5 makes up 33%.</a:t>
            </a:r>
            <a:endParaRPr lang="en-AU" sz="12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93314" y="1430503"/>
          <a:ext cx="5347089" cy="233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17877" y="3946358"/>
          <a:ext cx="5432152" cy="2358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8008" y="6352674"/>
            <a:ext cx="4649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i="1" dirty="0" smtClean="0"/>
              <a:t>* As at end of Sept 2016.</a:t>
            </a:r>
            <a:endParaRPr lang="en-AU" sz="1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376128" y="2163777"/>
            <a:ext cx="642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1" dirty="0" smtClean="0"/>
              <a:t>Not ranged / sold</a:t>
            </a:r>
            <a:endParaRPr lang="en-AU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33866" y="2046440"/>
            <a:ext cx="906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1" dirty="0" smtClean="0"/>
              <a:t>95% Coverage</a:t>
            </a:r>
            <a:endParaRPr lang="en-AU" sz="800" b="1" dirty="0"/>
          </a:p>
        </p:txBody>
      </p:sp>
      <p:sp>
        <p:nvSpPr>
          <p:cNvPr id="10" name="Rectangle 9"/>
          <p:cNvSpPr/>
          <p:nvPr/>
        </p:nvSpPr>
        <p:spPr>
          <a:xfrm>
            <a:off x="2083455" y="0"/>
            <a:ext cx="7352776" cy="263951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What is the TGI Data and how did we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054" y="84843"/>
            <a:ext cx="7388636" cy="1308423"/>
          </a:xfrm>
        </p:spPr>
        <p:txBody>
          <a:bodyPr/>
          <a:lstStyle/>
          <a:p>
            <a:r>
              <a:rPr lang="en-AU" dirty="0" smtClean="0"/>
              <a:t>HSR 5 Mainly Made of Fruit and Vegetables While Meat/Fish Make Up Mostly for HSR 4.5 and 4: The strongest clustering was produced by aggregating the HSRs into 5 buckets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33375" y="1462088"/>
          <a:ext cx="9185275" cy="472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8675" y="2098417"/>
            <a:ext cx="86677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AU" sz="600" dirty="0" smtClean="0"/>
              <a:t>CONFECTIONERY BISCUITS SERVICED DELICATESSEN DAIRY - BUTTER &amp; MARGARINE COOKING NEEDS</a:t>
            </a:r>
            <a:endParaRPr lang="en-AU" sz="600" dirty="0"/>
          </a:p>
        </p:txBody>
      </p:sp>
      <p:sp>
        <p:nvSpPr>
          <p:cNvPr id="6" name="TextBox 5"/>
          <p:cNvSpPr txBox="1"/>
          <p:nvPr/>
        </p:nvSpPr>
        <p:spPr>
          <a:xfrm>
            <a:off x="974725" y="2870713"/>
            <a:ext cx="51752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700" dirty="0" smtClean="0"/>
              <a:t>%Sales:</a:t>
            </a:r>
          </a:p>
          <a:p>
            <a:pPr algn="ctr"/>
            <a:r>
              <a:rPr lang="en-AU" sz="700" dirty="0" smtClean="0"/>
              <a:t>72%</a:t>
            </a:r>
            <a:endParaRPr lang="en-AU" sz="700" dirty="0"/>
          </a:p>
        </p:txBody>
      </p:sp>
      <p:sp>
        <p:nvSpPr>
          <p:cNvPr id="7" name="TextBox 4"/>
          <p:cNvSpPr txBox="1"/>
          <p:nvPr/>
        </p:nvSpPr>
        <p:spPr>
          <a:xfrm>
            <a:off x="1708150" y="2098417"/>
            <a:ext cx="866775" cy="7386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lIns="36000" rIns="360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600" dirty="0" smtClean="0"/>
              <a:t>CARBONATED SOFT DRINKS</a:t>
            </a:r>
          </a:p>
          <a:p>
            <a:r>
              <a:rPr lang="en-AU" sz="600" dirty="0" smtClean="0"/>
              <a:t>CONFECTIONERY</a:t>
            </a:r>
          </a:p>
          <a:p>
            <a:r>
              <a:rPr lang="en-AU" sz="600" dirty="0" smtClean="0"/>
              <a:t>BISCUITS</a:t>
            </a:r>
          </a:p>
          <a:p>
            <a:r>
              <a:rPr lang="en-AU" sz="600" dirty="0" smtClean="0"/>
              <a:t>DAIRY - CREAM</a:t>
            </a:r>
          </a:p>
          <a:p>
            <a:r>
              <a:rPr lang="en-AU" sz="600" dirty="0" smtClean="0"/>
              <a:t>LIFESTYLE/WATER NON CARBONATED</a:t>
            </a:r>
            <a:endParaRPr lang="en-AU" sz="600" dirty="0"/>
          </a:p>
        </p:txBody>
      </p:sp>
      <p:sp>
        <p:nvSpPr>
          <p:cNvPr id="8" name="TextBox 5"/>
          <p:cNvSpPr txBox="1"/>
          <p:nvPr/>
        </p:nvSpPr>
        <p:spPr>
          <a:xfrm>
            <a:off x="1854200" y="2845056"/>
            <a:ext cx="517526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700" dirty="0" smtClean="0"/>
              <a:t>%Sales:</a:t>
            </a:r>
          </a:p>
          <a:p>
            <a:pPr algn="ctr"/>
            <a:r>
              <a:rPr lang="en-AU" sz="700" dirty="0" smtClean="0"/>
              <a:t>58%</a:t>
            </a:r>
            <a:endParaRPr lang="en-AU" sz="700" dirty="0"/>
          </a:p>
        </p:txBody>
      </p:sp>
      <p:sp>
        <p:nvSpPr>
          <p:cNvPr id="9" name="TextBox 4"/>
          <p:cNvSpPr txBox="1"/>
          <p:nvPr/>
        </p:nvSpPr>
        <p:spPr>
          <a:xfrm>
            <a:off x="2574925" y="2098417"/>
            <a:ext cx="866775" cy="7386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lIns="36000" rIns="360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600" dirty="0" smtClean="0"/>
              <a:t>DAIRY - CHEESE</a:t>
            </a:r>
          </a:p>
          <a:p>
            <a:r>
              <a:rPr lang="en-AU" sz="600" dirty="0" smtClean="0"/>
              <a:t>CONFECTIONERY</a:t>
            </a:r>
          </a:p>
          <a:p>
            <a:r>
              <a:rPr lang="en-AU" sz="600" dirty="0" smtClean="0"/>
              <a:t>MEAT</a:t>
            </a:r>
          </a:p>
          <a:p>
            <a:r>
              <a:rPr lang="en-AU" sz="600" dirty="0" smtClean="0"/>
              <a:t>SERVICED DELICATESSEN</a:t>
            </a:r>
          </a:p>
          <a:p>
            <a:r>
              <a:rPr lang="en-AU" sz="600" dirty="0" smtClean="0"/>
              <a:t>PROPRIETARY BAKERY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2730500" y="2845056"/>
            <a:ext cx="517526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700" dirty="0" smtClean="0"/>
              <a:t>%Sales:</a:t>
            </a:r>
          </a:p>
          <a:p>
            <a:pPr algn="ctr"/>
            <a:r>
              <a:rPr lang="en-AU" sz="700" dirty="0" smtClean="0"/>
              <a:t>51%</a:t>
            </a:r>
            <a:endParaRPr lang="en-AU" sz="700" dirty="0"/>
          </a:p>
        </p:txBody>
      </p:sp>
      <p:sp>
        <p:nvSpPr>
          <p:cNvPr id="11" name="TextBox 4"/>
          <p:cNvSpPr txBox="1"/>
          <p:nvPr/>
        </p:nvSpPr>
        <p:spPr>
          <a:xfrm>
            <a:off x="3441701" y="2098417"/>
            <a:ext cx="822482" cy="7386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lIns="36000" rIns="360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600" dirty="0" smtClean="0"/>
              <a:t>DAIRY - CHEESE</a:t>
            </a:r>
          </a:p>
          <a:p>
            <a:r>
              <a:rPr lang="en-AU" sz="600" dirty="0" smtClean="0"/>
              <a:t>CONFECTIONERY</a:t>
            </a:r>
          </a:p>
          <a:p>
            <a:r>
              <a:rPr lang="en-AU" sz="600" dirty="0" smtClean="0"/>
              <a:t>MEAT</a:t>
            </a:r>
          </a:p>
          <a:p>
            <a:r>
              <a:rPr lang="en-AU" sz="600" dirty="0" smtClean="0"/>
              <a:t>SERVICED DELICATESSEN</a:t>
            </a:r>
          </a:p>
          <a:p>
            <a:r>
              <a:rPr lang="en-AU" sz="600" dirty="0" smtClean="0"/>
              <a:t>PROPRIETARY BAKERY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3587750" y="2845056"/>
            <a:ext cx="517526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700" dirty="0" smtClean="0"/>
              <a:t>%Sales:</a:t>
            </a:r>
          </a:p>
          <a:p>
            <a:pPr algn="ctr"/>
            <a:r>
              <a:rPr lang="en-AU" sz="700" dirty="0" smtClean="0"/>
              <a:t>48%</a:t>
            </a:r>
            <a:endParaRPr lang="en-AU" sz="700" dirty="0"/>
          </a:p>
        </p:txBody>
      </p:sp>
      <p:sp>
        <p:nvSpPr>
          <p:cNvPr id="13" name="TextBox 4"/>
          <p:cNvSpPr txBox="1"/>
          <p:nvPr/>
        </p:nvSpPr>
        <p:spPr>
          <a:xfrm>
            <a:off x="4255130" y="2098417"/>
            <a:ext cx="910596" cy="6463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lIns="36000" rIns="360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600" dirty="0" smtClean="0"/>
              <a:t>BISCUITS</a:t>
            </a:r>
          </a:p>
          <a:p>
            <a:r>
              <a:rPr lang="en-AU" sz="600" dirty="0" smtClean="0"/>
              <a:t>ICE CREAM</a:t>
            </a:r>
          </a:p>
          <a:p>
            <a:r>
              <a:rPr lang="en-AU" sz="600" dirty="0" smtClean="0"/>
              <a:t>PROPRIETARY BAKERY</a:t>
            </a:r>
          </a:p>
          <a:p>
            <a:r>
              <a:rPr lang="en-AU" sz="600" dirty="0" smtClean="0"/>
              <a:t>SNACKS</a:t>
            </a:r>
          </a:p>
          <a:p>
            <a:r>
              <a:rPr lang="en-AU" sz="600" dirty="0" smtClean="0"/>
              <a:t>DAIRY - MILK</a:t>
            </a:r>
          </a:p>
        </p:txBody>
      </p:sp>
      <p:sp>
        <p:nvSpPr>
          <p:cNvPr id="14" name="TextBox 5"/>
          <p:cNvSpPr txBox="1"/>
          <p:nvPr/>
        </p:nvSpPr>
        <p:spPr>
          <a:xfrm>
            <a:off x="4445000" y="2845056"/>
            <a:ext cx="517526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700" dirty="0" smtClean="0"/>
              <a:t>%Sales:</a:t>
            </a:r>
          </a:p>
          <a:p>
            <a:pPr algn="ctr"/>
            <a:r>
              <a:rPr lang="en-AU" sz="700" dirty="0" smtClean="0"/>
              <a:t>43%</a:t>
            </a:r>
            <a:endParaRPr lang="en-AU" sz="700" dirty="0"/>
          </a:p>
        </p:txBody>
      </p:sp>
      <p:sp>
        <p:nvSpPr>
          <p:cNvPr id="15" name="TextBox 4"/>
          <p:cNvSpPr txBox="1"/>
          <p:nvPr/>
        </p:nvSpPr>
        <p:spPr>
          <a:xfrm>
            <a:off x="5127625" y="2098417"/>
            <a:ext cx="866775" cy="6463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lIns="36000" rIns="360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600" dirty="0" smtClean="0"/>
              <a:t>SERVICED DELICATESSEN</a:t>
            </a:r>
          </a:p>
          <a:p>
            <a:r>
              <a:rPr lang="en-AU" sz="600" dirty="0" smtClean="0"/>
              <a:t>MEAT</a:t>
            </a:r>
          </a:p>
          <a:p>
            <a:r>
              <a:rPr lang="en-AU" sz="600" dirty="0" smtClean="0"/>
              <a:t>COOKING NEEDS</a:t>
            </a:r>
          </a:p>
          <a:p>
            <a:r>
              <a:rPr lang="en-AU" sz="600" dirty="0" smtClean="0"/>
              <a:t>FROZEN MEALS</a:t>
            </a:r>
          </a:p>
          <a:p>
            <a:r>
              <a:rPr lang="en-AU" sz="600" dirty="0" smtClean="0"/>
              <a:t>SNACKS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5283200" y="2845056"/>
            <a:ext cx="517526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700" dirty="0" smtClean="0"/>
              <a:t>%Sales:</a:t>
            </a:r>
          </a:p>
          <a:p>
            <a:pPr algn="ctr"/>
            <a:r>
              <a:rPr lang="en-AU" sz="700" dirty="0" smtClean="0"/>
              <a:t>45%</a:t>
            </a:r>
            <a:endParaRPr lang="en-AU" sz="700" dirty="0"/>
          </a:p>
        </p:txBody>
      </p:sp>
      <p:sp>
        <p:nvSpPr>
          <p:cNvPr id="17" name="TextBox 4"/>
          <p:cNvSpPr txBox="1"/>
          <p:nvPr/>
        </p:nvSpPr>
        <p:spPr>
          <a:xfrm>
            <a:off x="5965825" y="2098417"/>
            <a:ext cx="866775" cy="7386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lIns="36000" rIns="360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600" dirty="0" smtClean="0"/>
              <a:t>PROPRIETARY BAKERY</a:t>
            </a:r>
          </a:p>
          <a:p>
            <a:r>
              <a:rPr lang="en-AU" sz="600" dirty="0" smtClean="0"/>
              <a:t>MEAT</a:t>
            </a:r>
          </a:p>
          <a:p>
            <a:r>
              <a:rPr lang="en-AU" sz="600" dirty="0" smtClean="0"/>
              <a:t>SERVICED DELICATESSEN</a:t>
            </a:r>
          </a:p>
          <a:p>
            <a:r>
              <a:rPr lang="en-AU" sz="600" dirty="0" smtClean="0"/>
              <a:t>DAIRY - MILK</a:t>
            </a:r>
          </a:p>
          <a:p>
            <a:r>
              <a:rPr lang="en-AU" sz="600" dirty="0" smtClean="0"/>
              <a:t>FROZEN MEALS</a:t>
            </a:r>
          </a:p>
        </p:txBody>
      </p:sp>
      <p:sp>
        <p:nvSpPr>
          <p:cNvPr id="18" name="TextBox 5"/>
          <p:cNvSpPr txBox="1"/>
          <p:nvPr/>
        </p:nvSpPr>
        <p:spPr>
          <a:xfrm>
            <a:off x="6054725" y="2845056"/>
            <a:ext cx="517526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700" dirty="0" smtClean="0"/>
              <a:t>%Sales:</a:t>
            </a:r>
          </a:p>
          <a:p>
            <a:pPr algn="ctr"/>
            <a:r>
              <a:rPr lang="en-AU" sz="700" dirty="0" smtClean="0"/>
              <a:t>40%</a:t>
            </a:r>
            <a:endParaRPr lang="en-AU" sz="700" dirty="0"/>
          </a:p>
        </p:txBody>
      </p:sp>
      <p:sp>
        <p:nvSpPr>
          <p:cNvPr id="19" name="TextBox 4"/>
          <p:cNvSpPr txBox="1"/>
          <p:nvPr/>
        </p:nvSpPr>
        <p:spPr>
          <a:xfrm>
            <a:off x="6809302" y="2098417"/>
            <a:ext cx="866775" cy="73866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lIns="36000" rIns="360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600" dirty="0" smtClean="0"/>
              <a:t>MEAT</a:t>
            </a:r>
          </a:p>
          <a:p>
            <a:r>
              <a:rPr lang="en-AU" sz="600" dirty="0" smtClean="0"/>
              <a:t>SERVICED DELICATESSEN</a:t>
            </a:r>
          </a:p>
          <a:p>
            <a:r>
              <a:rPr lang="en-AU" sz="600" dirty="0" smtClean="0"/>
              <a:t>DAIRY - EGGS</a:t>
            </a:r>
          </a:p>
          <a:p>
            <a:r>
              <a:rPr lang="en-AU" sz="600" dirty="0" smtClean="0"/>
              <a:t>PROPRIETARY BAKERY</a:t>
            </a:r>
          </a:p>
          <a:p>
            <a:r>
              <a:rPr lang="en-AU" sz="600" dirty="0" smtClean="0"/>
              <a:t>SEAFOOD</a:t>
            </a:r>
          </a:p>
        </p:txBody>
      </p:sp>
      <p:sp>
        <p:nvSpPr>
          <p:cNvPr id="20" name="TextBox 5"/>
          <p:cNvSpPr txBox="1"/>
          <p:nvPr/>
        </p:nvSpPr>
        <p:spPr>
          <a:xfrm>
            <a:off x="6845300" y="2845056"/>
            <a:ext cx="517526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700" dirty="0" smtClean="0"/>
              <a:t>%Sales:</a:t>
            </a:r>
          </a:p>
          <a:p>
            <a:pPr algn="ctr"/>
            <a:r>
              <a:rPr lang="en-AU" sz="700" dirty="0" smtClean="0"/>
              <a:t>45%</a:t>
            </a:r>
            <a:endParaRPr lang="en-AU" sz="700" dirty="0"/>
          </a:p>
        </p:txBody>
      </p:sp>
      <p:sp>
        <p:nvSpPr>
          <p:cNvPr id="21" name="TextBox 4"/>
          <p:cNvSpPr txBox="1"/>
          <p:nvPr/>
        </p:nvSpPr>
        <p:spPr>
          <a:xfrm>
            <a:off x="7649862" y="2098417"/>
            <a:ext cx="866775" cy="83099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lIns="36000" rIns="360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600" dirty="0" smtClean="0"/>
              <a:t>MEAT</a:t>
            </a:r>
          </a:p>
          <a:p>
            <a:r>
              <a:rPr lang="en-AU" sz="600" dirty="0" smtClean="0"/>
              <a:t>SERVICED DELICATESSEN</a:t>
            </a:r>
          </a:p>
          <a:p>
            <a:r>
              <a:rPr lang="en-AU" sz="600" dirty="0" smtClean="0"/>
              <a:t>BREAKFAST FOODS</a:t>
            </a:r>
          </a:p>
          <a:p>
            <a:r>
              <a:rPr lang="en-AU" sz="600" dirty="0" smtClean="0"/>
              <a:t>SEAFOOD</a:t>
            </a:r>
          </a:p>
          <a:p>
            <a:r>
              <a:rPr lang="en-AU" sz="600" dirty="0" smtClean="0"/>
              <a:t>PRODUCE - VEG / FRESHCUTS / HARD PRODUCE</a:t>
            </a:r>
          </a:p>
        </p:txBody>
      </p:sp>
      <p:sp>
        <p:nvSpPr>
          <p:cNvPr id="22" name="TextBox 5"/>
          <p:cNvSpPr txBox="1"/>
          <p:nvPr/>
        </p:nvSpPr>
        <p:spPr>
          <a:xfrm>
            <a:off x="7759700" y="2902206"/>
            <a:ext cx="517526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700" dirty="0" smtClean="0"/>
              <a:t>%Sales:</a:t>
            </a:r>
          </a:p>
          <a:p>
            <a:pPr algn="ctr"/>
            <a:r>
              <a:rPr lang="en-AU" sz="700" dirty="0" smtClean="0"/>
              <a:t>72%</a:t>
            </a:r>
            <a:endParaRPr lang="en-AU" sz="700" dirty="0"/>
          </a:p>
        </p:txBody>
      </p:sp>
      <p:sp>
        <p:nvSpPr>
          <p:cNvPr id="23" name="TextBox 4"/>
          <p:cNvSpPr txBox="1"/>
          <p:nvPr/>
        </p:nvSpPr>
        <p:spPr>
          <a:xfrm>
            <a:off x="8537575" y="1384042"/>
            <a:ext cx="866775" cy="92333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lIns="36000" rIns="360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600" dirty="0" smtClean="0"/>
              <a:t>PRODUCE - VEG / FRESHCUTS / </a:t>
            </a:r>
          </a:p>
          <a:p>
            <a:r>
              <a:rPr lang="en-AU" sz="600" dirty="0" smtClean="0"/>
              <a:t>HARD PRODUCE</a:t>
            </a:r>
          </a:p>
          <a:p>
            <a:r>
              <a:rPr lang="en-AU" sz="600" dirty="0" smtClean="0"/>
              <a:t>PRODUCE</a:t>
            </a:r>
          </a:p>
          <a:p>
            <a:r>
              <a:rPr lang="en-AU" sz="600" dirty="0" smtClean="0"/>
              <a:t>LIFESTYLE/WATER NON CARBONATED</a:t>
            </a:r>
          </a:p>
          <a:p>
            <a:r>
              <a:rPr lang="en-AU" sz="600" dirty="0" smtClean="0"/>
              <a:t>DAIRY - MILK</a:t>
            </a:r>
          </a:p>
          <a:p>
            <a:r>
              <a:rPr lang="en-AU" sz="600" dirty="0" smtClean="0"/>
              <a:t>FREEZER - VEGETABLES</a:t>
            </a:r>
          </a:p>
        </p:txBody>
      </p:sp>
      <p:sp>
        <p:nvSpPr>
          <p:cNvPr id="24" name="TextBox 5"/>
          <p:cNvSpPr txBox="1"/>
          <p:nvPr/>
        </p:nvSpPr>
        <p:spPr>
          <a:xfrm>
            <a:off x="8855075" y="2295523"/>
            <a:ext cx="517526" cy="30777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700" dirty="0" smtClean="0"/>
              <a:t>%Sales:</a:t>
            </a:r>
          </a:p>
          <a:p>
            <a:pPr algn="ctr"/>
            <a:r>
              <a:rPr lang="en-AU" sz="700" dirty="0" smtClean="0"/>
              <a:t>86%</a:t>
            </a:r>
            <a:endParaRPr lang="en-AU" sz="700" dirty="0"/>
          </a:p>
        </p:txBody>
      </p:sp>
      <p:sp>
        <p:nvSpPr>
          <p:cNvPr id="25" name="TextBox 24"/>
          <p:cNvSpPr txBox="1"/>
          <p:nvPr/>
        </p:nvSpPr>
        <p:spPr>
          <a:xfrm>
            <a:off x="8524876" y="6232738"/>
            <a:ext cx="895350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800" dirty="0" smtClean="0"/>
              <a:t>Mainly Produce</a:t>
            </a:r>
            <a:endParaRPr lang="en-AU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6782744" y="6232738"/>
            <a:ext cx="1733551" cy="2154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800" dirty="0" smtClean="0"/>
              <a:t>Mainly Meat/  Seafood</a:t>
            </a:r>
            <a:endParaRPr lang="en-AU" sz="800" dirty="0"/>
          </a:p>
        </p:txBody>
      </p:sp>
      <p:sp>
        <p:nvSpPr>
          <p:cNvPr id="27" name="Rectangle 26"/>
          <p:cNvSpPr/>
          <p:nvPr/>
        </p:nvSpPr>
        <p:spPr>
          <a:xfrm>
            <a:off x="1041152" y="5975288"/>
            <a:ext cx="443620" cy="19917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>
                <a:solidFill>
                  <a:schemeClr val="tx1"/>
                </a:solidFill>
              </a:rPr>
              <a:t>0.5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08739" y="5973787"/>
            <a:ext cx="443620" cy="19917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>
                <a:solidFill>
                  <a:schemeClr val="tx1"/>
                </a:solidFill>
              </a:rPr>
              <a:t>1.0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50668" y="5973787"/>
            <a:ext cx="443620" cy="19917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>
                <a:solidFill>
                  <a:schemeClr val="tx1"/>
                </a:solidFill>
              </a:rPr>
              <a:t>1.5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18255" y="5972286"/>
            <a:ext cx="443620" cy="19917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>
                <a:solidFill>
                  <a:schemeClr val="tx1"/>
                </a:solidFill>
              </a:rPr>
              <a:t>2.0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61685" y="5973787"/>
            <a:ext cx="443620" cy="19917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>
                <a:solidFill>
                  <a:schemeClr val="tx1"/>
                </a:solidFill>
              </a:rPr>
              <a:t>2.5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29272" y="5972286"/>
            <a:ext cx="443620" cy="19917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1201" y="5972286"/>
            <a:ext cx="443620" cy="19917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>
                <a:solidFill>
                  <a:schemeClr val="tx1"/>
                </a:solidFill>
              </a:rPr>
              <a:t>3.5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38788" y="5970785"/>
            <a:ext cx="443620" cy="19917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71664" y="5979838"/>
            <a:ext cx="443620" cy="19917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>
                <a:solidFill>
                  <a:schemeClr val="tx1"/>
                </a:solidFill>
              </a:rPr>
              <a:t>4.5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739251" y="5978337"/>
            <a:ext cx="443620" cy="19917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b="1" dirty="0" smtClean="0">
                <a:solidFill>
                  <a:schemeClr val="tx1"/>
                </a:solidFill>
              </a:rPr>
              <a:t>5.0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701997" y="1910260"/>
            <a:ext cx="0" cy="4318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9463" y="1917803"/>
            <a:ext cx="0" cy="4318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402540" y="1917801"/>
            <a:ext cx="0" cy="4318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550006" y="1925344"/>
            <a:ext cx="0" cy="4318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113644" y="1917808"/>
            <a:ext cx="0" cy="4318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252057" y="1925351"/>
            <a:ext cx="0" cy="4318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814187" y="1925349"/>
            <a:ext cx="0" cy="4318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961653" y="1932892"/>
            <a:ext cx="0" cy="4318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674265" y="1898190"/>
            <a:ext cx="0" cy="4318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374808" y="1905731"/>
            <a:ext cx="0" cy="4318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522274" y="1913274"/>
            <a:ext cx="0" cy="431850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421930" y="1670112"/>
            <a:ext cx="0" cy="4590854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129785" y="1670112"/>
            <a:ext cx="0" cy="4590854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826578" y="1670112"/>
            <a:ext cx="0" cy="4590854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74990" y="1670112"/>
            <a:ext cx="0" cy="4590854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998486" y="1706255"/>
            <a:ext cx="348792" cy="348792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Oval 55"/>
          <p:cNvSpPr/>
          <p:nvPr/>
        </p:nvSpPr>
        <p:spPr>
          <a:xfrm>
            <a:off x="4073963" y="1706255"/>
            <a:ext cx="348792" cy="348792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7" name="Oval 56"/>
          <p:cNvSpPr/>
          <p:nvPr/>
        </p:nvSpPr>
        <p:spPr>
          <a:xfrm>
            <a:off x="5780205" y="1706255"/>
            <a:ext cx="348792" cy="348792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8" name="Oval 57"/>
          <p:cNvSpPr/>
          <p:nvPr/>
        </p:nvSpPr>
        <p:spPr>
          <a:xfrm>
            <a:off x="7099958" y="1706255"/>
            <a:ext cx="348792" cy="348792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8240602" y="1706255"/>
            <a:ext cx="348792" cy="348792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083455" y="0"/>
            <a:ext cx="7352776" cy="263951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What is the TGI Data and how did we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Health Segmentation Approach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18" y="1665846"/>
            <a:ext cx="9018598" cy="4354143"/>
          </a:xfrm>
        </p:spPr>
        <p:txBody>
          <a:bodyPr/>
          <a:lstStyle/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400" b="1" dirty="0" smtClean="0"/>
              <a:t>Objective</a:t>
            </a:r>
          </a:p>
          <a:p>
            <a:pPr lvl="2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AU" sz="1400" dirty="0" smtClean="0"/>
              <a:t>To identify our members’ attitude to or focus on health based on their shopping behaviour to evolve our personalisation strategy.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400" b="1" dirty="0" smtClean="0"/>
              <a:t>Methodology</a:t>
            </a:r>
          </a:p>
          <a:p>
            <a:pPr lvl="2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AU" sz="1400" dirty="0" smtClean="0"/>
              <a:t>K-means clustering performed at member level based on individual shopping behaviours mapped to HSR.</a:t>
            </a:r>
          </a:p>
          <a:p>
            <a:pPr lvl="2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AU" sz="1400" dirty="0" smtClean="0"/>
              <a:t>The clustering variables include;</a:t>
            </a:r>
          </a:p>
          <a:p>
            <a:pPr marL="833207" lvl="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lphaLcPeriod"/>
            </a:pPr>
            <a:r>
              <a:rPr lang="en-AU" sz="1400" dirty="0" smtClean="0"/>
              <a:t>Each member’s spend distribution(%) across HSR range, and </a:t>
            </a:r>
          </a:p>
          <a:p>
            <a:pPr marL="833207" lvl="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lphaLcPeriod"/>
            </a:pPr>
            <a:r>
              <a:rPr lang="en-AU" sz="1400" dirty="0" smtClean="0"/>
              <a:t>Total spend (standardised)</a:t>
            </a:r>
          </a:p>
          <a:p>
            <a:pPr lvl="2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AU" sz="1400" dirty="0" smtClean="0"/>
              <a:t>Other data treatment performed include;</a:t>
            </a:r>
          </a:p>
          <a:p>
            <a:pPr marL="833207" lvl="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lphaLcPeriod"/>
            </a:pPr>
            <a:r>
              <a:rPr lang="en-AU" sz="1400" dirty="0" smtClean="0"/>
              <a:t>Produce category spend excluded</a:t>
            </a:r>
          </a:p>
          <a:p>
            <a:pPr marL="833207" lvl="3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lphaLcPeriod"/>
            </a:pPr>
            <a:r>
              <a:rPr lang="en-AU" sz="1400" dirty="0" smtClean="0"/>
              <a:t>HSR level further collapsed to few levels: 0 – 1.5, 2 – 2.5, 3 – 3.5, 4, 4.5 – 5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400" b="1" dirty="0" smtClean="0"/>
              <a:t>Outcome</a:t>
            </a:r>
          </a:p>
          <a:p>
            <a:pPr lvl="2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</a:pPr>
            <a:r>
              <a:rPr lang="en-AU" sz="1400" dirty="0" smtClean="0"/>
              <a:t>5 distinct clusters of members identified based on their shopping choices across the HSR range.</a:t>
            </a:r>
            <a:endParaRPr lang="en-A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14118" y="5638780"/>
            <a:ext cx="8575142" cy="338554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 smtClean="0"/>
              <a:t>We undertook 5 different approaches to triangulate to the most robust output</a:t>
            </a:r>
            <a:endParaRPr lang="en-AU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2083455" y="0"/>
            <a:ext cx="7352776" cy="263951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What is the TGI Data and how did we segment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Rewards customer health segmentation helps to understand each customer’s focus on health</a:t>
            </a:r>
            <a:endParaRPr lang="en-AU" dirty="0"/>
          </a:p>
        </p:txBody>
      </p:sp>
      <p:sp>
        <p:nvSpPr>
          <p:cNvPr id="4" name="Up Arrow 3"/>
          <p:cNvSpPr/>
          <p:nvPr/>
        </p:nvSpPr>
        <p:spPr>
          <a:xfrm>
            <a:off x="2435348" y="1620571"/>
            <a:ext cx="787641" cy="4282288"/>
          </a:xfrm>
          <a:prstGeom prst="upArrow">
            <a:avLst/>
          </a:prstGeom>
          <a:solidFill>
            <a:schemeClr val="bg2">
              <a:lumMod val="9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A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Healthiness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0768" y="1622079"/>
            <a:ext cx="2892520" cy="763503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bg1"/>
                </a:solidFill>
              </a:rPr>
              <a:t>Health Nuts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9260" y="2498773"/>
            <a:ext cx="2892520" cy="763503"/>
          </a:xfrm>
          <a:prstGeom prst="rect">
            <a:avLst/>
          </a:prstGeom>
          <a:solidFill>
            <a:srgbClr val="DCA51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bg1"/>
                </a:solidFill>
              </a:rPr>
              <a:t>Trying To Be Healthy</a:t>
            </a:r>
          </a:p>
        </p:txBody>
      </p:sp>
      <p:sp>
        <p:nvSpPr>
          <p:cNvPr id="9" name="Rectangle 8"/>
          <p:cNvSpPr/>
          <p:nvPr/>
        </p:nvSpPr>
        <p:spPr>
          <a:xfrm>
            <a:off x="3419259" y="3386024"/>
            <a:ext cx="2892520" cy="763503"/>
          </a:xfrm>
          <a:prstGeom prst="rect">
            <a:avLst/>
          </a:prstGeom>
          <a:solidFill>
            <a:srgbClr val="FFCC66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bg1"/>
                </a:solidFill>
              </a:rPr>
              <a:t>Healthy When I Can Afford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17751" y="4271771"/>
            <a:ext cx="2892520" cy="7635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bg1"/>
                </a:solidFill>
              </a:rPr>
              <a:t>Health Low Priority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52571" y="1620570"/>
            <a:ext cx="2892520" cy="763503"/>
          </a:xfrm>
          <a:prstGeom prst="rect">
            <a:avLst/>
          </a:prstGeom>
          <a:solidFill>
            <a:schemeClr val="bg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AU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‘</a:t>
            </a:r>
            <a:r>
              <a:rPr lang="en-AU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Buys mostly from healthy products’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17% of total members 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16% member sales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56% of sales is healthy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51063" y="2497264"/>
            <a:ext cx="2892520" cy="763503"/>
          </a:xfrm>
          <a:prstGeom prst="rect">
            <a:avLst/>
          </a:prstGeom>
          <a:solidFill>
            <a:schemeClr val="bg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AU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‘Buys relatively more of healthy products’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18% of total members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15% member sales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56% of sales is healthy</a:t>
            </a:r>
            <a:endParaRPr lang="en-AU" sz="11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1062" y="3384515"/>
            <a:ext cx="2892520" cy="763503"/>
          </a:xfrm>
          <a:prstGeom prst="rect">
            <a:avLst/>
          </a:prstGeom>
          <a:solidFill>
            <a:schemeClr val="bg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AU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‘Buys mixed amount of healthy products’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17% of total members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18% member sales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29% of sales is healthy</a:t>
            </a:r>
            <a:endParaRPr lang="en-AU" sz="11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49554" y="4270262"/>
            <a:ext cx="2892520" cy="763503"/>
          </a:xfrm>
          <a:prstGeom prst="rect">
            <a:avLst/>
          </a:prstGeom>
          <a:solidFill>
            <a:schemeClr val="bg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AU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‘Buys mostly from unhealthy products’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34% of total members 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45% member sales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28% of sales is healthy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0657" y="2607373"/>
            <a:ext cx="2055133" cy="22633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‘</a:t>
            </a:r>
            <a:r>
              <a:rPr lang="en-AU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Health Nut</a:t>
            </a:r>
            <a:r>
              <a:rPr lang="en-AU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 spends ~5 times* more on healthy products and ~2 times more in total than an ‘</a:t>
            </a:r>
            <a:r>
              <a:rPr lang="en-AU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Unhealthy Individual</a:t>
            </a:r>
            <a:r>
              <a:rPr lang="en-AU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3509" y="6319323"/>
            <a:ext cx="4526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i="1" dirty="0" smtClean="0"/>
              <a:t>* Based on average spend on items from HSR 4 to 5 range.</a:t>
            </a:r>
            <a:endParaRPr lang="en-AU" sz="1000" i="1" dirty="0"/>
          </a:p>
        </p:txBody>
      </p:sp>
      <p:sp>
        <p:nvSpPr>
          <p:cNvPr id="19" name="Rectangle 18"/>
          <p:cNvSpPr/>
          <p:nvPr/>
        </p:nvSpPr>
        <p:spPr>
          <a:xfrm>
            <a:off x="3425303" y="5157464"/>
            <a:ext cx="2892520" cy="7635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bg1"/>
                </a:solidFill>
              </a:rPr>
              <a:t>Health Agnostic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57106" y="5155955"/>
            <a:ext cx="2892520" cy="763503"/>
          </a:xfrm>
          <a:prstGeom prst="rect">
            <a:avLst/>
          </a:prstGeom>
          <a:solidFill>
            <a:schemeClr val="bg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bg1"/>
              </a:buClr>
            </a:pPr>
            <a:r>
              <a:rPr lang="en-AU" sz="11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‘Buys mostly from unhealthy products’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13 % of total members 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7% member sales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q"/>
            </a:pPr>
            <a:r>
              <a:rPr lang="en-AU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17% of sales is healthy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83455" y="0"/>
            <a:ext cx="7352776" cy="263951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What is our segmentation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27137" y="878186"/>
            <a:ext cx="2652665" cy="353943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bg1"/>
                </a:solidFill>
              </a:rPr>
              <a:t>TO BE UPDATED</a:t>
            </a:r>
            <a:endParaRPr lang="en-A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054" y="113124"/>
            <a:ext cx="7388636" cy="1308423"/>
          </a:xfrm>
        </p:spPr>
        <p:txBody>
          <a:bodyPr/>
          <a:lstStyle/>
          <a:p>
            <a:r>
              <a:rPr lang="en-AU" dirty="0" smtClean="0"/>
              <a:t>Examining distribution of spend by HSR demonstrates the robustness of the segmentation – with one segment being similar but for price / affordability</a:t>
            </a:r>
            <a:endParaRPr lang="en-AU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44038" y="1630837"/>
          <a:ext cx="4525456" cy="4263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5028982" y="1631011"/>
          <a:ext cx="4522430" cy="4251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53509" y="6319323"/>
            <a:ext cx="4526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i="1" dirty="0" smtClean="0"/>
              <a:t>* Based on average spend on items from HSR 4 to 5 range.</a:t>
            </a:r>
            <a:endParaRPr lang="en-AU" sz="1000" i="1" dirty="0"/>
          </a:p>
        </p:txBody>
      </p:sp>
      <p:sp>
        <p:nvSpPr>
          <p:cNvPr id="9" name="Rectangle 8"/>
          <p:cNvSpPr/>
          <p:nvPr/>
        </p:nvSpPr>
        <p:spPr>
          <a:xfrm>
            <a:off x="2083455" y="0"/>
            <a:ext cx="7352776" cy="263951"/>
          </a:xfrm>
          <a:prstGeom prst="rect">
            <a:avLst/>
          </a:prstGeom>
          <a:solidFill>
            <a:srgbClr val="FF8000"/>
          </a:solidFill>
          <a:ln w="9525">
            <a:noFill/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What is our segmentation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#10;&lt;root reqver=&quot;21047&quot;&gt;&lt;version val=&quot;23045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-%1-%Y&lt;/m_strFormatTime&gt;&lt;/m_precDefaultDate&gt;&lt;m_precDefaultYear&gt;&lt;m_bNumberIsYear val=&quot;0&quot;/&gt;&lt;/m_precDefaultYear&gt;&lt;m_precDefaultQuarter&gt;&lt;m_bNumberIsYear val=&quot;0&quot;/&gt;&lt;/m_precDefaultQuarter&gt;&lt;m_precDefaultMonth&gt;&lt;m_bNumberIsYear val=&quot;0&quot;/&gt;&lt;/m_precDefaultMonth&gt;&lt;m_precDefaultWeek&gt;&lt;m_bNumberIsYear val=&quot;0&quot;/&gt;&lt;/m_precDefaultWeek&gt;&lt;m_precDefaultDay&gt;&lt;m_bNumberIsYear val=&quot;0&quot;/&gt;&lt;/m_precDefaultDay&gt;&lt;m_mruColor&gt;&lt;m_vecMRU length=&quot;11&quot;&gt;&lt;elem m_fUsage=&quot;4.69532790000000060000E+000&quot;&gt;&lt;m_msothmcolidx val=&quot;0&quot;/&gt;&lt;m_rgb r=&quot;1f&quot; g=&quot;49&quot; b=&quot;7d&quot;/&gt;&lt;m_ppcolschidx tagver0=&quot;23004&quot; tagname0=&quot;m_ppcolschidxUNRECOGNIZED&quot; val=&quot;0&quot;/&gt;&lt;m_nBrightness val=&quot;0&quot;/&gt;&lt;/elem&gt;&lt;elem m_fUsage=&quot;2.05450116717673390000E+000&quot;&gt;&lt;m_msothmcolidx val=&quot;0&quot;/&gt;&lt;m_rgb r=&quot;0&quot; g=&quot;1e&quot; b=&quot;78&quot;/&gt;&lt;m_ppcolschidx tagver0=&quot;23004&quot; tagname0=&quot;m_ppcolschidxUNRECOGNIZED&quot; val=&quot;0&quot;/&gt;&lt;m_nBrightness val=&quot;0&quot;/&gt;&lt;/elem&gt;&lt;elem m_fUsage=&quot;1.49110483729327000000E+000&quot;&gt;&lt;m_msothmcolidx val=&quot;0&quot;/&gt;&lt;m_rgb r=&quot;2&quot; g=&quot;b9&quot; b=&quot;10&quot;/&gt;&lt;m_ppcolschidx tagver0=&quot;23004&quot; tagname0=&quot;m_ppcolschidxUNRECOGNIZED&quot; val=&quot;0&quot;/&gt;&lt;m_nBrightness val=&quot;0&quot;/&gt;&lt;/elem&gt;&lt;elem m_fUsage=&quot;6.45379733812733280000E-001&quot;&gt;&lt;m_msothmcolidx val=&quot;0&quot;/&gt;&lt;m_rgb r=&quot;ff&quot; g=&quot;f&quot; b=&quot;f&quot;/&gt;&lt;m_ppcolschidx tagver0=&quot;23004&quot; tagname0=&quot;m_ppcolschidxUNRECOGNIZED&quot; val=&quot;0&quot;/&gt;&lt;m_nBrightness val=&quot;0&quot;/&gt;&lt;/elem&gt;&lt;elem m_fUsage=&quot;2.56661826357868550000E-001&quot;&gt;&lt;m_msothmcolidx val=&quot;0&quot;/&gt;&lt;m_rgb r=&quot;fe&quot; g=&quot;1c&quot; b=&quot;16&quot;/&gt;&lt;m_ppcolschidx tagver0=&quot;23004&quot; tagname0=&quot;m_ppcolschidxUNRECOGNIZED&quot; val=&quot;0&quot;/&gt;&lt;m_nBrightness val=&quot;0&quot;/&gt;&lt;/elem&gt;&lt;elem m_fUsage=&quot;2.38561615765851080000E-001&quot;&gt;&lt;m_msothmcolidx val=&quot;0&quot;/&gt;&lt;m_rgb r=&quot;54&quot; g=&quot;2c&quot; b=&quot;f3&quot;/&gt;&lt;m_ppcolschidx tagver0=&quot;23004&quot; tagname0=&quot;m_ppcolschidxUNRECOGNIZED&quot; val=&quot;0&quot;/&gt;&lt;m_nBrightness val=&quot;0&quot;/&gt;&lt;/elem&gt;&lt;elem m_fUsage=&quot;1.50094635296999210000E-001&quot;&gt;&lt;m_msothmcolidx val=&quot;0&quot;/&gt;&lt;m_rgb r=&quot;8a&quot; g=&quot;7e&quot; b=&quot;57&quot;/&gt;&lt;m_ppcolschidx tagver0=&quot;23004&quot; tagname0=&quot;m_ppcolschidxUNRECOGNIZED&quot; val=&quot;0&quot;/&gt;&lt;m_nBrightness val=&quot;0&quot;/&gt;&lt;/elem&gt;&lt;elem m_fUsage=&quot;1.17763951814457260000E-001&quot;&gt;&lt;m_msothmcolidx val=&quot;0&quot;/&gt;&lt;m_rgb r=&quot;dd&quot; g=&quot;dd&quot; b=&quot;dd&quot;/&gt;&lt;m_ppcolschidx tagver0=&quot;23004&quot; tagname0=&quot;m_ppcolschidxUNRECOGNIZED&quot; val=&quot;0&quot;/&gt;&lt;m_nBrightness val=&quot;0&quot;/&gt;&lt;/elem&gt;&lt;elem m_fUsage=&quot;6.46108188922667890000E-002&quot;&gt;&lt;m_msothmcolidx val=&quot;0&quot;/&gt;&lt;m_rgb r=&quot;26&quot; g=&quot;c9&quot; b=&quot;f9&quot;/&gt;&lt;m_ppcolschidx tagver0=&quot;23004&quot; tagname0=&quot;m_ppcolschidxUNRECOGNIZED&quot; val=&quot;0&quot;/&gt;&lt;m_nBrightness val=&quot;0&quot;/&gt;&lt;/elem&gt;&lt;elem m_fUsage=&quot;5.23347633027360990000E-002&quot;&gt;&lt;m_msothmcolidx val=&quot;0&quot;/&gt;&lt;m_rgb r=&quot;f5&quot; g=&quot;ad&quot; b=&quot;3&quot;/&gt;&lt;m_ppcolschidx tagver0=&quot;23004&quot; tagname0=&quot;m_ppcolschidxUNRECOGNIZED&quot; val=&quot;0&quot;/&gt;&lt;m_nBrightness val=&quot;0&quot;/&gt;&lt;/elem&gt;&lt;elem m_fUsage=&quot;3.09031543826326430000E-002&quot;&gt;&lt;m_msothmcolidx val=&quot;0&quot;/&gt;&lt;m_rgb r=&quot;98&quot; g=&quot;d9&quot; b=&quot;0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ISNEWSLIDENUMBER" val="True"/>
  <p:tag name="PREVIOUSNAME" val="C:\Users\Natalie Davis\Documents\woolworths\Supermarkets 2015\Brad strategy support\Draft\WOS058_18 April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Woolworths_CF_WOS043">
  <a:themeElements>
    <a:clrScheme name="Current">
      <a:dk1>
        <a:srgbClr val="000000"/>
      </a:dk1>
      <a:lt1>
        <a:srgbClr val="FFFFFF"/>
      </a:lt1>
      <a:dk2>
        <a:srgbClr val="245C0E"/>
      </a:dk2>
      <a:lt2>
        <a:srgbClr val="CCCCCC"/>
      </a:lt2>
      <a:accent1>
        <a:srgbClr val="6BBA4F"/>
      </a:accent1>
      <a:accent2>
        <a:srgbClr val="448F9E"/>
      </a:accent2>
      <a:accent3>
        <a:srgbClr val="22474F"/>
      </a:accent3>
      <a:accent4>
        <a:srgbClr val="E1363C"/>
      </a:accent4>
      <a:accent5>
        <a:srgbClr val="001E78"/>
      </a:accent5>
      <a:accent6>
        <a:srgbClr val="808080"/>
      </a:accent6>
      <a:hlink>
        <a:srgbClr val="22474F"/>
      </a:hlink>
      <a:folHlink>
        <a:srgbClr val="E1363C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245C0E"/>
        </a:dk2>
        <a:lt2>
          <a:srgbClr val="CCCCCC"/>
        </a:lt2>
        <a:accent1>
          <a:srgbClr val="6BBA4F"/>
        </a:accent1>
        <a:accent2>
          <a:srgbClr val="448F9E"/>
        </a:accent2>
        <a:accent3>
          <a:srgbClr val="22474F"/>
        </a:accent3>
        <a:accent4>
          <a:srgbClr val="E1363C"/>
        </a:accent4>
        <a:accent5>
          <a:srgbClr val="001E78"/>
        </a:accent5>
        <a:accent6>
          <a:srgbClr val="808080"/>
        </a:accent6>
        <a:hlink>
          <a:srgbClr val="22474F"/>
        </a:hlink>
        <a:folHlink>
          <a:srgbClr val="E136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Woolworths_CF_WOS043">
  <a:themeElements>
    <a:clrScheme name="Current">
      <a:dk1>
        <a:srgbClr val="000000"/>
      </a:dk1>
      <a:lt1>
        <a:srgbClr val="FFFFFF"/>
      </a:lt1>
      <a:dk2>
        <a:srgbClr val="245C0E"/>
      </a:dk2>
      <a:lt2>
        <a:srgbClr val="CCCCCC"/>
      </a:lt2>
      <a:accent1>
        <a:srgbClr val="6BBA4F"/>
      </a:accent1>
      <a:accent2>
        <a:srgbClr val="448F9E"/>
      </a:accent2>
      <a:accent3>
        <a:srgbClr val="22474F"/>
      </a:accent3>
      <a:accent4>
        <a:srgbClr val="E1363C"/>
      </a:accent4>
      <a:accent5>
        <a:srgbClr val="001E78"/>
      </a:accent5>
      <a:accent6>
        <a:srgbClr val="808080"/>
      </a:accent6>
      <a:hlink>
        <a:srgbClr val="22474F"/>
      </a:hlink>
      <a:folHlink>
        <a:srgbClr val="E1363C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245C0E"/>
        </a:dk2>
        <a:lt2>
          <a:srgbClr val="CCCCCC"/>
        </a:lt2>
        <a:accent1>
          <a:srgbClr val="6BBA4F"/>
        </a:accent1>
        <a:accent2>
          <a:srgbClr val="448F9E"/>
        </a:accent2>
        <a:accent3>
          <a:srgbClr val="22474F"/>
        </a:accent3>
        <a:accent4>
          <a:srgbClr val="E1363C"/>
        </a:accent4>
        <a:accent5>
          <a:srgbClr val="001E78"/>
        </a:accent5>
        <a:accent6>
          <a:srgbClr val="808080"/>
        </a:accent6>
        <a:hlink>
          <a:srgbClr val="22474F"/>
        </a:hlink>
        <a:folHlink>
          <a:srgbClr val="E136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Woolworths_CF_WOS043</Template>
  <TotalTime>31936</TotalTime>
  <Words>3243</Words>
  <Application>Microsoft Office PowerPoint</Application>
  <PresentationFormat>Custom</PresentationFormat>
  <Paragraphs>496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Woolworths_CF_WOS043</vt:lpstr>
      <vt:lpstr>1_Woolworths_CF_WOS043</vt:lpstr>
      <vt:lpstr>think-cell Slide</vt:lpstr>
      <vt:lpstr>Worksheet</vt:lpstr>
      <vt:lpstr>Rewards Customer Health Segmentation</vt:lpstr>
      <vt:lpstr>Executive Summary</vt:lpstr>
      <vt:lpstr>We can engage with members around health as well as unique preferences or dietary requirements</vt:lpstr>
      <vt:lpstr>AGENDA</vt:lpstr>
      <vt:lpstr>Good Match Rate Between TGI Data and Woolworths Products</vt:lpstr>
      <vt:lpstr>HSR 5 Mainly Made of Fruit and Vegetables While Meat/Fish Make Up Mostly for HSR 4.5 and 4: The strongest clustering was produced by aggregating the HSRs into 5 buckets</vt:lpstr>
      <vt:lpstr>Our Health Segmentation Approach</vt:lpstr>
      <vt:lpstr>Rewards customer health segmentation helps to understand each customer’s focus on health</vt:lpstr>
      <vt:lpstr>Examining distribution of spend by HSR demonstrates the robustness of the segmentation – with one segment being similar but for price / affordability</vt:lpstr>
      <vt:lpstr>Applying the segmentation demonstrates distinct difference in spend distribution across sub-categories based on health</vt:lpstr>
      <vt:lpstr>Health Nuts buy more low salt and low fat items while not significantly more of no sugar items *</vt:lpstr>
      <vt:lpstr>Health Nuts are more likely to buy health trending products, and far less likely to buy cigarettes</vt:lpstr>
      <vt:lpstr>Health Nuts</vt:lpstr>
      <vt:lpstr>Trying To Be Healthy</vt:lpstr>
      <vt:lpstr>Healthy When I Can Afford</vt:lpstr>
      <vt:lpstr>Health A Lower Priority</vt:lpstr>
      <vt:lpstr>Health Agnostic</vt:lpstr>
      <vt:lpstr>A conservative estimate would suggest that encouraging members to be healthier could deliver ~$25m of sales per annum</vt:lpstr>
      <vt:lpstr>Target Gluten Free Conscious households;Total of 253k Identified as Potential Gluten Free Conscious Customers</vt:lpstr>
      <vt:lpstr>Target Lactose Intolerant Customers households;Total of 304k Identified as Potential Lactose Intolerant Customers</vt:lpstr>
      <vt:lpstr>APPENDIX </vt:lpstr>
      <vt:lpstr>Segmentation Deep Dive</vt:lpstr>
      <vt:lpstr>Segmentation Deep Dive (‘Health Nuts’ vs ‘Health Agnostic’ Propensity Model Selected Variables)</vt:lpstr>
      <vt:lpstr>The bulk of our mass promotional activity is on items with a lower health star rating</vt:lpstr>
      <vt:lpstr>We investigated whether the skew of our Health Nuts towards Medium &amp; LV segments was due to reduced SOW in Produce – it does not look to be driver</vt:lpstr>
      <vt:lpstr>Health trend product spend by health segment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Woolworths Food Group</dc:title>
  <dc:creator>Raquel Chavarria</dc:creator>
  <cp:lastModifiedBy>nakk1</cp:lastModifiedBy>
  <cp:revision>1298</cp:revision>
  <cp:lastPrinted>2015-04-18T06:53:20Z</cp:lastPrinted>
  <dcterms:created xsi:type="dcterms:W3CDTF">2015-04-14T15:49:11Z</dcterms:created>
  <dcterms:modified xsi:type="dcterms:W3CDTF">2017-07-21T13:08:50Z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