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7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56"/>
    <p:restoredTop sz="96327"/>
  </p:normalViewPr>
  <p:slideViewPr>
    <p:cSldViewPr snapToGrid="0" snapToObjects="1">
      <p:cViewPr>
        <p:scale>
          <a:sx n="100" d="100"/>
          <a:sy n="100" d="100"/>
        </p:scale>
        <p:origin x="1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9342-51D5-D24A-9D88-0CF6A3C9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28158-1994-FA49-9A81-65B18CE37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1A16-C013-FE46-B9F1-353E9A87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A405-EBC0-0A4D-8952-A4E5EBC0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CE0C-53D6-0148-AC74-36D451EE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F78E-3640-A940-8B23-147158F7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368E-59CA-5049-AB38-DAB5492F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1C9A-9B4E-7743-892E-1DCDE300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8B9D-1388-4A43-AD15-2F2BFE46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AF4C-EDC9-874E-B496-5695A33F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6CE54-5B22-5040-8698-527837B4D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70DB2-B058-B047-ACED-98647D933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EDDB-5A3C-4C45-BC2B-402AF372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A5C6-DA62-1245-A547-691A9379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7ADE-3711-EC4A-B4FA-2D7C7472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1C4E-1735-B24C-AB0A-0DACE50B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05EA-7CBC-B947-BADB-59B459CA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3E85-F952-0B4F-AE5E-EDFE4D68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DE41-F348-7D4E-BB12-A1438BE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074C-2337-B043-BF22-578ACAA9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E7A6-B3B5-5E4A-9419-42F5EC68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E7B5-DF2C-5040-BA76-63E6E5CD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91D1-7E56-FE49-9136-9112B6B4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6F69-B89D-4E41-9BBD-7D5BA29A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D48F-23DE-B54C-BE88-5D255A34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083F-49B5-3D41-9927-2201229B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44E7-7450-984E-9286-B8DA99622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ABC94-5450-8346-AC55-8625E857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2786-B029-2846-8F43-041E7D03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B648-4DD5-FF4A-BDA0-5F080C9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7D2E-3FC6-2547-8506-A0A21A4A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AF3A-9BA3-C543-A3CC-959E944C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2079-5759-6D46-9430-E96439F7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86E0C-0462-5649-818E-104A84B8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3E736-B5CE-D84E-B322-060FDA5CA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CA024-B9B7-174E-9C23-B6FFD07AD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206A4-6C6D-9F44-8E27-68EAF4D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C85CE-55A1-504E-A8C7-2E41CA9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02CB9-BBB3-5446-B776-E0C461E6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31F6-3B13-0947-AE2F-2019F0F1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E1304-F79D-CD49-851C-FE95BD9D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A2389-C0A5-3941-A943-D5C58783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C093C-8929-1C4A-AAAA-5556000E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A30B2-0C57-5043-8E03-A87B9BFF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21A58-882C-6145-A9FF-E19285B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3FCE-6731-2B4E-BCD2-EA32570B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66B-27E4-814A-AF59-CBBDE7EA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E2BE-69D5-3542-B4E2-6F961E3F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D7642-6665-CA42-8EDD-830C8080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7B598-DC90-1E40-A5D6-E405F566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8EB5-CB54-7946-A56E-CC1CC572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8A0-5058-7340-A09E-8BE9CE75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EBDF-04D6-B54B-A2F8-32031EEE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699BD-7038-D541-B554-DC93A0638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D3DA7-B49C-0941-9E49-67BE0246A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1F92-7DC6-8547-8E1E-EAFA2B57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640E1-CA84-7144-B02B-9696065C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F58B-4598-1C48-B266-BBFB4D1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DA881-7753-EE4C-B66C-988E9220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C102-1FE3-074D-8BEF-07B4BB14D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B17A-95D4-EB45-A208-E64C69F29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3758-8387-5348-9BF0-C75689BB9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5FE8-817C-2743-BA10-72DA73D3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24D9F-1A39-094F-B53E-5ECCEB386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Case Study 2 </a:t>
            </a:r>
            <a:br>
              <a:rPr lang="en-US" sz="6600"/>
            </a:br>
            <a:r>
              <a:rPr lang="en-US" sz="660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FA4F4-F020-0E4E-AA02-CDED9D772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Alex Lopez</a:t>
            </a:r>
          </a:p>
          <a:p>
            <a:r>
              <a:rPr lang="en-US"/>
              <a:t>Doing Data Science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E6A5E-B586-7649-8786-DCD1F3D0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D80865-618D-784F-9C7D-BCC65472D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51169"/>
            <a:ext cx="6780700" cy="515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0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3427A-1D88-CE45-97D6-17738939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– Top 3 Contributing Factors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67772F-4D8B-3D4D-911B-9A26F0108B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89686"/>
            <a:ext cx="6940209" cy="496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716588D1-1B64-654E-9016-AC9F5D8A36BB}"/>
              </a:ext>
            </a:extLst>
          </p:cNvPr>
          <p:cNvSpPr/>
          <p:nvPr/>
        </p:nvSpPr>
        <p:spPr>
          <a:xfrm>
            <a:off x="9040389" y="2483708"/>
            <a:ext cx="1396080" cy="50128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CC961-6C90-A94B-A5B0-4AB2BA848031}"/>
              </a:ext>
            </a:extLst>
          </p:cNvPr>
          <p:cNvCxnSpPr>
            <a:cxnSpLocks/>
          </p:cNvCxnSpPr>
          <p:nvPr/>
        </p:nvCxnSpPr>
        <p:spPr>
          <a:xfrm>
            <a:off x="7754670" y="2752873"/>
            <a:ext cx="882703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5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81C80-7E2F-4A42-AC76-CB32CB4F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EDA – Top 3 Contributing Factors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ECEEF2F-2BD8-3D48-A332-FA0B76BA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081894"/>
            <a:ext cx="3425609" cy="24493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2252C7-C40C-DA41-BDA1-8FA00BB3D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5729" y="1079136"/>
            <a:ext cx="3433324" cy="24548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E133DE-85A9-7E4E-AC46-4335F8A3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25" y="1104814"/>
            <a:ext cx="3423916" cy="24480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7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F7D9-F951-004C-BBDE-155A0F36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Job Role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A6832-A614-D94B-9419-2942E504A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08" y="1636363"/>
            <a:ext cx="5559480" cy="165394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33935E-10A5-D740-B491-E9499268A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3" y="419101"/>
            <a:ext cx="6208275" cy="36163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B47842-869C-4DC9-95B1-2BD17E83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4615840"/>
            <a:ext cx="6609921" cy="1526741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Sales Representatives have the lowest mean monthly income (2653), lowest mean education level (2.45) and are the least experienced employees with a mean of 2.9 years with the company.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Mangers and Research Directors have the highest mean monthly incomes (17197 and 15750 respectively) and are the most experienced employees with 13.8 and 10.2 years with the company.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Healthcare Representatives have the highest mean job satisfaction score (2.83), even with the highest mean distance from home (9.8).</a:t>
            </a:r>
          </a:p>
        </p:txBody>
      </p:sp>
    </p:spTree>
    <p:extLst>
      <p:ext uri="{BB962C8B-B14F-4D97-AF65-F5344CB8AC3E}">
        <p14:creationId xmlns:p14="http://schemas.microsoft.com/office/powerpoint/2010/main" val="18875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E02F-C656-7D4B-BF38-60B5EC9B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Additional Insight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865818-B91A-463D-B645-DB13FEF2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Job satisfaction did not appear have significant impact on attrition. </a:t>
            </a:r>
          </a:p>
          <a:p>
            <a:r>
              <a:rPr lang="en-US" sz="1600" dirty="0"/>
              <a:t>Managers and Directors saw very little attrition regardless of satisfaction score. </a:t>
            </a:r>
          </a:p>
          <a:p>
            <a:r>
              <a:rPr lang="en-US" sz="1600" dirty="0"/>
              <a:t>Increase wages to decrease attrition.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E3FBCB-9787-004B-B9B7-C8C42A43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12" y="952500"/>
            <a:ext cx="6397302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7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88736-6375-BA42-BC32-59C53FE9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Attrition Classification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E2B8D5-49E6-433A-A82A-78A5A363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KNN Model Results: </a:t>
            </a:r>
          </a:p>
          <a:p>
            <a:pPr lvl="1"/>
            <a:r>
              <a:rPr lang="en-US" sz="1400" dirty="0"/>
              <a:t>Accuracy = 78%</a:t>
            </a:r>
          </a:p>
          <a:p>
            <a:pPr lvl="1"/>
            <a:r>
              <a:rPr lang="en-US" sz="1400" dirty="0"/>
              <a:t>Sensitivity = 91%</a:t>
            </a:r>
          </a:p>
          <a:p>
            <a:pPr lvl="1"/>
            <a:r>
              <a:rPr lang="en-US" sz="1400" dirty="0"/>
              <a:t>Specificity = 7%</a:t>
            </a:r>
          </a:p>
          <a:p>
            <a:r>
              <a:rPr lang="en-US" sz="1600" dirty="0"/>
              <a:t>Naive Bayes model provided required metric scores and so can be used as the Attrition classification model.</a:t>
            </a:r>
          </a:p>
          <a:p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C9C5C-A382-ED43-AECE-50EC7CEE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4900"/>
            <a:ext cx="342377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328ED-9B9F-1446-98EE-53714DAC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Monthly Income Regression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4A8756-CF89-433D-A5FE-F986E77F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RMSE = 1327.05</a:t>
            </a:r>
          </a:p>
          <a:p>
            <a:r>
              <a:rPr lang="en-US" sz="1700">
                <a:solidFill>
                  <a:schemeClr val="bg1"/>
                </a:solidFill>
              </a:rPr>
              <a:t>Variables to considered were selected after reviewing data during EDA. </a:t>
            </a:r>
          </a:p>
          <a:p>
            <a:r>
              <a:rPr lang="en-US" sz="1700">
                <a:solidFill>
                  <a:schemeClr val="bg1"/>
                </a:solidFill>
              </a:rPr>
              <a:t>Job Level seems to hold the most significance when predicting monthly income (p-value = &lt;2e-16).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4B8FE-533B-E248-8F3E-E1D9FAFC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62" y="2523915"/>
            <a:ext cx="5355771" cy="374904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C6DB8C8-8AA9-4C40-869F-4708A300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507" y="2527997"/>
            <a:ext cx="5243412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0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90A61-3990-2B43-B695-2B75B799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Questions/Comments?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8863B74E-62B6-4C31-A0AF-3C3C584D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6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225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Case Study 2  Employee Attrition Analysis</vt:lpstr>
      <vt:lpstr>Data Set</vt:lpstr>
      <vt:lpstr>EDA – Top 3 Contributing Factors</vt:lpstr>
      <vt:lpstr>EDA – Top 3 Contributing Factors</vt:lpstr>
      <vt:lpstr>Job Role Trends</vt:lpstr>
      <vt:lpstr>Additional Insight</vt:lpstr>
      <vt:lpstr>Attrition Classification Model</vt:lpstr>
      <vt:lpstr>Monthly Income Regression Model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Lopez, Alexander</dc:creator>
  <cp:lastModifiedBy>Lopez, Alexander</cp:lastModifiedBy>
  <cp:revision>5</cp:revision>
  <dcterms:created xsi:type="dcterms:W3CDTF">2021-12-04T04:59:02Z</dcterms:created>
  <dcterms:modified xsi:type="dcterms:W3CDTF">2021-12-04T18:25:16Z</dcterms:modified>
</cp:coreProperties>
</file>